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24.xml" ContentType="application/vnd.openxmlformats-officedocument.presentationml.notesSlide+xml"/>
  <Override PartName="/ppt/charts/chart10.xml" ContentType="application/vnd.openxmlformats-officedocument.drawingml.chart+xml"/>
  <Override PartName="/ppt/notesSlides/notesSlide25.xml" ContentType="application/vnd.openxmlformats-officedocument.presentationml.notesSlide+xml"/>
  <Override PartName="/ppt/charts/chart11.xml" ContentType="application/vnd.openxmlformats-officedocument.drawingml.chart+xml"/>
  <Override PartName="/ppt/notesSlides/notesSlide26.xml" ContentType="application/vnd.openxmlformats-officedocument.presentationml.notesSlide+xml"/>
  <Override PartName="/ppt/charts/chart1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3.xml" ContentType="application/vnd.openxmlformats-officedocument.drawingml.chart+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4">
  <p:sldMasterIdLst>
    <p:sldMasterId id="2147483660" r:id="rId1"/>
  </p:sldMasterIdLst>
  <p:notesMasterIdLst>
    <p:notesMasterId r:id="rId42"/>
  </p:notesMasterIdLst>
  <p:sldIdLst>
    <p:sldId id="256" r:id="rId2"/>
    <p:sldId id="257" r:id="rId3"/>
    <p:sldId id="258" r:id="rId4"/>
    <p:sldId id="316" r:id="rId5"/>
    <p:sldId id="314" r:id="rId6"/>
    <p:sldId id="284" r:id="rId7"/>
    <p:sldId id="259" r:id="rId8"/>
    <p:sldId id="296" r:id="rId9"/>
    <p:sldId id="297" r:id="rId10"/>
    <p:sldId id="318" r:id="rId11"/>
    <p:sldId id="319" r:id="rId12"/>
    <p:sldId id="285" r:id="rId13"/>
    <p:sldId id="315" r:id="rId14"/>
    <p:sldId id="286" r:id="rId15"/>
    <p:sldId id="283" r:id="rId16"/>
    <p:sldId id="289" r:id="rId17"/>
    <p:sldId id="291" r:id="rId18"/>
    <p:sldId id="292" r:id="rId19"/>
    <p:sldId id="293" r:id="rId20"/>
    <p:sldId id="294" r:id="rId21"/>
    <p:sldId id="290" r:id="rId22"/>
    <p:sldId id="298" r:id="rId23"/>
    <p:sldId id="267" r:id="rId24"/>
    <p:sldId id="268" r:id="rId25"/>
    <p:sldId id="300" r:id="rId26"/>
    <p:sldId id="305" r:id="rId27"/>
    <p:sldId id="301" r:id="rId28"/>
    <p:sldId id="302" r:id="rId29"/>
    <p:sldId id="303" r:id="rId30"/>
    <p:sldId id="304" r:id="rId31"/>
    <p:sldId id="306" r:id="rId32"/>
    <p:sldId id="307" r:id="rId33"/>
    <p:sldId id="308" r:id="rId34"/>
    <p:sldId id="309" r:id="rId35"/>
    <p:sldId id="313" r:id="rId36"/>
    <p:sldId id="299" r:id="rId37"/>
    <p:sldId id="311" r:id="rId38"/>
    <p:sldId id="310" r:id="rId39"/>
    <p:sldId id="312" r:id="rId40"/>
    <p:sldId id="278"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712"/>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C58F96-5905-4A16-A6B7-7C83B40716DA}">
  <a:tblStyle styleId="{1FC58F96-5905-4A16-A6B7-7C83B40716D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LL\Desktop\xxxx.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ELL\Downloads\huevos%20t600%20(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ELL\Downloads\huevos%20t600%2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TRABAJO%20NAVARRETE\DATOS-AVInava%20lineal.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C:\Users\DELL\Downloads\ESCORT%20HISTOPATOLOGICO%20DE%20HIGADOS%20%20%20GALLINAS%20PONEDORAS%203ERA%20FASE%20DE%20PRODUCCION.xlsx" TargetMode="External"/><Relationship Id="rId1" Type="http://schemas.openxmlformats.org/officeDocument/2006/relationships/image" Target="../media/image32.png"/></Relationships>
</file>

<file path=ppt/charts/_rels/chart2.xml.rels><?xml version="1.0" encoding="UTF-8" standalone="yes"?>
<Relationships xmlns="http://schemas.openxmlformats.org/package/2006/relationships"><Relationship Id="rId1" Type="http://schemas.openxmlformats.org/officeDocument/2006/relationships/oleObject" Target="file:///F:\TRABAJO%20NAVARRETE\DATOS-AVInava%20line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ELL\Downloads\huevos%20t600%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ELL\Desktop\xxxx.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ELL\Desktop\xxxx.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ELL\Desktop\xxxx.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ELL\Downloads\huevos%20t600%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ELL\Downloads\huevos%20t600%2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ELL\Downloads\huevos%20t600%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000"/>
              <a:t>Semana Huevos</a:t>
            </a:r>
          </a:p>
        </c:rich>
      </c:tx>
      <c:layout/>
      <c:overlay val="0"/>
      <c:spPr>
        <a:noFill/>
        <a:ln>
          <a:noFill/>
        </a:ln>
        <a:effectLst/>
      </c:spPr>
    </c:title>
    <c:autoTitleDeleted val="0"/>
    <c:plotArea>
      <c:layout/>
      <c:barChart>
        <c:barDir val="col"/>
        <c:grouping val="clustered"/>
        <c:varyColors val="0"/>
        <c:ser>
          <c:idx val="0"/>
          <c:order val="0"/>
          <c:spPr>
            <a:solidFill>
              <a:schemeClr val="tx1"/>
            </a:solidFill>
            <a:ln w="12700">
              <a:solidFill>
                <a:schemeClr val="tx1"/>
              </a:solidFill>
            </a:ln>
            <a:effectLst/>
          </c:spPr>
          <c:invertIfNegative val="0"/>
          <c:dPt>
            <c:idx val="0"/>
            <c:invertIfNegative val="0"/>
            <c:bubble3D val="0"/>
            <c:spPr>
              <a:solidFill>
                <a:srgbClr val="FFC000"/>
              </a:solidFill>
              <a:ln w="12700">
                <a:solidFill>
                  <a:schemeClr val="tx1"/>
                </a:solidFill>
              </a:ln>
              <a:effectLst/>
            </c:spPr>
            <c:extLst>
              <c:ext xmlns:c16="http://schemas.microsoft.com/office/drawing/2014/chart" uri="{C3380CC4-5D6E-409C-BE32-E72D297353CC}">
                <c16:uniqueId val="{00000001-320E-4CAE-A7B3-049069ECE7C1}"/>
              </c:ext>
            </c:extLst>
          </c:dPt>
          <c:dPt>
            <c:idx val="1"/>
            <c:invertIfNegative val="0"/>
            <c:bubble3D val="0"/>
            <c:spPr>
              <a:solidFill>
                <a:srgbClr val="00B050"/>
              </a:solidFill>
              <a:ln w="12700">
                <a:solidFill>
                  <a:schemeClr val="tx1"/>
                </a:solidFill>
              </a:ln>
              <a:effectLst/>
            </c:spPr>
            <c:extLst>
              <c:ext xmlns:c16="http://schemas.microsoft.com/office/drawing/2014/chart" uri="{C3380CC4-5D6E-409C-BE32-E72D297353CC}">
                <c16:uniqueId val="{00000003-320E-4CAE-A7B3-049069ECE7C1}"/>
              </c:ext>
            </c:extLst>
          </c:dPt>
          <c:dPt>
            <c:idx val="2"/>
            <c:invertIfNegative val="0"/>
            <c:bubble3D val="0"/>
            <c:spPr>
              <a:solidFill>
                <a:srgbClr val="0070C0"/>
              </a:solidFill>
              <a:ln w="12700">
                <a:solidFill>
                  <a:schemeClr val="tx1"/>
                </a:solidFill>
              </a:ln>
              <a:effectLst/>
            </c:spPr>
            <c:extLst>
              <c:ext xmlns:c16="http://schemas.microsoft.com/office/drawing/2014/chart" uri="{C3380CC4-5D6E-409C-BE32-E72D297353CC}">
                <c16:uniqueId val="{00000005-320E-4CAE-A7B3-049069ECE7C1}"/>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7-320E-4CAE-A7B3-049069ECE7C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solidFill>
                <a:round/>
              </a:ln>
              <a:effectLst/>
            </c:spPr>
          </c:errBars>
          <c:cat>
            <c:strRef>
              <c:f>Hoja1!$A$2:$A$5</c:f>
              <c:strCache>
                <c:ptCount val="4"/>
                <c:pt idx="0">
                  <c:v>0 g</c:v>
                </c:pt>
                <c:pt idx="1">
                  <c:v>160 g</c:v>
                </c:pt>
                <c:pt idx="2">
                  <c:v>240 g</c:v>
                </c:pt>
                <c:pt idx="3">
                  <c:v>320 g</c:v>
                </c:pt>
              </c:strCache>
            </c:strRef>
          </c:cat>
          <c:val>
            <c:numRef>
              <c:f>Hoja1!$K$2:$K$5</c:f>
              <c:numCache>
                <c:formatCode>0.0</c:formatCode>
                <c:ptCount val="4"/>
                <c:pt idx="0">
                  <c:v>31.41</c:v>
                </c:pt>
                <c:pt idx="1">
                  <c:v>32.102222222222224</c:v>
                </c:pt>
                <c:pt idx="2">
                  <c:v>32.134444444444448</c:v>
                </c:pt>
                <c:pt idx="3">
                  <c:v>31.395555555555557</c:v>
                </c:pt>
              </c:numCache>
            </c:numRef>
          </c:val>
          <c:extLst>
            <c:ext xmlns:c16="http://schemas.microsoft.com/office/drawing/2014/chart" uri="{C3380CC4-5D6E-409C-BE32-E72D297353CC}">
              <c16:uniqueId val="{00000008-320E-4CAE-A7B3-049069ECE7C1}"/>
            </c:ext>
          </c:extLst>
        </c:ser>
        <c:dLbls>
          <c:dLblPos val="outEnd"/>
          <c:showLegendKey val="0"/>
          <c:showVal val="1"/>
          <c:showCatName val="0"/>
          <c:showSerName val="0"/>
          <c:showPercent val="0"/>
          <c:showBubbleSize val="0"/>
        </c:dLbls>
        <c:gapWidth val="100"/>
        <c:overlap val="-27"/>
        <c:axId val="72760832"/>
        <c:axId val="98121920"/>
      </c:barChart>
      <c:catAx>
        <c:axId val="72760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Biocolina</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121920"/>
        <c:crosses val="autoZero"/>
        <c:auto val="1"/>
        <c:lblAlgn val="ctr"/>
        <c:lblOffset val="100"/>
        <c:noMultiLvlLbl val="0"/>
      </c:catAx>
      <c:valAx>
        <c:axId val="981219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Huevos</a:t>
                </a:r>
              </a:p>
            </c:rich>
          </c:tx>
          <c:layout/>
          <c:overlay val="0"/>
          <c:spPr>
            <a:noFill/>
            <a:ln>
              <a:noFill/>
            </a:ln>
            <a:effectLst/>
          </c:spPr>
        </c:title>
        <c:numFmt formatCode="0.0"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7276083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ln>
                  <a:noFill/>
                </a:ln>
                <a:solidFill>
                  <a:sysClr val="windowText" lastClr="000000"/>
                </a:solidFill>
                <a:latin typeface="Times New Roman" panose="02020603050405020304" pitchFamily="18" charset="0"/>
                <a:ea typeface="+mn-ea"/>
                <a:cs typeface="Times New Roman" panose="02020603050405020304" pitchFamily="18" charset="0"/>
              </a:defRPr>
            </a:pPr>
            <a:r>
              <a:rPr lang="en-US" sz="1100"/>
              <a:t>Resistencia de Cascaron</a:t>
            </a:r>
          </a:p>
        </c:rich>
      </c:tx>
      <c:layout/>
      <c:overlay val="0"/>
      <c:spPr>
        <a:noFill/>
        <a:ln>
          <a:noFill/>
        </a:ln>
        <a:effectLst/>
      </c:spPr>
    </c:title>
    <c:autoTitleDeleted val="0"/>
    <c:plotArea>
      <c:layout/>
      <c:barChart>
        <c:barDir val="col"/>
        <c:grouping val="clustered"/>
        <c:varyColors val="0"/>
        <c:ser>
          <c:idx val="0"/>
          <c:order val="0"/>
          <c:tx>
            <c:strRef>
              <c:f>Hoja2!$C$21</c:f>
              <c:strCache>
                <c:ptCount val="1"/>
                <c:pt idx="0">
                  <c:v>Tiempo 1</c:v>
                </c:pt>
              </c:strCache>
            </c:strRef>
          </c:tx>
          <c:spPr>
            <a:solidFill>
              <a:schemeClr val="accent1"/>
            </a:solidFill>
            <a:ln w="12700">
              <a:solidFill>
                <a:schemeClr val="tx1"/>
              </a:solidFill>
            </a:ln>
            <a:effectLst/>
          </c:spPr>
          <c:invertIfNegative val="0"/>
          <c:dPt>
            <c:idx val="0"/>
            <c:invertIfNegative val="0"/>
            <c:bubble3D val="0"/>
            <c:spPr>
              <a:solidFill>
                <a:srgbClr val="FFC000"/>
              </a:solidFill>
              <a:ln w="12700">
                <a:solidFill>
                  <a:schemeClr val="tx1"/>
                </a:solidFill>
              </a:ln>
              <a:effectLst/>
            </c:spPr>
            <c:extLst>
              <c:ext xmlns:c16="http://schemas.microsoft.com/office/drawing/2014/chart" uri="{C3380CC4-5D6E-409C-BE32-E72D297353CC}">
                <c16:uniqueId val="{00000001-4EF9-4BAA-96D8-50FA3A87ABB2}"/>
              </c:ext>
            </c:extLst>
          </c:dPt>
          <c:dPt>
            <c:idx val="1"/>
            <c:invertIfNegative val="0"/>
            <c:bubble3D val="0"/>
            <c:spPr>
              <a:solidFill>
                <a:srgbClr val="92D050"/>
              </a:solidFill>
              <a:ln w="12700">
                <a:solidFill>
                  <a:schemeClr val="tx1"/>
                </a:solidFill>
              </a:ln>
              <a:effectLst/>
            </c:spPr>
            <c:extLst>
              <c:ext xmlns:c16="http://schemas.microsoft.com/office/drawing/2014/chart" uri="{C3380CC4-5D6E-409C-BE32-E72D297353CC}">
                <c16:uniqueId val="{00000003-4EF9-4BAA-96D8-50FA3A87ABB2}"/>
              </c:ext>
            </c:extLst>
          </c:dPt>
          <c:dPt>
            <c:idx val="2"/>
            <c:invertIfNegative val="0"/>
            <c:bubble3D val="0"/>
            <c:spPr>
              <a:solidFill>
                <a:srgbClr val="0070C0"/>
              </a:solidFill>
              <a:ln w="12700">
                <a:solidFill>
                  <a:schemeClr val="tx1"/>
                </a:solidFill>
              </a:ln>
              <a:effectLst/>
            </c:spPr>
            <c:extLst>
              <c:ext xmlns:c16="http://schemas.microsoft.com/office/drawing/2014/chart" uri="{C3380CC4-5D6E-409C-BE32-E72D297353CC}">
                <c16:uniqueId val="{00000005-4EF9-4BAA-96D8-50FA3A87ABB2}"/>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7-4EF9-4BAA-96D8-50FA3A87ABB2}"/>
              </c:ext>
            </c:extLst>
          </c:dPt>
          <c:dLbls>
            <c:spPr>
              <a:noFill/>
              <a:ln>
                <a:noFill/>
              </a:ln>
              <a:effectLst/>
            </c:spPr>
            <c:txPr>
              <a:bodyPr rot="0" spcFirstLastPara="1" vertOverflow="ellipsis" vert="horz" wrap="square" anchor="ctr" anchorCtr="1"/>
              <a:lstStyle/>
              <a:p>
                <a:pPr>
                  <a:defRPr sz="900" b="0" i="0" u="none" strike="noStrike" kern="1200" baseline="0">
                    <a:ln>
                      <a:noFill/>
                    </a:ln>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Hoja2!$L$22:$L$25</c:f>
                <c:numCache>
                  <c:formatCode>General</c:formatCode>
                  <c:ptCount val="4"/>
                  <c:pt idx="0">
                    <c:v>0.11</c:v>
                  </c:pt>
                  <c:pt idx="1">
                    <c:v>0.12</c:v>
                  </c:pt>
                  <c:pt idx="2">
                    <c:v>0.11</c:v>
                  </c:pt>
                  <c:pt idx="3">
                    <c:v>0.12</c:v>
                  </c:pt>
                </c:numCache>
              </c:numRef>
            </c:plus>
            <c:minus>
              <c:numRef>
                <c:f>Hoja2!$L$22:$L$25</c:f>
                <c:numCache>
                  <c:formatCode>General</c:formatCode>
                  <c:ptCount val="4"/>
                  <c:pt idx="0">
                    <c:v>0.11</c:v>
                  </c:pt>
                  <c:pt idx="1">
                    <c:v>0.12</c:v>
                  </c:pt>
                  <c:pt idx="2">
                    <c:v>0.11</c:v>
                  </c:pt>
                  <c:pt idx="3">
                    <c:v>0.12</c:v>
                  </c:pt>
                </c:numCache>
              </c:numRef>
            </c:minus>
            <c:spPr>
              <a:noFill/>
              <a:ln w="12700" cap="flat" cmpd="sng" algn="ctr">
                <a:solidFill>
                  <a:schemeClr val="tx1"/>
                </a:solidFill>
                <a:round/>
              </a:ln>
              <a:effectLst/>
            </c:spPr>
          </c:errBars>
          <c:cat>
            <c:strRef>
              <c:f>Hoja2!$B$22:$B$25</c:f>
              <c:strCache>
                <c:ptCount val="4"/>
                <c:pt idx="0">
                  <c:v>0 g</c:v>
                </c:pt>
                <c:pt idx="1">
                  <c:v>160 g</c:v>
                </c:pt>
                <c:pt idx="2">
                  <c:v>240 g</c:v>
                </c:pt>
                <c:pt idx="3">
                  <c:v>320 g</c:v>
                </c:pt>
              </c:strCache>
            </c:strRef>
          </c:cat>
          <c:val>
            <c:numRef>
              <c:f>Hoja2!$F$22:$F$25</c:f>
              <c:numCache>
                <c:formatCode>0.00</c:formatCode>
                <c:ptCount val="4"/>
                <c:pt idx="0">
                  <c:v>4.1100000000000003</c:v>
                </c:pt>
                <c:pt idx="1">
                  <c:v>4.05</c:v>
                </c:pt>
                <c:pt idx="2">
                  <c:v>4.1433333333333335</c:v>
                </c:pt>
                <c:pt idx="3">
                  <c:v>4.0233333333333334</c:v>
                </c:pt>
              </c:numCache>
            </c:numRef>
          </c:val>
          <c:extLst>
            <c:ext xmlns:c16="http://schemas.microsoft.com/office/drawing/2014/chart" uri="{C3380CC4-5D6E-409C-BE32-E72D297353CC}">
              <c16:uniqueId val="{00000008-4EF9-4BAA-96D8-50FA3A87ABB2}"/>
            </c:ext>
          </c:extLst>
        </c:ser>
        <c:dLbls>
          <c:dLblPos val="inBase"/>
          <c:showLegendKey val="0"/>
          <c:showVal val="1"/>
          <c:showCatName val="0"/>
          <c:showSerName val="0"/>
          <c:showPercent val="0"/>
          <c:showBubbleSize val="0"/>
        </c:dLbls>
        <c:gapWidth val="100"/>
        <c:overlap val="-27"/>
        <c:axId val="133010944"/>
        <c:axId val="98144192"/>
      </c:barChart>
      <c:catAx>
        <c:axId val="133010944"/>
        <c:scaling>
          <c:orientation val="minMax"/>
        </c:scaling>
        <c:delete val="0"/>
        <c:axPos val="b"/>
        <c:title>
          <c:tx>
            <c:rich>
              <a:bodyPr rot="0" spcFirstLastPara="1" vertOverflow="ellipsis" vert="horz" wrap="square" anchor="ctr" anchorCtr="1"/>
              <a:lstStyle/>
              <a:p>
                <a:pPr>
                  <a:defRPr sz="1000" b="0" i="0" u="none" strike="noStrike" kern="1200" baseline="0">
                    <a:ln>
                      <a:noFill/>
                    </a:ln>
                    <a:solidFill>
                      <a:sysClr val="windowText" lastClr="000000"/>
                    </a:solidFill>
                    <a:latin typeface="Times New Roman" panose="02020603050405020304" pitchFamily="18" charset="0"/>
                    <a:ea typeface="+mn-ea"/>
                    <a:cs typeface="Times New Roman" panose="02020603050405020304" pitchFamily="18" charset="0"/>
                  </a:defRPr>
                </a:pPr>
                <a:r>
                  <a:rPr lang="es-EC"/>
                  <a:t>Tratamientos</a:t>
                </a:r>
              </a:p>
            </c:rich>
          </c:tx>
          <c:layout/>
          <c:overlay val="0"/>
          <c:spPr>
            <a:noFill/>
            <a:ln>
              <a:noFill/>
            </a:ln>
            <a:effectLst/>
          </c:spPr>
        </c:title>
        <c:numFmt formatCode="General" sourceLinked="1"/>
        <c:majorTickMark val="none"/>
        <c:minorTickMark val="cross"/>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ln>
                  <a:noFill/>
                </a:ln>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98144192"/>
        <c:crosses val="autoZero"/>
        <c:auto val="1"/>
        <c:lblAlgn val="ctr"/>
        <c:lblOffset val="100"/>
        <c:noMultiLvlLbl val="0"/>
      </c:catAx>
      <c:valAx>
        <c:axId val="98144192"/>
        <c:scaling>
          <c:orientation val="minMax"/>
        </c:scaling>
        <c:delete val="0"/>
        <c:axPos val="l"/>
        <c:title>
          <c:tx>
            <c:rich>
              <a:bodyPr rot="-5400000" spcFirstLastPara="1" vertOverflow="ellipsis" vert="horz" wrap="square" anchor="ctr" anchorCtr="1"/>
              <a:lstStyle/>
              <a:p>
                <a:pPr>
                  <a:defRPr sz="1000" b="0" i="0" u="none" strike="noStrike" kern="1200" baseline="0">
                    <a:ln>
                      <a:noFill/>
                    </a:ln>
                    <a:solidFill>
                      <a:sysClr val="windowText" lastClr="000000"/>
                    </a:solidFill>
                    <a:latin typeface="Times New Roman" panose="02020603050405020304" pitchFamily="18" charset="0"/>
                    <a:ea typeface="+mn-ea"/>
                    <a:cs typeface="Times New Roman" panose="02020603050405020304" pitchFamily="18" charset="0"/>
                  </a:defRPr>
                </a:pPr>
                <a:r>
                  <a:rPr lang="es-EC"/>
                  <a:t>Resistencia </a:t>
                </a:r>
              </a:p>
            </c:rich>
          </c:tx>
          <c:layout/>
          <c:overlay val="0"/>
          <c:spPr>
            <a:noFill/>
            <a:ln>
              <a:noFill/>
            </a:ln>
            <a:effectLst/>
          </c:spPr>
        </c:title>
        <c:numFmt formatCode="0.0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ln>
                  <a:noFill/>
                </a:ln>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133010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ln>
                <a:noFill/>
              </a:ln>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n>
            <a:noFill/>
          </a:ln>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Grosor de Cascaron</a:t>
            </a:r>
          </a:p>
        </c:rich>
      </c:tx>
      <c:layout/>
      <c:overlay val="0"/>
      <c:spPr>
        <a:noFill/>
        <a:ln>
          <a:noFill/>
        </a:ln>
        <a:effectLst/>
      </c:spPr>
    </c:title>
    <c:autoTitleDeleted val="0"/>
    <c:plotArea>
      <c:layout/>
      <c:barChart>
        <c:barDir val="col"/>
        <c:grouping val="clustered"/>
        <c:varyColors val="0"/>
        <c:ser>
          <c:idx val="0"/>
          <c:order val="0"/>
          <c:tx>
            <c:strRef>
              <c:f>Hoja2!$C$26</c:f>
              <c:strCache>
                <c:ptCount val="1"/>
                <c:pt idx="0">
                  <c:v>Tiempo 1</c:v>
                </c:pt>
              </c:strCache>
            </c:strRef>
          </c:tx>
          <c:spPr>
            <a:solidFill>
              <a:schemeClr val="accent1"/>
            </a:solidFill>
            <a:ln w="12700">
              <a:solidFill>
                <a:schemeClr val="tx1"/>
              </a:solidFill>
            </a:ln>
            <a:effectLst/>
          </c:spPr>
          <c:invertIfNegative val="0"/>
          <c:dPt>
            <c:idx val="0"/>
            <c:invertIfNegative val="0"/>
            <c:bubble3D val="0"/>
            <c:spPr>
              <a:solidFill>
                <a:srgbClr val="FFC000"/>
              </a:solidFill>
              <a:ln w="12700">
                <a:solidFill>
                  <a:schemeClr val="tx1"/>
                </a:solidFill>
              </a:ln>
              <a:effectLst/>
            </c:spPr>
            <c:extLst>
              <c:ext xmlns:c16="http://schemas.microsoft.com/office/drawing/2014/chart" uri="{C3380CC4-5D6E-409C-BE32-E72D297353CC}">
                <c16:uniqueId val="{00000001-A63C-42DC-89EE-ED7533AAD86F}"/>
              </c:ext>
            </c:extLst>
          </c:dPt>
          <c:dPt>
            <c:idx val="1"/>
            <c:invertIfNegative val="0"/>
            <c:bubble3D val="0"/>
            <c:spPr>
              <a:solidFill>
                <a:srgbClr val="00B050"/>
              </a:solidFill>
              <a:ln w="12700">
                <a:solidFill>
                  <a:schemeClr val="tx1"/>
                </a:solidFill>
              </a:ln>
              <a:effectLst/>
            </c:spPr>
            <c:extLst>
              <c:ext xmlns:c16="http://schemas.microsoft.com/office/drawing/2014/chart" uri="{C3380CC4-5D6E-409C-BE32-E72D297353CC}">
                <c16:uniqueId val="{00000003-A63C-42DC-89EE-ED7533AAD86F}"/>
              </c:ext>
            </c:extLst>
          </c:dPt>
          <c:dPt>
            <c:idx val="2"/>
            <c:invertIfNegative val="0"/>
            <c:bubble3D val="0"/>
            <c:spPr>
              <a:solidFill>
                <a:srgbClr val="0070C0"/>
              </a:solidFill>
              <a:ln w="12700">
                <a:solidFill>
                  <a:schemeClr val="tx1"/>
                </a:solidFill>
              </a:ln>
              <a:effectLst/>
            </c:spPr>
            <c:extLst>
              <c:ext xmlns:c16="http://schemas.microsoft.com/office/drawing/2014/chart" uri="{C3380CC4-5D6E-409C-BE32-E72D297353CC}">
                <c16:uniqueId val="{00000005-A63C-42DC-89EE-ED7533AAD86F}"/>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7-A63C-42DC-89EE-ED7533AAD86F}"/>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Hoja2!$L$27:$L$30</c:f>
                <c:numCache>
                  <c:formatCode>General</c:formatCode>
                  <c:ptCount val="4"/>
                  <c:pt idx="0">
                    <c:v>3.3E-3</c:v>
                  </c:pt>
                  <c:pt idx="1">
                    <c:v>4.0000000000000001E-3</c:v>
                  </c:pt>
                  <c:pt idx="2">
                    <c:v>3.7000000000000002E-3</c:v>
                  </c:pt>
                  <c:pt idx="3">
                    <c:v>0.05</c:v>
                  </c:pt>
                </c:numCache>
              </c:numRef>
            </c:plus>
            <c:minus>
              <c:numRef>
                <c:f>Hoja2!$L$27:$L$30</c:f>
                <c:numCache>
                  <c:formatCode>General</c:formatCode>
                  <c:ptCount val="4"/>
                  <c:pt idx="0">
                    <c:v>3.3E-3</c:v>
                  </c:pt>
                  <c:pt idx="1">
                    <c:v>4.0000000000000001E-3</c:v>
                  </c:pt>
                  <c:pt idx="2">
                    <c:v>3.7000000000000002E-3</c:v>
                  </c:pt>
                  <c:pt idx="3">
                    <c:v>0.05</c:v>
                  </c:pt>
                </c:numCache>
              </c:numRef>
            </c:minus>
            <c:spPr>
              <a:noFill/>
              <a:ln w="12700" cap="flat" cmpd="sng" algn="ctr">
                <a:solidFill>
                  <a:schemeClr val="tx1">
                    <a:lumMod val="65000"/>
                    <a:lumOff val="35000"/>
                  </a:schemeClr>
                </a:solidFill>
                <a:round/>
              </a:ln>
              <a:effectLst/>
            </c:spPr>
          </c:errBars>
          <c:cat>
            <c:strRef>
              <c:f>Hoja2!$B$27:$B$30</c:f>
              <c:strCache>
                <c:ptCount val="4"/>
                <c:pt idx="0">
                  <c:v>0 g</c:v>
                </c:pt>
                <c:pt idx="1">
                  <c:v>160 g</c:v>
                </c:pt>
                <c:pt idx="2">
                  <c:v>240 g</c:v>
                </c:pt>
                <c:pt idx="3">
                  <c:v>320 g</c:v>
                </c:pt>
              </c:strCache>
            </c:strRef>
          </c:cat>
          <c:val>
            <c:numRef>
              <c:f>Hoja2!$F$27:$F$30</c:f>
              <c:numCache>
                <c:formatCode>0.00</c:formatCode>
                <c:ptCount val="4"/>
                <c:pt idx="0">
                  <c:v>0.35666666666666663</c:v>
                </c:pt>
                <c:pt idx="1">
                  <c:v>0.34666666666666668</c:v>
                </c:pt>
                <c:pt idx="2">
                  <c:v>0.35666666666666669</c:v>
                </c:pt>
                <c:pt idx="3">
                  <c:v>0.39666666666666667</c:v>
                </c:pt>
              </c:numCache>
            </c:numRef>
          </c:val>
          <c:extLst>
            <c:ext xmlns:c16="http://schemas.microsoft.com/office/drawing/2014/chart" uri="{C3380CC4-5D6E-409C-BE32-E72D297353CC}">
              <c16:uniqueId val="{00000008-A63C-42DC-89EE-ED7533AAD86F}"/>
            </c:ext>
          </c:extLst>
        </c:ser>
        <c:dLbls>
          <c:dLblPos val="inBase"/>
          <c:showLegendKey val="0"/>
          <c:showVal val="1"/>
          <c:showCatName val="0"/>
          <c:showSerName val="0"/>
          <c:showPercent val="0"/>
          <c:showBubbleSize val="0"/>
        </c:dLbls>
        <c:gapWidth val="100"/>
        <c:overlap val="-27"/>
        <c:axId val="134221824"/>
        <c:axId val="98147072"/>
      </c:barChart>
      <c:catAx>
        <c:axId val="1342218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Tratamientos</a:t>
                </a:r>
              </a:p>
            </c:rich>
          </c:tx>
          <c:layout/>
          <c:overlay val="0"/>
          <c:spPr>
            <a:noFill/>
            <a:ln>
              <a:noFill/>
            </a:ln>
            <a:effectLst/>
          </c:spPr>
        </c:title>
        <c:numFmt formatCode="General" sourceLinked="1"/>
        <c:majorTickMark val="none"/>
        <c:minorTickMark val="cross"/>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147072"/>
        <c:crosses val="autoZero"/>
        <c:auto val="1"/>
        <c:lblAlgn val="ctr"/>
        <c:lblOffset val="100"/>
        <c:noMultiLvlLbl val="0"/>
      </c:catAx>
      <c:valAx>
        <c:axId val="981470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Grosor</a:t>
                </a:r>
              </a:p>
            </c:rich>
          </c:tx>
          <c:layout/>
          <c:overlay val="0"/>
          <c:spPr>
            <a:noFill/>
            <a:ln>
              <a:noFill/>
            </a:ln>
            <a:effectLst/>
          </c:spPr>
        </c:title>
        <c:numFmt formatCode="0.0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34221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Hoja4!$B$1</c:f>
              <c:strCache>
                <c:ptCount val="1"/>
                <c:pt idx="0">
                  <c:v>costos variables</c:v>
                </c:pt>
              </c:strCache>
            </c:strRef>
          </c:tx>
          <c:spPr>
            <a:ln w="25400" cap="rnd">
              <a:noFill/>
              <a:round/>
            </a:ln>
            <a:effectLst/>
          </c:spPr>
          <c:marker>
            <c:symbol val="circle"/>
            <c:size val="5"/>
            <c:spPr>
              <a:solidFill>
                <a:schemeClr val="accent1"/>
              </a:solidFill>
              <a:ln w="9525">
                <a:solidFill>
                  <a:schemeClr val="accent1"/>
                </a:solidFill>
              </a:ln>
              <a:effectLst/>
            </c:spPr>
          </c:marker>
          <c:dPt>
            <c:idx val="0"/>
            <c:marker>
              <c:spPr>
                <a:solidFill>
                  <a:srgbClr val="FFC000"/>
                </a:solidFill>
                <a:ln w="9525">
                  <a:solidFill>
                    <a:schemeClr val="accent2"/>
                  </a:solidFill>
                </a:ln>
                <a:effectLst/>
              </c:spPr>
            </c:marker>
            <c:bubble3D val="0"/>
            <c:extLst>
              <c:ext xmlns:c16="http://schemas.microsoft.com/office/drawing/2014/chart" uri="{C3380CC4-5D6E-409C-BE32-E72D297353CC}">
                <c16:uniqueId val="{00000000-09E0-4DB5-9EC3-38A26644B966}"/>
              </c:ext>
            </c:extLst>
          </c:dPt>
          <c:dPt>
            <c:idx val="1"/>
            <c:marker>
              <c:spPr>
                <a:solidFill>
                  <a:srgbClr val="00B050"/>
                </a:solidFill>
                <a:ln w="9525">
                  <a:solidFill>
                    <a:schemeClr val="accent1"/>
                  </a:solidFill>
                </a:ln>
                <a:effectLst/>
              </c:spPr>
            </c:marker>
            <c:bubble3D val="0"/>
            <c:extLst>
              <c:ext xmlns:c16="http://schemas.microsoft.com/office/drawing/2014/chart" uri="{C3380CC4-5D6E-409C-BE32-E72D297353CC}">
                <c16:uniqueId val="{00000001-09E0-4DB5-9EC3-38A26644B966}"/>
              </c:ext>
            </c:extLst>
          </c:dPt>
          <c:dPt>
            <c:idx val="2"/>
            <c:marker>
              <c:spPr>
                <a:solidFill>
                  <a:srgbClr val="00B0F0"/>
                </a:solidFill>
                <a:ln w="9525">
                  <a:solidFill>
                    <a:schemeClr val="accent1"/>
                  </a:solidFill>
                </a:ln>
                <a:effectLst/>
              </c:spPr>
            </c:marker>
            <c:bubble3D val="0"/>
            <c:extLst>
              <c:ext xmlns:c16="http://schemas.microsoft.com/office/drawing/2014/chart" uri="{C3380CC4-5D6E-409C-BE32-E72D297353CC}">
                <c16:uniqueId val="{00000002-09E0-4DB5-9EC3-38A26644B966}"/>
              </c:ext>
            </c:extLst>
          </c:dPt>
          <c:dPt>
            <c:idx val="3"/>
            <c:marker>
              <c:spPr>
                <a:solidFill>
                  <a:srgbClr val="FFFF00"/>
                </a:solidFill>
                <a:ln w="9525">
                  <a:solidFill>
                    <a:schemeClr val="accent1"/>
                  </a:solidFill>
                </a:ln>
                <a:effectLst/>
              </c:spPr>
            </c:marker>
            <c:bubble3D val="0"/>
            <c:extLst>
              <c:ext xmlns:c16="http://schemas.microsoft.com/office/drawing/2014/chart" uri="{C3380CC4-5D6E-409C-BE32-E72D297353CC}">
                <c16:uniqueId val="{00000003-09E0-4DB5-9EC3-38A26644B966}"/>
              </c:ext>
            </c:extLst>
          </c:dPt>
          <c:dLbls>
            <c:dLbl>
              <c:idx val="0"/>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9E0-4DB5-9EC3-38A26644B966}"/>
                </c:ext>
              </c:extLst>
            </c:dLbl>
            <c:dLbl>
              <c:idx val="1"/>
              <c:layout/>
              <c:tx>
                <c:rich>
                  <a:bodyPr/>
                  <a:lstStyle/>
                  <a:p>
                    <a:r>
                      <a:rPr lang="en-US"/>
                      <a:t>160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9E0-4DB5-9EC3-38A26644B966}"/>
                </c:ext>
              </c:extLst>
            </c:dLbl>
            <c:dLbl>
              <c:idx val="2"/>
              <c:layout/>
              <c:tx>
                <c:rich>
                  <a:bodyPr/>
                  <a:lstStyle/>
                  <a:p>
                    <a:r>
                      <a:rPr lang="en-US"/>
                      <a:t>240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9E0-4DB5-9EC3-38A26644B966}"/>
                </c:ext>
              </c:extLst>
            </c:dLbl>
            <c:dLbl>
              <c:idx val="3"/>
              <c:layout/>
              <c:tx>
                <c:rich>
                  <a:bodyPr/>
                  <a:lstStyle/>
                  <a:p>
                    <a:r>
                      <a:rPr lang="en-US"/>
                      <a:t>320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9E0-4DB5-9EC3-38A26644B9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Hoja4!$B$2:$B$5</c:f>
              <c:numCache>
                <c:formatCode>General</c:formatCode>
                <c:ptCount val="4"/>
                <c:pt idx="0">
                  <c:v>505.46</c:v>
                </c:pt>
                <c:pt idx="1">
                  <c:v>506.67</c:v>
                </c:pt>
                <c:pt idx="2">
                  <c:v>507.61</c:v>
                </c:pt>
                <c:pt idx="3">
                  <c:v>507.57</c:v>
                </c:pt>
              </c:numCache>
            </c:numRef>
          </c:xVal>
          <c:yVal>
            <c:numRef>
              <c:f>Hoja4!$D$2:$D$5</c:f>
              <c:numCache>
                <c:formatCode>General</c:formatCode>
                <c:ptCount val="4"/>
                <c:pt idx="0">
                  <c:v>204.14</c:v>
                </c:pt>
                <c:pt idx="1">
                  <c:v>214.29</c:v>
                </c:pt>
                <c:pt idx="2">
                  <c:v>216.01</c:v>
                </c:pt>
                <c:pt idx="3">
                  <c:v>185.07</c:v>
                </c:pt>
              </c:numCache>
            </c:numRef>
          </c:yVal>
          <c:smooth val="0"/>
          <c:extLst>
            <c:ext xmlns:c16="http://schemas.microsoft.com/office/drawing/2014/chart" uri="{C3380CC4-5D6E-409C-BE32-E72D297353CC}">
              <c16:uniqueId val="{00000004-09E0-4DB5-9EC3-38A26644B966}"/>
            </c:ext>
          </c:extLst>
        </c:ser>
        <c:dLbls>
          <c:showLegendKey val="0"/>
          <c:showVal val="0"/>
          <c:showCatName val="0"/>
          <c:showSerName val="0"/>
          <c:showPercent val="0"/>
          <c:showBubbleSize val="0"/>
        </c:dLbls>
        <c:axId val="133906432"/>
        <c:axId val="133907008"/>
      </c:scatterChart>
      <c:valAx>
        <c:axId val="133906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Costos Variables</a:t>
                </a:r>
              </a:p>
            </c:rich>
          </c:tx>
          <c:layout/>
          <c:overlay val="0"/>
          <c:spPr>
            <a:noFill/>
            <a:ln>
              <a:noFill/>
            </a:ln>
            <a:effectLst/>
          </c:spPr>
        </c:title>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133907008"/>
        <c:crosses val="autoZero"/>
        <c:crossBetween val="midCat"/>
      </c:valAx>
      <c:valAx>
        <c:axId val="1339070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Beneficio Neto</a:t>
                </a:r>
              </a:p>
            </c:rich>
          </c:tx>
          <c:layout/>
          <c:overlay val="0"/>
          <c:spPr>
            <a:noFill/>
            <a:ln>
              <a:noFill/>
            </a:ln>
            <a:effectLst/>
          </c:spPr>
        </c:title>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13390643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100"/>
            </a:pPr>
            <a:r>
              <a:rPr lang="es-ES" sz="1100" b="1" i="1" u="none" strike="noStrike" baseline="0">
                <a:effectLst/>
              </a:rPr>
              <a:t>Características Histopatológicas de Hígados de Gallinas Ponedoras de la Línea Lohmann Brown Classic Tercera fase de Producción</a:t>
            </a:r>
            <a:r>
              <a:rPr lang="es-EC" sz="1100" b="1" i="0" u="none" strike="noStrike" baseline="0">
                <a:effectLst/>
              </a:rPr>
              <a:t>.</a:t>
            </a:r>
            <a:endParaRPr lang="es-EC" sz="1100"/>
          </a:p>
        </c:rich>
      </c:tx>
      <c:layout/>
      <c:overlay val="0"/>
    </c:title>
    <c:autoTitleDeleted val="0"/>
    <c:plotArea>
      <c:layout/>
      <c:barChart>
        <c:barDir val="col"/>
        <c:grouping val="clustered"/>
        <c:varyColors val="0"/>
        <c:ser>
          <c:idx val="0"/>
          <c:order val="0"/>
          <c:tx>
            <c:strRef>
              <c:f>'[ESCORT HISTOPATOLOGICO DE HIGADOS   GALLINAS PONEDORAS 3ERA FASE DE PRODUCCION.xlsx]Hoja1'!$I$9</c:f>
              <c:strCache>
                <c:ptCount val="1"/>
                <c:pt idx="0">
                  <c:v>MACRO1</c:v>
                </c:pt>
              </c:strCache>
            </c:strRef>
          </c:tx>
          <c:spPr>
            <a:solidFill>
              <a:srgbClr val="FFFF00"/>
            </a:solidFill>
            <a:ln w="19050">
              <a:noFill/>
            </a:ln>
          </c:spPr>
          <c:invertIfNegative val="0"/>
          <c:cat>
            <c:strRef>
              <c:f>'[ESCORT HISTOPATOLOGICO DE HIGADOS   GALLINAS PONEDORAS 3ERA FASE DE PRODUCCION.xlsx]Hoja1'!$H$10:$H$17</c:f>
              <c:strCache>
                <c:ptCount val="8"/>
                <c:pt idx="0">
                  <c:v>T0</c:v>
                </c:pt>
                <c:pt idx="1">
                  <c:v>T0</c:v>
                </c:pt>
                <c:pt idx="2">
                  <c:v>T1</c:v>
                </c:pt>
                <c:pt idx="3">
                  <c:v>T1</c:v>
                </c:pt>
                <c:pt idx="4">
                  <c:v>T2</c:v>
                </c:pt>
                <c:pt idx="5">
                  <c:v>T2</c:v>
                </c:pt>
                <c:pt idx="6">
                  <c:v>T3</c:v>
                </c:pt>
                <c:pt idx="7">
                  <c:v>T3</c:v>
                </c:pt>
              </c:strCache>
            </c:strRef>
          </c:cat>
          <c:val>
            <c:numRef>
              <c:f>'[ESCORT HISTOPATOLOGICO DE HIGADOS   GALLINAS PONEDORAS 3ERA FASE DE PRODUCCION.xlsx]Hoja1'!$I$10:$I$17</c:f>
              <c:numCache>
                <c:formatCode>General</c:formatCode>
                <c:ptCount val="8"/>
                <c:pt idx="0">
                  <c:v>2</c:v>
                </c:pt>
                <c:pt idx="1">
                  <c:v>2</c:v>
                </c:pt>
                <c:pt idx="2">
                  <c:v>2</c:v>
                </c:pt>
                <c:pt idx="3">
                  <c:v>2</c:v>
                </c:pt>
                <c:pt idx="4">
                  <c:v>2</c:v>
                </c:pt>
                <c:pt idx="5">
                  <c:v>2</c:v>
                </c:pt>
                <c:pt idx="6">
                  <c:v>2</c:v>
                </c:pt>
                <c:pt idx="7">
                  <c:v>2</c:v>
                </c:pt>
              </c:numCache>
            </c:numRef>
          </c:val>
          <c:extLst>
            <c:ext xmlns:c16="http://schemas.microsoft.com/office/drawing/2014/chart" uri="{C3380CC4-5D6E-409C-BE32-E72D297353CC}">
              <c16:uniqueId val="{00000000-0D30-4A94-8739-74E9E09666FB}"/>
            </c:ext>
          </c:extLst>
        </c:ser>
        <c:ser>
          <c:idx val="1"/>
          <c:order val="1"/>
          <c:tx>
            <c:strRef>
              <c:f>'[ESCORT HISTOPATOLOGICO DE HIGADOS   GALLINAS PONEDORAS 3ERA FASE DE PRODUCCION.xlsx]Hoja1'!$J$9</c:f>
              <c:strCache>
                <c:ptCount val="1"/>
                <c:pt idx="0">
                  <c:v>HISTO2</c:v>
                </c:pt>
              </c:strCache>
            </c:strRef>
          </c:tx>
          <c:spPr>
            <a:blipFill>
              <a:blip xmlns:r="http://schemas.openxmlformats.org/officeDocument/2006/relationships" r:embed="rId1"/>
              <a:stretch>
                <a:fillRect/>
              </a:stretch>
            </a:blipFill>
            <a:ln w="19050">
              <a:noFill/>
            </a:ln>
          </c:spPr>
          <c:invertIfNegative val="0"/>
          <c:cat>
            <c:strRef>
              <c:f>'[ESCORT HISTOPATOLOGICO DE HIGADOS   GALLINAS PONEDORAS 3ERA FASE DE PRODUCCION.xlsx]Hoja1'!$H$10:$H$17</c:f>
              <c:strCache>
                <c:ptCount val="8"/>
                <c:pt idx="0">
                  <c:v>T0</c:v>
                </c:pt>
                <c:pt idx="1">
                  <c:v>T0</c:v>
                </c:pt>
                <c:pt idx="2">
                  <c:v>T1</c:v>
                </c:pt>
                <c:pt idx="3">
                  <c:v>T1</c:v>
                </c:pt>
                <c:pt idx="4">
                  <c:v>T2</c:v>
                </c:pt>
                <c:pt idx="5">
                  <c:v>T2</c:v>
                </c:pt>
                <c:pt idx="6">
                  <c:v>T3</c:v>
                </c:pt>
                <c:pt idx="7">
                  <c:v>T3</c:v>
                </c:pt>
              </c:strCache>
            </c:strRef>
          </c:cat>
          <c:val>
            <c:numRef>
              <c:f>'[ESCORT HISTOPATOLOGICO DE HIGADOS   GALLINAS PONEDORAS 3ERA FASE DE PRODUCCION.xlsx]Hoja1'!$J$10:$J$17</c:f>
              <c:numCache>
                <c:formatCode>General</c:formatCode>
                <c:ptCount val="8"/>
                <c:pt idx="0">
                  <c:v>2</c:v>
                </c:pt>
                <c:pt idx="1">
                  <c:v>1</c:v>
                </c:pt>
                <c:pt idx="2">
                  <c:v>1</c:v>
                </c:pt>
                <c:pt idx="3">
                  <c:v>2</c:v>
                </c:pt>
                <c:pt idx="4">
                  <c:v>2</c:v>
                </c:pt>
                <c:pt idx="5">
                  <c:v>2</c:v>
                </c:pt>
                <c:pt idx="6">
                  <c:v>1</c:v>
                </c:pt>
                <c:pt idx="7">
                  <c:v>1</c:v>
                </c:pt>
              </c:numCache>
            </c:numRef>
          </c:val>
          <c:extLst>
            <c:ext xmlns:c16="http://schemas.microsoft.com/office/drawing/2014/chart" uri="{C3380CC4-5D6E-409C-BE32-E72D297353CC}">
              <c16:uniqueId val="{00000001-0D30-4A94-8739-74E9E09666FB}"/>
            </c:ext>
          </c:extLst>
        </c:ser>
        <c:dLbls>
          <c:showLegendKey val="0"/>
          <c:showVal val="0"/>
          <c:showCatName val="0"/>
          <c:showSerName val="0"/>
          <c:showPercent val="0"/>
          <c:showBubbleSize val="0"/>
        </c:dLbls>
        <c:gapWidth val="150"/>
        <c:axId val="134225408"/>
        <c:axId val="132416064"/>
      </c:barChart>
      <c:catAx>
        <c:axId val="134225408"/>
        <c:scaling>
          <c:orientation val="minMax"/>
        </c:scaling>
        <c:delete val="0"/>
        <c:axPos val="b"/>
        <c:title>
          <c:tx>
            <c:rich>
              <a:bodyPr/>
              <a:lstStyle/>
              <a:p>
                <a:pPr>
                  <a:defRPr/>
                </a:pPr>
                <a:r>
                  <a:rPr lang="es-EC"/>
                  <a:t>Tratamientos</a:t>
                </a:r>
              </a:p>
            </c:rich>
          </c:tx>
          <c:layout/>
          <c:overlay val="0"/>
        </c:title>
        <c:numFmt formatCode="General" sourceLinked="0"/>
        <c:majorTickMark val="none"/>
        <c:minorTickMark val="none"/>
        <c:tickLblPos val="nextTo"/>
        <c:crossAx val="132416064"/>
        <c:crosses val="autoZero"/>
        <c:auto val="1"/>
        <c:lblAlgn val="ctr"/>
        <c:lblOffset val="100"/>
        <c:noMultiLvlLbl val="0"/>
      </c:catAx>
      <c:valAx>
        <c:axId val="132416064"/>
        <c:scaling>
          <c:orientation val="minMax"/>
          <c:max val="4"/>
        </c:scaling>
        <c:delete val="0"/>
        <c:axPos val="l"/>
        <c:majorGridlines/>
        <c:title>
          <c:tx>
            <c:rich>
              <a:bodyPr/>
              <a:lstStyle/>
              <a:p>
                <a:pPr>
                  <a:defRPr/>
                </a:pPr>
                <a:r>
                  <a:rPr lang="es-EC"/>
                  <a:t>Escores</a:t>
                </a:r>
              </a:p>
            </c:rich>
          </c:tx>
          <c:layout/>
          <c:overlay val="0"/>
        </c:title>
        <c:numFmt formatCode="General" sourceLinked="1"/>
        <c:majorTickMark val="out"/>
        <c:minorTickMark val="none"/>
        <c:tickLblPos val="nextTo"/>
        <c:crossAx val="134225408"/>
        <c:crosses val="autoZero"/>
        <c:crossBetween val="between"/>
      </c:valAx>
    </c:plotArea>
    <c:legend>
      <c:legendPos val="r"/>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Courier New" panose="02070309020205020404" pitchFamily="49" charset="0"/>
                <a:ea typeface="+mn-ea"/>
                <a:cs typeface="Courier New" panose="02070309020205020404" pitchFamily="49" charset="0"/>
              </a:defRPr>
            </a:pPr>
            <a:r>
              <a:rPr lang="en-US" sz="1100" b="1" dirty="0">
                <a:solidFill>
                  <a:schemeClr val="tx1"/>
                </a:solidFill>
                <a:latin typeface="Courier New" panose="02070309020205020404" pitchFamily="49" charset="0"/>
                <a:cs typeface="Courier New" panose="02070309020205020404" pitchFamily="49" charset="0"/>
              </a:rPr>
              <a:t>Peso</a:t>
            </a:r>
            <a:r>
              <a:rPr lang="en-US" sz="1100" b="1" baseline="0" dirty="0">
                <a:solidFill>
                  <a:schemeClr val="tx1"/>
                </a:solidFill>
                <a:latin typeface="Courier New" panose="02070309020205020404" pitchFamily="49" charset="0"/>
                <a:cs typeface="Courier New" panose="02070309020205020404" pitchFamily="49" charset="0"/>
              </a:rPr>
              <a:t> total de </a:t>
            </a:r>
            <a:r>
              <a:rPr lang="en-US" sz="1100" b="1" baseline="0" dirty="0" err="1" smtClean="0">
                <a:solidFill>
                  <a:schemeClr val="tx1"/>
                </a:solidFill>
                <a:latin typeface="Courier New" panose="02070309020205020404" pitchFamily="49" charset="0"/>
                <a:cs typeface="Courier New" panose="02070309020205020404" pitchFamily="49" charset="0"/>
              </a:rPr>
              <a:t>huevos</a:t>
            </a:r>
            <a:r>
              <a:rPr lang="en-US" sz="1100" b="1" baseline="0" dirty="0" smtClean="0">
                <a:solidFill>
                  <a:schemeClr val="tx1"/>
                </a:solidFill>
                <a:latin typeface="Courier New" panose="02070309020205020404" pitchFamily="49" charset="0"/>
                <a:cs typeface="Courier New" panose="02070309020205020404" pitchFamily="49" charset="0"/>
              </a:rPr>
              <a:t> por </a:t>
            </a:r>
            <a:r>
              <a:rPr lang="en-US" sz="1100" b="1" baseline="0" dirty="0">
                <a:solidFill>
                  <a:schemeClr val="tx1"/>
                </a:solidFill>
                <a:latin typeface="Courier New" panose="02070309020205020404" pitchFamily="49" charset="0"/>
                <a:cs typeface="Courier New" panose="02070309020205020404" pitchFamily="49" charset="0"/>
              </a:rPr>
              <a:t>tratamiento (g)</a:t>
            </a:r>
            <a:endParaRPr lang="es-EC" sz="1100" b="1" dirty="0">
              <a:solidFill>
                <a:schemeClr val="tx1"/>
              </a:solidFill>
              <a:latin typeface="Courier New" panose="02070309020205020404" pitchFamily="49" charset="0"/>
              <a:cs typeface="Courier New" panose="02070309020205020404" pitchFamily="49" charset="0"/>
            </a:endParaRPr>
          </a:p>
        </c:rich>
      </c:tx>
      <c:layout>
        <c:manualLayout>
          <c:xMode val="edge"/>
          <c:yMode val="edge"/>
          <c:x val="0.19603680113234254"/>
          <c:y val="4.2951971885982036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w="12700">
              <a:solidFill>
                <a:schemeClr val="tx1"/>
              </a:solidFill>
            </a:ln>
            <a:effectLst/>
          </c:spPr>
          <c:invertIfNegative val="0"/>
          <c:dPt>
            <c:idx val="0"/>
            <c:invertIfNegative val="0"/>
            <c:bubble3D val="0"/>
            <c:spPr>
              <a:solidFill>
                <a:srgbClr val="FFC000"/>
              </a:solidFill>
              <a:ln w="12700">
                <a:solidFill>
                  <a:schemeClr val="tx1"/>
                </a:solidFill>
              </a:ln>
              <a:effectLst/>
            </c:spPr>
            <c:extLst>
              <c:ext xmlns:c16="http://schemas.microsoft.com/office/drawing/2014/chart" uri="{C3380CC4-5D6E-409C-BE32-E72D297353CC}">
                <c16:uniqueId val="{00000001-37B8-45F7-A69F-ED2BDB504DB8}"/>
              </c:ext>
            </c:extLst>
          </c:dPt>
          <c:dPt>
            <c:idx val="1"/>
            <c:invertIfNegative val="0"/>
            <c:bubble3D val="0"/>
            <c:spPr>
              <a:solidFill>
                <a:srgbClr val="00B050"/>
              </a:solidFill>
              <a:ln w="12700">
                <a:solidFill>
                  <a:schemeClr val="tx1"/>
                </a:solidFill>
              </a:ln>
              <a:effectLst/>
            </c:spPr>
            <c:extLst>
              <c:ext xmlns:c16="http://schemas.microsoft.com/office/drawing/2014/chart" uri="{C3380CC4-5D6E-409C-BE32-E72D297353CC}">
                <c16:uniqueId val="{00000003-37B8-45F7-A69F-ED2BDB504DB8}"/>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5-37B8-45F7-A69F-ED2BDB504DB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Courier New" panose="02070309020205020404" pitchFamily="49" charset="0"/>
                    <a:ea typeface="+mn-ea"/>
                    <a:cs typeface="Courier New" panose="02070309020205020404" pitchFamily="49"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Hoja1!$U$7:$U$10</c:f>
                <c:numCache>
                  <c:formatCode>General</c:formatCode>
                  <c:ptCount val="4"/>
                  <c:pt idx="0">
                    <c:v>5</c:v>
                  </c:pt>
                  <c:pt idx="1">
                    <c:v>4</c:v>
                  </c:pt>
                  <c:pt idx="2">
                    <c:v>5</c:v>
                  </c:pt>
                  <c:pt idx="3">
                    <c:v>3</c:v>
                  </c:pt>
                </c:numCache>
              </c:numRef>
            </c:plus>
            <c:minus>
              <c:numRef>
                <c:f>Hoja1!$U$7:$U$10</c:f>
                <c:numCache>
                  <c:formatCode>General</c:formatCode>
                  <c:ptCount val="4"/>
                  <c:pt idx="0">
                    <c:v>5</c:v>
                  </c:pt>
                  <c:pt idx="1">
                    <c:v>4</c:v>
                  </c:pt>
                  <c:pt idx="2">
                    <c:v>5</c:v>
                  </c:pt>
                  <c:pt idx="3">
                    <c:v>3</c:v>
                  </c:pt>
                </c:numCache>
              </c:numRef>
            </c:minus>
            <c:spPr>
              <a:noFill/>
              <a:ln w="12700" cap="flat" cmpd="sng" algn="ctr">
                <a:solidFill>
                  <a:schemeClr val="tx1"/>
                </a:solidFill>
                <a:round/>
              </a:ln>
              <a:effectLst/>
            </c:spPr>
          </c:errBars>
          <c:cat>
            <c:numRef>
              <c:f>Hoja3!$D$7:$D$10</c:f>
              <c:numCache>
                <c:formatCode>General</c:formatCode>
                <c:ptCount val="4"/>
                <c:pt idx="0">
                  <c:v>0</c:v>
                </c:pt>
                <c:pt idx="1">
                  <c:v>160</c:v>
                </c:pt>
                <c:pt idx="2">
                  <c:v>240</c:v>
                </c:pt>
                <c:pt idx="3">
                  <c:v>320</c:v>
                </c:pt>
              </c:numCache>
            </c:numRef>
          </c:cat>
          <c:val>
            <c:numRef>
              <c:f>Hoja3!$B$1:$B$4</c:f>
              <c:numCache>
                <c:formatCode>0.00</c:formatCode>
                <c:ptCount val="4"/>
                <c:pt idx="0">
                  <c:v>59.96171428571428</c:v>
                </c:pt>
                <c:pt idx="1">
                  <c:v>60.432857142857145</c:v>
                </c:pt>
                <c:pt idx="2">
                  <c:v>60.609428571428566</c:v>
                </c:pt>
                <c:pt idx="3">
                  <c:v>60.289142857142856</c:v>
                </c:pt>
              </c:numCache>
            </c:numRef>
          </c:val>
          <c:extLst>
            <c:ext xmlns:c16="http://schemas.microsoft.com/office/drawing/2014/chart" uri="{C3380CC4-5D6E-409C-BE32-E72D297353CC}">
              <c16:uniqueId val="{00000006-37B8-45F7-A69F-ED2BDB504DB8}"/>
            </c:ext>
          </c:extLst>
        </c:ser>
        <c:dLbls>
          <c:dLblPos val="outEnd"/>
          <c:showLegendKey val="0"/>
          <c:showVal val="1"/>
          <c:showCatName val="0"/>
          <c:showSerName val="0"/>
          <c:showPercent val="0"/>
          <c:showBubbleSize val="0"/>
        </c:dLbls>
        <c:gapWidth val="100"/>
        <c:overlap val="35"/>
        <c:axId val="132302336"/>
        <c:axId val="132400256"/>
      </c:barChart>
      <c:catAx>
        <c:axId val="132302336"/>
        <c:scaling>
          <c:orientation val="minMax"/>
        </c:scaling>
        <c:delete val="0"/>
        <c:axPos val="b"/>
        <c:title>
          <c:tx>
            <c:rich>
              <a:bodyPr rot="0" spcFirstLastPara="1" vertOverflow="ellipsis" vert="horz" wrap="square" anchor="ctr" anchorCtr="1"/>
              <a:lstStyle/>
              <a:p>
                <a:pPr>
                  <a:defRPr sz="900" b="1" i="0" u="none" strike="noStrike" kern="1200" baseline="0">
                    <a:solidFill>
                      <a:sysClr val="windowText" lastClr="000000"/>
                    </a:solidFill>
                    <a:latin typeface="Courier New" panose="02070309020205020404" pitchFamily="49" charset="0"/>
                    <a:ea typeface="+mn-ea"/>
                    <a:cs typeface="Courier New" panose="02070309020205020404" pitchFamily="49" charset="0"/>
                  </a:defRPr>
                </a:pPr>
                <a:r>
                  <a:rPr lang="es-EC" sz="900" b="1">
                    <a:solidFill>
                      <a:sysClr val="windowText" lastClr="000000"/>
                    </a:solidFill>
                    <a:latin typeface="Courier New" panose="02070309020205020404" pitchFamily="49" charset="0"/>
                    <a:cs typeface="Courier New" panose="02070309020205020404" pitchFamily="49" charset="0"/>
                  </a:rPr>
                  <a:t>Biocolina</a:t>
                </a:r>
              </a:p>
            </c:rich>
          </c:tx>
          <c:layout/>
          <c:overlay val="0"/>
          <c:spPr>
            <a:noFill/>
            <a:ln>
              <a:noFill/>
            </a:ln>
            <a:effectLst/>
          </c:spPr>
        </c:title>
        <c:numFmt formatCode="General" sourceLinked="1"/>
        <c:majorTickMark val="none"/>
        <c:minorTickMark val="cross"/>
        <c:tickLblPos val="nextTo"/>
        <c:spPr>
          <a:noFill/>
          <a:ln w="6350"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s-EC"/>
          </a:p>
        </c:txPr>
        <c:crossAx val="132400256"/>
        <c:crosses val="autoZero"/>
        <c:auto val="1"/>
        <c:lblAlgn val="ctr"/>
        <c:lblOffset val="100"/>
        <c:noMultiLvlLbl val="0"/>
      </c:catAx>
      <c:valAx>
        <c:axId val="132400256"/>
        <c:scaling>
          <c:orientation val="minMax"/>
        </c:scaling>
        <c:delete val="0"/>
        <c:axPos val="l"/>
        <c:title>
          <c:tx>
            <c:rich>
              <a:bodyPr rot="-5400000" spcFirstLastPara="1" vertOverflow="ellipsis" vert="horz" wrap="square" anchor="ctr" anchorCtr="1"/>
              <a:lstStyle/>
              <a:p>
                <a:pPr>
                  <a:defRPr sz="900" b="1" i="0" u="none" strike="noStrike" kern="1200" baseline="0">
                    <a:solidFill>
                      <a:sysClr val="windowText" lastClr="000000"/>
                    </a:solidFill>
                    <a:latin typeface="Courier New" panose="02070309020205020404" pitchFamily="49" charset="0"/>
                    <a:ea typeface="+mn-ea"/>
                    <a:cs typeface="Courier New" panose="02070309020205020404" pitchFamily="49" charset="0"/>
                  </a:defRPr>
                </a:pPr>
                <a:r>
                  <a:rPr lang="es-EC" sz="900" b="1">
                    <a:solidFill>
                      <a:sysClr val="windowText" lastClr="000000"/>
                    </a:solidFill>
                    <a:latin typeface="Courier New" panose="02070309020205020404" pitchFamily="49" charset="0"/>
                    <a:cs typeface="Courier New" panose="02070309020205020404" pitchFamily="49" charset="0"/>
                  </a:rPr>
                  <a:t>Peso</a:t>
                </a:r>
                <a:r>
                  <a:rPr lang="es-EC" sz="900" b="1" baseline="0">
                    <a:solidFill>
                      <a:sysClr val="windowText" lastClr="000000"/>
                    </a:solidFill>
                    <a:latin typeface="Courier New" panose="02070309020205020404" pitchFamily="49" charset="0"/>
                    <a:cs typeface="Courier New" panose="02070309020205020404" pitchFamily="49" charset="0"/>
                  </a:rPr>
                  <a:t> (g)</a:t>
                </a:r>
                <a:endParaRPr lang="es-EC" sz="900" b="1">
                  <a:solidFill>
                    <a:sysClr val="windowText" lastClr="000000"/>
                  </a:solidFill>
                  <a:latin typeface="Courier New" panose="02070309020205020404" pitchFamily="49" charset="0"/>
                  <a:cs typeface="Courier New" panose="02070309020205020404" pitchFamily="49" charset="0"/>
                </a:endParaRPr>
              </a:p>
            </c:rich>
          </c:tx>
          <c:layout/>
          <c:overlay val="0"/>
          <c:spPr>
            <a:noFill/>
            <a:ln>
              <a:noFill/>
            </a:ln>
            <a:effectLst/>
          </c:spPr>
        </c:title>
        <c:numFmt formatCode="0.00" sourceLinked="1"/>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8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s-EC"/>
          </a:p>
        </c:txPr>
        <c:crossAx val="1323023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000"/>
              <a:t>Peso Huevo</a:t>
            </a:r>
          </a:p>
        </c:rich>
      </c:tx>
      <c:layout/>
      <c:overlay val="0"/>
      <c:spPr>
        <a:noFill/>
        <a:ln>
          <a:noFill/>
        </a:ln>
        <a:effectLst/>
      </c:spPr>
    </c:title>
    <c:autoTitleDeleted val="0"/>
    <c:plotArea>
      <c:layout/>
      <c:barChart>
        <c:barDir val="col"/>
        <c:grouping val="clustered"/>
        <c:varyColors val="0"/>
        <c:ser>
          <c:idx val="0"/>
          <c:order val="0"/>
          <c:tx>
            <c:strRef>
              <c:f>Hoja2!$F$1</c:f>
              <c:strCache>
                <c:ptCount val="1"/>
                <c:pt idx="0">
                  <c:v>Total</c:v>
                </c:pt>
              </c:strCache>
            </c:strRef>
          </c:tx>
          <c:spPr>
            <a:pattFill prst="pct50">
              <a:fgClr>
                <a:schemeClr val="tx1"/>
              </a:fgClr>
              <a:bgClr>
                <a:schemeClr val="bg1"/>
              </a:bgClr>
            </a:pattFill>
            <a:ln w="12700">
              <a:solidFill>
                <a:schemeClr val="tx1"/>
              </a:solidFill>
            </a:ln>
            <a:effectLst/>
          </c:spPr>
          <c:invertIfNegative val="0"/>
          <c:dPt>
            <c:idx val="0"/>
            <c:invertIfNegative val="0"/>
            <c:bubble3D val="0"/>
            <c:spPr>
              <a:solidFill>
                <a:srgbClr val="FFC000"/>
              </a:solidFill>
              <a:ln w="12700">
                <a:solidFill>
                  <a:schemeClr val="tx1"/>
                </a:solidFill>
              </a:ln>
              <a:effectLst/>
            </c:spPr>
            <c:extLst>
              <c:ext xmlns:c16="http://schemas.microsoft.com/office/drawing/2014/chart" uri="{C3380CC4-5D6E-409C-BE32-E72D297353CC}">
                <c16:uniqueId val="{00000001-1427-4000-AC0A-BAF2FDAEFDD3}"/>
              </c:ext>
            </c:extLst>
          </c:dPt>
          <c:dPt>
            <c:idx val="1"/>
            <c:invertIfNegative val="0"/>
            <c:bubble3D val="0"/>
            <c:spPr>
              <a:solidFill>
                <a:srgbClr val="00B050"/>
              </a:solidFill>
              <a:ln w="12700">
                <a:solidFill>
                  <a:schemeClr val="tx1"/>
                </a:solidFill>
              </a:ln>
              <a:effectLst/>
            </c:spPr>
            <c:extLst>
              <c:ext xmlns:c16="http://schemas.microsoft.com/office/drawing/2014/chart" uri="{C3380CC4-5D6E-409C-BE32-E72D297353CC}">
                <c16:uniqueId val="{00000003-1427-4000-AC0A-BAF2FDAEFDD3}"/>
              </c:ext>
            </c:extLst>
          </c:dPt>
          <c:dPt>
            <c:idx val="2"/>
            <c:invertIfNegative val="0"/>
            <c:bubble3D val="0"/>
            <c:spPr>
              <a:solidFill>
                <a:srgbClr val="00B0F0"/>
              </a:solidFill>
              <a:ln w="12700">
                <a:solidFill>
                  <a:schemeClr val="tx1"/>
                </a:solidFill>
              </a:ln>
              <a:effectLst/>
            </c:spPr>
            <c:extLst>
              <c:ext xmlns:c16="http://schemas.microsoft.com/office/drawing/2014/chart" uri="{C3380CC4-5D6E-409C-BE32-E72D297353CC}">
                <c16:uniqueId val="{00000005-1427-4000-AC0A-BAF2FDAEFDD3}"/>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7-1427-4000-AC0A-BAF2FDAEFDD3}"/>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Hoja2!$L$2:$L$5</c:f>
                <c:numCache>
                  <c:formatCode>General</c:formatCode>
                  <c:ptCount val="4"/>
                  <c:pt idx="0">
                    <c:v>0.77</c:v>
                  </c:pt>
                  <c:pt idx="1">
                    <c:v>0.75</c:v>
                  </c:pt>
                  <c:pt idx="2">
                    <c:v>0.53</c:v>
                  </c:pt>
                  <c:pt idx="3">
                    <c:v>0.61</c:v>
                  </c:pt>
                </c:numCache>
              </c:numRef>
            </c:plus>
            <c:minus>
              <c:numRef>
                <c:f>Hoja2!$L$2:$L$5</c:f>
                <c:numCache>
                  <c:formatCode>General</c:formatCode>
                  <c:ptCount val="4"/>
                  <c:pt idx="0">
                    <c:v>0.77</c:v>
                  </c:pt>
                  <c:pt idx="1">
                    <c:v>0.75</c:v>
                  </c:pt>
                  <c:pt idx="2">
                    <c:v>0.53</c:v>
                  </c:pt>
                  <c:pt idx="3">
                    <c:v>0.61</c:v>
                  </c:pt>
                </c:numCache>
              </c:numRef>
            </c:minus>
            <c:spPr>
              <a:noFill/>
              <a:ln w="9525" cap="flat" cmpd="sng" algn="ctr">
                <a:solidFill>
                  <a:schemeClr val="tx1"/>
                </a:solidFill>
                <a:round/>
              </a:ln>
              <a:effectLst/>
            </c:spPr>
          </c:errBars>
          <c:cat>
            <c:strRef>
              <c:f>Hoja2!$B$2:$B$5</c:f>
              <c:strCache>
                <c:ptCount val="4"/>
                <c:pt idx="0">
                  <c:v>0 g</c:v>
                </c:pt>
                <c:pt idx="1">
                  <c:v>160 g</c:v>
                </c:pt>
                <c:pt idx="2">
                  <c:v>240 g</c:v>
                </c:pt>
                <c:pt idx="3">
                  <c:v>320 g</c:v>
                </c:pt>
              </c:strCache>
            </c:strRef>
          </c:cat>
          <c:val>
            <c:numRef>
              <c:f>Hoja2!$F$2:$F$5</c:f>
              <c:numCache>
                <c:formatCode>0.00</c:formatCode>
                <c:ptCount val="4"/>
                <c:pt idx="0">
                  <c:v>67.153333333333322</c:v>
                </c:pt>
                <c:pt idx="1">
                  <c:v>68.683333333333337</c:v>
                </c:pt>
                <c:pt idx="2">
                  <c:v>68.95</c:v>
                </c:pt>
                <c:pt idx="3">
                  <c:v>68.37</c:v>
                </c:pt>
              </c:numCache>
            </c:numRef>
          </c:val>
          <c:extLst>
            <c:ext xmlns:c16="http://schemas.microsoft.com/office/drawing/2014/chart" uri="{C3380CC4-5D6E-409C-BE32-E72D297353CC}">
              <c16:uniqueId val="{00000008-1427-4000-AC0A-BAF2FDAEFDD3}"/>
            </c:ext>
          </c:extLst>
        </c:ser>
        <c:dLbls>
          <c:dLblPos val="outEnd"/>
          <c:showLegendKey val="0"/>
          <c:showVal val="1"/>
          <c:showCatName val="0"/>
          <c:showSerName val="0"/>
          <c:showPercent val="0"/>
          <c:showBubbleSize val="0"/>
        </c:dLbls>
        <c:gapWidth val="100"/>
        <c:overlap val="-27"/>
        <c:axId val="132479488"/>
        <c:axId val="132402560"/>
      </c:barChart>
      <c:catAx>
        <c:axId val="13247948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Biocolina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32402560"/>
        <c:crosses val="autoZero"/>
        <c:auto val="1"/>
        <c:lblAlgn val="ctr"/>
        <c:lblOffset val="100"/>
        <c:noMultiLvlLbl val="0"/>
      </c:catAx>
      <c:valAx>
        <c:axId val="132402560"/>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Peso</a:t>
                </a:r>
              </a:p>
            </c:rich>
          </c:tx>
          <c:layout/>
          <c:overlay val="0"/>
          <c:spPr>
            <a:noFill/>
            <a:ln>
              <a:noFill/>
            </a:ln>
            <a:effectLst/>
          </c:sp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3247948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b="1">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000" b="0" dirty="0" err="1">
                <a:solidFill>
                  <a:schemeClr val="tx1"/>
                </a:solidFill>
                <a:latin typeface="Times New Roman" panose="02020603050405020304" pitchFamily="18" charset="0"/>
                <a:cs typeface="Times New Roman" panose="02020603050405020304" pitchFamily="18" charset="0"/>
              </a:rPr>
              <a:t>Porcentaje</a:t>
            </a:r>
            <a:r>
              <a:rPr lang="en-US" sz="1000" b="0" baseline="0" dirty="0">
                <a:solidFill>
                  <a:schemeClr val="tx1"/>
                </a:solidFill>
                <a:latin typeface="Times New Roman" panose="02020603050405020304" pitchFamily="18" charset="0"/>
                <a:cs typeface="Times New Roman" panose="02020603050405020304" pitchFamily="18" charset="0"/>
              </a:rPr>
              <a:t> de </a:t>
            </a:r>
            <a:r>
              <a:rPr lang="en-US" sz="1000" b="0" baseline="0" dirty="0" err="1">
                <a:solidFill>
                  <a:schemeClr val="tx1"/>
                </a:solidFill>
                <a:latin typeface="Times New Roman" panose="02020603050405020304" pitchFamily="18" charset="0"/>
                <a:cs typeface="Times New Roman" panose="02020603050405020304" pitchFamily="18" charset="0"/>
              </a:rPr>
              <a:t>postura</a:t>
            </a:r>
            <a:endParaRPr lang="en-US" sz="1000" b="0"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tx>
            <c:strRef>
              <c:f>Hoja1!$B$11</c:f>
              <c:strCache>
                <c:ptCount val="1"/>
                <c:pt idx="0">
                  <c:v>Semana 1 </c:v>
                </c:pt>
              </c:strCache>
            </c:strRef>
          </c:tx>
          <c:spPr>
            <a:solidFill>
              <a:schemeClr val="accent2"/>
            </a:solidFill>
            <a:ln w="12700">
              <a:solidFill>
                <a:schemeClr val="tx1"/>
              </a:solidFill>
            </a:ln>
            <a:effectLst/>
          </c:spPr>
          <c:invertIfNegative val="0"/>
          <c:dPt>
            <c:idx val="0"/>
            <c:invertIfNegative val="0"/>
            <c:bubble3D val="0"/>
            <c:spPr>
              <a:solidFill>
                <a:srgbClr val="FFC000"/>
              </a:solidFill>
              <a:ln w="12700">
                <a:solidFill>
                  <a:schemeClr val="tx1"/>
                </a:solidFill>
              </a:ln>
              <a:effectLst/>
            </c:spPr>
            <c:extLst>
              <c:ext xmlns:c16="http://schemas.microsoft.com/office/drawing/2014/chart" uri="{C3380CC4-5D6E-409C-BE32-E72D297353CC}">
                <c16:uniqueId val="{00000001-59C7-4C1E-9181-EBF1F7720EF3}"/>
              </c:ext>
            </c:extLst>
          </c:dPt>
          <c:dPt>
            <c:idx val="1"/>
            <c:invertIfNegative val="0"/>
            <c:bubble3D val="0"/>
            <c:spPr>
              <a:solidFill>
                <a:srgbClr val="00B050"/>
              </a:solidFill>
              <a:ln w="12700">
                <a:solidFill>
                  <a:schemeClr val="tx1"/>
                </a:solidFill>
              </a:ln>
              <a:effectLst/>
            </c:spPr>
            <c:extLst>
              <c:ext xmlns:c16="http://schemas.microsoft.com/office/drawing/2014/chart" uri="{C3380CC4-5D6E-409C-BE32-E72D297353CC}">
                <c16:uniqueId val="{00000003-59C7-4C1E-9181-EBF1F7720EF3}"/>
              </c:ext>
            </c:extLst>
          </c:dPt>
          <c:dPt>
            <c:idx val="2"/>
            <c:invertIfNegative val="0"/>
            <c:bubble3D val="0"/>
            <c:spPr>
              <a:solidFill>
                <a:srgbClr val="0070C0"/>
              </a:solidFill>
              <a:ln w="12700">
                <a:solidFill>
                  <a:schemeClr val="tx1"/>
                </a:solidFill>
              </a:ln>
              <a:effectLst/>
            </c:spPr>
            <c:extLst>
              <c:ext xmlns:c16="http://schemas.microsoft.com/office/drawing/2014/chart" uri="{C3380CC4-5D6E-409C-BE32-E72D297353CC}">
                <c16:uniqueId val="{00000005-59C7-4C1E-9181-EBF1F7720EF3}"/>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7-59C7-4C1E-9181-EBF1F7720EF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ourier New" panose="02070309020205020404" pitchFamily="49" charset="0"/>
                    <a:ea typeface="+mn-ea"/>
                    <a:cs typeface="Courier New" panose="02070309020205020404" pitchFamily="49"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12700" cap="flat" cmpd="sng" algn="ctr">
                <a:solidFill>
                  <a:schemeClr val="tx1"/>
                </a:solidFill>
                <a:round/>
              </a:ln>
              <a:effectLst/>
            </c:spPr>
          </c:errBars>
          <c:cat>
            <c:strRef>
              <c:f>Hoja1!$A$12:$A$15</c:f>
              <c:strCache>
                <c:ptCount val="4"/>
                <c:pt idx="0">
                  <c:v>0 g</c:v>
                </c:pt>
                <c:pt idx="1">
                  <c:v>160 g</c:v>
                </c:pt>
                <c:pt idx="2">
                  <c:v>240 g</c:v>
                </c:pt>
                <c:pt idx="3">
                  <c:v>320 g</c:v>
                </c:pt>
              </c:strCache>
            </c:strRef>
          </c:cat>
          <c:val>
            <c:numRef>
              <c:f>Hoja1!$B$12:$B$15</c:f>
              <c:numCache>
                <c:formatCode>General</c:formatCode>
                <c:ptCount val="4"/>
                <c:pt idx="0">
                  <c:v>92.95</c:v>
                </c:pt>
                <c:pt idx="1">
                  <c:v>95.24</c:v>
                </c:pt>
                <c:pt idx="2">
                  <c:v>94.86</c:v>
                </c:pt>
                <c:pt idx="3">
                  <c:v>90.86</c:v>
                </c:pt>
              </c:numCache>
            </c:numRef>
          </c:val>
          <c:extLst>
            <c:ext xmlns:c16="http://schemas.microsoft.com/office/drawing/2014/chart" uri="{C3380CC4-5D6E-409C-BE32-E72D297353CC}">
              <c16:uniqueId val="{00000008-59C7-4C1E-9181-EBF1F7720EF3}"/>
            </c:ext>
          </c:extLst>
        </c:ser>
        <c:dLbls>
          <c:dLblPos val="inBase"/>
          <c:showLegendKey val="0"/>
          <c:showVal val="1"/>
          <c:showCatName val="0"/>
          <c:showSerName val="0"/>
          <c:showPercent val="0"/>
          <c:showBubbleSize val="0"/>
        </c:dLbls>
        <c:gapWidth val="100"/>
        <c:overlap val="-27"/>
        <c:axId val="131142656"/>
        <c:axId val="132404864"/>
      </c:barChart>
      <c:catAx>
        <c:axId val="131142656"/>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Courier New" panose="02070309020205020404" pitchFamily="49" charset="0"/>
                    <a:ea typeface="+mn-ea"/>
                    <a:cs typeface="Courier New" panose="02070309020205020404" pitchFamily="49" charset="0"/>
                  </a:defRPr>
                </a:pPr>
                <a:r>
                  <a:rPr lang="es-EC" b="1" dirty="0">
                    <a:solidFill>
                      <a:sysClr val="windowText" lastClr="000000"/>
                    </a:solidFill>
                    <a:latin typeface="Courier New" panose="02070309020205020404" pitchFamily="49" charset="0"/>
                    <a:cs typeface="Courier New" panose="02070309020205020404" pitchFamily="49" charset="0"/>
                  </a:rPr>
                  <a:t>Biocolina</a:t>
                </a:r>
              </a:p>
            </c:rich>
          </c:tx>
          <c:layout/>
          <c:overlay val="0"/>
          <c:spPr>
            <a:noFill/>
            <a:ln>
              <a:noFill/>
            </a:ln>
            <a:effectLst/>
          </c:spPr>
        </c:title>
        <c:numFmt formatCode="General" sourceLinked="1"/>
        <c:majorTickMark val="none"/>
        <c:minorTickMark val="cross"/>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s-EC"/>
          </a:p>
        </c:txPr>
        <c:crossAx val="132404864"/>
        <c:crosses val="autoZero"/>
        <c:auto val="1"/>
        <c:lblAlgn val="ctr"/>
        <c:lblOffset val="100"/>
        <c:noMultiLvlLbl val="0"/>
      </c:catAx>
      <c:valAx>
        <c:axId val="1324048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Courier New" panose="02070309020205020404" pitchFamily="49" charset="0"/>
                    <a:ea typeface="+mn-ea"/>
                    <a:cs typeface="Courier New" panose="02070309020205020404" pitchFamily="49" charset="0"/>
                  </a:defRPr>
                </a:pPr>
                <a:r>
                  <a:rPr lang="es-EC" dirty="0">
                    <a:solidFill>
                      <a:schemeClr val="tx1"/>
                    </a:solidFill>
                    <a:latin typeface="Courier New" panose="02070309020205020404" pitchFamily="49" charset="0"/>
                    <a:cs typeface="Courier New" panose="02070309020205020404" pitchFamily="49" charset="0"/>
                  </a:rPr>
                  <a:t>Porcentaje</a:t>
                </a:r>
                <a:r>
                  <a:rPr lang="es-EC" baseline="0" dirty="0">
                    <a:solidFill>
                      <a:schemeClr val="tx1"/>
                    </a:solidFill>
                    <a:latin typeface="Courier New" panose="02070309020205020404" pitchFamily="49" charset="0"/>
                    <a:cs typeface="Courier New" panose="02070309020205020404" pitchFamily="49" charset="0"/>
                  </a:rPr>
                  <a:t> de postura</a:t>
                </a:r>
                <a:endParaRPr lang="es-EC" dirty="0">
                  <a:solidFill>
                    <a:schemeClr val="tx1"/>
                  </a:solidFill>
                  <a:latin typeface="Courier New" panose="02070309020205020404" pitchFamily="49" charset="0"/>
                  <a:cs typeface="Courier New" panose="02070309020205020404" pitchFamily="49" charset="0"/>
                </a:endParaRPr>
              </a:p>
            </c:rich>
          </c:tx>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s-EC"/>
          </a:p>
        </c:txPr>
        <c:crossAx val="1311426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Courier New" panose="02070309020205020404" pitchFamily="49" charset="0"/>
              <a:ea typeface="+mn-ea"/>
              <a:cs typeface="Courier New" panose="02070309020205020404" pitchFamily="49" charset="0"/>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CA </a:t>
            </a:r>
          </a:p>
        </c:rich>
      </c:tx>
      <c:layout>
        <c:manualLayout>
          <c:xMode val="edge"/>
          <c:yMode val="edge"/>
          <c:x val="0.49338046981930517"/>
          <c:y val="1.9056570240774097E-2"/>
        </c:manualLayout>
      </c:layout>
      <c:overlay val="0"/>
      <c:spPr>
        <a:noFill/>
        <a:ln>
          <a:noFill/>
        </a:ln>
        <a:effectLst/>
      </c:spPr>
    </c:title>
    <c:autoTitleDeleted val="0"/>
    <c:plotArea>
      <c:layout/>
      <c:barChart>
        <c:barDir val="col"/>
        <c:grouping val="clustered"/>
        <c:varyColors val="0"/>
        <c:ser>
          <c:idx val="0"/>
          <c:order val="0"/>
          <c:tx>
            <c:strRef>
              <c:f>Hoja1!$B$16</c:f>
              <c:strCache>
                <c:ptCount val="1"/>
                <c:pt idx="0">
                  <c:v>Semana 1 </c:v>
                </c:pt>
              </c:strCache>
            </c:strRef>
          </c:tx>
          <c:spPr>
            <a:solidFill>
              <a:schemeClr val="bg1"/>
            </a:solidFill>
            <a:ln w="12700">
              <a:solidFill>
                <a:schemeClr val="tx1"/>
              </a:solidFill>
            </a:ln>
            <a:effectLst/>
          </c:spPr>
          <c:invertIfNegative val="0"/>
          <c:dPt>
            <c:idx val="0"/>
            <c:invertIfNegative val="0"/>
            <c:bubble3D val="0"/>
            <c:spPr>
              <a:solidFill>
                <a:srgbClr val="FFC000"/>
              </a:solidFill>
              <a:ln w="12700">
                <a:solidFill>
                  <a:schemeClr val="tx1"/>
                </a:solidFill>
              </a:ln>
              <a:effectLst/>
            </c:spPr>
            <c:extLst>
              <c:ext xmlns:c16="http://schemas.microsoft.com/office/drawing/2014/chart" uri="{C3380CC4-5D6E-409C-BE32-E72D297353CC}">
                <c16:uniqueId val="{00000001-F63B-4865-AE27-BE6804CA8E76}"/>
              </c:ext>
            </c:extLst>
          </c:dPt>
          <c:dPt>
            <c:idx val="1"/>
            <c:invertIfNegative val="0"/>
            <c:bubble3D val="0"/>
            <c:spPr>
              <a:solidFill>
                <a:srgbClr val="00B050"/>
              </a:solidFill>
              <a:ln w="12700">
                <a:solidFill>
                  <a:schemeClr val="tx1"/>
                </a:solidFill>
              </a:ln>
              <a:effectLst/>
            </c:spPr>
            <c:extLst>
              <c:ext xmlns:c16="http://schemas.microsoft.com/office/drawing/2014/chart" uri="{C3380CC4-5D6E-409C-BE32-E72D297353CC}">
                <c16:uniqueId val="{00000003-F63B-4865-AE27-BE6804CA8E76}"/>
              </c:ext>
            </c:extLst>
          </c:dPt>
          <c:dPt>
            <c:idx val="2"/>
            <c:invertIfNegative val="0"/>
            <c:bubble3D val="0"/>
            <c:spPr>
              <a:solidFill>
                <a:srgbClr val="00B0F0"/>
              </a:solidFill>
              <a:ln w="12700">
                <a:solidFill>
                  <a:schemeClr val="tx1"/>
                </a:solidFill>
              </a:ln>
              <a:effectLst/>
            </c:spPr>
            <c:extLst>
              <c:ext xmlns:c16="http://schemas.microsoft.com/office/drawing/2014/chart" uri="{C3380CC4-5D6E-409C-BE32-E72D297353CC}">
                <c16:uniqueId val="{00000005-F63B-4865-AE27-BE6804CA8E76}"/>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7-F63B-4865-AE27-BE6804CA8E7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Hoja1!$U$17:$U$20</c:f>
                <c:numCache>
                  <c:formatCode>General</c:formatCode>
                  <c:ptCount val="4"/>
                  <c:pt idx="0">
                    <c:v>5.0000000000000001E-3</c:v>
                  </c:pt>
                  <c:pt idx="1">
                    <c:v>0.01</c:v>
                  </c:pt>
                  <c:pt idx="2">
                    <c:v>4.7999999999999996E-3</c:v>
                  </c:pt>
                  <c:pt idx="3">
                    <c:v>5.0000000000000001E-3</c:v>
                  </c:pt>
                </c:numCache>
              </c:numRef>
            </c:plus>
            <c:minus>
              <c:numRef>
                <c:f>Hoja1!$U$17:$U$20</c:f>
                <c:numCache>
                  <c:formatCode>General</c:formatCode>
                  <c:ptCount val="4"/>
                  <c:pt idx="0">
                    <c:v>5.0000000000000001E-3</c:v>
                  </c:pt>
                  <c:pt idx="1">
                    <c:v>0.01</c:v>
                  </c:pt>
                  <c:pt idx="2">
                    <c:v>4.7999999999999996E-3</c:v>
                  </c:pt>
                  <c:pt idx="3">
                    <c:v>5.0000000000000001E-3</c:v>
                  </c:pt>
                </c:numCache>
              </c:numRef>
            </c:minus>
            <c:spPr>
              <a:noFill/>
              <a:ln w="12700" cap="flat" cmpd="sng" algn="ctr">
                <a:solidFill>
                  <a:schemeClr val="tx1"/>
                </a:solidFill>
                <a:round/>
              </a:ln>
              <a:effectLst/>
            </c:spPr>
          </c:errBars>
          <c:cat>
            <c:strRef>
              <c:f>Hoja1!$A$17:$A$20</c:f>
              <c:strCache>
                <c:ptCount val="4"/>
                <c:pt idx="0">
                  <c:v>0 g</c:v>
                </c:pt>
                <c:pt idx="1">
                  <c:v>160 g</c:v>
                </c:pt>
                <c:pt idx="2">
                  <c:v>240 g</c:v>
                </c:pt>
                <c:pt idx="3">
                  <c:v>320 g</c:v>
                </c:pt>
              </c:strCache>
            </c:strRef>
          </c:cat>
          <c:val>
            <c:numRef>
              <c:f>Hoja1!$K$17:$K$20</c:f>
              <c:numCache>
                <c:formatCode>0.00</c:formatCode>
                <c:ptCount val="4"/>
                <c:pt idx="0">
                  <c:v>1.8100000000000003</c:v>
                </c:pt>
                <c:pt idx="1">
                  <c:v>1.8222222222222224</c:v>
                </c:pt>
                <c:pt idx="2">
                  <c:v>1.8200000000000003</c:v>
                </c:pt>
                <c:pt idx="3">
                  <c:v>1.8100000000000003</c:v>
                </c:pt>
              </c:numCache>
            </c:numRef>
          </c:val>
          <c:extLst>
            <c:ext xmlns:c16="http://schemas.microsoft.com/office/drawing/2014/chart" uri="{C3380CC4-5D6E-409C-BE32-E72D297353CC}">
              <c16:uniqueId val="{00000008-F63B-4865-AE27-BE6804CA8E76}"/>
            </c:ext>
          </c:extLst>
        </c:ser>
        <c:dLbls>
          <c:dLblPos val="inBase"/>
          <c:showLegendKey val="0"/>
          <c:showVal val="1"/>
          <c:showCatName val="0"/>
          <c:showSerName val="0"/>
          <c:showPercent val="0"/>
          <c:showBubbleSize val="0"/>
        </c:dLbls>
        <c:gapWidth val="100"/>
        <c:overlap val="-27"/>
        <c:axId val="131361792"/>
        <c:axId val="98337344"/>
      </c:barChart>
      <c:catAx>
        <c:axId val="1313617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Biocolina</a:t>
                </a:r>
              </a:p>
            </c:rich>
          </c:tx>
          <c:layout/>
          <c:overlay val="0"/>
          <c:spPr>
            <a:noFill/>
            <a:ln>
              <a:noFill/>
            </a:ln>
            <a:effectLst/>
          </c:spPr>
        </c:title>
        <c:numFmt formatCode="General" sourceLinked="1"/>
        <c:majorTickMark val="none"/>
        <c:minorTickMark val="cross"/>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337344"/>
        <c:crosses val="autoZero"/>
        <c:auto val="1"/>
        <c:lblAlgn val="ctr"/>
        <c:lblOffset val="100"/>
        <c:noMultiLvlLbl val="0"/>
      </c:catAx>
      <c:valAx>
        <c:axId val="983373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CA</a:t>
                </a:r>
              </a:p>
            </c:rich>
          </c:tx>
          <c:layout/>
          <c:overlay val="0"/>
          <c:spPr>
            <a:noFill/>
            <a:ln>
              <a:noFill/>
            </a:ln>
            <a:effectLst/>
          </c:spPr>
        </c:title>
        <c:numFmt formatCode="0.0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313617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000"/>
              <a:t>Masa de huevo</a:t>
            </a:r>
          </a:p>
        </c:rich>
      </c:tx>
      <c:layout/>
      <c:overlay val="0"/>
      <c:spPr>
        <a:noFill/>
        <a:ln>
          <a:noFill/>
        </a:ln>
        <a:effectLst/>
      </c:spPr>
    </c:title>
    <c:autoTitleDeleted val="0"/>
    <c:plotArea>
      <c:layout/>
      <c:barChart>
        <c:barDir val="col"/>
        <c:grouping val="clustered"/>
        <c:varyColors val="0"/>
        <c:ser>
          <c:idx val="0"/>
          <c:order val="0"/>
          <c:spPr>
            <a:solidFill>
              <a:srgbClr val="FFC000"/>
            </a:solidFill>
            <a:ln w="12700">
              <a:solidFill>
                <a:schemeClr val="tx1"/>
              </a:solidFill>
            </a:ln>
            <a:effectLst/>
          </c:spPr>
          <c:invertIfNegative val="0"/>
          <c:dPt>
            <c:idx val="1"/>
            <c:invertIfNegative val="0"/>
            <c:bubble3D val="0"/>
            <c:spPr>
              <a:solidFill>
                <a:srgbClr val="00B050"/>
              </a:solidFill>
              <a:ln w="12700">
                <a:solidFill>
                  <a:schemeClr val="tx1"/>
                </a:solidFill>
              </a:ln>
              <a:effectLst/>
            </c:spPr>
            <c:extLst>
              <c:ext xmlns:c16="http://schemas.microsoft.com/office/drawing/2014/chart" uri="{C3380CC4-5D6E-409C-BE32-E72D297353CC}">
                <c16:uniqueId val="{00000001-2C0C-403C-A841-336A2A56C466}"/>
              </c:ext>
            </c:extLst>
          </c:dPt>
          <c:dPt>
            <c:idx val="2"/>
            <c:invertIfNegative val="0"/>
            <c:bubble3D val="0"/>
            <c:spPr>
              <a:solidFill>
                <a:srgbClr val="00B0F0"/>
              </a:solidFill>
              <a:ln w="12700">
                <a:solidFill>
                  <a:schemeClr val="tx1"/>
                </a:solidFill>
              </a:ln>
              <a:effectLst/>
            </c:spPr>
            <c:extLst>
              <c:ext xmlns:c16="http://schemas.microsoft.com/office/drawing/2014/chart" uri="{C3380CC4-5D6E-409C-BE32-E72D297353CC}">
                <c16:uniqueId val="{00000003-2C0C-403C-A841-336A2A56C466}"/>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5-2C0C-403C-A841-336A2A56C46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Hoja1!$U$22:$U$25</c:f>
                <c:numCache>
                  <c:formatCode>General</c:formatCode>
                  <c:ptCount val="4"/>
                  <c:pt idx="0">
                    <c:v>0.42</c:v>
                  </c:pt>
                  <c:pt idx="1">
                    <c:v>0.32</c:v>
                  </c:pt>
                  <c:pt idx="2">
                    <c:v>0.34</c:v>
                  </c:pt>
                  <c:pt idx="3">
                    <c:v>0.46</c:v>
                  </c:pt>
                </c:numCache>
              </c:numRef>
            </c:plus>
            <c:minus>
              <c:numRef>
                <c:f>Hoja1!$U$22:$U$25</c:f>
                <c:numCache>
                  <c:formatCode>General</c:formatCode>
                  <c:ptCount val="4"/>
                  <c:pt idx="0">
                    <c:v>0.42</c:v>
                  </c:pt>
                  <c:pt idx="1">
                    <c:v>0.32</c:v>
                  </c:pt>
                  <c:pt idx="2">
                    <c:v>0.34</c:v>
                  </c:pt>
                  <c:pt idx="3">
                    <c:v>0.46</c:v>
                  </c:pt>
                </c:numCache>
              </c:numRef>
            </c:minus>
            <c:spPr>
              <a:noFill/>
              <a:ln w="12700" cap="flat" cmpd="sng" algn="ctr">
                <a:solidFill>
                  <a:schemeClr val="tx1"/>
                </a:solidFill>
                <a:round/>
              </a:ln>
              <a:effectLst/>
            </c:spPr>
          </c:errBars>
          <c:cat>
            <c:strRef>
              <c:f>Hoja1!$A$22:$A$25</c:f>
              <c:strCache>
                <c:ptCount val="4"/>
                <c:pt idx="0">
                  <c:v>0 g</c:v>
                </c:pt>
                <c:pt idx="1">
                  <c:v>160 g</c:v>
                </c:pt>
                <c:pt idx="2">
                  <c:v>240 g</c:v>
                </c:pt>
                <c:pt idx="3">
                  <c:v>320 g</c:v>
                </c:pt>
              </c:strCache>
            </c:strRef>
          </c:cat>
          <c:val>
            <c:numRef>
              <c:f>Hoja1!$K$22:$K$25</c:f>
              <c:numCache>
                <c:formatCode>0.0</c:formatCode>
                <c:ptCount val="4"/>
                <c:pt idx="0">
                  <c:v>59.899999999999991</c:v>
                </c:pt>
                <c:pt idx="1">
                  <c:v>60.43333333333333</c:v>
                </c:pt>
                <c:pt idx="2">
                  <c:v>60.608888888888892</c:v>
                </c:pt>
                <c:pt idx="3">
                  <c:v>60.281111111111123</c:v>
                </c:pt>
              </c:numCache>
            </c:numRef>
          </c:val>
          <c:extLst>
            <c:ext xmlns:c16="http://schemas.microsoft.com/office/drawing/2014/chart" uri="{C3380CC4-5D6E-409C-BE32-E72D297353CC}">
              <c16:uniqueId val="{00000006-2C0C-403C-A841-336A2A56C466}"/>
            </c:ext>
          </c:extLst>
        </c:ser>
        <c:dLbls>
          <c:dLblPos val="outEnd"/>
          <c:showLegendKey val="0"/>
          <c:showVal val="1"/>
          <c:showCatName val="0"/>
          <c:showSerName val="0"/>
          <c:showPercent val="0"/>
          <c:showBubbleSize val="0"/>
        </c:dLbls>
        <c:gapWidth val="100"/>
        <c:overlap val="-27"/>
        <c:axId val="133419520"/>
        <c:axId val="98340224"/>
      </c:barChart>
      <c:catAx>
        <c:axId val="133419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Biocolina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340224"/>
        <c:crosses val="autoZero"/>
        <c:auto val="1"/>
        <c:lblAlgn val="ctr"/>
        <c:lblOffset val="100"/>
        <c:noMultiLvlLbl val="0"/>
      </c:catAx>
      <c:valAx>
        <c:axId val="983402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Masa de huevo</a:t>
                </a:r>
              </a:p>
            </c:rich>
          </c:tx>
          <c:layout/>
          <c:overlay val="0"/>
          <c:spPr>
            <a:noFill/>
            <a:ln>
              <a:noFill/>
            </a:ln>
            <a:effectLst/>
          </c:sp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334195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Albumina</a:t>
            </a:r>
          </a:p>
        </c:rich>
      </c:tx>
      <c:layout/>
      <c:overlay val="0"/>
      <c:spPr>
        <a:noFill/>
        <a:ln>
          <a:noFill/>
        </a:ln>
        <a:effectLst/>
      </c:spPr>
    </c:title>
    <c:autoTitleDeleted val="0"/>
    <c:plotArea>
      <c:layout/>
      <c:barChart>
        <c:barDir val="col"/>
        <c:grouping val="clustered"/>
        <c:varyColors val="0"/>
        <c:ser>
          <c:idx val="0"/>
          <c:order val="0"/>
          <c:spPr>
            <a:solidFill>
              <a:srgbClr val="FFC000"/>
            </a:solidFill>
            <a:ln>
              <a:solidFill>
                <a:schemeClr val="tx1"/>
              </a:solidFill>
            </a:ln>
            <a:effectLst/>
          </c:spPr>
          <c:invertIfNegative val="0"/>
          <c:dPt>
            <c:idx val="0"/>
            <c:invertIfNegative val="0"/>
            <c:bubble3D val="0"/>
            <c:extLst>
              <c:ext xmlns:c16="http://schemas.microsoft.com/office/drawing/2014/chart" uri="{C3380CC4-5D6E-409C-BE32-E72D297353CC}">
                <c16:uniqueId val="{00000001-D866-4360-8232-3674A3B73FF5}"/>
              </c:ext>
            </c:extLst>
          </c:dPt>
          <c:dPt>
            <c:idx val="1"/>
            <c:invertIfNegative val="0"/>
            <c:bubble3D val="0"/>
            <c:spPr>
              <a:solidFill>
                <a:srgbClr val="00B050"/>
              </a:solidFill>
              <a:ln>
                <a:solidFill>
                  <a:schemeClr val="tx1"/>
                </a:solidFill>
              </a:ln>
              <a:effectLst/>
            </c:spPr>
            <c:extLst>
              <c:ext xmlns:c16="http://schemas.microsoft.com/office/drawing/2014/chart" uri="{C3380CC4-5D6E-409C-BE32-E72D297353CC}">
                <c16:uniqueId val="{00000003-D866-4360-8232-3674A3B73FF5}"/>
              </c:ext>
            </c:extLst>
          </c:dPt>
          <c:dPt>
            <c:idx val="2"/>
            <c:invertIfNegative val="0"/>
            <c:bubble3D val="0"/>
            <c:spPr>
              <a:solidFill>
                <a:srgbClr val="0070C0"/>
              </a:solidFill>
              <a:ln>
                <a:solidFill>
                  <a:schemeClr val="tx1"/>
                </a:solidFill>
              </a:ln>
              <a:effectLst/>
            </c:spPr>
            <c:extLst>
              <c:ext xmlns:c16="http://schemas.microsoft.com/office/drawing/2014/chart" uri="{C3380CC4-5D6E-409C-BE32-E72D297353CC}">
                <c16:uniqueId val="{00000005-D866-4360-8232-3674A3B73FF5}"/>
              </c:ext>
            </c:extLst>
          </c:dPt>
          <c:dPt>
            <c:idx val="3"/>
            <c:invertIfNegative val="0"/>
            <c:bubble3D val="0"/>
            <c:spPr>
              <a:solidFill>
                <a:srgbClr val="FFFF00"/>
              </a:solidFill>
              <a:ln>
                <a:solidFill>
                  <a:schemeClr val="tx1"/>
                </a:solidFill>
              </a:ln>
              <a:effectLst/>
            </c:spPr>
            <c:extLst>
              <c:ext xmlns:c16="http://schemas.microsoft.com/office/drawing/2014/chart" uri="{C3380CC4-5D6E-409C-BE32-E72D297353CC}">
                <c16:uniqueId val="{00000007-D866-4360-8232-3674A3B73FF5}"/>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Hoja2!$L$2:$L$5</c:f>
                <c:numCache>
                  <c:formatCode>General</c:formatCode>
                  <c:ptCount val="4"/>
                  <c:pt idx="0">
                    <c:v>0.77</c:v>
                  </c:pt>
                  <c:pt idx="1">
                    <c:v>0.75</c:v>
                  </c:pt>
                  <c:pt idx="2">
                    <c:v>0.53</c:v>
                  </c:pt>
                  <c:pt idx="3">
                    <c:v>0.61</c:v>
                  </c:pt>
                </c:numCache>
              </c:numRef>
            </c:plus>
            <c:minus>
              <c:numRef>
                <c:f>Hoja2!$L$2:$L$5</c:f>
                <c:numCache>
                  <c:formatCode>General</c:formatCode>
                  <c:ptCount val="4"/>
                  <c:pt idx="0">
                    <c:v>0.77</c:v>
                  </c:pt>
                  <c:pt idx="1">
                    <c:v>0.75</c:v>
                  </c:pt>
                  <c:pt idx="2">
                    <c:v>0.53</c:v>
                  </c:pt>
                  <c:pt idx="3">
                    <c:v>0.61</c:v>
                  </c:pt>
                </c:numCache>
              </c:numRef>
            </c:minus>
            <c:spPr>
              <a:noFill/>
              <a:ln w="9525" cap="flat" cmpd="sng" algn="ctr">
                <a:solidFill>
                  <a:schemeClr val="tx1"/>
                </a:solidFill>
                <a:round/>
              </a:ln>
              <a:effectLst/>
            </c:spPr>
          </c:errBars>
          <c:cat>
            <c:strRef>
              <c:f>Hoja2!$B$7:$B$10</c:f>
              <c:strCache>
                <c:ptCount val="4"/>
                <c:pt idx="0">
                  <c:v>0 g</c:v>
                </c:pt>
                <c:pt idx="1">
                  <c:v>160 g</c:v>
                </c:pt>
                <c:pt idx="2">
                  <c:v>240 g</c:v>
                </c:pt>
                <c:pt idx="3">
                  <c:v>320 g</c:v>
                </c:pt>
              </c:strCache>
            </c:strRef>
          </c:cat>
          <c:val>
            <c:numRef>
              <c:f>Hoja2!$F$7:$F$10</c:f>
              <c:numCache>
                <c:formatCode>0.00</c:formatCode>
                <c:ptCount val="4"/>
                <c:pt idx="0">
                  <c:v>7.5666666666666664</c:v>
                </c:pt>
                <c:pt idx="1">
                  <c:v>7.2233333333333336</c:v>
                </c:pt>
                <c:pt idx="2">
                  <c:v>7.4766666666666666</c:v>
                </c:pt>
                <c:pt idx="3">
                  <c:v>7.1633333333333331</c:v>
                </c:pt>
              </c:numCache>
            </c:numRef>
          </c:val>
          <c:extLst>
            <c:ext xmlns:c16="http://schemas.microsoft.com/office/drawing/2014/chart" uri="{C3380CC4-5D6E-409C-BE32-E72D297353CC}">
              <c16:uniqueId val="{00000008-D866-4360-8232-3674A3B73FF5}"/>
            </c:ext>
          </c:extLst>
        </c:ser>
        <c:dLbls>
          <c:dLblPos val="outEnd"/>
          <c:showLegendKey val="0"/>
          <c:showVal val="1"/>
          <c:showCatName val="0"/>
          <c:showSerName val="0"/>
          <c:showPercent val="0"/>
          <c:showBubbleSize val="0"/>
        </c:dLbls>
        <c:gapWidth val="100"/>
        <c:overlap val="-27"/>
        <c:axId val="133446144"/>
        <c:axId val="98341952"/>
      </c:barChart>
      <c:catAx>
        <c:axId val="133446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Tratamiento</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341952"/>
        <c:crosses val="autoZero"/>
        <c:auto val="1"/>
        <c:lblAlgn val="ctr"/>
        <c:lblOffset val="100"/>
        <c:noMultiLvlLbl val="0"/>
      </c:catAx>
      <c:valAx>
        <c:axId val="983419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Albumina </a:t>
                </a:r>
              </a:p>
            </c:rich>
          </c:tx>
          <c:layout/>
          <c:overlay val="0"/>
          <c:spPr>
            <a:noFill/>
            <a:ln>
              <a:noFill/>
            </a:ln>
            <a:effectLst/>
          </c:sp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334461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Color De Yema</a:t>
            </a:r>
          </a:p>
        </c:rich>
      </c:tx>
      <c:layout/>
      <c:overlay val="0"/>
      <c:spPr>
        <a:noFill/>
        <a:ln>
          <a:noFill/>
        </a:ln>
        <a:effectLst/>
      </c:spPr>
    </c:title>
    <c:autoTitleDeleted val="0"/>
    <c:plotArea>
      <c:layout/>
      <c:barChart>
        <c:barDir val="col"/>
        <c:grouping val="clustered"/>
        <c:varyColors val="0"/>
        <c:ser>
          <c:idx val="0"/>
          <c:order val="0"/>
          <c:tx>
            <c:strRef>
              <c:f>Hoja2!$F$11</c:f>
              <c:strCache>
                <c:ptCount val="1"/>
                <c:pt idx="0">
                  <c:v>Total</c:v>
                </c:pt>
              </c:strCache>
            </c:strRef>
          </c:tx>
          <c:spPr>
            <a:solidFill>
              <a:schemeClr val="accent1"/>
            </a:solidFill>
            <a:ln w="12700">
              <a:solidFill>
                <a:schemeClr val="tx1"/>
              </a:solidFill>
            </a:ln>
            <a:effectLst/>
          </c:spPr>
          <c:invertIfNegative val="0"/>
          <c:dPt>
            <c:idx val="0"/>
            <c:invertIfNegative val="0"/>
            <c:bubble3D val="0"/>
            <c:spPr>
              <a:solidFill>
                <a:srgbClr val="FFC000"/>
              </a:solidFill>
              <a:ln w="12700">
                <a:solidFill>
                  <a:schemeClr val="tx1"/>
                </a:solidFill>
              </a:ln>
              <a:effectLst/>
            </c:spPr>
            <c:extLst>
              <c:ext xmlns:c16="http://schemas.microsoft.com/office/drawing/2014/chart" uri="{C3380CC4-5D6E-409C-BE32-E72D297353CC}">
                <c16:uniqueId val="{00000001-C8DE-4FDA-BC25-E765C8332448}"/>
              </c:ext>
            </c:extLst>
          </c:dPt>
          <c:dPt>
            <c:idx val="1"/>
            <c:invertIfNegative val="0"/>
            <c:bubble3D val="0"/>
            <c:spPr>
              <a:solidFill>
                <a:srgbClr val="00B050"/>
              </a:solidFill>
              <a:ln w="12700">
                <a:solidFill>
                  <a:schemeClr val="tx1"/>
                </a:solidFill>
              </a:ln>
              <a:effectLst/>
            </c:spPr>
            <c:extLst>
              <c:ext xmlns:c16="http://schemas.microsoft.com/office/drawing/2014/chart" uri="{C3380CC4-5D6E-409C-BE32-E72D297353CC}">
                <c16:uniqueId val="{00000003-C8DE-4FDA-BC25-E765C8332448}"/>
              </c:ext>
            </c:extLst>
          </c:dPt>
          <c:dPt>
            <c:idx val="2"/>
            <c:invertIfNegative val="0"/>
            <c:bubble3D val="0"/>
            <c:spPr>
              <a:solidFill>
                <a:srgbClr val="0070C0"/>
              </a:solidFill>
              <a:ln w="12700">
                <a:solidFill>
                  <a:schemeClr val="tx1"/>
                </a:solidFill>
              </a:ln>
              <a:effectLst/>
            </c:spPr>
            <c:extLst>
              <c:ext xmlns:c16="http://schemas.microsoft.com/office/drawing/2014/chart" uri="{C3380CC4-5D6E-409C-BE32-E72D297353CC}">
                <c16:uniqueId val="{00000005-C8DE-4FDA-BC25-E765C8332448}"/>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7-C8DE-4FDA-BC25-E765C8332448}"/>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Hoja2!$L$12:$L$15</c:f>
                <c:numCache>
                  <c:formatCode>General</c:formatCode>
                  <c:ptCount val="4"/>
                  <c:pt idx="0">
                    <c:v>0.17</c:v>
                  </c:pt>
                  <c:pt idx="1">
                    <c:v>0.08</c:v>
                  </c:pt>
                  <c:pt idx="2">
                    <c:v>0.08</c:v>
                  </c:pt>
                  <c:pt idx="3">
                    <c:v>7.0000000000000007E-2</c:v>
                  </c:pt>
                </c:numCache>
              </c:numRef>
            </c:plus>
            <c:minus>
              <c:numRef>
                <c:f>Hoja2!$L$12:$L$15</c:f>
                <c:numCache>
                  <c:formatCode>General</c:formatCode>
                  <c:ptCount val="4"/>
                  <c:pt idx="0">
                    <c:v>0.17</c:v>
                  </c:pt>
                  <c:pt idx="1">
                    <c:v>0.08</c:v>
                  </c:pt>
                  <c:pt idx="2">
                    <c:v>0.08</c:v>
                  </c:pt>
                  <c:pt idx="3">
                    <c:v>7.0000000000000007E-2</c:v>
                  </c:pt>
                </c:numCache>
              </c:numRef>
            </c:minus>
            <c:spPr>
              <a:noFill/>
              <a:ln w="12700" cap="flat" cmpd="sng" algn="ctr">
                <a:solidFill>
                  <a:schemeClr val="tx1"/>
                </a:solidFill>
                <a:round/>
              </a:ln>
              <a:effectLst/>
            </c:spPr>
          </c:errBars>
          <c:cat>
            <c:strRef>
              <c:f>Hoja2!$B$12:$B$15</c:f>
              <c:strCache>
                <c:ptCount val="4"/>
                <c:pt idx="0">
                  <c:v>0 g</c:v>
                </c:pt>
                <c:pt idx="1">
                  <c:v>160 g</c:v>
                </c:pt>
                <c:pt idx="2">
                  <c:v>240 g</c:v>
                </c:pt>
                <c:pt idx="3">
                  <c:v>320 g</c:v>
                </c:pt>
              </c:strCache>
            </c:strRef>
          </c:cat>
          <c:val>
            <c:numRef>
              <c:f>Hoja2!$F$12:$F$15</c:f>
              <c:numCache>
                <c:formatCode>0.00</c:formatCode>
                <c:ptCount val="4"/>
                <c:pt idx="0">
                  <c:v>8.1766666666666659</c:v>
                </c:pt>
                <c:pt idx="1">
                  <c:v>7.9666666666666659</c:v>
                </c:pt>
                <c:pt idx="2">
                  <c:v>8.0366666666666671</c:v>
                </c:pt>
                <c:pt idx="3">
                  <c:v>8.0399999999999991</c:v>
                </c:pt>
              </c:numCache>
            </c:numRef>
          </c:val>
          <c:extLst>
            <c:ext xmlns:c16="http://schemas.microsoft.com/office/drawing/2014/chart" uri="{C3380CC4-5D6E-409C-BE32-E72D297353CC}">
              <c16:uniqueId val="{00000008-C8DE-4FDA-BC25-E765C8332448}"/>
            </c:ext>
          </c:extLst>
        </c:ser>
        <c:dLbls>
          <c:dLblPos val="inBase"/>
          <c:showLegendKey val="0"/>
          <c:showVal val="1"/>
          <c:showCatName val="0"/>
          <c:showSerName val="0"/>
          <c:showPercent val="0"/>
          <c:showBubbleSize val="0"/>
        </c:dLbls>
        <c:gapWidth val="100"/>
        <c:overlap val="-27"/>
        <c:axId val="133858816"/>
        <c:axId val="98140160"/>
      </c:barChart>
      <c:catAx>
        <c:axId val="1338588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Bicolina</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140160"/>
        <c:crosses val="autoZero"/>
        <c:auto val="1"/>
        <c:lblAlgn val="ctr"/>
        <c:lblOffset val="100"/>
        <c:noMultiLvlLbl val="0"/>
      </c:catAx>
      <c:valAx>
        <c:axId val="981401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Color de yema</a:t>
                </a:r>
              </a:p>
            </c:rich>
          </c:tx>
          <c:layout/>
          <c:overlay val="0"/>
          <c:spPr>
            <a:noFill/>
            <a:ln>
              <a:noFill/>
            </a:ln>
            <a:effectLst/>
          </c:spPr>
        </c:title>
        <c:numFmt formatCode="0.00" sourceLinked="1"/>
        <c:majorTickMark val="none"/>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338588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000"/>
              <a:t>Unidades Haugh</a:t>
            </a:r>
          </a:p>
        </c:rich>
      </c:tx>
      <c:layout/>
      <c:overlay val="0"/>
      <c:spPr>
        <a:noFill/>
        <a:ln>
          <a:noFill/>
        </a:ln>
        <a:effectLst/>
      </c:spPr>
    </c:title>
    <c:autoTitleDeleted val="0"/>
    <c:plotArea>
      <c:layout/>
      <c:barChart>
        <c:barDir val="col"/>
        <c:grouping val="clustered"/>
        <c:varyColors val="0"/>
        <c:ser>
          <c:idx val="0"/>
          <c:order val="0"/>
          <c:tx>
            <c:strRef>
              <c:f>Hoja2!$F$16</c:f>
              <c:strCache>
                <c:ptCount val="1"/>
                <c:pt idx="0">
                  <c:v>Total</c:v>
                </c:pt>
              </c:strCache>
            </c:strRef>
          </c:tx>
          <c:spPr>
            <a:solidFill>
              <a:schemeClr val="accent1"/>
            </a:solidFill>
            <a:ln w="12700">
              <a:solidFill>
                <a:schemeClr val="tx1"/>
              </a:solidFill>
            </a:ln>
            <a:effectLst/>
          </c:spPr>
          <c:invertIfNegative val="0"/>
          <c:dPt>
            <c:idx val="0"/>
            <c:invertIfNegative val="0"/>
            <c:bubble3D val="0"/>
            <c:spPr>
              <a:solidFill>
                <a:srgbClr val="FFC000"/>
              </a:solidFill>
              <a:ln w="12700">
                <a:solidFill>
                  <a:schemeClr val="tx1"/>
                </a:solidFill>
              </a:ln>
              <a:effectLst/>
            </c:spPr>
            <c:extLst>
              <c:ext xmlns:c16="http://schemas.microsoft.com/office/drawing/2014/chart" uri="{C3380CC4-5D6E-409C-BE32-E72D297353CC}">
                <c16:uniqueId val="{00000001-C170-462E-BF3B-09EEE0CC95C9}"/>
              </c:ext>
            </c:extLst>
          </c:dPt>
          <c:dPt>
            <c:idx val="1"/>
            <c:invertIfNegative val="0"/>
            <c:bubble3D val="0"/>
            <c:spPr>
              <a:solidFill>
                <a:srgbClr val="00B050"/>
              </a:solidFill>
              <a:ln w="12700">
                <a:solidFill>
                  <a:schemeClr val="tx1"/>
                </a:solidFill>
              </a:ln>
              <a:effectLst/>
            </c:spPr>
            <c:extLst>
              <c:ext xmlns:c16="http://schemas.microsoft.com/office/drawing/2014/chart" uri="{C3380CC4-5D6E-409C-BE32-E72D297353CC}">
                <c16:uniqueId val="{00000003-C170-462E-BF3B-09EEE0CC95C9}"/>
              </c:ext>
            </c:extLst>
          </c:dPt>
          <c:dPt>
            <c:idx val="2"/>
            <c:invertIfNegative val="0"/>
            <c:bubble3D val="0"/>
            <c:spPr>
              <a:solidFill>
                <a:srgbClr val="0070C0"/>
              </a:solidFill>
              <a:ln w="12700">
                <a:solidFill>
                  <a:schemeClr val="tx1"/>
                </a:solidFill>
              </a:ln>
              <a:effectLst/>
            </c:spPr>
            <c:extLst>
              <c:ext xmlns:c16="http://schemas.microsoft.com/office/drawing/2014/chart" uri="{C3380CC4-5D6E-409C-BE32-E72D297353CC}">
                <c16:uniqueId val="{00000005-C170-462E-BF3B-09EEE0CC95C9}"/>
              </c:ext>
            </c:extLst>
          </c:dPt>
          <c:dPt>
            <c:idx val="3"/>
            <c:invertIfNegative val="0"/>
            <c:bubble3D val="0"/>
            <c:spPr>
              <a:solidFill>
                <a:srgbClr val="FFFF00"/>
              </a:solidFill>
              <a:ln w="12700">
                <a:solidFill>
                  <a:schemeClr val="tx1"/>
                </a:solidFill>
              </a:ln>
              <a:effectLst/>
            </c:spPr>
            <c:extLst>
              <c:ext xmlns:c16="http://schemas.microsoft.com/office/drawing/2014/chart" uri="{C3380CC4-5D6E-409C-BE32-E72D297353CC}">
                <c16:uniqueId val="{00000007-C170-462E-BF3B-09EEE0CC95C9}"/>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Hoja2!$L$17:$L$20</c:f>
                <c:numCache>
                  <c:formatCode>General</c:formatCode>
                  <c:ptCount val="4"/>
                  <c:pt idx="0">
                    <c:v>0.97</c:v>
                  </c:pt>
                  <c:pt idx="1">
                    <c:v>0.93</c:v>
                  </c:pt>
                  <c:pt idx="2">
                    <c:v>1.02</c:v>
                  </c:pt>
                  <c:pt idx="3">
                    <c:v>1.26</c:v>
                  </c:pt>
                </c:numCache>
              </c:numRef>
            </c:plus>
            <c:minus>
              <c:numRef>
                <c:f>Hoja2!$L$17:$L$20</c:f>
                <c:numCache>
                  <c:formatCode>General</c:formatCode>
                  <c:ptCount val="4"/>
                  <c:pt idx="0">
                    <c:v>0.97</c:v>
                  </c:pt>
                  <c:pt idx="1">
                    <c:v>0.93</c:v>
                  </c:pt>
                  <c:pt idx="2">
                    <c:v>1.02</c:v>
                  </c:pt>
                  <c:pt idx="3">
                    <c:v>1.26</c:v>
                  </c:pt>
                </c:numCache>
              </c:numRef>
            </c:minus>
            <c:spPr>
              <a:noFill/>
              <a:ln w="12700" cap="flat" cmpd="sng" algn="ctr">
                <a:solidFill>
                  <a:schemeClr val="tx1"/>
                </a:solidFill>
                <a:round/>
              </a:ln>
              <a:effectLst/>
            </c:spPr>
          </c:errBars>
          <c:cat>
            <c:strRef>
              <c:f>Hoja2!$B$17:$B$20</c:f>
              <c:strCache>
                <c:ptCount val="4"/>
                <c:pt idx="0">
                  <c:v>0 g</c:v>
                </c:pt>
                <c:pt idx="1">
                  <c:v>160 g</c:v>
                </c:pt>
                <c:pt idx="2">
                  <c:v>240 g</c:v>
                </c:pt>
                <c:pt idx="3">
                  <c:v>320 g</c:v>
                </c:pt>
              </c:strCache>
            </c:strRef>
          </c:cat>
          <c:val>
            <c:numRef>
              <c:f>Hoja2!$F$17:$F$20</c:f>
              <c:numCache>
                <c:formatCode>0.00</c:formatCode>
                <c:ptCount val="4"/>
                <c:pt idx="0">
                  <c:v>84.38</c:v>
                </c:pt>
                <c:pt idx="1">
                  <c:v>81.760000000000005</c:v>
                </c:pt>
                <c:pt idx="2">
                  <c:v>83.26</c:v>
                </c:pt>
                <c:pt idx="3">
                  <c:v>81.179999999999993</c:v>
                </c:pt>
              </c:numCache>
            </c:numRef>
          </c:val>
          <c:extLst>
            <c:ext xmlns:c16="http://schemas.microsoft.com/office/drawing/2014/chart" uri="{C3380CC4-5D6E-409C-BE32-E72D297353CC}">
              <c16:uniqueId val="{00000008-C170-462E-BF3B-09EEE0CC95C9}"/>
            </c:ext>
          </c:extLst>
        </c:ser>
        <c:dLbls>
          <c:dLblPos val="inBase"/>
          <c:showLegendKey val="0"/>
          <c:showVal val="1"/>
          <c:showCatName val="0"/>
          <c:showSerName val="0"/>
          <c:showPercent val="0"/>
          <c:showBubbleSize val="0"/>
        </c:dLbls>
        <c:gapWidth val="100"/>
        <c:overlap val="-27"/>
        <c:axId val="132849152"/>
        <c:axId val="98142464"/>
      </c:barChart>
      <c:catAx>
        <c:axId val="1328491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Biocolina</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8142464"/>
        <c:crosses val="autoZero"/>
        <c:auto val="1"/>
        <c:lblAlgn val="ctr"/>
        <c:lblOffset val="100"/>
        <c:noMultiLvlLbl val="0"/>
      </c:catAx>
      <c:valAx>
        <c:axId val="981424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Unidades</a:t>
                </a:r>
              </a:p>
            </c:rich>
          </c:tx>
          <c:layout/>
          <c:overlay val="0"/>
          <c:spPr>
            <a:noFill/>
            <a:ln>
              <a:noFill/>
            </a:ln>
            <a:effectLst/>
          </c:spPr>
        </c:title>
        <c:numFmt formatCode="0.00"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328491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47CA5-5225-4F14-A084-155CF4F40C72}"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EC"/>
        </a:p>
      </dgm:t>
    </dgm:pt>
    <dgm:pt modelId="{C9DF1E4C-BBC9-409A-83CD-BE79A7502760}">
      <dgm:prSet phldrT="[Texto]"/>
      <dgm:spPr/>
      <dgm:t>
        <a:bodyPr/>
        <a:lstStyle/>
        <a:p>
          <a:pPr algn="l"/>
          <a:r>
            <a:rPr lang="es-EC" baseline="0" dirty="0" smtClean="0">
              <a:solidFill>
                <a:schemeClr val="tx1"/>
              </a:solidFill>
            </a:rPr>
            <a:t>Desbalance nutricional uso de dietas altamente energéticas, para acortar el periodo de cría y producción con </a:t>
          </a:r>
          <a:r>
            <a:rPr lang="es-EC" dirty="0" smtClean="0">
              <a:solidFill>
                <a:schemeClr val="tx1"/>
              </a:solidFill>
            </a:rPr>
            <a:t>deficientes en factores lipotrópicos tales como colin, e</a:t>
          </a:r>
          <a:r>
            <a:rPr lang="es-EC" baseline="0" dirty="0" smtClean="0">
              <a:solidFill>
                <a:schemeClr val="tx1"/>
              </a:solidFill>
            </a:rPr>
            <a:t>stirpe de aves  productores de huevo comercial presenta problemas por el uso de suplemento alimenticio</a:t>
          </a:r>
          <a:endParaRPr lang="es-EC" baseline="0" dirty="0">
            <a:solidFill>
              <a:schemeClr val="tx1"/>
            </a:solidFill>
          </a:endParaRPr>
        </a:p>
      </dgm:t>
    </dgm:pt>
    <dgm:pt modelId="{5C6A7095-D873-4C00-B012-3D160FB8C0BC}" type="parTrans" cxnId="{E2973428-35C2-4E25-BAE9-8BDD40CA7493}">
      <dgm:prSet/>
      <dgm:spPr/>
      <dgm:t>
        <a:bodyPr/>
        <a:lstStyle/>
        <a:p>
          <a:endParaRPr lang="es-EC">
            <a:solidFill>
              <a:schemeClr val="tx1"/>
            </a:solidFill>
          </a:endParaRPr>
        </a:p>
      </dgm:t>
    </dgm:pt>
    <dgm:pt modelId="{F0BE580E-635A-4254-B688-9EBE73272E88}" type="sibTrans" cxnId="{E2973428-35C2-4E25-BAE9-8BDD40CA7493}">
      <dgm:prSet/>
      <dgm:spPr/>
      <dgm:t>
        <a:bodyPr/>
        <a:lstStyle/>
        <a:p>
          <a:endParaRPr lang="es-EC">
            <a:solidFill>
              <a:schemeClr val="tx1"/>
            </a:solidFill>
          </a:endParaRPr>
        </a:p>
      </dgm:t>
    </dgm:pt>
    <dgm:pt modelId="{592F04B8-77AE-44AE-98FD-710F42D1FDE9}">
      <dgm:prSet phldrT="[Texto]"/>
      <dgm:spPr/>
      <dgm:t>
        <a:bodyPr/>
        <a:lstStyle/>
        <a:p>
          <a:pPr algn="l"/>
          <a:r>
            <a:rPr lang="es-EC" baseline="0" dirty="0" smtClean="0">
              <a:solidFill>
                <a:schemeClr val="tx1"/>
              </a:solidFill>
            </a:rPr>
            <a:t>Existe inquietudes y discrepancias entre investigadores y nutricionista para determinar el nivel adecuado de colina en gallinas ponedoras</a:t>
          </a:r>
          <a:endParaRPr lang="es-EC" dirty="0" smtClean="0">
            <a:solidFill>
              <a:schemeClr val="tx1"/>
            </a:solidFill>
          </a:endParaRPr>
        </a:p>
      </dgm:t>
    </dgm:pt>
    <dgm:pt modelId="{811B5827-4518-4BA3-BF38-D414F44FF836}" type="parTrans" cxnId="{00D0B944-DD85-4F6D-BA9F-DB7DAAC87CEC}">
      <dgm:prSet/>
      <dgm:spPr/>
      <dgm:t>
        <a:bodyPr/>
        <a:lstStyle/>
        <a:p>
          <a:endParaRPr lang="es-EC">
            <a:solidFill>
              <a:schemeClr val="tx1"/>
            </a:solidFill>
          </a:endParaRPr>
        </a:p>
      </dgm:t>
    </dgm:pt>
    <dgm:pt modelId="{B756EE74-8407-441D-8FD6-4CC239A0802A}" type="sibTrans" cxnId="{00D0B944-DD85-4F6D-BA9F-DB7DAAC87CEC}">
      <dgm:prSet/>
      <dgm:spPr/>
      <dgm:t>
        <a:bodyPr/>
        <a:lstStyle/>
        <a:p>
          <a:endParaRPr lang="es-EC">
            <a:solidFill>
              <a:schemeClr val="tx1"/>
            </a:solidFill>
          </a:endParaRPr>
        </a:p>
      </dgm:t>
    </dgm:pt>
    <dgm:pt modelId="{6565403E-48AA-494F-9688-403D0112BC24}">
      <dgm:prSet phldrT="[Texto]"/>
      <dgm:spPr/>
      <dgm:t>
        <a:bodyPr/>
        <a:lstStyle/>
        <a:p>
          <a:pPr algn="l"/>
          <a:r>
            <a:rPr lang="es-EC" dirty="0" smtClean="0">
              <a:solidFill>
                <a:schemeClr val="tx1"/>
              </a:solidFill>
            </a:rPr>
            <a:t>El hígado se excede en la producción de lípidos pero disminuye en la secreción de las VLDL, se produce esteatosis hepática o síndrome de hígado graso por acumulación excesiva de TAG en dicho órgano, este problema afecta a las gallinas ponedoras reduciendo la producción de huevo e incrementando la mortalidad</a:t>
          </a:r>
          <a:endParaRPr lang="es-EC" dirty="0">
            <a:solidFill>
              <a:schemeClr val="tx1"/>
            </a:solidFill>
          </a:endParaRPr>
        </a:p>
      </dgm:t>
    </dgm:pt>
    <dgm:pt modelId="{396CA128-A011-4C04-8818-353FD379296F}" type="parTrans" cxnId="{60CD76F7-D330-4897-A6BF-806808B8E4F7}">
      <dgm:prSet/>
      <dgm:spPr/>
      <dgm:t>
        <a:bodyPr/>
        <a:lstStyle/>
        <a:p>
          <a:endParaRPr lang="es-EC">
            <a:solidFill>
              <a:schemeClr val="tx1"/>
            </a:solidFill>
          </a:endParaRPr>
        </a:p>
      </dgm:t>
    </dgm:pt>
    <dgm:pt modelId="{C6CBCCEB-B0E4-41C5-992E-C9E8477FE873}" type="sibTrans" cxnId="{60CD76F7-D330-4897-A6BF-806808B8E4F7}">
      <dgm:prSet/>
      <dgm:spPr/>
      <dgm:t>
        <a:bodyPr/>
        <a:lstStyle/>
        <a:p>
          <a:endParaRPr lang="es-EC">
            <a:solidFill>
              <a:schemeClr val="tx1"/>
            </a:solidFill>
          </a:endParaRPr>
        </a:p>
      </dgm:t>
    </dgm:pt>
    <dgm:pt modelId="{6B523902-DA59-45A9-B8F1-527AA7EB1466}">
      <dgm:prSet custT="1"/>
      <dgm:spPr/>
      <dgm:t>
        <a:bodyPr/>
        <a:lstStyle/>
        <a:p>
          <a:r>
            <a:rPr lang="es-ES" sz="800" dirty="0" smtClean="0">
              <a:solidFill>
                <a:schemeClr val="tx1"/>
              </a:solidFill>
            </a:rPr>
            <a:t>El Consejo Nacional de Investigación de la Academia Nacional de Ciencias de Norteamérica no da un requerimiento mínimo de colina para aves.</a:t>
          </a:r>
        </a:p>
      </dgm:t>
    </dgm:pt>
    <dgm:pt modelId="{BFB03C92-FCA8-4E10-B0F1-14C5A82B8D9C}" type="parTrans" cxnId="{57F3F67E-62D2-4A19-BDB3-0B9B8AB289CF}">
      <dgm:prSet/>
      <dgm:spPr/>
      <dgm:t>
        <a:bodyPr/>
        <a:lstStyle/>
        <a:p>
          <a:endParaRPr lang="es-EC">
            <a:solidFill>
              <a:schemeClr val="tx1"/>
            </a:solidFill>
          </a:endParaRPr>
        </a:p>
      </dgm:t>
    </dgm:pt>
    <dgm:pt modelId="{5E350CE7-9479-465F-A90B-58C1B031683C}" type="sibTrans" cxnId="{57F3F67E-62D2-4A19-BDB3-0B9B8AB289CF}">
      <dgm:prSet/>
      <dgm:spPr/>
      <dgm:t>
        <a:bodyPr/>
        <a:lstStyle/>
        <a:p>
          <a:endParaRPr lang="es-EC">
            <a:solidFill>
              <a:schemeClr val="tx1"/>
            </a:solidFill>
          </a:endParaRPr>
        </a:p>
      </dgm:t>
    </dgm:pt>
    <dgm:pt modelId="{84624C08-247A-474A-8FA3-7E1B13DAC27D}">
      <dgm:prSet custT="1"/>
      <dgm:spPr/>
      <dgm:t>
        <a:bodyPr/>
        <a:lstStyle/>
        <a:p>
          <a:r>
            <a:rPr lang="es-ES" sz="700" dirty="0" smtClean="0">
              <a:solidFill>
                <a:schemeClr val="tx1"/>
              </a:solidFill>
            </a:rPr>
            <a:t>Saloma et al. (1965) es de 1,320 mg./Kg., </a:t>
          </a:r>
        </a:p>
      </dgm:t>
    </dgm:pt>
    <dgm:pt modelId="{A28FE7EC-EAA3-49C9-AC0E-E8C4F73414D2}" type="parTrans" cxnId="{D2371DF8-E16E-4F76-AE5E-3C7EAE35B2A4}">
      <dgm:prSet/>
      <dgm:spPr/>
      <dgm:t>
        <a:bodyPr/>
        <a:lstStyle/>
        <a:p>
          <a:endParaRPr lang="es-EC">
            <a:solidFill>
              <a:schemeClr val="tx1"/>
            </a:solidFill>
          </a:endParaRPr>
        </a:p>
      </dgm:t>
    </dgm:pt>
    <dgm:pt modelId="{1F153B58-A9D4-4C9F-956C-ED37BFEF45FD}" type="sibTrans" cxnId="{D2371DF8-E16E-4F76-AE5E-3C7EAE35B2A4}">
      <dgm:prSet/>
      <dgm:spPr/>
      <dgm:t>
        <a:bodyPr/>
        <a:lstStyle/>
        <a:p>
          <a:endParaRPr lang="es-EC">
            <a:solidFill>
              <a:schemeClr val="tx1"/>
            </a:solidFill>
          </a:endParaRPr>
        </a:p>
      </dgm:t>
    </dgm:pt>
    <dgm:pt modelId="{D28BE2F3-09AE-432C-8B33-5C9DAAABC147}">
      <dgm:prSet custT="1"/>
      <dgm:spPr/>
      <dgm:t>
        <a:bodyPr/>
        <a:lstStyle/>
        <a:p>
          <a:r>
            <a:rPr lang="es-ES" sz="700" dirty="0" smtClean="0">
              <a:solidFill>
                <a:schemeClr val="tx1"/>
              </a:solidFill>
            </a:rPr>
            <a:t>Balloun (1956) recomienda un valor mínimo de 1,100 mg./Kg. </a:t>
          </a:r>
        </a:p>
      </dgm:t>
    </dgm:pt>
    <dgm:pt modelId="{45482C06-FEE4-4805-B0CF-F6118546D60D}" type="parTrans" cxnId="{BD5397B8-826B-4146-88D0-4EC990821738}">
      <dgm:prSet/>
      <dgm:spPr/>
      <dgm:t>
        <a:bodyPr/>
        <a:lstStyle/>
        <a:p>
          <a:endParaRPr lang="es-EC">
            <a:solidFill>
              <a:schemeClr val="tx1"/>
            </a:solidFill>
          </a:endParaRPr>
        </a:p>
      </dgm:t>
    </dgm:pt>
    <dgm:pt modelId="{9993BA20-D2C7-4A1B-83E3-D783511E137F}" type="sibTrans" cxnId="{BD5397B8-826B-4146-88D0-4EC990821738}">
      <dgm:prSet/>
      <dgm:spPr/>
      <dgm:t>
        <a:bodyPr/>
        <a:lstStyle/>
        <a:p>
          <a:endParaRPr lang="es-EC">
            <a:solidFill>
              <a:schemeClr val="tx1"/>
            </a:solidFill>
          </a:endParaRPr>
        </a:p>
      </dgm:t>
    </dgm:pt>
    <dgm:pt modelId="{6E5183CA-8770-45C8-849D-E774803FCC29}">
      <dgm:prSet custT="1"/>
      <dgm:spPr/>
      <dgm:t>
        <a:bodyPr/>
        <a:lstStyle/>
        <a:p>
          <a:r>
            <a:rPr lang="es-ES" sz="700" dirty="0" smtClean="0">
              <a:solidFill>
                <a:schemeClr val="tx1"/>
              </a:solidFill>
            </a:rPr>
            <a:t>Holmes y Kramer (1965) de 985 mg./Kg., </a:t>
          </a:r>
        </a:p>
      </dgm:t>
    </dgm:pt>
    <dgm:pt modelId="{59A0167A-C1A3-4307-A56A-AA3DEA08BDBD}" type="parTrans" cxnId="{74B80DB2-70F3-4FC8-B1A3-8FA68A549ED4}">
      <dgm:prSet/>
      <dgm:spPr/>
      <dgm:t>
        <a:bodyPr/>
        <a:lstStyle/>
        <a:p>
          <a:endParaRPr lang="es-EC">
            <a:solidFill>
              <a:schemeClr val="tx1"/>
            </a:solidFill>
          </a:endParaRPr>
        </a:p>
      </dgm:t>
    </dgm:pt>
    <dgm:pt modelId="{6B6C180C-6FF2-48C3-A1BE-31743A9A578A}" type="sibTrans" cxnId="{74B80DB2-70F3-4FC8-B1A3-8FA68A549ED4}">
      <dgm:prSet/>
      <dgm:spPr/>
      <dgm:t>
        <a:bodyPr/>
        <a:lstStyle/>
        <a:p>
          <a:endParaRPr lang="es-EC">
            <a:solidFill>
              <a:schemeClr val="tx1"/>
            </a:solidFill>
          </a:endParaRPr>
        </a:p>
      </dgm:t>
    </dgm:pt>
    <dgm:pt modelId="{E1229836-6E0D-4F56-BF41-1FE1C6759FE9}">
      <dgm:prSet custT="1"/>
      <dgm:spPr/>
      <dgm:t>
        <a:bodyPr/>
        <a:lstStyle/>
        <a:p>
          <a:r>
            <a:rPr lang="es-ES" sz="700" dirty="0" smtClean="0">
              <a:solidFill>
                <a:schemeClr val="tx1"/>
              </a:solidFill>
            </a:rPr>
            <a:t>Johnson (1954) de 905 mg./Kg.</a:t>
          </a:r>
        </a:p>
      </dgm:t>
    </dgm:pt>
    <dgm:pt modelId="{D9900614-3055-4E28-A9AB-ABB73580CBC0}" type="parTrans" cxnId="{7E04EFB2-3421-4452-935E-059732632B72}">
      <dgm:prSet/>
      <dgm:spPr/>
      <dgm:t>
        <a:bodyPr/>
        <a:lstStyle/>
        <a:p>
          <a:endParaRPr lang="es-EC">
            <a:solidFill>
              <a:schemeClr val="tx1"/>
            </a:solidFill>
          </a:endParaRPr>
        </a:p>
      </dgm:t>
    </dgm:pt>
    <dgm:pt modelId="{1920AB2C-E702-4AA4-9257-90712081A526}" type="sibTrans" cxnId="{7E04EFB2-3421-4452-935E-059732632B72}">
      <dgm:prSet/>
      <dgm:spPr/>
      <dgm:t>
        <a:bodyPr/>
        <a:lstStyle/>
        <a:p>
          <a:endParaRPr lang="es-EC">
            <a:solidFill>
              <a:schemeClr val="tx1"/>
            </a:solidFill>
          </a:endParaRPr>
        </a:p>
      </dgm:t>
    </dgm:pt>
    <dgm:pt modelId="{81B072D6-0C86-4999-ACE3-CC15A9DF622F}">
      <dgm:prSet custT="1"/>
      <dgm:spPr/>
      <dgm:t>
        <a:bodyPr/>
        <a:lstStyle/>
        <a:p>
          <a:r>
            <a:rPr lang="es-ES" sz="700" dirty="0" smtClean="0">
              <a:solidFill>
                <a:schemeClr val="tx1"/>
              </a:solidFill>
            </a:rPr>
            <a:t>Daghir et al. (1960) los cuales no encontraron respuesta en postura a valores superiores de 880 mg./Kg. de alimento.</a:t>
          </a:r>
          <a:endParaRPr lang="es-EC" sz="700" dirty="0">
            <a:solidFill>
              <a:schemeClr val="tx1"/>
            </a:solidFill>
          </a:endParaRPr>
        </a:p>
      </dgm:t>
    </dgm:pt>
    <dgm:pt modelId="{3F76C21A-6196-4B24-8916-3B773F8198FB}" type="parTrans" cxnId="{D78327CF-C352-45D1-A35A-F6F08DC8DD85}">
      <dgm:prSet/>
      <dgm:spPr/>
      <dgm:t>
        <a:bodyPr/>
        <a:lstStyle/>
        <a:p>
          <a:endParaRPr lang="es-EC">
            <a:solidFill>
              <a:schemeClr val="tx1"/>
            </a:solidFill>
          </a:endParaRPr>
        </a:p>
      </dgm:t>
    </dgm:pt>
    <dgm:pt modelId="{3AC7BAC5-3654-4589-98CC-7B5C1B516868}" type="sibTrans" cxnId="{D78327CF-C352-45D1-A35A-F6F08DC8DD85}">
      <dgm:prSet/>
      <dgm:spPr/>
      <dgm:t>
        <a:bodyPr/>
        <a:lstStyle/>
        <a:p>
          <a:endParaRPr lang="es-EC">
            <a:solidFill>
              <a:schemeClr val="tx1"/>
            </a:solidFill>
          </a:endParaRPr>
        </a:p>
      </dgm:t>
    </dgm:pt>
    <dgm:pt modelId="{8CE658C7-CF6A-4C98-B3B1-72A8A6751588}" type="pres">
      <dgm:prSet presAssocID="{1DD47CA5-5225-4F14-A084-155CF4F40C72}" presName="Name0" presStyleCnt="0">
        <dgm:presLayoutVars>
          <dgm:dir/>
          <dgm:resizeHandles val="exact"/>
        </dgm:presLayoutVars>
      </dgm:prSet>
      <dgm:spPr/>
      <dgm:t>
        <a:bodyPr/>
        <a:lstStyle/>
        <a:p>
          <a:endParaRPr lang="es-EC"/>
        </a:p>
      </dgm:t>
    </dgm:pt>
    <dgm:pt modelId="{877372BA-A629-4D89-B0AA-E1795A208DC4}" type="pres">
      <dgm:prSet presAssocID="{6B523902-DA59-45A9-B8F1-527AA7EB1466}" presName="node" presStyleLbl="node1" presStyleIdx="0" presStyleCnt="4">
        <dgm:presLayoutVars>
          <dgm:bulletEnabled val="1"/>
        </dgm:presLayoutVars>
      </dgm:prSet>
      <dgm:spPr/>
      <dgm:t>
        <a:bodyPr/>
        <a:lstStyle/>
        <a:p>
          <a:endParaRPr lang="es-EC"/>
        </a:p>
      </dgm:t>
    </dgm:pt>
    <dgm:pt modelId="{686DEFC5-91F3-44B8-B2C8-4AE345420DFD}" type="pres">
      <dgm:prSet presAssocID="{5E350CE7-9479-465F-A90B-58C1B031683C}" presName="sibTrans" presStyleCnt="0"/>
      <dgm:spPr/>
    </dgm:pt>
    <dgm:pt modelId="{75518FD1-E1CC-461D-B07E-FA127834A248}" type="pres">
      <dgm:prSet presAssocID="{C9DF1E4C-BBC9-409A-83CD-BE79A7502760}" presName="node" presStyleLbl="node1" presStyleIdx="1" presStyleCnt="4">
        <dgm:presLayoutVars>
          <dgm:bulletEnabled val="1"/>
        </dgm:presLayoutVars>
      </dgm:prSet>
      <dgm:spPr/>
      <dgm:t>
        <a:bodyPr/>
        <a:lstStyle/>
        <a:p>
          <a:endParaRPr lang="es-EC"/>
        </a:p>
      </dgm:t>
    </dgm:pt>
    <dgm:pt modelId="{2A98AE00-C7D4-4581-B191-A9D30E50D3AB}" type="pres">
      <dgm:prSet presAssocID="{F0BE580E-635A-4254-B688-9EBE73272E88}" presName="sibTrans" presStyleCnt="0"/>
      <dgm:spPr/>
    </dgm:pt>
    <dgm:pt modelId="{421BD865-87F3-4D1A-8A1A-ABAA33E73CCD}" type="pres">
      <dgm:prSet presAssocID="{592F04B8-77AE-44AE-98FD-710F42D1FDE9}" presName="node" presStyleLbl="node1" presStyleIdx="2" presStyleCnt="4">
        <dgm:presLayoutVars>
          <dgm:bulletEnabled val="1"/>
        </dgm:presLayoutVars>
      </dgm:prSet>
      <dgm:spPr/>
      <dgm:t>
        <a:bodyPr/>
        <a:lstStyle/>
        <a:p>
          <a:endParaRPr lang="es-EC"/>
        </a:p>
      </dgm:t>
    </dgm:pt>
    <dgm:pt modelId="{2AB66CD6-FD39-4FC7-A631-57B8D3DBEF3E}" type="pres">
      <dgm:prSet presAssocID="{B756EE74-8407-441D-8FD6-4CC239A0802A}" presName="sibTrans" presStyleCnt="0"/>
      <dgm:spPr/>
    </dgm:pt>
    <dgm:pt modelId="{B7356074-6AA8-4B5D-8A88-41D481B44982}" type="pres">
      <dgm:prSet presAssocID="{6565403E-48AA-494F-9688-403D0112BC24}" presName="node" presStyleLbl="node1" presStyleIdx="3" presStyleCnt="4">
        <dgm:presLayoutVars>
          <dgm:bulletEnabled val="1"/>
        </dgm:presLayoutVars>
      </dgm:prSet>
      <dgm:spPr/>
      <dgm:t>
        <a:bodyPr/>
        <a:lstStyle/>
        <a:p>
          <a:endParaRPr lang="es-EC"/>
        </a:p>
      </dgm:t>
    </dgm:pt>
  </dgm:ptLst>
  <dgm:cxnLst>
    <dgm:cxn modelId="{74B80DB2-70F3-4FC8-B1A3-8FA68A549ED4}" srcId="{6B523902-DA59-45A9-B8F1-527AA7EB1466}" destId="{6E5183CA-8770-45C8-849D-E774803FCC29}" srcOrd="2" destOrd="0" parTransId="{59A0167A-C1A3-4307-A56A-AA3DEA08BDBD}" sibTransId="{6B6C180C-6FF2-48C3-A1BE-31743A9A578A}"/>
    <dgm:cxn modelId="{3C3793D8-3D6B-4FB3-9E97-28E5AFA2B6BF}" type="presOf" srcId="{D28BE2F3-09AE-432C-8B33-5C9DAAABC147}" destId="{877372BA-A629-4D89-B0AA-E1795A208DC4}" srcOrd="0" destOrd="2" presId="urn:microsoft.com/office/officeart/2005/8/layout/hList6"/>
    <dgm:cxn modelId="{D78327CF-C352-45D1-A35A-F6F08DC8DD85}" srcId="{6B523902-DA59-45A9-B8F1-527AA7EB1466}" destId="{81B072D6-0C86-4999-ACE3-CC15A9DF622F}" srcOrd="4" destOrd="0" parTransId="{3F76C21A-6196-4B24-8916-3B773F8198FB}" sibTransId="{3AC7BAC5-3654-4589-98CC-7B5C1B516868}"/>
    <dgm:cxn modelId="{0FEFFE19-3818-41CE-8A44-30EAF17C9F9A}" type="presOf" srcId="{592F04B8-77AE-44AE-98FD-710F42D1FDE9}" destId="{421BD865-87F3-4D1A-8A1A-ABAA33E73CCD}" srcOrd="0" destOrd="0" presId="urn:microsoft.com/office/officeart/2005/8/layout/hList6"/>
    <dgm:cxn modelId="{CAA79057-F5AA-410A-84C9-06C2DA3EF023}" type="presOf" srcId="{1DD47CA5-5225-4F14-A084-155CF4F40C72}" destId="{8CE658C7-CF6A-4C98-B3B1-72A8A6751588}" srcOrd="0" destOrd="0" presId="urn:microsoft.com/office/officeart/2005/8/layout/hList6"/>
    <dgm:cxn modelId="{00D0B944-DD85-4F6D-BA9F-DB7DAAC87CEC}" srcId="{1DD47CA5-5225-4F14-A084-155CF4F40C72}" destId="{592F04B8-77AE-44AE-98FD-710F42D1FDE9}" srcOrd="2" destOrd="0" parTransId="{811B5827-4518-4BA3-BF38-D414F44FF836}" sibTransId="{B756EE74-8407-441D-8FD6-4CC239A0802A}"/>
    <dgm:cxn modelId="{24578F9C-F239-4355-86A5-28FFFDFC30CA}" type="presOf" srcId="{6E5183CA-8770-45C8-849D-E774803FCC29}" destId="{877372BA-A629-4D89-B0AA-E1795A208DC4}" srcOrd="0" destOrd="3" presId="urn:microsoft.com/office/officeart/2005/8/layout/hList6"/>
    <dgm:cxn modelId="{049FB199-E580-4F31-A4D7-856D6E2DCA62}" type="presOf" srcId="{E1229836-6E0D-4F56-BF41-1FE1C6759FE9}" destId="{877372BA-A629-4D89-B0AA-E1795A208DC4}" srcOrd="0" destOrd="4" presId="urn:microsoft.com/office/officeart/2005/8/layout/hList6"/>
    <dgm:cxn modelId="{0874CC6F-7B46-461F-89B7-A85231ED8F53}" type="presOf" srcId="{C9DF1E4C-BBC9-409A-83CD-BE79A7502760}" destId="{75518FD1-E1CC-461D-B07E-FA127834A248}" srcOrd="0" destOrd="0" presId="urn:microsoft.com/office/officeart/2005/8/layout/hList6"/>
    <dgm:cxn modelId="{DF112B8E-9EBB-4531-899F-E5E66AD3544D}" type="presOf" srcId="{6B523902-DA59-45A9-B8F1-527AA7EB1466}" destId="{877372BA-A629-4D89-B0AA-E1795A208DC4}" srcOrd="0" destOrd="0" presId="urn:microsoft.com/office/officeart/2005/8/layout/hList6"/>
    <dgm:cxn modelId="{60CD76F7-D330-4897-A6BF-806808B8E4F7}" srcId="{1DD47CA5-5225-4F14-A084-155CF4F40C72}" destId="{6565403E-48AA-494F-9688-403D0112BC24}" srcOrd="3" destOrd="0" parTransId="{396CA128-A011-4C04-8818-353FD379296F}" sibTransId="{C6CBCCEB-B0E4-41C5-992E-C9E8477FE873}"/>
    <dgm:cxn modelId="{D2371DF8-E16E-4F76-AE5E-3C7EAE35B2A4}" srcId="{6B523902-DA59-45A9-B8F1-527AA7EB1466}" destId="{84624C08-247A-474A-8FA3-7E1B13DAC27D}" srcOrd="0" destOrd="0" parTransId="{A28FE7EC-EAA3-49C9-AC0E-E8C4F73414D2}" sibTransId="{1F153B58-A9D4-4C9F-956C-ED37BFEF45FD}"/>
    <dgm:cxn modelId="{2E272A0F-0972-4FD4-97BC-BBBC757429B6}" type="presOf" srcId="{81B072D6-0C86-4999-ACE3-CC15A9DF622F}" destId="{877372BA-A629-4D89-B0AA-E1795A208DC4}" srcOrd="0" destOrd="5" presId="urn:microsoft.com/office/officeart/2005/8/layout/hList6"/>
    <dgm:cxn modelId="{E2973428-35C2-4E25-BAE9-8BDD40CA7493}" srcId="{1DD47CA5-5225-4F14-A084-155CF4F40C72}" destId="{C9DF1E4C-BBC9-409A-83CD-BE79A7502760}" srcOrd="1" destOrd="0" parTransId="{5C6A7095-D873-4C00-B012-3D160FB8C0BC}" sibTransId="{F0BE580E-635A-4254-B688-9EBE73272E88}"/>
    <dgm:cxn modelId="{C17808A1-F085-4A14-9541-E88C5CAB2B0A}" type="presOf" srcId="{6565403E-48AA-494F-9688-403D0112BC24}" destId="{B7356074-6AA8-4B5D-8A88-41D481B44982}" srcOrd="0" destOrd="0" presId="urn:microsoft.com/office/officeart/2005/8/layout/hList6"/>
    <dgm:cxn modelId="{BA98580C-BDB7-4305-AAEE-F4826A96926E}" type="presOf" srcId="{84624C08-247A-474A-8FA3-7E1B13DAC27D}" destId="{877372BA-A629-4D89-B0AA-E1795A208DC4}" srcOrd="0" destOrd="1" presId="urn:microsoft.com/office/officeart/2005/8/layout/hList6"/>
    <dgm:cxn modelId="{BD5397B8-826B-4146-88D0-4EC990821738}" srcId="{6B523902-DA59-45A9-B8F1-527AA7EB1466}" destId="{D28BE2F3-09AE-432C-8B33-5C9DAAABC147}" srcOrd="1" destOrd="0" parTransId="{45482C06-FEE4-4805-B0CF-F6118546D60D}" sibTransId="{9993BA20-D2C7-4A1B-83E3-D783511E137F}"/>
    <dgm:cxn modelId="{57F3F67E-62D2-4A19-BDB3-0B9B8AB289CF}" srcId="{1DD47CA5-5225-4F14-A084-155CF4F40C72}" destId="{6B523902-DA59-45A9-B8F1-527AA7EB1466}" srcOrd="0" destOrd="0" parTransId="{BFB03C92-FCA8-4E10-B0F1-14C5A82B8D9C}" sibTransId="{5E350CE7-9479-465F-A90B-58C1B031683C}"/>
    <dgm:cxn modelId="{7E04EFB2-3421-4452-935E-059732632B72}" srcId="{6B523902-DA59-45A9-B8F1-527AA7EB1466}" destId="{E1229836-6E0D-4F56-BF41-1FE1C6759FE9}" srcOrd="3" destOrd="0" parTransId="{D9900614-3055-4E28-A9AB-ABB73580CBC0}" sibTransId="{1920AB2C-E702-4AA4-9257-90712081A526}"/>
    <dgm:cxn modelId="{D39001FB-2C0B-4EE3-A88E-E3984A33F64C}" type="presParOf" srcId="{8CE658C7-CF6A-4C98-B3B1-72A8A6751588}" destId="{877372BA-A629-4D89-B0AA-E1795A208DC4}" srcOrd="0" destOrd="0" presId="urn:microsoft.com/office/officeart/2005/8/layout/hList6"/>
    <dgm:cxn modelId="{C9D4A685-B6BB-4FF1-B840-68A14554BAD7}" type="presParOf" srcId="{8CE658C7-CF6A-4C98-B3B1-72A8A6751588}" destId="{686DEFC5-91F3-44B8-B2C8-4AE345420DFD}" srcOrd="1" destOrd="0" presId="urn:microsoft.com/office/officeart/2005/8/layout/hList6"/>
    <dgm:cxn modelId="{AF90E16E-1E6D-4B58-9747-CE7E8922E9EE}" type="presParOf" srcId="{8CE658C7-CF6A-4C98-B3B1-72A8A6751588}" destId="{75518FD1-E1CC-461D-B07E-FA127834A248}" srcOrd="2" destOrd="0" presId="urn:microsoft.com/office/officeart/2005/8/layout/hList6"/>
    <dgm:cxn modelId="{C22D3C75-B01F-47F7-9485-24302B6A7C95}" type="presParOf" srcId="{8CE658C7-CF6A-4C98-B3B1-72A8A6751588}" destId="{2A98AE00-C7D4-4581-B191-A9D30E50D3AB}" srcOrd="3" destOrd="0" presId="urn:microsoft.com/office/officeart/2005/8/layout/hList6"/>
    <dgm:cxn modelId="{87BE03A5-EB80-4A5D-A045-6D242F5F2B5B}" type="presParOf" srcId="{8CE658C7-CF6A-4C98-B3B1-72A8A6751588}" destId="{421BD865-87F3-4D1A-8A1A-ABAA33E73CCD}" srcOrd="4" destOrd="0" presId="urn:microsoft.com/office/officeart/2005/8/layout/hList6"/>
    <dgm:cxn modelId="{66D5F7E5-1A09-4D65-9A80-973BD706F77E}" type="presParOf" srcId="{8CE658C7-CF6A-4C98-B3B1-72A8A6751588}" destId="{2AB66CD6-FD39-4FC7-A631-57B8D3DBEF3E}" srcOrd="5" destOrd="0" presId="urn:microsoft.com/office/officeart/2005/8/layout/hList6"/>
    <dgm:cxn modelId="{D9CF115F-443A-4D55-B730-61F0F48689DF}" type="presParOf" srcId="{8CE658C7-CF6A-4C98-B3B1-72A8A6751588}" destId="{B7356074-6AA8-4B5D-8A88-41D481B44982}"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039B3-EA46-4BB4-B5BC-FC8FA9493E3D}" type="doc">
      <dgm:prSet loTypeId="urn:microsoft.com/office/officeart/2005/8/layout/radial6" loCatId="cycle" qsTypeId="urn:microsoft.com/office/officeart/2005/8/quickstyle/3d3" qsCatId="3D" csTypeId="urn:microsoft.com/office/officeart/2005/8/colors/colorful3" csCatId="colorful" phldr="1"/>
      <dgm:spPr/>
      <dgm:t>
        <a:bodyPr/>
        <a:lstStyle/>
        <a:p>
          <a:endParaRPr lang="es-ES"/>
        </a:p>
      </dgm:t>
    </dgm:pt>
    <dgm:pt modelId="{33C89791-08EC-40FA-AEDD-3E3554DF7C73}">
      <dgm:prSet phldrT="[Texto]"/>
      <dgm:spPr/>
      <dgm:t>
        <a:bodyPr/>
        <a:lstStyle/>
        <a:p>
          <a:r>
            <a:rPr lang="es-ES" b="1" dirty="0" smtClean="0">
              <a:solidFill>
                <a:schemeClr val="tx1"/>
              </a:solidFill>
              <a:latin typeface="Poppins"/>
            </a:rPr>
            <a:t>Esteatosis Hepática</a:t>
          </a:r>
          <a:endParaRPr lang="es-ES" b="1" dirty="0">
            <a:solidFill>
              <a:schemeClr val="tx1"/>
            </a:solidFill>
            <a:latin typeface="Poppins"/>
          </a:endParaRPr>
        </a:p>
      </dgm:t>
    </dgm:pt>
    <dgm:pt modelId="{1DA01333-DB83-4ECD-8B5E-452ABBE7EB37}" type="parTrans" cxnId="{034C093D-EAD0-4ACA-AEC3-485E8BDA5C95}">
      <dgm:prSet/>
      <dgm:spPr/>
      <dgm:t>
        <a:bodyPr/>
        <a:lstStyle/>
        <a:p>
          <a:endParaRPr lang="es-ES" b="1">
            <a:latin typeface="Poppins"/>
          </a:endParaRPr>
        </a:p>
      </dgm:t>
    </dgm:pt>
    <dgm:pt modelId="{233CEA84-F713-49AA-A62B-D66934B9B876}" type="sibTrans" cxnId="{034C093D-EAD0-4ACA-AEC3-485E8BDA5C95}">
      <dgm:prSet/>
      <dgm:spPr/>
      <dgm:t>
        <a:bodyPr/>
        <a:lstStyle/>
        <a:p>
          <a:endParaRPr lang="es-ES" b="1">
            <a:latin typeface="Poppins"/>
          </a:endParaRPr>
        </a:p>
      </dgm:t>
    </dgm:pt>
    <dgm:pt modelId="{8933897A-29DF-4506-9698-03084D6DC477}">
      <dgm:prSet phldrT="[Texto]"/>
      <dgm:spPr/>
      <dgm:t>
        <a:bodyPr/>
        <a:lstStyle/>
        <a:p>
          <a:r>
            <a:rPr lang="es-ES" b="1" dirty="0" smtClean="0">
              <a:solidFill>
                <a:schemeClr val="tx1"/>
              </a:solidFill>
              <a:latin typeface="Poppins"/>
            </a:rPr>
            <a:t>Alimento altamente energéticos, excesivo consumo calórico</a:t>
          </a:r>
          <a:endParaRPr lang="es-ES" b="1" dirty="0">
            <a:solidFill>
              <a:schemeClr val="tx1"/>
            </a:solidFill>
            <a:latin typeface="Poppins"/>
          </a:endParaRPr>
        </a:p>
      </dgm:t>
    </dgm:pt>
    <dgm:pt modelId="{04517AB6-E226-42CE-AC81-C72666F75CAB}" type="parTrans" cxnId="{69D1E198-1FC1-4F63-B6CF-3910D7B79B94}">
      <dgm:prSet/>
      <dgm:spPr/>
      <dgm:t>
        <a:bodyPr/>
        <a:lstStyle/>
        <a:p>
          <a:endParaRPr lang="es-ES" b="1">
            <a:latin typeface="Poppins"/>
          </a:endParaRPr>
        </a:p>
      </dgm:t>
    </dgm:pt>
    <dgm:pt modelId="{C86033E4-B368-457B-AA5D-FC77FDD05274}" type="sibTrans" cxnId="{69D1E198-1FC1-4F63-B6CF-3910D7B79B94}">
      <dgm:prSet/>
      <dgm:spPr/>
      <dgm:t>
        <a:bodyPr/>
        <a:lstStyle/>
        <a:p>
          <a:endParaRPr lang="es-ES" b="1">
            <a:latin typeface="Poppins"/>
          </a:endParaRPr>
        </a:p>
      </dgm:t>
    </dgm:pt>
    <dgm:pt modelId="{D1A6815B-A3D6-4FFD-BBFA-4F1B1C143174}">
      <dgm:prSet phldrT="[Texto]"/>
      <dgm:spPr/>
      <dgm:t>
        <a:bodyPr/>
        <a:lstStyle/>
        <a:p>
          <a:r>
            <a:rPr lang="es-ES" b="1" dirty="0" smtClean="0">
              <a:solidFill>
                <a:schemeClr val="tx1"/>
              </a:solidFill>
              <a:latin typeface="Poppins"/>
            </a:rPr>
            <a:t>Deficiencia de biotina, colina en la dieta y en el organismo</a:t>
          </a:r>
          <a:endParaRPr lang="es-ES" b="1" dirty="0">
            <a:solidFill>
              <a:schemeClr val="tx1"/>
            </a:solidFill>
            <a:latin typeface="Poppins"/>
          </a:endParaRPr>
        </a:p>
      </dgm:t>
    </dgm:pt>
    <dgm:pt modelId="{A1401782-9F00-4881-BF41-6767265485B3}" type="parTrans" cxnId="{3D12E607-D8F8-4735-BF43-1BE04AC079DB}">
      <dgm:prSet/>
      <dgm:spPr/>
      <dgm:t>
        <a:bodyPr/>
        <a:lstStyle/>
        <a:p>
          <a:endParaRPr lang="es-ES" b="1">
            <a:latin typeface="Poppins"/>
          </a:endParaRPr>
        </a:p>
      </dgm:t>
    </dgm:pt>
    <dgm:pt modelId="{2C67AC0B-9347-44C4-8E46-D2537DBE6B3E}" type="sibTrans" cxnId="{3D12E607-D8F8-4735-BF43-1BE04AC079DB}">
      <dgm:prSet/>
      <dgm:spPr/>
      <dgm:t>
        <a:bodyPr/>
        <a:lstStyle/>
        <a:p>
          <a:endParaRPr lang="es-ES" b="1">
            <a:latin typeface="Poppins"/>
          </a:endParaRPr>
        </a:p>
      </dgm:t>
    </dgm:pt>
    <dgm:pt modelId="{39EA9F2D-8E1A-4B7D-8E06-DD4095694A74}">
      <dgm:prSet phldrT="[Texto]"/>
      <dgm:spPr/>
      <dgm:t>
        <a:bodyPr/>
        <a:lstStyle/>
        <a:p>
          <a:r>
            <a:rPr lang="es-ES" b="1" dirty="0" smtClean="0">
              <a:solidFill>
                <a:schemeClr val="tx1"/>
              </a:solidFill>
              <a:latin typeface="Poppins"/>
            </a:rPr>
            <a:t>Estatus hormonal, Defectos enzimáticos hepáticos</a:t>
          </a:r>
          <a:endParaRPr lang="es-ES" b="1" dirty="0">
            <a:solidFill>
              <a:schemeClr val="tx1"/>
            </a:solidFill>
            <a:latin typeface="Poppins"/>
          </a:endParaRPr>
        </a:p>
      </dgm:t>
    </dgm:pt>
    <dgm:pt modelId="{E75C4F59-71FD-4CED-B524-FCCCD0524611}" type="parTrans" cxnId="{14E86C88-7D3C-406A-9971-3F68B3EE1612}">
      <dgm:prSet/>
      <dgm:spPr/>
      <dgm:t>
        <a:bodyPr/>
        <a:lstStyle/>
        <a:p>
          <a:endParaRPr lang="es-ES" b="1">
            <a:latin typeface="Poppins"/>
          </a:endParaRPr>
        </a:p>
      </dgm:t>
    </dgm:pt>
    <dgm:pt modelId="{8C78A62C-0447-4AFD-8E79-86C47785C8AC}" type="sibTrans" cxnId="{14E86C88-7D3C-406A-9971-3F68B3EE1612}">
      <dgm:prSet/>
      <dgm:spPr/>
      <dgm:t>
        <a:bodyPr/>
        <a:lstStyle/>
        <a:p>
          <a:endParaRPr lang="es-ES" b="1">
            <a:latin typeface="Poppins"/>
          </a:endParaRPr>
        </a:p>
      </dgm:t>
    </dgm:pt>
    <dgm:pt modelId="{B3E6632C-0AF7-4474-82D6-60ED84816D46}">
      <dgm:prSet phldrT="[Texto]"/>
      <dgm:spPr/>
      <dgm:t>
        <a:bodyPr/>
        <a:lstStyle/>
        <a:p>
          <a:r>
            <a:rPr lang="es-ES" b="1" dirty="0" smtClean="0">
              <a:solidFill>
                <a:schemeClr val="tx1"/>
              </a:solidFill>
              <a:latin typeface="Poppins"/>
            </a:rPr>
            <a:t>Deficiencia en la dieta de lipotrofos y daño tóxico rancidez micotoxínas</a:t>
          </a:r>
          <a:endParaRPr lang="es-ES" b="1" dirty="0">
            <a:solidFill>
              <a:schemeClr val="tx1"/>
            </a:solidFill>
            <a:latin typeface="Poppins"/>
          </a:endParaRPr>
        </a:p>
      </dgm:t>
    </dgm:pt>
    <dgm:pt modelId="{8E81D506-FAC0-4818-9A9B-265B71B80F61}" type="parTrans" cxnId="{24806E68-AFC3-44B5-AE38-B1C01B7F2E2F}">
      <dgm:prSet/>
      <dgm:spPr/>
      <dgm:t>
        <a:bodyPr/>
        <a:lstStyle/>
        <a:p>
          <a:endParaRPr lang="es-ES" b="1">
            <a:latin typeface="Poppins"/>
          </a:endParaRPr>
        </a:p>
      </dgm:t>
    </dgm:pt>
    <dgm:pt modelId="{8119F4BE-B1AE-4150-9704-C213279BC014}" type="sibTrans" cxnId="{24806E68-AFC3-44B5-AE38-B1C01B7F2E2F}">
      <dgm:prSet/>
      <dgm:spPr/>
      <dgm:t>
        <a:bodyPr/>
        <a:lstStyle/>
        <a:p>
          <a:endParaRPr lang="es-ES" b="1">
            <a:latin typeface="Poppins"/>
          </a:endParaRPr>
        </a:p>
      </dgm:t>
    </dgm:pt>
    <dgm:pt modelId="{AC1F815C-51A0-48FA-AF82-F668C05418C0}">
      <dgm:prSet phldrT="[Texto]"/>
      <dgm:spPr/>
      <dgm:t>
        <a:bodyPr/>
        <a:lstStyle/>
        <a:p>
          <a:r>
            <a:rPr lang="es-ES" b="1" dirty="0" smtClean="0">
              <a:solidFill>
                <a:schemeClr val="tx1"/>
              </a:solidFill>
              <a:latin typeface="Poppins"/>
            </a:rPr>
            <a:t>Aves enjauladas, acumulación de grasa abdominal, no hay ejercicio</a:t>
          </a:r>
          <a:endParaRPr lang="es-ES" b="1" dirty="0">
            <a:solidFill>
              <a:schemeClr val="tx1"/>
            </a:solidFill>
            <a:latin typeface="Poppins"/>
          </a:endParaRPr>
        </a:p>
      </dgm:t>
    </dgm:pt>
    <dgm:pt modelId="{D01A4C9C-043E-4F14-BB8E-8F01367A48D9}" type="parTrans" cxnId="{007CC68C-A8A9-49D3-B822-10A2DF49C136}">
      <dgm:prSet/>
      <dgm:spPr/>
      <dgm:t>
        <a:bodyPr/>
        <a:lstStyle/>
        <a:p>
          <a:endParaRPr lang="es-ES"/>
        </a:p>
      </dgm:t>
    </dgm:pt>
    <dgm:pt modelId="{EBB29EDC-F789-440E-BE72-28588D10B343}" type="sibTrans" cxnId="{007CC68C-A8A9-49D3-B822-10A2DF49C136}">
      <dgm:prSet/>
      <dgm:spPr/>
      <dgm:t>
        <a:bodyPr/>
        <a:lstStyle/>
        <a:p>
          <a:endParaRPr lang="es-ES"/>
        </a:p>
      </dgm:t>
    </dgm:pt>
    <dgm:pt modelId="{87BFCE0D-795B-4C0F-B3EE-E7E658AE1418}">
      <dgm:prSet phldrT="[Texto]"/>
      <dgm:spPr/>
      <dgm:t>
        <a:bodyPr/>
        <a:lstStyle/>
        <a:p>
          <a:r>
            <a:rPr lang="es-ES" b="1" dirty="0" smtClean="0">
              <a:solidFill>
                <a:schemeClr val="tx1"/>
              </a:solidFill>
              <a:latin typeface="Poppins"/>
            </a:rPr>
            <a:t>Ambiente estación calurosa (verano), estrés</a:t>
          </a:r>
          <a:endParaRPr lang="es-ES" b="1" dirty="0">
            <a:solidFill>
              <a:schemeClr val="tx1"/>
            </a:solidFill>
            <a:latin typeface="Poppins"/>
          </a:endParaRPr>
        </a:p>
      </dgm:t>
    </dgm:pt>
    <dgm:pt modelId="{BBF0D3CB-4626-4222-88E5-5759CC0A12DD}" type="parTrans" cxnId="{62331707-CE11-4CDE-89C5-2A306643A665}">
      <dgm:prSet/>
      <dgm:spPr/>
      <dgm:t>
        <a:bodyPr/>
        <a:lstStyle/>
        <a:p>
          <a:endParaRPr lang="es-ES"/>
        </a:p>
      </dgm:t>
    </dgm:pt>
    <dgm:pt modelId="{E4ED1CDF-53B3-49FD-967C-9F447BF56B1D}" type="sibTrans" cxnId="{62331707-CE11-4CDE-89C5-2A306643A665}">
      <dgm:prSet/>
      <dgm:spPr/>
      <dgm:t>
        <a:bodyPr/>
        <a:lstStyle/>
        <a:p>
          <a:endParaRPr lang="es-ES"/>
        </a:p>
      </dgm:t>
    </dgm:pt>
    <dgm:pt modelId="{2E507078-9594-4BCB-8228-E00F34476F78}" type="pres">
      <dgm:prSet presAssocID="{5A4039B3-EA46-4BB4-B5BC-FC8FA9493E3D}" presName="Name0" presStyleCnt="0">
        <dgm:presLayoutVars>
          <dgm:chMax val="1"/>
          <dgm:dir/>
          <dgm:animLvl val="ctr"/>
          <dgm:resizeHandles val="exact"/>
        </dgm:presLayoutVars>
      </dgm:prSet>
      <dgm:spPr/>
      <dgm:t>
        <a:bodyPr/>
        <a:lstStyle/>
        <a:p>
          <a:endParaRPr lang="es-ES"/>
        </a:p>
      </dgm:t>
    </dgm:pt>
    <dgm:pt modelId="{D0655F7A-86E9-4FD0-B65A-02C1D21B2E4E}" type="pres">
      <dgm:prSet presAssocID="{33C89791-08EC-40FA-AEDD-3E3554DF7C73}" presName="centerShape" presStyleLbl="node0" presStyleIdx="0" presStyleCnt="1" custScaleX="67412" custScaleY="53403" custLinFactNeighborY="340"/>
      <dgm:spPr/>
      <dgm:t>
        <a:bodyPr/>
        <a:lstStyle/>
        <a:p>
          <a:endParaRPr lang="es-ES"/>
        </a:p>
      </dgm:t>
    </dgm:pt>
    <dgm:pt modelId="{633E2559-7E63-40AB-B00F-BAE5E5D0C46F}" type="pres">
      <dgm:prSet presAssocID="{8933897A-29DF-4506-9698-03084D6DC477}" presName="node" presStyleLbl="node1" presStyleIdx="0" presStyleCnt="6" custScaleX="134057" custScaleY="56885" custRadScaleRad="78755" custRadScaleInc="-6775">
        <dgm:presLayoutVars>
          <dgm:bulletEnabled val="1"/>
        </dgm:presLayoutVars>
      </dgm:prSet>
      <dgm:spPr/>
      <dgm:t>
        <a:bodyPr/>
        <a:lstStyle/>
        <a:p>
          <a:endParaRPr lang="es-ES"/>
        </a:p>
      </dgm:t>
    </dgm:pt>
    <dgm:pt modelId="{F7C17E0F-BE8E-47BA-8E44-30F01C1921D9}" type="pres">
      <dgm:prSet presAssocID="{8933897A-29DF-4506-9698-03084D6DC477}" presName="dummy" presStyleCnt="0"/>
      <dgm:spPr/>
      <dgm:t>
        <a:bodyPr/>
        <a:lstStyle/>
        <a:p>
          <a:endParaRPr lang="es-CO"/>
        </a:p>
      </dgm:t>
    </dgm:pt>
    <dgm:pt modelId="{B7851368-B567-4986-A380-0DCA027CFDF0}" type="pres">
      <dgm:prSet presAssocID="{C86033E4-B368-457B-AA5D-FC77FDD05274}" presName="sibTrans" presStyleLbl="sibTrans2D1" presStyleIdx="0" presStyleCnt="6" custScaleX="97392" custScaleY="102136" custLinFactNeighborX="5789" custLinFactNeighborY="-2304"/>
      <dgm:spPr/>
      <dgm:t>
        <a:bodyPr/>
        <a:lstStyle/>
        <a:p>
          <a:endParaRPr lang="es-ES"/>
        </a:p>
      </dgm:t>
    </dgm:pt>
    <dgm:pt modelId="{0C7B9D01-B1D1-4CD4-9292-34BCC00E759A}" type="pres">
      <dgm:prSet presAssocID="{D1A6815B-A3D6-4FFD-BBFA-4F1B1C143174}" presName="node" presStyleLbl="node1" presStyleIdx="1" presStyleCnt="6" custScaleX="130127" custScaleY="57933" custRadScaleRad="97469" custRadScaleInc="-9373">
        <dgm:presLayoutVars>
          <dgm:bulletEnabled val="1"/>
        </dgm:presLayoutVars>
      </dgm:prSet>
      <dgm:spPr/>
      <dgm:t>
        <a:bodyPr/>
        <a:lstStyle/>
        <a:p>
          <a:endParaRPr lang="es-ES"/>
        </a:p>
      </dgm:t>
    </dgm:pt>
    <dgm:pt modelId="{9DDF8418-779D-4FA6-907A-8387756B74D5}" type="pres">
      <dgm:prSet presAssocID="{D1A6815B-A3D6-4FFD-BBFA-4F1B1C143174}" presName="dummy" presStyleCnt="0"/>
      <dgm:spPr/>
      <dgm:t>
        <a:bodyPr/>
        <a:lstStyle/>
        <a:p>
          <a:endParaRPr lang="es-CO"/>
        </a:p>
      </dgm:t>
    </dgm:pt>
    <dgm:pt modelId="{B22D72DF-D359-4761-83EC-48DF455C7BF5}" type="pres">
      <dgm:prSet presAssocID="{2C67AC0B-9347-44C4-8E46-D2537DBE6B3E}" presName="sibTrans" presStyleLbl="sibTrans2D1" presStyleIdx="1" presStyleCnt="6" custScaleX="114627" custScaleY="115483" custLinFactNeighborX="-97" custLinFactNeighborY="-2230"/>
      <dgm:spPr/>
      <dgm:t>
        <a:bodyPr/>
        <a:lstStyle/>
        <a:p>
          <a:endParaRPr lang="es-ES"/>
        </a:p>
      </dgm:t>
    </dgm:pt>
    <dgm:pt modelId="{98CB6441-8491-4057-935E-FF1858CBB8CC}" type="pres">
      <dgm:prSet presAssocID="{87BFCE0D-795B-4C0F-B3EE-E7E658AE1418}" presName="node" presStyleLbl="node1" presStyleIdx="2" presStyleCnt="6" custScaleX="130127" custScaleY="57933" custRadScaleRad="97469" custRadScaleInc="-9373">
        <dgm:presLayoutVars>
          <dgm:bulletEnabled val="1"/>
        </dgm:presLayoutVars>
      </dgm:prSet>
      <dgm:spPr/>
      <dgm:t>
        <a:bodyPr/>
        <a:lstStyle/>
        <a:p>
          <a:endParaRPr lang="es-ES"/>
        </a:p>
      </dgm:t>
    </dgm:pt>
    <dgm:pt modelId="{4384A207-27B5-4D63-A0D3-C3E8EA20CCB7}" type="pres">
      <dgm:prSet presAssocID="{87BFCE0D-795B-4C0F-B3EE-E7E658AE1418}" presName="dummy" presStyleCnt="0"/>
      <dgm:spPr/>
      <dgm:t>
        <a:bodyPr/>
        <a:lstStyle/>
        <a:p>
          <a:endParaRPr lang="es-ES"/>
        </a:p>
      </dgm:t>
    </dgm:pt>
    <dgm:pt modelId="{60E83300-B0F6-4EC6-BDDE-811ED450EC3A}" type="pres">
      <dgm:prSet presAssocID="{E4ED1CDF-53B3-49FD-967C-9F447BF56B1D}" presName="sibTrans" presStyleLbl="sibTrans2D1" presStyleIdx="2" presStyleCnt="6" custScaleX="114627" custScaleY="115483" custLinFactNeighborX="-97" custLinFactNeighborY="-2230"/>
      <dgm:spPr/>
      <dgm:t>
        <a:bodyPr/>
        <a:lstStyle/>
        <a:p>
          <a:endParaRPr lang="es-ES"/>
        </a:p>
      </dgm:t>
    </dgm:pt>
    <dgm:pt modelId="{38A716E7-1850-4B53-B4D1-D9596CA52D16}" type="pres">
      <dgm:prSet presAssocID="{AC1F815C-51A0-48FA-AF82-F668C05418C0}" presName="node" presStyleLbl="node1" presStyleIdx="3" presStyleCnt="6" custScaleX="130127" custScaleY="57933" custRadScaleRad="97469" custRadScaleInc="-9373">
        <dgm:presLayoutVars>
          <dgm:bulletEnabled val="1"/>
        </dgm:presLayoutVars>
      </dgm:prSet>
      <dgm:spPr/>
      <dgm:t>
        <a:bodyPr/>
        <a:lstStyle/>
        <a:p>
          <a:endParaRPr lang="es-ES"/>
        </a:p>
      </dgm:t>
    </dgm:pt>
    <dgm:pt modelId="{0F0DF3A8-ED24-4D89-B92B-8FFDB1A4ECF1}" type="pres">
      <dgm:prSet presAssocID="{AC1F815C-51A0-48FA-AF82-F668C05418C0}" presName="dummy" presStyleCnt="0"/>
      <dgm:spPr/>
      <dgm:t>
        <a:bodyPr/>
        <a:lstStyle/>
        <a:p>
          <a:endParaRPr lang="es-ES"/>
        </a:p>
      </dgm:t>
    </dgm:pt>
    <dgm:pt modelId="{D35DBF19-30D1-40FA-A881-6CF50E1E6022}" type="pres">
      <dgm:prSet presAssocID="{EBB29EDC-F789-440E-BE72-28588D10B343}" presName="sibTrans" presStyleLbl="sibTrans2D1" presStyleIdx="3" presStyleCnt="6" custScaleX="114627" custScaleY="115483" custLinFactNeighborX="-97" custLinFactNeighborY="-2230"/>
      <dgm:spPr/>
      <dgm:t>
        <a:bodyPr/>
        <a:lstStyle/>
        <a:p>
          <a:endParaRPr lang="es-ES"/>
        </a:p>
      </dgm:t>
    </dgm:pt>
    <dgm:pt modelId="{D321A42E-9D33-4445-9EF7-18F717EC6A1C}" type="pres">
      <dgm:prSet presAssocID="{39EA9F2D-8E1A-4B7D-8E06-DD4095694A74}" presName="node" presStyleLbl="node1" presStyleIdx="4" presStyleCnt="6" custScaleX="125362" custScaleY="76037" custRadScaleRad="82237" custRadScaleInc="-4879">
        <dgm:presLayoutVars>
          <dgm:bulletEnabled val="1"/>
        </dgm:presLayoutVars>
      </dgm:prSet>
      <dgm:spPr/>
      <dgm:t>
        <a:bodyPr/>
        <a:lstStyle/>
        <a:p>
          <a:endParaRPr lang="es-ES"/>
        </a:p>
      </dgm:t>
    </dgm:pt>
    <dgm:pt modelId="{075F91D8-39B3-4260-B087-BF86D19A62EA}" type="pres">
      <dgm:prSet presAssocID="{39EA9F2D-8E1A-4B7D-8E06-DD4095694A74}" presName="dummy" presStyleCnt="0"/>
      <dgm:spPr/>
      <dgm:t>
        <a:bodyPr/>
        <a:lstStyle/>
        <a:p>
          <a:endParaRPr lang="es-CO"/>
        </a:p>
      </dgm:t>
    </dgm:pt>
    <dgm:pt modelId="{A98DDDD7-E5E0-410F-A253-E6131B4A0487}" type="pres">
      <dgm:prSet presAssocID="{8C78A62C-0447-4AFD-8E79-86C47785C8AC}" presName="sibTrans" presStyleLbl="sibTrans2D1" presStyleIdx="4" presStyleCnt="6" custScaleX="114715" custScaleY="108298"/>
      <dgm:spPr/>
      <dgm:t>
        <a:bodyPr/>
        <a:lstStyle/>
        <a:p>
          <a:endParaRPr lang="es-ES"/>
        </a:p>
      </dgm:t>
    </dgm:pt>
    <dgm:pt modelId="{DDED196D-6EB1-4B14-8AFF-AE0EA2A7D5BC}" type="pres">
      <dgm:prSet presAssocID="{B3E6632C-0AF7-4474-82D6-60ED84816D46}" presName="node" presStyleLbl="node1" presStyleIdx="5" presStyleCnt="6" custScaleX="143188" custScaleY="61995">
        <dgm:presLayoutVars>
          <dgm:bulletEnabled val="1"/>
        </dgm:presLayoutVars>
      </dgm:prSet>
      <dgm:spPr/>
      <dgm:t>
        <a:bodyPr/>
        <a:lstStyle/>
        <a:p>
          <a:endParaRPr lang="es-ES"/>
        </a:p>
      </dgm:t>
    </dgm:pt>
    <dgm:pt modelId="{AABE9354-729F-47F8-A723-29860DAEB271}" type="pres">
      <dgm:prSet presAssocID="{B3E6632C-0AF7-4474-82D6-60ED84816D46}" presName="dummy" presStyleCnt="0"/>
      <dgm:spPr/>
      <dgm:t>
        <a:bodyPr/>
        <a:lstStyle/>
        <a:p>
          <a:endParaRPr lang="es-CO"/>
        </a:p>
      </dgm:t>
    </dgm:pt>
    <dgm:pt modelId="{B1DD0DEB-AF29-4730-874F-F7F5201BE499}" type="pres">
      <dgm:prSet presAssocID="{8119F4BE-B1AE-4150-9704-C213279BC014}" presName="sibTrans" presStyleLbl="sibTrans2D1" presStyleIdx="5" presStyleCnt="6" custScaleX="109413" custScaleY="106798"/>
      <dgm:spPr/>
      <dgm:t>
        <a:bodyPr/>
        <a:lstStyle/>
        <a:p>
          <a:endParaRPr lang="es-ES"/>
        </a:p>
      </dgm:t>
    </dgm:pt>
  </dgm:ptLst>
  <dgm:cxnLst>
    <dgm:cxn modelId="{007CC68C-A8A9-49D3-B822-10A2DF49C136}" srcId="{33C89791-08EC-40FA-AEDD-3E3554DF7C73}" destId="{AC1F815C-51A0-48FA-AF82-F668C05418C0}" srcOrd="3" destOrd="0" parTransId="{D01A4C9C-043E-4F14-BB8E-8F01367A48D9}" sibTransId="{EBB29EDC-F789-440E-BE72-28588D10B343}"/>
    <dgm:cxn modelId="{00CF9BE2-BD34-4A66-8FFE-8644024B288C}" type="presOf" srcId="{E4ED1CDF-53B3-49FD-967C-9F447BF56B1D}" destId="{60E83300-B0F6-4EC6-BDDE-811ED450EC3A}" srcOrd="0" destOrd="0" presId="urn:microsoft.com/office/officeart/2005/8/layout/radial6"/>
    <dgm:cxn modelId="{445CFDE8-3804-4F88-BA7B-00CD4CC249A1}" type="presOf" srcId="{D1A6815B-A3D6-4FFD-BBFA-4F1B1C143174}" destId="{0C7B9D01-B1D1-4CD4-9292-34BCC00E759A}" srcOrd="0" destOrd="0" presId="urn:microsoft.com/office/officeart/2005/8/layout/radial6"/>
    <dgm:cxn modelId="{CED10974-55E6-4B5E-94C0-A9A7D1E0FD3C}" type="presOf" srcId="{8119F4BE-B1AE-4150-9704-C213279BC014}" destId="{B1DD0DEB-AF29-4730-874F-F7F5201BE499}" srcOrd="0" destOrd="0" presId="urn:microsoft.com/office/officeart/2005/8/layout/radial6"/>
    <dgm:cxn modelId="{EF29DB2D-8F15-4A6B-B3CA-4C53C806D2B6}" type="presOf" srcId="{2C67AC0B-9347-44C4-8E46-D2537DBE6B3E}" destId="{B22D72DF-D359-4761-83EC-48DF455C7BF5}" srcOrd="0" destOrd="0" presId="urn:microsoft.com/office/officeart/2005/8/layout/radial6"/>
    <dgm:cxn modelId="{DA9D6911-FDCB-4623-AEA6-D6C15E2A5A17}" type="presOf" srcId="{33C89791-08EC-40FA-AEDD-3E3554DF7C73}" destId="{D0655F7A-86E9-4FD0-B65A-02C1D21B2E4E}" srcOrd="0" destOrd="0" presId="urn:microsoft.com/office/officeart/2005/8/layout/radial6"/>
    <dgm:cxn modelId="{62331707-CE11-4CDE-89C5-2A306643A665}" srcId="{33C89791-08EC-40FA-AEDD-3E3554DF7C73}" destId="{87BFCE0D-795B-4C0F-B3EE-E7E658AE1418}" srcOrd="2" destOrd="0" parTransId="{BBF0D3CB-4626-4222-88E5-5759CC0A12DD}" sibTransId="{E4ED1CDF-53B3-49FD-967C-9F447BF56B1D}"/>
    <dgm:cxn modelId="{24806E68-AFC3-44B5-AE38-B1C01B7F2E2F}" srcId="{33C89791-08EC-40FA-AEDD-3E3554DF7C73}" destId="{B3E6632C-0AF7-4474-82D6-60ED84816D46}" srcOrd="5" destOrd="0" parTransId="{8E81D506-FAC0-4818-9A9B-265B71B80F61}" sibTransId="{8119F4BE-B1AE-4150-9704-C213279BC014}"/>
    <dgm:cxn modelId="{14E86C88-7D3C-406A-9971-3F68B3EE1612}" srcId="{33C89791-08EC-40FA-AEDD-3E3554DF7C73}" destId="{39EA9F2D-8E1A-4B7D-8E06-DD4095694A74}" srcOrd="4" destOrd="0" parTransId="{E75C4F59-71FD-4CED-B524-FCCCD0524611}" sibTransId="{8C78A62C-0447-4AFD-8E79-86C47785C8AC}"/>
    <dgm:cxn modelId="{F0D24CE8-8E3B-4CD8-95A4-33DF4086A537}" type="presOf" srcId="{C86033E4-B368-457B-AA5D-FC77FDD05274}" destId="{B7851368-B567-4986-A380-0DCA027CFDF0}" srcOrd="0" destOrd="0" presId="urn:microsoft.com/office/officeart/2005/8/layout/radial6"/>
    <dgm:cxn modelId="{97162A72-141E-439E-8169-044087E744B2}" type="presOf" srcId="{39EA9F2D-8E1A-4B7D-8E06-DD4095694A74}" destId="{D321A42E-9D33-4445-9EF7-18F717EC6A1C}" srcOrd="0" destOrd="0" presId="urn:microsoft.com/office/officeart/2005/8/layout/radial6"/>
    <dgm:cxn modelId="{DE2DD5E2-F2EF-4F7B-A119-9485AAFAA189}" type="presOf" srcId="{AC1F815C-51A0-48FA-AF82-F668C05418C0}" destId="{38A716E7-1850-4B53-B4D1-D9596CA52D16}" srcOrd="0" destOrd="0" presId="urn:microsoft.com/office/officeart/2005/8/layout/radial6"/>
    <dgm:cxn modelId="{69D1E198-1FC1-4F63-B6CF-3910D7B79B94}" srcId="{33C89791-08EC-40FA-AEDD-3E3554DF7C73}" destId="{8933897A-29DF-4506-9698-03084D6DC477}" srcOrd="0" destOrd="0" parTransId="{04517AB6-E226-42CE-AC81-C72666F75CAB}" sibTransId="{C86033E4-B368-457B-AA5D-FC77FDD05274}"/>
    <dgm:cxn modelId="{A60BB15A-E9A6-4016-A16D-705339FF58E9}" type="presOf" srcId="{8C78A62C-0447-4AFD-8E79-86C47785C8AC}" destId="{A98DDDD7-E5E0-410F-A253-E6131B4A0487}" srcOrd="0" destOrd="0" presId="urn:microsoft.com/office/officeart/2005/8/layout/radial6"/>
    <dgm:cxn modelId="{DDE42F7D-3067-4E55-8209-E5B0ED800C49}" type="presOf" srcId="{5A4039B3-EA46-4BB4-B5BC-FC8FA9493E3D}" destId="{2E507078-9594-4BCB-8228-E00F34476F78}" srcOrd="0" destOrd="0" presId="urn:microsoft.com/office/officeart/2005/8/layout/radial6"/>
    <dgm:cxn modelId="{F18D8A8E-2D10-4E45-8B02-EB6B6D2E169E}" type="presOf" srcId="{B3E6632C-0AF7-4474-82D6-60ED84816D46}" destId="{DDED196D-6EB1-4B14-8AFF-AE0EA2A7D5BC}" srcOrd="0" destOrd="0" presId="urn:microsoft.com/office/officeart/2005/8/layout/radial6"/>
    <dgm:cxn modelId="{034C093D-EAD0-4ACA-AEC3-485E8BDA5C95}" srcId="{5A4039B3-EA46-4BB4-B5BC-FC8FA9493E3D}" destId="{33C89791-08EC-40FA-AEDD-3E3554DF7C73}" srcOrd="0" destOrd="0" parTransId="{1DA01333-DB83-4ECD-8B5E-452ABBE7EB37}" sibTransId="{233CEA84-F713-49AA-A62B-D66934B9B876}"/>
    <dgm:cxn modelId="{3D12E607-D8F8-4735-BF43-1BE04AC079DB}" srcId="{33C89791-08EC-40FA-AEDD-3E3554DF7C73}" destId="{D1A6815B-A3D6-4FFD-BBFA-4F1B1C143174}" srcOrd="1" destOrd="0" parTransId="{A1401782-9F00-4881-BF41-6767265485B3}" sibTransId="{2C67AC0B-9347-44C4-8E46-D2537DBE6B3E}"/>
    <dgm:cxn modelId="{5189101F-DC56-413E-A106-FCD3B84C212A}" type="presOf" srcId="{EBB29EDC-F789-440E-BE72-28588D10B343}" destId="{D35DBF19-30D1-40FA-A881-6CF50E1E6022}" srcOrd="0" destOrd="0" presId="urn:microsoft.com/office/officeart/2005/8/layout/radial6"/>
    <dgm:cxn modelId="{3ACC7007-3830-4F6F-BC1E-066F5D126459}" type="presOf" srcId="{87BFCE0D-795B-4C0F-B3EE-E7E658AE1418}" destId="{98CB6441-8491-4057-935E-FF1858CBB8CC}" srcOrd="0" destOrd="0" presId="urn:microsoft.com/office/officeart/2005/8/layout/radial6"/>
    <dgm:cxn modelId="{58AFA471-2E5B-46D5-9FAA-D5A9F4D8FBB1}" type="presOf" srcId="{8933897A-29DF-4506-9698-03084D6DC477}" destId="{633E2559-7E63-40AB-B00F-BAE5E5D0C46F}" srcOrd="0" destOrd="0" presId="urn:microsoft.com/office/officeart/2005/8/layout/radial6"/>
    <dgm:cxn modelId="{DE3FF9C0-C3BC-4B7F-9C31-6491AE81EE0E}" type="presParOf" srcId="{2E507078-9594-4BCB-8228-E00F34476F78}" destId="{D0655F7A-86E9-4FD0-B65A-02C1D21B2E4E}" srcOrd="0" destOrd="0" presId="urn:microsoft.com/office/officeart/2005/8/layout/radial6"/>
    <dgm:cxn modelId="{344FDF7A-5A53-4630-A208-FC4043761427}" type="presParOf" srcId="{2E507078-9594-4BCB-8228-E00F34476F78}" destId="{633E2559-7E63-40AB-B00F-BAE5E5D0C46F}" srcOrd="1" destOrd="0" presId="urn:microsoft.com/office/officeart/2005/8/layout/radial6"/>
    <dgm:cxn modelId="{6D922372-DCAE-43AB-B021-973466BE6AA0}" type="presParOf" srcId="{2E507078-9594-4BCB-8228-E00F34476F78}" destId="{F7C17E0F-BE8E-47BA-8E44-30F01C1921D9}" srcOrd="2" destOrd="0" presId="urn:microsoft.com/office/officeart/2005/8/layout/radial6"/>
    <dgm:cxn modelId="{3B36323E-19EF-4E29-AADF-B44FBC1D7440}" type="presParOf" srcId="{2E507078-9594-4BCB-8228-E00F34476F78}" destId="{B7851368-B567-4986-A380-0DCA027CFDF0}" srcOrd="3" destOrd="0" presId="urn:microsoft.com/office/officeart/2005/8/layout/radial6"/>
    <dgm:cxn modelId="{8819FA08-9D6C-494D-B381-DF330159FC6D}" type="presParOf" srcId="{2E507078-9594-4BCB-8228-E00F34476F78}" destId="{0C7B9D01-B1D1-4CD4-9292-34BCC00E759A}" srcOrd="4" destOrd="0" presId="urn:microsoft.com/office/officeart/2005/8/layout/radial6"/>
    <dgm:cxn modelId="{BCDA73CF-CF25-473A-BFB1-C4F2782F0946}" type="presParOf" srcId="{2E507078-9594-4BCB-8228-E00F34476F78}" destId="{9DDF8418-779D-4FA6-907A-8387756B74D5}" srcOrd="5" destOrd="0" presId="urn:microsoft.com/office/officeart/2005/8/layout/radial6"/>
    <dgm:cxn modelId="{435C18BF-B59A-4CEF-A824-B95EA2715556}" type="presParOf" srcId="{2E507078-9594-4BCB-8228-E00F34476F78}" destId="{B22D72DF-D359-4761-83EC-48DF455C7BF5}" srcOrd="6" destOrd="0" presId="urn:microsoft.com/office/officeart/2005/8/layout/radial6"/>
    <dgm:cxn modelId="{4A17EA7D-734D-4301-8A88-8EE6CE783AEA}" type="presParOf" srcId="{2E507078-9594-4BCB-8228-E00F34476F78}" destId="{98CB6441-8491-4057-935E-FF1858CBB8CC}" srcOrd="7" destOrd="0" presId="urn:microsoft.com/office/officeart/2005/8/layout/radial6"/>
    <dgm:cxn modelId="{2A061FE5-5878-433C-A836-0ABAC71A6603}" type="presParOf" srcId="{2E507078-9594-4BCB-8228-E00F34476F78}" destId="{4384A207-27B5-4D63-A0D3-C3E8EA20CCB7}" srcOrd="8" destOrd="0" presId="urn:microsoft.com/office/officeart/2005/8/layout/radial6"/>
    <dgm:cxn modelId="{FB8DE4CE-7A7B-4209-98F4-1D4BE849E1EF}" type="presParOf" srcId="{2E507078-9594-4BCB-8228-E00F34476F78}" destId="{60E83300-B0F6-4EC6-BDDE-811ED450EC3A}" srcOrd="9" destOrd="0" presId="urn:microsoft.com/office/officeart/2005/8/layout/radial6"/>
    <dgm:cxn modelId="{754AC987-1DD1-4AB3-B57B-3D1313FCD6F2}" type="presParOf" srcId="{2E507078-9594-4BCB-8228-E00F34476F78}" destId="{38A716E7-1850-4B53-B4D1-D9596CA52D16}" srcOrd="10" destOrd="0" presId="urn:microsoft.com/office/officeart/2005/8/layout/radial6"/>
    <dgm:cxn modelId="{7C13DFCA-F337-40DE-B6B5-CA0C0715514F}" type="presParOf" srcId="{2E507078-9594-4BCB-8228-E00F34476F78}" destId="{0F0DF3A8-ED24-4D89-B92B-8FFDB1A4ECF1}" srcOrd="11" destOrd="0" presId="urn:microsoft.com/office/officeart/2005/8/layout/radial6"/>
    <dgm:cxn modelId="{4060A84A-8F4F-4FE6-926B-D543F23633A5}" type="presParOf" srcId="{2E507078-9594-4BCB-8228-E00F34476F78}" destId="{D35DBF19-30D1-40FA-A881-6CF50E1E6022}" srcOrd="12" destOrd="0" presId="urn:microsoft.com/office/officeart/2005/8/layout/radial6"/>
    <dgm:cxn modelId="{18B74E9A-67B9-4EE8-A83C-2AA6987BDA6B}" type="presParOf" srcId="{2E507078-9594-4BCB-8228-E00F34476F78}" destId="{D321A42E-9D33-4445-9EF7-18F717EC6A1C}" srcOrd="13" destOrd="0" presId="urn:microsoft.com/office/officeart/2005/8/layout/radial6"/>
    <dgm:cxn modelId="{A3B0936E-9670-4490-A975-DFA76126F311}" type="presParOf" srcId="{2E507078-9594-4BCB-8228-E00F34476F78}" destId="{075F91D8-39B3-4260-B087-BF86D19A62EA}" srcOrd="14" destOrd="0" presId="urn:microsoft.com/office/officeart/2005/8/layout/radial6"/>
    <dgm:cxn modelId="{F44FBDA7-79C8-44A7-832E-80652A7CF888}" type="presParOf" srcId="{2E507078-9594-4BCB-8228-E00F34476F78}" destId="{A98DDDD7-E5E0-410F-A253-E6131B4A0487}" srcOrd="15" destOrd="0" presId="urn:microsoft.com/office/officeart/2005/8/layout/radial6"/>
    <dgm:cxn modelId="{98CA588B-07A5-431B-89EF-00EBD512D889}" type="presParOf" srcId="{2E507078-9594-4BCB-8228-E00F34476F78}" destId="{DDED196D-6EB1-4B14-8AFF-AE0EA2A7D5BC}" srcOrd="16" destOrd="0" presId="urn:microsoft.com/office/officeart/2005/8/layout/radial6"/>
    <dgm:cxn modelId="{97E59A6D-D3BB-4709-8A36-5E72ABBD72E9}" type="presParOf" srcId="{2E507078-9594-4BCB-8228-E00F34476F78}" destId="{AABE9354-729F-47F8-A723-29860DAEB271}" srcOrd="17" destOrd="0" presId="urn:microsoft.com/office/officeart/2005/8/layout/radial6"/>
    <dgm:cxn modelId="{63AFF1C5-ED7C-4D29-AFF0-56677E3D53A6}" type="presParOf" srcId="{2E507078-9594-4BCB-8228-E00F34476F78}" destId="{B1DD0DEB-AF29-4730-874F-F7F5201BE499}"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95C80D-8F68-4D8B-8F6D-DBBA123E2D5F}"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EC"/>
        </a:p>
      </dgm:t>
    </dgm:pt>
    <dgm:pt modelId="{59B6E348-4AD0-4005-8D43-4650FDF9259E}">
      <dgm:prSet phldrT="[Texto]"/>
      <dgm:spPr/>
      <dgm:t>
        <a:bodyPr/>
        <a:lstStyle/>
        <a:p>
          <a:r>
            <a:rPr lang="es-EC" smtClean="0">
              <a:solidFill>
                <a:schemeClr val="tx1"/>
              </a:solidFill>
            </a:rPr>
            <a:t>1. Para prevenir la acumulación de grasa en hígado y riñón y evitar sus cambios patológicos.</a:t>
          </a:r>
          <a:endParaRPr lang="es-EC">
            <a:solidFill>
              <a:schemeClr val="tx1"/>
            </a:solidFill>
          </a:endParaRPr>
        </a:p>
      </dgm:t>
    </dgm:pt>
    <dgm:pt modelId="{80FB61D6-A51D-4E24-B3C7-8912C313F620}" type="parTrans" cxnId="{552844E0-8FA7-494E-AB44-EDB145838DAB}">
      <dgm:prSet/>
      <dgm:spPr/>
      <dgm:t>
        <a:bodyPr/>
        <a:lstStyle/>
        <a:p>
          <a:endParaRPr lang="es-EC">
            <a:solidFill>
              <a:schemeClr val="tx1"/>
            </a:solidFill>
          </a:endParaRPr>
        </a:p>
      </dgm:t>
    </dgm:pt>
    <dgm:pt modelId="{CDEC1A28-A1B6-4FDD-B3D7-E61C9D88C24D}" type="sibTrans" cxnId="{552844E0-8FA7-494E-AB44-EDB145838DAB}">
      <dgm:prSet/>
      <dgm:spPr/>
      <dgm:t>
        <a:bodyPr/>
        <a:lstStyle/>
        <a:p>
          <a:endParaRPr lang="es-EC">
            <a:solidFill>
              <a:schemeClr val="tx1"/>
            </a:solidFill>
          </a:endParaRPr>
        </a:p>
      </dgm:t>
    </dgm:pt>
    <dgm:pt modelId="{498CA5AB-60D4-4847-92D8-74BADF8BAFFA}">
      <dgm:prSet phldrT="[Texto]"/>
      <dgm:spPr/>
      <dgm:t>
        <a:bodyPr/>
        <a:lstStyle/>
        <a:p>
          <a:r>
            <a:rPr lang="es-EC" smtClean="0">
              <a:solidFill>
                <a:schemeClr val="tx1"/>
              </a:solidFill>
            </a:rPr>
            <a:t>2. Para aumentar la tasa de crecimiento y la tasa de postura de las aves y aumentar la tasa de supervivencia</a:t>
          </a:r>
          <a:endParaRPr lang="es-EC">
            <a:solidFill>
              <a:schemeClr val="tx1"/>
            </a:solidFill>
          </a:endParaRPr>
        </a:p>
      </dgm:t>
    </dgm:pt>
    <dgm:pt modelId="{CE1FCAB7-600F-4CF6-BEDC-3C8E7BF0CE79}" type="parTrans" cxnId="{54E46C24-7A7A-49A2-BC17-D9D76C5DBB5F}">
      <dgm:prSet/>
      <dgm:spPr/>
      <dgm:t>
        <a:bodyPr/>
        <a:lstStyle/>
        <a:p>
          <a:endParaRPr lang="es-EC">
            <a:solidFill>
              <a:schemeClr val="tx1"/>
            </a:solidFill>
          </a:endParaRPr>
        </a:p>
      </dgm:t>
    </dgm:pt>
    <dgm:pt modelId="{B4C7EB4B-F769-4E9C-8B3C-547EE18FC80C}" type="sibTrans" cxnId="{54E46C24-7A7A-49A2-BC17-D9D76C5DBB5F}">
      <dgm:prSet/>
      <dgm:spPr/>
      <dgm:t>
        <a:bodyPr/>
        <a:lstStyle/>
        <a:p>
          <a:endParaRPr lang="es-EC">
            <a:solidFill>
              <a:schemeClr val="tx1"/>
            </a:solidFill>
          </a:endParaRPr>
        </a:p>
      </dgm:t>
    </dgm:pt>
    <dgm:pt modelId="{0640A776-D1C4-49C5-BDCF-BEE9E2A769C4}">
      <dgm:prSet phldrT="[Texto]"/>
      <dgm:spPr/>
      <dgm:t>
        <a:bodyPr/>
        <a:lstStyle/>
        <a:p>
          <a:r>
            <a:rPr lang="es-EC" smtClean="0">
              <a:solidFill>
                <a:schemeClr val="tx1"/>
              </a:solidFill>
            </a:rPr>
            <a:t>3. Para mejorar la salud de los animales y mejorar su capacidad contra la enfermedad.</a:t>
          </a:r>
          <a:endParaRPr lang="es-EC">
            <a:solidFill>
              <a:schemeClr val="tx1"/>
            </a:solidFill>
          </a:endParaRPr>
        </a:p>
      </dgm:t>
    </dgm:pt>
    <dgm:pt modelId="{D65C10E1-A123-4AB7-B04E-4EA216099F22}" type="parTrans" cxnId="{E2BD670C-6E44-4A67-AA63-1EC5D55D4802}">
      <dgm:prSet/>
      <dgm:spPr/>
      <dgm:t>
        <a:bodyPr/>
        <a:lstStyle/>
        <a:p>
          <a:endParaRPr lang="es-EC">
            <a:solidFill>
              <a:schemeClr val="tx1"/>
            </a:solidFill>
          </a:endParaRPr>
        </a:p>
      </dgm:t>
    </dgm:pt>
    <dgm:pt modelId="{939CE0AA-884A-4AF5-827D-AC745B7B549F}" type="sibTrans" cxnId="{E2BD670C-6E44-4A67-AA63-1EC5D55D4802}">
      <dgm:prSet/>
      <dgm:spPr/>
      <dgm:t>
        <a:bodyPr/>
        <a:lstStyle/>
        <a:p>
          <a:endParaRPr lang="es-EC">
            <a:solidFill>
              <a:schemeClr val="tx1"/>
            </a:solidFill>
          </a:endParaRPr>
        </a:p>
      </dgm:t>
    </dgm:pt>
    <dgm:pt modelId="{ED0817F1-BBC3-4B2B-88F7-6B50117105A8}">
      <dgm:prSet phldrT="[Texto]"/>
      <dgm:spPr/>
      <dgm:t>
        <a:bodyPr/>
        <a:lstStyle/>
        <a:p>
          <a:r>
            <a:rPr lang="es-EC" smtClean="0">
              <a:solidFill>
                <a:schemeClr val="tx1"/>
              </a:solidFill>
            </a:rPr>
            <a:t>4. Asegurar el correcto funcionamiento del sistema nervioso de los animales.</a:t>
          </a:r>
          <a:endParaRPr lang="es-EC">
            <a:solidFill>
              <a:schemeClr val="tx1"/>
            </a:solidFill>
          </a:endParaRPr>
        </a:p>
      </dgm:t>
    </dgm:pt>
    <dgm:pt modelId="{FADAE216-45F8-406D-83A5-082BD04953A4}" type="parTrans" cxnId="{01199D4E-AB05-4552-94D0-E96618E4128F}">
      <dgm:prSet/>
      <dgm:spPr/>
      <dgm:t>
        <a:bodyPr/>
        <a:lstStyle/>
        <a:p>
          <a:endParaRPr lang="es-EC">
            <a:solidFill>
              <a:schemeClr val="tx1"/>
            </a:solidFill>
          </a:endParaRPr>
        </a:p>
      </dgm:t>
    </dgm:pt>
    <dgm:pt modelId="{B89DC0EE-72D9-4410-B2F8-893625227A21}" type="sibTrans" cxnId="{01199D4E-AB05-4552-94D0-E96618E4128F}">
      <dgm:prSet/>
      <dgm:spPr/>
      <dgm:t>
        <a:bodyPr/>
        <a:lstStyle/>
        <a:p>
          <a:endParaRPr lang="es-EC">
            <a:solidFill>
              <a:schemeClr val="tx1"/>
            </a:solidFill>
          </a:endParaRPr>
        </a:p>
      </dgm:t>
    </dgm:pt>
    <dgm:pt modelId="{E82632C3-A553-446F-992B-7220D40DA2C0}">
      <dgm:prSet phldrT="[Texto]"/>
      <dgm:spPr/>
      <dgm:t>
        <a:bodyPr/>
        <a:lstStyle/>
        <a:p>
          <a:r>
            <a:rPr lang="es-EC" smtClean="0">
              <a:solidFill>
                <a:schemeClr val="tx1"/>
              </a:solidFill>
            </a:rPr>
            <a:t>5. Reducir los costos de alimentación</a:t>
          </a:r>
          <a:endParaRPr lang="es-EC">
            <a:solidFill>
              <a:schemeClr val="tx1"/>
            </a:solidFill>
          </a:endParaRPr>
        </a:p>
      </dgm:t>
    </dgm:pt>
    <dgm:pt modelId="{FA7ACA11-0FA6-4C13-9F3D-FCD1BCD1B3DD}" type="parTrans" cxnId="{006F3487-61BC-409D-A42A-4FCB20A414AB}">
      <dgm:prSet/>
      <dgm:spPr/>
      <dgm:t>
        <a:bodyPr/>
        <a:lstStyle/>
        <a:p>
          <a:endParaRPr lang="es-EC">
            <a:solidFill>
              <a:schemeClr val="tx1"/>
            </a:solidFill>
          </a:endParaRPr>
        </a:p>
      </dgm:t>
    </dgm:pt>
    <dgm:pt modelId="{F12C04F9-E63B-4A89-97C7-4E73FF070241}" type="sibTrans" cxnId="{006F3487-61BC-409D-A42A-4FCB20A414AB}">
      <dgm:prSet/>
      <dgm:spPr/>
      <dgm:t>
        <a:bodyPr/>
        <a:lstStyle/>
        <a:p>
          <a:endParaRPr lang="es-EC">
            <a:solidFill>
              <a:schemeClr val="tx1"/>
            </a:solidFill>
          </a:endParaRPr>
        </a:p>
      </dgm:t>
    </dgm:pt>
    <dgm:pt modelId="{41CE465E-8FC6-449B-B6A7-558CE57475F6}" type="pres">
      <dgm:prSet presAssocID="{8E95C80D-8F68-4D8B-8F6D-DBBA123E2D5F}" presName="cycle" presStyleCnt="0">
        <dgm:presLayoutVars>
          <dgm:dir/>
          <dgm:resizeHandles val="exact"/>
        </dgm:presLayoutVars>
      </dgm:prSet>
      <dgm:spPr/>
      <dgm:t>
        <a:bodyPr/>
        <a:lstStyle/>
        <a:p>
          <a:endParaRPr lang="es-EC"/>
        </a:p>
      </dgm:t>
    </dgm:pt>
    <dgm:pt modelId="{6C71DDFE-A4C7-46BB-A4B4-06FE59CCA03D}" type="pres">
      <dgm:prSet presAssocID="{59B6E348-4AD0-4005-8D43-4650FDF9259E}" presName="node" presStyleLbl="node1" presStyleIdx="0" presStyleCnt="5">
        <dgm:presLayoutVars>
          <dgm:bulletEnabled val="1"/>
        </dgm:presLayoutVars>
      </dgm:prSet>
      <dgm:spPr/>
      <dgm:t>
        <a:bodyPr/>
        <a:lstStyle/>
        <a:p>
          <a:endParaRPr lang="es-EC"/>
        </a:p>
      </dgm:t>
    </dgm:pt>
    <dgm:pt modelId="{D946863F-B778-471A-8632-A3B34357EEAC}" type="pres">
      <dgm:prSet presAssocID="{59B6E348-4AD0-4005-8D43-4650FDF9259E}" presName="spNode" presStyleCnt="0"/>
      <dgm:spPr/>
      <dgm:t>
        <a:bodyPr/>
        <a:lstStyle/>
        <a:p>
          <a:endParaRPr lang="es-EC"/>
        </a:p>
      </dgm:t>
    </dgm:pt>
    <dgm:pt modelId="{BBD44F23-34A4-47D8-8212-8F97ACB6C7AA}" type="pres">
      <dgm:prSet presAssocID="{CDEC1A28-A1B6-4FDD-B3D7-E61C9D88C24D}" presName="sibTrans" presStyleLbl="sibTrans1D1" presStyleIdx="0" presStyleCnt="5"/>
      <dgm:spPr/>
      <dgm:t>
        <a:bodyPr/>
        <a:lstStyle/>
        <a:p>
          <a:endParaRPr lang="es-EC"/>
        </a:p>
      </dgm:t>
    </dgm:pt>
    <dgm:pt modelId="{EA79754A-A5D1-4144-A13D-A746D33D32A1}" type="pres">
      <dgm:prSet presAssocID="{498CA5AB-60D4-4847-92D8-74BADF8BAFFA}" presName="node" presStyleLbl="node1" presStyleIdx="1" presStyleCnt="5">
        <dgm:presLayoutVars>
          <dgm:bulletEnabled val="1"/>
        </dgm:presLayoutVars>
      </dgm:prSet>
      <dgm:spPr/>
      <dgm:t>
        <a:bodyPr/>
        <a:lstStyle/>
        <a:p>
          <a:endParaRPr lang="es-EC"/>
        </a:p>
      </dgm:t>
    </dgm:pt>
    <dgm:pt modelId="{73A8CFA4-B1F6-404C-8832-67CC72CFD510}" type="pres">
      <dgm:prSet presAssocID="{498CA5AB-60D4-4847-92D8-74BADF8BAFFA}" presName="spNode" presStyleCnt="0"/>
      <dgm:spPr/>
      <dgm:t>
        <a:bodyPr/>
        <a:lstStyle/>
        <a:p>
          <a:endParaRPr lang="es-EC"/>
        </a:p>
      </dgm:t>
    </dgm:pt>
    <dgm:pt modelId="{E71CF0D6-D997-4F17-B0FA-B461A072A535}" type="pres">
      <dgm:prSet presAssocID="{B4C7EB4B-F769-4E9C-8B3C-547EE18FC80C}" presName="sibTrans" presStyleLbl="sibTrans1D1" presStyleIdx="1" presStyleCnt="5"/>
      <dgm:spPr/>
      <dgm:t>
        <a:bodyPr/>
        <a:lstStyle/>
        <a:p>
          <a:endParaRPr lang="es-EC"/>
        </a:p>
      </dgm:t>
    </dgm:pt>
    <dgm:pt modelId="{CD363258-C570-410B-B019-258CA3B46E9C}" type="pres">
      <dgm:prSet presAssocID="{0640A776-D1C4-49C5-BDCF-BEE9E2A769C4}" presName="node" presStyleLbl="node1" presStyleIdx="2" presStyleCnt="5">
        <dgm:presLayoutVars>
          <dgm:bulletEnabled val="1"/>
        </dgm:presLayoutVars>
      </dgm:prSet>
      <dgm:spPr/>
      <dgm:t>
        <a:bodyPr/>
        <a:lstStyle/>
        <a:p>
          <a:endParaRPr lang="es-EC"/>
        </a:p>
      </dgm:t>
    </dgm:pt>
    <dgm:pt modelId="{DED9169A-A783-4037-BC3B-C93E2072AB77}" type="pres">
      <dgm:prSet presAssocID="{0640A776-D1C4-49C5-BDCF-BEE9E2A769C4}" presName="spNode" presStyleCnt="0"/>
      <dgm:spPr/>
      <dgm:t>
        <a:bodyPr/>
        <a:lstStyle/>
        <a:p>
          <a:endParaRPr lang="es-EC"/>
        </a:p>
      </dgm:t>
    </dgm:pt>
    <dgm:pt modelId="{607DFC54-7F96-48F9-9C44-39AB2416BB41}" type="pres">
      <dgm:prSet presAssocID="{939CE0AA-884A-4AF5-827D-AC745B7B549F}" presName="sibTrans" presStyleLbl="sibTrans1D1" presStyleIdx="2" presStyleCnt="5"/>
      <dgm:spPr/>
      <dgm:t>
        <a:bodyPr/>
        <a:lstStyle/>
        <a:p>
          <a:endParaRPr lang="es-EC"/>
        </a:p>
      </dgm:t>
    </dgm:pt>
    <dgm:pt modelId="{DE89A3B4-8791-4ABD-A236-BA6F6CAA1990}" type="pres">
      <dgm:prSet presAssocID="{ED0817F1-BBC3-4B2B-88F7-6B50117105A8}" presName="node" presStyleLbl="node1" presStyleIdx="3" presStyleCnt="5">
        <dgm:presLayoutVars>
          <dgm:bulletEnabled val="1"/>
        </dgm:presLayoutVars>
      </dgm:prSet>
      <dgm:spPr/>
      <dgm:t>
        <a:bodyPr/>
        <a:lstStyle/>
        <a:p>
          <a:endParaRPr lang="es-EC"/>
        </a:p>
      </dgm:t>
    </dgm:pt>
    <dgm:pt modelId="{22C3587D-7242-4D80-96B1-27B3CD4932B7}" type="pres">
      <dgm:prSet presAssocID="{ED0817F1-BBC3-4B2B-88F7-6B50117105A8}" presName="spNode" presStyleCnt="0"/>
      <dgm:spPr/>
      <dgm:t>
        <a:bodyPr/>
        <a:lstStyle/>
        <a:p>
          <a:endParaRPr lang="es-EC"/>
        </a:p>
      </dgm:t>
    </dgm:pt>
    <dgm:pt modelId="{3CC207E7-6C43-466E-BF61-739B4E31FB60}" type="pres">
      <dgm:prSet presAssocID="{B89DC0EE-72D9-4410-B2F8-893625227A21}" presName="sibTrans" presStyleLbl="sibTrans1D1" presStyleIdx="3" presStyleCnt="5"/>
      <dgm:spPr/>
      <dgm:t>
        <a:bodyPr/>
        <a:lstStyle/>
        <a:p>
          <a:endParaRPr lang="es-EC"/>
        </a:p>
      </dgm:t>
    </dgm:pt>
    <dgm:pt modelId="{C9C9EB79-2299-4C11-83C4-F0593AA0E42B}" type="pres">
      <dgm:prSet presAssocID="{E82632C3-A553-446F-992B-7220D40DA2C0}" presName="node" presStyleLbl="node1" presStyleIdx="4" presStyleCnt="5">
        <dgm:presLayoutVars>
          <dgm:bulletEnabled val="1"/>
        </dgm:presLayoutVars>
      </dgm:prSet>
      <dgm:spPr/>
      <dgm:t>
        <a:bodyPr/>
        <a:lstStyle/>
        <a:p>
          <a:endParaRPr lang="es-EC"/>
        </a:p>
      </dgm:t>
    </dgm:pt>
    <dgm:pt modelId="{5B3F9F1E-893D-4A01-8EBD-ED0C87B55D17}" type="pres">
      <dgm:prSet presAssocID="{E82632C3-A553-446F-992B-7220D40DA2C0}" presName="spNode" presStyleCnt="0"/>
      <dgm:spPr/>
      <dgm:t>
        <a:bodyPr/>
        <a:lstStyle/>
        <a:p>
          <a:endParaRPr lang="es-EC"/>
        </a:p>
      </dgm:t>
    </dgm:pt>
    <dgm:pt modelId="{12F1120F-396C-44D5-B98C-624467272D33}" type="pres">
      <dgm:prSet presAssocID="{F12C04F9-E63B-4A89-97C7-4E73FF070241}" presName="sibTrans" presStyleLbl="sibTrans1D1" presStyleIdx="4" presStyleCnt="5"/>
      <dgm:spPr/>
      <dgm:t>
        <a:bodyPr/>
        <a:lstStyle/>
        <a:p>
          <a:endParaRPr lang="es-EC"/>
        </a:p>
      </dgm:t>
    </dgm:pt>
  </dgm:ptLst>
  <dgm:cxnLst>
    <dgm:cxn modelId="{E2BD670C-6E44-4A67-AA63-1EC5D55D4802}" srcId="{8E95C80D-8F68-4D8B-8F6D-DBBA123E2D5F}" destId="{0640A776-D1C4-49C5-BDCF-BEE9E2A769C4}" srcOrd="2" destOrd="0" parTransId="{D65C10E1-A123-4AB7-B04E-4EA216099F22}" sibTransId="{939CE0AA-884A-4AF5-827D-AC745B7B549F}"/>
    <dgm:cxn modelId="{006F3487-61BC-409D-A42A-4FCB20A414AB}" srcId="{8E95C80D-8F68-4D8B-8F6D-DBBA123E2D5F}" destId="{E82632C3-A553-446F-992B-7220D40DA2C0}" srcOrd="4" destOrd="0" parTransId="{FA7ACA11-0FA6-4C13-9F3D-FCD1BCD1B3DD}" sibTransId="{F12C04F9-E63B-4A89-97C7-4E73FF070241}"/>
    <dgm:cxn modelId="{BAA4DE4A-4141-41D1-93BF-1A02F0211EA5}" type="presOf" srcId="{F12C04F9-E63B-4A89-97C7-4E73FF070241}" destId="{12F1120F-396C-44D5-B98C-624467272D33}" srcOrd="0" destOrd="0" presId="urn:microsoft.com/office/officeart/2005/8/layout/cycle6"/>
    <dgm:cxn modelId="{AA508AFE-C149-481C-B1F0-47B6D236CD64}" type="presOf" srcId="{8E95C80D-8F68-4D8B-8F6D-DBBA123E2D5F}" destId="{41CE465E-8FC6-449B-B6A7-558CE57475F6}" srcOrd="0" destOrd="0" presId="urn:microsoft.com/office/officeart/2005/8/layout/cycle6"/>
    <dgm:cxn modelId="{4182265B-D3BD-48A7-B8E3-4915ABC63043}" type="presOf" srcId="{498CA5AB-60D4-4847-92D8-74BADF8BAFFA}" destId="{EA79754A-A5D1-4144-A13D-A746D33D32A1}" srcOrd="0" destOrd="0" presId="urn:microsoft.com/office/officeart/2005/8/layout/cycle6"/>
    <dgm:cxn modelId="{54E46C24-7A7A-49A2-BC17-D9D76C5DBB5F}" srcId="{8E95C80D-8F68-4D8B-8F6D-DBBA123E2D5F}" destId="{498CA5AB-60D4-4847-92D8-74BADF8BAFFA}" srcOrd="1" destOrd="0" parTransId="{CE1FCAB7-600F-4CF6-BEDC-3C8E7BF0CE79}" sibTransId="{B4C7EB4B-F769-4E9C-8B3C-547EE18FC80C}"/>
    <dgm:cxn modelId="{A6F113F7-D955-4150-9B87-4AA2551D4DF0}" type="presOf" srcId="{ED0817F1-BBC3-4B2B-88F7-6B50117105A8}" destId="{DE89A3B4-8791-4ABD-A236-BA6F6CAA1990}" srcOrd="0" destOrd="0" presId="urn:microsoft.com/office/officeart/2005/8/layout/cycle6"/>
    <dgm:cxn modelId="{96E46828-7386-48EA-AD7D-A80EEE65FE8E}" type="presOf" srcId="{B89DC0EE-72D9-4410-B2F8-893625227A21}" destId="{3CC207E7-6C43-466E-BF61-739B4E31FB60}" srcOrd="0" destOrd="0" presId="urn:microsoft.com/office/officeart/2005/8/layout/cycle6"/>
    <dgm:cxn modelId="{2A9B3ECE-7A58-47F6-BAA8-A403B954D24E}" type="presOf" srcId="{59B6E348-4AD0-4005-8D43-4650FDF9259E}" destId="{6C71DDFE-A4C7-46BB-A4B4-06FE59CCA03D}" srcOrd="0" destOrd="0" presId="urn:microsoft.com/office/officeart/2005/8/layout/cycle6"/>
    <dgm:cxn modelId="{77A08351-9164-47CE-8C98-F717440F642D}" type="presOf" srcId="{E82632C3-A553-446F-992B-7220D40DA2C0}" destId="{C9C9EB79-2299-4C11-83C4-F0593AA0E42B}" srcOrd="0" destOrd="0" presId="urn:microsoft.com/office/officeart/2005/8/layout/cycle6"/>
    <dgm:cxn modelId="{01199D4E-AB05-4552-94D0-E96618E4128F}" srcId="{8E95C80D-8F68-4D8B-8F6D-DBBA123E2D5F}" destId="{ED0817F1-BBC3-4B2B-88F7-6B50117105A8}" srcOrd="3" destOrd="0" parTransId="{FADAE216-45F8-406D-83A5-082BD04953A4}" sibTransId="{B89DC0EE-72D9-4410-B2F8-893625227A21}"/>
    <dgm:cxn modelId="{46CBB408-E0ED-4557-BAD1-9E8080415D41}" type="presOf" srcId="{CDEC1A28-A1B6-4FDD-B3D7-E61C9D88C24D}" destId="{BBD44F23-34A4-47D8-8212-8F97ACB6C7AA}" srcOrd="0" destOrd="0" presId="urn:microsoft.com/office/officeart/2005/8/layout/cycle6"/>
    <dgm:cxn modelId="{2819E975-9FED-4C23-9DAE-9955BD51930E}" type="presOf" srcId="{B4C7EB4B-F769-4E9C-8B3C-547EE18FC80C}" destId="{E71CF0D6-D997-4F17-B0FA-B461A072A535}" srcOrd="0" destOrd="0" presId="urn:microsoft.com/office/officeart/2005/8/layout/cycle6"/>
    <dgm:cxn modelId="{553AE6A7-16E8-4D99-978C-9E57036E32B6}" type="presOf" srcId="{939CE0AA-884A-4AF5-827D-AC745B7B549F}" destId="{607DFC54-7F96-48F9-9C44-39AB2416BB41}" srcOrd="0" destOrd="0" presId="urn:microsoft.com/office/officeart/2005/8/layout/cycle6"/>
    <dgm:cxn modelId="{BA651F43-6EBB-445F-8EF3-9C113DE874CC}" type="presOf" srcId="{0640A776-D1C4-49C5-BDCF-BEE9E2A769C4}" destId="{CD363258-C570-410B-B019-258CA3B46E9C}" srcOrd="0" destOrd="0" presId="urn:microsoft.com/office/officeart/2005/8/layout/cycle6"/>
    <dgm:cxn modelId="{552844E0-8FA7-494E-AB44-EDB145838DAB}" srcId="{8E95C80D-8F68-4D8B-8F6D-DBBA123E2D5F}" destId="{59B6E348-4AD0-4005-8D43-4650FDF9259E}" srcOrd="0" destOrd="0" parTransId="{80FB61D6-A51D-4E24-B3C7-8912C313F620}" sibTransId="{CDEC1A28-A1B6-4FDD-B3D7-E61C9D88C24D}"/>
    <dgm:cxn modelId="{25EA0462-AE8E-485B-BF4D-4DFA6BD3C7D6}" type="presParOf" srcId="{41CE465E-8FC6-449B-B6A7-558CE57475F6}" destId="{6C71DDFE-A4C7-46BB-A4B4-06FE59CCA03D}" srcOrd="0" destOrd="0" presId="urn:microsoft.com/office/officeart/2005/8/layout/cycle6"/>
    <dgm:cxn modelId="{8D23A58B-02EF-4E39-A5C6-E7C22CFE2580}" type="presParOf" srcId="{41CE465E-8FC6-449B-B6A7-558CE57475F6}" destId="{D946863F-B778-471A-8632-A3B34357EEAC}" srcOrd="1" destOrd="0" presId="urn:microsoft.com/office/officeart/2005/8/layout/cycle6"/>
    <dgm:cxn modelId="{9B9D95DB-7016-4AD4-A7C4-B283C7F137B9}" type="presParOf" srcId="{41CE465E-8FC6-449B-B6A7-558CE57475F6}" destId="{BBD44F23-34A4-47D8-8212-8F97ACB6C7AA}" srcOrd="2" destOrd="0" presId="urn:microsoft.com/office/officeart/2005/8/layout/cycle6"/>
    <dgm:cxn modelId="{12900D33-1D10-4329-B3AD-3B11EADF08F0}" type="presParOf" srcId="{41CE465E-8FC6-449B-B6A7-558CE57475F6}" destId="{EA79754A-A5D1-4144-A13D-A746D33D32A1}" srcOrd="3" destOrd="0" presId="urn:microsoft.com/office/officeart/2005/8/layout/cycle6"/>
    <dgm:cxn modelId="{DC6AD79A-45BE-4BB8-8A1B-336E28777507}" type="presParOf" srcId="{41CE465E-8FC6-449B-B6A7-558CE57475F6}" destId="{73A8CFA4-B1F6-404C-8832-67CC72CFD510}" srcOrd="4" destOrd="0" presId="urn:microsoft.com/office/officeart/2005/8/layout/cycle6"/>
    <dgm:cxn modelId="{7BDD4310-32F9-413A-A760-A768AE45A1F0}" type="presParOf" srcId="{41CE465E-8FC6-449B-B6A7-558CE57475F6}" destId="{E71CF0D6-D997-4F17-B0FA-B461A072A535}" srcOrd="5" destOrd="0" presId="urn:microsoft.com/office/officeart/2005/8/layout/cycle6"/>
    <dgm:cxn modelId="{E88C1CDA-F15C-442A-B30C-0E24420C8C5B}" type="presParOf" srcId="{41CE465E-8FC6-449B-B6A7-558CE57475F6}" destId="{CD363258-C570-410B-B019-258CA3B46E9C}" srcOrd="6" destOrd="0" presId="urn:microsoft.com/office/officeart/2005/8/layout/cycle6"/>
    <dgm:cxn modelId="{1A034C50-9876-4033-BA88-3ECB57E848A7}" type="presParOf" srcId="{41CE465E-8FC6-449B-B6A7-558CE57475F6}" destId="{DED9169A-A783-4037-BC3B-C93E2072AB77}" srcOrd="7" destOrd="0" presId="urn:microsoft.com/office/officeart/2005/8/layout/cycle6"/>
    <dgm:cxn modelId="{ABD487C3-92EA-40B1-9889-B1CE6305D414}" type="presParOf" srcId="{41CE465E-8FC6-449B-B6A7-558CE57475F6}" destId="{607DFC54-7F96-48F9-9C44-39AB2416BB41}" srcOrd="8" destOrd="0" presId="urn:microsoft.com/office/officeart/2005/8/layout/cycle6"/>
    <dgm:cxn modelId="{60B7C9FF-18E0-4E91-B6DA-971F1E6D2147}" type="presParOf" srcId="{41CE465E-8FC6-449B-B6A7-558CE57475F6}" destId="{DE89A3B4-8791-4ABD-A236-BA6F6CAA1990}" srcOrd="9" destOrd="0" presId="urn:microsoft.com/office/officeart/2005/8/layout/cycle6"/>
    <dgm:cxn modelId="{4827972C-5FF0-47AC-B219-CA40F88C00AC}" type="presParOf" srcId="{41CE465E-8FC6-449B-B6A7-558CE57475F6}" destId="{22C3587D-7242-4D80-96B1-27B3CD4932B7}" srcOrd="10" destOrd="0" presId="urn:microsoft.com/office/officeart/2005/8/layout/cycle6"/>
    <dgm:cxn modelId="{DC8C2CAB-5B88-4250-AEE2-86E25DC12D3D}" type="presParOf" srcId="{41CE465E-8FC6-449B-B6A7-558CE57475F6}" destId="{3CC207E7-6C43-466E-BF61-739B4E31FB60}" srcOrd="11" destOrd="0" presId="urn:microsoft.com/office/officeart/2005/8/layout/cycle6"/>
    <dgm:cxn modelId="{4F49CACB-8827-4491-B7FC-367843A05027}" type="presParOf" srcId="{41CE465E-8FC6-449B-B6A7-558CE57475F6}" destId="{C9C9EB79-2299-4C11-83C4-F0593AA0E42B}" srcOrd="12" destOrd="0" presId="urn:microsoft.com/office/officeart/2005/8/layout/cycle6"/>
    <dgm:cxn modelId="{93BA8F51-C037-46A6-BA5B-07676FD7CDA4}" type="presParOf" srcId="{41CE465E-8FC6-449B-B6A7-558CE57475F6}" destId="{5B3F9F1E-893D-4A01-8EBD-ED0C87B55D17}" srcOrd="13" destOrd="0" presId="urn:microsoft.com/office/officeart/2005/8/layout/cycle6"/>
    <dgm:cxn modelId="{DF9D3F89-B22C-43AF-A4BC-0C46FEDC884B}" type="presParOf" srcId="{41CE465E-8FC6-449B-B6A7-558CE57475F6}" destId="{12F1120F-396C-44D5-B98C-624467272D3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BD46A9-40AB-426C-AD64-677AAEF1D510}"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C"/>
        </a:p>
      </dgm:t>
    </dgm:pt>
    <dgm:pt modelId="{5D94B08B-7329-4ABA-BA91-3ABF0EFFE209}">
      <dgm:prSet custT="1"/>
      <dgm:spPr/>
      <dgm:t>
        <a:bodyPr/>
        <a:lstStyle/>
        <a:p>
          <a:pPr algn="just" rtl="0"/>
          <a:r>
            <a:rPr lang="es-EC" sz="700" b="1" i="0" dirty="0" smtClean="0">
              <a:solidFill>
                <a:schemeClr val="tx1"/>
              </a:solidFill>
            </a:rPr>
            <a:t>Evaluación de la calidad del huevo</a:t>
          </a:r>
          <a:r>
            <a:rPr lang="es-EC" sz="700" b="0" i="0" dirty="0" smtClean="0">
              <a:solidFill>
                <a:schemeClr val="tx1"/>
              </a:solidFill>
            </a:rPr>
            <a:t>.- Para la evaluación de la calidad de huevo se empleó una cubeta de 30 huevos por tratamiento recolectado en tres etapas, a los 30, 45 y 57 días después de haber implementado el experimento. Con un total de 360 huevos que se analizaron en el medido de huevos NABBET DET 6000.</a:t>
          </a:r>
          <a:endParaRPr lang="es-EC" sz="700" dirty="0">
            <a:solidFill>
              <a:schemeClr val="tx1"/>
            </a:solidFill>
          </a:endParaRPr>
        </a:p>
      </dgm:t>
    </dgm:pt>
    <dgm:pt modelId="{20988DE4-F80A-46FD-AFC6-DD971530A4D7}" type="parTrans" cxnId="{3E7330E2-F454-4DB5-B8A2-E6E479653DC2}">
      <dgm:prSet/>
      <dgm:spPr/>
      <dgm:t>
        <a:bodyPr/>
        <a:lstStyle/>
        <a:p>
          <a:pPr algn="just"/>
          <a:endParaRPr lang="es-EC" sz="1200">
            <a:solidFill>
              <a:schemeClr val="tx1"/>
            </a:solidFill>
          </a:endParaRPr>
        </a:p>
      </dgm:t>
    </dgm:pt>
    <dgm:pt modelId="{76FE7B4A-91AC-43AB-A347-8CA4D45B290E}" type="sibTrans" cxnId="{3E7330E2-F454-4DB5-B8A2-E6E479653DC2}">
      <dgm:prSet custT="1"/>
      <dgm:spPr/>
      <dgm:t>
        <a:bodyPr/>
        <a:lstStyle/>
        <a:p>
          <a:pPr algn="just"/>
          <a:endParaRPr lang="es-EC" sz="200">
            <a:solidFill>
              <a:schemeClr val="tx1"/>
            </a:solidFill>
          </a:endParaRPr>
        </a:p>
      </dgm:t>
    </dgm:pt>
    <dgm:pt modelId="{A2F9725A-72D7-41EC-BEC5-77BDBE336B06}">
      <dgm:prSet custT="1"/>
      <dgm:spPr/>
      <dgm:t>
        <a:bodyPr/>
        <a:lstStyle/>
        <a:p>
          <a:pPr algn="just" rtl="0"/>
          <a:r>
            <a:rPr lang="es-EC" sz="700" b="1" i="0" smtClean="0">
              <a:solidFill>
                <a:schemeClr val="tx1"/>
              </a:solidFill>
            </a:rPr>
            <a:t>Calidad de la cáscara. – </a:t>
          </a:r>
          <a:r>
            <a:rPr lang="es-EC" sz="700" b="0" i="0" smtClean="0">
              <a:solidFill>
                <a:schemeClr val="tx1"/>
              </a:solidFill>
            </a:rPr>
            <a:t>Se midió la fuerza del cascaron del huevo a través de una prensa que calcula la resistencia al romperse que va de un rango de 0.82 - 8.16kgf (8.0 - 80.0N) con una exactitud de ±0.2kgf. Otro parámetro para determinar la calidad del huevo fue la dureza del cascaron, se midió a través de un calibrador electrónico determinado el espesor del cascaron que va de un rango de 0.10 - 0.60mm con una exactitud de ±0.02mm.</a:t>
          </a:r>
          <a:endParaRPr lang="es-EC" sz="700">
            <a:solidFill>
              <a:schemeClr val="tx1"/>
            </a:solidFill>
          </a:endParaRPr>
        </a:p>
      </dgm:t>
    </dgm:pt>
    <dgm:pt modelId="{1D2CE7B0-DD5E-40BB-BF0A-F92EF5C0EC8F}" type="parTrans" cxnId="{4DAA7C5F-C815-4B44-8071-1A415C178E7F}">
      <dgm:prSet/>
      <dgm:spPr/>
      <dgm:t>
        <a:bodyPr/>
        <a:lstStyle/>
        <a:p>
          <a:pPr algn="just"/>
          <a:endParaRPr lang="es-EC" sz="1200">
            <a:solidFill>
              <a:schemeClr val="tx1"/>
            </a:solidFill>
          </a:endParaRPr>
        </a:p>
      </dgm:t>
    </dgm:pt>
    <dgm:pt modelId="{04C1E4CF-8373-497D-BD34-147C75FB8319}" type="sibTrans" cxnId="{4DAA7C5F-C815-4B44-8071-1A415C178E7F}">
      <dgm:prSet custT="1"/>
      <dgm:spPr/>
      <dgm:t>
        <a:bodyPr/>
        <a:lstStyle/>
        <a:p>
          <a:pPr algn="just"/>
          <a:endParaRPr lang="es-EC" sz="200">
            <a:solidFill>
              <a:schemeClr val="tx1"/>
            </a:solidFill>
          </a:endParaRPr>
        </a:p>
      </dgm:t>
    </dgm:pt>
    <dgm:pt modelId="{C1B505EB-09FF-47F9-A68D-B78E15CB945D}">
      <dgm:prSet custT="1"/>
      <dgm:spPr/>
      <dgm:t>
        <a:bodyPr/>
        <a:lstStyle/>
        <a:p>
          <a:pPr algn="just" rtl="0"/>
          <a:r>
            <a:rPr lang="es-EC" sz="700" b="1" i="0" smtClean="0">
              <a:solidFill>
                <a:schemeClr val="tx1"/>
              </a:solidFill>
            </a:rPr>
            <a:t>Color de Yema. </a:t>
          </a:r>
          <a:r>
            <a:rPr lang="es-EC" sz="700" b="0" i="0" smtClean="0">
              <a:solidFill>
                <a:schemeClr val="tx1"/>
              </a:solidFill>
            </a:rPr>
            <a:t>- Siguiendo las nuevas directrices de pigmentación de yema de huevo se utilizó un medidor digital YolkFan ™, impulsado por Nix Sensor Ltd. El Digital YolkFan™ es una extensión digital del DSM YolkFan ™. Proporciona la misma practicidad y colores, extendiéndolos a una herramienta automatizada. Color de yema YolkFan™ posee una escala de color: 1 – 16 con una exactitud de ±1.0.</a:t>
          </a:r>
          <a:endParaRPr lang="es-EC" sz="700">
            <a:solidFill>
              <a:schemeClr val="tx1"/>
            </a:solidFill>
          </a:endParaRPr>
        </a:p>
      </dgm:t>
    </dgm:pt>
    <dgm:pt modelId="{C15D8A02-5677-4FAA-B074-272B642C8DD0}" type="parTrans" cxnId="{8561B40A-0801-4F62-94DB-F4BCC84C90A2}">
      <dgm:prSet/>
      <dgm:spPr/>
      <dgm:t>
        <a:bodyPr/>
        <a:lstStyle/>
        <a:p>
          <a:pPr algn="just"/>
          <a:endParaRPr lang="es-EC" sz="1200">
            <a:solidFill>
              <a:schemeClr val="tx1"/>
            </a:solidFill>
          </a:endParaRPr>
        </a:p>
      </dgm:t>
    </dgm:pt>
    <dgm:pt modelId="{F320277B-E001-423C-AEFB-1DC5FF4A888F}" type="sibTrans" cxnId="{8561B40A-0801-4F62-94DB-F4BCC84C90A2}">
      <dgm:prSet custT="1"/>
      <dgm:spPr/>
      <dgm:t>
        <a:bodyPr/>
        <a:lstStyle/>
        <a:p>
          <a:pPr algn="just"/>
          <a:endParaRPr lang="es-EC" sz="200">
            <a:solidFill>
              <a:schemeClr val="tx1"/>
            </a:solidFill>
          </a:endParaRPr>
        </a:p>
      </dgm:t>
    </dgm:pt>
    <dgm:pt modelId="{C2BED703-01C1-4BB2-BEE9-D30A4D5D4CF3}">
      <dgm:prSet custT="1"/>
      <dgm:spPr/>
      <dgm:t>
        <a:bodyPr/>
        <a:lstStyle/>
        <a:p>
          <a:pPr algn="just" rtl="0"/>
          <a:r>
            <a:rPr lang="es-EC" sz="700" b="1" i="0" smtClean="0">
              <a:solidFill>
                <a:schemeClr val="tx1"/>
              </a:solidFill>
            </a:rPr>
            <a:t>Índice de la yema. –</a:t>
          </a:r>
          <a:r>
            <a:rPr lang="es-EC" sz="700" b="0" i="0" smtClean="0">
              <a:solidFill>
                <a:schemeClr val="tx1"/>
              </a:solidFill>
            </a:rPr>
            <a:t>Fue calculado mediante la división de la altura de la yema entre el diámetro de la yema de huevo sobre una superficie plana. Los datos se obtuvieron mediante el uso de la DET 6000</a:t>
          </a:r>
          <a:endParaRPr lang="es-EC" sz="700">
            <a:solidFill>
              <a:schemeClr val="tx1"/>
            </a:solidFill>
          </a:endParaRPr>
        </a:p>
      </dgm:t>
    </dgm:pt>
    <dgm:pt modelId="{7D879EE8-D484-4605-B124-B8ACDD887FA7}" type="parTrans" cxnId="{F0370C0E-1CDE-4AC8-848C-8C27E261E460}">
      <dgm:prSet/>
      <dgm:spPr/>
      <dgm:t>
        <a:bodyPr/>
        <a:lstStyle/>
        <a:p>
          <a:pPr algn="just"/>
          <a:endParaRPr lang="es-EC" sz="1200">
            <a:solidFill>
              <a:schemeClr val="tx1"/>
            </a:solidFill>
          </a:endParaRPr>
        </a:p>
      </dgm:t>
    </dgm:pt>
    <dgm:pt modelId="{DAE67AB9-E2CB-4836-A220-619679B0EEC7}" type="sibTrans" cxnId="{F0370C0E-1CDE-4AC8-848C-8C27E261E460}">
      <dgm:prSet custT="1"/>
      <dgm:spPr/>
      <dgm:t>
        <a:bodyPr/>
        <a:lstStyle/>
        <a:p>
          <a:pPr algn="just"/>
          <a:endParaRPr lang="es-EC" sz="200">
            <a:solidFill>
              <a:schemeClr val="tx1"/>
            </a:solidFill>
          </a:endParaRPr>
        </a:p>
      </dgm:t>
    </dgm:pt>
    <dgm:pt modelId="{F96491A9-2D32-46D1-8E00-74B6158F4DFA}">
      <dgm:prSet custT="1"/>
      <dgm:spPr/>
      <dgm:t>
        <a:bodyPr/>
        <a:lstStyle/>
        <a:p>
          <a:pPr algn="just" rtl="0"/>
          <a:r>
            <a:rPr lang="es-EC" sz="700" b="1" i="0" smtClean="0">
              <a:solidFill>
                <a:schemeClr val="tx1"/>
              </a:solidFill>
            </a:rPr>
            <a:t>Albúmina. - </a:t>
          </a:r>
          <a:r>
            <a:rPr lang="es-EC" sz="700" b="0" i="0" smtClean="0">
              <a:solidFill>
                <a:schemeClr val="tx1"/>
              </a:solidFill>
            </a:rPr>
            <a:t>La Altura de albúmina se midió mediante el uso de la DET 6000 que va de un rango de 3.0 - 15.0 mm con una exactitud de ±0.2mm. Con esta medición pudimos obtener la frescura del huevo.</a:t>
          </a:r>
          <a:endParaRPr lang="es-EC" sz="700">
            <a:solidFill>
              <a:schemeClr val="tx1"/>
            </a:solidFill>
          </a:endParaRPr>
        </a:p>
      </dgm:t>
    </dgm:pt>
    <dgm:pt modelId="{92A07D45-0129-4803-ACD5-A53B6C531035}" type="parTrans" cxnId="{F4DAAE02-9F40-4559-AB5B-07131EDDAE65}">
      <dgm:prSet/>
      <dgm:spPr/>
      <dgm:t>
        <a:bodyPr/>
        <a:lstStyle/>
        <a:p>
          <a:pPr algn="just"/>
          <a:endParaRPr lang="es-EC" sz="1200">
            <a:solidFill>
              <a:schemeClr val="tx1"/>
            </a:solidFill>
          </a:endParaRPr>
        </a:p>
      </dgm:t>
    </dgm:pt>
    <dgm:pt modelId="{C6D50766-2849-4BB9-8550-21D40C932F3E}" type="sibTrans" cxnId="{F4DAAE02-9F40-4559-AB5B-07131EDDAE65}">
      <dgm:prSet custT="1"/>
      <dgm:spPr/>
      <dgm:t>
        <a:bodyPr/>
        <a:lstStyle/>
        <a:p>
          <a:pPr algn="just"/>
          <a:endParaRPr lang="es-EC" sz="200">
            <a:solidFill>
              <a:schemeClr val="tx1"/>
            </a:solidFill>
          </a:endParaRPr>
        </a:p>
      </dgm:t>
    </dgm:pt>
    <dgm:pt modelId="{AD656DEC-230F-48F8-A50D-81C7E22FDC06}">
      <dgm:prSet custT="1"/>
      <dgm:spPr/>
      <dgm:t>
        <a:bodyPr/>
        <a:lstStyle/>
        <a:p>
          <a:pPr algn="just" rtl="0"/>
          <a:r>
            <a:rPr lang="es-ES" sz="700" b="1" i="0" dirty="0" smtClean="0">
              <a:solidFill>
                <a:schemeClr val="tx1"/>
              </a:solidFill>
            </a:rPr>
            <a:t>Unidades Haugh</a:t>
          </a:r>
          <a:r>
            <a:rPr lang="es-EC" sz="700" b="1" i="0" dirty="0" smtClean="0">
              <a:solidFill>
                <a:schemeClr val="tx1"/>
              </a:solidFill>
            </a:rPr>
            <a:t>.- </a:t>
          </a:r>
          <a:r>
            <a:rPr lang="es-EC" sz="700" b="0" i="0" dirty="0" smtClean="0">
              <a:solidFill>
                <a:schemeClr val="tx1"/>
              </a:solidFill>
            </a:rPr>
            <a:t>Se determinó a través de la fórmula:</a:t>
          </a:r>
        </a:p>
        <a:p>
          <a:pPr algn="just" rtl="0"/>
          <a:r>
            <a:rPr lang="en-US" sz="700" b="0" i="0" dirty="0" err="1" smtClean="0">
              <a:solidFill>
                <a:schemeClr val="tx1"/>
              </a:solidFill>
            </a:rPr>
            <a:t>uH</a:t>
          </a:r>
          <a:r>
            <a:rPr lang="en-US" sz="700" b="0" i="0" dirty="0" smtClean="0">
              <a:solidFill>
                <a:schemeClr val="tx1"/>
              </a:solidFill>
            </a:rPr>
            <a:t> = 100 * log(h-1.7w</a:t>
          </a:r>
          <a:r>
            <a:rPr lang="en-US" sz="700" b="0" i="0" baseline="30000" dirty="0" smtClean="0">
              <a:solidFill>
                <a:schemeClr val="tx1"/>
              </a:solidFill>
            </a:rPr>
            <a:t>0.37</a:t>
          </a:r>
          <a:r>
            <a:rPr lang="en-US" sz="700" b="0" i="0" dirty="0" smtClean="0">
              <a:solidFill>
                <a:schemeClr val="tx1"/>
              </a:solidFill>
            </a:rPr>
            <a:t> + 7.6)</a:t>
          </a:r>
        </a:p>
        <a:p>
          <a:pPr algn="just" rtl="0"/>
          <a:r>
            <a:rPr lang="en-US" sz="700" b="0" i="0" dirty="0" err="1" smtClean="0">
              <a:solidFill>
                <a:schemeClr val="tx1"/>
              </a:solidFill>
            </a:rPr>
            <a:t>uH</a:t>
          </a:r>
          <a:r>
            <a:rPr lang="en-US" sz="700" b="0" i="0" dirty="0" smtClean="0">
              <a:solidFill>
                <a:schemeClr val="tx1"/>
              </a:solidFill>
            </a:rPr>
            <a:t> = </a:t>
          </a:r>
          <a:r>
            <a:rPr lang="en-US" sz="700" b="0" i="0" dirty="0" err="1" smtClean="0">
              <a:solidFill>
                <a:schemeClr val="tx1"/>
              </a:solidFill>
            </a:rPr>
            <a:t>unidad</a:t>
          </a:r>
          <a:r>
            <a:rPr lang="en-US" sz="700" b="0" i="0" dirty="0" smtClean="0">
              <a:solidFill>
                <a:schemeClr val="tx1"/>
              </a:solidFill>
            </a:rPr>
            <a:t> Haugh</a:t>
          </a:r>
        </a:p>
        <a:p>
          <a:pPr algn="just" rtl="0"/>
          <a:r>
            <a:rPr lang="es-EC" sz="700" b="0" i="0" dirty="0" smtClean="0">
              <a:solidFill>
                <a:schemeClr val="tx1"/>
              </a:solidFill>
            </a:rPr>
            <a:t>h = altura de la albúmina, en milímetros</a:t>
          </a:r>
        </a:p>
        <a:p>
          <a:pPr algn="just" rtl="0"/>
          <a:r>
            <a:rPr lang="es-EC" sz="700" b="0" i="0" dirty="0" smtClean="0">
              <a:solidFill>
                <a:schemeClr val="tx1"/>
              </a:solidFill>
            </a:rPr>
            <a:t>w = peso del huevo, en gramos</a:t>
          </a:r>
          <a:endParaRPr lang="es-EC" sz="700" dirty="0">
            <a:solidFill>
              <a:schemeClr val="tx1"/>
            </a:solidFill>
          </a:endParaRPr>
        </a:p>
      </dgm:t>
    </dgm:pt>
    <dgm:pt modelId="{323076D7-94FE-4DFF-A7EB-7F84F1CBA287}" type="parTrans" cxnId="{DACE18EA-729C-477D-B478-D49021D06746}">
      <dgm:prSet/>
      <dgm:spPr/>
      <dgm:t>
        <a:bodyPr/>
        <a:lstStyle/>
        <a:p>
          <a:pPr algn="just"/>
          <a:endParaRPr lang="es-EC" sz="1200">
            <a:solidFill>
              <a:schemeClr val="tx1"/>
            </a:solidFill>
          </a:endParaRPr>
        </a:p>
      </dgm:t>
    </dgm:pt>
    <dgm:pt modelId="{DB745363-ED95-48D9-AA3E-0C2CE6A07FB0}" type="sibTrans" cxnId="{DACE18EA-729C-477D-B478-D49021D06746}">
      <dgm:prSet/>
      <dgm:spPr/>
      <dgm:t>
        <a:bodyPr/>
        <a:lstStyle/>
        <a:p>
          <a:pPr algn="just"/>
          <a:endParaRPr lang="es-EC" sz="1200">
            <a:solidFill>
              <a:schemeClr val="tx1"/>
            </a:solidFill>
          </a:endParaRPr>
        </a:p>
      </dgm:t>
    </dgm:pt>
    <dgm:pt modelId="{1EE3A36A-1AE3-48FE-8E4F-8319B5D47728}" type="pres">
      <dgm:prSet presAssocID="{8BBD46A9-40AB-426C-AD64-677AAEF1D510}" presName="Name0" presStyleCnt="0">
        <dgm:presLayoutVars>
          <dgm:dir/>
          <dgm:resizeHandles val="exact"/>
        </dgm:presLayoutVars>
      </dgm:prSet>
      <dgm:spPr/>
      <dgm:t>
        <a:bodyPr/>
        <a:lstStyle/>
        <a:p>
          <a:endParaRPr lang="es-EC"/>
        </a:p>
      </dgm:t>
    </dgm:pt>
    <dgm:pt modelId="{B16655DF-3264-49C1-8B42-68B8082C34F0}" type="pres">
      <dgm:prSet presAssocID="{5D94B08B-7329-4ABA-BA91-3ABF0EFFE209}" presName="node" presStyleLbl="node1" presStyleIdx="0" presStyleCnt="6">
        <dgm:presLayoutVars>
          <dgm:bulletEnabled val="1"/>
        </dgm:presLayoutVars>
      </dgm:prSet>
      <dgm:spPr/>
      <dgm:t>
        <a:bodyPr/>
        <a:lstStyle/>
        <a:p>
          <a:endParaRPr lang="es-EC"/>
        </a:p>
      </dgm:t>
    </dgm:pt>
    <dgm:pt modelId="{BABB5814-5B1A-413A-8DCC-9B954140C97A}" type="pres">
      <dgm:prSet presAssocID="{76FE7B4A-91AC-43AB-A347-8CA4D45B290E}" presName="sibTrans" presStyleLbl="sibTrans1D1" presStyleIdx="0" presStyleCnt="5"/>
      <dgm:spPr/>
      <dgm:t>
        <a:bodyPr/>
        <a:lstStyle/>
        <a:p>
          <a:endParaRPr lang="es-EC"/>
        </a:p>
      </dgm:t>
    </dgm:pt>
    <dgm:pt modelId="{65ABB54C-B1A9-46CE-B6FC-1417F0C8D545}" type="pres">
      <dgm:prSet presAssocID="{76FE7B4A-91AC-43AB-A347-8CA4D45B290E}" presName="connectorText" presStyleLbl="sibTrans1D1" presStyleIdx="0" presStyleCnt="5"/>
      <dgm:spPr/>
      <dgm:t>
        <a:bodyPr/>
        <a:lstStyle/>
        <a:p>
          <a:endParaRPr lang="es-EC"/>
        </a:p>
      </dgm:t>
    </dgm:pt>
    <dgm:pt modelId="{225DB3A6-7859-4896-A3C9-8B81BBFF8761}" type="pres">
      <dgm:prSet presAssocID="{A2F9725A-72D7-41EC-BEC5-77BDBE336B06}" presName="node" presStyleLbl="node1" presStyleIdx="1" presStyleCnt="6">
        <dgm:presLayoutVars>
          <dgm:bulletEnabled val="1"/>
        </dgm:presLayoutVars>
      </dgm:prSet>
      <dgm:spPr/>
      <dgm:t>
        <a:bodyPr/>
        <a:lstStyle/>
        <a:p>
          <a:endParaRPr lang="es-EC"/>
        </a:p>
      </dgm:t>
    </dgm:pt>
    <dgm:pt modelId="{B6AB668C-D0E0-4C03-BD1A-1F044C7BBF16}" type="pres">
      <dgm:prSet presAssocID="{04C1E4CF-8373-497D-BD34-147C75FB8319}" presName="sibTrans" presStyleLbl="sibTrans1D1" presStyleIdx="1" presStyleCnt="5"/>
      <dgm:spPr/>
      <dgm:t>
        <a:bodyPr/>
        <a:lstStyle/>
        <a:p>
          <a:endParaRPr lang="es-EC"/>
        </a:p>
      </dgm:t>
    </dgm:pt>
    <dgm:pt modelId="{02F2349D-81F3-43F9-A56E-3412861B3C0D}" type="pres">
      <dgm:prSet presAssocID="{04C1E4CF-8373-497D-BD34-147C75FB8319}" presName="connectorText" presStyleLbl="sibTrans1D1" presStyleIdx="1" presStyleCnt="5"/>
      <dgm:spPr/>
      <dgm:t>
        <a:bodyPr/>
        <a:lstStyle/>
        <a:p>
          <a:endParaRPr lang="es-EC"/>
        </a:p>
      </dgm:t>
    </dgm:pt>
    <dgm:pt modelId="{4E896633-1B4C-4040-BCC4-20EFCEDE879F}" type="pres">
      <dgm:prSet presAssocID="{C1B505EB-09FF-47F9-A68D-B78E15CB945D}" presName="node" presStyleLbl="node1" presStyleIdx="2" presStyleCnt="6">
        <dgm:presLayoutVars>
          <dgm:bulletEnabled val="1"/>
        </dgm:presLayoutVars>
      </dgm:prSet>
      <dgm:spPr/>
      <dgm:t>
        <a:bodyPr/>
        <a:lstStyle/>
        <a:p>
          <a:endParaRPr lang="es-EC"/>
        </a:p>
      </dgm:t>
    </dgm:pt>
    <dgm:pt modelId="{FEB00A59-458A-4248-910F-C1DF354F777F}" type="pres">
      <dgm:prSet presAssocID="{F320277B-E001-423C-AEFB-1DC5FF4A888F}" presName="sibTrans" presStyleLbl="sibTrans1D1" presStyleIdx="2" presStyleCnt="5"/>
      <dgm:spPr/>
      <dgm:t>
        <a:bodyPr/>
        <a:lstStyle/>
        <a:p>
          <a:endParaRPr lang="es-EC"/>
        </a:p>
      </dgm:t>
    </dgm:pt>
    <dgm:pt modelId="{F8DB6326-7017-4840-8951-8C56FC178842}" type="pres">
      <dgm:prSet presAssocID="{F320277B-E001-423C-AEFB-1DC5FF4A888F}" presName="connectorText" presStyleLbl="sibTrans1D1" presStyleIdx="2" presStyleCnt="5"/>
      <dgm:spPr/>
      <dgm:t>
        <a:bodyPr/>
        <a:lstStyle/>
        <a:p>
          <a:endParaRPr lang="es-EC"/>
        </a:p>
      </dgm:t>
    </dgm:pt>
    <dgm:pt modelId="{0B5D7640-6451-4351-B649-A95A0C58EEE0}" type="pres">
      <dgm:prSet presAssocID="{C2BED703-01C1-4BB2-BEE9-D30A4D5D4CF3}" presName="node" presStyleLbl="node1" presStyleIdx="3" presStyleCnt="6">
        <dgm:presLayoutVars>
          <dgm:bulletEnabled val="1"/>
        </dgm:presLayoutVars>
      </dgm:prSet>
      <dgm:spPr/>
      <dgm:t>
        <a:bodyPr/>
        <a:lstStyle/>
        <a:p>
          <a:endParaRPr lang="es-EC"/>
        </a:p>
      </dgm:t>
    </dgm:pt>
    <dgm:pt modelId="{C425B257-F2CD-4C69-8736-3C25D5EF68C1}" type="pres">
      <dgm:prSet presAssocID="{DAE67AB9-E2CB-4836-A220-619679B0EEC7}" presName="sibTrans" presStyleLbl="sibTrans1D1" presStyleIdx="3" presStyleCnt="5"/>
      <dgm:spPr/>
      <dgm:t>
        <a:bodyPr/>
        <a:lstStyle/>
        <a:p>
          <a:endParaRPr lang="es-EC"/>
        </a:p>
      </dgm:t>
    </dgm:pt>
    <dgm:pt modelId="{A37F88FD-7FA4-4D2D-B731-9EE5F522119C}" type="pres">
      <dgm:prSet presAssocID="{DAE67AB9-E2CB-4836-A220-619679B0EEC7}" presName="connectorText" presStyleLbl="sibTrans1D1" presStyleIdx="3" presStyleCnt="5"/>
      <dgm:spPr/>
      <dgm:t>
        <a:bodyPr/>
        <a:lstStyle/>
        <a:p>
          <a:endParaRPr lang="es-EC"/>
        </a:p>
      </dgm:t>
    </dgm:pt>
    <dgm:pt modelId="{045360FE-32A2-4CD5-BF5C-1C31A4ED16A0}" type="pres">
      <dgm:prSet presAssocID="{F96491A9-2D32-46D1-8E00-74B6158F4DFA}" presName="node" presStyleLbl="node1" presStyleIdx="4" presStyleCnt="6">
        <dgm:presLayoutVars>
          <dgm:bulletEnabled val="1"/>
        </dgm:presLayoutVars>
      </dgm:prSet>
      <dgm:spPr/>
      <dgm:t>
        <a:bodyPr/>
        <a:lstStyle/>
        <a:p>
          <a:endParaRPr lang="es-EC"/>
        </a:p>
      </dgm:t>
    </dgm:pt>
    <dgm:pt modelId="{69B7DAF5-E597-4F75-9A5F-0700F2D7A42F}" type="pres">
      <dgm:prSet presAssocID="{C6D50766-2849-4BB9-8550-21D40C932F3E}" presName="sibTrans" presStyleLbl="sibTrans1D1" presStyleIdx="4" presStyleCnt="5"/>
      <dgm:spPr/>
      <dgm:t>
        <a:bodyPr/>
        <a:lstStyle/>
        <a:p>
          <a:endParaRPr lang="es-EC"/>
        </a:p>
      </dgm:t>
    </dgm:pt>
    <dgm:pt modelId="{2573F154-253B-4550-AFDB-2B29DF8ECE0E}" type="pres">
      <dgm:prSet presAssocID="{C6D50766-2849-4BB9-8550-21D40C932F3E}" presName="connectorText" presStyleLbl="sibTrans1D1" presStyleIdx="4" presStyleCnt="5"/>
      <dgm:spPr/>
      <dgm:t>
        <a:bodyPr/>
        <a:lstStyle/>
        <a:p>
          <a:endParaRPr lang="es-EC"/>
        </a:p>
      </dgm:t>
    </dgm:pt>
    <dgm:pt modelId="{86B94130-94EC-493B-A37D-96F3C6B8E581}" type="pres">
      <dgm:prSet presAssocID="{AD656DEC-230F-48F8-A50D-81C7E22FDC06}" presName="node" presStyleLbl="node1" presStyleIdx="5" presStyleCnt="6">
        <dgm:presLayoutVars>
          <dgm:bulletEnabled val="1"/>
        </dgm:presLayoutVars>
      </dgm:prSet>
      <dgm:spPr/>
      <dgm:t>
        <a:bodyPr/>
        <a:lstStyle/>
        <a:p>
          <a:endParaRPr lang="es-EC"/>
        </a:p>
      </dgm:t>
    </dgm:pt>
  </dgm:ptLst>
  <dgm:cxnLst>
    <dgm:cxn modelId="{84204DDE-D3FA-45F7-901B-D6BCE5D22934}" type="presOf" srcId="{DAE67AB9-E2CB-4836-A220-619679B0EEC7}" destId="{A37F88FD-7FA4-4D2D-B731-9EE5F522119C}" srcOrd="1" destOrd="0" presId="urn:microsoft.com/office/officeart/2005/8/layout/bProcess3"/>
    <dgm:cxn modelId="{F3EFABAC-17B9-4F2A-9CFD-D7EE6ED0DC7A}" type="presOf" srcId="{C6D50766-2849-4BB9-8550-21D40C932F3E}" destId="{2573F154-253B-4550-AFDB-2B29DF8ECE0E}" srcOrd="1" destOrd="0" presId="urn:microsoft.com/office/officeart/2005/8/layout/bProcess3"/>
    <dgm:cxn modelId="{1E8C37B6-0BAE-4EA9-B93E-F710DAC81ECC}" type="presOf" srcId="{8BBD46A9-40AB-426C-AD64-677AAEF1D510}" destId="{1EE3A36A-1AE3-48FE-8E4F-8319B5D47728}" srcOrd="0" destOrd="0" presId="urn:microsoft.com/office/officeart/2005/8/layout/bProcess3"/>
    <dgm:cxn modelId="{8561B40A-0801-4F62-94DB-F4BCC84C90A2}" srcId="{8BBD46A9-40AB-426C-AD64-677AAEF1D510}" destId="{C1B505EB-09FF-47F9-A68D-B78E15CB945D}" srcOrd="2" destOrd="0" parTransId="{C15D8A02-5677-4FAA-B074-272B642C8DD0}" sibTransId="{F320277B-E001-423C-AEFB-1DC5FF4A888F}"/>
    <dgm:cxn modelId="{E21E51B3-7485-4DAB-8A96-44D3F9B4A359}" type="presOf" srcId="{F320277B-E001-423C-AEFB-1DC5FF4A888F}" destId="{F8DB6326-7017-4840-8951-8C56FC178842}" srcOrd="1" destOrd="0" presId="urn:microsoft.com/office/officeart/2005/8/layout/bProcess3"/>
    <dgm:cxn modelId="{3E7330E2-F454-4DB5-B8A2-E6E479653DC2}" srcId="{8BBD46A9-40AB-426C-AD64-677AAEF1D510}" destId="{5D94B08B-7329-4ABA-BA91-3ABF0EFFE209}" srcOrd="0" destOrd="0" parTransId="{20988DE4-F80A-46FD-AFC6-DD971530A4D7}" sibTransId="{76FE7B4A-91AC-43AB-A347-8CA4D45B290E}"/>
    <dgm:cxn modelId="{F0370C0E-1CDE-4AC8-848C-8C27E261E460}" srcId="{8BBD46A9-40AB-426C-AD64-677AAEF1D510}" destId="{C2BED703-01C1-4BB2-BEE9-D30A4D5D4CF3}" srcOrd="3" destOrd="0" parTransId="{7D879EE8-D484-4605-B124-B8ACDD887FA7}" sibTransId="{DAE67AB9-E2CB-4836-A220-619679B0EEC7}"/>
    <dgm:cxn modelId="{950D8278-DAD0-495A-89DB-7C2DE892E8F3}" type="presOf" srcId="{C1B505EB-09FF-47F9-A68D-B78E15CB945D}" destId="{4E896633-1B4C-4040-BCC4-20EFCEDE879F}" srcOrd="0" destOrd="0" presId="urn:microsoft.com/office/officeart/2005/8/layout/bProcess3"/>
    <dgm:cxn modelId="{9E827C91-8E6C-4891-82CD-528DE8AEE3A1}" type="presOf" srcId="{A2F9725A-72D7-41EC-BEC5-77BDBE336B06}" destId="{225DB3A6-7859-4896-A3C9-8B81BBFF8761}" srcOrd="0" destOrd="0" presId="urn:microsoft.com/office/officeart/2005/8/layout/bProcess3"/>
    <dgm:cxn modelId="{CD98F622-2281-44BC-B773-0089F7C9AD31}" type="presOf" srcId="{F320277B-E001-423C-AEFB-1DC5FF4A888F}" destId="{FEB00A59-458A-4248-910F-C1DF354F777F}" srcOrd="0" destOrd="0" presId="urn:microsoft.com/office/officeart/2005/8/layout/bProcess3"/>
    <dgm:cxn modelId="{070EC3EB-3F76-48DA-9412-13A27A159324}" type="presOf" srcId="{DAE67AB9-E2CB-4836-A220-619679B0EEC7}" destId="{C425B257-F2CD-4C69-8736-3C25D5EF68C1}" srcOrd="0" destOrd="0" presId="urn:microsoft.com/office/officeart/2005/8/layout/bProcess3"/>
    <dgm:cxn modelId="{C3671E15-8780-4E9D-886A-E421D242D12B}" type="presOf" srcId="{04C1E4CF-8373-497D-BD34-147C75FB8319}" destId="{02F2349D-81F3-43F9-A56E-3412861B3C0D}" srcOrd="1" destOrd="0" presId="urn:microsoft.com/office/officeart/2005/8/layout/bProcess3"/>
    <dgm:cxn modelId="{2500F370-D098-43CC-AD8D-50097960DCA7}" type="presOf" srcId="{AD656DEC-230F-48F8-A50D-81C7E22FDC06}" destId="{86B94130-94EC-493B-A37D-96F3C6B8E581}" srcOrd="0" destOrd="0" presId="urn:microsoft.com/office/officeart/2005/8/layout/bProcess3"/>
    <dgm:cxn modelId="{7CB18539-B20B-40FA-B89D-97309D3B3652}" type="presOf" srcId="{F96491A9-2D32-46D1-8E00-74B6158F4DFA}" destId="{045360FE-32A2-4CD5-BF5C-1C31A4ED16A0}" srcOrd="0" destOrd="0" presId="urn:microsoft.com/office/officeart/2005/8/layout/bProcess3"/>
    <dgm:cxn modelId="{0FD2F286-494D-48E7-A48A-9B09B4033EAF}" type="presOf" srcId="{04C1E4CF-8373-497D-BD34-147C75FB8319}" destId="{B6AB668C-D0E0-4C03-BD1A-1F044C7BBF16}" srcOrd="0" destOrd="0" presId="urn:microsoft.com/office/officeart/2005/8/layout/bProcess3"/>
    <dgm:cxn modelId="{3794E2F0-3017-42A6-86B5-DA2307520495}" type="presOf" srcId="{5D94B08B-7329-4ABA-BA91-3ABF0EFFE209}" destId="{B16655DF-3264-49C1-8B42-68B8082C34F0}" srcOrd="0" destOrd="0" presId="urn:microsoft.com/office/officeart/2005/8/layout/bProcess3"/>
    <dgm:cxn modelId="{46DE75F1-1A0D-46D6-A384-F8016D0E3295}" type="presOf" srcId="{76FE7B4A-91AC-43AB-A347-8CA4D45B290E}" destId="{65ABB54C-B1A9-46CE-B6FC-1417F0C8D545}" srcOrd="1" destOrd="0" presId="urn:microsoft.com/office/officeart/2005/8/layout/bProcess3"/>
    <dgm:cxn modelId="{0EE83D1D-FB49-4F25-A116-DFC0B8717816}" type="presOf" srcId="{C6D50766-2849-4BB9-8550-21D40C932F3E}" destId="{69B7DAF5-E597-4F75-9A5F-0700F2D7A42F}" srcOrd="0" destOrd="0" presId="urn:microsoft.com/office/officeart/2005/8/layout/bProcess3"/>
    <dgm:cxn modelId="{F4DAAE02-9F40-4559-AB5B-07131EDDAE65}" srcId="{8BBD46A9-40AB-426C-AD64-677AAEF1D510}" destId="{F96491A9-2D32-46D1-8E00-74B6158F4DFA}" srcOrd="4" destOrd="0" parTransId="{92A07D45-0129-4803-ACD5-A53B6C531035}" sibTransId="{C6D50766-2849-4BB9-8550-21D40C932F3E}"/>
    <dgm:cxn modelId="{F5FB3BD1-E85A-4E3C-9634-4417718224BA}" type="presOf" srcId="{C2BED703-01C1-4BB2-BEE9-D30A4D5D4CF3}" destId="{0B5D7640-6451-4351-B649-A95A0C58EEE0}" srcOrd="0" destOrd="0" presId="urn:microsoft.com/office/officeart/2005/8/layout/bProcess3"/>
    <dgm:cxn modelId="{4DAA7C5F-C815-4B44-8071-1A415C178E7F}" srcId="{8BBD46A9-40AB-426C-AD64-677AAEF1D510}" destId="{A2F9725A-72D7-41EC-BEC5-77BDBE336B06}" srcOrd="1" destOrd="0" parTransId="{1D2CE7B0-DD5E-40BB-BF0A-F92EF5C0EC8F}" sibTransId="{04C1E4CF-8373-497D-BD34-147C75FB8319}"/>
    <dgm:cxn modelId="{DACE18EA-729C-477D-B478-D49021D06746}" srcId="{8BBD46A9-40AB-426C-AD64-677AAEF1D510}" destId="{AD656DEC-230F-48F8-A50D-81C7E22FDC06}" srcOrd="5" destOrd="0" parTransId="{323076D7-94FE-4DFF-A7EB-7F84F1CBA287}" sibTransId="{DB745363-ED95-48D9-AA3E-0C2CE6A07FB0}"/>
    <dgm:cxn modelId="{C54CAC99-8BA5-4733-8F31-FDD0F8E44654}" type="presOf" srcId="{76FE7B4A-91AC-43AB-A347-8CA4D45B290E}" destId="{BABB5814-5B1A-413A-8DCC-9B954140C97A}" srcOrd="0" destOrd="0" presId="urn:microsoft.com/office/officeart/2005/8/layout/bProcess3"/>
    <dgm:cxn modelId="{23005EE9-E2A6-479C-AF16-6CC2D9333E75}" type="presParOf" srcId="{1EE3A36A-1AE3-48FE-8E4F-8319B5D47728}" destId="{B16655DF-3264-49C1-8B42-68B8082C34F0}" srcOrd="0" destOrd="0" presId="urn:microsoft.com/office/officeart/2005/8/layout/bProcess3"/>
    <dgm:cxn modelId="{2B630799-24A5-43E2-BE4B-310BACCD2AB1}" type="presParOf" srcId="{1EE3A36A-1AE3-48FE-8E4F-8319B5D47728}" destId="{BABB5814-5B1A-413A-8DCC-9B954140C97A}" srcOrd="1" destOrd="0" presId="urn:microsoft.com/office/officeart/2005/8/layout/bProcess3"/>
    <dgm:cxn modelId="{C9C31AAB-E0FD-4D62-8C69-31C66463121E}" type="presParOf" srcId="{BABB5814-5B1A-413A-8DCC-9B954140C97A}" destId="{65ABB54C-B1A9-46CE-B6FC-1417F0C8D545}" srcOrd="0" destOrd="0" presId="urn:microsoft.com/office/officeart/2005/8/layout/bProcess3"/>
    <dgm:cxn modelId="{0DCF984D-E5FA-40D8-895D-EC6EB350A85A}" type="presParOf" srcId="{1EE3A36A-1AE3-48FE-8E4F-8319B5D47728}" destId="{225DB3A6-7859-4896-A3C9-8B81BBFF8761}" srcOrd="2" destOrd="0" presId="urn:microsoft.com/office/officeart/2005/8/layout/bProcess3"/>
    <dgm:cxn modelId="{587454A9-7523-48E0-9D41-D825B735FEC7}" type="presParOf" srcId="{1EE3A36A-1AE3-48FE-8E4F-8319B5D47728}" destId="{B6AB668C-D0E0-4C03-BD1A-1F044C7BBF16}" srcOrd="3" destOrd="0" presId="urn:microsoft.com/office/officeart/2005/8/layout/bProcess3"/>
    <dgm:cxn modelId="{0108410C-8231-492A-9018-77CDF2091007}" type="presParOf" srcId="{B6AB668C-D0E0-4C03-BD1A-1F044C7BBF16}" destId="{02F2349D-81F3-43F9-A56E-3412861B3C0D}" srcOrd="0" destOrd="0" presId="urn:microsoft.com/office/officeart/2005/8/layout/bProcess3"/>
    <dgm:cxn modelId="{CDFCA7E4-2942-4B0D-928A-BA97224EEA12}" type="presParOf" srcId="{1EE3A36A-1AE3-48FE-8E4F-8319B5D47728}" destId="{4E896633-1B4C-4040-BCC4-20EFCEDE879F}" srcOrd="4" destOrd="0" presId="urn:microsoft.com/office/officeart/2005/8/layout/bProcess3"/>
    <dgm:cxn modelId="{C03F9386-5B7D-4FA2-9B08-7F6F20589241}" type="presParOf" srcId="{1EE3A36A-1AE3-48FE-8E4F-8319B5D47728}" destId="{FEB00A59-458A-4248-910F-C1DF354F777F}" srcOrd="5" destOrd="0" presId="urn:microsoft.com/office/officeart/2005/8/layout/bProcess3"/>
    <dgm:cxn modelId="{FD392407-3FD2-426D-82D2-D4590FD3885F}" type="presParOf" srcId="{FEB00A59-458A-4248-910F-C1DF354F777F}" destId="{F8DB6326-7017-4840-8951-8C56FC178842}" srcOrd="0" destOrd="0" presId="urn:microsoft.com/office/officeart/2005/8/layout/bProcess3"/>
    <dgm:cxn modelId="{D65BEB83-6259-4D48-900B-57CB9A969F20}" type="presParOf" srcId="{1EE3A36A-1AE3-48FE-8E4F-8319B5D47728}" destId="{0B5D7640-6451-4351-B649-A95A0C58EEE0}" srcOrd="6" destOrd="0" presId="urn:microsoft.com/office/officeart/2005/8/layout/bProcess3"/>
    <dgm:cxn modelId="{23A80864-8ED4-4B8F-9846-F3D86FF02823}" type="presParOf" srcId="{1EE3A36A-1AE3-48FE-8E4F-8319B5D47728}" destId="{C425B257-F2CD-4C69-8736-3C25D5EF68C1}" srcOrd="7" destOrd="0" presId="urn:microsoft.com/office/officeart/2005/8/layout/bProcess3"/>
    <dgm:cxn modelId="{A16031B2-E6D8-46EB-9703-FC0FEC9FE6AA}" type="presParOf" srcId="{C425B257-F2CD-4C69-8736-3C25D5EF68C1}" destId="{A37F88FD-7FA4-4D2D-B731-9EE5F522119C}" srcOrd="0" destOrd="0" presId="urn:microsoft.com/office/officeart/2005/8/layout/bProcess3"/>
    <dgm:cxn modelId="{5B442CE7-66EC-4619-9763-6E2AA0444258}" type="presParOf" srcId="{1EE3A36A-1AE3-48FE-8E4F-8319B5D47728}" destId="{045360FE-32A2-4CD5-BF5C-1C31A4ED16A0}" srcOrd="8" destOrd="0" presId="urn:microsoft.com/office/officeart/2005/8/layout/bProcess3"/>
    <dgm:cxn modelId="{A35D8C8A-CB18-4322-B0BB-2A97CE1E966F}" type="presParOf" srcId="{1EE3A36A-1AE3-48FE-8E4F-8319B5D47728}" destId="{69B7DAF5-E597-4F75-9A5F-0700F2D7A42F}" srcOrd="9" destOrd="0" presId="urn:microsoft.com/office/officeart/2005/8/layout/bProcess3"/>
    <dgm:cxn modelId="{8D2E1B26-ECB0-4F7B-B898-A2CFEFFF199B}" type="presParOf" srcId="{69B7DAF5-E597-4F75-9A5F-0700F2D7A42F}" destId="{2573F154-253B-4550-AFDB-2B29DF8ECE0E}" srcOrd="0" destOrd="0" presId="urn:microsoft.com/office/officeart/2005/8/layout/bProcess3"/>
    <dgm:cxn modelId="{D14FBC2F-3D4F-4D74-8742-AAE1BF932D21}" type="presParOf" srcId="{1EE3A36A-1AE3-48FE-8E4F-8319B5D47728}" destId="{86B94130-94EC-493B-A37D-96F3C6B8E581}"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C4BC1B-7550-4192-81A4-CFBCDAD693B9}"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C"/>
        </a:p>
      </dgm:t>
    </dgm:pt>
    <dgm:pt modelId="{D5F29B28-9908-4471-8531-92F60EEA5607}">
      <dgm:prSet/>
      <dgm:spPr/>
      <dgm:t>
        <a:bodyPr/>
        <a:lstStyle/>
        <a:p>
          <a:pPr algn="just" rtl="0"/>
          <a:r>
            <a:rPr lang="es-EC" b="1" i="0" smtClean="0">
              <a:solidFill>
                <a:schemeClr val="tx1"/>
              </a:solidFill>
            </a:rPr>
            <a:t>Índice de eficiencia productiva (IEP).- </a:t>
          </a:r>
          <a:r>
            <a:rPr lang="es-EC" b="0" i="0" smtClean="0">
              <a:solidFill>
                <a:schemeClr val="tx1"/>
              </a:solidFill>
            </a:rPr>
            <a:t>Se determinó mediante la relación entre el número de huevos puestos en un día y el número de gallinas existente para ese mismo día, multiplicado por cien, para expresarlo en porcentaje.</a:t>
          </a:r>
          <a:endParaRPr lang="es-EC">
            <a:solidFill>
              <a:schemeClr val="tx1"/>
            </a:solidFill>
          </a:endParaRPr>
        </a:p>
      </dgm:t>
    </dgm:pt>
    <dgm:pt modelId="{E26134F8-3D7D-4601-9CEC-D7ACC55565FE}" type="parTrans" cxnId="{D73ACE3A-D809-4041-B9E4-4942761F2EAF}">
      <dgm:prSet/>
      <dgm:spPr/>
      <dgm:t>
        <a:bodyPr/>
        <a:lstStyle/>
        <a:p>
          <a:pPr algn="just"/>
          <a:endParaRPr lang="es-EC">
            <a:solidFill>
              <a:schemeClr val="tx1"/>
            </a:solidFill>
          </a:endParaRPr>
        </a:p>
      </dgm:t>
    </dgm:pt>
    <dgm:pt modelId="{481F2515-6DBB-4C65-BC00-37019EDBC838}" type="sibTrans" cxnId="{D73ACE3A-D809-4041-B9E4-4942761F2EAF}">
      <dgm:prSet/>
      <dgm:spPr/>
      <dgm:t>
        <a:bodyPr/>
        <a:lstStyle/>
        <a:p>
          <a:pPr algn="just"/>
          <a:endParaRPr lang="es-EC">
            <a:solidFill>
              <a:schemeClr val="tx1"/>
            </a:solidFill>
          </a:endParaRPr>
        </a:p>
      </dgm:t>
    </dgm:pt>
    <dgm:pt modelId="{F0CCC78B-F31C-4AFA-91F6-3C8E567E556A}">
      <dgm:prSet/>
      <dgm:spPr/>
      <dgm:t>
        <a:bodyPr/>
        <a:lstStyle/>
        <a:p>
          <a:pPr algn="just" rtl="0"/>
          <a:r>
            <a:rPr lang="es-ES" b="1" i="0" dirty="0" smtClean="0">
              <a:solidFill>
                <a:schemeClr val="tx1"/>
              </a:solidFill>
            </a:rPr>
            <a:t>Costo de las Dietas.- Se obtuvo al sumar el costo de los ingredientes por tonelada del balanceado más el costo de colina natural en las diferentes dosis por tratamiento.</a:t>
          </a:r>
          <a:endParaRPr lang="es-EC" dirty="0">
            <a:solidFill>
              <a:schemeClr val="tx1"/>
            </a:solidFill>
          </a:endParaRPr>
        </a:p>
      </dgm:t>
    </dgm:pt>
    <dgm:pt modelId="{B80AB4D0-0918-4714-ACF1-F669E2F80CB2}" type="parTrans" cxnId="{983F454B-45C4-4FE4-A23E-3FAF407F0A4D}">
      <dgm:prSet/>
      <dgm:spPr/>
      <dgm:t>
        <a:bodyPr/>
        <a:lstStyle/>
        <a:p>
          <a:pPr algn="just"/>
          <a:endParaRPr lang="es-EC">
            <a:solidFill>
              <a:schemeClr val="tx1"/>
            </a:solidFill>
          </a:endParaRPr>
        </a:p>
      </dgm:t>
    </dgm:pt>
    <dgm:pt modelId="{19ADBEB2-C73B-4375-8E64-8E21A74A9614}" type="sibTrans" cxnId="{983F454B-45C4-4FE4-A23E-3FAF407F0A4D}">
      <dgm:prSet/>
      <dgm:spPr/>
      <dgm:t>
        <a:bodyPr/>
        <a:lstStyle/>
        <a:p>
          <a:pPr algn="just"/>
          <a:endParaRPr lang="es-EC">
            <a:solidFill>
              <a:schemeClr val="tx1"/>
            </a:solidFill>
          </a:endParaRPr>
        </a:p>
      </dgm:t>
    </dgm:pt>
    <dgm:pt modelId="{C615DD9C-3F93-43CF-A7B3-FE90B8B75755}">
      <dgm:prSet/>
      <dgm:spPr/>
      <dgm:t>
        <a:bodyPr/>
        <a:lstStyle/>
        <a:p>
          <a:pPr algn="just" rtl="0"/>
          <a:r>
            <a:rPr lang="es-EC" b="1" i="0" dirty="0" smtClean="0">
              <a:solidFill>
                <a:schemeClr val="tx1"/>
              </a:solidFill>
            </a:rPr>
            <a:t>Análisis económico</a:t>
          </a:r>
          <a:r>
            <a:rPr lang="es-EC" b="0" i="0" dirty="0" smtClean="0">
              <a:solidFill>
                <a:schemeClr val="tx1"/>
              </a:solidFill>
            </a:rPr>
            <a:t>.- Al final se realizó un análisis marginal para cual se determinaron los costos variables de cada tratamiento, el beneficio bruto se obtuvo al sumar los huevos de cada tratamiento y multiplicar por el precio del mercado. De la diferencia entre el costo variable y el beneficio bruto obtuvimos el beneficio neto Al colocar los beneficios netos por orden descendente acompañado de los costos variables se hizo un análisis de dominancia. Con los tratamientos no dominados se realizó un análisis marginal donde se calculó la tasa de retorno marginal para cada tratamiento con lo cual permitió determinar el tratamiento más eficiente económicamente..</a:t>
          </a:r>
          <a:endParaRPr lang="es-EC" dirty="0">
            <a:solidFill>
              <a:schemeClr val="tx1"/>
            </a:solidFill>
          </a:endParaRPr>
        </a:p>
      </dgm:t>
    </dgm:pt>
    <dgm:pt modelId="{C110C57D-684C-41F0-9E20-1258473F52A6}" type="parTrans" cxnId="{FB20CF8D-A3DC-44C4-8A16-003D370BAF35}">
      <dgm:prSet/>
      <dgm:spPr/>
      <dgm:t>
        <a:bodyPr/>
        <a:lstStyle/>
        <a:p>
          <a:pPr algn="just"/>
          <a:endParaRPr lang="es-EC">
            <a:solidFill>
              <a:schemeClr val="tx1"/>
            </a:solidFill>
          </a:endParaRPr>
        </a:p>
      </dgm:t>
    </dgm:pt>
    <dgm:pt modelId="{B532C0B8-6D29-4A3A-8C78-DADC07C9CB90}" type="sibTrans" cxnId="{FB20CF8D-A3DC-44C4-8A16-003D370BAF35}">
      <dgm:prSet/>
      <dgm:spPr/>
      <dgm:t>
        <a:bodyPr/>
        <a:lstStyle/>
        <a:p>
          <a:pPr algn="just"/>
          <a:endParaRPr lang="es-EC">
            <a:solidFill>
              <a:schemeClr val="tx1"/>
            </a:solidFill>
          </a:endParaRPr>
        </a:p>
      </dgm:t>
    </dgm:pt>
    <dgm:pt modelId="{41B3A37B-2255-4D6E-98F5-138D8604C7C9}">
      <dgm:prSet/>
      <dgm:spPr/>
      <dgm:t>
        <a:bodyPr/>
        <a:lstStyle/>
        <a:p>
          <a:pPr algn="just" rtl="0"/>
          <a:r>
            <a:rPr lang="es-ES" b="1" i="0" dirty="0" smtClean="0">
              <a:solidFill>
                <a:schemeClr val="tx1"/>
              </a:solidFill>
            </a:rPr>
            <a:t>Métodos Específicos de Manejo del Experimento</a:t>
          </a:r>
        </a:p>
        <a:p>
          <a:pPr algn="just" rtl="0"/>
          <a:r>
            <a:rPr lang="es-EC" b="0" i="0" dirty="0" smtClean="0">
              <a:solidFill>
                <a:schemeClr val="tx1"/>
              </a:solidFill>
            </a:rPr>
            <a:t>La investigación fue experimental y aplicada, con el objetivo de valorar la respuesta productiva de la inclusión de diferentes niveles de colina natural (0 – 160 - 240 y 320 mg/</a:t>
          </a:r>
          <a:r>
            <a:rPr lang="es-EC" b="0" i="0" dirty="0" err="1" smtClean="0">
              <a:solidFill>
                <a:schemeClr val="tx1"/>
              </a:solidFill>
            </a:rPr>
            <a:t>Tn</a:t>
          </a:r>
          <a:r>
            <a:rPr lang="es-EC" b="0" i="0" dirty="0" smtClean="0">
              <a:solidFill>
                <a:schemeClr val="tx1"/>
              </a:solidFill>
            </a:rPr>
            <a:t>) en dietas alimenticias de gallinas de postura. En este caso, se utilizó 300 gallinas Lohmann Brown a partir de la semana 60 (fase 3) de producción, con un peso promedio de 2000 gramos, distribuidas en cuatro tratamientos (75 aves en cada uno), con 15 repeticiones. El tamaño de la Unidad Experimental estará compuesto de 5 aves.</a:t>
          </a:r>
          <a:endParaRPr lang="es-EC" dirty="0">
            <a:solidFill>
              <a:schemeClr val="tx1"/>
            </a:solidFill>
          </a:endParaRPr>
        </a:p>
      </dgm:t>
    </dgm:pt>
    <dgm:pt modelId="{2878B985-693D-47AF-A39D-9B0AF82835B9}" type="parTrans" cxnId="{BDFB60CD-0653-4AD8-9F0E-3CC04316FF3E}">
      <dgm:prSet/>
      <dgm:spPr/>
      <dgm:t>
        <a:bodyPr/>
        <a:lstStyle/>
        <a:p>
          <a:pPr algn="just"/>
          <a:endParaRPr lang="es-EC">
            <a:solidFill>
              <a:schemeClr val="tx1"/>
            </a:solidFill>
          </a:endParaRPr>
        </a:p>
      </dgm:t>
    </dgm:pt>
    <dgm:pt modelId="{A885DFA7-CD75-408D-81B4-B46EC49E5131}" type="sibTrans" cxnId="{BDFB60CD-0653-4AD8-9F0E-3CC04316FF3E}">
      <dgm:prSet/>
      <dgm:spPr/>
      <dgm:t>
        <a:bodyPr/>
        <a:lstStyle/>
        <a:p>
          <a:pPr algn="just"/>
          <a:endParaRPr lang="es-EC">
            <a:solidFill>
              <a:schemeClr val="tx1"/>
            </a:solidFill>
          </a:endParaRPr>
        </a:p>
      </dgm:t>
    </dgm:pt>
    <dgm:pt modelId="{9BE2A04A-421E-4CEC-A822-0DA29920618F}">
      <dgm:prSet/>
      <dgm:spPr/>
      <dgm:t>
        <a:bodyPr/>
        <a:lstStyle/>
        <a:p>
          <a:pPr algn="just" rtl="0"/>
          <a:r>
            <a:rPr lang="es-ES" b="1" i="0" dirty="0" smtClean="0">
              <a:solidFill>
                <a:schemeClr val="tx1"/>
              </a:solidFill>
            </a:rPr>
            <a:t>Histología de hígado</a:t>
          </a:r>
        </a:p>
        <a:p>
          <a:pPr algn="just" rtl="0"/>
          <a:r>
            <a:rPr lang="es-EC" b="0" i="0" dirty="0" smtClean="0">
              <a:solidFill>
                <a:schemeClr val="tx1"/>
              </a:solidFill>
            </a:rPr>
            <a:t>Al final del experimento 69 semanas de edad de las gallinas, se recogieron los hígados de dos aves de cada tratamiento, para los análisis macroscópicas e histológicas. En el análisis se ha evaluado, la coloración y la consistencia de los hígados. Después de las evaluaciones macroscópicas, confeccionadas láminas histológicas para diagnóstico morfológico microscópico de los hígados recogidos, donde se evaluaron los escores de degeneración grasosa, siendo clasificados como: normal, multifocal (leve, moderada o acentuada) o difusa (leve, moderada o acentuada).</a:t>
          </a:r>
          <a:endParaRPr lang="es-EC" dirty="0">
            <a:solidFill>
              <a:schemeClr val="tx1"/>
            </a:solidFill>
          </a:endParaRPr>
        </a:p>
      </dgm:t>
    </dgm:pt>
    <dgm:pt modelId="{A521C86D-7571-44BA-A53B-94BB527B745B}" type="parTrans" cxnId="{33DC9127-B7FA-4257-9F17-98C8D4743D0B}">
      <dgm:prSet/>
      <dgm:spPr/>
      <dgm:t>
        <a:bodyPr/>
        <a:lstStyle/>
        <a:p>
          <a:pPr algn="just"/>
          <a:endParaRPr lang="es-EC">
            <a:solidFill>
              <a:schemeClr val="tx1"/>
            </a:solidFill>
          </a:endParaRPr>
        </a:p>
      </dgm:t>
    </dgm:pt>
    <dgm:pt modelId="{C325A2EB-D1F5-44A1-A6FB-DDC0062DF6A2}" type="sibTrans" cxnId="{33DC9127-B7FA-4257-9F17-98C8D4743D0B}">
      <dgm:prSet/>
      <dgm:spPr/>
      <dgm:t>
        <a:bodyPr/>
        <a:lstStyle/>
        <a:p>
          <a:pPr algn="just"/>
          <a:endParaRPr lang="es-EC">
            <a:solidFill>
              <a:schemeClr val="tx1"/>
            </a:solidFill>
          </a:endParaRPr>
        </a:p>
      </dgm:t>
    </dgm:pt>
    <dgm:pt modelId="{98CF2835-6ACB-4A97-8B5A-417870B85688}" type="pres">
      <dgm:prSet presAssocID="{4AC4BC1B-7550-4192-81A4-CFBCDAD693B9}" presName="Name0" presStyleCnt="0">
        <dgm:presLayoutVars>
          <dgm:dir/>
          <dgm:resizeHandles val="exact"/>
        </dgm:presLayoutVars>
      </dgm:prSet>
      <dgm:spPr/>
      <dgm:t>
        <a:bodyPr/>
        <a:lstStyle/>
        <a:p>
          <a:endParaRPr lang="es-EC"/>
        </a:p>
      </dgm:t>
    </dgm:pt>
    <dgm:pt modelId="{E0CB82FB-BFDF-4DEC-87A5-674C3875E7B3}" type="pres">
      <dgm:prSet presAssocID="{D5F29B28-9908-4471-8531-92F60EEA5607}" presName="node" presStyleLbl="node1" presStyleIdx="0" presStyleCnt="5">
        <dgm:presLayoutVars>
          <dgm:bulletEnabled val="1"/>
        </dgm:presLayoutVars>
      </dgm:prSet>
      <dgm:spPr/>
      <dgm:t>
        <a:bodyPr/>
        <a:lstStyle/>
        <a:p>
          <a:endParaRPr lang="es-EC"/>
        </a:p>
      </dgm:t>
    </dgm:pt>
    <dgm:pt modelId="{C0572E50-4C1B-4DBA-BBC1-DC6E515876E0}" type="pres">
      <dgm:prSet presAssocID="{481F2515-6DBB-4C65-BC00-37019EDBC838}" presName="sibTrans" presStyleLbl="sibTrans1D1" presStyleIdx="0" presStyleCnt="4"/>
      <dgm:spPr/>
      <dgm:t>
        <a:bodyPr/>
        <a:lstStyle/>
        <a:p>
          <a:endParaRPr lang="es-EC"/>
        </a:p>
      </dgm:t>
    </dgm:pt>
    <dgm:pt modelId="{7B5F5187-0822-4960-BC9C-F98CFEBEA3EF}" type="pres">
      <dgm:prSet presAssocID="{481F2515-6DBB-4C65-BC00-37019EDBC838}" presName="connectorText" presStyleLbl="sibTrans1D1" presStyleIdx="0" presStyleCnt="4"/>
      <dgm:spPr/>
      <dgm:t>
        <a:bodyPr/>
        <a:lstStyle/>
        <a:p>
          <a:endParaRPr lang="es-EC"/>
        </a:p>
      </dgm:t>
    </dgm:pt>
    <dgm:pt modelId="{F955ACF2-39A5-450C-8F68-7404301B2516}" type="pres">
      <dgm:prSet presAssocID="{F0CCC78B-F31C-4AFA-91F6-3C8E567E556A}" presName="node" presStyleLbl="node1" presStyleIdx="1" presStyleCnt="5">
        <dgm:presLayoutVars>
          <dgm:bulletEnabled val="1"/>
        </dgm:presLayoutVars>
      </dgm:prSet>
      <dgm:spPr/>
      <dgm:t>
        <a:bodyPr/>
        <a:lstStyle/>
        <a:p>
          <a:endParaRPr lang="es-EC"/>
        </a:p>
      </dgm:t>
    </dgm:pt>
    <dgm:pt modelId="{087EDB9C-6B3F-4F62-AD8D-09AB48A1DA8A}" type="pres">
      <dgm:prSet presAssocID="{19ADBEB2-C73B-4375-8E64-8E21A74A9614}" presName="sibTrans" presStyleLbl="sibTrans1D1" presStyleIdx="1" presStyleCnt="4"/>
      <dgm:spPr/>
      <dgm:t>
        <a:bodyPr/>
        <a:lstStyle/>
        <a:p>
          <a:endParaRPr lang="es-EC"/>
        </a:p>
      </dgm:t>
    </dgm:pt>
    <dgm:pt modelId="{8FBA2ACF-CF85-407D-8AE7-15D1B2012EAC}" type="pres">
      <dgm:prSet presAssocID="{19ADBEB2-C73B-4375-8E64-8E21A74A9614}" presName="connectorText" presStyleLbl="sibTrans1D1" presStyleIdx="1" presStyleCnt="4"/>
      <dgm:spPr/>
      <dgm:t>
        <a:bodyPr/>
        <a:lstStyle/>
        <a:p>
          <a:endParaRPr lang="es-EC"/>
        </a:p>
      </dgm:t>
    </dgm:pt>
    <dgm:pt modelId="{9D23121A-D861-45B7-958F-C92CB3EC77A6}" type="pres">
      <dgm:prSet presAssocID="{C615DD9C-3F93-43CF-A7B3-FE90B8B75755}" presName="node" presStyleLbl="node1" presStyleIdx="2" presStyleCnt="5">
        <dgm:presLayoutVars>
          <dgm:bulletEnabled val="1"/>
        </dgm:presLayoutVars>
      </dgm:prSet>
      <dgm:spPr/>
      <dgm:t>
        <a:bodyPr/>
        <a:lstStyle/>
        <a:p>
          <a:endParaRPr lang="es-EC"/>
        </a:p>
      </dgm:t>
    </dgm:pt>
    <dgm:pt modelId="{46E470EB-24DF-428F-B4C9-7ACF58F686D3}" type="pres">
      <dgm:prSet presAssocID="{B532C0B8-6D29-4A3A-8C78-DADC07C9CB90}" presName="sibTrans" presStyleLbl="sibTrans1D1" presStyleIdx="2" presStyleCnt="4"/>
      <dgm:spPr/>
      <dgm:t>
        <a:bodyPr/>
        <a:lstStyle/>
        <a:p>
          <a:endParaRPr lang="es-EC"/>
        </a:p>
      </dgm:t>
    </dgm:pt>
    <dgm:pt modelId="{5EE42731-B393-454A-9E91-CC363FEEA1AD}" type="pres">
      <dgm:prSet presAssocID="{B532C0B8-6D29-4A3A-8C78-DADC07C9CB90}" presName="connectorText" presStyleLbl="sibTrans1D1" presStyleIdx="2" presStyleCnt="4"/>
      <dgm:spPr/>
      <dgm:t>
        <a:bodyPr/>
        <a:lstStyle/>
        <a:p>
          <a:endParaRPr lang="es-EC"/>
        </a:p>
      </dgm:t>
    </dgm:pt>
    <dgm:pt modelId="{553FA4D3-1E43-4D2B-9621-479A350ED682}" type="pres">
      <dgm:prSet presAssocID="{41B3A37B-2255-4D6E-98F5-138D8604C7C9}" presName="node" presStyleLbl="node1" presStyleIdx="3" presStyleCnt="5">
        <dgm:presLayoutVars>
          <dgm:bulletEnabled val="1"/>
        </dgm:presLayoutVars>
      </dgm:prSet>
      <dgm:spPr/>
      <dgm:t>
        <a:bodyPr/>
        <a:lstStyle/>
        <a:p>
          <a:endParaRPr lang="es-EC"/>
        </a:p>
      </dgm:t>
    </dgm:pt>
    <dgm:pt modelId="{4A031FA7-E59A-45E4-8B24-ED9FF38A01D9}" type="pres">
      <dgm:prSet presAssocID="{A885DFA7-CD75-408D-81B4-B46EC49E5131}" presName="sibTrans" presStyleLbl="sibTrans1D1" presStyleIdx="3" presStyleCnt="4"/>
      <dgm:spPr/>
      <dgm:t>
        <a:bodyPr/>
        <a:lstStyle/>
        <a:p>
          <a:endParaRPr lang="es-EC"/>
        </a:p>
      </dgm:t>
    </dgm:pt>
    <dgm:pt modelId="{D9D1BEA6-89ED-47C7-A6EA-E463A0E660FB}" type="pres">
      <dgm:prSet presAssocID="{A885DFA7-CD75-408D-81B4-B46EC49E5131}" presName="connectorText" presStyleLbl="sibTrans1D1" presStyleIdx="3" presStyleCnt="4"/>
      <dgm:spPr/>
      <dgm:t>
        <a:bodyPr/>
        <a:lstStyle/>
        <a:p>
          <a:endParaRPr lang="es-EC"/>
        </a:p>
      </dgm:t>
    </dgm:pt>
    <dgm:pt modelId="{EEAEEDE1-3A33-4425-9B5D-1788983CEA60}" type="pres">
      <dgm:prSet presAssocID="{9BE2A04A-421E-4CEC-A822-0DA29920618F}" presName="node" presStyleLbl="node1" presStyleIdx="4" presStyleCnt="5">
        <dgm:presLayoutVars>
          <dgm:bulletEnabled val="1"/>
        </dgm:presLayoutVars>
      </dgm:prSet>
      <dgm:spPr/>
      <dgm:t>
        <a:bodyPr/>
        <a:lstStyle/>
        <a:p>
          <a:endParaRPr lang="es-EC"/>
        </a:p>
      </dgm:t>
    </dgm:pt>
  </dgm:ptLst>
  <dgm:cxnLst>
    <dgm:cxn modelId="{14994097-55E6-4E86-81EA-B00AA1753AD3}" type="presOf" srcId="{4AC4BC1B-7550-4192-81A4-CFBCDAD693B9}" destId="{98CF2835-6ACB-4A97-8B5A-417870B85688}" srcOrd="0" destOrd="0" presId="urn:microsoft.com/office/officeart/2005/8/layout/bProcess3"/>
    <dgm:cxn modelId="{D9A84833-A68A-429C-87D9-7F82DC5213EC}" type="presOf" srcId="{481F2515-6DBB-4C65-BC00-37019EDBC838}" destId="{7B5F5187-0822-4960-BC9C-F98CFEBEA3EF}" srcOrd="1" destOrd="0" presId="urn:microsoft.com/office/officeart/2005/8/layout/bProcess3"/>
    <dgm:cxn modelId="{983F454B-45C4-4FE4-A23E-3FAF407F0A4D}" srcId="{4AC4BC1B-7550-4192-81A4-CFBCDAD693B9}" destId="{F0CCC78B-F31C-4AFA-91F6-3C8E567E556A}" srcOrd="1" destOrd="0" parTransId="{B80AB4D0-0918-4714-ACF1-F669E2F80CB2}" sibTransId="{19ADBEB2-C73B-4375-8E64-8E21A74A9614}"/>
    <dgm:cxn modelId="{33DC9127-B7FA-4257-9F17-98C8D4743D0B}" srcId="{4AC4BC1B-7550-4192-81A4-CFBCDAD693B9}" destId="{9BE2A04A-421E-4CEC-A822-0DA29920618F}" srcOrd="4" destOrd="0" parTransId="{A521C86D-7571-44BA-A53B-94BB527B745B}" sibTransId="{C325A2EB-D1F5-44A1-A6FB-DDC0062DF6A2}"/>
    <dgm:cxn modelId="{D73ACE3A-D809-4041-B9E4-4942761F2EAF}" srcId="{4AC4BC1B-7550-4192-81A4-CFBCDAD693B9}" destId="{D5F29B28-9908-4471-8531-92F60EEA5607}" srcOrd="0" destOrd="0" parTransId="{E26134F8-3D7D-4601-9CEC-D7ACC55565FE}" sibTransId="{481F2515-6DBB-4C65-BC00-37019EDBC838}"/>
    <dgm:cxn modelId="{9190AD4E-0330-4891-ADD5-78C3482925B4}" type="presOf" srcId="{481F2515-6DBB-4C65-BC00-37019EDBC838}" destId="{C0572E50-4C1B-4DBA-BBC1-DC6E515876E0}" srcOrd="0" destOrd="0" presId="urn:microsoft.com/office/officeart/2005/8/layout/bProcess3"/>
    <dgm:cxn modelId="{8B7DF177-9F2B-4878-B7B7-4E4D4B196EFE}" type="presOf" srcId="{A885DFA7-CD75-408D-81B4-B46EC49E5131}" destId="{4A031FA7-E59A-45E4-8B24-ED9FF38A01D9}" srcOrd="0" destOrd="0" presId="urn:microsoft.com/office/officeart/2005/8/layout/bProcess3"/>
    <dgm:cxn modelId="{78395C73-7FBB-4BED-8710-2B196572E620}" type="presOf" srcId="{B532C0B8-6D29-4A3A-8C78-DADC07C9CB90}" destId="{5EE42731-B393-454A-9E91-CC363FEEA1AD}" srcOrd="1" destOrd="0" presId="urn:microsoft.com/office/officeart/2005/8/layout/bProcess3"/>
    <dgm:cxn modelId="{11DB7D2C-4790-4306-9769-6D56C1EA8540}" type="presOf" srcId="{41B3A37B-2255-4D6E-98F5-138D8604C7C9}" destId="{553FA4D3-1E43-4D2B-9621-479A350ED682}" srcOrd="0" destOrd="0" presId="urn:microsoft.com/office/officeart/2005/8/layout/bProcess3"/>
    <dgm:cxn modelId="{60C2F674-64C5-4CF9-A33D-805738D3F2D6}" type="presOf" srcId="{9BE2A04A-421E-4CEC-A822-0DA29920618F}" destId="{EEAEEDE1-3A33-4425-9B5D-1788983CEA60}" srcOrd="0" destOrd="0" presId="urn:microsoft.com/office/officeart/2005/8/layout/bProcess3"/>
    <dgm:cxn modelId="{BDFB60CD-0653-4AD8-9F0E-3CC04316FF3E}" srcId="{4AC4BC1B-7550-4192-81A4-CFBCDAD693B9}" destId="{41B3A37B-2255-4D6E-98F5-138D8604C7C9}" srcOrd="3" destOrd="0" parTransId="{2878B985-693D-47AF-A39D-9B0AF82835B9}" sibTransId="{A885DFA7-CD75-408D-81B4-B46EC49E5131}"/>
    <dgm:cxn modelId="{8040C495-C394-4D04-94AA-6F9229783E52}" type="presOf" srcId="{D5F29B28-9908-4471-8531-92F60EEA5607}" destId="{E0CB82FB-BFDF-4DEC-87A5-674C3875E7B3}" srcOrd="0" destOrd="0" presId="urn:microsoft.com/office/officeart/2005/8/layout/bProcess3"/>
    <dgm:cxn modelId="{ACCA4907-67A7-442B-B44D-ADB3C72D44DD}" type="presOf" srcId="{19ADBEB2-C73B-4375-8E64-8E21A74A9614}" destId="{087EDB9C-6B3F-4F62-AD8D-09AB48A1DA8A}" srcOrd="0" destOrd="0" presId="urn:microsoft.com/office/officeart/2005/8/layout/bProcess3"/>
    <dgm:cxn modelId="{B121EF73-2B56-4728-9095-24F3D24D1107}" type="presOf" srcId="{B532C0B8-6D29-4A3A-8C78-DADC07C9CB90}" destId="{46E470EB-24DF-428F-B4C9-7ACF58F686D3}" srcOrd="0" destOrd="0" presId="urn:microsoft.com/office/officeart/2005/8/layout/bProcess3"/>
    <dgm:cxn modelId="{551CB005-D447-4654-8AEE-FA0B8786C5F7}" type="presOf" srcId="{C615DD9C-3F93-43CF-A7B3-FE90B8B75755}" destId="{9D23121A-D861-45B7-958F-C92CB3EC77A6}" srcOrd="0" destOrd="0" presId="urn:microsoft.com/office/officeart/2005/8/layout/bProcess3"/>
    <dgm:cxn modelId="{D1D7DAF8-9FA8-43A0-963B-8646BDB7528B}" type="presOf" srcId="{19ADBEB2-C73B-4375-8E64-8E21A74A9614}" destId="{8FBA2ACF-CF85-407D-8AE7-15D1B2012EAC}" srcOrd="1" destOrd="0" presId="urn:microsoft.com/office/officeart/2005/8/layout/bProcess3"/>
    <dgm:cxn modelId="{FB20CF8D-A3DC-44C4-8A16-003D370BAF35}" srcId="{4AC4BC1B-7550-4192-81A4-CFBCDAD693B9}" destId="{C615DD9C-3F93-43CF-A7B3-FE90B8B75755}" srcOrd="2" destOrd="0" parTransId="{C110C57D-684C-41F0-9E20-1258473F52A6}" sibTransId="{B532C0B8-6D29-4A3A-8C78-DADC07C9CB90}"/>
    <dgm:cxn modelId="{BE79F9C7-9A03-48E5-A8D4-6D1A97D9DF0A}" type="presOf" srcId="{A885DFA7-CD75-408D-81B4-B46EC49E5131}" destId="{D9D1BEA6-89ED-47C7-A6EA-E463A0E660FB}" srcOrd="1" destOrd="0" presId="urn:microsoft.com/office/officeart/2005/8/layout/bProcess3"/>
    <dgm:cxn modelId="{63473969-9789-4206-81CB-729F4DBDE3D5}" type="presOf" srcId="{F0CCC78B-F31C-4AFA-91F6-3C8E567E556A}" destId="{F955ACF2-39A5-450C-8F68-7404301B2516}" srcOrd="0" destOrd="0" presId="urn:microsoft.com/office/officeart/2005/8/layout/bProcess3"/>
    <dgm:cxn modelId="{63C7143B-B045-4231-BB7F-F4DC1B82670A}" type="presParOf" srcId="{98CF2835-6ACB-4A97-8B5A-417870B85688}" destId="{E0CB82FB-BFDF-4DEC-87A5-674C3875E7B3}" srcOrd="0" destOrd="0" presId="urn:microsoft.com/office/officeart/2005/8/layout/bProcess3"/>
    <dgm:cxn modelId="{30728E7E-9D4C-4434-AF39-33C018D286D0}" type="presParOf" srcId="{98CF2835-6ACB-4A97-8B5A-417870B85688}" destId="{C0572E50-4C1B-4DBA-BBC1-DC6E515876E0}" srcOrd="1" destOrd="0" presId="urn:microsoft.com/office/officeart/2005/8/layout/bProcess3"/>
    <dgm:cxn modelId="{814619FC-3F27-4E7A-904A-86AD53BC28A9}" type="presParOf" srcId="{C0572E50-4C1B-4DBA-BBC1-DC6E515876E0}" destId="{7B5F5187-0822-4960-BC9C-F98CFEBEA3EF}" srcOrd="0" destOrd="0" presId="urn:microsoft.com/office/officeart/2005/8/layout/bProcess3"/>
    <dgm:cxn modelId="{350AB9B7-86A5-4CD0-81A8-E288E0DFBA4B}" type="presParOf" srcId="{98CF2835-6ACB-4A97-8B5A-417870B85688}" destId="{F955ACF2-39A5-450C-8F68-7404301B2516}" srcOrd="2" destOrd="0" presId="urn:microsoft.com/office/officeart/2005/8/layout/bProcess3"/>
    <dgm:cxn modelId="{BCE40557-C9A7-4D2B-99FE-103605B3009E}" type="presParOf" srcId="{98CF2835-6ACB-4A97-8B5A-417870B85688}" destId="{087EDB9C-6B3F-4F62-AD8D-09AB48A1DA8A}" srcOrd="3" destOrd="0" presId="urn:microsoft.com/office/officeart/2005/8/layout/bProcess3"/>
    <dgm:cxn modelId="{8302427B-CBAC-4DE7-A42D-277E262526F9}" type="presParOf" srcId="{087EDB9C-6B3F-4F62-AD8D-09AB48A1DA8A}" destId="{8FBA2ACF-CF85-407D-8AE7-15D1B2012EAC}" srcOrd="0" destOrd="0" presId="urn:microsoft.com/office/officeart/2005/8/layout/bProcess3"/>
    <dgm:cxn modelId="{065C2844-1F43-4763-A8F0-54A98F1B7430}" type="presParOf" srcId="{98CF2835-6ACB-4A97-8B5A-417870B85688}" destId="{9D23121A-D861-45B7-958F-C92CB3EC77A6}" srcOrd="4" destOrd="0" presId="urn:microsoft.com/office/officeart/2005/8/layout/bProcess3"/>
    <dgm:cxn modelId="{A4BE1961-2DF8-4AE9-BC05-4E15073C4574}" type="presParOf" srcId="{98CF2835-6ACB-4A97-8B5A-417870B85688}" destId="{46E470EB-24DF-428F-B4C9-7ACF58F686D3}" srcOrd="5" destOrd="0" presId="urn:microsoft.com/office/officeart/2005/8/layout/bProcess3"/>
    <dgm:cxn modelId="{9308DDCC-40CF-4402-9EDA-D63284E66EB6}" type="presParOf" srcId="{46E470EB-24DF-428F-B4C9-7ACF58F686D3}" destId="{5EE42731-B393-454A-9E91-CC363FEEA1AD}" srcOrd="0" destOrd="0" presId="urn:microsoft.com/office/officeart/2005/8/layout/bProcess3"/>
    <dgm:cxn modelId="{65BF95AC-6DED-4FD7-A257-D94225E5A277}" type="presParOf" srcId="{98CF2835-6ACB-4A97-8B5A-417870B85688}" destId="{553FA4D3-1E43-4D2B-9621-479A350ED682}" srcOrd="6" destOrd="0" presId="urn:microsoft.com/office/officeart/2005/8/layout/bProcess3"/>
    <dgm:cxn modelId="{FD93A3A0-BAB3-4974-A5ED-7FB2C62AB84E}" type="presParOf" srcId="{98CF2835-6ACB-4A97-8B5A-417870B85688}" destId="{4A031FA7-E59A-45E4-8B24-ED9FF38A01D9}" srcOrd="7" destOrd="0" presId="urn:microsoft.com/office/officeart/2005/8/layout/bProcess3"/>
    <dgm:cxn modelId="{A9D2FD15-E184-4275-8223-CE71E70D0238}" type="presParOf" srcId="{4A031FA7-E59A-45E4-8B24-ED9FF38A01D9}" destId="{D9D1BEA6-89ED-47C7-A6EA-E463A0E660FB}" srcOrd="0" destOrd="0" presId="urn:microsoft.com/office/officeart/2005/8/layout/bProcess3"/>
    <dgm:cxn modelId="{71DF5FAC-E6ED-4FC2-B2B8-80D6474BB63A}" type="presParOf" srcId="{98CF2835-6ACB-4A97-8B5A-417870B85688}" destId="{EEAEEDE1-3A33-4425-9B5D-1788983CEA60}"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7D3729-1B4E-427B-9694-14A424BDB79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CBD872BF-6C11-4CE0-8B25-24085E16F30F}">
      <dgm:prSet phldrT="[Texto]" phldr="1"/>
      <dgm:spPr>
        <a:blipFill rotWithShape="0">
          <a:blip xmlns:r="http://schemas.openxmlformats.org/officeDocument/2006/relationships" r:embed="rId1"/>
          <a:stretch>
            <a:fillRect/>
          </a:stretch>
        </a:blipFill>
      </dgm:spPr>
      <dgm:t>
        <a:bodyPr/>
        <a:lstStyle/>
        <a:p>
          <a:endParaRPr lang="es-EC" dirty="0"/>
        </a:p>
      </dgm:t>
    </dgm:pt>
    <dgm:pt modelId="{6041C806-ED20-4312-90FD-E51EEB7B990F}" type="parTrans" cxnId="{A9DB2C6B-403D-4875-B055-4128F2369865}">
      <dgm:prSet/>
      <dgm:spPr/>
      <dgm:t>
        <a:bodyPr/>
        <a:lstStyle/>
        <a:p>
          <a:endParaRPr lang="es-EC"/>
        </a:p>
      </dgm:t>
    </dgm:pt>
    <dgm:pt modelId="{8731D844-3A73-4029-ABF9-43A1D204973E}" type="sibTrans" cxnId="{A9DB2C6B-403D-4875-B055-4128F2369865}">
      <dgm:prSet/>
      <dgm:spPr>
        <a:blipFill rotWithShape="0">
          <a:blip xmlns:r="http://schemas.openxmlformats.org/officeDocument/2006/relationships" r:embed="rId2"/>
          <a:stretch>
            <a:fillRect/>
          </a:stretch>
        </a:blipFill>
      </dgm:spPr>
      <dgm:t>
        <a:bodyPr/>
        <a:lstStyle/>
        <a:p>
          <a:endParaRPr lang="es-EC"/>
        </a:p>
      </dgm:t>
    </dgm:pt>
    <dgm:pt modelId="{79725E32-F484-4913-86BE-A7D4A4D6F1F8}">
      <dgm:prSet phldrT="[Texto]" phldr="1"/>
      <dgm:spPr>
        <a:blipFill rotWithShape="0">
          <a:blip xmlns:r="http://schemas.openxmlformats.org/officeDocument/2006/relationships" r:embed="rId3"/>
          <a:stretch>
            <a:fillRect/>
          </a:stretch>
        </a:blipFill>
      </dgm:spPr>
      <dgm:t>
        <a:bodyPr/>
        <a:lstStyle/>
        <a:p>
          <a:endParaRPr lang="es-EC" dirty="0"/>
        </a:p>
      </dgm:t>
    </dgm:pt>
    <dgm:pt modelId="{4FE5F1F7-B973-4CB4-9FCD-52BFBD6A030E}" type="parTrans" cxnId="{B02689BD-8E50-4C24-956D-7C1DE8FD69CD}">
      <dgm:prSet/>
      <dgm:spPr/>
      <dgm:t>
        <a:bodyPr/>
        <a:lstStyle/>
        <a:p>
          <a:endParaRPr lang="es-EC"/>
        </a:p>
      </dgm:t>
    </dgm:pt>
    <dgm:pt modelId="{73C43BA0-9922-4861-9AE8-4A96B3665C8E}" type="sibTrans" cxnId="{B02689BD-8E50-4C24-956D-7C1DE8FD69CD}">
      <dgm:prSet/>
      <dgm:spPr>
        <a:blipFill rotWithShape="0">
          <a:blip xmlns:r="http://schemas.openxmlformats.org/officeDocument/2006/relationships" r:embed="rId4"/>
          <a:stretch>
            <a:fillRect/>
          </a:stretch>
        </a:blipFill>
      </dgm:spPr>
      <dgm:t>
        <a:bodyPr/>
        <a:lstStyle/>
        <a:p>
          <a:endParaRPr lang="es-EC"/>
        </a:p>
      </dgm:t>
    </dgm:pt>
    <dgm:pt modelId="{62287A82-133E-4BEA-B946-08455C02228D}">
      <dgm:prSet phldrT="[Texto]" phldr="1"/>
      <dgm:spPr>
        <a:blipFill rotWithShape="0">
          <a:blip xmlns:r="http://schemas.openxmlformats.org/officeDocument/2006/relationships" r:embed="rId5"/>
          <a:stretch>
            <a:fillRect/>
          </a:stretch>
        </a:blipFill>
      </dgm:spPr>
      <dgm:t>
        <a:bodyPr/>
        <a:lstStyle/>
        <a:p>
          <a:endParaRPr lang="es-EC" dirty="0"/>
        </a:p>
      </dgm:t>
    </dgm:pt>
    <dgm:pt modelId="{1105CDA6-579F-4427-8FB4-B3A66D7FBE3C}" type="parTrans" cxnId="{F9E998CD-E3BD-455D-AD4D-A86C9FF85852}">
      <dgm:prSet/>
      <dgm:spPr/>
      <dgm:t>
        <a:bodyPr/>
        <a:lstStyle/>
        <a:p>
          <a:endParaRPr lang="es-EC"/>
        </a:p>
      </dgm:t>
    </dgm:pt>
    <dgm:pt modelId="{641CDB33-08CE-4710-9196-410E9B65685F}" type="sibTrans" cxnId="{F9E998CD-E3BD-455D-AD4D-A86C9FF85852}">
      <dgm:prSet/>
      <dgm:spPr>
        <a:blipFill rotWithShape="0">
          <a:blip xmlns:r="http://schemas.openxmlformats.org/officeDocument/2006/relationships" r:embed="rId6"/>
          <a:stretch>
            <a:fillRect/>
          </a:stretch>
        </a:blipFill>
      </dgm:spPr>
      <dgm:t>
        <a:bodyPr/>
        <a:lstStyle/>
        <a:p>
          <a:endParaRPr lang="es-EC"/>
        </a:p>
      </dgm:t>
    </dgm:pt>
    <dgm:pt modelId="{4A391B05-ECCD-45E6-A8D9-F0FABDF7ACD5}" type="pres">
      <dgm:prSet presAssocID="{EE7D3729-1B4E-427B-9694-14A424BDB790}" presName="Name0" presStyleCnt="0">
        <dgm:presLayoutVars>
          <dgm:chMax/>
          <dgm:chPref/>
          <dgm:dir/>
          <dgm:animLvl val="lvl"/>
        </dgm:presLayoutVars>
      </dgm:prSet>
      <dgm:spPr/>
      <dgm:t>
        <a:bodyPr/>
        <a:lstStyle/>
        <a:p>
          <a:endParaRPr lang="es-EC"/>
        </a:p>
      </dgm:t>
    </dgm:pt>
    <dgm:pt modelId="{146C5FD6-633B-4D50-A265-719B85169DF1}" type="pres">
      <dgm:prSet presAssocID="{CBD872BF-6C11-4CE0-8B25-24085E16F30F}" presName="composite" presStyleCnt="0"/>
      <dgm:spPr/>
    </dgm:pt>
    <dgm:pt modelId="{55EE2BC3-E252-40EA-8807-92167CB92AB5}" type="pres">
      <dgm:prSet presAssocID="{CBD872BF-6C11-4CE0-8B25-24085E16F30F}" presName="Parent1" presStyleLbl="node1" presStyleIdx="0" presStyleCnt="6">
        <dgm:presLayoutVars>
          <dgm:chMax val="1"/>
          <dgm:chPref val="1"/>
          <dgm:bulletEnabled val="1"/>
        </dgm:presLayoutVars>
      </dgm:prSet>
      <dgm:spPr/>
      <dgm:t>
        <a:bodyPr/>
        <a:lstStyle/>
        <a:p>
          <a:endParaRPr lang="es-EC"/>
        </a:p>
      </dgm:t>
    </dgm:pt>
    <dgm:pt modelId="{599E1235-71B1-4FD2-AE12-5D3FD3FA0E25}" type="pres">
      <dgm:prSet presAssocID="{CBD872BF-6C11-4CE0-8B25-24085E16F30F}" presName="Childtext1" presStyleLbl="revTx" presStyleIdx="0" presStyleCnt="3">
        <dgm:presLayoutVars>
          <dgm:chMax val="0"/>
          <dgm:chPref val="0"/>
          <dgm:bulletEnabled val="1"/>
        </dgm:presLayoutVars>
      </dgm:prSet>
      <dgm:spPr/>
      <dgm:t>
        <a:bodyPr/>
        <a:lstStyle/>
        <a:p>
          <a:endParaRPr lang="es-EC"/>
        </a:p>
      </dgm:t>
    </dgm:pt>
    <dgm:pt modelId="{EB07E6DB-3F79-46E7-B939-3CB823D8C46F}" type="pres">
      <dgm:prSet presAssocID="{CBD872BF-6C11-4CE0-8B25-24085E16F30F}" presName="BalanceSpacing" presStyleCnt="0"/>
      <dgm:spPr/>
    </dgm:pt>
    <dgm:pt modelId="{26532455-AE16-4D50-82B9-936A4383F42B}" type="pres">
      <dgm:prSet presAssocID="{CBD872BF-6C11-4CE0-8B25-24085E16F30F}" presName="BalanceSpacing1" presStyleCnt="0"/>
      <dgm:spPr/>
    </dgm:pt>
    <dgm:pt modelId="{F4169014-3A92-4EEB-9196-CC6152842522}" type="pres">
      <dgm:prSet presAssocID="{8731D844-3A73-4029-ABF9-43A1D204973E}" presName="Accent1Text" presStyleLbl="node1" presStyleIdx="1" presStyleCnt="6"/>
      <dgm:spPr/>
      <dgm:t>
        <a:bodyPr/>
        <a:lstStyle/>
        <a:p>
          <a:endParaRPr lang="es-EC"/>
        </a:p>
      </dgm:t>
    </dgm:pt>
    <dgm:pt modelId="{D7F51202-AF30-49CE-A0C4-A87FEA5B5E24}" type="pres">
      <dgm:prSet presAssocID="{8731D844-3A73-4029-ABF9-43A1D204973E}" presName="spaceBetweenRectangles" presStyleCnt="0"/>
      <dgm:spPr/>
    </dgm:pt>
    <dgm:pt modelId="{7CEAEE3D-49C0-4CAA-A646-13658F0B067B}" type="pres">
      <dgm:prSet presAssocID="{79725E32-F484-4913-86BE-A7D4A4D6F1F8}" presName="composite" presStyleCnt="0"/>
      <dgm:spPr/>
    </dgm:pt>
    <dgm:pt modelId="{D2D7591F-5B97-4812-8C1D-5A46984FEDE8}" type="pres">
      <dgm:prSet presAssocID="{79725E32-F484-4913-86BE-A7D4A4D6F1F8}" presName="Parent1" presStyleLbl="node1" presStyleIdx="2" presStyleCnt="6">
        <dgm:presLayoutVars>
          <dgm:chMax val="1"/>
          <dgm:chPref val="1"/>
          <dgm:bulletEnabled val="1"/>
        </dgm:presLayoutVars>
      </dgm:prSet>
      <dgm:spPr/>
      <dgm:t>
        <a:bodyPr/>
        <a:lstStyle/>
        <a:p>
          <a:endParaRPr lang="es-EC"/>
        </a:p>
      </dgm:t>
    </dgm:pt>
    <dgm:pt modelId="{57240B10-FCEA-439B-B6F5-9E5B79970BDB}" type="pres">
      <dgm:prSet presAssocID="{79725E32-F484-4913-86BE-A7D4A4D6F1F8}" presName="Childtext1" presStyleLbl="revTx" presStyleIdx="1" presStyleCnt="3">
        <dgm:presLayoutVars>
          <dgm:chMax val="0"/>
          <dgm:chPref val="0"/>
          <dgm:bulletEnabled val="1"/>
        </dgm:presLayoutVars>
      </dgm:prSet>
      <dgm:spPr/>
      <dgm:t>
        <a:bodyPr/>
        <a:lstStyle/>
        <a:p>
          <a:endParaRPr lang="es-EC"/>
        </a:p>
      </dgm:t>
    </dgm:pt>
    <dgm:pt modelId="{53BEFA96-DB6E-4D14-B805-5A0EB4A87E44}" type="pres">
      <dgm:prSet presAssocID="{79725E32-F484-4913-86BE-A7D4A4D6F1F8}" presName="BalanceSpacing" presStyleCnt="0"/>
      <dgm:spPr/>
    </dgm:pt>
    <dgm:pt modelId="{D50362FF-E3E6-4577-B6E8-4406CA3CF81E}" type="pres">
      <dgm:prSet presAssocID="{79725E32-F484-4913-86BE-A7D4A4D6F1F8}" presName="BalanceSpacing1" presStyleCnt="0"/>
      <dgm:spPr/>
    </dgm:pt>
    <dgm:pt modelId="{751F6C9A-8824-4F6B-9E0A-08CCDF1AC68A}" type="pres">
      <dgm:prSet presAssocID="{73C43BA0-9922-4861-9AE8-4A96B3665C8E}" presName="Accent1Text" presStyleLbl="node1" presStyleIdx="3" presStyleCnt="6"/>
      <dgm:spPr/>
      <dgm:t>
        <a:bodyPr/>
        <a:lstStyle/>
        <a:p>
          <a:endParaRPr lang="es-EC"/>
        </a:p>
      </dgm:t>
    </dgm:pt>
    <dgm:pt modelId="{F4286650-EEFF-4E78-962C-9E0FEADAFDC4}" type="pres">
      <dgm:prSet presAssocID="{73C43BA0-9922-4861-9AE8-4A96B3665C8E}" presName="spaceBetweenRectangles" presStyleCnt="0"/>
      <dgm:spPr/>
    </dgm:pt>
    <dgm:pt modelId="{AE9D1B59-06C6-443A-AA36-9331374B9204}" type="pres">
      <dgm:prSet presAssocID="{62287A82-133E-4BEA-B946-08455C02228D}" presName="composite" presStyleCnt="0"/>
      <dgm:spPr/>
    </dgm:pt>
    <dgm:pt modelId="{0C74285D-AA48-4552-9A42-2A5A94787859}" type="pres">
      <dgm:prSet presAssocID="{62287A82-133E-4BEA-B946-08455C02228D}" presName="Parent1" presStyleLbl="node1" presStyleIdx="4" presStyleCnt="6">
        <dgm:presLayoutVars>
          <dgm:chMax val="1"/>
          <dgm:chPref val="1"/>
          <dgm:bulletEnabled val="1"/>
        </dgm:presLayoutVars>
      </dgm:prSet>
      <dgm:spPr/>
      <dgm:t>
        <a:bodyPr/>
        <a:lstStyle/>
        <a:p>
          <a:endParaRPr lang="es-EC"/>
        </a:p>
      </dgm:t>
    </dgm:pt>
    <dgm:pt modelId="{8F3729E0-A8E6-4468-B4CD-A08DA2948620}" type="pres">
      <dgm:prSet presAssocID="{62287A82-133E-4BEA-B946-08455C02228D}" presName="Childtext1" presStyleLbl="revTx" presStyleIdx="2" presStyleCnt="3">
        <dgm:presLayoutVars>
          <dgm:chMax val="0"/>
          <dgm:chPref val="0"/>
          <dgm:bulletEnabled val="1"/>
        </dgm:presLayoutVars>
      </dgm:prSet>
      <dgm:spPr/>
      <dgm:t>
        <a:bodyPr/>
        <a:lstStyle/>
        <a:p>
          <a:endParaRPr lang="es-EC"/>
        </a:p>
      </dgm:t>
    </dgm:pt>
    <dgm:pt modelId="{53BDBA21-160E-471B-9472-BE0DC705D1B2}" type="pres">
      <dgm:prSet presAssocID="{62287A82-133E-4BEA-B946-08455C02228D}" presName="BalanceSpacing" presStyleCnt="0"/>
      <dgm:spPr/>
    </dgm:pt>
    <dgm:pt modelId="{8A32B0DB-51CE-4BC0-AFBC-51EB7601BD68}" type="pres">
      <dgm:prSet presAssocID="{62287A82-133E-4BEA-B946-08455C02228D}" presName="BalanceSpacing1" presStyleCnt="0"/>
      <dgm:spPr/>
    </dgm:pt>
    <dgm:pt modelId="{DD358D05-72EE-4F75-8ADC-B1161ED39689}" type="pres">
      <dgm:prSet presAssocID="{641CDB33-08CE-4710-9196-410E9B65685F}" presName="Accent1Text" presStyleLbl="node1" presStyleIdx="5" presStyleCnt="6"/>
      <dgm:spPr/>
      <dgm:t>
        <a:bodyPr/>
        <a:lstStyle/>
        <a:p>
          <a:endParaRPr lang="es-EC"/>
        </a:p>
      </dgm:t>
    </dgm:pt>
  </dgm:ptLst>
  <dgm:cxnLst>
    <dgm:cxn modelId="{A16DE214-D571-4D72-B959-7864C0EC52C6}" type="presOf" srcId="{8731D844-3A73-4029-ABF9-43A1D204973E}" destId="{F4169014-3A92-4EEB-9196-CC6152842522}" srcOrd="0" destOrd="0" presId="urn:microsoft.com/office/officeart/2008/layout/AlternatingHexagons"/>
    <dgm:cxn modelId="{1564D898-5A8A-4BAA-938C-DF49C7CFE209}" type="presOf" srcId="{EE7D3729-1B4E-427B-9694-14A424BDB790}" destId="{4A391B05-ECCD-45E6-A8D9-F0FABDF7ACD5}" srcOrd="0" destOrd="0" presId="urn:microsoft.com/office/officeart/2008/layout/AlternatingHexagons"/>
    <dgm:cxn modelId="{F9E998CD-E3BD-455D-AD4D-A86C9FF85852}" srcId="{EE7D3729-1B4E-427B-9694-14A424BDB790}" destId="{62287A82-133E-4BEA-B946-08455C02228D}" srcOrd="2" destOrd="0" parTransId="{1105CDA6-579F-4427-8FB4-B3A66D7FBE3C}" sibTransId="{641CDB33-08CE-4710-9196-410E9B65685F}"/>
    <dgm:cxn modelId="{42275A2A-003D-4651-AC70-C6ED2E19074C}" type="presOf" srcId="{CBD872BF-6C11-4CE0-8B25-24085E16F30F}" destId="{55EE2BC3-E252-40EA-8807-92167CB92AB5}" srcOrd="0" destOrd="0" presId="urn:microsoft.com/office/officeart/2008/layout/AlternatingHexagons"/>
    <dgm:cxn modelId="{B02689BD-8E50-4C24-956D-7C1DE8FD69CD}" srcId="{EE7D3729-1B4E-427B-9694-14A424BDB790}" destId="{79725E32-F484-4913-86BE-A7D4A4D6F1F8}" srcOrd="1" destOrd="0" parTransId="{4FE5F1F7-B973-4CB4-9FCD-52BFBD6A030E}" sibTransId="{73C43BA0-9922-4861-9AE8-4A96B3665C8E}"/>
    <dgm:cxn modelId="{95B923AA-E0CD-42F5-84BC-6BA4F8F8D470}" type="presOf" srcId="{79725E32-F484-4913-86BE-A7D4A4D6F1F8}" destId="{D2D7591F-5B97-4812-8C1D-5A46984FEDE8}" srcOrd="0" destOrd="0" presId="urn:microsoft.com/office/officeart/2008/layout/AlternatingHexagons"/>
    <dgm:cxn modelId="{9C6A9D01-A8CC-4343-9340-A659E66A4DF9}" type="presOf" srcId="{641CDB33-08CE-4710-9196-410E9B65685F}" destId="{DD358D05-72EE-4F75-8ADC-B1161ED39689}" srcOrd="0" destOrd="0" presId="urn:microsoft.com/office/officeart/2008/layout/AlternatingHexagons"/>
    <dgm:cxn modelId="{A9DB2C6B-403D-4875-B055-4128F2369865}" srcId="{EE7D3729-1B4E-427B-9694-14A424BDB790}" destId="{CBD872BF-6C11-4CE0-8B25-24085E16F30F}" srcOrd="0" destOrd="0" parTransId="{6041C806-ED20-4312-90FD-E51EEB7B990F}" sibTransId="{8731D844-3A73-4029-ABF9-43A1D204973E}"/>
    <dgm:cxn modelId="{C6AC9876-DF17-4EB1-9568-B915428F4E39}" type="presOf" srcId="{73C43BA0-9922-4861-9AE8-4A96B3665C8E}" destId="{751F6C9A-8824-4F6B-9E0A-08CCDF1AC68A}" srcOrd="0" destOrd="0" presId="urn:microsoft.com/office/officeart/2008/layout/AlternatingHexagons"/>
    <dgm:cxn modelId="{CE282940-B734-440F-96F5-DB22F39182C6}" type="presOf" srcId="{62287A82-133E-4BEA-B946-08455C02228D}" destId="{0C74285D-AA48-4552-9A42-2A5A94787859}" srcOrd="0" destOrd="0" presId="urn:microsoft.com/office/officeart/2008/layout/AlternatingHexagons"/>
    <dgm:cxn modelId="{262BEC14-7073-4F71-B7C2-E335883C2BCC}" type="presParOf" srcId="{4A391B05-ECCD-45E6-A8D9-F0FABDF7ACD5}" destId="{146C5FD6-633B-4D50-A265-719B85169DF1}" srcOrd="0" destOrd="0" presId="urn:microsoft.com/office/officeart/2008/layout/AlternatingHexagons"/>
    <dgm:cxn modelId="{55DB55AA-B7F1-4F79-9436-FE7097295B09}" type="presParOf" srcId="{146C5FD6-633B-4D50-A265-719B85169DF1}" destId="{55EE2BC3-E252-40EA-8807-92167CB92AB5}" srcOrd="0" destOrd="0" presId="urn:microsoft.com/office/officeart/2008/layout/AlternatingHexagons"/>
    <dgm:cxn modelId="{166239BE-F9A5-4827-8BA7-BD834CAC578D}" type="presParOf" srcId="{146C5FD6-633B-4D50-A265-719B85169DF1}" destId="{599E1235-71B1-4FD2-AE12-5D3FD3FA0E25}" srcOrd="1" destOrd="0" presId="urn:microsoft.com/office/officeart/2008/layout/AlternatingHexagons"/>
    <dgm:cxn modelId="{6633C730-9549-4878-9CDF-7E3304A7F802}" type="presParOf" srcId="{146C5FD6-633B-4D50-A265-719B85169DF1}" destId="{EB07E6DB-3F79-46E7-B939-3CB823D8C46F}" srcOrd="2" destOrd="0" presId="urn:microsoft.com/office/officeart/2008/layout/AlternatingHexagons"/>
    <dgm:cxn modelId="{93F5B61D-F8EF-48F6-B451-65A884308F24}" type="presParOf" srcId="{146C5FD6-633B-4D50-A265-719B85169DF1}" destId="{26532455-AE16-4D50-82B9-936A4383F42B}" srcOrd="3" destOrd="0" presId="urn:microsoft.com/office/officeart/2008/layout/AlternatingHexagons"/>
    <dgm:cxn modelId="{B29B897C-4652-4D02-961F-AF83CF127EFB}" type="presParOf" srcId="{146C5FD6-633B-4D50-A265-719B85169DF1}" destId="{F4169014-3A92-4EEB-9196-CC6152842522}" srcOrd="4" destOrd="0" presId="urn:microsoft.com/office/officeart/2008/layout/AlternatingHexagons"/>
    <dgm:cxn modelId="{3BE60557-6404-445E-BC70-632BF17C6A55}" type="presParOf" srcId="{4A391B05-ECCD-45E6-A8D9-F0FABDF7ACD5}" destId="{D7F51202-AF30-49CE-A0C4-A87FEA5B5E24}" srcOrd="1" destOrd="0" presId="urn:microsoft.com/office/officeart/2008/layout/AlternatingHexagons"/>
    <dgm:cxn modelId="{30B8DCB0-5E74-4A3E-9652-B714239ED63F}" type="presParOf" srcId="{4A391B05-ECCD-45E6-A8D9-F0FABDF7ACD5}" destId="{7CEAEE3D-49C0-4CAA-A646-13658F0B067B}" srcOrd="2" destOrd="0" presId="urn:microsoft.com/office/officeart/2008/layout/AlternatingHexagons"/>
    <dgm:cxn modelId="{B6580186-076F-46ED-A8D4-FF7B66FAE3C4}" type="presParOf" srcId="{7CEAEE3D-49C0-4CAA-A646-13658F0B067B}" destId="{D2D7591F-5B97-4812-8C1D-5A46984FEDE8}" srcOrd="0" destOrd="0" presId="urn:microsoft.com/office/officeart/2008/layout/AlternatingHexagons"/>
    <dgm:cxn modelId="{0061CD5C-6E9D-4F8C-934D-F02065A0F3F0}" type="presParOf" srcId="{7CEAEE3D-49C0-4CAA-A646-13658F0B067B}" destId="{57240B10-FCEA-439B-B6F5-9E5B79970BDB}" srcOrd="1" destOrd="0" presId="urn:microsoft.com/office/officeart/2008/layout/AlternatingHexagons"/>
    <dgm:cxn modelId="{77C07B7B-7315-4908-8A9C-BC02C26702EF}" type="presParOf" srcId="{7CEAEE3D-49C0-4CAA-A646-13658F0B067B}" destId="{53BEFA96-DB6E-4D14-B805-5A0EB4A87E44}" srcOrd="2" destOrd="0" presId="urn:microsoft.com/office/officeart/2008/layout/AlternatingHexagons"/>
    <dgm:cxn modelId="{9F8F1BC0-3B41-4163-981D-D2102B9C91CD}" type="presParOf" srcId="{7CEAEE3D-49C0-4CAA-A646-13658F0B067B}" destId="{D50362FF-E3E6-4577-B6E8-4406CA3CF81E}" srcOrd="3" destOrd="0" presId="urn:microsoft.com/office/officeart/2008/layout/AlternatingHexagons"/>
    <dgm:cxn modelId="{CC9B4E10-9210-495B-AEC1-6648E29CB2C4}" type="presParOf" srcId="{7CEAEE3D-49C0-4CAA-A646-13658F0B067B}" destId="{751F6C9A-8824-4F6B-9E0A-08CCDF1AC68A}" srcOrd="4" destOrd="0" presId="urn:microsoft.com/office/officeart/2008/layout/AlternatingHexagons"/>
    <dgm:cxn modelId="{FEB54BFD-D1E2-4ADB-9E1F-377AFE964649}" type="presParOf" srcId="{4A391B05-ECCD-45E6-A8D9-F0FABDF7ACD5}" destId="{F4286650-EEFF-4E78-962C-9E0FEADAFDC4}" srcOrd="3" destOrd="0" presId="urn:microsoft.com/office/officeart/2008/layout/AlternatingHexagons"/>
    <dgm:cxn modelId="{1E7D670C-D683-4633-B6A6-1DA9F83D9AB0}" type="presParOf" srcId="{4A391B05-ECCD-45E6-A8D9-F0FABDF7ACD5}" destId="{AE9D1B59-06C6-443A-AA36-9331374B9204}" srcOrd="4" destOrd="0" presId="urn:microsoft.com/office/officeart/2008/layout/AlternatingHexagons"/>
    <dgm:cxn modelId="{8BF1248C-7FF6-405A-BB64-5866DB57C4D9}" type="presParOf" srcId="{AE9D1B59-06C6-443A-AA36-9331374B9204}" destId="{0C74285D-AA48-4552-9A42-2A5A94787859}" srcOrd="0" destOrd="0" presId="urn:microsoft.com/office/officeart/2008/layout/AlternatingHexagons"/>
    <dgm:cxn modelId="{1EDA1DBE-80E1-4C6C-9486-BB055CE0733C}" type="presParOf" srcId="{AE9D1B59-06C6-443A-AA36-9331374B9204}" destId="{8F3729E0-A8E6-4468-B4CD-A08DA2948620}" srcOrd="1" destOrd="0" presId="urn:microsoft.com/office/officeart/2008/layout/AlternatingHexagons"/>
    <dgm:cxn modelId="{0E23C61C-CBDD-4155-AD27-CC130349311E}" type="presParOf" srcId="{AE9D1B59-06C6-443A-AA36-9331374B9204}" destId="{53BDBA21-160E-471B-9472-BE0DC705D1B2}" srcOrd="2" destOrd="0" presId="urn:microsoft.com/office/officeart/2008/layout/AlternatingHexagons"/>
    <dgm:cxn modelId="{179308C8-6531-4433-B39B-D821EAA76E41}" type="presParOf" srcId="{AE9D1B59-06C6-443A-AA36-9331374B9204}" destId="{8A32B0DB-51CE-4BC0-AFBC-51EB7601BD68}" srcOrd="3" destOrd="0" presId="urn:microsoft.com/office/officeart/2008/layout/AlternatingHexagons"/>
    <dgm:cxn modelId="{27D86208-3EE5-4112-BB5D-62DE374BD2D1}" type="presParOf" srcId="{AE9D1B59-06C6-443A-AA36-9331374B9204}" destId="{DD358D05-72EE-4F75-8ADC-B1161ED3968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2D15C4-D6FF-4B4A-AA4B-E34B665B4A5E}"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s-EC"/>
        </a:p>
      </dgm:t>
    </dgm:pt>
    <dgm:pt modelId="{A0317387-05B2-4E71-805B-A7E1B231901A}">
      <dgm:prSet custT="1"/>
      <dgm:spPr/>
      <dgm:t>
        <a:bodyPr/>
        <a:lstStyle/>
        <a:p>
          <a:r>
            <a:rPr lang="es-EC" sz="1200" b="1" dirty="0" smtClean="0"/>
            <a:t>Conclusiones</a:t>
          </a:r>
          <a:endParaRPr lang="es-EC" sz="1200" b="1" dirty="0"/>
        </a:p>
      </dgm:t>
    </dgm:pt>
    <dgm:pt modelId="{65AFACD4-CF86-4CE8-A437-A694FC9314E8}" type="parTrans" cxnId="{B857279F-FB19-426D-A355-288EF6BC3BAD}">
      <dgm:prSet/>
      <dgm:spPr/>
      <dgm:t>
        <a:bodyPr/>
        <a:lstStyle/>
        <a:p>
          <a:endParaRPr lang="es-EC" sz="900"/>
        </a:p>
      </dgm:t>
    </dgm:pt>
    <dgm:pt modelId="{C23411D2-8857-4108-B58B-4883C3939ECF}" type="sibTrans" cxnId="{B857279F-FB19-426D-A355-288EF6BC3BAD}">
      <dgm:prSet/>
      <dgm:spPr/>
      <dgm:t>
        <a:bodyPr/>
        <a:lstStyle/>
        <a:p>
          <a:endParaRPr lang="es-EC" sz="900"/>
        </a:p>
      </dgm:t>
    </dgm:pt>
    <dgm:pt modelId="{447BF71B-4522-4472-B09C-9938F5F8A414}">
      <dgm:prSet custT="1"/>
      <dgm:spPr/>
      <dgm:t>
        <a:bodyPr/>
        <a:lstStyle/>
        <a:p>
          <a:r>
            <a:rPr lang="es-ES" sz="900" dirty="0" smtClean="0"/>
            <a:t>No se encontraron diferencias de los parámetros productivos entre los tratamientos sin embargo donde se utilizó 160 mg/Tn (T1) de Biocolina numéricamente presentaron los mayores índices de producción.</a:t>
          </a:r>
          <a:endParaRPr lang="es-EC" sz="900" dirty="0"/>
        </a:p>
      </dgm:t>
    </dgm:pt>
    <dgm:pt modelId="{C032F1B4-EDFA-4ADD-BB3C-8B68E15A5D33}" type="parTrans" cxnId="{71F59104-B694-4956-B4D3-C566CCF7C6DA}">
      <dgm:prSet/>
      <dgm:spPr/>
      <dgm:t>
        <a:bodyPr/>
        <a:lstStyle/>
        <a:p>
          <a:endParaRPr lang="es-ES" sz="900"/>
        </a:p>
      </dgm:t>
    </dgm:pt>
    <dgm:pt modelId="{65E00B86-8F66-4F7C-81A0-EBBEBAD844CF}" type="sibTrans" cxnId="{71F59104-B694-4956-B4D3-C566CCF7C6DA}">
      <dgm:prSet/>
      <dgm:spPr/>
      <dgm:t>
        <a:bodyPr/>
        <a:lstStyle/>
        <a:p>
          <a:endParaRPr lang="es-ES" sz="900"/>
        </a:p>
      </dgm:t>
    </dgm:pt>
    <dgm:pt modelId="{83B69F0F-C67E-4C0C-92C2-3FD65088F986}">
      <dgm:prSet custT="1"/>
      <dgm:spPr/>
      <dgm:t>
        <a:bodyPr/>
        <a:lstStyle/>
        <a:p>
          <a:r>
            <a:rPr lang="es-ES" sz="900" smtClean="0"/>
            <a:t>Respecto a la Calidad de los huevos no se encontraron diferencias significativas entre los tratamientos, pero donde se utilizó 240 mg/Tn (T2) hubo un ligero aumento en las diferentes variables, dentro de los cortes histológicos macroscópicos no se encontró una mejoría en el estado de hígados y no se vio favorecido la salud de las gallinas cuando se utilizó Colina (BioCholine Powder) en la presente investigación.</a:t>
          </a:r>
          <a:endParaRPr lang="es-EC" sz="900"/>
        </a:p>
      </dgm:t>
    </dgm:pt>
    <dgm:pt modelId="{4D32CE72-AF15-43D4-B111-BAD617A1573E}" type="parTrans" cxnId="{36FA772A-8B7E-4B52-B6F0-53FB6CBB8154}">
      <dgm:prSet/>
      <dgm:spPr/>
      <dgm:t>
        <a:bodyPr/>
        <a:lstStyle/>
        <a:p>
          <a:endParaRPr lang="es-ES" sz="900"/>
        </a:p>
      </dgm:t>
    </dgm:pt>
    <dgm:pt modelId="{DC140EC6-1462-448D-ADAC-B5CAAEEF0587}" type="sibTrans" cxnId="{36FA772A-8B7E-4B52-B6F0-53FB6CBB8154}">
      <dgm:prSet/>
      <dgm:spPr/>
      <dgm:t>
        <a:bodyPr/>
        <a:lstStyle/>
        <a:p>
          <a:endParaRPr lang="es-ES" sz="900"/>
        </a:p>
      </dgm:t>
    </dgm:pt>
    <dgm:pt modelId="{98421414-74EA-4956-9D39-7F6824D43E40}">
      <dgm:prSet custT="1"/>
      <dgm:spPr/>
      <dgm:t>
        <a:bodyPr/>
        <a:lstStyle/>
        <a:p>
          <a:r>
            <a:rPr lang="es-ES" sz="900" smtClean="0"/>
            <a:t>Los cortes histológicos microscópicos verificaron que los tratamientos con 0% y 240% de Biocolina no presentaron lesiones y mantuvieron la salud de los animales.</a:t>
          </a:r>
          <a:endParaRPr lang="es-EC" sz="900"/>
        </a:p>
      </dgm:t>
    </dgm:pt>
    <dgm:pt modelId="{4EBA98FC-F71F-4FFD-BC3B-B8F8E2FAB686}" type="parTrans" cxnId="{C2E3B7A6-973D-495D-91E5-17F0B418C3A8}">
      <dgm:prSet/>
      <dgm:spPr/>
      <dgm:t>
        <a:bodyPr/>
        <a:lstStyle/>
        <a:p>
          <a:endParaRPr lang="es-ES" sz="900"/>
        </a:p>
      </dgm:t>
    </dgm:pt>
    <dgm:pt modelId="{2ED9955F-0C08-4E74-966B-B21FA3B8D32A}" type="sibTrans" cxnId="{C2E3B7A6-973D-495D-91E5-17F0B418C3A8}">
      <dgm:prSet/>
      <dgm:spPr/>
      <dgm:t>
        <a:bodyPr/>
        <a:lstStyle/>
        <a:p>
          <a:endParaRPr lang="es-ES" sz="900"/>
        </a:p>
      </dgm:t>
    </dgm:pt>
    <dgm:pt modelId="{9888286F-E3D8-4A3D-B776-80DD943A1A8A}">
      <dgm:prSet custT="1"/>
      <dgm:spPr/>
      <dgm:t>
        <a:bodyPr/>
        <a:lstStyle/>
        <a:p>
          <a:r>
            <a:rPr lang="es-ES" sz="900" smtClean="0"/>
            <a:t>El tratamiento donde se utilizó 240 mg/Tn (T2) de Biocolina dejo una mayor tasa de retorno y tornándose más rentable dentro de los tratamientos utilizados.</a:t>
          </a:r>
          <a:endParaRPr lang="es-EC" sz="900"/>
        </a:p>
      </dgm:t>
    </dgm:pt>
    <dgm:pt modelId="{E5D230BB-92AE-47E7-835F-5499351151DB}" type="parTrans" cxnId="{3D8E58A7-2129-49AA-AAE5-DAD662031D81}">
      <dgm:prSet/>
      <dgm:spPr/>
      <dgm:t>
        <a:bodyPr/>
        <a:lstStyle/>
        <a:p>
          <a:endParaRPr lang="es-ES" sz="900"/>
        </a:p>
      </dgm:t>
    </dgm:pt>
    <dgm:pt modelId="{7E30B3BB-4771-4C46-9E6A-BBDBE4AE7EBF}" type="sibTrans" cxnId="{3D8E58A7-2129-49AA-AAE5-DAD662031D81}">
      <dgm:prSet/>
      <dgm:spPr/>
      <dgm:t>
        <a:bodyPr/>
        <a:lstStyle/>
        <a:p>
          <a:endParaRPr lang="es-ES" sz="900"/>
        </a:p>
      </dgm:t>
    </dgm:pt>
    <dgm:pt modelId="{1B195FAF-FD12-44D9-A415-3588BEC58CEE}" type="pres">
      <dgm:prSet presAssocID="{102D15C4-D6FF-4B4A-AA4B-E34B665B4A5E}" presName="Name0" presStyleCnt="0">
        <dgm:presLayoutVars>
          <dgm:dir/>
        </dgm:presLayoutVars>
      </dgm:prSet>
      <dgm:spPr/>
      <dgm:t>
        <a:bodyPr/>
        <a:lstStyle/>
        <a:p>
          <a:endParaRPr lang="es-EC"/>
        </a:p>
      </dgm:t>
    </dgm:pt>
    <dgm:pt modelId="{03731D08-FC27-42E1-BD00-E22B4869BCE1}" type="pres">
      <dgm:prSet presAssocID="{A0317387-05B2-4E71-805B-A7E1B231901A}" presName="noChildren" presStyleCnt="0"/>
      <dgm:spPr/>
    </dgm:pt>
    <dgm:pt modelId="{4E815673-984A-4220-93DA-92F20A81BA74}" type="pres">
      <dgm:prSet presAssocID="{A0317387-05B2-4E71-805B-A7E1B231901A}" presName="gap" presStyleCnt="0"/>
      <dgm:spPr/>
    </dgm:pt>
    <dgm:pt modelId="{18A07B0E-2604-4E2D-87C2-F78361BF577C}" type="pres">
      <dgm:prSet presAssocID="{A0317387-05B2-4E71-805B-A7E1B231901A}" presName="medCircle2" presStyleLbl="vennNode1" presStyleIdx="0" presStyleCnt="5"/>
      <dgm:spPr/>
    </dgm:pt>
    <dgm:pt modelId="{CCB01269-60C0-4A3E-A116-22CE5857E281}" type="pres">
      <dgm:prSet presAssocID="{A0317387-05B2-4E71-805B-A7E1B231901A}" presName="txLvlOnly1" presStyleLbl="revTx" presStyleIdx="0" presStyleCnt="5"/>
      <dgm:spPr/>
      <dgm:t>
        <a:bodyPr/>
        <a:lstStyle/>
        <a:p>
          <a:endParaRPr lang="es-EC"/>
        </a:p>
      </dgm:t>
    </dgm:pt>
    <dgm:pt modelId="{1D9F1222-CA3F-4A70-A0C7-999958EC2FEF}" type="pres">
      <dgm:prSet presAssocID="{447BF71B-4522-4472-B09C-9938F5F8A414}" presName="noChildren" presStyleCnt="0"/>
      <dgm:spPr/>
    </dgm:pt>
    <dgm:pt modelId="{A8DE637A-0129-4AA5-AA1A-4AE9138440DD}" type="pres">
      <dgm:prSet presAssocID="{447BF71B-4522-4472-B09C-9938F5F8A414}" presName="gap" presStyleCnt="0"/>
      <dgm:spPr/>
    </dgm:pt>
    <dgm:pt modelId="{26027D1C-11A2-4233-8982-C011088A8CC7}" type="pres">
      <dgm:prSet presAssocID="{447BF71B-4522-4472-B09C-9938F5F8A414}" presName="medCircle2" presStyleLbl="vennNode1" presStyleIdx="1" presStyleCnt="5"/>
      <dgm:spPr/>
    </dgm:pt>
    <dgm:pt modelId="{FD3C34B7-BD93-49F8-BD0C-51BC616AA7CC}" type="pres">
      <dgm:prSet presAssocID="{447BF71B-4522-4472-B09C-9938F5F8A414}" presName="txLvlOnly1" presStyleLbl="revTx" presStyleIdx="1" presStyleCnt="5"/>
      <dgm:spPr/>
    </dgm:pt>
    <dgm:pt modelId="{2966EA91-842B-433E-9A66-2626A0EDB070}" type="pres">
      <dgm:prSet presAssocID="{83B69F0F-C67E-4C0C-92C2-3FD65088F986}" presName="noChildren" presStyleCnt="0"/>
      <dgm:spPr/>
    </dgm:pt>
    <dgm:pt modelId="{C529BACB-1CC2-45BD-AE55-92BE17416469}" type="pres">
      <dgm:prSet presAssocID="{83B69F0F-C67E-4C0C-92C2-3FD65088F986}" presName="gap" presStyleCnt="0"/>
      <dgm:spPr/>
    </dgm:pt>
    <dgm:pt modelId="{90BD2F2F-217E-4AC0-827D-E52A62A1E0BA}" type="pres">
      <dgm:prSet presAssocID="{83B69F0F-C67E-4C0C-92C2-3FD65088F986}" presName="medCircle2" presStyleLbl="vennNode1" presStyleIdx="2" presStyleCnt="5"/>
      <dgm:spPr/>
    </dgm:pt>
    <dgm:pt modelId="{F7758858-59E5-48C9-B465-29F8D969CCFB}" type="pres">
      <dgm:prSet presAssocID="{83B69F0F-C67E-4C0C-92C2-3FD65088F986}" presName="txLvlOnly1" presStyleLbl="revTx" presStyleIdx="2" presStyleCnt="5"/>
      <dgm:spPr/>
    </dgm:pt>
    <dgm:pt modelId="{0F6A9B2B-165C-4EDA-B6E7-BD7C6ACD4F0B}" type="pres">
      <dgm:prSet presAssocID="{98421414-74EA-4956-9D39-7F6824D43E40}" presName="noChildren" presStyleCnt="0"/>
      <dgm:spPr/>
    </dgm:pt>
    <dgm:pt modelId="{CDB31A01-CAE6-4EA6-A0BC-61486ED8260B}" type="pres">
      <dgm:prSet presAssocID="{98421414-74EA-4956-9D39-7F6824D43E40}" presName="gap" presStyleCnt="0"/>
      <dgm:spPr/>
    </dgm:pt>
    <dgm:pt modelId="{0BD1BE9B-008E-42A2-ADC8-EB0713AF4E2E}" type="pres">
      <dgm:prSet presAssocID="{98421414-74EA-4956-9D39-7F6824D43E40}" presName="medCircle2" presStyleLbl="vennNode1" presStyleIdx="3" presStyleCnt="5"/>
      <dgm:spPr/>
    </dgm:pt>
    <dgm:pt modelId="{094350D1-9038-40D8-9E51-89D6126BEEE4}" type="pres">
      <dgm:prSet presAssocID="{98421414-74EA-4956-9D39-7F6824D43E40}" presName="txLvlOnly1" presStyleLbl="revTx" presStyleIdx="3" presStyleCnt="5"/>
      <dgm:spPr/>
    </dgm:pt>
    <dgm:pt modelId="{13CB3B8A-D8E5-43C1-9720-3F8EDBD3F4E0}" type="pres">
      <dgm:prSet presAssocID="{9888286F-E3D8-4A3D-B776-80DD943A1A8A}" presName="noChildren" presStyleCnt="0"/>
      <dgm:spPr/>
    </dgm:pt>
    <dgm:pt modelId="{9D884321-6803-4CAE-BDF0-6A9F96148BE0}" type="pres">
      <dgm:prSet presAssocID="{9888286F-E3D8-4A3D-B776-80DD943A1A8A}" presName="gap" presStyleCnt="0"/>
      <dgm:spPr/>
    </dgm:pt>
    <dgm:pt modelId="{79DF255D-D563-4ADD-8595-4BF54F4E590B}" type="pres">
      <dgm:prSet presAssocID="{9888286F-E3D8-4A3D-B776-80DD943A1A8A}" presName="medCircle2" presStyleLbl="vennNode1" presStyleIdx="4" presStyleCnt="5"/>
      <dgm:spPr/>
    </dgm:pt>
    <dgm:pt modelId="{D41A4B0A-19FF-42D7-8887-9FA780FCAB4C}" type="pres">
      <dgm:prSet presAssocID="{9888286F-E3D8-4A3D-B776-80DD943A1A8A}" presName="txLvlOnly1" presStyleLbl="revTx" presStyleIdx="4" presStyleCnt="5"/>
      <dgm:spPr/>
    </dgm:pt>
  </dgm:ptLst>
  <dgm:cxnLst>
    <dgm:cxn modelId="{68B8A89A-B0CA-4562-B440-DD61D16CA137}" type="presOf" srcId="{83B69F0F-C67E-4C0C-92C2-3FD65088F986}" destId="{F7758858-59E5-48C9-B465-29F8D969CCFB}" srcOrd="0" destOrd="0" presId="urn:microsoft.com/office/officeart/2008/layout/VerticalCircleList"/>
    <dgm:cxn modelId="{3D8E58A7-2129-49AA-AAE5-DAD662031D81}" srcId="{102D15C4-D6FF-4B4A-AA4B-E34B665B4A5E}" destId="{9888286F-E3D8-4A3D-B776-80DD943A1A8A}" srcOrd="4" destOrd="0" parTransId="{E5D230BB-92AE-47E7-835F-5499351151DB}" sibTransId="{7E30B3BB-4771-4C46-9E6A-BBDBE4AE7EBF}"/>
    <dgm:cxn modelId="{CA93EF21-76F7-43ED-B154-9E98F2DCC774}" type="presOf" srcId="{A0317387-05B2-4E71-805B-A7E1B231901A}" destId="{CCB01269-60C0-4A3E-A116-22CE5857E281}" srcOrd="0" destOrd="0" presId="urn:microsoft.com/office/officeart/2008/layout/VerticalCircleList"/>
    <dgm:cxn modelId="{B857279F-FB19-426D-A355-288EF6BC3BAD}" srcId="{102D15C4-D6FF-4B4A-AA4B-E34B665B4A5E}" destId="{A0317387-05B2-4E71-805B-A7E1B231901A}" srcOrd="0" destOrd="0" parTransId="{65AFACD4-CF86-4CE8-A437-A694FC9314E8}" sibTransId="{C23411D2-8857-4108-B58B-4883C3939ECF}"/>
    <dgm:cxn modelId="{C2E3B7A6-973D-495D-91E5-17F0B418C3A8}" srcId="{102D15C4-D6FF-4B4A-AA4B-E34B665B4A5E}" destId="{98421414-74EA-4956-9D39-7F6824D43E40}" srcOrd="3" destOrd="0" parTransId="{4EBA98FC-F71F-4FFD-BC3B-B8F8E2FAB686}" sibTransId="{2ED9955F-0C08-4E74-966B-B21FA3B8D32A}"/>
    <dgm:cxn modelId="{71F59104-B694-4956-B4D3-C566CCF7C6DA}" srcId="{102D15C4-D6FF-4B4A-AA4B-E34B665B4A5E}" destId="{447BF71B-4522-4472-B09C-9938F5F8A414}" srcOrd="1" destOrd="0" parTransId="{C032F1B4-EDFA-4ADD-BB3C-8B68E15A5D33}" sibTransId="{65E00B86-8F66-4F7C-81A0-EBBEBAD844CF}"/>
    <dgm:cxn modelId="{08F1C45D-E95F-4B2A-9920-3AA833723C93}" type="presOf" srcId="{447BF71B-4522-4472-B09C-9938F5F8A414}" destId="{FD3C34B7-BD93-49F8-BD0C-51BC616AA7CC}" srcOrd="0" destOrd="0" presId="urn:microsoft.com/office/officeart/2008/layout/VerticalCircleList"/>
    <dgm:cxn modelId="{36FA772A-8B7E-4B52-B6F0-53FB6CBB8154}" srcId="{102D15C4-D6FF-4B4A-AA4B-E34B665B4A5E}" destId="{83B69F0F-C67E-4C0C-92C2-3FD65088F986}" srcOrd="2" destOrd="0" parTransId="{4D32CE72-AF15-43D4-B111-BAD617A1573E}" sibTransId="{DC140EC6-1462-448D-ADAC-B5CAAEEF0587}"/>
    <dgm:cxn modelId="{679B3F4E-0D2D-44B3-91A0-325BA7416984}" type="presOf" srcId="{102D15C4-D6FF-4B4A-AA4B-E34B665B4A5E}" destId="{1B195FAF-FD12-44D9-A415-3588BEC58CEE}" srcOrd="0" destOrd="0" presId="urn:microsoft.com/office/officeart/2008/layout/VerticalCircleList"/>
    <dgm:cxn modelId="{FD4D4C3A-3F6D-4840-B6F2-CB20D4AECA3B}" type="presOf" srcId="{98421414-74EA-4956-9D39-7F6824D43E40}" destId="{094350D1-9038-40D8-9E51-89D6126BEEE4}" srcOrd="0" destOrd="0" presId="urn:microsoft.com/office/officeart/2008/layout/VerticalCircleList"/>
    <dgm:cxn modelId="{0C770F5B-3F95-4831-8D45-5FE2F14EC46C}" type="presOf" srcId="{9888286F-E3D8-4A3D-B776-80DD943A1A8A}" destId="{D41A4B0A-19FF-42D7-8887-9FA780FCAB4C}" srcOrd="0" destOrd="0" presId="urn:microsoft.com/office/officeart/2008/layout/VerticalCircleList"/>
    <dgm:cxn modelId="{14F4E4A7-C710-4429-BF36-2FFC47E190A2}" type="presParOf" srcId="{1B195FAF-FD12-44D9-A415-3588BEC58CEE}" destId="{03731D08-FC27-42E1-BD00-E22B4869BCE1}" srcOrd="0" destOrd="0" presId="urn:microsoft.com/office/officeart/2008/layout/VerticalCircleList"/>
    <dgm:cxn modelId="{D383B02B-46EF-4E65-957C-D10AE4588479}" type="presParOf" srcId="{03731D08-FC27-42E1-BD00-E22B4869BCE1}" destId="{4E815673-984A-4220-93DA-92F20A81BA74}" srcOrd="0" destOrd="0" presId="urn:microsoft.com/office/officeart/2008/layout/VerticalCircleList"/>
    <dgm:cxn modelId="{C9964DDC-3E0A-408E-9E4A-4F25787C5E16}" type="presParOf" srcId="{03731D08-FC27-42E1-BD00-E22B4869BCE1}" destId="{18A07B0E-2604-4E2D-87C2-F78361BF577C}" srcOrd="1" destOrd="0" presId="urn:microsoft.com/office/officeart/2008/layout/VerticalCircleList"/>
    <dgm:cxn modelId="{428F9229-A392-4E02-81C3-98AB4B8F2079}" type="presParOf" srcId="{03731D08-FC27-42E1-BD00-E22B4869BCE1}" destId="{CCB01269-60C0-4A3E-A116-22CE5857E281}" srcOrd="2" destOrd="0" presId="urn:microsoft.com/office/officeart/2008/layout/VerticalCircleList"/>
    <dgm:cxn modelId="{8A4E1F60-7EAE-4932-BF44-DCC7B379817F}" type="presParOf" srcId="{1B195FAF-FD12-44D9-A415-3588BEC58CEE}" destId="{1D9F1222-CA3F-4A70-A0C7-999958EC2FEF}" srcOrd="1" destOrd="0" presId="urn:microsoft.com/office/officeart/2008/layout/VerticalCircleList"/>
    <dgm:cxn modelId="{598749E8-57F6-4159-BDED-ECC2AB72587C}" type="presParOf" srcId="{1D9F1222-CA3F-4A70-A0C7-999958EC2FEF}" destId="{A8DE637A-0129-4AA5-AA1A-4AE9138440DD}" srcOrd="0" destOrd="0" presId="urn:microsoft.com/office/officeart/2008/layout/VerticalCircleList"/>
    <dgm:cxn modelId="{A8419FCC-4738-4374-BAD7-0B8D10E645E1}" type="presParOf" srcId="{1D9F1222-CA3F-4A70-A0C7-999958EC2FEF}" destId="{26027D1C-11A2-4233-8982-C011088A8CC7}" srcOrd="1" destOrd="0" presId="urn:microsoft.com/office/officeart/2008/layout/VerticalCircleList"/>
    <dgm:cxn modelId="{E6934CC4-7C65-471B-A485-ACB1DF1A429F}" type="presParOf" srcId="{1D9F1222-CA3F-4A70-A0C7-999958EC2FEF}" destId="{FD3C34B7-BD93-49F8-BD0C-51BC616AA7CC}" srcOrd="2" destOrd="0" presId="urn:microsoft.com/office/officeart/2008/layout/VerticalCircleList"/>
    <dgm:cxn modelId="{BB4E9F5F-6EB0-421B-BCA7-CC17A7154C3E}" type="presParOf" srcId="{1B195FAF-FD12-44D9-A415-3588BEC58CEE}" destId="{2966EA91-842B-433E-9A66-2626A0EDB070}" srcOrd="2" destOrd="0" presId="urn:microsoft.com/office/officeart/2008/layout/VerticalCircleList"/>
    <dgm:cxn modelId="{794FE074-DD14-46D8-AF36-530189336DB9}" type="presParOf" srcId="{2966EA91-842B-433E-9A66-2626A0EDB070}" destId="{C529BACB-1CC2-45BD-AE55-92BE17416469}" srcOrd="0" destOrd="0" presId="urn:microsoft.com/office/officeart/2008/layout/VerticalCircleList"/>
    <dgm:cxn modelId="{E529DB03-CBCA-4E03-BC09-D5897F8D7CCB}" type="presParOf" srcId="{2966EA91-842B-433E-9A66-2626A0EDB070}" destId="{90BD2F2F-217E-4AC0-827D-E52A62A1E0BA}" srcOrd="1" destOrd="0" presId="urn:microsoft.com/office/officeart/2008/layout/VerticalCircleList"/>
    <dgm:cxn modelId="{809A722A-DD92-4F10-A729-BEB9D31F75AE}" type="presParOf" srcId="{2966EA91-842B-433E-9A66-2626A0EDB070}" destId="{F7758858-59E5-48C9-B465-29F8D969CCFB}" srcOrd="2" destOrd="0" presId="urn:microsoft.com/office/officeart/2008/layout/VerticalCircleList"/>
    <dgm:cxn modelId="{F074D3ED-7A53-4D60-9BC5-9BEE84DE3A18}" type="presParOf" srcId="{1B195FAF-FD12-44D9-A415-3588BEC58CEE}" destId="{0F6A9B2B-165C-4EDA-B6E7-BD7C6ACD4F0B}" srcOrd="3" destOrd="0" presId="urn:microsoft.com/office/officeart/2008/layout/VerticalCircleList"/>
    <dgm:cxn modelId="{FBECAC01-2C81-43A2-B20E-320391314D94}" type="presParOf" srcId="{0F6A9B2B-165C-4EDA-B6E7-BD7C6ACD4F0B}" destId="{CDB31A01-CAE6-4EA6-A0BC-61486ED8260B}" srcOrd="0" destOrd="0" presId="urn:microsoft.com/office/officeart/2008/layout/VerticalCircleList"/>
    <dgm:cxn modelId="{17E5C1A3-8B4B-4368-AF7C-5F44F457DB8F}" type="presParOf" srcId="{0F6A9B2B-165C-4EDA-B6E7-BD7C6ACD4F0B}" destId="{0BD1BE9B-008E-42A2-ADC8-EB0713AF4E2E}" srcOrd="1" destOrd="0" presId="urn:microsoft.com/office/officeart/2008/layout/VerticalCircleList"/>
    <dgm:cxn modelId="{F484D3FB-8A11-446C-A235-AA5BE7028A42}" type="presParOf" srcId="{0F6A9B2B-165C-4EDA-B6E7-BD7C6ACD4F0B}" destId="{094350D1-9038-40D8-9E51-89D6126BEEE4}" srcOrd="2" destOrd="0" presId="urn:microsoft.com/office/officeart/2008/layout/VerticalCircleList"/>
    <dgm:cxn modelId="{F3119660-9C62-4E48-A4CD-A55685F4040B}" type="presParOf" srcId="{1B195FAF-FD12-44D9-A415-3588BEC58CEE}" destId="{13CB3B8A-D8E5-43C1-9720-3F8EDBD3F4E0}" srcOrd="4" destOrd="0" presId="urn:microsoft.com/office/officeart/2008/layout/VerticalCircleList"/>
    <dgm:cxn modelId="{D800083B-78A8-47D6-BD8C-F2E74472D28B}" type="presParOf" srcId="{13CB3B8A-D8E5-43C1-9720-3F8EDBD3F4E0}" destId="{9D884321-6803-4CAE-BDF0-6A9F96148BE0}" srcOrd="0" destOrd="0" presId="urn:microsoft.com/office/officeart/2008/layout/VerticalCircleList"/>
    <dgm:cxn modelId="{06DEB7D9-9B76-4C66-A64B-F431E661957A}" type="presParOf" srcId="{13CB3B8A-D8E5-43C1-9720-3F8EDBD3F4E0}" destId="{79DF255D-D563-4ADD-8595-4BF54F4E590B}" srcOrd="1" destOrd="0" presId="urn:microsoft.com/office/officeart/2008/layout/VerticalCircleList"/>
    <dgm:cxn modelId="{70B2EEDF-CE31-447D-B43B-1D1A452FAABC}" type="presParOf" srcId="{13CB3B8A-D8E5-43C1-9720-3F8EDBD3F4E0}" destId="{D41A4B0A-19FF-42D7-8887-9FA780FCAB4C}"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EA1843-8094-473B-A80E-676F894F61C5}"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s-EC"/>
        </a:p>
      </dgm:t>
    </dgm:pt>
    <dgm:pt modelId="{9369FC44-0FDF-4FCC-90CC-77434EC37BC7}">
      <dgm:prSet custT="1"/>
      <dgm:spPr/>
      <dgm:t>
        <a:bodyPr/>
        <a:lstStyle/>
        <a:p>
          <a:r>
            <a:rPr lang="es-EC" sz="1100" b="1" dirty="0" smtClean="0"/>
            <a:t>Recomendaciones</a:t>
          </a:r>
          <a:endParaRPr lang="es-EC" sz="1100" b="1" dirty="0"/>
        </a:p>
      </dgm:t>
    </dgm:pt>
    <dgm:pt modelId="{3AC176D8-432B-4C91-8DE1-B0263F63F520}" type="parTrans" cxnId="{F8595C34-89F4-4692-A26B-0383B4978157}">
      <dgm:prSet/>
      <dgm:spPr/>
      <dgm:t>
        <a:bodyPr/>
        <a:lstStyle/>
        <a:p>
          <a:endParaRPr lang="es-EC"/>
        </a:p>
      </dgm:t>
    </dgm:pt>
    <dgm:pt modelId="{40036FB0-AAB8-4C01-960E-165AC5552DFC}" type="sibTrans" cxnId="{F8595C34-89F4-4692-A26B-0383B4978157}">
      <dgm:prSet/>
      <dgm:spPr/>
      <dgm:t>
        <a:bodyPr/>
        <a:lstStyle/>
        <a:p>
          <a:endParaRPr lang="es-EC"/>
        </a:p>
      </dgm:t>
    </dgm:pt>
    <dgm:pt modelId="{FF9A3F6F-B10E-4F82-BABC-6CCAB1903B41}">
      <dgm:prSet custT="1"/>
      <dgm:spPr/>
      <dgm:t>
        <a:bodyPr/>
        <a:lstStyle/>
        <a:p>
          <a:r>
            <a:rPr lang="es-ES" sz="900" dirty="0" smtClean="0"/>
            <a:t>Aplicar el Tratamiento T2 por presentar una mayor tasa de retorno, igualmente el Tratamiento T1 ya que presenta pesos y una media de producción de huevos similares al tratamiento T2.</a:t>
          </a:r>
          <a:endParaRPr lang="es-EC" sz="900" dirty="0"/>
        </a:p>
      </dgm:t>
    </dgm:pt>
    <dgm:pt modelId="{D4F3C234-F23B-415D-8C0E-D25656970F14}" type="parTrans" cxnId="{253E523E-F76C-4DE5-B11B-9D1C34EFA7D3}">
      <dgm:prSet/>
      <dgm:spPr/>
      <dgm:t>
        <a:bodyPr/>
        <a:lstStyle/>
        <a:p>
          <a:endParaRPr lang="es-ES"/>
        </a:p>
      </dgm:t>
    </dgm:pt>
    <dgm:pt modelId="{F6F1BBF8-5186-45C3-93DC-C9B610DD8606}" type="sibTrans" cxnId="{253E523E-F76C-4DE5-B11B-9D1C34EFA7D3}">
      <dgm:prSet/>
      <dgm:spPr/>
      <dgm:t>
        <a:bodyPr/>
        <a:lstStyle/>
        <a:p>
          <a:endParaRPr lang="es-ES"/>
        </a:p>
      </dgm:t>
    </dgm:pt>
    <dgm:pt modelId="{01FFA08F-646A-4408-9005-62C69E4316B0}">
      <dgm:prSet custT="1"/>
      <dgm:spPr/>
      <dgm:t>
        <a:bodyPr/>
        <a:lstStyle/>
        <a:p>
          <a:r>
            <a:rPr lang="es-ES" sz="900" dirty="0" smtClean="0"/>
            <a:t>Repetir el experimento utilizando diferentes líneas genéticas de gallinas, edades y en diferente piso de altura para verificar el efecto que tiene el uso de Biocholine a lo largo del ciclo productivo.</a:t>
          </a:r>
          <a:endParaRPr lang="es-EC" sz="900" dirty="0"/>
        </a:p>
      </dgm:t>
    </dgm:pt>
    <dgm:pt modelId="{08318890-B347-4DFD-AB14-8371C312D179}" type="parTrans" cxnId="{35AA2149-46EF-404E-B7A7-B44C389B0C6F}">
      <dgm:prSet/>
      <dgm:spPr/>
      <dgm:t>
        <a:bodyPr/>
        <a:lstStyle/>
        <a:p>
          <a:endParaRPr lang="es-ES"/>
        </a:p>
      </dgm:t>
    </dgm:pt>
    <dgm:pt modelId="{D4A22139-8886-4A0C-87BE-D3386FD9A833}" type="sibTrans" cxnId="{35AA2149-46EF-404E-B7A7-B44C389B0C6F}">
      <dgm:prSet/>
      <dgm:spPr/>
      <dgm:t>
        <a:bodyPr/>
        <a:lstStyle/>
        <a:p>
          <a:endParaRPr lang="es-ES"/>
        </a:p>
      </dgm:t>
    </dgm:pt>
    <dgm:pt modelId="{6319E3FB-C826-42F0-97B1-628D7D7FD385}" type="pres">
      <dgm:prSet presAssocID="{ABEA1843-8094-473B-A80E-676F894F61C5}" presName="Name0" presStyleCnt="0">
        <dgm:presLayoutVars>
          <dgm:dir/>
        </dgm:presLayoutVars>
      </dgm:prSet>
      <dgm:spPr/>
      <dgm:t>
        <a:bodyPr/>
        <a:lstStyle/>
        <a:p>
          <a:endParaRPr lang="es-EC"/>
        </a:p>
      </dgm:t>
    </dgm:pt>
    <dgm:pt modelId="{8149D8C4-E67A-4DCB-90A9-81542E2D314A}" type="pres">
      <dgm:prSet presAssocID="{9369FC44-0FDF-4FCC-90CC-77434EC37BC7}" presName="noChildren" presStyleCnt="0"/>
      <dgm:spPr/>
    </dgm:pt>
    <dgm:pt modelId="{4F14C955-9A74-419F-92CD-458D3A437786}" type="pres">
      <dgm:prSet presAssocID="{9369FC44-0FDF-4FCC-90CC-77434EC37BC7}" presName="gap" presStyleCnt="0"/>
      <dgm:spPr/>
    </dgm:pt>
    <dgm:pt modelId="{E2E4EDCF-D880-4E84-A79B-3C0D38155180}" type="pres">
      <dgm:prSet presAssocID="{9369FC44-0FDF-4FCC-90CC-77434EC37BC7}" presName="medCircle2" presStyleLbl="vennNode1" presStyleIdx="0" presStyleCnt="3"/>
      <dgm:spPr/>
    </dgm:pt>
    <dgm:pt modelId="{C0E6A5F8-BF7D-4FEB-BDB4-8AC9E7B40BD3}" type="pres">
      <dgm:prSet presAssocID="{9369FC44-0FDF-4FCC-90CC-77434EC37BC7}" presName="txLvlOnly1" presStyleLbl="revTx" presStyleIdx="0" presStyleCnt="3"/>
      <dgm:spPr/>
      <dgm:t>
        <a:bodyPr/>
        <a:lstStyle/>
        <a:p>
          <a:endParaRPr lang="es-EC"/>
        </a:p>
      </dgm:t>
    </dgm:pt>
    <dgm:pt modelId="{C81D62AC-ABEE-4D95-9852-4546CAECAFA7}" type="pres">
      <dgm:prSet presAssocID="{FF9A3F6F-B10E-4F82-BABC-6CCAB1903B41}" presName="noChildren" presStyleCnt="0"/>
      <dgm:spPr/>
    </dgm:pt>
    <dgm:pt modelId="{E7385223-913D-42CE-A23B-89F5A3CF19A4}" type="pres">
      <dgm:prSet presAssocID="{FF9A3F6F-B10E-4F82-BABC-6CCAB1903B41}" presName="gap" presStyleCnt="0"/>
      <dgm:spPr/>
    </dgm:pt>
    <dgm:pt modelId="{344CFCBF-6536-4FE7-A095-B98D74B7F19C}" type="pres">
      <dgm:prSet presAssocID="{FF9A3F6F-B10E-4F82-BABC-6CCAB1903B41}" presName="medCircle2" presStyleLbl="vennNode1" presStyleIdx="1" presStyleCnt="3"/>
      <dgm:spPr/>
    </dgm:pt>
    <dgm:pt modelId="{21013985-0C12-4899-AE84-66F217F16B10}" type="pres">
      <dgm:prSet presAssocID="{FF9A3F6F-B10E-4F82-BABC-6CCAB1903B41}" presName="txLvlOnly1" presStyleLbl="revTx" presStyleIdx="1" presStyleCnt="3"/>
      <dgm:spPr/>
    </dgm:pt>
    <dgm:pt modelId="{E9B29A54-45AC-4F73-8D5E-D0A7803B86B6}" type="pres">
      <dgm:prSet presAssocID="{01FFA08F-646A-4408-9005-62C69E4316B0}" presName="noChildren" presStyleCnt="0"/>
      <dgm:spPr/>
    </dgm:pt>
    <dgm:pt modelId="{68CB9572-E93B-4ADD-9B69-F9567AE32A67}" type="pres">
      <dgm:prSet presAssocID="{01FFA08F-646A-4408-9005-62C69E4316B0}" presName="gap" presStyleCnt="0"/>
      <dgm:spPr/>
    </dgm:pt>
    <dgm:pt modelId="{588E9FE1-30CB-4691-A812-47A271FE8A6D}" type="pres">
      <dgm:prSet presAssocID="{01FFA08F-646A-4408-9005-62C69E4316B0}" presName="medCircle2" presStyleLbl="vennNode1" presStyleIdx="2" presStyleCnt="3"/>
      <dgm:spPr/>
    </dgm:pt>
    <dgm:pt modelId="{81EE17B3-CB2D-424C-BB4C-C403EFD99114}" type="pres">
      <dgm:prSet presAssocID="{01FFA08F-646A-4408-9005-62C69E4316B0}" presName="txLvlOnly1" presStyleLbl="revTx" presStyleIdx="2" presStyleCnt="3"/>
      <dgm:spPr/>
    </dgm:pt>
  </dgm:ptLst>
  <dgm:cxnLst>
    <dgm:cxn modelId="{25AD55B2-7807-45D0-AEFD-7ABCDA5832B2}" type="presOf" srcId="{ABEA1843-8094-473B-A80E-676F894F61C5}" destId="{6319E3FB-C826-42F0-97B1-628D7D7FD385}" srcOrd="0" destOrd="0" presId="urn:microsoft.com/office/officeart/2008/layout/VerticalCircleList"/>
    <dgm:cxn modelId="{89A56C0C-D1C9-4F17-8660-B99325718D4A}" type="presOf" srcId="{9369FC44-0FDF-4FCC-90CC-77434EC37BC7}" destId="{C0E6A5F8-BF7D-4FEB-BDB4-8AC9E7B40BD3}" srcOrd="0" destOrd="0" presId="urn:microsoft.com/office/officeart/2008/layout/VerticalCircleList"/>
    <dgm:cxn modelId="{F8595C34-89F4-4692-A26B-0383B4978157}" srcId="{ABEA1843-8094-473B-A80E-676F894F61C5}" destId="{9369FC44-0FDF-4FCC-90CC-77434EC37BC7}" srcOrd="0" destOrd="0" parTransId="{3AC176D8-432B-4C91-8DE1-B0263F63F520}" sibTransId="{40036FB0-AAB8-4C01-960E-165AC5552DFC}"/>
    <dgm:cxn modelId="{AE045C7B-9DBB-4AD1-A6E0-9153F9BC5419}" type="presOf" srcId="{FF9A3F6F-B10E-4F82-BABC-6CCAB1903B41}" destId="{21013985-0C12-4899-AE84-66F217F16B10}" srcOrd="0" destOrd="0" presId="urn:microsoft.com/office/officeart/2008/layout/VerticalCircleList"/>
    <dgm:cxn modelId="{35AA2149-46EF-404E-B7A7-B44C389B0C6F}" srcId="{ABEA1843-8094-473B-A80E-676F894F61C5}" destId="{01FFA08F-646A-4408-9005-62C69E4316B0}" srcOrd="2" destOrd="0" parTransId="{08318890-B347-4DFD-AB14-8371C312D179}" sibTransId="{D4A22139-8886-4A0C-87BE-D3386FD9A833}"/>
    <dgm:cxn modelId="{253E523E-F76C-4DE5-B11B-9D1C34EFA7D3}" srcId="{ABEA1843-8094-473B-A80E-676F894F61C5}" destId="{FF9A3F6F-B10E-4F82-BABC-6CCAB1903B41}" srcOrd="1" destOrd="0" parTransId="{D4F3C234-F23B-415D-8C0E-D25656970F14}" sibTransId="{F6F1BBF8-5186-45C3-93DC-C9B610DD8606}"/>
    <dgm:cxn modelId="{7DAB93DF-B356-46C3-829F-C6EE2E9F732A}" type="presOf" srcId="{01FFA08F-646A-4408-9005-62C69E4316B0}" destId="{81EE17B3-CB2D-424C-BB4C-C403EFD99114}" srcOrd="0" destOrd="0" presId="urn:microsoft.com/office/officeart/2008/layout/VerticalCircleList"/>
    <dgm:cxn modelId="{9FEAD103-4D33-470E-AC11-325CDE3693A8}" type="presParOf" srcId="{6319E3FB-C826-42F0-97B1-628D7D7FD385}" destId="{8149D8C4-E67A-4DCB-90A9-81542E2D314A}" srcOrd="0" destOrd="0" presId="urn:microsoft.com/office/officeart/2008/layout/VerticalCircleList"/>
    <dgm:cxn modelId="{B252C691-3D44-4DAF-A375-31E002252313}" type="presParOf" srcId="{8149D8C4-E67A-4DCB-90A9-81542E2D314A}" destId="{4F14C955-9A74-419F-92CD-458D3A437786}" srcOrd="0" destOrd="0" presId="urn:microsoft.com/office/officeart/2008/layout/VerticalCircleList"/>
    <dgm:cxn modelId="{F4A6D1B3-18A2-441A-8FA7-ED6F2C42F293}" type="presParOf" srcId="{8149D8C4-E67A-4DCB-90A9-81542E2D314A}" destId="{E2E4EDCF-D880-4E84-A79B-3C0D38155180}" srcOrd="1" destOrd="0" presId="urn:microsoft.com/office/officeart/2008/layout/VerticalCircleList"/>
    <dgm:cxn modelId="{9D20866B-F5C7-43C1-8846-9FA7CC187E53}" type="presParOf" srcId="{8149D8C4-E67A-4DCB-90A9-81542E2D314A}" destId="{C0E6A5F8-BF7D-4FEB-BDB4-8AC9E7B40BD3}" srcOrd="2" destOrd="0" presId="urn:microsoft.com/office/officeart/2008/layout/VerticalCircleList"/>
    <dgm:cxn modelId="{15E306A2-D945-4F1B-A29C-B3AA1FB81136}" type="presParOf" srcId="{6319E3FB-C826-42F0-97B1-628D7D7FD385}" destId="{C81D62AC-ABEE-4D95-9852-4546CAECAFA7}" srcOrd="1" destOrd="0" presId="urn:microsoft.com/office/officeart/2008/layout/VerticalCircleList"/>
    <dgm:cxn modelId="{3E6B101B-076C-466C-8035-C0E7BC10E024}" type="presParOf" srcId="{C81D62AC-ABEE-4D95-9852-4546CAECAFA7}" destId="{E7385223-913D-42CE-A23B-89F5A3CF19A4}" srcOrd="0" destOrd="0" presId="urn:microsoft.com/office/officeart/2008/layout/VerticalCircleList"/>
    <dgm:cxn modelId="{1D66A42E-11D1-4685-8AFC-87C550B9FECB}" type="presParOf" srcId="{C81D62AC-ABEE-4D95-9852-4546CAECAFA7}" destId="{344CFCBF-6536-4FE7-A095-B98D74B7F19C}" srcOrd="1" destOrd="0" presId="urn:microsoft.com/office/officeart/2008/layout/VerticalCircleList"/>
    <dgm:cxn modelId="{2E4E5201-95DA-4C5E-9FBE-B3F385EA8EC2}" type="presParOf" srcId="{C81D62AC-ABEE-4D95-9852-4546CAECAFA7}" destId="{21013985-0C12-4899-AE84-66F217F16B10}" srcOrd="2" destOrd="0" presId="urn:microsoft.com/office/officeart/2008/layout/VerticalCircleList"/>
    <dgm:cxn modelId="{E48E9EBD-297D-4832-AB74-CEBAEF794FDC}" type="presParOf" srcId="{6319E3FB-C826-42F0-97B1-628D7D7FD385}" destId="{E9B29A54-45AC-4F73-8D5E-D0A7803B86B6}" srcOrd="2" destOrd="0" presId="urn:microsoft.com/office/officeart/2008/layout/VerticalCircleList"/>
    <dgm:cxn modelId="{5E8A90BD-6B5E-4E67-A2E8-33904F04169C}" type="presParOf" srcId="{E9B29A54-45AC-4F73-8D5E-D0A7803B86B6}" destId="{68CB9572-E93B-4ADD-9B69-F9567AE32A67}" srcOrd="0" destOrd="0" presId="urn:microsoft.com/office/officeart/2008/layout/VerticalCircleList"/>
    <dgm:cxn modelId="{118B9851-48C4-4528-9831-10C3AC2182C8}" type="presParOf" srcId="{E9B29A54-45AC-4F73-8D5E-D0A7803B86B6}" destId="{588E9FE1-30CB-4691-A812-47A271FE8A6D}" srcOrd="1" destOrd="0" presId="urn:microsoft.com/office/officeart/2008/layout/VerticalCircleList"/>
    <dgm:cxn modelId="{EF448A10-2A85-4B9B-8F72-02488B898425}" type="presParOf" srcId="{E9B29A54-45AC-4F73-8D5E-D0A7803B86B6}" destId="{81EE17B3-CB2D-424C-BB4C-C403EFD99114}"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372BA-A629-4D89-B0AA-E1795A208DC4}">
      <dsp:nvSpPr>
        <dsp:cNvPr id="0" name=""/>
        <dsp:cNvSpPr/>
      </dsp:nvSpPr>
      <dsp:spPr>
        <a:xfrm rot="16200000">
          <a:off x="-820193" y="821617"/>
          <a:ext cx="3040112" cy="1396877"/>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0" rIns="50800" bIns="0" numCol="1" spcCol="1270" anchor="t" anchorCtr="0">
          <a:noAutofit/>
        </a:bodyPr>
        <a:lstStyle/>
        <a:p>
          <a:pPr lvl="0" algn="l" defTabSz="355600">
            <a:lnSpc>
              <a:spcPct val="90000"/>
            </a:lnSpc>
            <a:spcBef>
              <a:spcPct val="0"/>
            </a:spcBef>
            <a:spcAft>
              <a:spcPct val="35000"/>
            </a:spcAft>
          </a:pPr>
          <a:r>
            <a:rPr lang="es-ES" sz="800" kern="1200" dirty="0" smtClean="0">
              <a:solidFill>
                <a:schemeClr val="tx1"/>
              </a:solidFill>
            </a:rPr>
            <a:t>El Consejo Nacional de Investigación de la Academia Nacional de Ciencias de Norteamérica no da un requerimiento mínimo de colina para aves.</a:t>
          </a:r>
        </a:p>
        <a:p>
          <a:pPr marL="57150" lvl="1" indent="-57150" algn="l" defTabSz="311150">
            <a:lnSpc>
              <a:spcPct val="90000"/>
            </a:lnSpc>
            <a:spcBef>
              <a:spcPct val="0"/>
            </a:spcBef>
            <a:spcAft>
              <a:spcPct val="15000"/>
            </a:spcAft>
            <a:buChar char="••"/>
          </a:pPr>
          <a:r>
            <a:rPr lang="es-ES" sz="700" kern="1200" dirty="0" smtClean="0">
              <a:solidFill>
                <a:schemeClr val="tx1"/>
              </a:solidFill>
            </a:rPr>
            <a:t>Saloma et al. (1965) es de 1,320 mg./Kg., </a:t>
          </a:r>
        </a:p>
        <a:p>
          <a:pPr marL="57150" lvl="1" indent="-57150" algn="l" defTabSz="311150">
            <a:lnSpc>
              <a:spcPct val="90000"/>
            </a:lnSpc>
            <a:spcBef>
              <a:spcPct val="0"/>
            </a:spcBef>
            <a:spcAft>
              <a:spcPct val="15000"/>
            </a:spcAft>
            <a:buChar char="••"/>
          </a:pPr>
          <a:r>
            <a:rPr lang="es-ES" sz="700" kern="1200" dirty="0" smtClean="0">
              <a:solidFill>
                <a:schemeClr val="tx1"/>
              </a:solidFill>
            </a:rPr>
            <a:t>Balloun (1956) recomienda un valor mínimo de 1,100 mg./Kg. </a:t>
          </a:r>
        </a:p>
        <a:p>
          <a:pPr marL="57150" lvl="1" indent="-57150" algn="l" defTabSz="311150">
            <a:lnSpc>
              <a:spcPct val="90000"/>
            </a:lnSpc>
            <a:spcBef>
              <a:spcPct val="0"/>
            </a:spcBef>
            <a:spcAft>
              <a:spcPct val="15000"/>
            </a:spcAft>
            <a:buChar char="••"/>
          </a:pPr>
          <a:r>
            <a:rPr lang="es-ES" sz="700" kern="1200" dirty="0" smtClean="0">
              <a:solidFill>
                <a:schemeClr val="tx1"/>
              </a:solidFill>
            </a:rPr>
            <a:t>Holmes y Kramer (1965) de 985 mg./Kg., </a:t>
          </a:r>
        </a:p>
        <a:p>
          <a:pPr marL="57150" lvl="1" indent="-57150" algn="l" defTabSz="311150">
            <a:lnSpc>
              <a:spcPct val="90000"/>
            </a:lnSpc>
            <a:spcBef>
              <a:spcPct val="0"/>
            </a:spcBef>
            <a:spcAft>
              <a:spcPct val="15000"/>
            </a:spcAft>
            <a:buChar char="••"/>
          </a:pPr>
          <a:r>
            <a:rPr lang="es-ES" sz="700" kern="1200" dirty="0" smtClean="0">
              <a:solidFill>
                <a:schemeClr val="tx1"/>
              </a:solidFill>
            </a:rPr>
            <a:t>Johnson (1954) de 905 mg./Kg.</a:t>
          </a:r>
        </a:p>
        <a:p>
          <a:pPr marL="57150" lvl="1" indent="-57150" algn="l" defTabSz="311150">
            <a:lnSpc>
              <a:spcPct val="90000"/>
            </a:lnSpc>
            <a:spcBef>
              <a:spcPct val="0"/>
            </a:spcBef>
            <a:spcAft>
              <a:spcPct val="15000"/>
            </a:spcAft>
            <a:buChar char="••"/>
          </a:pPr>
          <a:r>
            <a:rPr lang="es-ES" sz="700" kern="1200" dirty="0" smtClean="0">
              <a:solidFill>
                <a:schemeClr val="tx1"/>
              </a:solidFill>
            </a:rPr>
            <a:t>Daghir et al. (1960) los cuales no encontraron respuesta en postura a valores superiores de 880 mg./Kg. de alimento.</a:t>
          </a:r>
          <a:endParaRPr lang="es-EC" sz="700" kern="1200" dirty="0">
            <a:solidFill>
              <a:schemeClr val="tx1"/>
            </a:solidFill>
          </a:endParaRPr>
        </a:p>
      </dsp:txBody>
      <dsp:txXfrm rot="5400000">
        <a:off x="1424" y="608022"/>
        <a:ext cx="1396877" cy="1824068"/>
      </dsp:txXfrm>
    </dsp:sp>
    <dsp:sp modelId="{75518FD1-E1CC-461D-B07E-FA127834A248}">
      <dsp:nvSpPr>
        <dsp:cNvPr id="0" name=""/>
        <dsp:cNvSpPr/>
      </dsp:nvSpPr>
      <dsp:spPr>
        <a:xfrm rot="16200000">
          <a:off x="681450" y="821617"/>
          <a:ext cx="3040112" cy="139687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9655" bIns="0" numCol="1" spcCol="1270" anchor="ctr" anchorCtr="0">
          <a:noAutofit/>
        </a:bodyPr>
        <a:lstStyle/>
        <a:p>
          <a:pPr lvl="0" algn="l" defTabSz="400050">
            <a:lnSpc>
              <a:spcPct val="90000"/>
            </a:lnSpc>
            <a:spcBef>
              <a:spcPct val="0"/>
            </a:spcBef>
            <a:spcAft>
              <a:spcPct val="35000"/>
            </a:spcAft>
          </a:pPr>
          <a:r>
            <a:rPr lang="es-EC" sz="900" kern="1200" baseline="0" dirty="0" smtClean="0">
              <a:solidFill>
                <a:schemeClr val="tx1"/>
              </a:solidFill>
            </a:rPr>
            <a:t>Desbalance nutricional uso de dietas altamente energéticas, para acortar el periodo de cría y producción con </a:t>
          </a:r>
          <a:r>
            <a:rPr lang="es-EC" sz="900" kern="1200" dirty="0" smtClean="0">
              <a:solidFill>
                <a:schemeClr val="tx1"/>
              </a:solidFill>
            </a:rPr>
            <a:t>deficientes en factores lipotrópicos tales como colin, e</a:t>
          </a:r>
          <a:r>
            <a:rPr lang="es-EC" sz="900" kern="1200" baseline="0" dirty="0" smtClean="0">
              <a:solidFill>
                <a:schemeClr val="tx1"/>
              </a:solidFill>
            </a:rPr>
            <a:t>stirpe de aves  productores de huevo comercial presenta problemas por el uso de suplemento alimenticio</a:t>
          </a:r>
          <a:endParaRPr lang="es-EC" sz="900" kern="1200" baseline="0" dirty="0">
            <a:solidFill>
              <a:schemeClr val="tx1"/>
            </a:solidFill>
          </a:endParaRPr>
        </a:p>
      </dsp:txBody>
      <dsp:txXfrm rot="5400000">
        <a:off x="1503067" y="608022"/>
        <a:ext cx="1396877" cy="1824068"/>
      </dsp:txXfrm>
    </dsp:sp>
    <dsp:sp modelId="{421BD865-87F3-4D1A-8A1A-ABAA33E73CCD}">
      <dsp:nvSpPr>
        <dsp:cNvPr id="0" name=""/>
        <dsp:cNvSpPr/>
      </dsp:nvSpPr>
      <dsp:spPr>
        <a:xfrm rot="16200000">
          <a:off x="2183093" y="821617"/>
          <a:ext cx="3040112" cy="1396877"/>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9655" bIns="0" numCol="1" spcCol="1270" anchor="ctr" anchorCtr="0">
          <a:noAutofit/>
        </a:bodyPr>
        <a:lstStyle/>
        <a:p>
          <a:pPr lvl="0" algn="l" defTabSz="400050">
            <a:lnSpc>
              <a:spcPct val="90000"/>
            </a:lnSpc>
            <a:spcBef>
              <a:spcPct val="0"/>
            </a:spcBef>
            <a:spcAft>
              <a:spcPct val="35000"/>
            </a:spcAft>
          </a:pPr>
          <a:r>
            <a:rPr lang="es-EC" sz="900" kern="1200" baseline="0" dirty="0" smtClean="0">
              <a:solidFill>
                <a:schemeClr val="tx1"/>
              </a:solidFill>
            </a:rPr>
            <a:t>Existe inquietudes y discrepancias entre investigadores y nutricionista para determinar el nivel adecuado de colina en gallinas ponedoras</a:t>
          </a:r>
          <a:endParaRPr lang="es-EC" sz="900" kern="1200" dirty="0" smtClean="0">
            <a:solidFill>
              <a:schemeClr val="tx1"/>
            </a:solidFill>
          </a:endParaRPr>
        </a:p>
      </dsp:txBody>
      <dsp:txXfrm rot="5400000">
        <a:off x="3004710" y="608022"/>
        <a:ext cx="1396877" cy="1824068"/>
      </dsp:txXfrm>
    </dsp:sp>
    <dsp:sp modelId="{B7356074-6AA8-4B5D-8A88-41D481B44982}">
      <dsp:nvSpPr>
        <dsp:cNvPr id="0" name=""/>
        <dsp:cNvSpPr/>
      </dsp:nvSpPr>
      <dsp:spPr>
        <a:xfrm rot="16200000">
          <a:off x="3684737" y="821617"/>
          <a:ext cx="3040112" cy="1396877"/>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9655" bIns="0" numCol="1" spcCol="1270" anchor="ctr" anchorCtr="0">
          <a:noAutofit/>
        </a:bodyPr>
        <a:lstStyle/>
        <a:p>
          <a:pPr lvl="0" algn="l" defTabSz="400050">
            <a:lnSpc>
              <a:spcPct val="90000"/>
            </a:lnSpc>
            <a:spcBef>
              <a:spcPct val="0"/>
            </a:spcBef>
            <a:spcAft>
              <a:spcPct val="35000"/>
            </a:spcAft>
          </a:pPr>
          <a:r>
            <a:rPr lang="es-EC" sz="900" kern="1200" dirty="0" smtClean="0">
              <a:solidFill>
                <a:schemeClr val="tx1"/>
              </a:solidFill>
            </a:rPr>
            <a:t>El hígado se excede en la producción de lípidos pero disminuye en la secreción de las VLDL, se produce esteatosis hepática o síndrome de hígado graso por acumulación excesiva de TAG en dicho órgano, este problema afecta a las gallinas ponedoras reduciendo la producción de huevo e incrementando la mortalidad</a:t>
          </a:r>
          <a:endParaRPr lang="es-EC" sz="900" kern="1200" dirty="0">
            <a:solidFill>
              <a:schemeClr val="tx1"/>
            </a:solidFill>
          </a:endParaRPr>
        </a:p>
      </dsp:txBody>
      <dsp:txXfrm rot="5400000">
        <a:off x="4506354" y="608022"/>
        <a:ext cx="1396877" cy="1824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D0DEB-AF29-4730-874F-F7F5201BE499}">
      <dsp:nvSpPr>
        <dsp:cNvPr id="0" name=""/>
        <dsp:cNvSpPr/>
      </dsp:nvSpPr>
      <dsp:spPr>
        <a:xfrm>
          <a:off x="1121012" y="662335"/>
          <a:ext cx="3441449" cy="3359198"/>
        </a:xfrm>
        <a:prstGeom prst="blockArc">
          <a:avLst>
            <a:gd name="adj1" fmla="val 13481581"/>
            <a:gd name="adj2" fmla="val 16670781"/>
            <a:gd name="adj3" fmla="val 4517"/>
          </a:avLst>
        </a:prstGeom>
        <a:solidFill>
          <a:schemeClr val="accent3">
            <a:hueOff val="6639025"/>
            <a:satOff val="-5461"/>
            <a:lumOff val="607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98DDDD7-E5E0-410F-A253-E6131B4A0487}">
      <dsp:nvSpPr>
        <dsp:cNvPr id="0" name=""/>
        <dsp:cNvSpPr/>
      </dsp:nvSpPr>
      <dsp:spPr>
        <a:xfrm>
          <a:off x="1406360" y="34041"/>
          <a:ext cx="3608217" cy="3406378"/>
        </a:xfrm>
        <a:prstGeom prst="blockArc">
          <a:avLst>
            <a:gd name="adj1" fmla="val 8530146"/>
            <a:gd name="adj2" fmla="val 11883268"/>
            <a:gd name="adj3" fmla="val 4517"/>
          </a:avLst>
        </a:prstGeom>
        <a:solidFill>
          <a:schemeClr val="accent3">
            <a:hueOff val="5311220"/>
            <a:satOff val="-4369"/>
            <a:lumOff val="486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35DBF19-30D1-40FA-A881-6CF50E1E6022}">
      <dsp:nvSpPr>
        <dsp:cNvPr id="0" name=""/>
        <dsp:cNvSpPr/>
      </dsp:nvSpPr>
      <dsp:spPr>
        <a:xfrm>
          <a:off x="1574200" y="123968"/>
          <a:ext cx="3605449" cy="3632374"/>
        </a:xfrm>
        <a:prstGeom prst="blockArc">
          <a:avLst>
            <a:gd name="adj1" fmla="val 5963298"/>
            <a:gd name="adj2" fmla="val 9250243"/>
            <a:gd name="adj3" fmla="val 4517"/>
          </a:avLst>
        </a:prstGeom>
        <a:solidFill>
          <a:schemeClr val="accent3">
            <a:hueOff val="3983415"/>
            <a:satOff val="-3277"/>
            <a:lumOff val="364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0E83300-B0F6-4EC6-BDDE-811ED450EC3A}">
      <dsp:nvSpPr>
        <dsp:cNvPr id="0" name=""/>
        <dsp:cNvSpPr/>
      </dsp:nvSpPr>
      <dsp:spPr>
        <a:xfrm>
          <a:off x="1250814" y="105095"/>
          <a:ext cx="3605449" cy="3632374"/>
        </a:xfrm>
        <a:prstGeom prst="blockArc">
          <a:avLst>
            <a:gd name="adj1" fmla="val 1737550"/>
            <a:gd name="adj2" fmla="val 5237498"/>
            <a:gd name="adj3" fmla="val 4517"/>
          </a:avLst>
        </a:prstGeom>
        <a:solidFill>
          <a:schemeClr val="accent3">
            <a:hueOff val="2655610"/>
            <a:satOff val="-2184"/>
            <a:lumOff val="243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22D72DF-D359-4761-83EC-48DF455C7BF5}">
      <dsp:nvSpPr>
        <dsp:cNvPr id="0" name=""/>
        <dsp:cNvSpPr/>
      </dsp:nvSpPr>
      <dsp:spPr>
        <a:xfrm>
          <a:off x="1229725" y="144549"/>
          <a:ext cx="3605449" cy="3632374"/>
        </a:xfrm>
        <a:prstGeom prst="blockArc">
          <a:avLst>
            <a:gd name="adj1" fmla="val 19737550"/>
            <a:gd name="adj2" fmla="val 1637498"/>
            <a:gd name="adj3" fmla="val 4517"/>
          </a:avLst>
        </a:prstGeom>
        <a:solidFill>
          <a:schemeClr val="accent3">
            <a:hueOff val="1327805"/>
            <a:satOff val="-1092"/>
            <a:lumOff val="121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7851368-B567-4986-A380-0DCA027CFDF0}">
      <dsp:nvSpPr>
        <dsp:cNvPr id="0" name=""/>
        <dsp:cNvSpPr/>
      </dsp:nvSpPr>
      <dsp:spPr>
        <a:xfrm>
          <a:off x="1930300" y="660527"/>
          <a:ext cx="3063344" cy="3212560"/>
        </a:xfrm>
        <a:prstGeom prst="blockArc">
          <a:avLst>
            <a:gd name="adj1" fmla="val 15687533"/>
            <a:gd name="adj2" fmla="val 18855126"/>
            <a:gd name="adj3" fmla="val 4517"/>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0655F7A-86E9-4FD0-B65A-02C1D21B2E4E}">
      <dsp:nvSpPr>
        <dsp:cNvPr id="0" name=""/>
        <dsp:cNvSpPr/>
      </dsp:nvSpPr>
      <dsp:spPr>
        <a:xfrm>
          <a:off x="2605161" y="1663536"/>
          <a:ext cx="950106" cy="752663"/>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latin typeface="Poppins"/>
            </a:rPr>
            <a:t>Esteatosis Hepática</a:t>
          </a:r>
          <a:endParaRPr lang="es-ES" sz="1000" b="1" kern="1200" dirty="0">
            <a:solidFill>
              <a:schemeClr val="tx1"/>
            </a:solidFill>
            <a:latin typeface="Poppins"/>
          </a:endParaRPr>
        </a:p>
      </dsp:txBody>
      <dsp:txXfrm>
        <a:off x="2744301" y="1773761"/>
        <a:ext cx="671826" cy="532213"/>
      </dsp:txXfrm>
    </dsp:sp>
    <dsp:sp modelId="{633E2559-7E63-40AB-B00F-BAE5E5D0C46F}">
      <dsp:nvSpPr>
        <dsp:cNvPr id="0" name=""/>
        <dsp:cNvSpPr/>
      </dsp:nvSpPr>
      <dsp:spPr>
        <a:xfrm>
          <a:off x="2390296" y="538546"/>
          <a:ext cx="1322581" cy="56121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Poppins"/>
            </a:rPr>
            <a:t>Alimento altamente energéticos, excesivo consumo calórico</a:t>
          </a:r>
          <a:endParaRPr lang="es-ES" sz="700" b="1" kern="1200" dirty="0">
            <a:solidFill>
              <a:schemeClr val="tx1"/>
            </a:solidFill>
            <a:latin typeface="Poppins"/>
          </a:endParaRPr>
        </a:p>
      </dsp:txBody>
      <dsp:txXfrm>
        <a:off x="2583984" y="620734"/>
        <a:ext cx="935205" cy="396840"/>
      </dsp:txXfrm>
    </dsp:sp>
    <dsp:sp modelId="{0C7B9D01-B1D1-4CD4-9292-34BCC00E759A}">
      <dsp:nvSpPr>
        <dsp:cNvPr id="0" name=""/>
        <dsp:cNvSpPr/>
      </dsp:nvSpPr>
      <dsp:spPr>
        <a:xfrm>
          <a:off x="3710645" y="952460"/>
          <a:ext cx="1283809" cy="571556"/>
        </a:xfrm>
        <a:prstGeom prst="ellipse">
          <a:avLst/>
        </a:prstGeom>
        <a:solidFill>
          <a:schemeClr val="accent3">
            <a:hueOff val="1327805"/>
            <a:satOff val="-1092"/>
            <a:lumOff val="12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Poppins"/>
            </a:rPr>
            <a:t>Deficiencia de biotina, colina en la dieta y en el organismo</a:t>
          </a:r>
          <a:endParaRPr lang="es-ES" sz="700" b="1" kern="1200" dirty="0">
            <a:solidFill>
              <a:schemeClr val="tx1"/>
            </a:solidFill>
            <a:latin typeface="Poppins"/>
          </a:endParaRPr>
        </a:p>
      </dsp:txBody>
      <dsp:txXfrm>
        <a:off x="3898654" y="1036162"/>
        <a:ext cx="907791" cy="404152"/>
      </dsp:txXfrm>
    </dsp:sp>
    <dsp:sp modelId="{98CB6441-8491-4057-935E-FF1858CBB8CC}">
      <dsp:nvSpPr>
        <dsp:cNvPr id="0" name=""/>
        <dsp:cNvSpPr/>
      </dsp:nvSpPr>
      <dsp:spPr>
        <a:xfrm>
          <a:off x="3759656" y="2449923"/>
          <a:ext cx="1283809" cy="571556"/>
        </a:xfrm>
        <a:prstGeom prst="ellipse">
          <a:avLst/>
        </a:prstGeom>
        <a:solidFill>
          <a:schemeClr val="accent3">
            <a:hueOff val="2655610"/>
            <a:satOff val="-2184"/>
            <a:lumOff val="24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Poppins"/>
            </a:rPr>
            <a:t>Ambiente estación calurosa (verano), estrés</a:t>
          </a:r>
          <a:endParaRPr lang="es-ES" sz="700" b="1" kern="1200" dirty="0">
            <a:solidFill>
              <a:schemeClr val="tx1"/>
            </a:solidFill>
            <a:latin typeface="Poppins"/>
          </a:endParaRPr>
        </a:p>
      </dsp:txBody>
      <dsp:txXfrm>
        <a:off x="3947665" y="2533625"/>
        <a:ext cx="907791" cy="404152"/>
      </dsp:txXfrm>
    </dsp:sp>
    <dsp:sp modelId="{38A716E7-1850-4B53-B4D1-D9596CA52D16}">
      <dsp:nvSpPr>
        <dsp:cNvPr id="0" name=""/>
        <dsp:cNvSpPr/>
      </dsp:nvSpPr>
      <dsp:spPr>
        <a:xfrm>
          <a:off x="2487321" y="3241100"/>
          <a:ext cx="1283809" cy="571556"/>
        </a:xfrm>
        <a:prstGeom prst="ellipse">
          <a:avLst/>
        </a:prstGeom>
        <a:solidFill>
          <a:schemeClr val="accent3">
            <a:hueOff val="3983415"/>
            <a:satOff val="-3277"/>
            <a:lumOff val="36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Poppins"/>
            </a:rPr>
            <a:t>Aves enjauladas, acumulación de grasa abdominal, no hay ejercicio</a:t>
          </a:r>
          <a:endParaRPr lang="es-ES" sz="700" b="1" kern="1200" dirty="0">
            <a:solidFill>
              <a:schemeClr val="tx1"/>
            </a:solidFill>
            <a:latin typeface="Poppins"/>
          </a:endParaRPr>
        </a:p>
      </dsp:txBody>
      <dsp:txXfrm>
        <a:off x="2675330" y="3324802"/>
        <a:ext cx="907791" cy="404152"/>
      </dsp:txXfrm>
    </dsp:sp>
    <dsp:sp modelId="{D321A42E-9D33-4445-9EF7-18F717EC6A1C}">
      <dsp:nvSpPr>
        <dsp:cNvPr id="0" name=""/>
        <dsp:cNvSpPr/>
      </dsp:nvSpPr>
      <dsp:spPr>
        <a:xfrm>
          <a:off x="1377975" y="2304945"/>
          <a:ext cx="1236798" cy="750167"/>
        </a:xfrm>
        <a:prstGeom prst="ellipse">
          <a:avLst/>
        </a:prstGeom>
        <a:solidFill>
          <a:schemeClr val="accent3">
            <a:hueOff val="5311220"/>
            <a:satOff val="-4369"/>
            <a:lumOff val="486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Poppins"/>
            </a:rPr>
            <a:t>Estatus hormonal, Defectos enzimáticos hepáticos</a:t>
          </a:r>
          <a:endParaRPr lang="es-ES" sz="700" b="1" kern="1200" dirty="0">
            <a:solidFill>
              <a:schemeClr val="tx1"/>
            </a:solidFill>
            <a:latin typeface="Poppins"/>
          </a:endParaRPr>
        </a:p>
      </dsp:txBody>
      <dsp:txXfrm>
        <a:off x="1559100" y="2414804"/>
        <a:ext cx="874548" cy="530449"/>
      </dsp:txXfrm>
    </dsp:sp>
    <dsp:sp modelId="{DDED196D-6EB1-4B14-8AFF-AE0EA2A7D5BC}">
      <dsp:nvSpPr>
        <dsp:cNvPr id="0" name=""/>
        <dsp:cNvSpPr/>
      </dsp:nvSpPr>
      <dsp:spPr>
        <a:xfrm>
          <a:off x="1042652" y="955014"/>
          <a:ext cx="1412666" cy="611631"/>
        </a:xfrm>
        <a:prstGeom prst="ellipse">
          <a:avLst/>
        </a:prstGeom>
        <a:solidFill>
          <a:schemeClr val="accent3">
            <a:hueOff val="6639025"/>
            <a:satOff val="-5461"/>
            <a:lumOff val="6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Poppins"/>
            </a:rPr>
            <a:t>Deficiencia en la dieta de lipotrofos y daño tóxico rancidez micotoxínas</a:t>
          </a:r>
          <a:endParaRPr lang="es-ES" sz="700" b="1" kern="1200" dirty="0">
            <a:solidFill>
              <a:schemeClr val="tx1"/>
            </a:solidFill>
            <a:latin typeface="Poppins"/>
          </a:endParaRPr>
        </a:p>
      </dsp:txBody>
      <dsp:txXfrm>
        <a:off x="1249532" y="1044585"/>
        <a:ext cx="998906" cy="432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1DDFE-A4C7-46BB-A4B4-06FE59CCA03D}">
      <dsp:nvSpPr>
        <dsp:cNvPr id="0" name=""/>
        <dsp:cNvSpPr/>
      </dsp:nvSpPr>
      <dsp:spPr>
        <a:xfrm>
          <a:off x="2218134" y="1154"/>
          <a:ext cx="1050131" cy="6825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700" kern="1200" smtClean="0">
              <a:solidFill>
                <a:schemeClr val="tx1"/>
              </a:solidFill>
            </a:rPr>
            <a:t>1. Para prevenir la acumulación de grasa en hígado y riñón y evitar sus cambios patológicos.</a:t>
          </a:r>
          <a:endParaRPr lang="es-EC" sz="700" kern="1200">
            <a:solidFill>
              <a:schemeClr val="tx1"/>
            </a:solidFill>
          </a:endParaRPr>
        </a:p>
      </dsp:txBody>
      <dsp:txXfrm>
        <a:off x="2251455" y="34475"/>
        <a:ext cx="983489" cy="615943"/>
      </dsp:txXfrm>
    </dsp:sp>
    <dsp:sp modelId="{BBD44F23-34A4-47D8-8212-8F97ACB6C7AA}">
      <dsp:nvSpPr>
        <dsp:cNvPr id="0" name=""/>
        <dsp:cNvSpPr/>
      </dsp:nvSpPr>
      <dsp:spPr>
        <a:xfrm>
          <a:off x="1377808" y="342446"/>
          <a:ext cx="2730783" cy="2730783"/>
        </a:xfrm>
        <a:custGeom>
          <a:avLst/>
          <a:gdLst/>
          <a:ahLst/>
          <a:cxnLst/>
          <a:rect l="0" t="0" r="0" b="0"/>
          <a:pathLst>
            <a:path>
              <a:moveTo>
                <a:pt x="1897692" y="108033"/>
              </a:moveTo>
              <a:arcTo wR="1365391" hR="1365391" stAng="17576717" swAng="196442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79754A-A5D1-4144-A13D-A746D33D32A1}">
      <dsp:nvSpPr>
        <dsp:cNvPr id="0" name=""/>
        <dsp:cNvSpPr/>
      </dsp:nvSpPr>
      <dsp:spPr>
        <a:xfrm>
          <a:off x="3516699" y="944616"/>
          <a:ext cx="1050131" cy="6825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700" kern="1200" smtClean="0">
              <a:solidFill>
                <a:schemeClr val="tx1"/>
              </a:solidFill>
            </a:rPr>
            <a:t>2. Para aumentar la tasa de crecimiento y la tasa de postura de las aves y aumentar la tasa de supervivencia</a:t>
          </a:r>
          <a:endParaRPr lang="es-EC" sz="700" kern="1200">
            <a:solidFill>
              <a:schemeClr val="tx1"/>
            </a:solidFill>
          </a:endParaRPr>
        </a:p>
      </dsp:txBody>
      <dsp:txXfrm>
        <a:off x="3550020" y="977937"/>
        <a:ext cx="983489" cy="615943"/>
      </dsp:txXfrm>
    </dsp:sp>
    <dsp:sp modelId="{E71CF0D6-D997-4F17-B0FA-B461A072A535}">
      <dsp:nvSpPr>
        <dsp:cNvPr id="0" name=""/>
        <dsp:cNvSpPr/>
      </dsp:nvSpPr>
      <dsp:spPr>
        <a:xfrm>
          <a:off x="1377808" y="342446"/>
          <a:ext cx="2730783" cy="2730783"/>
        </a:xfrm>
        <a:custGeom>
          <a:avLst/>
          <a:gdLst/>
          <a:ahLst/>
          <a:cxnLst/>
          <a:rect l="0" t="0" r="0" b="0"/>
          <a:pathLst>
            <a:path>
              <a:moveTo>
                <a:pt x="2728889" y="1293491"/>
              </a:moveTo>
              <a:arcTo wR="1365391" hR="1365391" stAng="21418887" swAng="219852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363258-C570-410B-B019-258CA3B46E9C}">
      <dsp:nvSpPr>
        <dsp:cNvPr id="0" name=""/>
        <dsp:cNvSpPr/>
      </dsp:nvSpPr>
      <dsp:spPr>
        <a:xfrm>
          <a:off x="3020691" y="2471170"/>
          <a:ext cx="1050131" cy="6825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700" kern="1200" smtClean="0">
              <a:solidFill>
                <a:schemeClr val="tx1"/>
              </a:solidFill>
            </a:rPr>
            <a:t>3. Para mejorar la salud de los animales y mejorar su capacidad contra la enfermedad.</a:t>
          </a:r>
          <a:endParaRPr lang="es-EC" sz="700" kern="1200">
            <a:solidFill>
              <a:schemeClr val="tx1"/>
            </a:solidFill>
          </a:endParaRPr>
        </a:p>
      </dsp:txBody>
      <dsp:txXfrm>
        <a:off x="3054012" y="2504491"/>
        <a:ext cx="983489" cy="615943"/>
      </dsp:txXfrm>
    </dsp:sp>
    <dsp:sp modelId="{607DFC54-7F96-48F9-9C44-39AB2416BB41}">
      <dsp:nvSpPr>
        <dsp:cNvPr id="0" name=""/>
        <dsp:cNvSpPr/>
      </dsp:nvSpPr>
      <dsp:spPr>
        <a:xfrm>
          <a:off x="1377808" y="342446"/>
          <a:ext cx="2730783" cy="2730783"/>
        </a:xfrm>
        <a:custGeom>
          <a:avLst/>
          <a:gdLst/>
          <a:ahLst/>
          <a:cxnLst/>
          <a:rect l="0" t="0" r="0" b="0"/>
          <a:pathLst>
            <a:path>
              <a:moveTo>
                <a:pt x="1637447" y="2703405"/>
              </a:moveTo>
              <a:arcTo wR="1365391" hR="1365391" stAng="4710411" swAng="137917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89A3B4-8791-4ABD-A236-BA6F6CAA1990}">
      <dsp:nvSpPr>
        <dsp:cNvPr id="0" name=""/>
        <dsp:cNvSpPr/>
      </dsp:nvSpPr>
      <dsp:spPr>
        <a:xfrm>
          <a:off x="1415577" y="2471170"/>
          <a:ext cx="1050131" cy="68258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700" kern="1200" smtClean="0">
              <a:solidFill>
                <a:schemeClr val="tx1"/>
              </a:solidFill>
            </a:rPr>
            <a:t>4. Asegurar el correcto funcionamiento del sistema nervioso de los animales.</a:t>
          </a:r>
          <a:endParaRPr lang="es-EC" sz="700" kern="1200">
            <a:solidFill>
              <a:schemeClr val="tx1"/>
            </a:solidFill>
          </a:endParaRPr>
        </a:p>
      </dsp:txBody>
      <dsp:txXfrm>
        <a:off x="1448898" y="2504491"/>
        <a:ext cx="983489" cy="615943"/>
      </dsp:txXfrm>
    </dsp:sp>
    <dsp:sp modelId="{3CC207E7-6C43-466E-BF61-739B4E31FB60}">
      <dsp:nvSpPr>
        <dsp:cNvPr id="0" name=""/>
        <dsp:cNvSpPr/>
      </dsp:nvSpPr>
      <dsp:spPr>
        <a:xfrm>
          <a:off x="1377808" y="342446"/>
          <a:ext cx="2730783" cy="2730783"/>
        </a:xfrm>
        <a:custGeom>
          <a:avLst/>
          <a:gdLst/>
          <a:ahLst/>
          <a:cxnLst/>
          <a:rect l="0" t="0" r="0" b="0"/>
          <a:pathLst>
            <a:path>
              <a:moveTo>
                <a:pt x="228437" y="2121453"/>
              </a:moveTo>
              <a:arcTo wR="1365391" hR="1365391" stAng="8782592" swAng="219852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C9EB79-2299-4C11-83C4-F0593AA0E42B}">
      <dsp:nvSpPr>
        <dsp:cNvPr id="0" name=""/>
        <dsp:cNvSpPr/>
      </dsp:nvSpPr>
      <dsp:spPr>
        <a:xfrm>
          <a:off x="919569" y="944616"/>
          <a:ext cx="1050131" cy="6825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700" kern="1200" smtClean="0">
              <a:solidFill>
                <a:schemeClr val="tx1"/>
              </a:solidFill>
            </a:rPr>
            <a:t>5. Reducir los costos de alimentación</a:t>
          </a:r>
          <a:endParaRPr lang="es-EC" sz="700" kern="1200">
            <a:solidFill>
              <a:schemeClr val="tx1"/>
            </a:solidFill>
          </a:endParaRPr>
        </a:p>
      </dsp:txBody>
      <dsp:txXfrm>
        <a:off x="952890" y="977937"/>
        <a:ext cx="983489" cy="615943"/>
      </dsp:txXfrm>
    </dsp:sp>
    <dsp:sp modelId="{12F1120F-396C-44D5-B98C-624467272D33}">
      <dsp:nvSpPr>
        <dsp:cNvPr id="0" name=""/>
        <dsp:cNvSpPr/>
      </dsp:nvSpPr>
      <dsp:spPr>
        <a:xfrm>
          <a:off x="1377808" y="342446"/>
          <a:ext cx="2730783" cy="2730783"/>
        </a:xfrm>
        <a:custGeom>
          <a:avLst/>
          <a:gdLst/>
          <a:ahLst/>
          <a:cxnLst/>
          <a:rect l="0" t="0" r="0" b="0"/>
          <a:pathLst>
            <a:path>
              <a:moveTo>
                <a:pt x="237636" y="595675"/>
              </a:moveTo>
              <a:arcTo wR="1365391" hR="1365391" stAng="12858860" swAng="1964424"/>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B5814-5B1A-413A-8DCC-9B954140C97A}">
      <dsp:nvSpPr>
        <dsp:cNvPr id="0" name=""/>
        <dsp:cNvSpPr/>
      </dsp:nvSpPr>
      <dsp:spPr>
        <a:xfrm>
          <a:off x="1853820" y="1167753"/>
          <a:ext cx="394344" cy="91440"/>
        </a:xfrm>
        <a:custGeom>
          <a:avLst/>
          <a:gdLst/>
          <a:ahLst/>
          <a:cxnLst/>
          <a:rect l="0" t="0" r="0" b="0"/>
          <a:pathLst>
            <a:path>
              <a:moveTo>
                <a:pt x="0" y="45720"/>
              </a:moveTo>
              <a:lnTo>
                <a:pt x="39434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88900">
            <a:lnSpc>
              <a:spcPct val="90000"/>
            </a:lnSpc>
            <a:spcBef>
              <a:spcPct val="0"/>
            </a:spcBef>
            <a:spcAft>
              <a:spcPct val="35000"/>
            </a:spcAft>
          </a:pPr>
          <a:endParaRPr lang="es-EC" sz="200" kern="1200">
            <a:solidFill>
              <a:schemeClr val="tx1"/>
            </a:solidFill>
          </a:endParaRPr>
        </a:p>
      </dsp:txBody>
      <dsp:txXfrm>
        <a:off x="2040368" y="1211346"/>
        <a:ext cx="21247" cy="4253"/>
      </dsp:txXfrm>
    </dsp:sp>
    <dsp:sp modelId="{B16655DF-3264-49C1-8B42-68B8082C34F0}">
      <dsp:nvSpPr>
        <dsp:cNvPr id="0" name=""/>
        <dsp:cNvSpPr/>
      </dsp:nvSpPr>
      <dsp:spPr>
        <a:xfrm>
          <a:off x="8037" y="659198"/>
          <a:ext cx="1847583" cy="11085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C" sz="700" b="1" i="0" kern="1200" dirty="0" smtClean="0">
              <a:solidFill>
                <a:schemeClr val="tx1"/>
              </a:solidFill>
            </a:rPr>
            <a:t>Evaluación de la calidad del huevo</a:t>
          </a:r>
          <a:r>
            <a:rPr lang="es-EC" sz="700" b="0" i="0" kern="1200" dirty="0" smtClean="0">
              <a:solidFill>
                <a:schemeClr val="tx1"/>
              </a:solidFill>
            </a:rPr>
            <a:t>.- Para la evaluación de la calidad de huevo se empleó una cubeta de 30 huevos por tratamiento recolectado en tres etapas, a los 30, 45 y 57 días después de haber implementado el experimento. Con un total de 360 huevos que se analizaron en el medido de huevos NABBET DET 6000.</a:t>
          </a:r>
          <a:endParaRPr lang="es-EC" sz="700" kern="1200" dirty="0">
            <a:solidFill>
              <a:schemeClr val="tx1"/>
            </a:solidFill>
          </a:endParaRPr>
        </a:p>
      </dsp:txBody>
      <dsp:txXfrm>
        <a:off x="8037" y="659198"/>
        <a:ext cx="1847583" cy="1108549"/>
      </dsp:txXfrm>
    </dsp:sp>
    <dsp:sp modelId="{B6AB668C-D0E0-4C03-BD1A-1F044C7BBF16}">
      <dsp:nvSpPr>
        <dsp:cNvPr id="0" name=""/>
        <dsp:cNvSpPr/>
      </dsp:nvSpPr>
      <dsp:spPr>
        <a:xfrm>
          <a:off x="4126347" y="1167753"/>
          <a:ext cx="394344" cy="91440"/>
        </a:xfrm>
        <a:custGeom>
          <a:avLst/>
          <a:gdLst/>
          <a:ahLst/>
          <a:cxnLst/>
          <a:rect l="0" t="0" r="0" b="0"/>
          <a:pathLst>
            <a:path>
              <a:moveTo>
                <a:pt x="0" y="45720"/>
              </a:moveTo>
              <a:lnTo>
                <a:pt x="394344"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88900">
            <a:lnSpc>
              <a:spcPct val="90000"/>
            </a:lnSpc>
            <a:spcBef>
              <a:spcPct val="0"/>
            </a:spcBef>
            <a:spcAft>
              <a:spcPct val="35000"/>
            </a:spcAft>
          </a:pPr>
          <a:endParaRPr lang="es-EC" sz="200" kern="1200">
            <a:solidFill>
              <a:schemeClr val="tx1"/>
            </a:solidFill>
          </a:endParaRPr>
        </a:p>
      </dsp:txBody>
      <dsp:txXfrm>
        <a:off x="4312895" y="1211346"/>
        <a:ext cx="21247" cy="4253"/>
      </dsp:txXfrm>
    </dsp:sp>
    <dsp:sp modelId="{225DB3A6-7859-4896-A3C9-8B81BBFF8761}">
      <dsp:nvSpPr>
        <dsp:cNvPr id="0" name=""/>
        <dsp:cNvSpPr/>
      </dsp:nvSpPr>
      <dsp:spPr>
        <a:xfrm>
          <a:off x="2280564" y="659198"/>
          <a:ext cx="1847583" cy="11085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C" sz="700" b="1" i="0" kern="1200" smtClean="0">
              <a:solidFill>
                <a:schemeClr val="tx1"/>
              </a:solidFill>
            </a:rPr>
            <a:t>Calidad de la cáscara. – </a:t>
          </a:r>
          <a:r>
            <a:rPr lang="es-EC" sz="700" b="0" i="0" kern="1200" smtClean="0">
              <a:solidFill>
                <a:schemeClr val="tx1"/>
              </a:solidFill>
            </a:rPr>
            <a:t>Se midió la fuerza del cascaron del huevo a través de una prensa que calcula la resistencia al romperse que va de un rango de 0.82 - 8.16kgf (8.0 - 80.0N) con una exactitud de ±0.2kgf. Otro parámetro para determinar la calidad del huevo fue la dureza del cascaron, se midió a través de un calibrador electrónico determinado el espesor del cascaron que va de un rango de 0.10 - 0.60mm con una exactitud de ±0.02mm.</a:t>
          </a:r>
          <a:endParaRPr lang="es-EC" sz="700" kern="1200">
            <a:solidFill>
              <a:schemeClr val="tx1"/>
            </a:solidFill>
          </a:endParaRPr>
        </a:p>
      </dsp:txBody>
      <dsp:txXfrm>
        <a:off x="2280564" y="659198"/>
        <a:ext cx="1847583" cy="1108549"/>
      </dsp:txXfrm>
    </dsp:sp>
    <dsp:sp modelId="{FEB00A59-458A-4248-910F-C1DF354F777F}">
      <dsp:nvSpPr>
        <dsp:cNvPr id="0" name=""/>
        <dsp:cNvSpPr/>
      </dsp:nvSpPr>
      <dsp:spPr>
        <a:xfrm>
          <a:off x="931828" y="1765947"/>
          <a:ext cx="4545054" cy="394344"/>
        </a:xfrm>
        <a:custGeom>
          <a:avLst/>
          <a:gdLst/>
          <a:ahLst/>
          <a:cxnLst/>
          <a:rect l="0" t="0" r="0" b="0"/>
          <a:pathLst>
            <a:path>
              <a:moveTo>
                <a:pt x="4545054" y="0"/>
              </a:moveTo>
              <a:lnTo>
                <a:pt x="4545054" y="214272"/>
              </a:lnTo>
              <a:lnTo>
                <a:pt x="0" y="214272"/>
              </a:lnTo>
              <a:lnTo>
                <a:pt x="0" y="394344"/>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88900">
            <a:lnSpc>
              <a:spcPct val="90000"/>
            </a:lnSpc>
            <a:spcBef>
              <a:spcPct val="0"/>
            </a:spcBef>
            <a:spcAft>
              <a:spcPct val="35000"/>
            </a:spcAft>
          </a:pPr>
          <a:endParaRPr lang="es-EC" sz="200" kern="1200">
            <a:solidFill>
              <a:schemeClr val="tx1"/>
            </a:solidFill>
          </a:endParaRPr>
        </a:p>
      </dsp:txBody>
      <dsp:txXfrm>
        <a:off x="3090234" y="1960993"/>
        <a:ext cx="228243" cy="4253"/>
      </dsp:txXfrm>
    </dsp:sp>
    <dsp:sp modelId="{4E896633-1B4C-4040-BCC4-20EFCEDE879F}">
      <dsp:nvSpPr>
        <dsp:cNvPr id="0" name=""/>
        <dsp:cNvSpPr/>
      </dsp:nvSpPr>
      <dsp:spPr>
        <a:xfrm>
          <a:off x="4553091" y="659198"/>
          <a:ext cx="1847583" cy="11085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C" sz="700" b="1" i="0" kern="1200" smtClean="0">
              <a:solidFill>
                <a:schemeClr val="tx1"/>
              </a:solidFill>
            </a:rPr>
            <a:t>Color de Yema. </a:t>
          </a:r>
          <a:r>
            <a:rPr lang="es-EC" sz="700" b="0" i="0" kern="1200" smtClean="0">
              <a:solidFill>
                <a:schemeClr val="tx1"/>
              </a:solidFill>
            </a:rPr>
            <a:t>- Siguiendo las nuevas directrices de pigmentación de yema de huevo se utilizó un medidor digital YolkFan ™, impulsado por Nix Sensor Ltd. El Digital YolkFan™ es una extensión digital del DSM YolkFan ™. Proporciona la misma practicidad y colores, extendiéndolos a una herramienta automatizada. Color de yema YolkFan™ posee una escala de color: 1 – 16 con una exactitud de ±1.0.</a:t>
          </a:r>
          <a:endParaRPr lang="es-EC" sz="700" kern="1200">
            <a:solidFill>
              <a:schemeClr val="tx1"/>
            </a:solidFill>
          </a:endParaRPr>
        </a:p>
      </dsp:txBody>
      <dsp:txXfrm>
        <a:off x="4553091" y="659198"/>
        <a:ext cx="1847583" cy="1108549"/>
      </dsp:txXfrm>
    </dsp:sp>
    <dsp:sp modelId="{C425B257-F2CD-4C69-8736-3C25D5EF68C1}">
      <dsp:nvSpPr>
        <dsp:cNvPr id="0" name=""/>
        <dsp:cNvSpPr/>
      </dsp:nvSpPr>
      <dsp:spPr>
        <a:xfrm>
          <a:off x="1853820" y="2701246"/>
          <a:ext cx="394344" cy="91440"/>
        </a:xfrm>
        <a:custGeom>
          <a:avLst/>
          <a:gdLst/>
          <a:ahLst/>
          <a:cxnLst/>
          <a:rect l="0" t="0" r="0" b="0"/>
          <a:pathLst>
            <a:path>
              <a:moveTo>
                <a:pt x="0" y="45720"/>
              </a:moveTo>
              <a:lnTo>
                <a:pt x="394344"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88900">
            <a:lnSpc>
              <a:spcPct val="90000"/>
            </a:lnSpc>
            <a:spcBef>
              <a:spcPct val="0"/>
            </a:spcBef>
            <a:spcAft>
              <a:spcPct val="35000"/>
            </a:spcAft>
          </a:pPr>
          <a:endParaRPr lang="es-EC" sz="200" kern="1200">
            <a:solidFill>
              <a:schemeClr val="tx1"/>
            </a:solidFill>
          </a:endParaRPr>
        </a:p>
      </dsp:txBody>
      <dsp:txXfrm>
        <a:off x="2040368" y="2744840"/>
        <a:ext cx="21247" cy="4253"/>
      </dsp:txXfrm>
    </dsp:sp>
    <dsp:sp modelId="{0B5D7640-6451-4351-B649-A95A0C58EEE0}">
      <dsp:nvSpPr>
        <dsp:cNvPr id="0" name=""/>
        <dsp:cNvSpPr/>
      </dsp:nvSpPr>
      <dsp:spPr>
        <a:xfrm>
          <a:off x="8037" y="2192692"/>
          <a:ext cx="1847583" cy="11085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C" sz="700" b="1" i="0" kern="1200" smtClean="0">
              <a:solidFill>
                <a:schemeClr val="tx1"/>
              </a:solidFill>
            </a:rPr>
            <a:t>Índice de la yema. –</a:t>
          </a:r>
          <a:r>
            <a:rPr lang="es-EC" sz="700" b="0" i="0" kern="1200" smtClean="0">
              <a:solidFill>
                <a:schemeClr val="tx1"/>
              </a:solidFill>
            </a:rPr>
            <a:t>Fue calculado mediante la división de la altura de la yema entre el diámetro de la yema de huevo sobre una superficie plana. Los datos se obtuvieron mediante el uso de la DET 6000</a:t>
          </a:r>
          <a:endParaRPr lang="es-EC" sz="700" kern="1200">
            <a:solidFill>
              <a:schemeClr val="tx1"/>
            </a:solidFill>
          </a:endParaRPr>
        </a:p>
      </dsp:txBody>
      <dsp:txXfrm>
        <a:off x="8037" y="2192692"/>
        <a:ext cx="1847583" cy="1108549"/>
      </dsp:txXfrm>
    </dsp:sp>
    <dsp:sp modelId="{69B7DAF5-E597-4F75-9A5F-0700F2D7A42F}">
      <dsp:nvSpPr>
        <dsp:cNvPr id="0" name=""/>
        <dsp:cNvSpPr/>
      </dsp:nvSpPr>
      <dsp:spPr>
        <a:xfrm>
          <a:off x="4126347" y="2701246"/>
          <a:ext cx="394344" cy="91440"/>
        </a:xfrm>
        <a:custGeom>
          <a:avLst/>
          <a:gdLst/>
          <a:ahLst/>
          <a:cxnLst/>
          <a:rect l="0" t="0" r="0" b="0"/>
          <a:pathLst>
            <a:path>
              <a:moveTo>
                <a:pt x="0" y="45720"/>
              </a:moveTo>
              <a:lnTo>
                <a:pt x="394344"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88900">
            <a:lnSpc>
              <a:spcPct val="90000"/>
            </a:lnSpc>
            <a:spcBef>
              <a:spcPct val="0"/>
            </a:spcBef>
            <a:spcAft>
              <a:spcPct val="35000"/>
            </a:spcAft>
          </a:pPr>
          <a:endParaRPr lang="es-EC" sz="200" kern="1200">
            <a:solidFill>
              <a:schemeClr val="tx1"/>
            </a:solidFill>
          </a:endParaRPr>
        </a:p>
      </dsp:txBody>
      <dsp:txXfrm>
        <a:off x="4312895" y="2744840"/>
        <a:ext cx="21247" cy="4253"/>
      </dsp:txXfrm>
    </dsp:sp>
    <dsp:sp modelId="{045360FE-32A2-4CD5-BF5C-1C31A4ED16A0}">
      <dsp:nvSpPr>
        <dsp:cNvPr id="0" name=""/>
        <dsp:cNvSpPr/>
      </dsp:nvSpPr>
      <dsp:spPr>
        <a:xfrm>
          <a:off x="2280564" y="2192692"/>
          <a:ext cx="1847583" cy="11085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C" sz="700" b="1" i="0" kern="1200" smtClean="0">
              <a:solidFill>
                <a:schemeClr val="tx1"/>
              </a:solidFill>
            </a:rPr>
            <a:t>Albúmina. - </a:t>
          </a:r>
          <a:r>
            <a:rPr lang="es-EC" sz="700" b="0" i="0" kern="1200" smtClean="0">
              <a:solidFill>
                <a:schemeClr val="tx1"/>
              </a:solidFill>
            </a:rPr>
            <a:t>La Altura de albúmina se midió mediante el uso de la DET 6000 que va de un rango de 3.0 - 15.0 mm con una exactitud de ±0.2mm. Con esta medición pudimos obtener la frescura del huevo.</a:t>
          </a:r>
          <a:endParaRPr lang="es-EC" sz="700" kern="1200">
            <a:solidFill>
              <a:schemeClr val="tx1"/>
            </a:solidFill>
          </a:endParaRPr>
        </a:p>
      </dsp:txBody>
      <dsp:txXfrm>
        <a:off x="2280564" y="2192692"/>
        <a:ext cx="1847583" cy="1108549"/>
      </dsp:txXfrm>
    </dsp:sp>
    <dsp:sp modelId="{86B94130-94EC-493B-A37D-96F3C6B8E581}">
      <dsp:nvSpPr>
        <dsp:cNvPr id="0" name=""/>
        <dsp:cNvSpPr/>
      </dsp:nvSpPr>
      <dsp:spPr>
        <a:xfrm>
          <a:off x="4553091" y="2192692"/>
          <a:ext cx="1847583" cy="11085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S" sz="700" b="1" i="0" kern="1200" dirty="0" smtClean="0">
              <a:solidFill>
                <a:schemeClr val="tx1"/>
              </a:solidFill>
            </a:rPr>
            <a:t>Unidades Haugh</a:t>
          </a:r>
          <a:r>
            <a:rPr lang="es-EC" sz="700" b="1" i="0" kern="1200" dirty="0" smtClean="0">
              <a:solidFill>
                <a:schemeClr val="tx1"/>
              </a:solidFill>
            </a:rPr>
            <a:t>.- </a:t>
          </a:r>
          <a:r>
            <a:rPr lang="es-EC" sz="700" b="0" i="0" kern="1200" dirty="0" smtClean="0">
              <a:solidFill>
                <a:schemeClr val="tx1"/>
              </a:solidFill>
            </a:rPr>
            <a:t>Se determinó a través de la fórmula:</a:t>
          </a:r>
        </a:p>
        <a:p>
          <a:pPr lvl="0" algn="just" defTabSz="311150" rtl="0">
            <a:lnSpc>
              <a:spcPct val="90000"/>
            </a:lnSpc>
            <a:spcBef>
              <a:spcPct val="0"/>
            </a:spcBef>
            <a:spcAft>
              <a:spcPct val="35000"/>
            </a:spcAft>
          </a:pPr>
          <a:r>
            <a:rPr lang="en-US" sz="700" b="0" i="0" kern="1200" dirty="0" err="1" smtClean="0">
              <a:solidFill>
                <a:schemeClr val="tx1"/>
              </a:solidFill>
            </a:rPr>
            <a:t>uH</a:t>
          </a:r>
          <a:r>
            <a:rPr lang="en-US" sz="700" b="0" i="0" kern="1200" dirty="0" smtClean="0">
              <a:solidFill>
                <a:schemeClr val="tx1"/>
              </a:solidFill>
            </a:rPr>
            <a:t> = 100 * log(h-1.7w</a:t>
          </a:r>
          <a:r>
            <a:rPr lang="en-US" sz="700" b="0" i="0" kern="1200" baseline="30000" dirty="0" smtClean="0">
              <a:solidFill>
                <a:schemeClr val="tx1"/>
              </a:solidFill>
            </a:rPr>
            <a:t>0.37</a:t>
          </a:r>
          <a:r>
            <a:rPr lang="en-US" sz="700" b="0" i="0" kern="1200" dirty="0" smtClean="0">
              <a:solidFill>
                <a:schemeClr val="tx1"/>
              </a:solidFill>
            </a:rPr>
            <a:t> + 7.6)</a:t>
          </a:r>
        </a:p>
        <a:p>
          <a:pPr lvl="0" algn="just" defTabSz="311150" rtl="0">
            <a:lnSpc>
              <a:spcPct val="90000"/>
            </a:lnSpc>
            <a:spcBef>
              <a:spcPct val="0"/>
            </a:spcBef>
            <a:spcAft>
              <a:spcPct val="35000"/>
            </a:spcAft>
          </a:pPr>
          <a:r>
            <a:rPr lang="en-US" sz="700" b="0" i="0" kern="1200" dirty="0" err="1" smtClean="0">
              <a:solidFill>
                <a:schemeClr val="tx1"/>
              </a:solidFill>
            </a:rPr>
            <a:t>uH</a:t>
          </a:r>
          <a:r>
            <a:rPr lang="en-US" sz="700" b="0" i="0" kern="1200" dirty="0" smtClean="0">
              <a:solidFill>
                <a:schemeClr val="tx1"/>
              </a:solidFill>
            </a:rPr>
            <a:t> = </a:t>
          </a:r>
          <a:r>
            <a:rPr lang="en-US" sz="700" b="0" i="0" kern="1200" dirty="0" err="1" smtClean="0">
              <a:solidFill>
                <a:schemeClr val="tx1"/>
              </a:solidFill>
            </a:rPr>
            <a:t>unidad</a:t>
          </a:r>
          <a:r>
            <a:rPr lang="en-US" sz="700" b="0" i="0" kern="1200" dirty="0" smtClean="0">
              <a:solidFill>
                <a:schemeClr val="tx1"/>
              </a:solidFill>
            </a:rPr>
            <a:t> Haugh</a:t>
          </a:r>
        </a:p>
        <a:p>
          <a:pPr lvl="0" algn="just" defTabSz="311150" rtl="0">
            <a:lnSpc>
              <a:spcPct val="90000"/>
            </a:lnSpc>
            <a:spcBef>
              <a:spcPct val="0"/>
            </a:spcBef>
            <a:spcAft>
              <a:spcPct val="35000"/>
            </a:spcAft>
          </a:pPr>
          <a:r>
            <a:rPr lang="es-EC" sz="700" b="0" i="0" kern="1200" dirty="0" smtClean="0">
              <a:solidFill>
                <a:schemeClr val="tx1"/>
              </a:solidFill>
            </a:rPr>
            <a:t>h = altura de la albúmina, en milímetros</a:t>
          </a:r>
        </a:p>
        <a:p>
          <a:pPr lvl="0" algn="just" defTabSz="311150" rtl="0">
            <a:lnSpc>
              <a:spcPct val="90000"/>
            </a:lnSpc>
            <a:spcBef>
              <a:spcPct val="0"/>
            </a:spcBef>
            <a:spcAft>
              <a:spcPct val="35000"/>
            </a:spcAft>
          </a:pPr>
          <a:r>
            <a:rPr lang="es-EC" sz="700" b="0" i="0" kern="1200" dirty="0" smtClean="0">
              <a:solidFill>
                <a:schemeClr val="tx1"/>
              </a:solidFill>
            </a:rPr>
            <a:t>w = peso del huevo, en gramos</a:t>
          </a:r>
          <a:endParaRPr lang="es-EC" sz="700" kern="1200" dirty="0">
            <a:solidFill>
              <a:schemeClr val="tx1"/>
            </a:solidFill>
          </a:endParaRPr>
        </a:p>
      </dsp:txBody>
      <dsp:txXfrm>
        <a:off x="4553091" y="2192692"/>
        <a:ext cx="1847583" cy="1108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2E50-4C1B-4DBA-BBC1-DC6E515876E0}">
      <dsp:nvSpPr>
        <dsp:cNvPr id="0" name=""/>
        <dsp:cNvSpPr/>
      </dsp:nvSpPr>
      <dsp:spPr>
        <a:xfrm>
          <a:off x="2359541" y="1245171"/>
          <a:ext cx="511069" cy="91440"/>
        </a:xfrm>
        <a:custGeom>
          <a:avLst/>
          <a:gdLst/>
          <a:ahLst/>
          <a:cxnLst/>
          <a:rect l="0" t="0" r="0" b="0"/>
          <a:pathLst>
            <a:path>
              <a:moveTo>
                <a:pt x="0" y="45720"/>
              </a:moveTo>
              <a:lnTo>
                <a:pt x="5110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C" sz="500" kern="1200">
            <a:solidFill>
              <a:schemeClr val="tx1"/>
            </a:solidFill>
          </a:endParaRPr>
        </a:p>
      </dsp:txBody>
      <dsp:txXfrm>
        <a:off x="2601535" y="1288183"/>
        <a:ext cx="27083" cy="5416"/>
      </dsp:txXfrm>
    </dsp:sp>
    <dsp:sp modelId="{E0CB82FB-BFDF-4DEC-87A5-674C3875E7B3}">
      <dsp:nvSpPr>
        <dsp:cNvPr id="0" name=""/>
        <dsp:cNvSpPr/>
      </dsp:nvSpPr>
      <dsp:spPr>
        <a:xfrm>
          <a:off x="6256" y="584365"/>
          <a:ext cx="2355085" cy="14130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C" sz="700" b="1" i="0" kern="1200" smtClean="0">
              <a:solidFill>
                <a:schemeClr val="tx1"/>
              </a:solidFill>
            </a:rPr>
            <a:t>Índice de eficiencia productiva (IEP).- </a:t>
          </a:r>
          <a:r>
            <a:rPr lang="es-EC" sz="700" b="0" i="0" kern="1200" smtClean="0">
              <a:solidFill>
                <a:schemeClr val="tx1"/>
              </a:solidFill>
            </a:rPr>
            <a:t>Se determinó mediante la relación entre el número de huevos puestos en un día y el número de gallinas existente para ese mismo día, multiplicado por cien, para expresarlo en porcentaje.</a:t>
          </a:r>
          <a:endParaRPr lang="es-EC" sz="700" kern="1200">
            <a:solidFill>
              <a:schemeClr val="tx1"/>
            </a:solidFill>
          </a:endParaRPr>
        </a:p>
      </dsp:txBody>
      <dsp:txXfrm>
        <a:off x="6256" y="584365"/>
        <a:ext cx="2355085" cy="1413051"/>
      </dsp:txXfrm>
    </dsp:sp>
    <dsp:sp modelId="{087EDB9C-6B3F-4F62-AD8D-09AB48A1DA8A}">
      <dsp:nvSpPr>
        <dsp:cNvPr id="0" name=""/>
        <dsp:cNvSpPr/>
      </dsp:nvSpPr>
      <dsp:spPr>
        <a:xfrm>
          <a:off x="5256297" y="1245171"/>
          <a:ext cx="511069" cy="91440"/>
        </a:xfrm>
        <a:custGeom>
          <a:avLst/>
          <a:gdLst/>
          <a:ahLst/>
          <a:cxnLst/>
          <a:rect l="0" t="0" r="0" b="0"/>
          <a:pathLst>
            <a:path>
              <a:moveTo>
                <a:pt x="0" y="45720"/>
              </a:moveTo>
              <a:lnTo>
                <a:pt x="51106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C" sz="500" kern="1200">
            <a:solidFill>
              <a:schemeClr val="tx1"/>
            </a:solidFill>
          </a:endParaRPr>
        </a:p>
      </dsp:txBody>
      <dsp:txXfrm>
        <a:off x="5498290" y="1288183"/>
        <a:ext cx="27083" cy="5416"/>
      </dsp:txXfrm>
    </dsp:sp>
    <dsp:sp modelId="{F955ACF2-39A5-450C-8F68-7404301B2516}">
      <dsp:nvSpPr>
        <dsp:cNvPr id="0" name=""/>
        <dsp:cNvSpPr/>
      </dsp:nvSpPr>
      <dsp:spPr>
        <a:xfrm>
          <a:off x="2903011" y="584365"/>
          <a:ext cx="2355085" cy="14130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S" sz="700" b="1" i="0" kern="1200" dirty="0" smtClean="0">
              <a:solidFill>
                <a:schemeClr val="tx1"/>
              </a:solidFill>
            </a:rPr>
            <a:t>Costo de las Dietas.- Se obtuvo al sumar el costo de los ingredientes por tonelada del balanceado más el costo de colina natural en las diferentes dosis por tratamiento.</a:t>
          </a:r>
          <a:endParaRPr lang="es-EC" sz="700" kern="1200" dirty="0">
            <a:solidFill>
              <a:schemeClr val="tx1"/>
            </a:solidFill>
          </a:endParaRPr>
        </a:p>
      </dsp:txBody>
      <dsp:txXfrm>
        <a:off x="2903011" y="584365"/>
        <a:ext cx="2355085" cy="1413051"/>
      </dsp:txXfrm>
    </dsp:sp>
    <dsp:sp modelId="{46E470EB-24DF-428F-B4C9-7ACF58F686D3}">
      <dsp:nvSpPr>
        <dsp:cNvPr id="0" name=""/>
        <dsp:cNvSpPr/>
      </dsp:nvSpPr>
      <dsp:spPr>
        <a:xfrm>
          <a:off x="1183799" y="1995617"/>
          <a:ext cx="5793510" cy="511069"/>
        </a:xfrm>
        <a:custGeom>
          <a:avLst/>
          <a:gdLst/>
          <a:ahLst/>
          <a:cxnLst/>
          <a:rect l="0" t="0" r="0" b="0"/>
          <a:pathLst>
            <a:path>
              <a:moveTo>
                <a:pt x="5793510" y="0"/>
              </a:moveTo>
              <a:lnTo>
                <a:pt x="5793510" y="272634"/>
              </a:lnTo>
              <a:lnTo>
                <a:pt x="0" y="272634"/>
              </a:lnTo>
              <a:lnTo>
                <a:pt x="0" y="511069"/>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C" sz="500" kern="1200">
            <a:solidFill>
              <a:schemeClr val="tx1"/>
            </a:solidFill>
          </a:endParaRPr>
        </a:p>
      </dsp:txBody>
      <dsp:txXfrm>
        <a:off x="3935085" y="2248443"/>
        <a:ext cx="290938" cy="5416"/>
      </dsp:txXfrm>
    </dsp:sp>
    <dsp:sp modelId="{9D23121A-D861-45B7-958F-C92CB3EC77A6}">
      <dsp:nvSpPr>
        <dsp:cNvPr id="0" name=""/>
        <dsp:cNvSpPr/>
      </dsp:nvSpPr>
      <dsp:spPr>
        <a:xfrm>
          <a:off x="5799767" y="584365"/>
          <a:ext cx="2355085" cy="14130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C" sz="700" b="1" i="0" kern="1200" dirty="0" smtClean="0">
              <a:solidFill>
                <a:schemeClr val="tx1"/>
              </a:solidFill>
            </a:rPr>
            <a:t>Análisis económico</a:t>
          </a:r>
          <a:r>
            <a:rPr lang="es-EC" sz="700" b="0" i="0" kern="1200" dirty="0" smtClean="0">
              <a:solidFill>
                <a:schemeClr val="tx1"/>
              </a:solidFill>
            </a:rPr>
            <a:t>.- Al final se realizó un análisis marginal para cual se determinaron los costos variables de cada tratamiento, el beneficio bruto se obtuvo al sumar los huevos de cada tratamiento y multiplicar por el precio del mercado. De la diferencia entre el costo variable y el beneficio bruto obtuvimos el beneficio neto Al colocar los beneficios netos por orden descendente acompañado de los costos variables se hizo un análisis de dominancia. Con los tratamientos no dominados se realizó un análisis marginal donde se calculó la tasa de retorno marginal para cada tratamiento con lo cual permitió determinar el tratamiento más eficiente económicamente..</a:t>
          </a:r>
          <a:endParaRPr lang="es-EC" sz="700" kern="1200" dirty="0">
            <a:solidFill>
              <a:schemeClr val="tx1"/>
            </a:solidFill>
          </a:endParaRPr>
        </a:p>
      </dsp:txBody>
      <dsp:txXfrm>
        <a:off x="5799767" y="584365"/>
        <a:ext cx="2355085" cy="1413051"/>
      </dsp:txXfrm>
    </dsp:sp>
    <dsp:sp modelId="{4A031FA7-E59A-45E4-8B24-ED9FF38A01D9}">
      <dsp:nvSpPr>
        <dsp:cNvPr id="0" name=""/>
        <dsp:cNvSpPr/>
      </dsp:nvSpPr>
      <dsp:spPr>
        <a:xfrm>
          <a:off x="2359541" y="3199892"/>
          <a:ext cx="511069" cy="91440"/>
        </a:xfrm>
        <a:custGeom>
          <a:avLst/>
          <a:gdLst/>
          <a:ahLst/>
          <a:cxnLst/>
          <a:rect l="0" t="0" r="0" b="0"/>
          <a:pathLst>
            <a:path>
              <a:moveTo>
                <a:pt x="0" y="45720"/>
              </a:moveTo>
              <a:lnTo>
                <a:pt x="511069"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C" sz="500" kern="1200">
            <a:solidFill>
              <a:schemeClr val="tx1"/>
            </a:solidFill>
          </a:endParaRPr>
        </a:p>
      </dsp:txBody>
      <dsp:txXfrm>
        <a:off x="2601535" y="3242904"/>
        <a:ext cx="27083" cy="5416"/>
      </dsp:txXfrm>
    </dsp:sp>
    <dsp:sp modelId="{553FA4D3-1E43-4D2B-9621-479A350ED682}">
      <dsp:nvSpPr>
        <dsp:cNvPr id="0" name=""/>
        <dsp:cNvSpPr/>
      </dsp:nvSpPr>
      <dsp:spPr>
        <a:xfrm>
          <a:off x="6256" y="2539086"/>
          <a:ext cx="2355085" cy="14130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S" sz="700" b="1" i="0" kern="1200" dirty="0" smtClean="0">
              <a:solidFill>
                <a:schemeClr val="tx1"/>
              </a:solidFill>
            </a:rPr>
            <a:t>Métodos Específicos de Manejo del Experimento</a:t>
          </a:r>
        </a:p>
        <a:p>
          <a:pPr lvl="0" algn="just" defTabSz="311150" rtl="0">
            <a:lnSpc>
              <a:spcPct val="90000"/>
            </a:lnSpc>
            <a:spcBef>
              <a:spcPct val="0"/>
            </a:spcBef>
            <a:spcAft>
              <a:spcPct val="35000"/>
            </a:spcAft>
          </a:pPr>
          <a:r>
            <a:rPr lang="es-EC" sz="700" b="0" i="0" kern="1200" dirty="0" smtClean="0">
              <a:solidFill>
                <a:schemeClr val="tx1"/>
              </a:solidFill>
            </a:rPr>
            <a:t>La investigación fue experimental y aplicada, con el objetivo de valorar la respuesta productiva de la inclusión de diferentes niveles de colina natural (0 – 160 - 240 y 320 mg/</a:t>
          </a:r>
          <a:r>
            <a:rPr lang="es-EC" sz="700" b="0" i="0" kern="1200" dirty="0" err="1" smtClean="0">
              <a:solidFill>
                <a:schemeClr val="tx1"/>
              </a:solidFill>
            </a:rPr>
            <a:t>Tn</a:t>
          </a:r>
          <a:r>
            <a:rPr lang="es-EC" sz="700" b="0" i="0" kern="1200" dirty="0" smtClean="0">
              <a:solidFill>
                <a:schemeClr val="tx1"/>
              </a:solidFill>
            </a:rPr>
            <a:t>) en dietas alimenticias de gallinas de postura. En este caso, se utilizó 300 gallinas Lohmann Brown a partir de la semana 60 (fase 3) de producción, con un peso promedio de 2000 gramos, distribuidas en cuatro tratamientos (75 aves en cada uno), con 15 repeticiones. El tamaño de la Unidad Experimental estará compuesto de 5 aves.</a:t>
          </a:r>
          <a:endParaRPr lang="es-EC" sz="700" kern="1200" dirty="0">
            <a:solidFill>
              <a:schemeClr val="tx1"/>
            </a:solidFill>
          </a:endParaRPr>
        </a:p>
      </dsp:txBody>
      <dsp:txXfrm>
        <a:off x="6256" y="2539086"/>
        <a:ext cx="2355085" cy="1413051"/>
      </dsp:txXfrm>
    </dsp:sp>
    <dsp:sp modelId="{EEAEEDE1-3A33-4425-9B5D-1788983CEA60}">
      <dsp:nvSpPr>
        <dsp:cNvPr id="0" name=""/>
        <dsp:cNvSpPr/>
      </dsp:nvSpPr>
      <dsp:spPr>
        <a:xfrm>
          <a:off x="2903011" y="2539086"/>
          <a:ext cx="2355085" cy="14130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just" defTabSz="311150" rtl="0">
            <a:lnSpc>
              <a:spcPct val="90000"/>
            </a:lnSpc>
            <a:spcBef>
              <a:spcPct val="0"/>
            </a:spcBef>
            <a:spcAft>
              <a:spcPct val="35000"/>
            </a:spcAft>
          </a:pPr>
          <a:r>
            <a:rPr lang="es-ES" sz="700" b="1" i="0" kern="1200" dirty="0" smtClean="0">
              <a:solidFill>
                <a:schemeClr val="tx1"/>
              </a:solidFill>
            </a:rPr>
            <a:t>Histología de hígado</a:t>
          </a:r>
        </a:p>
        <a:p>
          <a:pPr lvl="0" algn="just" defTabSz="311150" rtl="0">
            <a:lnSpc>
              <a:spcPct val="90000"/>
            </a:lnSpc>
            <a:spcBef>
              <a:spcPct val="0"/>
            </a:spcBef>
            <a:spcAft>
              <a:spcPct val="35000"/>
            </a:spcAft>
          </a:pPr>
          <a:r>
            <a:rPr lang="es-EC" sz="700" b="0" i="0" kern="1200" dirty="0" smtClean="0">
              <a:solidFill>
                <a:schemeClr val="tx1"/>
              </a:solidFill>
            </a:rPr>
            <a:t>Al final del experimento 69 semanas de edad de las gallinas, se recogieron los hígados de dos aves de cada tratamiento, para los análisis macroscópicas e histológicas. En el análisis se ha evaluado, la coloración y la consistencia de los hígados. Después de las evaluaciones macroscópicas, confeccionadas láminas histológicas para diagnóstico morfológico microscópico de los hígados recogidos, donde se evaluaron los escores de degeneración grasosa, siendo clasificados como: normal, multifocal (leve, moderada o acentuada) o difusa (leve, moderada o acentuada).</a:t>
          </a:r>
          <a:endParaRPr lang="es-EC" sz="700" kern="1200" dirty="0">
            <a:solidFill>
              <a:schemeClr val="tx1"/>
            </a:solidFill>
          </a:endParaRPr>
        </a:p>
      </dsp:txBody>
      <dsp:txXfrm>
        <a:off x="2903011" y="2539086"/>
        <a:ext cx="2355085" cy="1413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E2BC3-E252-40EA-8807-92167CB92AB5}">
      <dsp:nvSpPr>
        <dsp:cNvPr id="0" name=""/>
        <dsp:cNvSpPr/>
      </dsp:nvSpPr>
      <dsp:spPr>
        <a:xfrm rot="5400000">
          <a:off x="1353149" y="54135"/>
          <a:ext cx="832826" cy="724559"/>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C" sz="1000" kern="1200" dirty="0"/>
        </a:p>
      </dsp:txBody>
      <dsp:txXfrm rot="-5400000">
        <a:off x="1520192" y="129784"/>
        <a:ext cx="498739" cy="573262"/>
      </dsp:txXfrm>
    </dsp:sp>
    <dsp:sp modelId="{599E1235-71B1-4FD2-AE12-5D3FD3FA0E25}">
      <dsp:nvSpPr>
        <dsp:cNvPr id="0" name=""/>
        <dsp:cNvSpPr/>
      </dsp:nvSpPr>
      <dsp:spPr>
        <a:xfrm>
          <a:off x="2153829" y="166567"/>
          <a:ext cx="929434" cy="499696"/>
        </a:xfrm>
        <a:prstGeom prst="rect">
          <a:avLst/>
        </a:prstGeom>
        <a:noFill/>
        <a:ln>
          <a:noFill/>
        </a:ln>
        <a:effectLst/>
      </dsp:spPr>
      <dsp:style>
        <a:lnRef idx="0">
          <a:scrgbClr r="0" g="0" b="0"/>
        </a:lnRef>
        <a:fillRef idx="0">
          <a:scrgbClr r="0" g="0" b="0"/>
        </a:fillRef>
        <a:effectRef idx="0">
          <a:scrgbClr r="0" g="0" b="0"/>
        </a:effectRef>
        <a:fontRef idx="minor"/>
      </dsp:style>
    </dsp:sp>
    <dsp:sp modelId="{F4169014-3A92-4EEB-9196-CC6152842522}">
      <dsp:nvSpPr>
        <dsp:cNvPr id="0" name=""/>
        <dsp:cNvSpPr/>
      </dsp:nvSpPr>
      <dsp:spPr>
        <a:xfrm rot="5400000">
          <a:off x="570625" y="54135"/>
          <a:ext cx="832826" cy="724559"/>
        </a:xfrm>
        <a:prstGeom prst="hexagon">
          <a:avLst>
            <a:gd name="adj" fmla="val 25000"/>
            <a:gd name="vf" fmla="val 11547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737668" y="129784"/>
        <a:ext cx="498739" cy="573262"/>
      </dsp:txXfrm>
    </dsp:sp>
    <dsp:sp modelId="{D2D7591F-5B97-4812-8C1D-5A46984FEDE8}">
      <dsp:nvSpPr>
        <dsp:cNvPr id="0" name=""/>
        <dsp:cNvSpPr/>
      </dsp:nvSpPr>
      <dsp:spPr>
        <a:xfrm rot="5400000">
          <a:off x="960388" y="761039"/>
          <a:ext cx="832826" cy="724559"/>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C" sz="1000" kern="1200" dirty="0"/>
        </a:p>
      </dsp:txBody>
      <dsp:txXfrm rot="-5400000">
        <a:off x="1127431" y="836688"/>
        <a:ext cx="498739" cy="573262"/>
      </dsp:txXfrm>
    </dsp:sp>
    <dsp:sp modelId="{57240B10-FCEA-439B-B6F5-9E5B79970BDB}">
      <dsp:nvSpPr>
        <dsp:cNvPr id="0" name=""/>
        <dsp:cNvSpPr/>
      </dsp:nvSpPr>
      <dsp:spPr>
        <a:xfrm>
          <a:off x="85087" y="873470"/>
          <a:ext cx="899453" cy="499696"/>
        </a:xfrm>
        <a:prstGeom prst="rect">
          <a:avLst/>
        </a:prstGeom>
        <a:noFill/>
        <a:ln>
          <a:noFill/>
        </a:ln>
        <a:effectLst/>
      </dsp:spPr>
      <dsp:style>
        <a:lnRef idx="0">
          <a:scrgbClr r="0" g="0" b="0"/>
        </a:lnRef>
        <a:fillRef idx="0">
          <a:scrgbClr r="0" g="0" b="0"/>
        </a:fillRef>
        <a:effectRef idx="0">
          <a:scrgbClr r="0" g="0" b="0"/>
        </a:effectRef>
        <a:fontRef idx="minor"/>
      </dsp:style>
    </dsp:sp>
    <dsp:sp modelId="{751F6C9A-8824-4F6B-9E0A-08CCDF1AC68A}">
      <dsp:nvSpPr>
        <dsp:cNvPr id="0" name=""/>
        <dsp:cNvSpPr/>
      </dsp:nvSpPr>
      <dsp:spPr>
        <a:xfrm rot="5400000">
          <a:off x="1742912" y="761039"/>
          <a:ext cx="832826" cy="724559"/>
        </a:xfrm>
        <a:prstGeom prst="hexagon">
          <a:avLst>
            <a:gd name="adj" fmla="val 25000"/>
            <a:gd name="vf" fmla="val 11547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909955" y="836688"/>
        <a:ext cx="498739" cy="573262"/>
      </dsp:txXfrm>
    </dsp:sp>
    <dsp:sp modelId="{0C74285D-AA48-4552-9A42-2A5A94787859}">
      <dsp:nvSpPr>
        <dsp:cNvPr id="0" name=""/>
        <dsp:cNvSpPr/>
      </dsp:nvSpPr>
      <dsp:spPr>
        <a:xfrm rot="5400000">
          <a:off x="1353149" y="1467942"/>
          <a:ext cx="832826" cy="724559"/>
        </a:xfrm>
        <a:prstGeom prst="hexagon">
          <a:avLst>
            <a:gd name="adj" fmla="val 25000"/>
            <a:gd name="vf" fmla="val 11547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C" sz="1000" kern="1200" dirty="0"/>
        </a:p>
      </dsp:txBody>
      <dsp:txXfrm rot="-5400000">
        <a:off x="1520192" y="1543591"/>
        <a:ext cx="498739" cy="573262"/>
      </dsp:txXfrm>
    </dsp:sp>
    <dsp:sp modelId="{8F3729E0-A8E6-4468-B4CD-A08DA2948620}">
      <dsp:nvSpPr>
        <dsp:cNvPr id="0" name=""/>
        <dsp:cNvSpPr/>
      </dsp:nvSpPr>
      <dsp:spPr>
        <a:xfrm>
          <a:off x="2153829" y="1580374"/>
          <a:ext cx="929434" cy="499696"/>
        </a:xfrm>
        <a:prstGeom prst="rect">
          <a:avLst/>
        </a:prstGeom>
        <a:noFill/>
        <a:ln>
          <a:noFill/>
        </a:ln>
        <a:effectLst/>
      </dsp:spPr>
      <dsp:style>
        <a:lnRef idx="0">
          <a:scrgbClr r="0" g="0" b="0"/>
        </a:lnRef>
        <a:fillRef idx="0">
          <a:scrgbClr r="0" g="0" b="0"/>
        </a:fillRef>
        <a:effectRef idx="0">
          <a:scrgbClr r="0" g="0" b="0"/>
        </a:effectRef>
        <a:fontRef idx="minor"/>
      </dsp:style>
    </dsp:sp>
    <dsp:sp modelId="{DD358D05-72EE-4F75-8ADC-B1161ED39689}">
      <dsp:nvSpPr>
        <dsp:cNvPr id="0" name=""/>
        <dsp:cNvSpPr/>
      </dsp:nvSpPr>
      <dsp:spPr>
        <a:xfrm rot="5400000">
          <a:off x="570625" y="1467942"/>
          <a:ext cx="832826" cy="724559"/>
        </a:xfrm>
        <a:prstGeom prst="hexagon">
          <a:avLst>
            <a:gd name="adj" fmla="val 25000"/>
            <a:gd name="vf" fmla="val 115470"/>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737668" y="1543591"/>
        <a:ext cx="498739" cy="573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07B0E-2604-4E2D-87C2-F78361BF577C}">
      <dsp:nvSpPr>
        <dsp:cNvPr id="0" name=""/>
        <dsp:cNvSpPr/>
      </dsp:nvSpPr>
      <dsp:spPr>
        <a:xfrm>
          <a:off x="184580" y="96031"/>
          <a:ext cx="696068" cy="69606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CB01269-60C0-4A3E-A116-22CE5857E281}">
      <dsp:nvSpPr>
        <dsp:cNvPr id="0" name=""/>
        <dsp:cNvSpPr/>
      </dsp:nvSpPr>
      <dsp:spPr>
        <a:xfrm>
          <a:off x="532614" y="96031"/>
          <a:ext cx="3713782" cy="696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s-EC" sz="1200" b="1" kern="1200" dirty="0" smtClean="0"/>
            <a:t>Conclusiones</a:t>
          </a:r>
          <a:endParaRPr lang="es-EC" sz="1200" b="1" kern="1200" dirty="0"/>
        </a:p>
      </dsp:txBody>
      <dsp:txXfrm>
        <a:off x="532614" y="96031"/>
        <a:ext cx="3713782" cy="696068"/>
      </dsp:txXfrm>
    </dsp:sp>
    <dsp:sp modelId="{26027D1C-11A2-4233-8982-C011088A8CC7}">
      <dsp:nvSpPr>
        <dsp:cNvPr id="0" name=""/>
        <dsp:cNvSpPr/>
      </dsp:nvSpPr>
      <dsp:spPr>
        <a:xfrm>
          <a:off x="184580" y="792100"/>
          <a:ext cx="696068" cy="69606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D3C34B7-BD93-49F8-BD0C-51BC616AA7CC}">
      <dsp:nvSpPr>
        <dsp:cNvPr id="0" name=""/>
        <dsp:cNvSpPr/>
      </dsp:nvSpPr>
      <dsp:spPr>
        <a:xfrm>
          <a:off x="532614" y="792100"/>
          <a:ext cx="3713782" cy="696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 rIns="0" bIns="11430" numCol="1" spcCol="1270" anchor="ctr" anchorCtr="0">
          <a:noAutofit/>
        </a:bodyPr>
        <a:lstStyle/>
        <a:p>
          <a:pPr lvl="0" algn="l" defTabSz="400050">
            <a:lnSpc>
              <a:spcPct val="90000"/>
            </a:lnSpc>
            <a:spcBef>
              <a:spcPct val="0"/>
            </a:spcBef>
            <a:spcAft>
              <a:spcPct val="35000"/>
            </a:spcAft>
          </a:pPr>
          <a:r>
            <a:rPr lang="es-ES" sz="900" kern="1200" dirty="0" smtClean="0"/>
            <a:t>No se encontraron diferencias de los parámetros productivos entre los tratamientos sin embargo donde se utilizó 160 mg/Tn (T1) de Biocolina numéricamente presentaron los mayores índices de producción.</a:t>
          </a:r>
          <a:endParaRPr lang="es-EC" sz="900" kern="1200" dirty="0"/>
        </a:p>
      </dsp:txBody>
      <dsp:txXfrm>
        <a:off x="532614" y="792100"/>
        <a:ext cx="3713782" cy="696068"/>
      </dsp:txXfrm>
    </dsp:sp>
    <dsp:sp modelId="{90BD2F2F-217E-4AC0-827D-E52A62A1E0BA}">
      <dsp:nvSpPr>
        <dsp:cNvPr id="0" name=""/>
        <dsp:cNvSpPr/>
      </dsp:nvSpPr>
      <dsp:spPr>
        <a:xfrm>
          <a:off x="184580" y="1488169"/>
          <a:ext cx="696068" cy="69606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7758858-59E5-48C9-B465-29F8D969CCFB}">
      <dsp:nvSpPr>
        <dsp:cNvPr id="0" name=""/>
        <dsp:cNvSpPr/>
      </dsp:nvSpPr>
      <dsp:spPr>
        <a:xfrm>
          <a:off x="532614" y="1488169"/>
          <a:ext cx="3713782" cy="696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 rIns="0" bIns="11430" numCol="1" spcCol="1270" anchor="ctr" anchorCtr="0">
          <a:noAutofit/>
        </a:bodyPr>
        <a:lstStyle/>
        <a:p>
          <a:pPr lvl="0" algn="l" defTabSz="400050">
            <a:lnSpc>
              <a:spcPct val="90000"/>
            </a:lnSpc>
            <a:spcBef>
              <a:spcPct val="0"/>
            </a:spcBef>
            <a:spcAft>
              <a:spcPct val="35000"/>
            </a:spcAft>
          </a:pPr>
          <a:r>
            <a:rPr lang="es-ES" sz="900" kern="1200" smtClean="0"/>
            <a:t>Respecto a la Calidad de los huevos no se encontraron diferencias significativas entre los tratamientos, pero donde se utilizó 240 mg/Tn (T2) hubo un ligero aumento en las diferentes variables, dentro de los cortes histológicos macroscópicos no se encontró una mejoría en el estado de hígados y no se vio favorecido la salud de las gallinas cuando se utilizó Colina (BioCholine Powder) en la presente investigación.</a:t>
          </a:r>
          <a:endParaRPr lang="es-EC" sz="900" kern="1200"/>
        </a:p>
      </dsp:txBody>
      <dsp:txXfrm>
        <a:off x="532614" y="1488169"/>
        <a:ext cx="3713782" cy="696068"/>
      </dsp:txXfrm>
    </dsp:sp>
    <dsp:sp modelId="{0BD1BE9B-008E-42A2-ADC8-EB0713AF4E2E}">
      <dsp:nvSpPr>
        <dsp:cNvPr id="0" name=""/>
        <dsp:cNvSpPr/>
      </dsp:nvSpPr>
      <dsp:spPr>
        <a:xfrm>
          <a:off x="184580" y="2184238"/>
          <a:ext cx="696068" cy="69606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94350D1-9038-40D8-9E51-89D6126BEEE4}">
      <dsp:nvSpPr>
        <dsp:cNvPr id="0" name=""/>
        <dsp:cNvSpPr/>
      </dsp:nvSpPr>
      <dsp:spPr>
        <a:xfrm>
          <a:off x="532614" y="2184238"/>
          <a:ext cx="3713782" cy="696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 rIns="0" bIns="11430" numCol="1" spcCol="1270" anchor="ctr" anchorCtr="0">
          <a:noAutofit/>
        </a:bodyPr>
        <a:lstStyle/>
        <a:p>
          <a:pPr lvl="0" algn="l" defTabSz="400050">
            <a:lnSpc>
              <a:spcPct val="90000"/>
            </a:lnSpc>
            <a:spcBef>
              <a:spcPct val="0"/>
            </a:spcBef>
            <a:spcAft>
              <a:spcPct val="35000"/>
            </a:spcAft>
          </a:pPr>
          <a:r>
            <a:rPr lang="es-ES" sz="900" kern="1200" smtClean="0"/>
            <a:t>Los cortes histológicos microscópicos verificaron que los tratamientos con 0% y 240% de Biocolina no presentaron lesiones y mantuvieron la salud de los animales.</a:t>
          </a:r>
          <a:endParaRPr lang="es-EC" sz="900" kern="1200"/>
        </a:p>
      </dsp:txBody>
      <dsp:txXfrm>
        <a:off x="532614" y="2184238"/>
        <a:ext cx="3713782" cy="696068"/>
      </dsp:txXfrm>
    </dsp:sp>
    <dsp:sp modelId="{79DF255D-D563-4ADD-8595-4BF54F4E590B}">
      <dsp:nvSpPr>
        <dsp:cNvPr id="0" name=""/>
        <dsp:cNvSpPr/>
      </dsp:nvSpPr>
      <dsp:spPr>
        <a:xfrm>
          <a:off x="184580" y="2880307"/>
          <a:ext cx="696068" cy="69606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41A4B0A-19FF-42D7-8887-9FA780FCAB4C}">
      <dsp:nvSpPr>
        <dsp:cNvPr id="0" name=""/>
        <dsp:cNvSpPr/>
      </dsp:nvSpPr>
      <dsp:spPr>
        <a:xfrm>
          <a:off x="532614" y="2880307"/>
          <a:ext cx="3713782" cy="696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 rIns="0" bIns="11430" numCol="1" spcCol="1270" anchor="ctr" anchorCtr="0">
          <a:noAutofit/>
        </a:bodyPr>
        <a:lstStyle/>
        <a:p>
          <a:pPr lvl="0" algn="l" defTabSz="400050">
            <a:lnSpc>
              <a:spcPct val="90000"/>
            </a:lnSpc>
            <a:spcBef>
              <a:spcPct val="0"/>
            </a:spcBef>
            <a:spcAft>
              <a:spcPct val="35000"/>
            </a:spcAft>
          </a:pPr>
          <a:r>
            <a:rPr lang="es-ES" sz="900" kern="1200" smtClean="0"/>
            <a:t>El tratamiento donde se utilizó 240 mg/Tn (T2) de Biocolina dejo una mayor tasa de retorno y tornándose más rentable dentro de los tratamientos utilizados.</a:t>
          </a:r>
          <a:endParaRPr lang="es-EC" sz="900" kern="1200"/>
        </a:p>
      </dsp:txBody>
      <dsp:txXfrm>
        <a:off x="532614" y="2880307"/>
        <a:ext cx="3713782" cy="6960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4EDCF-D880-4E84-A79B-3C0D38155180}">
      <dsp:nvSpPr>
        <dsp:cNvPr id="0" name=""/>
        <dsp:cNvSpPr/>
      </dsp:nvSpPr>
      <dsp:spPr>
        <a:xfrm>
          <a:off x="182684" y="611059"/>
          <a:ext cx="696749" cy="69674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0E6A5F8-BF7D-4FEB-BDB4-8AC9E7B40BD3}">
      <dsp:nvSpPr>
        <dsp:cNvPr id="0" name=""/>
        <dsp:cNvSpPr/>
      </dsp:nvSpPr>
      <dsp:spPr>
        <a:xfrm>
          <a:off x="531059" y="611059"/>
          <a:ext cx="3717413" cy="69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es-EC" sz="1100" b="1" kern="1200" dirty="0" smtClean="0"/>
            <a:t>Recomendaciones</a:t>
          </a:r>
          <a:endParaRPr lang="es-EC" sz="1100" b="1" kern="1200" dirty="0"/>
        </a:p>
      </dsp:txBody>
      <dsp:txXfrm>
        <a:off x="531059" y="611059"/>
        <a:ext cx="3717413" cy="696749"/>
      </dsp:txXfrm>
    </dsp:sp>
    <dsp:sp modelId="{344CFCBF-6536-4FE7-A095-B98D74B7F19C}">
      <dsp:nvSpPr>
        <dsp:cNvPr id="0" name=""/>
        <dsp:cNvSpPr/>
      </dsp:nvSpPr>
      <dsp:spPr>
        <a:xfrm>
          <a:off x="182684" y="1307809"/>
          <a:ext cx="696749" cy="69674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013985-0C12-4899-AE84-66F217F16B10}">
      <dsp:nvSpPr>
        <dsp:cNvPr id="0" name=""/>
        <dsp:cNvSpPr/>
      </dsp:nvSpPr>
      <dsp:spPr>
        <a:xfrm>
          <a:off x="531059" y="1307809"/>
          <a:ext cx="3717413" cy="69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 rIns="0" bIns="11430" numCol="1" spcCol="1270" anchor="ctr" anchorCtr="0">
          <a:noAutofit/>
        </a:bodyPr>
        <a:lstStyle/>
        <a:p>
          <a:pPr lvl="0" algn="l" defTabSz="400050">
            <a:lnSpc>
              <a:spcPct val="90000"/>
            </a:lnSpc>
            <a:spcBef>
              <a:spcPct val="0"/>
            </a:spcBef>
            <a:spcAft>
              <a:spcPct val="35000"/>
            </a:spcAft>
          </a:pPr>
          <a:r>
            <a:rPr lang="es-ES" sz="900" kern="1200" dirty="0" smtClean="0"/>
            <a:t>Aplicar el Tratamiento T2 por presentar una mayor tasa de retorno, igualmente el Tratamiento T1 ya que presenta pesos y una media de producción de huevos similares al tratamiento T2.</a:t>
          </a:r>
          <a:endParaRPr lang="es-EC" sz="900" kern="1200" dirty="0"/>
        </a:p>
      </dsp:txBody>
      <dsp:txXfrm>
        <a:off x="531059" y="1307809"/>
        <a:ext cx="3717413" cy="696749"/>
      </dsp:txXfrm>
    </dsp:sp>
    <dsp:sp modelId="{588E9FE1-30CB-4691-A812-47A271FE8A6D}">
      <dsp:nvSpPr>
        <dsp:cNvPr id="0" name=""/>
        <dsp:cNvSpPr/>
      </dsp:nvSpPr>
      <dsp:spPr>
        <a:xfrm>
          <a:off x="182684" y="2004558"/>
          <a:ext cx="696749" cy="69674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1EE17B3-CB2D-424C-BB4C-C403EFD99114}">
      <dsp:nvSpPr>
        <dsp:cNvPr id="0" name=""/>
        <dsp:cNvSpPr/>
      </dsp:nvSpPr>
      <dsp:spPr>
        <a:xfrm>
          <a:off x="531059" y="2004558"/>
          <a:ext cx="3717413" cy="69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 rIns="0" bIns="11430" numCol="1" spcCol="1270" anchor="ctr" anchorCtr="0">
          <a:noAutofit/>
        </a:bodyPr>
        <a:lstStyle/>
        <a:p>
          <a:pPr lvl="0" algn="l" defTabSz="400050">
            <a:lnSpc>
              <a:spcPct val="90000"/>
            </a:lnSpc>
            <a:spcBef>
              <a:spcPct val="0"/>
            </a:spcBef>
            <a:spcAft>
              <a:spcPct val="35000"/>
            </a:spcAft>
          </a:pPr>
          <a:r>
            <a:rPr lang="es-ES" sz="900" kern="1200" dirty="0" smtClean="0"/>
            <a:t>Repetir el experimento utilizando diferentes líneas genéticas de gallinas, edades y en diferente piso de altura para verificar el efecto que tiene el uso de Biocholine a lo largo del ciclo productivo.</a:t>
          </a:r>
          <a:endParaRPr lang="es-EC" sz="900" kern="1200" dirty="0"/>
        </a:p>
      </dsp:txBody>
      <dsp:txXfrm>
        <a:off x="531059" y="2004558"/>
        <a:ext cx="3717413" cy="69674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154994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2611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6879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48790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8184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0779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501210" y="175873"/>
            <a:ext cx="2451351" cy="2451351"/>
            <a:chOff x="6680825" y="2549350"/>
            <a:chExt cx="1539600" cy="1539600"/>
          </a:xfrm>
        </p:grpSpPr>
        <p:sp>
          <p:nvSpPr>
            <p:cNvPr id="12" name="Shape 1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grpSp>
      <p:grpSp>
        <p:nvGrpSpPr>
          <p:cNvPr id="15" name="Shape 15"/>
          <p:cNvGrpSpPr/>
          <p:nvPr/>
        </p:nvGrpSpPr>
        <p:grpSpPr>
          <a:xfrm>
            <a:off x="6427669" y="2502633"/>
            <a:ext cx="2324700" cy="2324700"/>
            <a:chOff x="-474900" y="321200"/>
            <a:chExt cx="2324700" cy="2324700"/>
          </a:xfrm>
        </p:grpSpPr>
        <p:sp>
          <p:nvSpPr>
            <p:cNvPr id="16" name="Shape 16"/>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0" name="Shape 20"/>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000000"/>
        </a:solidFill>
        <a:effectLst/>
      </p:bgPr>
    </p:bg>
    <p:spTree>
      <p:nvGrpSpPr>
        <p:cNvPr id="1" name="Shape 21"/>
        <p:cNvGrpSpPr/>
        <p:nvPr/>
      </p:nvGrpSpPr>
      <p:grpSpPr>
        <a:xfrm>
          <a:off x="0" y="0"/>
          <a:ext cx="0" cy="0"/>
          <a:chOff x="0" y="0"/>
          <a:chExt cx="0" cy="0"/>
        </a:xfrm>
      </p:grpSpPr>
      <p:sp>
        <p:nvSpPr>
          <p:cNvPr id="22" name="Shape 22"/>
          <p:cNvSpPr/>
          <p:nvPr/>
        </p:nvSpPr>
        <p:spPr>
          <a:xfrm>
            <a:off x="1592400" y="-407850"/>
            <a:ext cx="5959200" cy="59592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3" name="Shape 23"/>
          <p:cNvGrpSpPr/>
          <p:nvPr/>
        </p:nvGrpSpPr>
        <p:grpSpPr>
          <a:xfrm>
            <a:off x="6427669" y="2502633"/>
            <a:ext cx="2324700" cy="2324700"/>
            <a:chOff x="-474900" y="321200"/>
            <a:chExt cx="2324700" cy="2324700"/>
          </a:xfrm>
        </p:grpSpPr>
        <p:sp>
          <p:nvSpPr>
            <p:cNvPr id="24" name="Shape 24"/>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5200"/>
              <a:buNone/>
              <a:defRPr sz="52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29" name="Shape 29"/>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400"/>
              <a:buNone/>
              <a:defRPr sz="1400">
                <a:solidFill>
                  <a:srgbClr val="000000"/>
                </a:solidFill>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grpSp>
        <p:nvGrpSpPr>
          <p:cNvPr id="30" name="Shape 30"/>
          <p:cNvGrpSpPr/>
          <p:nvPr/>
        </p:nvGrpSpPr>
        <p:grpSpPr>
          <a:xfrm>
            <a:off x="764825" y="439375"/>
            <a:ext cx="1924500" cy="1924500"/>
            <a:chOff x="6680825" y="2549350"/>
            <a:chExt cx="1539600" cy="1539600"/>
          </a:xfrm>
        </p:grpSpPr>
        <p:sp>
          <p:nvSpPr>
            <p:cNvPr id="31" name="Shape 31"/>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4"/>
        <p:cNvGrpSpPr/>
        <p:nvPr/>
      </p:nvGrpSpPr>
      <p:grpSpPr>
        <a:xfrm>
          <a:off x="0" y="0"/>
          <a:ext cx="0" cy="0"/>
          <a:chOff x="0" y="0"/>
          <a:chExt cx="0" cy="0"/>
        </a:xfrm>
      </p:grpSpPr>
      <p:grpSp>
        <p:nvGrpSpPr>
          <p:cNvPr id="35" name="Shape 35"/>
          <p:cNvGrpSpPr/>
          <p:nvPr/>
        </p:nvGrpSpPr>
        <p:grpSpPr>
          <a:xfrm>
            <a:off x="818844" y="502333"/>
            <a:ext cx="2324700" cy="2324700"/>
            <a:chOff x="-474900" y="321200"/>
            <a:chExt cx="2324700" cy="2324700"/>
          </a:xfrm>
        </p:grpSpPr>
        <p:sp>
          <p:nvSpPr>
            <p:cNvPr id="36" name="Shape 36"/>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txBox="1">
            <a:spLocks noGrp="1"/>
          </p:cNvSpPr>
          <p:nvPr>
            <p:ph type="body" idx="1"/>
          </p:nvPr>
        </p:nvSpPr>
        <p:spPr>
          <a:xfrm>
            <a:off x="2385525" y="1310550"/>
            <a:ext cx="4777200" cy="3265800"/>
          </a:xfrm>
          <a:prstGeom prst="rect">
            <a:avLst/>
          </a:prstGeom>
        </p:spPr>
        <p:txBody>
          <a:bodyPr spcFirstLastPara="1" wrap="square" lIns="91425" tIns="91425" rIns="91425" bIns="91425" anchor="t" anchorCtr="0"/>
          <a:lstStyle>
            <a:lvl1pPr marL="457200" lvl="0" indent="-393700" rtl="0">
              <a:spcBef>
                <a:spcPts val="600"/>
              </a:spcBef>
              <a:spcAft>
                <a:spcPts val="0"/>
              </a:spcAft>
              <a:buSzPts val="2600"/>
              <a:buFont typeface="Poppins"/>
              <a:buChar char="￮"/>
              <a:defRPr sz="2600" b="1">
                <a:latin typeface="Poppins"/>
                <a:ea typeface="Poppins"/>
                <a:cs typeface="Poppins"/>
                <a:sym typeface="Poppins"/>
              </a:defRPr>
            </a:lvl1pPr>
            <a:lvl2pPr marL="914400" lvl="1" indent="-393700" rtl="0">
              <a:spcBef>
                <a:spcPts val="0"/>
              </a:spcBef>
              <a:spcAft>
                <a:spcPts val="0"/>
              </a:spcAft>
              <a:buSzPts val="2600"/>
              <a:buFont typeface="Poppins"/>
              <a:buChar char="￮"/>
              <a:defRPr sz="2600" b="1">
                <a:latin typeface="Poppins"/>
                <a:ea typeface="Poppins"/>
                <a:cs typeface="Poppins"/>
                <a:sym typeface="Poppins"/>
              </a:defRPr>
            </a:lvl2pPr>
            <a:lvl3pPr marL="1371600" lvl="2" indent="-393700" rtl="0">
              <a:spcBef>
                <a:spcPts val="0"/>
              </a:spcBef>
              <a:spcAft>
                <a:spcPts val="0"/>
              </a:spcAft>
              <a:buSzPts val="2600"/>
              <a:buFont typeface="Poppins"/>
              <a:buChar char="￮"/>
              <a:defRPr sz="2600" b="1">
                <a:latin typeface="Poppins"/>
                <a:ea typeface="Poppins"/>
                <a:cs typeface="Poppins"/>
                <a:sym typeface="Poppins"/>
              </a:defRPr>
            </a:lvl3pPr>
            <a:lvl4pPr marL="1828800" lvl="3" indent="-393700" rtl="0">
              <a:spcBef>
                <a:spcPts val="0"/>
              </a:spcBef>
              <a:spcAft>
                <a:spcPts val="0"/>
              </a:spcAft>
              <a:buSzPts val="2600"/>
              <a:buFont typeface="Poppins"/>
              <a:buChar char="●"/>
              <a:defRPr sz="2600" b="1">
                <a:latin typeface="Poppins"/>
                <a:ea typeface="Poppins"/>
                <a:cs typeface="Poppins"/>
                <a:sym typeface="Poppins"/>
              </a:defRPr>
            </a:lvl4pPr>
            <a:lvl5pPr marL="2286000" lvl="4" indent="-393700" rtl="0">
              <a:spcBef>
                <a:spcPts val="0"/>
              </a:spcBef>
              <a:spcAft>
                <a:spcPts val="0"/>
              </a:spcAft>
              <a:buSzPts val="2600"/>
              <a:buFont typeface="Poppins"/>
              <a:buChar char="○"/>
              <a:defRPr sz="2600" b="1">
                <a:latin typeface="Poppins"/>
                <a:ea typeface="Poppins"/>
                <a:cs typeface="Poppins"/>
                <a:sym typeface="Poppins"/>
              </a:defRPr>
            </a:lvl5pPr>
            <a:lvl6pPr marL="2743200" lvl="5" indent="-393700" rtl="0">
              <a:spcBef>
                <a:spcPts val="0"/>
              </a:spcBef>
              <a:spcAft>
                <a:spcPts val="0"/>
              </a:spcAft>
              <a:buSzPts val="2600"/>
              <a:buFont typeface="Poppins"/>
              <a:buChar char="■"/>
              <a:defRPr sz="2600" b="1">
                <a:latin typeface="Poppins"/>
                <a:ea typeface="Poppins"/>
                <a:cs typeface="Poppins"/>
                <a:sym typeface="Poppins"/>
              </a:defRPr>
            </a:lvl6pPr>
            <a:lvl7pPr marL="3200400" lvl="6" indent="-393700" rtl="0">
              <a:spcBef>
                <a:spcPts val="0"/>
              </a:spcBef>
              <a:spcAft>
                <a:spcPts val="0"/>
              </a:spcAft>
              <a:buSzPts val="2600"/>
              <a:buFont typeface="Poppins"/>
              <a:buChar char="●"/>
              <a:defRPr sz="2600" b="1">
                <a:latin typeface="Poppins"/>
                <a:ea typeface="Poppins"/>
                <a:cs typeface="Poppins"/>
                <a:sym typeface="Poppins"/>
              </a:defRPr>
            </a:lvl7pPr>
            <a:lvl8pPr marL="3657600" lvl="7" indent="-393700" rtl="0">
              <a:spcBef>
                <a:spcPts val="0"/>
              </a:spcBef>
              <a:spcAft>
                <a:spcPts val="0"/>
              </a:spcAft>
              <a:buSzPts val="2600"/>
              <a:buFont typeface="Poppins"/>
              <a:buChar char="○"/>
              <a:defRPr sz="2600" b="1">
                <a:latin typeface="Poppins"/>
                <a:ea typeface="Poppins"/>
                <a:cs typeface="Poppins"/>
                <a:sym typeface="Poppins"/>
              </a:defRPr>
            </a:lvl8pPr>
            <a:lvl9pPr marL="4114800" lvl="8" indent="-393700">
              <a:spcBef>
                <a:spcPts val="0"/>
              </a:spcBef>
              <a:spcAft>
                <a:spcPts val="0"/>
              </a:spcAft>
              <a:buSzPts val="2600"/>
              <a:buFont typeface="Poppins"/>
              <a:buChar char="■"/>
              <a:defRPr sz="2600" b="1">
                <a:latin typeface="Poppins"/>
                <a:ea typeface="Poppins"/>
                <a:cs typeface="Poppins"/>
                <a:sym typeface="Poppins"/>
              </a:defRPr>
            </a:lvl9pPr>
          </a:lstStyle>
          <a:p>
            <a:endParaRPr/>
          </a:p>
        </p:txBody>
      </p:sp>
      <p:sp>
        <p:nvSpPr>
          <p:cNvPr id="43" name="Shape 43"/>
          <p:cNvSpPr txBox="1"/>
          <p:nvPr/>
        </p:nvSpPr>
        <p:spPr>
          <a:xfrm>
            <a:off x="1599200" y="1326625"/>
            <a:ext cx="7641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latin typeface="Poppins"/>
                <a:ea typeface="Poppins"/>
                <a:cs typeface="Poppins"/>
                <a:sym typeface="Poppins"/>
              </a:rPr>
              <a:t>“</a:t>
            </a:r>
            <a:endParaRPr sz="7200" b="1">
              <a:latin typeface="Poppins"/>
              <a:ea typeface="Poppins"/>
              <a:cs typeface="Poppins"/>
              <a:sym typeface="Poppins"/>
            </a:endParaRPr>
          </a:p>
        </p:txBody>
      </p:sp>
      <p:sp>
        <p:nvSpPr>
          <p:cNvPr id="44" name="Shape 44"/>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5"/>
        <p:cNvGrpSpPr/>
        <p:nvPr/>
      </p:nvGrpSpPr>
      <p:grpSpPr>
        <a:xfrm>
          <a:off x="0" y="0"/>
          <a:ext cx="0" cy="0"/>
          <a:chOff x="0" y="0"/>
          <a:chExt cx="0" cy="0"/>
        </a:xfrm>
      </p:grpSpPr>
      <p:sp>
        <p:nvSpPr>
          <p:cNvPr id="46" name="Shape 46"/>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7" name="Shape 47"/>
          <p:cNvGrpSpPr/>
          <p:nvPr/>
        </p:nvGrpSpPr>
        <p:grpSpPr>
          <a:xfrm>
            <a:off x="-442731" y="337284"/>
            <a:ext cx="2324700" cy="2324700"/>
            <a:chOff x="-474900" y="321200"/>
            <a:chExt cx="2324700" cy="2324700"/>
          </a:xfrm>
        </p:grpSpPr>
        <p:sp>
          <p:nvSpPr>
            <p:cNvPr id="48" name="Shape 4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 name="Shape 54"/>
          <p:cNvSpPr txBox="1">
            <a:spLocks noGrp="1"/>
          </p:cNvSpPr>
          <p:nvPr>
            <p:ph type="body" idx="1"/>
          </p:nvPr>
        </p:nvSpPr>
        <p:spPr>
          <a:xfrm>
            <a:off x="1069625" y="1958050"/>
            <a:ext cx="4608000" cy="26184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55" name="Shape 5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
        <p:nvSpPr>
          <p:cNvPr id="56" name="Shape 56"/>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big image">
  <p:cSld name="TITLE_AND_BODY_1">
    <p:spTree>
      <p:nvGrpSpPr>
        <p:cNvPr id="1" name="Shape 57"/>
        <p:cNvGrpSpPr/>
        <p:nvPr/>
      </p:nvGrpSpPr>
      <p:grpSpPr>
        <a:xfrm>
          <a:off x="0" y="0"/>
          <a:ext cx="0" cy="0"/>
          <a:chOff x="0" y="0"/>
          <a:chExt cx="0" cy="0"/>
        </a:xfrm>
      </p:grpSpPr>
      <p:sp>
        <p:nvSpPr>
          <p:cNvPr id="58" name="Shape 58"/>
          <p:cNvSpPr/>
          <p:nvPr/>
        </p:nvSpPr>
        <p:spPr>
          <a:xfrm>
            <a:off x="5142675" y="358375"/>
            <a:ext cx="4426800" cy="44268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5376775" y="592475"/>
            <a:ext cx="3958500" cy="39585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0" name="Shape 60"/>
          <p:cNvGrpSpPr/>
          <p:nvPr/>
        </p:nvGrpSpPr>
        <p:grpSpPr>
          <a:xfrm>
            <a:off x="-442731" y="337284"/>
            <a:ext cx="2324700" cy="2324700"/>
            <a:chOff x="-474900" y="321200"/>
            <a:chExt cx="2324700" cy="2324700"/>
          </a:xfrm>
        </p:grpSpPr>
        <p:sp>
          <p:nvSpPr>
            <p:cNvPr id="61" name="Shape 61"/>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5" name="Shape 65"/>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txBox="1">
            <a:spLocks noGrp="1"/>
          </p:cNvSpPr>
          <p:nvPr>
            <p:ph type="title"/>
          </p:nvPr>
        </p:nvSpPr>
        <p:spPr>
          <a:xfrm>
            <a:off x="457200" y="1166125"/>
            <a:ext cx="4504800" cy="6831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7" name="Shape 67"/>
          <p:cNvSpPr txBox="1">
            <a:spLocks noGrp="1"/>
          </p:cNvSpPr>
          <p:nvPr>
            <p:ph type="body" idx="1"/>
          </p:nvPr>
        </p:nvSpPr>
        <p:spPr>
          <a:xfrm>
            <a:off x="985679" y="1958050"/>
            <a:ext cx="3976500" cy="2618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68" name="Shape 6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9"/>
        <p:cNvGrpSpPr/>
        <p:nvPr/>
      </p:nvGrpSpPr>
      <p:grpSpPr>
        <a:xfrm>
          <a:off x="0" y="0"/>
          <a:ext cx="0" cy="0"/>
          <a:chOff x="0" y="0"/>
          <a:chExt cx="0" cy="0"/>
        </a:xfrm>
      </p:grpSpPr>
      <p:grpSp>
        <p:nvGrpSpPr>
          <p:cNvPr id="70" name="Shape 70"/>
          <p:cNvGrpSpPr/>
          <p:nvPr/>
        </p:nvGrpSpPr>
        <p:grpSpPr>
          <a:xfrm>
            <a:off x="-442731" y="337284"/>
            <a:ext cx="2324700" cy="2324700"/>
            <a:chOff x="-474900" y="321200"/>
            <a:chExt cx="2324700" cy="2324700"/>
          </a:xfrm>
        </p:grpSpPr>
        <p:sp>
          <p:nvSpPr>
            <p:cNvPr id="71" name="Shape 71"/>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5" name="Shape 75"/>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7" name="Shape 77"/>
          <p:cNvSpPr txBox="1">
            <a:spLocks noGrp="1"/>
          </p:cNvSpPr>
          <p:nvPr>
            <p:ph type="body" idx="1"/>
          </p:nvPr>
        </p:nvSpPr>
        <p:spPr>
          <a:xfrm>
            <a:off x="1069625"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8" name="Shape 78"/>
          <p:cNvSpPr txBox="1">
            <a:spLocks noGrp="1"/>
          </p:cNvSpPr>
          <p:nvPr>
            <p:ph type="body" idx="2"/>
          </p:nvPr>
        </p:nvSpPr>
        <p:spPr>
          <a:xfrm>
            <a:off x="3440857"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9" name="Shape 7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
        <p:nvSpPr>
          <p:cNvPr id="80" name="Shape 80"/>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97" name="Shape 97"/>
          <p:cNvGrpSpPr/>
          <p:nvPr/>
        </p:nvGrpSpPr>
        <p:grpSpPr>
          <a:xfrm>
            <a:off x="-442731" y="337284"/>
            <a:ext cx="2324700" cy="2324700"/>
            <a:chOff x="-474900" y="321200"/>
            <a:chExt cx="2324700" cy="2324700"/>
          </a:xfrm>
        </p:grpSpPr>
        <p:sp>
          <p:nvSpPr>
            <p:cNvPr id="98" name="Shape 9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2" name="Shape 102"/>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4" name="Shape 104"/>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 B">
  <p:cSld name="BLANK_2">
    <p:spTree>
      <p:nvGrpSpPr>
        <p:cNvPr id="1" name="Shape 121"/>
        <p:cNvGrpSpPr/>
        <p:nvPr/>
      </p:nvGrpSpPr>
      <p:grpSpPr>
        <a:xfrm>
          <a:off x="0" y="0"/>
          <a:ext cx="0" cy="0"/>
          <a:chOff x="0" y="0"/>
          <a:chExt cx="0" cy="0"/>
        </a:xfrm>
      </p:grpSpPr>
      <p:sp>
        <p:nvSpPr>
          <p:cNvPr id="122" name="Shape 122"/>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‹Nº›</a:t>
            </a:fld>
            <a:endParaRPr/>
          </a:p>
        </p:txBody>
      </p:sp>
      <p:grpSp>
        <p:nvGrpSpPr>
          <p:cNvPr id="124" name="Shape 124"/>
          <p:cNvGrpSpPr/>
          <p:nvPr/>
        </p:nvGrpSpPr>
        <p:grpSpPr>
          <a:xfrm>
            <a:off x="818844" y="502333"/>
            <a:ext cx="2324700" cy="2324700"/>
            <a:chOff x="-474900" y="321200"/>
            <a:chExt cx="2324700" cy="2324700"/>
          </a:xfrm>
        </p:grpSpPr>
        <p:sp>
          <p:nvSpPr>
            <p:cNvPr id="125" name="Shape 125"/>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9" name="Shape 129"/>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marL="0" lvl="0" indent="0">
              <a:spcBef>
                <a:spcPts val="0"/>
              </a:spcBef>
              <a:spcAft>
                <a:spcPts val="0"/>
              </a:spcAft>
              <a:buNone/>
            </a:pPr>
            <a:fld id="{00000000-1234-1234-1234-123412341234}" type="slidenum">
              <a:rPr lang="en"/>
              <a:t>‹Nº›</a:t>
            </a:fld>
            <a:endParaRPr/>
          </a:p>
        </p:txBody>
      </p:sp>
      <p:sp>
        <p:nvSpPr>
          <p:cNvPr id="7" name="Shape 7"/>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8" name="Shape 8"/>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lstStyle>
            <a:lvl1pPr marL="457200" lvl="0" indent="-33020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niversidades.com.ec/universidad-de-las-fuerzas-armada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hyperlink" Target="https://nutricionanimal.info/uso-colina-natural-alimentacion-av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interempresas.net/Farming/Articles/151758-Nanta-presenta-innovador-producto-ponedoras-lame-optimizar-arranque-puesta-gallinas.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ec/search?hl=es-EC&amp;q=lohmann+brown+classic&amp;tbm=isch&amp;tbs=simg:CAQSlwEJgLF_13Yj-1OQaiwELEKjU2AQaBAgVCAoMCxCwjKcIGmIKYAgDEiiXB5YHiQfqEugSiAfcBukS7RKaB_1MpgCrdIZQ1rS3yKaw4iSS5OMAkGjBQFwfhzBOhVnLlIOO7mysr-VqNJKyDGWmqTSQMv4YEjWQe_1eqShxDOaTaQfTU_1QhAgBAwLEI6u_1ggaCgoICAESBLCxPi0M&amp;sa=X&amp;ved=0ahUKEwi9gr_ckZTfAhUQyFkKHe4yAHkQwg4IJygA"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hyperlink" Target="http://www.specialisedbreeders.com.au/lohmann-brown/" TargetMode="External"/><Relationship Id="rId13"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hyperlink" Target="https://www.lohmannfrance.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29.jpeg"/><Relationship Id="rId5" Type="http://schemas.openxmlformats.org/officeDocument/2006/relationships/diagramQuickStyle" Target="../diagrams/quickStyle6.xml"/><Relationship Id="rId10" Type="http://schemas.openxmlformats.org/officeDocument/2006/relationships/hyperlink" Target="https://www.wapiti-magazine.com/blog/les-poules-pondent-mieux-grace-a-wapiti" TargetMode="External"/><Relationship Id="rId4" Type="http://schemas.openxmlformats.org/officeDocument/2006/relationships/diagramLayout" Target="../diagrams/layout6.xml"/><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hyperlink" Target="http://www.veehouderijnieuws.nl/broederij-verbeek-blijft-lohmann-hennen-leveren/"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gif"/></Relationships>
</file>

<file path=ppt/slides/_rels/slide5.xml.rels><?xml version="1.0" encoding="UTF-8" standalone="yes"?>
<Relationships xmlns="http://schemas.openxmlformats.org/package/2006/relationships"><Relationship Id="rId8" Type="http://schemas.openxmlformats.org/officeDocument/2006/relationships/hyperlink" Target="javascript:void(0);"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2646344" y="1455331"/>
            <a:ext cx="6032808" cy="1159800"/>
          </a:xfrm>
          <a:prstGeom prst="rect">
            <a:avLst/>
          </a:prstGeom>
        </p:spPr>
        <p:txBody>
          <a:bodyPr spcFirstLastPara="1" wrap="square" lIns="91425" tIns="91425" rIns="91425" bIns="91425" anchor="ctr" anchorCtr="0">
            <a:noAutofit/>
          </a:bodyPr>
          <a:lstStyle/>
          <a:p>
            <a:r>
              <a:rPr lang="es-ES" sz="1800" dirty="0">
                <a:solidFill>
                  <a:schemeClr val="tx1"/>
                </a:solidFill>
              </a:rPr>
              <a:t>RESPUESTA PRODUCTIVA Y HEPÁTICA  DE GALLINAS  LOHMANN  A LA ADICIÓN DE  COLINA (BIOCHOLINE)</a:t>
            </a:r>
            <a:endParaRPr lang="es-EC" sz="1800" dirty="0">
              <a:solidFill>
                <a:schemeClr val="tx1"/>
              </a:solidFill>
            </a:endParaRPr>
          </a:p>
        </p:txBody>
      </p:sp>
      <p:grpSp>
        <p:nvGrpSpPr>
          <p:cNvPr id="142" name="Shape 142"/>
          <p:cNvGrpSpPr/>
          <p:nvPr/>
        </p:nvGrpSpPr>
        <p:grpSpPr>
          <a:xfrm>
            <a:off x="1311079" y="985525"/>
            <a:ext cx="832106" cy="832102"/>
            <a:chOff x="1923675" y="1633650"/>
            <a:chExt cx="436000" cy="435975"/>
          </a:xfrm>
        </p:grpSpPr>
        <p:sp>
          <p:nvSpPr>
            <p:cNvPr id="143" name="Shape 14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0" name="Imagen 9" descr="Imagen relacionada">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555526"/>
            <a:ext cx="1800200" cy="1728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ángulo 1"/>
          <p:cNvSpPr/>
          <p:nvPr/>
        </p:nvSpPr>
        <p:spPr>
          <a:xfrm>
            <a:off x="2581974" y="344547"/>
            <a:ext cx="6454522" cy="1082348"/>
          </a:xfrm>
          <a:prstGeom prst="rect">
            <a:avLst/>
          </a:prstGeom>
        </p:spPr>
        <p:txBody>
          <a:bodyPr wrap="square">
            <a:spAutoFit/>
          </a:bodyPr>
          <a:lstStyle/>
          <a:p>
            <a:pPr algn="ctr">
              <a:lnSpc>
                <a:spcPct val="200000"/>
              </a:lnSpc>
              <a:spcAft>
                <a:spcPts val="1000"/>
              </a:spcAft>
            </a:pPr>
            <a:r>
              <a:rPr lang="es-ES" sz="1800" b="1" dirty="0">
                <a:solidFill>
                  <a:srgbClr val="003300"/>
                </a:solidFill>
                <a:latin typeface="Arial" panose="020B0604020202020204" pitchFamily="34" charset="0"/>
                <a:ea typeface="Calibri" panose="020F0502020204030204" pitchFamily="34" charset="0"/>
                <a:cs typeface="Times New Roman" panose="02020603050405020304" pitchFamily="18" charset="0"/>
              </a:rPr>
              <a:t>UNIVERSIDAD DE LAS FUERZAS ARMADAS – ESPE</a:t>
            </a:r>
            <a:endParaRPr lang="es-EC" sz="16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solidFill>
                  <a:srgbClr val="003300"/>
                </a:solidFill>
                <a:latin typeface="Arial" panose="020B0604020202020204" pitchFamily="34" charset="0"/>
                <a:ea typeface="Calibri" panose="020F0502020204030204" pitchFamily="34" charset="0"/>
              </a:rPr>
              <a:t>CENTRO DE POSGRADOS</a:t>
            </a:r>
            <a:endParaRPr lang="es-EC" sz="1800" dirty="0">
              <a:solidFill>
                <a:srgbClr val="003300"/>
              </a:solidFill>
            </a:endParaRPr>
          </a:p>
        </p:txBody>
      </p:sp>
      <p:sp>
        <p:nvSpPr>
          <p:cNvPr id="3" name="Rectángulo 2"/>
          <p:cNvSpPr/>
          <p:nvPr/>
        </p:nvSpPr>
        <p:spPr>
          <a:xfrm>
            <a:off x="2699792" y="2499742"/>
            <a:ext cx="5688632" cy="1328569"/>
          </a:xfrm>
          <a:prstGeom prst="rect">
            <a:avLst/>
          </a:prstGeom>
        </p:spPr>
        <p:txBody>
          <a:bodyPr wrap="square">
            <a:spAutoFit/>
          </a:bodyPr>
          <a:lstStyle/>
          <a:p>
            <a:pPr algn="ctr">
              <a:lnSpc>
                <a:spcPct val="200000"/>
              </a:lnSpc>
              <a:spcAft>
                <a:spcPts val="1000"/>
              </a:spcAft>
            </a:pPr>
            <a:r>
              <a:rPr lang="es-ES" sz="1800" b="1" dirty="0" smtClean="0">
                <a:solidFill>
                  <a:srgbClr val="003300"/>
                </a:solidFill>
                <a:latin typeface="Arial" panose="020B0604020202020204" pitchFamily="34" charset="0"/>
                <a:ea typeface="Calibri" panose="020F0502020204030204" pitchFamily="34" charset="0"/>
                <a:cs typeface="Times New Roman" panose="02020603050405020304" pitchFamily="18" charset="0"/>
              </a:rPr>
              <a:t>Dr. </a:t>
            </a:r>
            <a:r>
              <a:rPr lang="es-ES" sz="1800" b="1" dirty="0">
                <a:solidFill>
                  <a:srgbClr val="003300"/>
                </a:solidFill>
                <a:latin typeface="Arial" panose="020B0604020202020204" pitchFamily="34" charset="0"/>
                <a:ea typeface="Calibri" panose="020F0502020204030204" pitchFamily="34" charset="0"/>
                <a:cs typeface="Times New Roman" panose="02020603050405020304" pitchFamily="18" charset="0"/>
              </a:rPr>
              <a:t>Fernando Alfonso Navarrete Arguello</a:t>
            </a:r>
            <a:endParaRPr lang="es-EC" sz="16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1000"/>
              </a:spcAft>
            </a:pPr>
            <a:r>
              <a:rPr lang="es-ES" sz="1800" b="1" dirty="0" smtClean="0">
                <a:solidFill>
                  <a:srgbClr val="003300"/>
                </a:solidFill>
                <a:latin typeface="Arial" panose="020B0604020202020204" pitchFamily="34" charset="0"/>
                <a:ea typeface="Calibri" panose="020F0502020204030204" pitchFamily="34" charset="0"/>
                <a:cs typeface="Times New Roman" panose="02020603050405020304" pitchFamily="18" charset="0"/>
              </a:rPr>
              <a:t>Sangolquí,  11 de Diciembre  </a:t>
            </a:r>
            <a:r>
              <a:rPr lang="es-ES" sz="1800" b="1" dirty="0">
                <a:solidFill>
                  <a:srgbClr val="003300"/>
                </a:solidFill>
                <a:latin typeface="Arial" panose="020B0604020202020204" pitchFamily="34" charset="0"/>
                <a:ea typeface="Calibri" panose="020F0502020204030204" pitchFamily="34" charset="0"/>
                <a:cs typeface="Times New Roman" panose="02020603050405020304" pitchFamily="18" charset="0"/>
              </a:rPr>
              <a:t>de 2018</a:t>
            </a:r>
            <a:endParaRPr lang="es-EC" sz="1600" dirty="0">
              <a:solidFill>
                <a:srgbClr val="00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3">
            <a:alphaModFix/>
          </a:blip>
          <a:srcRect/>
          <a:stretch/>
        </p:blipFill>
        <p:spPr>
          <a:xfrm>
            <a:off x="5376775" y="592475"/>
            <a:ext cx="3958500" cy="3958500"/>
          </a:xfrm>
          <a:prstGeom prst="ellipse">
            <a:avLst/>
          </a:prstGeom>
          <a:noFill/>
          <a:ln>
            <a:noFill/>
          </a:ln>
        </p:spPr>
      </p:pic>
      <p:sp>
        <p:nvSpPr>
          <p:cNvPr id="256" name="Shape 256"/>
          <p:cNvSpPr txBox="1">
            <a:spLocks noGrp="1"/>
          </p:cNvSpPr>
          <p:nvPr>
            <p:ph type="title"/>
          </p:nvPr>
        </p:nvSpPr>
        <p:spPr>
          <a:xfrm>
            <a:off x="457200" y="195486"/>
            <a:ext cx="4504800" cy="68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Marco Teórico</a:t>
            </a:r>
            <a:endParaRPr dirty="0"/>
          </a:p>
        </p:txBody>
      </p:sp>
      <p:sp>
        <p:nvSpPr>
          <p:cNvPr id="257" name="Shape 257"/>
          <p:cNvSpPr txBox="1">
            <a:spLocks noGrp="1"/>
          </p:cNvSpPr>
          <p:nvPr>
            <p:ph type="body" idx="1"/>
          </p:nvPr>
        </p:nvSpPr>
        <p:spPr>
          <a:xfrm>
            <a:off x="101219" y="1203598"/>
            <a:ext cx="5242505" cy="3547235"/>
          </a:xfrm>
          <a:prstGeom prst="rect">
            <a:avLst/>
          </a:prstGeom>
        </p:spPr>
        <p:txBody>
          <a:bodyPr spcFirstLastPara="1" wrap="square" lIns="91425" tIns="91425" rIns="91425" bIns="91425" anchor="t" anchorCtr="0">
            <a:noAutofit/>
          </a:bodyPr>
          <a:lstStyle/>
          <a:p>
            <a:pPr algn="just"/>
            <a:r>
              <a:rPr lang="es-ES" sz="1050" dirty="0"/>
              <a:t>Según El sitio Avícola (2015). La industria del huevo a nivel global crece a un ritmo de 4% anual y tiene un valor de más de 100.000 millones de dólares al año. La producción mundial alcanzaba 35,2 millones de toneladas en 1990, mientras que en 2010 se llegó a 64,2 millones de toneladas, registrando un incremento de 82,4%.</a:t>
            </a:r>
            <a:endParaRPr lang="es-EC" sz="1050" dirty="0"/>
          </a:p>
          <a:p>
            <a:pPr algn="just"/>
            <a:r>
              <a:rPr lang="es-ES" sz="1050" dirty="0"/>
              <a:t>De acuerdo a un estudio elaborado por la International </a:t>
            </a:r>
            <a:r>
              <a:rPr lang="es-ES" sz="1050" dirty="0" err="1"/>
              <a:t>Egg</a:t>
            </a:r>
            <a:r>
              <a:rPr lang="es-ES" sz="1050" dirty="0"/>
              <a:t> </a:t>
            </a:r>
            <a:r>
              <a:rPr lang="es-ES" sz="1050" dirty="0" err="1"/>
              <a:t>Commission</a:t>
            </a:r>
            <a:r>
              <a:rPr lang="es-ES" sz="1050" dirty="0"/>
              <a:t> (IEC), se estima que para 2015 se producirán 12 millones de toneladas de huevos de mesa adicionales para suplir la demanda proyectada.</a:t>
            </a:r>
            <a:endParaRPr lang="es-EC" sz="1050" dirty="0"/>
          </a:p>
          <a:p>
            <a:pPr algn="just"/>
            <a:r>
              <a:rPr lang="es-ES" sz="1050" dirty="0"/>
              <a:t>Actualmente la Industria Avícola Nacional, está creciendo de una manera acelerada, y lleva varios años esta tendencia, siendo Tungurahua la provincia con mayor cantidad de aves explotadas, seguida de Manabí, Pichincha y Cotopaxi  con el 49, 22, 15 y 11% respectivamente; Por ende, la demanda de huevo de mesa  ha crecido, llevando a la población a consumir una buena proteína animal de bajo costo para su aprovechamiento y consumo. El consumo per cápita de huevos en el Ecuador, según CONAVE (2014)  se encuentra alrededor de 140 unid/p/año, con una población de 9 millones de ponedoras y una producción de huevos de 2.093 millones, lo cual significa que este segmento de la producción aporta el 13% en el PIB agropecuario, aportando con el 4,6% de empleos directos a la población económicamente activa.</a:t>
            </a:r>
            <a:endParaRPr sz="1050" dirty="0"/>
          </a:p>
        </p:txBody>
      </p:sp>
      <p:sp>
        <p:nvSpPr>
          <p:cNvPr id="258" name="Shape 25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pic>
        <p:nvPicPr>
          <p:cNvPr id="7" name="6 Imagen" descr="https://myzone-26ex1sw6hijbg4oa.netdna-ssl.com/wp-content/uploads/2018/07/sensacion-termica-6-300x300.jpg"/>
          <p:cNvPicPr/>
          <p:nvPr/>
        </p:nvPicPr>
        <p:blipFill>
          <a:blip r:embed="rId4">
            <a:extLst>
              <a:ext uri="{28A0092B-C50C-407E-A947-70E740481C1C}">
                <a14:useLocalDpi xmlns:a14="http://schemas.microsoft.com/office/drawing/2010/main" val="0"/>
              </a:ext>
            </a:extLst>
          </a:blip>
          <a:srcRect/>
          <a:stretch>
            <a:fillRect/>
          </a:stretch>
        </p:blipFill>
        <p:spPr bwMode="auto">
          <a:xfrm>
            <a:off x="6000750" y="1142975"/>
            <a:ext cx="28575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72541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sp>
        <p:nvSpPr>
          <p:cNvPr id="4" name="Shape 175"/>
          <p:cNvSpPr txBox="1">
            <a:spLocks/>
          </p:cNvSpPr>
          <p:nvPr/>
        </p:nvSpPr>
        <p:spPr>
          <a:xfrm>
            <a:off x="971600" y="195486"/>
            <a:ext cx="7272808" cy="956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C" sz="2800" b="1" dirty="0" smtClean="0"/>
              <a:t>Marco Teórica</a:t>
            </a:r>
            <a:endParaRPr lang="es-EC" sz="2800" b="1" dirty="0"/>
          </a:p>
        </p:txBody>
      </p:sp>
      <p:sp>
        <p:nvSpPr>
          <p:cNvPr id="3" name="2 Rectángulo"/>
          <p:cNvSpPr/>
          <p:nvPr/>
        </p:nvSpPr>
        <p:spPr>
          <a:xfrm>
            <a:off x="2232248" y="1190238"/>
            <a:ext cx="5364088" cy="3108543"/>
          </a:xfrm>
          <a:prstGeom prst="rect">
            <a:avLst/>
          </a:prstGeom>
        </p:spPr>
        <p:txBody>
          <a:bodyPr wrap="square">
            <a:spAutoFit/>
          </a:bodyPr>
          <a:lstStyle/>
          <a:p>
            <a:endParaRPr lang="es-EC" dirty="0" smtClean="0">
              <a:latin typeface="Poppins Light"/>
            </a:endParaRPr>
          </a:p>
          <a:p>
            <a:r>
              <a:rPr lang="es-EC" dirty="0" smtClean="0">
                <a:latin typeface="Poppins Light"/>
              </a:rPr>
              <a:t>FUNCIÓN </a:t>
            </a:r>
            <a:r>
              <a:rPr lang="es-EC" b="1" dirty="0">
                <a:latin typeface="Poppins Light"/>
              </a:rPr>
              <a:t>ESTRUCTURAL. </a:t>
            </a:r>
            <a:r>
              <a:rPr lang="es-EC" dirty="0">
                <a:latin typeface="Poppins Light"/>
              </a:rPr>
              <a:t>La colina como componente de fosfolípidos, es esencial en la estructura celular (</a:t>
            </a:r>
            <a:r>
              <a:rPr lang="es-EC" i="1" dirty="0">
                <a:latin typeface="Poppins Light"/>
              </a:rPr>
              <a:t>Workel et al., 2002</a:t>
            </a:r>
            <a:r>
              <a:rPr lang="es-EC" dirty="0" smtClean="0">
                <a:latin typeface="Poppins Light"/>
              </a:rPr>
              <a:t>).</a:t>
            </a:r>
          </a:p>
          <a:p>
            <a:r>
              <a:rPr lang="es-EC" dirty="0">
                <a:latin typeface="Poppins Light"/>
              </a:rPr>
              <a:t>PRECURSOR DE </a:t>
            </a:r>
            <a:r>
              <a:rPr lang="es-EC" b="1" dirty="0">
                <a:latin typeface="Poppins Light"/>
              </a:rPr>
              <a:t>LA ACETILCOLINA</a:t>
            </a:r>
            <a:r>
              <a:rPr lang="es-EC" dirty="0">
                <a:latin typeface="Poppins Light"/>
              </a:rPr>
              <a:t>. La síntesis del neurotransmisor acetilcolina, agente de transmisión para impulsos a lo largo del sistema nervioso, requiere de la colina (</a:t>
            </a:r>
            <a:r>
              <a:rPr lang="es-EC" i="1" dirty="0">
                <a:latin typeface="Poppins Light"/>
              </a:rPr>
              <a:t>Workel  </a:t>
            </a:r>
            <a:r>
              <a:rPr lang="es-EC" i="1" dirty="0" smtClean="0">
                <a:latin typeface="Poppins Light"/>
              </a:rPr>
              <a:t>et al</a:t>
            </a:r>
            <a:r>
              <a:rPr lang="es-EC" i="1" dirty="0">
                <a:latin typeface="Poppins Light"/>
              </a:rPr>
              <a:t>. 2004</a:t>
            </a:r>
            <a:r>
              <a:rPr lang="es-EC" dirty="0" smtClean="0">
                <a:latin typeface="Poppins Light"/>
              </a:rPr>
              <a:t>).</a:t>
            </a:r>
          </a:p>
          <a:p>
            <a:r>
              <a:rPr lang="es-EC" dirty="0">
                <a:latin typeface="Poppins Light"/>
              </a:rPr>
              <a:t>DONADOR DE </a:t>
            </a:r>
            <a:r>
              <a:rPr lang="es-EC" b="1" dirty="0">
                <a:latin typeface="Poppins Light"/>
              </a:rPr>
              <a:t>GRUPOS METILO</a:t>
            </a:r>
            <a:r>
              <a:rPr lang="es-EC" dirty="0">
                <a:latin typeface="Poppins Light"/>
              </a:rPr>
              <a:t>. La colina</a:t>
            </a:r>
          </a:p>
          <a:p>
            <a:r>
              <a:rPr lang="es-EC" b="1" dirty="0">
                <a:latin typeface="Poppins Light"/>
              </a:rPr>
              <a:t>es uno de los donadores de grupos metilo a nivel metabólico (</a:t>
            </a:r>
            <a:r>
              <a:rPr lang="es-EC" b="1" i="1" dirty="0">
                <a:latin typeface="Poppins Light"/>
              </a:rPr>
              <a:t>Obeid, 2013</a:t>
            </a:r>
            <a:r>
              <a:rPr lang="es-EC" b="1" dirty="0">
                <a:latin typeface="Poppins Light"/>
              </a:rPr>
              <a:t>).</a:t>
            </a:r>
          </a:p>
          <a:p>
            <a:r>
              <a:rPr lang="es-EC" dirty="0">
                <a:latin typeface="Poppins Light"/>
              </a:rPr>
              <a:t>REGULADOR DEL </a:t>
            </a:r>
            <a:r>
              <a:rPr lang="es-EC" b="1" dirty="0">
                <a:latin typeface="Poppins Light"/>
              </a:rPr>
              <a:t>METABOLISMO</a:t>
            </a:r>
            <a:endParaRPr lang="es-EC" dirty="0">
              <a:latin typeface="Poppins Light"/>
            </a:endParaRPr>
          </a:p>
          <a:p>
            <a:r>
              <a:rPr lang="es-EC" b="1" dirty="0">
                <a:latin typeface="Poppins Light"/>
              </a:rPr>
              <a:t>HEPÁTICO</a:t>
            </a:r>
            <a:r>
              <a:rPr lang="es-EC" dirty="0">
                <a:latin typeface="Poppins Light"/>
              </a:rPr>
              <a:t>. La colina participa en el metabolismo de las grasas en el hígado (</a:t>
            </a:r>
            <a:r>
              <a:rPr lang="es-EC" i="1" dirty="0">
                <a:latin typeface="Poppins Light"/>
              </a:rPr>
              <a:t>Huang et al, 2008</a:t>
            </a:r>
            <a:r>
              <a:rPr lang="es-EC" dirty="0" smtClean="0">
                <a:latin typeface="Poppins Light"/>
              </a:rPr>
              <a:t>).</a:t>
            </a:r>
            <a:endParaRPr lang="es-EC" dirty="0">
              <a:latin typeface="Poppins Light"/>
            </a:endParaRPr>
          </a:p>
        </p:txBody>
      </p:sp>
      <p:pic>
        <p:nvPicPr>
          <p:cNvPr id="7"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32633" y="1217092"/>
            <a:ext cx="199961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58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grpSp>
        <p:nvGrpSpPr>
          <p:cNvPr id="23" name="Group 89"/>
          <p:cNvGrpSpPr>
            <a:grpSpLocks/>
          </p:cNvGrpSpPr>
          <p:nvPr/>
        </p:nvGrpSpPr>
        <p:grpSpPr bwMode="auto">
          <a:xfrm>
            <a:off x="971600" y="956439"/>
            <a:ext cx="2592288" cy="1975351"/>
            <a:chOff x="840" y="-2405"/>
            <a:chExt cx="3844" cy="2567"/>
          </a:xfrm>
        </p:grpSpPr>
        <p:pic>
          <p:nvPicPr>
            <p:cNvPr id="24"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 y="-2405"/>
              <a:ext cx="3554" cy="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91"/>
            <p:cNvSpPr txBox="1">
              <a:spLocks noChangeArrowheads="1"/>
            </p:cNvSpPr>
            <p:nvPr/>
          </p:nvSpPr>
          <p:spPr bwMode="auto">
            <a:xfrm>
              <a:off x="3526" y="-2359"/>
              <a:ext cx="115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25"/>
                </a:spcBef>
                <a:spcAft>
                  <a:spcPts val="0"/>
                </a:spcAft>
              </a:pPr>
              <a:r>
                <a:rPr lang="en-US" sz="850" b="1" i="1">
                  <a:solidFill>
                    <a:srgbClr val="696A6D"/>
                  </a:solidFill>
                  <a:effectLst/>
                  <a:latin typeface="Trebuchet MS"/>
                  <a:ea typeface="Trebuchet MS"/>
                  <a:cs typeface="Trebuchet MS"/>
                </a:rPr>
                <a:t>Achyranthus aspera</a:t>
              </a:r>
              <a:endParaRPr lang="es-EC" sz="1100">
                <a:effectLst/>
                <a:latin typeface="Trebuchet MS"/>
                <a:ea typeface="Trebuchet MS"/>
                <a:cs typeface="Trebuchet MS"/>
              </a:endParaRPr>
            </a:p>
            <a:p>
              <a:pPr>
                <a:spcBef>
                  <a:spcPts val="10"/>
                </a:spcBef>
                <a:spcAft>
                  <a:spcPts val="0"/>
                </a:spcAft>
              </a:pPr>
              <a:r>
                <a:rPr lang="en-US" sz="850" i="1">
                  <a:solidFill>
                    <a:srgbClr val="696A6D"/>
                  </a:solidFill>
                  <a:effectLst/>
                  <a:latin typeface="Trebuchet MS"/>
                  <a:ea typeface="Trebuchet MS"/>
                  <a:cs typeface="Trebuchet MS"/>
                </a:rPr>
                <a:t>(malpica)</a:t>
              </a:r>
              <a:endParaRPr lang="es-EC" sz="1100">
                <a:effectLst/>
                <a:latin typeface="Trebuchet MS"/>
                <a:ea typeface="Trebuchet MS"/>
                <a:cs typeface="Trebuchet MS"/>
              </a:endParaRPr>
            </a:p>
          </p:txBody>
        </p:sp>
        <p:sp>
          <p:nvSpPr>
            <p:cNvPr id="26" name="Text Box 90"/>
            <p:cNvSpPr txBox="1">
              <a:spLocks noChangeArrowheads="1"/>
            </p:cNvSpPr>
            <p:nvPr/>
          </p:nvSpPr>
          <p:spPr bwMode="auto">
            <a:xfrm>
              <a:off x="1225" y="-104"/>
              <a:ext cx="117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25"/>
                </a:spcBef>
                <a:spcAft>
                  <a:spcPts val="0"/>
                </a:spcAft>
              </a:pPr>
              <a:r>
                <a:rPr lang="en-US" sz="850" b="1" i="1">
                  <a:solidFill>
                    <a:srgbClr val="696A6D"/>
                  </a:solidFill>
                  <a:effectLst/>
                  <a:latin typeface="Trebuchet MS"/>
                  <a:ea typeface="Trebuchet MS"/>
                  <a:cs typeface="Trebuchet MS"/>
                </a:rPr>
                <a:t>Citrullus colocynthis</a:t>
              </a:r>
              <a:endParaRPr lang="es-EC" sz="1100">
                <a:effectLst/>
                <a:latin typeface="Trebuchet MS"/>
                <a:ea typeface="Trebuchet MS"/>
                <a:cs typeface="Trebuchet MS"/>
              </a:endParaRPr>
            </a:p>
          </p:txBody>
        </p:sp>
      </p:grpSp>
      <p:grpSp>
        <p:nvGrpSpPr>
          <p:cNvPr id="27" name="Group 84"/>
          <p:cNvGrpSpPr>
            <a:grpSpLocks/>
          </p:cNvGrpSpPr>
          <p:nvPr/>
        </p:nvGrpSpPr>
        <p:grpSpPr bwMode="auto">
          <a:xfrm>
            <a:off x="3563888" y="414880"/>
            <a:ext cx="3126105" cy="1965960"/>
            <a:chOff x="4715" y="-2982"/>
            <a:chExt cx="4923" cy="3096"/>
          </a:xfrm>
        </p:grpSpPr>
        <p:pic>
          <p:nvPicPr>
            <p:cNvPr id="28"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 y="-2164"/>
              <a:ext cx="3078"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 y="-2982"/>
              <a:ext cx="2356" cy="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86"/>
            <p:cNvSpPr>
              <a:spLocks/>
            </p:cNvSpPr>
            <p:nvPr/>
          </p:nvSpPr>
          <p:spPr bwMode="auto">
            <a:xfrm>
              <a:off x="4715" y="-2982"/>
              <a:ext cx="2356" cy="2309"/>
            </a:xfrm>
            <a:custGeom>
              <a:avLst/>
              <a:gdLst>
                <a:gd name="T0" fmla="+- 0 5971 4716"/>
                <a:gd name="T1" fmla="*/ T0 w 2356"/>
                <a:gd name="T2" fmla="+- 0 -676 -2982"/>
                <a:gd name="T3" fmla="*/ -676 h 2309"/>
                <a:gd name="T4" fmla="+- 0 6121 4716"/>
                <a:gd name="T5" fmla="*/ T4 w 2356"/>
                <a:gd name="T6" fmla="+- 0 -695 -2982"/>
                <a:gd name="T7" fmla="*/ -695 h 2309"/>
                <a:gd name="T8" fmla="+- 0 6265 4716"/>
                <a:gd name="T9" fmla="*/ T8 w 2356"/>
                <a:gd name="T10" fmla="+- 0 -732 -2982"/>
                <a:gd name="T11" fmla="*/ -732 h 2309"/>
                <a:gd name="T12" fmla="+- 0 6402 4716"/>
                <a:gd name="T13" fmla="*/ T12 w 2356"/>
                <a:gd name="T14" fmla="+- 0 -786 -2982"/>
                <a:gd name="T15" fmla="*/ -786 h 2309"/>
                <a:gd name="T16" fmla="+- 0 6529 4716"/>
                <a:gd name="T17" fmla="*/ T16 w 2356"/>
                <a:gd name="T18" fmla="+- 0 -856 -2982"/>
                <a:gd name="T19" fmla="*/ -856 h 2309"/>
                <a:gd name="T20" fmla="+- 0 6646 4716"/>
                <a:gd name="T21" fmla="*/ T20 w 2356"/>
                <a:gd name="T22" fmla="+- 0 -940 -2982"/>
                <a:gd name="T23" fmla="*/ -940 h 2309"/>
                <a:gd name="T24" fmla="+- 0 6751 4716"/>
                <a:gd name="T25" fmla="*/ T24 w 2356"/>
                <a:gd name="T26" fmla="+- 0 -1037 -2982"/>
                <a:gd name="T27" fmla="*/ -1037 h 2309"/>
                <a:gd name="T28" fmla="+- 0 6844 4716"/>
                <a:gd name="T29" fmla="*/ T28 w 2356"/>
                <a:gd name="T30" fmla="+- 0 -1146 -2982"/>
                <a:gd name="T31" fmla="*/ -1146 h 2309"/>
                <a:gd name="T32" fmla="+- 0 6922 4716"/>
                <a:gd name="T33" fmla="*/ T32 w 2356"/>
                <a:gd name="T34" fmla="+- 0 -1266 -2982"/>
                <a:gd name="T35" fmla="*/ -1266 h 2309"/>
                <a:gd name="T36" fmla="+- 0 6985 4716"/>
                <a:gd name="T37" fmla="*/ T36 w 2356"/>
                <a:gd name="T38" fmla="+- 0 -1395 -2982"/>
                <a:gd name="T39" fmla="*/ -1395 h 2309"/>
                <a:gd name="T40" fmla="+- 0 7032 4716"/>
                <a:gd name="T41" fmla="*/ T40 w 2356"/>
                <a:gd name="T42" fmla="+- 0 -1533 -2982"/>
                <a:gd name="T43" fmla="*/ -1533 h 2309"/>
                <a:gd name="T44" fmla="+- 0 7061 4716"/>
                <a:gd name="T45" fmla="*/ T44 w 2356"/>
                <a:gd name="T46" fmla="+- 0 -1677 -2982"/>
                <a:gd name="T47" fmla="*/ -1677 h 2309"/>
                <a:gd name="T48" fmla="+- 0 7071 4716"/>
                <a:gd name="T49" fmla="*/ T48 w 2356"/>
                <a:gd name="T50" fmla="+- 0 -1828 -2982"/>
                <a:gd name="T51" fmla="*/ -1828 h 2309"/>
                <a:gd name="T52" fmla="+- 0 7061 4716"/>
                <a:gd name="T53" fmla="*/ T52 w 2356"/>
                <a:gd name="T54" fmla="+- 0 -1978 -2982"/>
                <a:gd name="T55" fmla="*/ -1978 h 2309"/>
                <a:gd name="T56" fmla="+- 0 7032 4716"/>
                <a:gd name="T57" fmla="*/ T56 w 2356"/>
                <a:gd name="T58" fmla="+- 0 -2123 -2982"/>
                <a:gd name="T59" fmla="*/ -2123 h 2309"/>
                <a:gd name="T60" fmla="+- 0 6985 4716"/>
                <a:gd name="T61" fmla="*/ T60 w 2356"/>
                <a:gd name="T62" fmla="+- 0 -2260 -2982"/>
                <a:gd name="T63" fmla="*/ -2260 h 2309"/>
                <a:gd name="T64" fmla="+- 0 6922 4716"/>
                <a:gd name="T65" fmla="*/ T64 w 2356"/>
                <a:gd name="T66" fmla="+- 0 -2390 -2982"/>
                <a:gd name="T67" fmla="*/ -2390 h 2309"/>
                <a:gd name="T68" fmla="+- 0 6844 4716"/>
                <a:gd name="T69" fmla="*/ T68 w 2356"/>
                <a:gd name="T70" fmla="+- 0 -2509 -2982"/>
                <a:gd name="T71" fmla="*/ -2509 h 2309"/>
                <a:gd name="T72" fmla="+- 0 6751 4716"/>
                <a:gd name="T73" fmla="*/ T72 w 2356"/>
                <a:gd name="T74" fmla="+- 0 -2618 -2982"/>
                <a:gd name="T75" fmla="*/ -2618 h 2309"/>
                <a:gd name="T76" fmla="+- 0 6646 4716"/>
                <a:gd name="T77" fmla="*/ T76 w 2356"/>
                <a:gd name="T78" fmla="+- 0 -2715 -2982"/>
                <a:gd name="T79" fmla="*/ -2715 h 2309"/>
                <a:gd name="T80" fmla="+- 0 6529 4716"/>
                <a:gd name="T81" fmla="*/ T80 w 2356"/>
                <a:gd name="T82" fmla="+- 0 -2799 -2982"/>
                <a:gd name="T83" fmla="*/ -2799 h 2309"/>
                <a:gd name="T84" fmla="+- 0 6402 4716"/>
                <a:gd name="T85" fmla="*/ T84 w 2356"/>
                <a:gd name="T86" fmla="+- 0 -2869 -2982"/>
                <a:gd name="T87" fmla="*/ -2869 h 2309"/>
                <a:gd name="T88" fmla="+- 0 6265 4716"/>
                <a:gd name="T89" fmla="*/ T88 w 2356"/>
                <a:gd name="T90" fmla="+- 0 -2923 -2982"/>
                <a:gd name="T91" fmla="*/ -2923 h 2309"/>
                <a:gd name="T92" fmla="+- 0 6121 4716"/>
                <a:gd name="T93" fmla="*/ T92 w 2356"/>
                <a:gd name="T94" fmla="+- 0 -2960 -2982"/>
                <a:gd name="T95" fmla="*/ -2960 h 2309"/>
                <a:gd name="T96" fmla="+- 0 5971 4716"/>
                <a:gd name="T97" fmla="*/ T96 w 2356"/>
                <a:gd name="T98" fmla="+- 0 -2979 -2982"/>
                <a:gd name="T99" fmla="*/ -2979 h 2309"/>
                <a:gd name="T100" fmla="+- 0 5816 4716"/>
                <a:gd name="T101" fmla="*/ T100 w 2356"/>
                <a:gd name="T102" fmla="+- 0 -2979 -2982"/>
                <a:gd name="T103" fmla="*/ -2979 h 2309"/>
                <a:gd name="T104" fmla="+- 0 5665 4716"/>
                <a:gd name="T105" fmla="*/ T104 w 2356"/>
                <a:gd name="T106" fmla="+- 0 -2960 -2982"/>
                <a:gd name="T107" fmla="*/ -2960 h 2309"/>
                <a:gd name="T108" fmla="+- 0 5521 4716"/>
                <a:gd name="T109" fmla="*/ T108 w 2356"/>
                <a:gd name="T110" fmla="+- 0 -2923 -2982"/>
                <a:gd name="T111" fmla="*/ -2923 h 2309"/>
                <a:gd name="T112" fmla="+- 0 5385 4716"/>
                <a:gd name="T113" fmla="*/ T112 w 2356"/>
                <a:gd name="T114" fmla="+- 0 -2869 -2982"/>
                <a:gd name="T115" fmla="*/ -2869 h 2309"/>
                <a:gd name="T116" fmla="+- 0 5258 4716"/>
                <a:gd name="T117" fmla="*/ T116 w 2356"/>
                <a:gd name="T118" fmla="+- 0 -2799 -2982"/>
                <a:gd name="T119" fmla="*/ -2799 h 2309"/>
                <a:gd name="T120" fmla="+- 0 5141 4716"/>
                <a:gd name="T121" fmla="*/ T120 w 2356"/>
                <a:gd name="T122" fmla="+- 0 -2715 -2982"/>
                <a:gd name="T123" fmla="*/ -2715 h 2309"/>
                <a:gd name="T124" fmla="+- 0 5035 4716"/>
                <a:gd name="T125" fmla="*/ T124 w 2356"/>
                <a:gd name="T126" fmla="+- 0 -2618 -2982"/>
                <a:gd name="T127" fmla="*/ -2618 h 2309"/>
                <a:gd name="T128" fmla="+- 0 4943 4716"/>
                <a:gd name="T129" fmla="*/ T128 w 2356"/>
                <a:gd name="T130" fmla="+- 0 -2509 -2982"/>
                <a:gd name="T131" fmla="*/ -2509 h 2309"/>
                <a:gd name="T132" fmla="+- 0 4864 4716"/>
                <a:gd name="T133" fmla="*/ T132 w 2356"/>
                <a:gd name="T134" fmla="+- 0 -2390 -2982"/>
                <a:gd name="T135" fmla="*/ -2390 h 2309"/>
                <a:gd name="T136" fmla="+- 0 4801 4716"/>
                <a:gd name="T137" fmla="*/ T136 w 2356"/>
                <a:gd name="T138" fmla="+- 0 -2260 -2982"/>
                <a:gd name="T139" fmla="*/ -2260 h 2309"/>
                <a:gd name="T140" fmla="+- 0 4755 4716"/>
                <a:gd name="T141" fmla="*/ T140 w 2356"/>
                <a:gd name="T142" fmla="+- 0 -2123 -2982"/>
                <a:gd name="T143" fmla="*/ -2123 h 2309"/>
                <a:gd name="T144" fmla="+- 0 4726 4716"/>
                <a:gd name="T145" fmla="*/ T144 w 2356"/>
                <a:gd name="T146" fmla="+- 0 -1978 -2982"/>
                <a:gd name="T147" fmla="*/ -1978 h 2309"/>
                <a:gd name="T148" fmla="+- 0 4716 4716"/>
                <a:gd name="T149" fmla="*/ T148 w 2356"/>
                <a:gd name="T150" fmla="+- 0 -1828 -2982"/>
                <a:gd name="T151" fmla="*/ -1828 h 2309"/>
                <a:gd name="T152" fmla="+- 0 4726 4716"/>
                <a:gd name="T153" fmla="*/ T152 w 2356"/>
                <a:gd name="T154" fmla="+- 0 -1677 -2982"/>
                <a:gd name="T155" fmla="*/ -1677 h 2309"/>
                <a:gd name="T156" fmla="+- 0 4755 4716"/>
                <a:gd name="T157" fmla="*/ T156 w 2356"/>
                <a:gd name="T158" fmla="+- 0 -1533 -2982"/>
                <a:gd name="T159" fmla="*/ -1533 h 2309"/>
                <a:gd name="T160" fmla="+- 0 4801 4716"/>
                <a:gd name="T161" fmla="*/ T160 w 2356"/>
                <a:gd name="T162" fmla="+- 0 -1395 -2982"/>
                <a:gd name="T163" fmla="*/ -1395 h 2309"/>
                <a:gd name="T164" fmla="+- 0 4864 4716"/>
                <a:gd name="T165" fmla="*/ T164 w 2356"/>
                <a:gd name="T166" fmla="+- 0 -1266 -2982"/>
                <a:gd name="T167" fmla="*/ -1266 h 2309"/>
                <a:gd name="T168" fmla="+- 0 4943 4716"/>
                <a:gd name="T169" fmla="*/ T168 w 2356"/>
                <a:gd name="T170" fmla="+- 0 -1146 -2982"/>
                <a:gd name="T171" fmla="*/ -1146 h 2309"/>
                <a:gd name="T172" fmla="+- 0 5035 4716"/>
                <a:gd name="T173" fmla="*/ T172 w 2356"/>
                <a:gd name="T174" fmla="+- 0 -1037 -2982"/>
                <a:gd name="T175" fmla="*/ -1037 h 2309"/>
                <a:gd name="T176" fmla="+- 0 5141 4716"/>
                <a:gd name="T177" fmla="*/ T176 w 2356"/>
                <a:gd name="T178" fmla="+- 0 -940 -2982"/>
                <a:gd name="T179" fmla="*/ -940 h 2309"/>
                <a:gd name="T180" fmla="+- 0 5258 4716"/>
                <a:gd name="T181" fmla="*/ T180 w 2356"/>
                <a:gd name="T182" fmla="+- 0 -856 -2982"/>
                <a:gd name="T183" fmla="*/ -856 h 2309"/>
                <a:gd name="T184" fmla="+- 0 5385 4716"/>
                <a:gd name="T185" fmla="*/ T184 w 2356"/>
                <a:gd name="T186" fmla="+- 0 -786 -2982"/>
                <a:gd name="T187" fmla="*/ -786 h 2309"/>
                <a:gd name="T188" fmla="+- 0 5521 4716"/>
                <a:gd name="T189" fmla="*/ T188 w 2356"/>
                <a:gd name="T190" fmla="+- 0 -732 -2982"/>
                <a:gd name="T191" fmla="*/ -732 h 2309"/>
                <a:gd name="T192" fmla="+- 0 5665 4716"/>
                <a:gd name="T193" fmla="*/ T192 w 2356"/>
                <a:gd name="T194" fmla="+- 0 -695 -2982"/>
                <a:gd name="T195" fmla="*/ -695 h 2309"/>
                <a:gd name="T196" fmla="+- 0 5816 4716"/>
                <a:gd name="T197" fmla="*/ T196 w 2356"/>
                <a:gd name="T198" fmla="+- 0 -676 -2982"/>
                <a:gd name="T199" fmla="*/ -676 h 23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2356" h="2309">
                  <a:moveTo>
                    <a:pt x="1177" y="2309"/>
                  </a:moveTo>
                  <a:lnTo>
                    <a:pt x="1255" y="2306"/>
                  </a:lnTo>
                  <a:lnTo>
                    <a:pt x="1331" y="2299"/>
                  </a:lnTo>
                  <a:lnTo>
                    <a:pt x="1405" y="2287"/>
                  </a:lnTo>
                  <a:lnTo>
                    <a:pt x="1478" y="2270"/>
                  </a:lnTo>
                  <a:lnTo>
                    <a:pt x="1549" y="2250"/>
                  </a:lnTo>
                  <a:lnTo>
                    <a:pt x="1619" y="2225"/>
                  </a:lnTo>
                  <a:lnTo>
                    <a:pt x="1686" y="2196"/>
                  </a:lnTo>
                  <a:lnTo>
                    <a:pt x="1751" y="2163"/>
                  </a:lnTo>
                  <a:lnTo>
                    <a:pt x="1813" y="2126"/>
                  </a:lnTo>
                  <a:lnTo>
                    <a:pt x="1873" y="2086"/>
                  </a:lnTo>
                  <a:lnTo>
                    <a:pt x="1930" y="2042"/>
                  </a:lnTo>
                  <a:lnTo>
                    <a:pt x="1984" y="1995"/>
                  </a:lnTo>
                  <a:lnTo>
                    <a:pt x="2035" y="1945"/>
                  </a:lnTo>
                  <a:lnTo>
                    <a:pt x="2083" y="1892"/>
                  </a:lnTo>
                  <a:lnTo>
                    <a:pt x="2128" y="1836"/>
                  </a:lnTo>
                  <a:lnTo>
                    <a:pt x="2169" y="1777"/>
                  </a:lnTo>
                  <a:lnTo>
                    <a:pt x="2206" y="1716"/>
                  </a:lnTo>
                  <a:lnTo>
                    <a:pt x="2240" y="1653"/>
                  </a:lnTo>
                  <a:lnTo>
                    <a:pt x="2269" y="1587"/>
                  </a:lnTo>
                  <a:lnTo>
                    <a:pt x="2295" y="1519"/>
                  </a:lnTo>
                  <a:lnTo>
                    <a:pt x="2316" y="1449"/>
                  </a:lnTo>
                  <a:lnTo>
                    <a:pt x="2333" y="1378"/>
                  </a:lnTo>
                  <a:lnTo>
                    <a:pt x="2345" y="1305"/>
                  </a:lnTo>
                  <a:lnTo>
                    <a:pt x="2352" y="1230"/>
                  </a:lnTo>
                  <a:lnTo>
                    <a:pt x="2355" y="1154"/>
                  </a:lnTo>
                  <a:lnTo>
                    <a:pt x="2352" y="1078"/>
                  </a:lnTo>
                  <a:lnTo>
                    <a:pt x="2345" y="1004"/>
                  </a:lnTo>
                  <a:lnTo>
                    <a:pt x="2333" y="931"/>
                  </a:lnTo>
                  <a:lnTo>
                    <a:pt x="2316" y="859"/>
                  </a:lnTo>
                  <a:lnTo>
                    <a:pt x="2295" y="790"/>
                  </a:lnTo>
                  <a:lnTo>
                    <a:pt x="2269" y="722"/>
                  </a:lnTo>
                  <a:lnTo>
                    <a:pt x="2240" y="656"/>
                  </a:lnTo>
                  <a:lnTo>
                    <a:pt x="2206" y="592"/>
                  </a:lnTo>
                  <a:lnTo>
                    <a:pt x="2169" y="531"/>
                  </a:lnTo>
                  <a:lnTo>
                    <a:pt x="2128" y="473"/>
                  </a:lnTo>
                  <a:lnTo>
                    <a:pt x="2083" y="417"/>
                  </a:lnTo>
                  <a:lnTo>
                    <a:pt x="2035" y="364"/>
                  </a:lnTo>
                  <a:lnTo>
                    <a:pt x="1984" y="313"/>
                  </a:lnTo>
                  <a:lnTo>
                    <a:pt x="1930" y="267"/>
                  </a:lnTo>
                  <a:lnTo>
                    <a:pt x="1873" y="223"/>
                  </a:lnTo>
                  <a:lnTo>
                    <a:pt x="1813" y="183"/>
                  </a:lnTo>
                  <a:lnTo>
                    <a:pt x="1751" y="146"/>
                  </a:lnTo>
                  <a:lnTo>
                    <a:pt x="1686" y="113"/>
                  </a:lnTo>
                  <a:lnTo>
                    <a:pt x="1619" y="84"/>
                  </a:lnTo>
                  <a:lnTo>
                    <a:pt x="1549" y="59"/>
                  </a:lnTo>
                  <a:lnTo>
                    <a:pt x="1478" y="38"/>
                  </a:lnTo>
                  <a:lnTo>
                    <a:pt x="1405" y="22"/>
                  </a:lnTo>
                  <a:lnTo>
                    <a:pt x="1331" y="10"/>
                  </a:lnTo>
                  <a:lnTo>
                    <a:pt x="1255" y="3"/>
                  </a:lnTo>
                  <a:lnTo>
                    <a:pt x="1177" y="0"/>
                  </a:lnTo>
                  <a:lnTo>
                    <a:pt x="1100" y="3"/>
                  </a:lnTo>
                  <a:lnTo>
                    <a:pt x="1024" y="10"/>
                  </a:lnTo>
                  <a:lnTo>
                    <a:pt x="949" y="22"/>
                  </a:lnTo>
                  <a:lnTo>
                    <a:pt x="876" y="38"/>
                  </a:lnTo>
                  <a:lnTo>
                    <a:pt x="805" y="59"/>
                  </a:lnTo>
                  <a:lnTo>
                    <a:pt x="736" y="84"/>
                  </a:lnTo>
                  <a:lnTo>
                    <a:pt x="669" y="113"/>
                  </a:lnTo>
                  <a:lnTo>
                    <a:pt x="604" y="146"/>
                  </a:lnTo>
                  <a:lnTo>
                    <a:pt x="542" y="183"/>
                  </a:lnTo>
                  <a:lnTo>
                    <a:pt x="482" y="223"/>
                  </a:lnTo>
                  <a:lnTo>
                    <a:pt x="425" y="267"/>
                  </a:lnTo>
                  <a:lnTo>
                    <a:pt x="371" y="313"/>
                  </a:lnTo>
                  <a:lnTo>
                    <a:pt x="319" y="364"/>
                  </a:lnTo>
                  <a:lnTo>
                    <a:pt x="271" y="417"/>
                  </a:lnTo>
                  <a:lnTo>
                    <a:pt x="227" y="473"/>
                  </a:lnTo>
                  <a:lnTo>
                    <a:pt x="186" y="531"/>
                  </a:lnTo>
                  <a:lnTo>
                    <a:pt x="148" y="592"/>
                  </a:lnTo>
                  <a:lnTo>
                    <a:pt x="115" y="656"/>
                  </a:lnTo>
                  <a:lnTo>
                    <a:pt x="85" y="722"/>
                  </a:lnTo>
                  <a:lnTo>
                    <a:pt x="60" y="790"/>
                  </a:lnTo>
                  <a:lnTo>
                    <a:pt x="39" y="859"/>
                  </a:lnTo>
                  <a:lnTo>
                    <a:pt x="22" y="931"/>
                  </a:lnTo>
                  <a:lnTo>
                    <a:pt x="10" y="1004"/>
                  </a:lnTo>
                  <a:lnTo>
                    <a:pt x="2" y="1078"/>
                  </a:lnTo>
                  <a:lnTo>
                    <a:pt x="0" y="1154"/>
                  </a:lnTo>
                  <a:lnTo>
                    <a:pt x="2" y="1230"/>
                  </a:lnTo>
                  <a:lnTo>
                    <a:pt x="10" y="1305"/>
                  </a:lnTo>
                  <a:lnTo>
                    <a:pt x="22" y="1378"/>
                  </a:lnTo>
                  <a:lnTo>
                    <a:pt x="39" y="1449"/>
                  </a:lnTo>
                  <a:lnTo>
                    <a:pt x="60" y="1519"/>
                  </a:lnTo>
                  <a:lnTo>
                    <a:pt x="85" y="1587"/>
                  </a:lnTo>
                  <a:lnTo>
                    <a:pt x="115" y="1653"/>
                  </a:lnTo>
                  <a:lnTo>
                    <a:pt x="148" y="1716"/>
                  </a:lnTo>
                  <a:lnTo>
                    <a:pt x="186" y="1777"/>
                  </a:lnTo>
                  <a:lnTo>
                    <a:pt x="227" y="1836"/>
                  </a:lnTo>
                  <a:lnTo>
                    <a:pt x="271" y="1892"/>
                  </a:lnTo>
                  <a:lnTo>
                    <a:pt x="319" y="1945"/>
                  </a:lnTo>
                  <a:lnTo>
                    <a:pt x="371" y="1995"/>
                  </a:lnTo>
                  <a:lnTo>
                    <a:pt x="425" y="2042"/>
                  </a:lnTo>
                  <a:lnTo>
                    <a:pt x="482" y="2086"/>
                  </a:lnTo>
                  <a:lnTo>
                    <a:pt x="542" y="2126"/>
                  </a:lnTo>
                  <a:lnTo>
                    <a:pt x="604" y="2163"/>
                  </a:lnTo>
                  <a:lnTo>
                    <a:pt x="669" y="2196"/>
                  </a:lnTo>
                  <a:lnTo>
                    <a:pt x="736" y="2225"/>
                  </a:lnTo>
                  <a:lnTo>
                    <a:pt x="805" y="2250"/>
                  </a:lnTo>
                  <a:lnTo>
                    <a:pt x="876" y="2270"/>
                  </a:lnTo>
                  <a:lnTo>
                    <a:pt x="949" y="2287"/>
                  </a:lnTo>
                  <a:lnTo>
                    <a:pt x="1024" y="2299"/>
                  </a:lnTo>
                  <a:lnTo>
                    <a:pt x="1100" y="2306"/>
                  </a:lnTo>
                  <a:lnTo>
                    <a:pt x="1177" y="2309"/>
                  </a:lnTo>
                  <a:close/>
                </a:path>
              </a:pathLst>
            </a:custGeom>
            <a:noFill/>
            <a:ln w="106197">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a:p>
          </p:txBody>
        </p:sp>
        <p:sp>
          <p:nvSpPr>
            <p:cNvPr id="31" name="Text Box 85"/>
            <p:cNvSpPr txBox="1">
              <a:spLocks noChangeArrowheads="1"/>
            </p:cNvSpPr>
            <p:nvPr/>
          </p:nvSpPr>
          <p:spPr bwMode="auto">
            <a:xfrm>
              <a:off x="6679" y="-104"/>
              <a:ext cx="108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25"/>
                </a:spcBef>
                <a:spcAft>
                  <a:spcPts val="0"/>
                </a:spcAft>
              </a:pPr>
              <a:r>
                <a:rPr lang="en-US" sz="850" b="1" i="1">
                  <a:solidFill>
                    <a:srgbClr val="696A6D"/>
                  </a:solidFill>
                  <a:effectLst/>
                  <a:latin typeface="Trebuchet MS"/>
                  <a:ea typeface="Trebuchet MS"/>
                  <a:cs typeface="Trebuchet MS"/>
                </a:rPr>
                <a:t>Azadirachta indica</a:t>
              </a:r>
              <a:endParaRPr lang="es-EC" sz="1100">
                <a:effectLst/>
                <a:latin typeface="Trebuchet MS"/>
                <a:ea typeface="Trebuchet MS"/>
                <a:cs typeface="Trebuchet MS"/>
              </a:endParaRPr>
            </a:p>
          </p:txBody>
        </p:sp>
      </p:grpSp>
      <p:sp>
        <p:nvSpPr>
          <p:cNvPr id="22" name="21 Rectángulo"/>
          <p:cNvSpPr/>
          <p:nvPr/>
        </p:nvSpPr>
        <p:spPr>
          <a:xfrm>
            <a:off x="3384376" y="2571750"/>
            <a:ext cx="4572000" cy="1169551"/>
          </a:xfrm>
          <a:prstGeom prst="rect">
            <a:avLst/>
          </a:prstGeom>
        </p:spPr>
        <p:txBody>
          <a:bodyPr>
            <a:spAutoFit/>
          </a:bodyPr>
          <a:lstStyle/>
          <a:p>
            <a:pPr algn="just"/>
            <a:r>
              <a:rPr lang="es-EC" dirty="0"/>
              <a:t>El suplemento de colina vegetal, </a:t>
            </a:r>
            <a:r>
              <a:rPr lang="es-EC" dirty="0" err="1"/>
              <a:t>Natu</a:t>
            </a:r>
            <a:r>
              <a:rPr lang="es-EC" dirty="0"/>
              <a:t> </a:t>
            </a:r>
            <a:r>
              <a:rPr lang="es-EC" dirty="0" smtClean="0"/>
              <a:t>B4 es </a:t>
            </a:r>
            <a:r>
              <a:rPr lang="es-EC" dirty="0"/>
              <a:t>una mezcla de varias plantas, entre </a:t>
            </a:r>
            <a:r>
              <a:rPr lang="es-EC" dirty="0" smtClean="0"/>
              <a:t>otras el </a:t>
            </a:r>
            <a:r>
              <a:rPr lang="es-EC" i="1" dirty="0" err="1"/>
              <a:t>Trachyspermum</a:t>
            </a:r>
            <a:r>
              <a:rPr lang="es-EC" i="1" dirty="0"/>
              <a:t> </a:t>
            </a:r>
            <a:r>
              <a:rPr lang="es-EC" i="1" dirty="0" err="1"/>
              <a:t>ammi</a:t>
            </a:r>
            <a:r>
              <a:rPr lang="es-EC" i="1" dirty="0"/>
              <a:t>, </a:t>
            </a:r>
            <a:r>
              <a:rPr lang="es-EC" i="1" dirty="0" err="1"/>
              <a:t>Azadichara</a:t>
            </a:r>
            <a:r>
              <a:rPr lang="es-EC" i="1" dirty="0"/>
              <a:t> indica </a:t>
            </a:r>
            <a:r>
              <a:rPr lang="es-EC" i="1" dirty="0" smtClean="0"/>
              <a:t>y </a:t>
            </a:r>
            <a:r>
              <a:rPr lang="es-EC" i="1" dirty="0" err="1" smtClean="0"/>
              <a:t>Achyranthes</a:t>
            </a:r>
            <a:r>
              <a:rPr lang="es-EC" i="1" dirty="0" smtClean="0"/>
              <a:t> </a:t>
            </a:r>
            <a:r>
              <a:rPr lang="es-EC" i="1" dirty="0" err="1"/>
              <a:t>aspera</a:t>
            </a:r>
            <a:r>
              <a:rPr lang="es-EC" dirty="0"/>
              <a:t>, reconocidas en la Medicina</a:t>
            </a:r>
          </a:p>
          <a:p>
            <a:pPr algn="just"/>
            <a:r>
              <a:rPr lang="es-EC" dirty="0"/>
              <a:t>Ayurvédica.</a:t>
            </a:r>
          </a:p>
        </p:txBody>
      </p:sp>
      <p:sp>
        <p:nvSpPr>
          <p:cNvPr id="2" name="Rectángulo 1"/>
          <p:cNvSpPr/>
          <p:nvPr/>
        </p:nvSpPr>
        <p:spPr>
          <a:xfrm>
            <a:off x="887426" y="3867894"/>
            <a:ext cx="7068950" cy="523220"/>
          </a:xfrm>
          <a:prstGeom prst="rect">
            <a:avLst/>
          </a:prstGeom>
        </p:spPr>
        <p:txBody>
          <a:bodyPr wrap="square">
            <a:spAutoFit/>
          </a:bodyPr>
          <a:lstStyle/>
          <a:p>
            <a:r>
              <a:rPr lang="en-US" spc="-15"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Independientemente</a:t>
            </a:r>
            <a:r>
              <a:rPr lang="en-US" spc="-80"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 </a:t>
            </a:r>
            <a:r>
              <a:rPr lang="en-US"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de</a:t>
            </a:r>
            <a:r>
              <a:rPr lang="en-US" spc="-80"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 </a:t>
            </a:r>
            <a:r>
              <a:rPr lang="en-US"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la</a:t>
            </a:r>
            <a:r>
              <a:rPr lang="en-US" spc="-75"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 </a:t>
            </a:r>
            <a:r>
              <a:rPr lang="en-US"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forma</a:t>
            </a:r>
            <a:r>
              <a:rPr lang="en-US" spc="-80"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 </a:t>
            </a:r>
            <a:r>
              <a:rPr lang="en-US"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física del </a:t>
            </a:r>
            <a:r>
              <a:rPr lang="en-US" spc="-15"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cloruro </a:t>
            </a:r>
            <a:r>
              <a:rPr lang="en-US"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de colina, el </a:t>
            </a:r>
            <a:r>
              <a:rPr lang="en-US" b="1" spc="-15"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contenido </a:t>
            </a:r>
            <a:r>
              <a:rPr lang="en-US" b="1"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máximo de trimetilamina </a:t>
            </a:r>
            <a:r>
              <a:rPr lang="en-US"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en el </a:t>
            </a:r>
            <a:r>
              <a:rPr lang="en-US" b="1"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producto final </a:t>
            </a:r>
            <a:r>
              <a:rPr lang="en-US"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debe ser </a:t>
            </a:r>
            <a:r>
              <a:rPr lang="en-US" b="1"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inferior a 200-300</a:t>
            </a:r>
            <a:r>
              <a:rPr lang="en-US" b="1" spc="-150"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 </a:t>
            </a:r>
            <a:r>
              <a:rPr lang="en-US" b="1"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mg/kg</a:t>
            </a:r>
            <a:r>
              <a:rPr lang="en-US" b="1" spc="-145"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 </a:t>
            </a:r>
            <a:r>
              <a:rPr lang="en-US"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a:t>
            </a:r>
            <a:r>
              <a:rPr lang="en-US" i="1"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FEDNA,</a:t>
            </a:r>
            <a:r>
              <a:rPr lang="en-US" i="1" spc="-150"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 </a:t>
            </a:r>
            <a:r>
              <a:rPr lang="en-US" i="1" spc="-10"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2010</a:t>
            </a:r>
            <a:r>
              <a:rPr lang="en-US" spc="-10" dirty="0">
                <a:solidFill>
                  <a:schemeClr val="tx1"/>
                </a:solidFill>
                <a:latin typeface="Trebuchet MS" panose="020B0603020202020204" pitchFamily="34" charset="0"/>
                <a:ea typeface="Trebuchet MS" panose="020B0603020202020204" pitchFamily="34" charset="0"/>
                <a:cs typeface="Trebuchet MS" panose="020B0603020202020204" pitchFamily="34" charset="0"/>
              </a:rPr>
              <a:t>).</a:t>
            </a:r>
            <a:endParaRPr lang="es-EC" dirty="0">
              <a:solidFill>
                <a:schemeClr val="tx1"/>
              </a:solidFill>
            </a:endParaRPr>
          </a:p>
        </p:txBody>
      </p:sp>
    </p:spTree>
    <p:extLst>
      <p:ext uri="{BB962C8B-B14F-4D97-AF65-F5344CB8AC3E}">
        <p14:creationId xmlns:p14="http://schemas.microsoft.com/office/powerpoint/2010/main" val="1509971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7128792" cy="683100"/>
          </a:xfrm>
        </p:spPr>
        <p:txBody>
          <a:bodyPr/>
          <a:lstStyle/>
          <a:p>
            <a:r>
              <a:rPr lang="es-MX" sz="2800" dirty="0">
                <a:solidFill>
                  <a:schemeClr val="tx1"/>
                </a:solidFill>
              </a:rPr>
              <a:t>Funciones de la colina en el organismo</a:t>
            </a:r>
            <a:endParaRPr lang="es-EC" sz="2800" dirty="0">
              <a:solidFill>
                <a:schemeClr val="tx1"/>
              </a:solidFill>
            </a:endParaRPr>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13</a:t>
            </a:fld>
            <a:endParaRPr lang="es-EC"/>
          </a:p>
        </p:txBody>
      </p:sp>
      <p:pic>
        <p:nvPicPr>
          <p:cNvPr id="727" name="726 Imagen"/>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022602"/>
            <a:ext cx="3210892" cy="3133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28" name="727 Imagen"/>
          <p:cNvPicPr/>
          <p:nvPr/>
        </p:nvPicPr>
        <p:blipFill>
          <a:blip r:embed="rId3">
            <a:extLst>
              <a:ext uri="{28A0092B-C50C-407E-A947-70E740481C1C}">
                <a14:useLocalDpi xmlns:a14="http://schemas.microsoft.com/office/drawing/2010/main" val="0"/>
              </a:ext>
            </a:extLst>
          </a:blip>
          <a:srcRect/>
          <a:stretch>
            <a:fillRect/>
          </a:stretch>
        </p:blipFill>
        <p:spPr bwMode="auto">
          <a:xfrm>
            <a:off x="4895032" y="3078827"/>
            <a:ext cx="2485280" cy="1653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ontent Placeholder 2"/>
          <p:cNvSpPr txBox="1">
            <a:spLocks/>
          </p:cNvSpPr>
          <p:nvPr/>
        </p:nvSpPr>
        <p:spPr>
          <a:xfrm>
            <a:off x="62678" y="1275606"/>
            <a:ext cx="5229402" cy="30128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1pPr>
            <a:lvl2pPr marL="914400" marR="0" lvl="1"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2pPr>
            <a:lvl3pPr marL="1371600" marR="0" lvl="2"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3pPr>
            <a:lvl4pPr marL="1828800" marR="0" lvl="3"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4pPr>
            <a:lvl5pPr marL="2286000" marR="0" lvl="4"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5pPr>
            <a:lvl6pPr marL="2743200" marR="0" lvl="5"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6pPr>
            <a:lvl7pPr marL="3200400" marR="0" lvl="6"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7pPr>
            <a:lvl8pPr marL="3657600" marR="0" lvl="7"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8pPr>
            <a:lvl9pPr marL="4114800" marR="0" lvl="8"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9pPr>
          </a:lstStyle>
          <a:p>
            <a:pPr algn="just"/>
            <a:r>
              <a:rPr lang="es-ES" sz="2000" b="1" dirty="0" smtClean="0">
                <a:solidFill>
                  <a:schemeClr val="tx1"/>
                </a:solidFill>
              </a:rPr>
              <a:t>Esencial en el metabolismo hepático de la grasa</a:t>
            </a:r>
            <a:r>
              <a:rPr lang="es-ES" sz="2000" dirty="0" smtClean="0">
                <a:solidFill>
                  <a:schemeClr val="tx1"/>
                </a:solidFill>
              </a:rPr>
              <a:t>, como "factor </a:t>
            </a:r>
            <a:r>
              <a:rPr lang="es-ES" sz="2000" dirty="0" err="1" smtClean="0">
                <a:solidFill>
                  <a:schemeClr val="tx1"/>
                </a:solidFill>
              </a:rPr>
              <a:t>lipo</a:t>
            </a:r>
            <a:r>
              <a:rPr lang="es-ES" sz="2000" dirty="0" smtClean="0">
                <a:solidFill>
                  <a:schemeClr val="tx1"/>
                </a:solidFill>
              </a:rPr>
              <a:t>-trópico". Evitando la acumulación de la grasa, promoviendo su transporte como lecitina desde el hígado, e incrementando el catabolismo de los ácidos grasos.</a:t>
            </a:r>
          </a:p>
          <a:p>
            <a:pPr algn="just"/>
            <a:r>
              <a:rPr lang="es-ES" sz="2000" b="1" dirty="0" smtClean="0">
                <a:solidFill>
                  <a:schemeClr val="tx1"/>
                </a:solidFill>
              </a:rPr>
              <a:t>Fuente lábil de grupos metilo</a:t>
            </a:r>
            <a:r>
              <a:rPr lang="es-E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660778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
        <p:nvSpPr>
          <p:cNvPr id="4" name="Shape 175"/>
          <p:cNvSpPr txBox="1">
            <a:spLocks/>
          </p:cNvSpPr>
          <p:nvPr/>
        </p:nvSpPr>
        <p:spPr>
          <a:xfrm>
            <a:off x="971600" y="195486"/>
            <a:ext cx="7272808" cy="956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C" sz="2000" b="1" dirty="0" smtClean="0"/>
              <a:t>PRINCIPALES </a:t>
            </a:r>
            <a:r>
              <a:rPr lang="es-EC" sz="2000" b="1" dirty="0"/>
              <a:t>VÍAS METABÓLICAS EN LAS QUE INTERVIENE LA COLINA EN EL ORGANISMO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59" y="1253982"/>
            <a:ext cx="5522565" cy="336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n relacionad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253982"/>
            <a:ext cx="1656183" cy="74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48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6624736" cy="683100"/>
          </a:xfrm>
        </p:spPr>
        <p:txBody>
          <a:bodyPr/>
          <a:lstStyle/>
          <a:p>
            <a:r>
              <a:rPr lang="es-EC" dirty="0" smtClean="0"/>
              <a:t>Hipótesis</a:t>
            </a: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15</a:t>
            </a:fld>
            <a:endParaRPr lang="es-EC"/>
          </a:p>
        </p:txBody>
      </p:sp>
      <p:sp>
        <p:nvSpPr>
          <p:cNvPr id="3" name="2 Rectángulo"/>
          <p:cNvSpPr/>
          <p:nvPr/>
        </p:nvSpPr>
        <p:spPr>
          <a:xfrm>
            <a:off x="1115616" y="1419622"/>
            <a:ext cx="6246440" cy="2308324"/>
          </a:xfrm>
          <a:prstGeom prst="rect">
            <a:avLst/>
          </a:prstGeom>
        </p:spPr>
        <p:txBody>
          <a:bodyPr wrap="square">
            <a:spAutoFit/>
          </a:bodyPr>
          <a:lstStyle/>
          <a:p>
            <a:pPr algn="just"/>
            <a:r>
              <a:rPr lang="es-ES" sz="1800" b="1" dirty="0"/>
              <a:t>H0:</a:t>
            </a:r>
            <a:r>
              <a:rPr lang="es-ES" sz="1800" dirty="0"/>
              <a:t> El uso de una fuente orgánica de cloruro de colina, en la alimentación de gallinas ponedoras de huevo comercial, mejora el desempeño productivo y la condición. </a:t>
            </a:r>
            <a:endParaRPr lang="es-ES" sz="1800" dirty="0" smtClean="0"/>
          </a:p>
          <a:p>
            <a:pPr algn="just"/>
            <a:r>
              <a:rPr lang="es-ES" sz="1800" dirty="0" smtClean="0"/>
              <a:t>  </a:t>
            </a:r>
            <a:endParaRPr lang="es-EC" sz="1800" dirty="0"/>
          </a:p>
          <a:p>
            <a:pPr algn="just"/>
            <a:r>
              <a:rPr lang="es-ES" sz="1800" b="1" dirty="0"/>
              <a:t>H1:</a:t>
            </a:r>
            <a:r>
              <a:rPr lang="es-ES" sz="1800" dirty="0"/>
              <a:t> El uso de una fuente orgánica de cloruro de colina, en la alimentación de gallinas ponedoras de huevo comercial, no mejora el desempeño productivo y la condición hepática.</a:t>
            </a:r>
            <a:endParaRPr lang="es-EC" sz="1800" dirty="0"/>
          </a:p>
        </p:txBody>
      </p:sp>
    </p:spTree>
    <p:extLst>
      <p:ext uri="{BB962C8B-B14F-4D97-AF65-F5344CB8AC3E}">
        <p14:creationId xmlns:p14="http://schemas.microsoft.com/office/powerpoint/2010/main" val="1519304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6624736" cy="683100"/>
          </a:xfrm>
        </p:spPr>
        <p:txBody>
          <a:bodyPr/>
          <a:lstStyle/>
          <a:p>
            <a:r>
              <a:rPr lang="es-EC" dirty="0" smtClean="0"/>
              <a:t>Metodología</a:t>
            </a: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16</a:t>
            </a:fld>
            <a:endParaRPr lang="es-EC"/>
          </a:p>
        </p:txBody>
      </p:sp>
      <p:sp>
        <p:nvSpPr>
          <p:cNvPr id="8" name="7 Rectángulo redondeado"/>
          <p:cNvSpPr/>
          <p:nvPr/>
        </p:nvSpPr>
        <p:spPr>
          <a:xfrm>
            <a:off x="323528" y="1347614"/>
            <a:ext cx="4464496" cy="2736304"/>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s-ES" dirty="0"/>
              <a:t>Se utilizó aves de postura comercial de la línea genética Lohmann Brown, de una edad de 60 semanas de edad, para lo cual bajo un diseño completamente al azar (DCA) en forma aleatoria se distribuyó los diferentes tratamientos y sus respectivas repeticiones (5 Tratamientos con 4 repeticiones y un tamaño de unidad experimental de 5 aves) por un lapso de tiempo de 60 días, tiempo en el cual se les suministró   los diferentes tratamientos en el alimento a una razón de 120 </a:t>
            </a:r>
            <a:r>
              <a:rPr lang="es-ES" dirty="0" smtClean="0"/>
              <a:t>gr/ave/día</a:t>
            </a:r>
            <a:endParaRPr lang="es-EC" dirty="0"/>
          </a:p>
        </p:txBody>
      </p:sp>
      <p:sp>
        <p:nvSpPr>
          <p:cNvPr id="9" name="8 Rectángulo redondeado"/>
          <p:cNvSpPr/>
          <p:nvPr/>
        </p:nvSpPr>
        <p:spPr>
          <a:xfrm>
            <a:off x="4884841" y="1563638"/>
            <a:ext cx="4079647" cy="2376264"/>
          </a:xfrm>
          <a:prstGeom prst="roundRect">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dirty="0">
                <a:solidFill>
                  <a:schemeClr val="tx1"/>
                </a:solidFill>
              </a:rPr>
              <a:t>Para esta investigación se aplicó un Diseño Experimental Completamente al Azar (DCA) con 15 repeticiones por experimento</a:t>
            </a:r>
            <a:r>
              <a:rPr lang="es-ES" b="1" dirty="0">
                <a:solidFill>
                  <a:schemeClr val="tx1"/>
                </a:solidFill>
              </a:rPr>
              <a:t>.</a:t>
            </a:r>
            <a:endParaRPr lang="es-EC" dirty="0">
              <a:solidFill>
                <a:schemeClr val="tx1"/>
              </a:solidFill>
            </a:endParaRPr>
          </a:p>
          <a:p>
            <a:r>
              <a:rPr lang="es-ES" dirty="0" err="1">
                <a:solidFill>
                  <a:schemeClr val="tx1"/>
                </a:solidFill>
              </a:rPr>
              <a:t>Yijk</a:t>
            </a:r>
            <a:r>
              <a:rPr lang="es-ES" dirty="0">
                <a:solidFill>
                  <a:schemeClr val="tx1"/>
                </a:solidFill>
              </a:rPr>
              <a:t> = µ + αi + </a:t>
            </a:r>
            <a:r>
              <a:rPr lang="es-ES" dirty="0" err="1">
                <a:solidFill>
                  <a:schemeClr val="tx1"/>
                </a:solidFill>
              </a:rPr>
              <a:t>εijk</a:t>
            </a:r>
            <a:endParaRPr lang="es-EC" dirty="0">
              <a:solidFill>
                <a:schemeClr val="tx1"/>
              </a:solidFill>
            </a:endParaRPr>
          </a:p>
          <a:p>
            <a:r>
              <a:rPr lang="es-ES" dirty="0">
                <a:solidFill>
                  <a:schemeClr val="tx1"/>
                </a:solidFill>
              </a:rPr>
              <a:t>Donde:</a:t>
            </a:r>
            <a:endParaRPr lang="es-EC" dirty="0">
              <a:solidFill>
                <a:schemeClr val="tx1"/>
              </a:solidFill>
            </a:endParaRPr>
          </a:p>
          <a:p>
            <a:pPr lvl="0"/>
            <a:r>
              <a:rPr lang="es-ES" dirty="0" err="1">
                <a:solidFill>
                  <a:schemeClr val="tx1"/>
                </a:solidFill>
              </a:rPr>
              <a:t>Yijk</a:t>
            </a:r>
            <a:r>
              <a:rPr lang="es-ES" dirty="0">
                <a:solidFill>
                  <a:schemeClr val="tx1"/>
                </a:solidFill>
              </a:rPr>
              <a:t> = Valor del parámetro en determinación </a:t>
            </a:r>
            <a:endParaRPr lang="es-EC" dirty="0">
              <a:solidFill>
                <a:schemeClr val="tx1"/>
              </a:solidFill>
            </a:endParaRPr>
          </a:p>
          <a:p>
            <a:pPr lvl="0"/>
            <a:r>
              <a:rPr lang="es-ES" dirty="0">
                <a:solidFill>
                  <a:schemeClr val="tx1"/>
                </a:solidFill>
              </a:rPr>
              <a:t>µ = Media general</a:t>
            </a:r>
            <a:endParaRPr lang="es-EC" dirty="0">
              <a:solidFill>
                <a:schemeClr val="tx1"/>
              </a:solidFill>
            </a:endParaRPr>
          </a:p>
          <a:p>
            <a:pPr lvl="0"/>
            <a:r>
              <a:rPr lang="es-ES" dirty="0">
                <a:solidFill>
                  <a:schemeClr val="tx1"/>
                </a:solidFill>
              </a:rPr>
              <a:t>αi = Efecto de los tratamientos (Niveles de inclusión de colina natural) </a:t>
            </a:r>
            <a:endParaRPr lang="es-EC" dirty="0">
              <a:solidFill>
                <a:schemeClr val="tx1"/>
              </a:solidFill>
            </a:endParaRPr>
          </a:p>
          <a:p>
            <a:pPr lvl="0"/>
            <a:r>
              <a:rPr lang="es-ES" dirty="0" err="1">
                <a:solidFill>
                  <a:schemeClr val="tx1"/>
                </a:solidFill>
              </a:rPr>
              <a:t>εijk</a:t>
            </a:r>
            <a:r>
              <a:rPr lang="es-ES" dirty="0">
                <a:solidFill>
                  <a:schemeClr val="tx1"/>
                </a:solidFill>
              </a:rPr>
              <a:t> = Efecto del error experimenta</a:t>
            </a:r>
            <a:endParaRPr lang="es-EC" dirty="0">
              <a:solidFill>
                <a:schemeClr val="tx1"/>
              </a:solidFill>
            </a:endParaRPr>
          </a:p>
        </p:txBody>
      </p:sp>
    </p:spTree>
    <p:extLst>
      <p:ext uri="{BB962C8B-B14F-4D97-AF65-F5344CB8AC3E}">
        <p14:creationId xmlns:p14="http://schemas.microsoft.com/office/powerpoint/2010/main" val="4133195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6624736" cy="683100"/>
          </a:xfrm>
        </p:spPr>
        <p:txBody>
          <a:bodyPr/>
          <a:lstStyle/>
          <a:p>
            <a:r>
              <a:rPr lang="es-EC" dirty="0" smtClean="0"/>
              <a:t>Metodología</a:t>
            </a: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17</a:t>
            </a:fld>
            <a:endParaRPr lang="es-EC"/>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20" y="1563638"/>
            <a:ext cx="8463668" cy="169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00820" y="1203598"/>
            <a:ext cx="3496470" cy="307777"/>
          </a:xfrm>
          <a:prstGeom prst="rect">
            <a:avLst/>
          </a:prstGeom>
        </p:spPr>
        <p:txBody>
          <a:bodyPr wrap="none">
            <a:spAutoFit/>
          </a:bodyPr>
          <a:lstStyle/>
          <a:p>
            <a:r>
              <a:rPr lang="es-ES" b="1" dirty="0">
                <a:latin typeface="Poppins Light"/>
              </a:rPr>
              <a:t>Esquema del experimento a </a:t>
            </a:r>
            <a:r>
              <a:rPr lang="es-ES" b="1" dirty="0" smtClean="0">
                <a:latin typeface="Poppins Light"/>
              </a:rPr>
              <a:t>empleado:</a:t>
            </a:r>
            <a:endParaRPr lang="es-EC" b="1" dirty="0">
              <a:latin typeface="Poppins Light"/>
            </a:endParaRPr>
          </a:p>
        </p:txBody>
      </p:sp>
      <p:sp>
        <p:nvSpPr>
          <p:cNvPr id="6" name="5 Rectángulo"/>
          <p:cNvSpPr/>
          <p:nvPr/>
        </p:nvSpPr>
        <p:spPr>
          <a:xfrm>
            <a:off x="539552" y="3258120"/>
            <a:ext cx="5976664" cy="954107"/>
          </a:xfrm>
          <a:prstGeom prst="rect">
            <a:avLst/>
          </a:prstGeom>
        </p:spPr>
        <p:txBody>
          <a:bodyPr wrap="square">
            <a:spAutoFit/>
          </a:bodyPr>
          <a:lstStyle/>
          <a:p>
            <a:pPr lvl="0"/>
            <a:r>
              <a:rPr lang="es-ES" dirty="0"/>
              <a:t>T0 =Testigo, alimento sin inclusión de fosfatidilcolina.</a:t>
            </a:r>
            <a:endParaRPr lang="es-EC" dirty="0"/>
          </a:p>
          <a:p>
            <a:pPr lvl="0"/>
            <a:r>
              <a:rPr lang="es-ES" dirty="0"/>
              <a:t>T1 = Alimento con inclusión de 160 gr/</a:t>
            </a:r>
            <a:r>
              <a:rPr lang="es-ES" dirty="0" err="1"/>
              <a:t>Tn</a:t>
            </a:r>
            <a:r>
              <a:rPr lang="es-ES" dirty="0"/>
              <a:t> de BioCholine.</a:t>
            </a:r>
            <a:endParaRPr lang="es-EC" dirty="0"/>
          </a:p>
          <a:p>
            <a:pPr lvl="0"/>
            <a:r>
              <a:rPr lang="es-ES" dirty="0"/>
              <a:t>T2 = Alimento con inclusión de 240 gr/</a:t>
            </a:r>
            <a:r>
              <a:rPr lang="es-ES" dirty="0" err="1"/>
              <a:t>Tn</a:t>
            </a:r>
            <a:r>
              <a:rPr lang="es-ES" dirty="0"/>
              <a:t> de BioCholine</a:t>
            </a:r>
            <a:endParaRPr lang="es-EC" dirty="0"/>
          </a:p>
          <a:p>
            <a:pPr lvl="0"/>
            <a:r>
              <a:rPr lang="es-ES" dirty="0"/>
              <a:t>T3= Alimento con inclusión de 320 gr/</a:t>
            </a:r>
            <a:r>
              <a:rPr lang="es-ES" dirty="0" err="1"/>
              <a:t>Tn</a:t>
            </a:r>
            <a:r>
              <a:rPr lang="es-ES" dirty="0"/>
              <a:t> de BioCholine</a:t>
            </a:r>
            <a:endParaRPr lang="es-EC" dirty="0"/>
          </a:p>
        </p:txBody>
      </p:sp>
    </p:spTree>
    <p:extLst>
      <p:ext uri="{BB962C8B-B14F-4D97-AF65-F5344CB8AC3E}">
        <p14:creationId xmlns:p14="http://schemas.microsoft.com/office/powerpoint/2010/main" val="4113828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6624736" cy="683100"/>
          </a:xfrm>
        </p:spPr>
        <p:txBody>
          <a:bodyPr/>
          <a:lstStyle/>
          <a:p>
            <a:r>
              <a:rPr lang="es-EC" dirty="0" smtClean="0"/>
              <a:t>Metodología</a:t>
            </a: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18</a:t>
            </a:fld>
            <a:endParaRPr lang="es-EC"/>
          </a:p>
        </p:txBody>
      </p:sp>
      <p:sp>
        <p:nvSpPr>
          <p:cNvPr id="3" name="2 Rectángulo"/>
          <p:cNvSpPr/>
          <p:nvPr/>
        </p:nvSpPr>
        <p:spPr>
          <a:xfrm>
            <a:off x="1043608" y="3425217"/>
            <a:ext cx="6552728" cy="1169551"/>
          </a:xfrm>
          <a:prstGeom prst="rect">
            <a:avLst/>
          </a:prstGeom>
        </p:spPr>
        <p:txBody>
          <a:bodyPr wrap="square">
            <a:spAutoFit/>
          </a:bodyPr>
          <a:lstStyle/>
          <a:p>
            <a:pPr algn="just"/>
            <a:r>
              <a:rPr lang="es-ES" dirty="0"/>
              <a:t>El alimento concentrado fue: iso proteico 15% PB; iso energético 2850 Kcal E.M; iso fosfórico 3,5% P; fue elaborado en la planta de alimentos concentrados de la Carrera de Ingeniería Agropecuaria IASA I. Cubriendo los requerimientos nutricionales de las aves, además de ser incluidito los diferentes niveles de colina natural.</a:t>
            </a:r>
            <a:endParaRPr lang="es-EC"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20850"/>
            <a:ext cx="60579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971600" y="1131590"/>
            <a:ext cx="2263761" cy="307777"/>
          </a:xfrm>
          <a:prstGeom prst="rect">
            <a:avLst/>
          </a:prstGeom>
        </p:spPr>
        <p:txBody>
          <a:bodyPr wrap="none">
            <a:spAutoFit/>
          </a:bodyPr>
          <a:lstStyle/>
          <a:p>
            <a:r>
              <a:rPr lang="es-ES" dirty="0"/>
              <a:t>Esquema del experimento</a:t>
            </a:r>
            <a:endParaRPr lang="es-EC" dirty="0"/>
          </a:p>
        </p:txBody>
      </p:sp>
    </p:spTree>
    <p:extLst>
      <p:ext uri="{BB962C8B-B14F-4D97-AF65-F5344CB8AC3E}">
        <p14:creationId xmlns:p14="http://schemas.microsoft.com/office/powerpoint/2010/main" val="4113828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6624736" cy="683100"/>
          </a:xfrm>
        </p:spPr>
        <p:txBody>
          <a:bodyPr/>
          <a:lstStyle/>
          <a:p>
            <a:r>
              <a:rPr lang="es-EC" dirty="0" smtClean="0"/>
              <a:t>Metodología</a:t>
            </a: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19</a:t>
            </a:fld>
            <a:endParaRPr lang="es-EC"/>
          </a:p>
        </p:txBody>
      </p:sp>
      <p:sp>
        <p:nvSpPr>
          <p:cNvPr id="3" name="2 Rectángulo"/>
          <p:cNvSpPr/>
          <p:nvPr/>
        </p:nvSpPr>
        <p:spPr>
          <a:xfrm>
            <a:off x="1403648" y="843558"/>
            <a:ext cx="6192688" cy="4185761"/>
          </a:xfrm>
          <a:prstGeom prst="rect">
            <a:avLst/>
          </a:prstGeom>
        </p:spPr>
        <p:txBody>
          <a:bodyPr wrap="square">
            <a:spAutoFit/>
          </a:bodyPr>
          <a:lstStyle/>
          <a:p>
            <a:pPr lvl="2" fontAlgn="base"/>
            <a:r>
              <a:rPr lang="es-ES" b="1" dirty="0"/>
              <a:t>Materiales de campo</a:t>
            </a:r>
            <a:endParaRPr lang="es-EC" b="1" dirty="0"/>
          </a:p>
          <a:p>
            <a:pPr marL="285750" indent="-285750">
              <a:buFont typeface="Arial" panose="020B0604020202020204" pitchFamily="34" charset="0"/>
              <a:buChar char="•"/>
            </a:pPr>
            <a:r>
              <a:rPr lang="es-ES" dirty="0"/>
              <a:t>Los materiales utilizados para este estudio fueron:</a:t>
            </a:r>
            <a:endParaRPr lang="es-EC" dirty="0"/>
          </a:p>
          <a:p>
            <a:pPr marL="285750" lvl="0" indent="-285750">
              <a:buFont typeface="Arial" panose="020B0604020202020204" pitchFamily="34" charset="0"/>
              <a:buChar char="•"/>
            </a:pPr>
            <a:r>
              <a:rPr lang="es-ES" dirty="0"/>
              <a:t>Galpón Experimental</a:t>
            </a:r>
            <a:endParaRPr lang="es-EC" dirty="0"/>
          </a:p>
          <a:p>
            <a:pPr marL="285750" lvl="0" indent="-285750">
              <a:buFont typeface="Arial" panose="020B0604020202020204" pitchFamily="34" charset="0"/>
              <a:buChar char="•"/>
            </a:pPr>
            <a:r>
              <a:rPr lang="es-ES" dirty="0"/>
              <a:t>Sistema de jaulas en pisos suspendidos</a:t>
            </a:r>
            <a:endParaRPr lang="es-EC" dirty="0"/>
          </a:p>
          <a:p>
            <a:pPr marL="285750" lvl="0" indent="-285750">
              <a:buFont typeface="Arial" panose="020B0604020202020204" pitchFamily="34" charset="0"/>
              <a:buChar char="•"/>
            </a:pPr>
            <a:r>
              <a:rPr lang="es-ES" dirty="0"/>
              <a:t>Sistema de bebederos</a:t>
            </a:r>
            <a:endParaRPr lang="es-EC" dirty="0"/>
          </a:p>
          <a:p>
            <a:pPr marL="285750" lvl="0" indent="-285750">
              <a:buFont typeface="Arial" panose="020B0604020202020204" pitchFamily="34" charset="0"/>
              <a:buChar char="•"/>
            </a:pPr>
            <a:r>
              <a:rPr lang="es-ES" dirty="0"/>
              <a:t>Sistema de comederos</a:t>
            </a:r>
            <a:endParaRPr lang="es-EC" dirty="0"/>
          </a:p>
          <a:p>
            <a:pPr marL="285750" lvl="0" indent="-285750">
              <a:buFont typeface="Arial" panose="020B0604020202020204" pitchFamily="34" charset="0"/>
              <a:buChar char="•"/>
            </a:pPr>
            <a:r>
              <a:rPr lang="es-ES" dirty="0"/>
              <a:t>Sistema de ventilación</a:t>
            </a:r>
            <a:endParaRPr lang="es-EC" dirty="0"/>
          </a:p>
          <a:p>
            <a:pPr marL="285750" lvl="0" indent="-285750">
              <a:buFont typeface="Arial" panose="020B0604020202020204" pitchFamily="34" charset="0"/>
              <a:buChar char="•"/>
            </a:pPr>
            <a:r>
              <a:rPr lang="es-ES" dirty="0"/>
              <a:t>Registros</a:t>
            </a:r>
            <a:endParaRPr lang="es-EC" dirty="0"/>
          </a:p>
          <a:p>
            <a:pPr marL="285750" lvl="0" indent="-285750">
              <a:buFont typeface="Arial" panose="020B0604020202020204" pitchFamily="34" charset="0"/>
              <a:buChar char="•"/>
            </a:pPr>
            <a:r>
              <a:rPr lang="es-ES" dirty="0"/>
              <a:t>Libreta de campo</a:t>
            </a:r>
            <a:endParaRPr lang="es-EC" dirty="0"/>
          </a:p>
          <a:p>
            <a:pPr marL="285750" lvl="0" indent="-285750">
              <a:buFont typeface="Arial" panose="020B0604020202020204" pitchFamily="34" charset="0"/>
              <a:buChar char="•"/>
            </a:pPr>
            <a:r>
              <a:rPr lang="es-ES" dirty="0"/>
              <a:t>Cubetas de huevos</a:t>
            </a:r>
            <a:endParaRPr lang="es-EC" dirty="0"/>
          </a:p>
          <a:p>
            <a:pPr marL="285750" lvl="0" indent="-285750">
              <a:buFont typeface="Arial" panose="020B0604020202020204" pitchFamily="34" charset="0"/>
              <a:buChar char="•"/>
            </a:pPr>
            <a:r>
              <a:rPr lang="es-ES" dirty="0"/>
              <a:t>Gallinas (</a:t>
            </a:r>
            <a:r>
              <a:rPr lang="es-ES" dirty="0" err="1"/>
              <a:t>Lohman</a:t>
            </a:r>
            <a:r>
              <a:rPr lang="es-ES" dirty="0"/>
              <a:t> Brown – Classic)</a:t>
            </a:r>
            <a:endParaRPr lang="es-EC" dirty="0"/>
          </a:p>
          <a:p>
            <a:pPr marL="285750" lvl="0" indent="-285750">
              <a:buFont typeface="Arial" panose="020B0604020202020204" pitchFamily="34" charset="0"/>
              <a:buChar char="•"/>
            </a:pPr>
            <a:r>
              <a:rPr lang="es-ES" dirty="0"/>
              <a:t>Alimento concentrado</a:t>
            </a:r>
            <a:endParaRPr lang="es-EC" dirty="0"/>
          </a:p>
          <a:p>
            <a:pPr marL="285750" lvl="0" indent="-285750">
              <a:buFont typeface="Arial" panose="020B0604020202020204" pitchFamily="34" charset="0"/>
              <a:buChar char="•"/>
            </a:pPr>
            <a:r>
              <a:rPr lang="es-ES" dirty="0"/>
              <a:t>Colina Natural (Biocholine Powder)</a:t>
            </a:r>
            <a:endParaRPr lang="es-EC" dirty="0"/>
          </a:p>
          <a:p>
            <a:pPr marL="285750" lvl="0" indent="-285750">
              <a:buFont typeface="Arial" panose="020B0604020202020204" pitchFamily="34" charset="0"/>
              <a:buChar char="•"/>
            </a:pPr>
            <a:r>
              <a:rPr lang="es-ES" dirty="0"/>
              <a:t>Cloro al 5%</a:t>
            </a:r>
            <a:endParaRPr lang="es-EC" dirty="0"/>
          </a:p>
          <a:p>
            <a:pPr marL="285750" lvl="0" indent="-285750">
              <a:buFont typeface="Arial" panose="020B0604020202020204" pitchFamily="34" charset="0"/>
              <a:buChar char="•"/>
            </a:pPr>
            <a:r>
              <a:rPr lang="es-ES" dirty="0"/>
              <a:t>Desinfectantes Stock.</a:t>
            </a:r>
            <a:endParaRPr lang="es-EC" dirty="0"/>
          </a:p>
          <a:p>
            <a:pPr marL="285750" indent="-285750">
              <a:buFont typeface="Arial" panose="020B0604020202020204" pitchFamily="34" charset="0"/>
              <a:buChar char="•"/>
            </a:pPr>
            <a:r>
              <a:rPr lang="es-ES" dirty="0"/>
              <a:t>300 gallinas ponedoras de línea </a:t>
            </a:r>
            <a:r>
              <a:rPr lang="es-ES" dirty="0" err="1"/>
              <a:t>Lohman</a:t>
            </a:r>
            <a:r>
              <a:rPr lang="es-ES" dirty="0"/>
              <a:t> Brown – Classic en tercera fase de producción, alojadas en un sistema de pisos suspendidos que estaban divididos en jaulas que contenían 5 gallinas, se utilizaron un total de 60 jaulas con bebederos individuales y comederos separados.</a:t>
            </a:r>
            <a:endParaRPr lang="es-EC" dirty="0"/>
          </a:p>
        </p:txBody>
      </p:sp>
    </p:spTree>
    <p:extLst>
      <p:ext uri="{BB962C8B-B14F-4D97-AF65-F5344CB8AC3E}">
        <p14:creationId xmlns:p14="http://schemas.microsoft.com/office/powerpoint/2010/main" val="4113828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123478"/>
            <a:ext cx="5220300" cy="68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Contenido</a:t>
            </a:r>
            <a:endParaRPr dirty="0"/>
          </a:p>
        </p:txBody>
      </p:sp>
      <p:sp>
        <p:nvSpPr>
          <p:cNvPr id="157" name="Shape 157"/>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grpSp>
        <p:nvGrpSpPr>
          <p:cNvPr id="158" name="Shape 158"/>
          <p:cNvGrpSpPr/>
          <p:nvPr/>
        </p:nvGrpSpPr>
        <p:grpSpPr>
          <a:xfrm>
            <a:off x="7227977" y="2052723"/>
            <a:ext cx="1212302" cy="1038068"/>
            <a:chOff x="1934025" y="1001650"/>
            <a:chExt cx="415300" cy="355600"/>
          </a:xfrm>
        </p:grpSpPr>
        <p:sp>
          <p:nvSpPr>
            <p:cNvPr id="159" name="Shape 159"/>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 name="Marcador de texto 3"/>
          <p:cNvSpPr>
            <a:spLocks noGrp="1"/>
          </p:cNvSpPr>
          <p:nvPr>
            <p:ph type="body" idx="1"/>
          </p:nvPr>
        </p:nvSpPr>
        <p:spPr>
          <a:xfrm>
            <a:off x="683568" y="1347614"/>
            <a:ext cx="7056784" cy="2952328"/>
          </a:xfrm>
        </p:spPr>
        <p:txBody>
          <a:bodyPr/>
          <a:lstStyle/>
          <a:p>
            <a:pPr marL="482600" indent="-342900">
              <a:buFont typeface="+mj-lt"/>
              <a:buAutoNum type="arabicPeriod"/>
            </a:pPr>
            <a:r>
              <a:rPr lang="es-EC" sz="1800" dirty="0" smtClean="0">
                <a:solidFill>
                  <a:schemeClr val="tx1"/>
                </a:solidFill>
              </a:rPr>
              <a:t>Problema de la Investigación</a:t>
            </a:r>
          </a:p>
          <a:p>
            <a:pPr marL="482600" indent="-342900">
              <a:buFont typeface="+mj-lt"/>
              <a:buAutoNum type="arabicPeriod"/>
            </a:pPr>
            <a:r>
              <a:rPr lang="es-EC" sz="1800" dirty="0" smtClean="0">
                <a:solidFill>
                  <a:schemeClr val="tx1"/>
                </a:solidFill>
              </a:rPr>
              <a:t>Objetivos</a:t>
            </a:r>
          </a:p>
          <a:p>
            <a:pPr marL="482600" indent="-342900">
              <a:buFont typeface="+mj-lt"/>
              <a:buAutoNum type="arabicPeriod"/>
            </a:pPr>
            <a:r>
              <a:rPr lang="es-EC" sz="1800" dirty="0" smtClean="0">
                <a:solidFill>
                  <a:schemeClr val="tx1"/>
                </a:solidFill>
              </a:rPr>
              <a:t>Fundamentación Teórica</a:t>
            </a:r>
          </a:p>
          <a:p>
            <a:pPr marL="482600" indent="-342900">
              <a:buFont typeface="+mj-lt"/>
              <a:buAutoNum type="arabicPeriod"/>
            </a:pPr>
            <a:r>
              <a:rPr lang="es-EC" sz="1800" dirty="0" smtClean="0">
                <a:solidFill>
                  <a:schemeClr val="tx1"/>
                </a:solidFill>
              </a:rPr>
              <a:t>Hipótesis</a:t>
            </a:r>
          </a:p>
          <a:p>
            <a:pPr marL="482600" indent="-342900">
              <a:buFont typeface="+mj-lt"/>
              <a:buAutoNum type="arabicPeriod"/>
            </a:pPr>
            <a:r>
              <a:rPr lang="es-EC" sz="1800" dirty="0" smtClean="0">
                <a:solidFill>
                  <a:schemeClr val="tx1"/>
                </a:solidFill>
              </a:rPr>
              <a:t>Metodología</a:t>
            </a:r>
          </a:p>
          <a:p>
            <a:pPr marL="482600" indent="-342900">
              <a:buFont typeface="+mj-lt"/>
              <a:buAutoNum type="arabicPeriod"/>
            </a:pPr>
            <a:r>
              <a:rPr lang="es-EC" sz="1800" dirty="0" smtClean="0">
                <a:solidFill>
                  <a:schemeClr val="tx1"/>
                </a:solidFill>
              </a:rPr>
              <a:t>Análisis y discusión de resultados.</a:t>
            </a:r>
          </a:p>
          <a:p>
            <a:pPr marL="482600" indent="-342900">
              <a:buFont typeface="+mj-lt"/>
              <a:buAutoNum type="arabicPeriod"/>
            </a:pPr>
            <a:r>
              <a:rPr lang="es-EC" sz="1800" dirty="0" smtClean="0">
                <a:solidFill>
                  <a:schemeClr val="tx1"/>
                </a:solidFill>
              </a:rPr>
              <a:t>Conclusiones.</a:t>
            </a:r>
          </a:p>
          <a:p>
            <a:pPr marL="482600" indent="-342900">
              <a:buFont typeface="+mj-lt"/>
              <a:buAutoNum type="arabicPeriod"/>
            </a:pPr>
            <a:r>
              <a:rPr lang="es-EC" sz="1800" dirty="0" smtClean="0">
                <a:solidFill>
                  <a:schemeClr val="tx1"/>
                </a:solidFill>
              </a:rPr>
              <a:t>Recomendaciones</a:t>
            </a:r>
            <a:endParaRPr lang="es-EC" sz="1800" dirty="0">
              <a:solidFill>
                <a:schemeClr val="tx1"/>
              </a:solidFill>
            </a:endParaRPr>
          </a:p>
        </p:txBody>
      </p:sp>
      <p:pic>
        <p:nvPicPr>
          <p:cNvPr id="16" name="Imagen 15" descr="Imagen relacionada">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03598"/>
            <a:ext cx="3456384" cy="25202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6624736" cy="683100"/>
          </a:xfrm>
        </p:spPr>
        <p:txBody>
          <a:bodyPr/>
          <a:lstStyle/>
          <a:p>
            <a:r>
              <a:rPr lang="es-EC" dirty="0" smtClean="0"/>
              <a:t>Metodología</a:t>
            </a: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20</a:t>
            </a:fld>
            <a:endParaRPr lang="es-EC"/>
          </a:p>
        </p:txBody>
      </p:sp>
      <p:sp>
        <p:nvSpPr>
          <p:cNvPr id="5" name="4 Rectángulo"/>
          <p:cNvSpPr/>
          <p:nvPr/>
        </p:nvSpPr>
        <p:spPr>
          <a:xfrm>
            <a:off x="2195736" y="1203598"/>
            <a:ext cx="4572000" cy="3323987"/>
          </a:xfrm>
          <a:prstGeom prst="rect">
            <a:avLst/>
          </a:prstGeom>
        </p:spPr>
        <p:txBody>
          <a:bodyPr>
            <a:spAutoFit/>
          </a:bodyPr>
          <a:lstStyle/>
          <a:p>
            <a:pPr lvl="2" fontAlgn="base"/>
            <a:r>
              <a:rPr lang="es-ES" b="1" dirty="0"/>
              <a:t>Materiales y equipos de laboratorio</a:t>
            </a:r>
            <a:endParaRPr lang="es-EC" b="1" dirty="0"/>
          </a:p>
          <a:p>
            <a:pPr marL="285750" lvl="0" indent="-285750">
              <a:buFont typeface="Arial" panose="020B0604020202020204" pitchFamily="34" charset="0"/>
              <a:buChar char="•"/>
            </a:pPr>
            <a:r>
              <a:rPr lang="es-ES" dirty="0"/>
              <a:t>Cámara fotográfica</a:t>
            </a:r>
            <a:endParaRPr lang="es-EC" dirty="0"/>
          </a:p>
          <a:p>
            <a:pPr marL="285750" lvl="0" indent="-285750">
              <a:buFont typeface="Arial" panose="020B0604020202020204" pitchFamily="34" charset="0"/>
              <a:buChar char="•"/>
            </a:pPr>
            <a:r>
              <a:rPr lang="es-ES" dirty="0"/>
              <a:t>Computadora</a:t>
            </a:r>
            <a:endParaRPr lang="es-EC" dirty="0"/>
          </a:p>
          <a:p>
            <a:pPr marL="285750" lvl="0" indent="-285750">
              <a:buFont typeface="Arial" panose="020B0604020202020204" pitchFamily="34" charset="0"/>
              <a:buChar char="•"/>
            </a:pPr>
            <a:r>
              <a:rPr lang="es-ES" dirty="0"/>
              <a:t>Balanza Analítica</a:t>
            </a:r>
            <a:endParaRPr lang="es-EC" dirty="0"/>
          </a:p>
          <a:p>
            <a:pPr marL="285750" lvl="0" indent="-285750">
              <a:buFont typeface="Arial" panose="020B0604020202020204" pitchFamily="34" charset="0"/>
              <a:buChar char="•"/>
            </a:pPr>
            <a:r>
              <a:rPr lang="es-ES" dirty="0"/>
              <a:t>Calibrador Pie de rey</a:t>
            </a:r>
            <a:endParaRPr lang="es-EC" dirty="0"/>
          </a:p>
          <a:p>
            <a:pPr marL="285750" lvl="0" indent="-285750">
              <a:buFont typeface="Arial" panose="020B0604020202020204" pitchFamily="34" charset="0"/>
              <a:buChar char="•"/>
            </a:pPr>
            <a:r>
              <a:rPr lang="es-ES" dirty="0"/>
              <a:t>Analizador de calidad de Huevos NABBEL DTE 6000</a:t>
            </a:r>
            <a:endParaRPr lang="es-EC" dirty="0"/>
          </a:p>
          <a:p>
            <a:pPr marL="285750" lvl="0" indent="-285750">
              <a:buFont typeface="Arial" panose="020B0604020202020204" pitchFamily="34" charset="0"/>
              <a:buChar char="•"/>
            </a:pPr>
            <a:r>
              <a:rPr lang="es-ES" dirty="0"/>
              <a:t>Medidor de Cloro</a:t>
            </a:r>
            <a:endParaRPr lang="es-EC" dirty="0"/>
          </a:p>
          <a:p>
            <a:pPr marL="285750" lvl="0" indent="-285750">
              <a:buFont typeface="Arial" panose="020B0604020202020204" pitchFamily="34" charset="0"/>
              <a:buChar char="•"/>
            </a:pPr>
            <a:r>
              <a:rPr lang="es-ES" dirty="0"/>
              <a:t>Guante quirúrgicos N° 8</a:t>
            </a:r>
            <a:endParaRPr lang="es-EC" dirty="0"/>
          </a:p>
          <a:p>
            <a:pPr marL="285750" lvl="0" indent="-285750">
              <a:buFont typeface="Arial" panose="020B0604020202020204" pitchFamily="34" charset="0"/>
              <a:buChar char="•"/>
            </a:pPr>
            <a:r>
              <a:rPr lang="es-ES" dirty="0"/>
              <a:t>Equipo de disección.</a:t>
            </a:r>
            <a:endParaRPr lang="es-EC" dirty="0"/>
          </a:p>
          <a:p>
            <a:pPr marL="285750" lvl="0" indent="-285750">
              <a:buFont typeface="Arial" panose="020B0604020202020204" pitchFamily="34" charset="0"/>
              <a:buChar char="•"/>
            </a:pPr>
            <a:r>
              <a:rPr lang="es-ES" dirty="0"/>
              <a:t>Frascos con cierre hermético rotulado (muestras de hígado)</a:t>
            </a:r>
            <a:endParaRPr lang="es-EC" dirty="0"/>
          </a:p>
          <a:p>
            <a:pPr marL="285750" lvl="0" indent="-285750">
              <a:buFont typeface="Arial" panose="020B0604020202020204" pitchFamily="34" charset="0"/>
              <a:buChar char="•"/>
            </a:pPr>
            <a:r>
              <a:rPr lang="es-ES" dirty="0"/>
              <a:t>Formol al 37% 100 ml.</a:t>
            </a:r>
            <a:endParaRPr lang="es-EC" dirty="0"/>
          </a:p>
          <a:p>
            <a:pPr marL="285750" lvl="0" indent="-285750">
              <a:buFont typeface="Arial" panose="020B0604020202020204" pitchFamily="34" charset="0"/>
              <a:buChar char="•"/>
            </a:pPr>
            <a:r>
              <a:rPr lang="es-ES" dirty="0"/>
              <a:t>Agua destilada 900 ml.</a:t>
            </a:r>
            <a:endParaRPr lang="es-EC" dirty="0"/>
          </a:p>
          <a:p>
            <a:pPr marL="285750" lvl="0" indent="-285750">
              <a:buFont typeface="Arial" panose="020B0604020202020204" pitchFamily="34" charset="0"/>
              <a:buChar char="•"/>
            </a:pPr>
            <a:r>
              <a:rPr lang="es-ES" dirty="0"/>
              <a:t>Kennel de transporte de muestras</a:t>
            </a:r>
            <a:endParaRPr lang="es-EC" dirty="0"/>
          </a:p>
        </p:txBody>
      </p:sp>
      <p:pic>
        <p:nvPicPr>
          <p:cNvPr id="1026" name="Picture 2" descr="https://lh3.googleusercontent.com/qZdHtyRPW1P7RM0A9uP8rMSiqFuMsw4mBnAdMRSyjSIxLKiFlyg3_gYrNewbzQqoVLL0Jg8=s8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494" y="1635646"/>
            <a:ext cx="1762076" cy="1872208"/>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397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6624736" cy="683100"/>
          </a:xfrm>
        </p:spPr>
        <p:txBody>
          <a:bodyPr/>
          <a:lstStyle/>
          <a:p>
            <a:r>
              <a:rPr lang="es-EC" dirty="0" smtClean="0"/>
              <a:t>Metodología</a:t>
            </a: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21</a:t>
            </a:fld>
            <a:endParaRPr lang="es-EC"/>
          </a:p>
        </p:txBody>
      </p:sp>
      <p:graphicFrame>
        <p:nvGraphicFramePr>
          <p:cNvPr id="10" name="9 Diagrama"/>
          <p:cNvGraphicFramePr/>
          <p:nvPr>
            <p:extLst>
              <p:ext uri="{D42A27DB-BD31-4B8C-83A1-F6EECF244321}">
                <p14:modId xmlns:p14="http://schemas.microsoft.com/office/powerpoint/2010/main" val="1038693421"/>
              </p:ext>
            </p:extLst>
          </p:nvPr>
        </p:nvGraphicFramePr>
        <p:xfrm>
          <a:off x="1475656" y="843558"/>
          <a:ext cx="640871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879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6624736" cy="683100"/>
          </a:xfrm>
        </p:spPr>
        <p:txBody>
          <a:bodyPr/>
          <a:lstStyle/>
          <a:p>
            <a:r>
              <a:rPr lang="es-EC" dirty="0" smtClean="0"/>
              <a:t>Metodología</a:t>
            </a: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22</a:t>
            </a:fld>
            <a:endParaRPr lang="es-EC"/>
          </a:p>
        </p:txBody>
      </p:sp>
      <p:graphicFrame>
        <p:nvGraphicFramePr>
          <p:cNvPr id="5" name="4 Diagrama"/>
          <p:cNvGraphicFramePr/>
          <p:nvPr>
            <p:extLst>
              <p:ext uri="{D42A27DB-BD31-4B8C-83A1-F6EECF244321}">
                <p14:modId xmlns:p14="http://schemas.microsoft.com/office/powerpoint/2010/main" val="4283134009"/>
              </p:ext>
            </p:extLst>
          </p:nvPr>
        </p:nvGraphicFramePr>
        <p:xfrm>
          <a:off x="299323" y="483518"/>
          <a:ext cx="8161109"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3222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199" y="1166125"/>
            <a:ext cx="3592721" cy="1872933"/>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dirty="0" smtClean="0"/>
              <a:t>RESULTADOS Y DISCUCIONES</a:t>
            </a:r>
            <a:endParaRPr dirty="0"/>
          </a:p>
        </p:txBody>
      </p:sp>
      <p:sp>
        <p:nvSpPr>
          <p:cNvPr id="270" name="Shape 27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grpSp>
        <p:nvGrpSpPr>
          <p:cNvPr id="271" name="Shape 271"/>
          <p:cNvGrpSpPr/>
          <p:nvPr/>
        </p:nvGrpSpPr>
        <p:grpSpPr>
          <a:xfrm>
            <a:off x="4361713" y="1054632"/>
            <a:ext cx="3339000" cy="3339000"/>
            <a:chOff x="2902488" y="902232"/>
            <a:chExt cx="3339000" cy="3339000"/>
          </a:xfrm>
        </p:grpSpPr>
        <p:sp>
          <p:nvSpPr>
            <p:cNvPr id="272" name="Shape 272"/>
            <p:cNvSpPr/>
            <p:nvPr/>
          </p:nvSpPr>
          <p:spPr>
            <a:xfrm rot="-5400000">
              <a:off x="2902488" y="902232"/>
              <a:ext cx="3339000" cy="3339000"/>
            </a:xfrm>
            <a:prstGeom prst="ellipse">
              <a:avLst/>
            </a:prstGeom>
            <a:noFill/>
            <a:ln w="19050" cap="flat" cmpd="sng">
              <a:solidFill>
                <a:srgbClr val="E8E8E8"/>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Poppins Light"/>
                <a:ea typeface="Poppins Light"/>
                <a:cs typeface="Poppins Light"/>
                <a:sym typeface="Poppins Light"/>
              </a:endParaRPr>
            </a:p>
          </p:txBody>
        </p:sp>
        <p:sp>
          <p:nvSpPr>
            <p:cNvPr id="273" name="Shape 273"/>
            <p:cNvSpPr/>
            <p:nvPr/>
          </p:nvSpPr>
          <p:spPr>
            <a:xfrm>
              <a:off x="3123738" y="1123632"/>
              <a:ext cx="2896500" cy="2896200"/>
            </a:xfrm>
            <a:prstGeom prst="pie">
              <a:avLst>
                <a:gd name="adj1" fmla="val 1811602"/>
                <a:gd name="adj2" fmla="val 16214886"/>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Poppins Light"/>
                <a:ea typeface="Poppins Light"/>
                <a:cs typeface="Poppins Light"/>
                <a:sym typeface="Poppins Light"/>
              </a:endParaRPr>
            </a:p>
          </p:txBody>
        </p:sp>
      </p:grpSp>
      <p:grpSp>
        <p:nvGrpSpPr>
          <p:cNvPr id="274" name="Shape 274"/>
          <p:cNvGrpSpPr/>
          <p:nvPr/>
        </p:nvGrpSpPr>
        <p:grpSpPr>
          <a:xfrm>
            <a:off x="5123263" y="1816182"/>
            <a:ext cx="1815900" cy="1815900"/>
            <a:chOff x="3664038" y="1663782"/>
            <a:chExt cx="1815900" cy="1815900"/>
          </a:xfrm>
        </p:grpSpPr>
        <p:sp>
          <p:nvSpPr>
            <p:cNvPr id="275" name="Shape 275"/>
            <p:cNvSpPr/>
            <p:nvPr/>
          </p:nvSpPr>
          <p:spPr>
            <a:xfrm>
              <a:off x="3664038" y="1663782"/>
              <a:ext cx="1815900" cy="18159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b="1">
                <a:latin typeface="Poppins"/>
                <a:ea typeface="Poppins"/>
                <a:cs typeface="Poppins"/>
                <a:sym typeface="Poppins"/>
              </a:endParaRPr>
            </a:p>
          </p:txBody>
        </p:sp>
        <p:sp>
          <p:nvSpPr>
            <p:cNvPr id="276" name="Shape 276"/>
            <p:cNvSpPr txBox="1"/>
            <p:nvPr/>
          </p:nvSpPr>
          <p:spPr>
            <a:xfrm>
              <a:off x="3899988" y="2158482"/>
              <a:ext cx="1344000" cy="8265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b="1">
                  <a:solidFill>
                    <a:srgbClr val="FFFFFF"/>
                  </a:solidFill>
                  <a:latin typeface="Poppins"/>
                  <a:ea typeface="Poppins"/>
                  <a:cs typeface="Poppins"/>
                  <a:sym typeface="Poppins"/>
                </a:rPr>
                <a:t>Lorem ipsum congue</a:t>
              </a:r>
              <a:endParaRPr b="1">
                <a:solidFill>
                  <a:srgbClr val="FFFFFF"/>
                </a:solidFill>
                <a:latin typeface="Poppins"/>
                <a:ea typeface="Poppins"/>
                <a:cs typeface="Poppins"/>
                <a:sym typeface="Poppins"/>
              </a:endParaRPr>
            </a:p>
          </p:txBody>
        </p:sp>
      </p:grpSp>
      <p:grpSp>
        <p:nvGrpSpPr>
          <p:cNvPr id="277" name="Shape 277"/>
          <p:cNvGrpSpPr/>
          <p:nvPr/>
        </p:nvGrpSpPr>
        <p:grpSpPr>
          <a:xfrm>
            <a:off x="5501290" y="598229"/>
            <a:ext cx="1068600" cy="1068600"/>
            <a:chOff x="2859873" y="853971"/>
            <a:chExt cx="1068600" cy="1068600"/>
          </a:xfrm>
        </p:grpSpPr>
        <p:sp>
          <p:nvSpPr>
            <p:cNvPr id="278" name="Shape 278"/>
            <p:cNvSpPr/>
            <p:nvPr/>
          </p:nvSpPr>
          <p:spPr>
            <a:xfrm>
              <a:off x="2859873" y="853971"/>
              <a:ext cx="1068600" cy="1068600"/>
            </a:xfrm>
            <a:prstGeom prst="ellipse">
              <a:avLst/>
            </a:prstGeom>
            <a:solidFill>
              <a:srgbClr val="9999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Poppins Light"/>
                <a:ea typeface="Poppins Light"/>
                <a:cs typeface="Poppins Light"/>
                <a:sym typeface="Poppins Light"/>
              </a:endParaRPr>
            </a:p>
          </p:txBody>
        </p:sp>
        <p:sp>
          <p:nvSpPr>
            <p:cNvPr id="279" name="Shape 279"/>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800" dirty="0">
                  <a:solidFill>
                    <a:srgbClr val="FFFFFF"/>
                  </a:solidFill>
                  <a:latin typeface="Poppins Light"/>
                  <a:ea typeface="Poppins Light"/>
                  <a:cs typeface="Poppins Light"/>
                  <a:sym typeface="Poppins Light"/>
                </a:rPr>
                <a:t>Lorem ipsum </a:t>
              </a:r>
              <a:endParaRPr sz="800" dirty="0">
                <a:solidFill>
                  <a:srgbClr val="FFFFFF"/>
                </a:solidFill>
                <a:latin typeface="Poppins Light"/>
                <a:ea typeface="Poppins Light"/>
                <a:cs typeface="Poppins Light"/>
                <a:sym typeface="Poppins Light"/>
              </a:endParaRPr>
            </a:p>
          </p:txBody>
        </p:sp>
      </p:grpSp>
      <p:grpSp>
        <p:nvGrpSpPr>
          <p:cNvPr id="280" name="Shape 280"/>
          <p:cNvGrpSpPr/>
          <p:nvPr/>
        </p:nvGrpSpPr>
        <p:grpSpPr>
          <a:xfrm>
            <a:off x="4049921" y="3039058"/>
            <a:ext cx="1068600" cy="1068600"/>
            <a:chOff x="2859873" y="853971"/>
            <a:chExt cx="1068600" cy="1068600"/>
          </a:xfrm>
        </p:grpSpPr>
        <p:sp>
          <p:nvSpPr>
            <p:cNvPr id="281" name="Shape 281"/>
            <p:cNvSpPr/>
            <p:nvPr/>
          </p:nvSpPr>
          <p:spPr>
            <a:xfrm>
              <a:off x="2859873" y="853971"/>
              <a:ext cx="1068600" cy="1068600"/>
            </a:xfrm>
            <a:prstGeom prst="ellipse">
              <a:avLst/>
            </a:prstGeom>
            <a:solidFill>
              <a:srgbClr val="9999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Poppins Light"/>
                <a:ea typeface="Poppins Light"/>
                <a:cs typeface="Poppins Light"/>
                <a:sym typeface="Poppins Light"/>
              </a:endParaRPr>
            </a:p>
          </p:txBody>
        </p:sp>
        <p:sp>
          <p:nvSpPr>
            <p:cNvPr id="282" name="Shape 282"/>
            <p:cNvSpPr txBox="1"/>
            <p:nvPr/>
          </p:nvSpPr>
          <p:spPr>
            <a:xfrm>
              <a:off x="3012800" y="1022197"/>
              <a:ext cx="762600" cy="732300"/>
            </a:xfrm>
            <a:prstGeom prst="rect">
              <a:avLst/>
            </a:prstGeom>
            <a:solidFill>
              <a:srgbClr val="999999"/>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800">
                  <a:solidFill>
                    <a:srgbClr val="FFFFFF"/>
                  </a:solidFill>
                  <a:latin typeface="Poppins Light"/>
                  <a:ea typeface="Poppins Light"/>
                  <a:cs typeface="Poppins Light"/>
                  <a:sym typeface="Poppins Light"/>
                </a:rPr>
                <a:t>Lorem ipsum </a:t>
              </a:r>
              <a:endParaRPr sz="800">
                <a:solidFill>
                  <a:srgbClr val="FFFFFF"/>
                </a:solidFill>
                <a:latin typeface="Poppins Light"/>
                <a:ea typeface="Poppins Light"/>
                <a:cs typeface="Poppins Light"/>
                <a:sym typeface="Poppins Light"/>
              </a:endParaRPr>
            </a:p>
          </p:txBody>
        </p:sp>
      </p:grpSp>
      <p:grpSp>
        <p:nvGrpSpPr>
          <p:cNvPr id="283" name="Shape 283"/>
          <p:cNvGrpSpPr/>
          <p:nvPr/>
        </p:nvGrpSpPr>
        <p:grpSpPr>
          <a:xfrm>
            <a:off x="6939268" y="3031413"/>
            <a:ext cx="1068600" cy="1068600"/>
            <a:chOff x="5214448" y="3234278"/>
            <a:chExt cx="1068600" cy="1068600"/>
          </a:xfrm>
        </p:grpSpPr>
        <p:sp>
          <p:nvSpPr>
            <p:cNvPr id="284" name="Shape 284"/>
            <p:cNvSpPr/>
            <p:nvPr/>
          </p:nvSpPr>
          <p:spPr>
            <a:xfrm>
              <a:off x="5214448" y="3234278"/>
              <a:ext cx="1068600" cy="1068600"/>
            </a:xfrm>
            <a:prstGeom prst="ellipse">
              <a:avLst/>
            </a:prstGeom>
            <a:solidFill>
              <a:srgbClr val="9999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Poppins Light"/>
                <a:ea typeface="Poppins Light"/>
                <a:cs typeface="Poppins Light"/>
                <a:sym typeface="Poppins Light"/>
              </a:endParaRPr>
            </a:p>
          </p:txBody>
        </p:sp>
        <p:sp>
          <p:nvSpPr>
            <p:cNvPr id="285" name="Shape 285"/>
            <p:cNvSpPr txBox="1"/>
            <p:nvPr/>
          </p:nvSpPr>
          <p:spPr>
            <a:xfrm>
              <a:off x="5367375" y="3402503"/>
              <a:ext cx="762600" cy="732300"/>
            </a:xfrm>
            <a:prstGeom prst="rect">
              <a:avLst/>
            </a:prstGeom>
            <a:solidFill>
              <a:srgbClr val="999999"/>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800">
                  <a:solidFill>
                    <a:srgbClr val="FFFFFF"/>
                  </a:solidFill>
                  <a:latin typeface="Poppins Light"/>
                  <a:ea typeface="Poppins Light"/>
                  <a:cs typeface="Poppins Light"/>
                  <a:sym typeface="Poppins Light"/>
                </a:rPr>
                <a:t>Lorem ipsum </a:t>
              </a:r>
              <a:endParaRPr sz="800">
                <a:solidFill>
                  <a:srgbClr val="FFFFFF"/>
                </a:solidFill>
                <a:latin typeface="Poppins Light"/>
                <a:ea typeface="Poppins Light"/>
                <a:cs typeface="Poppins Light"/>
                <a:sym typeface="Poppins Light"/>
              </a:endParaRPr>
            </a:p>
          </p:txBody>
        </p:sp>
      </p:grpSp>
      <p:graphicFrame>
        <p:nvGraphicFramePr>
          <p:cNvPr id="4" name="3 Diagrama"/>
          <p:cNvGraphicFramePr/>
          <p:nvPr>
            <p:extLst>
              <p:ext uri="{D42A27DB-BD31-4B8C-83A1-F6EECF244321}">
                <p14:modId xmlns:p14="http://schemas.microsoft.com/office/powerpoint/2010/main" val="3930144806"/>
              </p:ext>
            </p:extLst>
          </p:nvPr>
        </p:nvGraphicFramePr>
        <p:xfrm>
          <a:off x="4499992" y="1765272"/>
          <a:ext cx="3168352" cy="22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Resultado de imagen para lohmann brown classic">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290" y="598229"/>
            <a:ext cx="1068600" cy="1020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Imagen relacionada">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7944" y="3039058"/>
            <a:ext cx="1053011" cy="10237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Imagen relacionada">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48264" y="3039058"/>
            <a:ext cx="1046218" cy="10237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2232020" y="267494"/>
            <a:ext cx="5220300" cy="68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Número de Huevos</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graphicFrame>
        <p:nvGraphicFramePr>
          <p:cNvPr id="6" name="5 Gráfico"/>
          <p:cNvGraphicFramePr/>
          <p:nvPr>
            <p:extLst>
              <p:ext uri="{D42A27DB-BD31-4B8C-83A1-F6EECF244321}">
                <p14:modId xmlns:p14="http://schemas.microsoft.com/office/powerpoint/2010/main" val="2752762762"/>
              </p:ext>
            </p:extLst>
          </p:nvPr>
        </p:nvGraphicFramePr>
        <p:xfrm>
          <a:off x="513535" y="1635646"/>
          <a:ext cx="4093210" cy="2538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426428107"/>
              </p:ext>
            </p:extLst>
          </p:nvPr>
        </p:nvGraphicFramePr>
        <p:xfrm>
          <a:off x="4788024" y="2141339"/>
          <a:ext cx="4170680" cy="1006475"/>
        </p:xfrm>
        <a:graphic>
          <a:graphicData uri="http://schemas.openxmlformats.org/drawingml/2006/table">
            <a:tbl>
              <a:tblPr firstRow="1" firstCol="1" bandRow="1">
                <a:tableStyleId>{1FC58F96-5905-4A16-A6B7-7C83B40716DA}</a:tableStyleId>
              </a:tblPr>
              <a:tblGrid>
                <a:gridCol w="1329055">
                  <a:extLst>
                    <a:ext uri="{9D8B030D-6E8A-4147-A177-3AD203B41FA5}">
                      <a16:colId xmlns:a16="http://schemas.microsoft.com/office/drawing/2014/main" val="20000"/>
                    </a:ext>
                  </a:extLst>
                </a:gridCol>
                <a:gridCol w="1529080">
                  <a:extLst>
                    <a:ext uri="{9D8B030D-6E8A-4147-A177-3AD203B41FA5}">
                      <a16:colId xmlns:a16="http://schemas.microsoft.com/office/drawing/2014/main" val="20001"/>
                    </a:ext>
                  </a:extLst>
                </a:gridCol>
                <a:gridCol w="332105">
                  <a:extLst>
                    <a:ext uri="{9D8B030D-6E8A-4147-A177-3AD203B41FA5}">
                      <a16:colId xmlns:a16="http://schemas.microsoft.com/office/drawing/2014/main" val="20002"/>
                    </a:ext>
                  </a:extLst>
                </a:gridCol>
                <a:gridCol w="489585">
                  <a:extLst>
                    <a:ext uri="{9D8B030D-6E8A-4147-A177-3AD203B41FA5}">
                      <a16:colId xmlns:a16="http://schemas.microsoft.com/office/drawing/2014/main" val="20003"/>
                    </a:ext>
                  </a:extLst>
                </a:gridCol>
                <a:gridCol w="490855">
                  <a:extLst>
                    <a:ext uri="{9D8B030D-6E8A-4147-A177-3AD203B41FA5}">
                      <a16:colId xmlns:a16="http://schemas.microsoft.com/office/drawing/2014/main" val="20004"/>
                    </a:ext>
                  </a:extLst>
                </a:gridCol>
              </a:tblGrid>
              <a:tr h="244475">
                <a:tc>
                  <a:txBody>
                    <a:bodyPr/>
                    <a:lstStyle/>
                    <a:p>
                      <a:pPr>
                        <a:spcAft>
                          <a:spcPts val="0"/>
                        </a:spcAft>
                      </a:pPr>
                      <a:r>
                        <a:rPr lang="es-ES" sz="1000" dirty="0">
                          <a:effectLst/>
                        </a:rPr>
                        <a:t>Tratamiento </a:t>
                      </a:r>
                      <a:endParaRPr lang="es-EC" sz="1200" dirty="0">
                        <a:effectLst/>
                        <a:latin typeface="Times New Roman"/>
                        <a:ea typeface="Times New Roman"/>
                      </a:endParaRPr>
                    </a:p>
                  </a:txBody>
                  <a:tcPr marL="68580" marR="68580" marT="0" marB="0"/>
                </a:tc>
                <a:tc>
                  <a:txBody>
                    <a:bodyPr/>
                    <a:lstStyle/>
                    <a:p>
                      <a:pPr>
                        <a:spcAft>
                          <a:spcPts val="0"/>
                        </a:spcAft>
                      </a:pPr>
                      <a:r>
                        <a:rPr lang="es-ES" sz="1000">
                          <a:effectLst/>
                        </a:rPr>
                        <a:t>Número De Huevos </a:t>
                      </a:r>
                      <a:endParaRPr lang="es-EC" sz="1200">
                        <a:effectLst/>
                        <a:latin typeface="Times New Roman"/>
                        <a:ea typeface="Times New Roman"/>
                      </a:endParaRPr>
                    </a:p>
                  </a:txBody>
                  <a:tcPr marL="68580" marR="68580" marT="0" marB="0"/>
                </a:tc>
                <a:tc gridSpan="3">
                  <a:txBody>
                    <a:bodyPr/>
                    <a:lstStyle/>
                    <a:p>
                      <a:pPr>
                        <a:spcAft>
                          <a:spcPts val="0"/>
                        </a:spcAft>
                      </a:pPr>
                      <a:r>
                        <a:rPr lang="es-ES" sz="1000">
                          <a:effectLst/>
                        </a:rPr>
                        <a:t>SEM</a:t>
                      </a:r>
                      <a:endParaRPr lang="es-EC" sz="120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52400">
                <a:tc>
                  <a:txBody>
                    <a:bodyPr/>
                    <a:lstStyle/>
                    <a:p>
                      <a:pPr>
                        <a:spcAft>
                          <a:spcPts val="0"/>
                        </a:spcAft>
                      </a:pPr>
                      <a:r>
                        <a:rPr lang="es-ES" sz="1000">
                          <a:effectLst/>
                        </a:rPr>
                        <a:t>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31,64</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52400">
                <a:tc>
                  <a:txBody>
                    <a:bodyPr/>
                    <a:lstStyle/>
                    <a:p>
                      <a:pPr>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32,1</a:t>
                      </a:r>
                      <a:endParaRPr lang="es-EC" sz="1200">
                        <a:effectLst/>
                        <a:latin typeface="Times New Roman"/>
                        <a:ea typeface="Times New Roman"/>
                      </a:endParaRPr>
                    </a:p>
                  </a:txBody>
                  <a:tcPr marL="68580" marR="68580" marT="0" marB="0"/>
                </a:tc>
                <a:tc>
                  <a:txBody>
                    <a:bodyPr/>
                    <a:lstStyle/>
                    <a:p>
                      <a:pPr>
                        <a:spcAft>
                          <a:spcPts val="0"/>
                        </a:spcAft>
                      </a:pPr>
                      <a:r>
                        <a:rPr lang="es-ES" sz="1000" dirty="0">
                          <a:effectLst/>
                        </a:rPr>
                        <a:t>±</a:t>
                      </a:r>
                      <a:endParaRPr lang="es-EC" sz="1200" dirty="0">
                        <a:effectLst/>
                        <a:latin typeface="Times New Roman"/>
                        <a:ea typeface="Times New Roman"/>
                      </a:endParaRPr>
                    </a:p>
                  </a:txBody>
                  <a:tcPr marL="68580" marR="68580" marT="0" marB="0"/>
                </a:tc>
                <a:tc>
                  <a:txBody>
                    <a:bodyPr/>
                    <a:lstStyle/>
                    <a:p>
                      <a:pPr>
                        <a:spcAft>
                          <a:spcPts val="0"/>
                        </a:spcAft>
                      </a:pPr>
                      <a:r>
                        <a:rPr lang="es-ES" sz="1000">
                          <a:effectLst/>
                        </a:rPr>
                        <a:t>0,3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52400">
                <a:tc>
                  <a:txBody>
                    <a:bodyPr/>
                    <a:lstStyle/>
                    <a:p>
                      <a:pPr>
                        <a:spcAft>
                          <a:spcPts val="0"/>
                        </a:spcAft>
                      </a:pPr>
                      <a:r>
                        <a:rPr lang="es-ES" sz="1000">
                          <a:effectLst/>
                        </a:rPr>
                        <a:t>240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32,14</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52400">
                <a:tc>
                  <a:txBody>
                    <a:bodyPr/>
                    <a:lstStyle/>
                    <a:p>
                      <a:pPr>
                        <a:spcAft>
                          <a:spcPts val="0"/>
                        </a:spcAft>
                      </a:pPr>
                      <a:r>
                        <a:rPr lang="es-ES" sz="1000">
                          <a:effectLst/>
                        </a:rPr>
                        <a:t>320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31,81</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52400">
                <a:tc>
                  <a:txBody>
                    <a:bodyPr/>
                    <a:lstStyle/>
                    <a:p>
                      <a:pPr>
                        <a:spcAft>
                          <a:spcPts val="0"/>
                        </a:spcAft>
                      </a:pPr>
                      <a:r>
                        <a:rPr lang="es-ES" sz="1000">
                          <a:effectLst/>
                        </a:rPr>
                        <a:t>P- Valor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0,4839</a:t>
                      </a:r>
                      <a:endParaRPr lang="es-EC" sz="1200">
                        <a:effectLst/>
                        <a:latin typeface="Times New Roman"/>
                        <a:ea typeface="Times New Roman"/>
                      </a:endParaRPr>
                    </a:p>
                  </a:txBody>
                  <a:tcPr marL="68580" marR="68580" marT="0" marB="0"/>
                </a:tc>
                <a:tc>
                  <a:txBody>
                    <a:bodyPr/>
                    <a:lstStyle/>
                    <a:p>
                      <a:pPr algn="ctr">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S"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4716016" y="3313896"/>
            <a:ext cx="41764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 </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Letras Diferentes En La Misma Fila Indican Diferencias Significativas</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&lt; 0,05. 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539552" y="1040418"/>
            <a:ext cx="7848872" cy="523220"/>
          </a:xfrm>
          <a:prstGeom prst="rect">
            <a:avLst/>
          </a:prstGeom>
        </p:spPr>
        <p:txBody>
          <a:bodyPr wrap="square">
            <a:spAutoFit/>
          </a:bodyPr>
          <a:lstStyle/>
          <a:p>
            <a:pPr algn="just"/>
            <a:r>
              <a:rPr lang="es-ES" dirty="0" smtClean="0"/>
              <a:t>Promedios del </a:t>
            </a:r>
            <a:r>
              <a:rPr lang="es-ES" dirty="0"/>
              <a:t>número de huevos semanales de gallinas alimentadas con diferentes dosis de biocolina</a:t>
            </a:r>
            <a:endParaRPr lang="es-EC" dirty="0"/>
          </a:p>
        </p:txBody>
      </p:sp>
      <p:sp>
        <p:nvSpPr>
          <p:cNvPr id="5" name="4 Rectángulo"/>
          <p:cNvSpPr/>
          <p:nvPr/>
        </p:nvSpPr>
        <p:spPr>
          <a:xfrm>
            <a:off x="539552" y="4280778"/>
            <a:ext cx="7848872" cy="523220"/>
          </a:xfrm>
          <a:prstGeom prst="rect">
            <a:avLst/>
          </a:prstGeom>
        </p:spPr>
        <p:txBody>
          <a:bodyPr wrap="square">
            <a:spAutoFit/>
          </a:bodyPr>
          <a:lstStyle/>
          <a:p>
            <a:pPr algn="just"/>
            <a:r>
              <a:rPr lang="es-ES" dirty="0"/>
              <a:t>E</a:t>
            </a:r>
            <a:r>
              <a:rPr lang="es-ES" dirty="0" smtClean="0"/>
              <a:t>l </a:t>
            </a:r>
            <a:r>
              <a:rPr lang="es-ES" dirty="0"/>
              <a:t>número de huevos de gallinas alimentadas con diferentes niveles de biocolina no existe diferencias significativas entre tratamientos p=0,4839.</a:t>
            </a:r>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537320" y="195486"/>
            <a:ext cx="6491064" cy="68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Peso Huevo en Gramos</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
        <p:nvSpPr>
          <p:cNvPr id="2" name="1 Rectángulo"/>
          <p:cNvSpPr/>
          <p:nvPr/>
        </p:nvSpPr>
        <p:spPr>
          <a:xfrm>
            <a:off x="539552" y="987574"/>
            <a:ext cx="7848872" cy="523220"/>
          </a:xfrm>
          <a:prstGeom prst="rect">
            <a:avLst/>
          </a:prstGeom>
        </p:spPr>
        <p:txBody>
          <a:bodyPr wrap="square">
            <a:spAutoFit/>
          </a:bodyPr>
          <a:lstStyle/>
          <a:p>
            <a:r>
              <a:rPr lang="es-ES" dirty="0" smtClean="0"/>
              <a:t>Promedios del </a:t>
            </a:r>
            <a:r>
              <a:rPr lang="es-ES" dirty="0"/>
              <a:t>peso </a:t>
            </a:r>
            <a:r>
              <a:rPr lang="es-ES" dirty="0" smtClean="0"/>
              <a:t>de </a:t>
            </a:r>
            <a:r>
              <a:rPr lang="es-ES" dirty="0"/>
              <a:t>huevos semanales de gallinas alimentadas con diferentes dosis de biocolina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1920910814"/>
              </p:ext>
            </p:extLst>
          </p:nvPr>
        </p:nvGraphicFramePr>
        <p:xfrm>
          <a:off x="4961964" y="1800220"/>
          <a:ext cx="3426460" cy="1131570"/>
        </p:xfrm>
        <a:graphic>
          <a:graphicData uri="http://schemas.openxmlformats.org/drawingml/2006/table">
            <a:tbl>
              <a:tblPr firstRow="1" firstCol="1" bandRow="1">
                <a:tableStyleId>{1FC58F96-5905-4A16-A6B7-7C83B40716DA}</a:tableStyleId>
              </a:tblPr>
              <a:tblGrid>
                <a:gridCol w="1341755">
                  <a:extLst>
                    <a:ext uri="{9D8B030D-6E8A-4147-A177-3AD203B41FA5}">
                      <a16:colId xmlns:a16="http://schemas.microsoft.com/office/drawing/2014/main" val="20000"/>
                    </a:ext>
                  </a:extLst>
                </a:gridCol>
                <a:gridCol w="1006475">
                  <a:extLst>
                    <a:ext uri="{9D8B030D-6E8A-4147-A177-3AD203B41FA5}">
                      <a16:colId xmlns:a16="http://schemas.microsoft.com/office/drawing/2014/main" val="20001"/>
                    </a:ext>
                  </a:extLst>
                </a:gridCol>
                <a:gridCol w="273050">
                  <a:extLst>
                    <a:ext uri="{9D8B030D-6E8A-4147-A177-3AD203B41FA5}">
                      <a16:colId xmlns:a16="http://schemas.microsoft.com/office/drawing/2014/main" val="20002"/>
                    </a:ext>
                  </a:extLst>
                </a:gridCol>
                <a:gridCol w="402590">
                  <a:extLst>
                    <a:ext uri="{9D8B030D-6E8A-4147-A177-3AD203B41FA5}">
                      <a16:colId xmlns:a16="http://schemas.microsoft.com/office/drawing/2014/main" val="20003"/>
                    </a:ext>
                  </a:extLst>
                </a:gridCol>
                <a:gridCol w="402590">
                  <a:extLst>
                    <a:ext uri="{9D8B030D-6E8A-4147-A177-3AD203B41FA5}">
                      <a16:colId xmlns:a16="http://schemas.microsoft.com/office/drawing/2014/main" val="20004"/>
                    </a:ext>
                  </a:extLst>
                </a:gridCol>
              </a:tblGrid>
              <a:tr h="188595">
                <a:tc>
                  <a:txBody>
                    <a:bodyPr/>
                    <a:lstStyle/>
                    <a:p>
                      <a:pPr>
                        <a:spcAft>
                          <a:spcPts val="0"/>
                        </a:spcAft>
                      </a:pPr>
                      <a:r>
                        <a:rPr lang="es-ES" sz="1000" dirty="0">
                          <a:effectLst/>
                        </a:rPr>
                        <a:t>Tratamiento </a:t>
                      </a:r>
                      <a:endParaRPr lang="es-EC" sz="1200" dirty="0">
                        <a:effectLst/>
                        <a:latin typeface="Times New Roman"/>
                        <a:ea typeface="Times New Roman"/>
                      </a:endParaRPr>
                    </a:p>
                  </a:txBody>
                  <a:tcPr marL="68580" marR="68580" marT="0" marB="0"/>
                </a:tc>
                <a:tc>
                  <a:txBody>
                    <a:bodyPr/>
                    <a:lstStyle/>
                    <a:p>
                      <a:pPr>
                        <a:spcAft>
                          <a:spcPts val="0"/>
                        </a:spcAft>
                      </a:pPr>
                      <a:r>
                        <a:rPr lang="es-ES" sz="1000">
                          <a:effectLst/>
                        </a:rPr>
                        <a:t>Peso Semanal </a:t>
                      </a:r>
                      <a:endParaRPr lang="es-EC" sz="1200">
                        <a:effectLst/>
                        <a:latin typeface="Times New Roman"/>
                        <a:ea typeface="Times New Roman"/>
                      </a:endParaRPr>
                    </a:p>
                  </a:txBody>
                  <a:tcPr marL="68580" marR="68580" marT="0" marB="0"/>
                </a:tc>
                <a:tc gridSpan="3">
                  <a:txBody>
                    <a:bodyPr/>
                    <a:lstStyle/>
                    <a:p>
                      <a:pPr>
                        <a:spcAft>
                          <a:spcPts val="0"/>
                        </a:spcAft>
                      </a:pPr>
                      <a:r>
                        <a:rPr lang="es-ES" sz="1000" dirty="0">
                          <a:effectLst/>
                        </a:rPr>
                        <a:t>SEM</a:t>
                      </a:r>
                      <a:endParaRPr lang="es-EC" sz="1200" dirty="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88595">
                <a:tc>
                  <a:txBody>
                    <a:bodyPr/>
                    <a:lstStyle/>
                    <a:p>
                      <a:pPr>
                        <a:spcAft>
                          <a:spcPts val="0"/>
                        </a:spcAft>
                      </a:pPr>
                      <a:r>
                        <a:rPr lang="es-EC" sz="1000">
                          <a:effectLst/>
                        </a:rPr>
                        <a:t>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59,96</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0,5</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88595">
                <a:tc>
                  <a:txBody>
                    <a:bodyPr/>
                    <a:lstStyle/>
                    <a:p>
                      <a:pPr>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60,43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0,5</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88595">
                <a:tc>
                  <a:txBody>
                    <a:bodyPr/>
                    <a:lstStyle/>
                    <a:p>
                      <a:pPr>
                        <a:spcAft>
                          <a:spcPts val="0"/>
                        </a:spcAft>
                      </a:pPr>
                      <a:r>
                        <a:rPr lang="es-ES" sz="1000">
                          <a:effectLst/>
                        </a:rPr>
                        <a:t>240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60,61</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0,5</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88595">
                <a:tc>
                  <a:txBody>
                    <a:bodyPr/>
                    <a:lstStyle/>
                    <a:p>
                      <a:pPr>
                        <a:spcAft>
                          <a:spcPts val="0"/>
                        </a:spcAft>
                      </a:pPr>
                      <a:r>
                        <a:rPr lang="es-ES" sz="1000">
                          <a:effectLst/>
                        </a:rPr>
                        <a:t>320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60,29</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0,5</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88595">
                <a:tc>
                  <a:txBody>
                    <a:bodyPr/>
                    <a:lstStyle/>
                    <a:p>
                      <a:pPr>
                        <a:spcAft>
                          <a:spcPts val="0"/>
                        </a:spcAft>
                      </a:pPr>
                      <a:r>
                        <a:rPr lang="es-ES" sz="1000">
                          <a:effectLst/>
                        </a:rPr>
                        <a:t>p- valor </a:t>
                      </a:r>
                      <a:endParaRPr lang="es-EC" sz="1200">
                        <a:effectLst/>
                        <a:latin typeface="Times New Roman"/>
                        <a:ea typeface="Times New Roman"/>
                      </a:endParaRPr>
                    </a:p>
                  </a:txBody>
                  <a:tcPr marL="68580" marR="68580" marT="0" marB="0"/>
                </a:tc>
                <a:tc>
                  <a:txBody>
                    <a:bodyPr/>
                    <a:lstStyle/>
                    <a:p>
                      <a:pPr>
                        <a:spcAft>
                          <a:spcPts val="0"/>
                        </a:spcAft>
                      </a:pPr>
                      <a:r>
                        <a:rPr lang="es-ES" sz="1000" dirty="0">
                          <a:effectLst/>
                        </a:rPr>
                        <a:t>0,8473</a:t>
                      </a:r>
                      <a:endParaRPr lang="es-EC" sz="1200" dirty="0">
                        <a:effectLst/>
                        <a:latin typeface="Times New Roman"/>
                        <a:ea typeface="Times New Roman"/>
                      </a:endParaRPr>
                    </a:p>
                  </a:txBody>
                  <a:tcPr marL="68580" marR="68580" marT="0" marB="0"/>
                </a:tc>
                <a:tc>
                  <a:txBody>
                    <a:bodyPr/>
                    <a:lstStyle/>
                    <a:p>
                      <a:pPr>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S"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3 Rectángulo"/>
          <p:cNvSpPr/>
          <p:nvPr/>
        </p:nvSpPr>
        <p:spPr>
          <a:xfrm>
            <a:off x="4932040" y="3003798"/>
            <a:ext cx="3312368" cy="600164"/>
          </a:xfrm>
          <a:prstGeom prst="rect">
            <a:avLst/>
          </a:prstGeom>
        </p:spPr>
        <p:txBody>
          <a:bodyPr wrap="square">
            <a:spAutoFit/>
          </a:bodyPr>
          <a:lstStyle/>
          <a:p>
            <a:r>
              <a:rPr lang="es-ES" sz="1100" b="1" dirty="0"/>
              <a:t>Nota: </a:t>
            </a:r>
            <a:r>
              <a:rPr lang="es-ES" sz="1100" dirty="0"/>
              <a:t>Letras diferentes en la misma fila indican diferencias significativas p &lt; 0,05.</a:t>
            </a:r>
            <a:endParaRPr lang="es-EC" sz="1100" dirty="0"/>
          </a:p>
          <a:p>
            <a:r>
              <a:rPr lang="es-ES" sz="1100" dirty="0"/>
              <a:t>SEM Error estándar</a:t>
            </a:r>
            <a:endParaRPr lang="es-EC" sz="1100" dirty="0"/>
          </a:p>
        </p:txBody>
      </p:sp>
      <p:graphicFrame>
        <p:nvGraphicFramePr>
          <p:cNvPr id="7" name="6 Gráfico"/>
          <p:cNvGraphicFramePr/>
          <p:nvPr>
            <p:extLst>
              <p:ext uri="{D42A27DB-BD31-4B8C-83A1-F6EECF244321}">
                <p14:modId xmlns:p14="http://schemas.microsoft.com/office/powerpoint/2010/main" val="3248736616"/>
              </p:ext>
            </p:extLst>
          </p:nvPr>
        </p:nvGraphicFramePr>
        <p:xfrm>
          <a:off x="611560" y="1635646"/>
          <a:ext cx="3994785" cy="2517775"/>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611560" y="4280778"/>
            <a:ext cx="7128792" cy="523220"/>
          </a:xfrm>
          <a:prstGeom prst="rect">
            <a:avLst/>
          </a:prstGeom>
        </p:spPr>
        <p:txBody>
          <a:bodyPr wrap="square">
            <a:spAutoFit/>
          </a:bodyPr>
          <a:lstStyle/>
          <a:p>
            <a:pPr algn="just"/>
            <a:r>
              <a:rPr lang="es-ES" dirty="0"/>
              <a:t>se puede verificar que no existe diferencias entre tratamientos (p=0,8473) donde el tratamiento de las gallinas alimentadas con 240 obtuvieron mayor peso.</a:t>
            </a:r>
            <a:endParaRPr lang="es-EC" dirty="0"/>
          </a:p>
        </p:txBody>
      </p:sp>
    </p:spTree>
    <p:extLst>
      <p:ext uri="{BB962C8B-B14F-4D97-AF65-F5344CB8AC3E}">
        <p14:creationId xmlns:p14="http://schemas.microsoft.com/office/powerpoint/2010/main" val="1010659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539552" y="195486"/>
            <a:ext cx="8064896" cy="68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smtClean="0"/>
              <a:t>Promedio de Peso Semanal de Huevos</a:t>
            </a:r>
            <a:endParaRPr sz="3200"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
        <p:nvSpPr>
          <p:cNvPr id="2" name="1 Rectángulo"/>
          <p:cNvSpPr/>
          <p:nvPr/>
        </p:nvSpPr>
        <p:spPr>
          <a:xfrm>
            <a:off x="539552" y="843558"/>
            <a:ext cx="8064896" cy="307777"/>
          </a:xfrm>
          <a:prstGeom prst="rect">
            <a:avLst/>
          </a:prstGeom>
        </p:spPr>
        <p:txBody>
          <a:bodyPr wrap="square">
            <a:spAutoFit/>
          </a:bodyPr>
          <a:lstStyle/>
          <a:p>
            <a:r>
              <a:rPr lang="es-ES" dirty="0" smtClean="0"/>
              <a:t>Promedios del </a:t>
            </a:r>
            <a:r>
              <a:rPr lang="es-ES" dirty="0"/>
              <a:t>peso semanal de huevos de gallinas alimentadas con diferentes dosis de biocolina</a:t>
            </a:r>
            <a:endParaRPr lang="es-EC" dirty="0"/>
          </a:p>
        </p:txBody>
      </p:sp>
      <p:sp>
        <p:nvSpPr>
          <p:cNvPr id="6" name="Rectangle 1"/>
          <p:cNvSpPr>
            <a:spLocks noChangeArrowheads="1"/>
          </p:cNvSpPr>
          <p:nvPr/>
        </p:nvSpPr>
        <p:spPr bwMode="auto">
          <a:xfrm>
            <a:off x="5328592" y="2571750"/>
            <a:ext cx="29878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 </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Letras diferentes en la misma fila indican diferencias significativas p &lt; 0,05.</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Gráfico"/>
          <p:cNvGraphicFramePr/>
          <p:nvPr>
            <p:extLst>
              <p:ext uri="{D42A27DB-BD31-4B8C-83A1-F6EECF244321}">
                <p14:modId xmlns:p14="http://schemas.microsoft.com/office/powerpoint/2010/main" val="471065064"/>
              </p:ext>
            </p:extLst>
          </p:nvPr>
        </p:nvGraphicFramePr>
        <p:xfrm>
          <a:off x="539552" y="1275606"/>
          <a:ext cx="4533900" cy="2707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852828907"/>
              </p:ext>
            </p:extLst>
          </p:nvPr>
        </p:nvGraphicFramePr>
        <p:xfrm>
          <a:off x="5292080" y="1347614"/>
          <a:ext cx="3466000" cy="1057910"/>
        </p:xfrm>
        <a:graphic>
          <a:graphicData uri="http://schemas.openxmlformats.org/drawingml/2006/table">
            <a:tbl>
              <a:tblPr firstRow="1" firstCol="1" bandRow="1">
                <a:tableStyleId>{1FC58F96-5905-4A16-A6B7-7C83B40716DA}</a:tableStyleId>
              </a:tblPr>
              <a:tblGrid>
                <a:gridCol w="1086485">
                  <a:extLst>
                    <a:ext uri="{9D8B030D-6E8A-4147-A177-3AD203B41FA5}">
                      <a16:colId xmlns:a16="http://schemas.microsoft.com/office/drawing/2014/main" val="20000"/>
                    </a:ext>
                  </a:extLst>
                </a:gridCol>
                <a:gridCol w="1007745">
                  <a:extLst>
                    <a:ext uri="{9D8B030D-6E8A-4147-A177-3AD203B41FA5}">
                      <a16:colId xmlns:a16="http://schemas.microsoft.com/office/drawing/2014/main" val="20001"/>
                    </a:ext>
                  </a:extLst>
                </a:gridCol>
                <a:gridCol w="363658">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360040">
                  <a:extLst>
                    <a:ext uri="{9D8B030D-6E8A-4147-A177-3AD203B41FA5}">
                      <a16:colId xmlns:a16="http://schemas.microsoft.com/office/drawing/2014/main" val="20004"/>
                    </a:ext>
                  </a:extLst>
                </a:gridCol>
              </a:tblGrid>
              <a:tr h="295910">
                <a:tc>
                  <a:txBody>
                    <a:bodyPr/>
                    <a:lstStyle/>
                    <a:p>
                      <a:pPr>
                        <a:spcAft>
                          <a:spcPts val="0"/>
                        </a:spcAft>
                      </a:pPr>
                      <a:r>
                        <a:rPr lang="es-ES" sz="1000" dirty="0">
                          <a:effectLst/>
                        </a:rPr>
                        <a:t>Tratamiento</a:t>
                      </a:r>
                      <a:endParaRPr lang="es-EC" sz="1200" dirty="0">
                        <a:effectLst/>
                        <a:latin typeface="Times New Roman"/>
                        <a:ea typeface="Times New Roman"/>
                      </a:endParaRPr>
                    </a:p>
                  </a:txBody>
                  <a:tcPr marL="68580" marR="68580" marT="0" marB="0"/>
                </a:tc>
                <a:tc>
                  <a:txBody>
                    <a:bodyPr/>
                    <a:lstStyle/>
                    <a:p>
                      <a:pPr>
                        <a:spcAft>
                          <a:spcPts val="0"/>
                        </a:spcAft>
                      </a:pPr>
                      <a:r>
                        <a:rPr lang="es-ES" sz="1000">
                          <a:effectLst/>
                        </a:rPr>
                        <a:t>Peso</a:t>
                      </a:r>
                      <a:endParaRPr lang="es-EC" sz="1200">
                        <a:effectLst/>
                        <a:latin typeface="Times New Roman"/>
                        <a:ea typeface="Times New Roman"/>
                      </a:endParaRPr>
                    </a:p>
                  </a:txBody>
                  <a:tcPr marL="68580" marR="68580" marT="0" marB="0"/>
                </a:tc>
                <a:tc gridSpan="3">
                  <a:txBody>
                    <a:bodyPr/>
                    <a:lstStyle/>
                    <a:p>
                      <a:pPr algn="ctr">
                        <a:spcAft>
                          <a:spcPts val="0"/>
                        </a:spcAft>
                      </a:pPr>
                      <a:r>
                        <a:rPr lang="es-EC" sz="1000">
                          <a:effectLst/>
                        </a:rPr>
                        <a:t>SEM</a:t>
                      </a:r>
                      <a:endParaRPr lang="es-EC" sz="120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47955">
                <a:tc>
                  <a:txBody>
                    <a:bodyPr/>
                    <a:lstStyle/>
                    <a:p>
                      <a:pPr>
                        <a:spcAft>
                          <a:spcPts val="0"/>
                        </a:spcAft>
                      </a:pPr>
                      <a:r>
                        <a:rPr lang="es-ES" sz="1000" dirty="0">
                          <a:effectLst/>
                        </a:rPr>
                        <a:t>240</a:t>
                      </a:r>
                      <a:endParaRPr lang="es-EC" sz="1200" dirty="0">
                        <a:effectLst/>
                        <a:latin typeface="Times New Roman"/>
                        <a:ea typeface="Times New Roman"/>
                      </a:endParaRPr>
                    </a:p>
                  </a:txBody>
                  <a:tcPr marL="68580" marR="68580" marT="0" marB="0"/>
                </a:tc>
                <a:tc>
                  <a:txBody>
                    <a:bodyPr/>
                    <a:lstStyle/>
                    <a:p>
                      <a:pPr>
                        <a:spcAft>
                          <a:spcPts val="0"/>
                        </a:spcAft>
                      </a:pPr>
                      <a:r>
                        <a:rPr lang="es-ES" sz="1000" dirty="0">
                          <a:effectLst/>
                        </a:rPr>
                        <a:t>68,95</a:t>
                      </a:r>
                      <a:endParaRPr lang="es-EC" sz="1200" dirty="0">
                        <a:effectLst/>
                        <a:latin typeface="Times New Roman"/>
                        <a:ea typeface="Times New Roman"/>
                      </a:endParaRPr>
                    </a:p>
                  </a:txBody>
                  <a:tcPr marL="68580" marR="68580" marT="0" marB="0"/>
                </a:tc>
                <a:tc>
                  <a:txBody>
                    <a:bodyPr/>
                    <a:lstStyle/>
                    <a:p>
                      <a:pPr>
                        <a:spcAft>
                          <a:spcPts val="0"/>
                        </a:spcAft>
                      </a:pPr>
                      <a:r>
                        <a:rPr lang="es-EC" sz="1000" dirty="0">
                          <a:effectLst/>
                        </a:rPr>
                        <a:t>±</a:t>
                      </a:r>
                      <a:endParaRPr lang="es-EC" sz="1200" dirty="0">
                        <a:effectLst/>
                        <a:latin typeface="Times New Roman"/>
                        <a:ea typeface="Times New Roman"/>
                      </a:endParaRPr>
                    </a:p>
                  </a:txBody>
                  <a:tcPr marL="68580" marR="68580" marT="0" marB="0"/>
                </a:tc>
                <a:tc>
                  <a:txBody>
                    <a:bodyPr/>
                    <a:lstStyle/>
                    <a:p>
                      <a:pPr indent="260985" algn="just">
                        <a:spcAft>
                          <a:spcPts val="0"/>
                        </a:spcAft>
                      </a:pPr>
                      <a:r>
                        <a:rPr lang="es-EC" sz="1000" dirty="0">
                          <a:effectLst/>
                        </a:rPr>
                        <a:t>0,65</a:t>
                      </a:r>
                      <a:endParaRPr lang="es-EC" sz="1200" dirty="0">
                        <a:effectLst/>
                        <a:latin typeface="Times New Roman"/>
                        <a:ea typeface="Times New Roman"/>
                      </a:endParaRPr>
                    </a:p>
                  </a:txBody>
                  <a:tcPr marL="68580" marR="68580" marT="0" marB="0"/>
                </a:tc>
                <a:tc>
                  <a:txBody>
                    <a:bodyPr/>
                    <a:lstStyle/>
                    <a:p>
                      <a:pPr>
                        <a:spcAft>
                          <a:spcPts val="0"/>
                        </a:spcAft>
                      </a:pPr>
                      <a:r>
                        <a:rPr lang="es-EC" sz="1000" dirty="0">
                          <a:effectLst/>
                        </a:rPr>
                        <a:t>a</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47955">
                <a:tc>
                  <a:txBody>
                    <a:bodyPr/>
                    <a:lstStyle/>
                    <a:p>
                      <a:pPr>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68,68</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lgn="r">
                        <a:spcAft>
                          <a:spcPts val="0"/>
                        </a:spcAft>
                      </a:pPr>
                      <a:r>
                        <a:rPr lang="es-EC" sz="1000" dirty="0">
                          <a:effectLst/>
                        </a:rPr>
                        <a:t>0,65</a:t>
                      </a:r>
                      <a:endParaRPr lang="es-EC" sz="1200" dirty="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47955">
                <a:tc>
                  <a:txBody>
                    <a:bodyPr/>
                    <a:lstStyle/>
                    <a:p>
                      <a:pPr>
                        <a:spcAft>
                          <a:spcPts val="0"/>
                        </a:spcAft>
                      </a:pPr>
                      <a:r>
                        <a:rPr lang="es-ES" sz="1000">
                          <a:effectLst/>
                        </a:rPr>
                        <a:t>320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68,37</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lgn="r">
                        <a:spcAft>
                          <a:spcPts val="0"/>
                        </a:spcAft>
                      </a:pPr>
                      <a:r>
                        <a:rPr lang="es-EC" sz="1000" dirty="0">
                          <a:effectLst/>
                        </a:rPr>
                        <a:t>0,65</a:t>
                      </a:r>
                      <a:endParaRPr lang="es-EC" sz="1200" dirty="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47955">
                <a:tc>
                  <a:txBody>
                    <a:bodyPr/>
                    <a:lstStyle/>
                    <a:p>
                      <a:pPr>
                        <a:spcAft>
                          <a:spcPts val="0"/>
                        </a:spcAft>
                      </a:pPr>
                      <a:r>
                        <a:rPr lang="es-ES" sz="1000">
                          <a:effectLst/>
                        </a:rPr>
                        <a:t>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67,15</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lgn="r">
                        <a:spcAft>
                          <a:spcPts val="0"/>
                        </a:spcAft>
                      </a:pPr>
                      <a:r>
                        <a:rPr lang="es-ES" sz="1000" dirty="0">
                          <a:effectLst/>
                        </a:rPr>
                        <a:t>0,65</a:t>
                      </a:r>
                      <a:endParaRPr lang="es-EC" sz="1200" dirty="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47955">
                <a:tc>
                  <a:txBody>
                    <a:bodyPr/>
                    <a:lstStyle/>
                    <a:p>
                      <a:pPr>
                        <a:spcAft>
                          <a:spcPts val="0"/>
                        </a:spcAft>
                      </a:pPr>
                      <a:r>
                        <a:rPr lang="es-ES" sz="1000" dirty="0">
                          <a:effectLst/>
                        </a:rPr>
                        <a:t>p- valor</a:t>
                      </a:r>
                      <a:endParaRPr lang="es-EC" sz="1200" dirty="0">
                        <a:effectLst/>
                        <a:latin typeface="Times New Roman"/>
                        <a:ea typeface="Times New Roman"/>
                      </a:endParaRPr>
                    </a:p>
                  </a:txBody>
                  <a:tcPr marL="68580" marR="68580" marT="0" marB="0"/>
                </a:tc>
                <a:tc>
                  <a:txBody>
                    <a:bodyPr/>
                    <a:lstStyle/>
                    <a:p>
                      <a:pPr>
                        <a:spcAft>
                          <a:spcPts val="0"/>
                        </a:spcAft>
                      </a:pPr>
                      <a:r>
                        <a:rPr lang="es-ES" sz="1000">
                          <a:effectLst/>
                        </a:rPr>
                        <a:t>0,2296</a:t>
                      </a:r>
                      <a:endParaRPr lang="es-EC" sz="1200">
                        <a:effectLst/>
                        <a:latin typeface="Times New Roman"/>
                        <a:ea typeface="Times New Roman"/>
                      </a:endParaRPr>
                    </a:p>
                  </a:txBody>
                  <a:tcPr marL="68580" marR="68580" marT="0" marB="0"/>
                </a:tc>
                <a:tc>
                  <a:txBody>
                    <a:bodyPr/>
                    <a:lstStyle/>
                    <a:p>
                      <a:pPr algn="r">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lgn="r">
                        <a:spcAft>
                          <a:spcPts val="0"/>
                        </a:spcAft>
                      </a:pPr>
                      <a:r>
                        <a:rPr lang="es-EC" sz="1000" dirty="0">
                          <a:effectLst/>
                        </a:rPr>
                        <a:t> </a:t>
                      </a:r>
                      <a:endParaRPr lang="es-EC" sz="1200" dirty="0">
                        <a:effectLst/>
                        <a:latin typeface="Times New Roman"/>
                        <a:ea typeface="Times New Roman"/>
                      </a:endParaRPr>
                    </a:p>
                  </a:txBody>
                  <a:tcPr marL="68580" marR="68580" marT="0" marB="0"/>
                </a:tc>
                <a:tc>
                  <a:txBody>
                    <a:bodyPr/>
                    <a:lstStyle/>
                    <a:p>
                      <a:pPr>
                        <a:spcAft>
                          <a:spcPts val="0"/>
                        </a:spcAft>
                      </a:pPr>
                      <a:r>
                        <a:rPr lang="es-EC"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11" name="10 Rectángulo"/>
          <p:cNvSpPr/>
          <p:nvPr/>
        </p:nvSpPr>
        <p:spPr>
          <a:xfrm>
            <a:off x="539552" y="4083918"/>
            <a:ext cx="7236296" cy="738664"/>
          </a:xfrm>
          <a:prstGeom prst="rect">
            <a:avLst/>
          </a:prstGeom>
        </p:spPr>
        <p:txBody>
          <a:bodyPr wrap="square">
            <a:spAutoFit/>
          </a:bodyPr>
          <a:lstStyle/>
          <a:p>
            <a:r>
              <a:rPr lang="es-ES" dirty="0"/>
              <a:t>E</a:t>
            </a:r>
            <a:r>
              <a:rPr lang="es-ES" dirty="0" smtClean="0"/>
              <a:t>l </a:t>
            </a:r>
            <a:r>
              <a:rPr lang="es-ES" dirty="0"/>
              <a:t>efecto de las diferentes dosis de biocolina sobre el peso de los huevos de las gallinas del experimento no se encontró diferencias significativas (p=0,2296). Donde la dosis de 240 mg/</a:t>
            </a:r>
            <a:r>
              <a:rPr lang="es-ES" dirty="0" err="1"/>
              <a:t>tn</a:t>
            </a:r>
            <a:r>
              <a:rPr lang="es-ES" dirty="0"/>
              <a:t> presentaron un peso superior</a:t>
            </a:r>
            <a:endParaRPr lang="es-EC" dirty="0"/>
          </a:p>
        </p:txBody>
      </p:sp>
    </p:spTree>
    <p:extLst>
      <p:ext uri="{BB962C8B-B14F-4D97-AF65-F5344CB8AC3E}">
        <p14:creationId xmlns:p14="http://schemas.microsoft.com/office/powerpoint/2010/main" val="197737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655956" y="339502"/>
            <a:ext cx="5220300" cy="68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Porcentaje de postura</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graphicFrame>
        <p:nvGraphicFramePr>
          <p:cNvPr id="2" name="1 Tabla"/>
          <p:cNvGraphicFramePr>
            <a:graphicFrameLocks noGrp="1"/>
          </p:cNvGraphicFramePr>
          <p:nvPr>
            <p:extLst>
              <p:ext uri="{D42A27DB-BD31-4B8C-83A1-F6EECF244321}">
                <p14:modId xmlns:p14="http://schemas.microsoft.com/office/powerpoint/2010/main" val="1484940250"/>
              </p:ext>
            </p:extLst>
          </p:nvPr>
        </p:nvGraphicFramePr>
        <p:xfrm>
          <a:off x="5148064" y="1779662"/>
          <a:ext cx="3769995" cy="1035050"/>
        </p:xfrm>
        <a:graphic>
          <a:graphicData uri="http://schemas.openxmlformats.org/drawingml/2006/table">
            <a:tbl>
              <a:tblPr firstRow="1" firstCol="1" bandRow="1">
                <a:tableStyleId>{1FC58F96-5905-4A16-A6B7-7C83B40716DA}</a:tableStyleId>
              </a:tblPr>
              <a:tblGrid>
                <a:gridCol w="1426845">
                  <a:extLst>
                    <a:ext uri="{9D8B030D-6E8A-4147-A177-3AD203B41FA5}">
                      <a16:colId xmlns:a16="http://schemas.microsoft.com/office/drawing/2014/main" val="20000"/>
                    </a:ext>
                  </a:extLst>
                </a:gridCol>
                <a:gridCol w="1191895">
                  <a:extLst>
                    <a:ext uri="{9D8B030D-6E8A-4147-A177-3AD203B41FA5}">
                      <a16:colId xmlns:a16="http://schemas.microsoft.com/office/drawing/2014/main" val="20001"/>
                    </a:ext>
                  </a:extLst>
                </a:gridCol>
                <a:gridCol w="273050">
                  <a:extLst>
                    <a:ext uri="{9D8B030D-6E8A-4147-A177-3AD203B41FA5}">
                      <a16:colId xmlns:a16="http://schemas.microsoft.com/office/drawing/2014/main" val="20002"/>
                    </a:ext>
                  </a:extLst>
                </a:gridCol>
                <a:gridCol w="474980">
                  <a:extLst>
                    <a:ext uri="{9D8B030D-6E8A-4147-A177-3AD203B41FA5}">
                      <a16:colId xmlns:a16="http://schemas.microsoft.com/office/drawing/2014/main" val="20003"/>
                    </a:ext>
                  </a:extLst>
                </a:gridCol>
                <a:gridCol w="403225">
                  <a:extLst>
                    <a:ext uri="{9D8B030D-6E8A-4147-A177-3AD203B41FA5}">
                      <a16:colId xmlns:a16="http://schemas.microsoft.com/office/drawing/2014/main" val="20004"/>
                    </a:ext>
                  </a:extLst>
                </a:gridCol>
              </a:tblGrid>
              <a:tr h="250825">
                <a:tc>
                  <a:txBody>
                    <a:bodyPr/>
                    <a:lstStyle/>
                    <a:p>
                      <a:pPr>
                        <a:spcAft>
                          <a:spcPts val="0"/>
                        </a:spcAft>
                      </a:pPr>
                      <a:r>
                        <a:rPr lang="es-ES" sz="1000" dirty="0">
                          <a:effectLst/>
                        </a:rPr>
                        <a:t>Tratamiento </a:t>
                      </a:r>
                      <a:endParaRPr lang="es-EC" sz="1200" dirty="0">
                        <a:effectLst/>
                        <a:latin typeface="Times New Roman"/>
                        <a:ea typeface="Times New Roman"/>
                      </a:endParaRPr>
                    </a:p>
                  </a:txBody>
                  <a:tcPr marL="68580" marR="68580" marT="0" marB="0"/>
                </a:tc>
                <a:tc>
                  <a:txBody>
                    <a:bodyPr/>
                    <a:lstStyle/>
                    <a:p>
                      <a:pPr>
                        <a:spcAft>
                          <a:spcPts val="0"/>
                        </a:spcAft>
                      </a:pPr>
                      <a:r>
                        <a:rPr lang="es-ES" sz="1000">
                          <a:effectLst/>
                        </a:rPr>
                        <a:t>% Postura</a:t>
                      </a:r>
                      <a:endParaRPr lang="es-EC" sz="1200">
                        <a:effectLst/>
                        <a:latin typeface="Times New Roman"/>
                        <a:ea typeface="Times New Roman"/>
                      </a:endParaRPr>
                    </a:p>
                  </a:txBody>
                  <a:tcPr marL="68580" marR="68580" marT="0" marB="0"/>
                </a:tc>
                <a:tc gridSpan="3">
                  <a:txBody>
                    <a:bodyPr/>
                    <a:lstStyle/>
                    <a:p>
                      <a:pPr algn="just">
                        <a:spcAft>
                          <a:spcPts val="0"/>
                        </a:spcAft>
                      </a:pPr>
                      <a:r>
                        <a:rPr lang="es-ES" sz="1000">
                          <a:effectLst/>
                        </a:rPr>
                        <a:t>SEM</a:t>
                      </a:r>
                      <a:endParaRPr lang="es-EC" sz="120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56845">
                <a:tc>
                  <a:txBody>
                    <a:bodyPr/>
                    <a:lstStyle/>
                    <a:p>
                      <a:pPr>
                        <a:spcAft>
                          <a:spcPts val="0"/>
                        </a:spcAft>
                      </a:pPr>
                      <a:r>
                        <a:rPr lang="es-ES" sz="1000">
                          <a:effectLst/>
                        </a:rPr>
                        <a:t>240</a:t>
                      </a:r>
                      <a:endParaRPr lang="es-EC" sz="1200">
                        <a:effectLst/>
                        <a:latin typeface="Times New Roman"/>
                        <a:ea typeface="Times New Roman"/>
                      </a:endParaRPr>
                    </a:p>
                  </a:txBody>
                  <a:tcPr marL="68580" marR="68580" marT="0" marB="0"/>
                </a:tc>
                <a:tc>
                  <a:txBody>
                    <a:bodyPr/>
                    <a:lstStyle/>
                    <a:p>
                      <a:pPr>
                        <a:spcAft>
                          <a:spcPts val="0"/>
                        </a:spcAft>
                      </a:pPr>
                      <a:r>
                        <a:rPr lang="es-ES" sz="1000" dirty="0" smtClean="0">
                          <a:effectLst/>
                        </a:rPr>
                        <a:t>94,86</a:t>
                      </a:r>
                      <a:endParaRPr lang="es-EC" sz="1200" dirty="0">
                        <a:effectLst/>
                        <a:latin typeface="Times New Roman"/>
                        <a:ea typeface="Times New Roman"/>
                      </a:endParaRPr>
                    </a:p>
                  </a:txBody>
                  <a:tcPr marL="68580" marR="68580" marT="0" marB="0"/>
                </a:tc>
                <a:tc>
                  <a:txBody>
                    <a:bodyPr/>
                    <a:lstStyle/>
                    <a:p>
                      <a:pPr algn="just">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lgn="just">
                        <a:spcAft>
                          <a:spcPts val="0"/>
                        </a:spcAft>
                      </a:pPr>
                      <a:r>
                        <a:rPr lang="es-EC" sz="1000" dirty="0" smtClean="0">
                          <a:effectLst/>
                        </a:rPr>
                        <a:t>1,43</a:t>
                      </a:r>
                      <a:endParaRPr lang="es-EC" sz="1200" dirty="0">
                        <a:effectLst/>
                        <a:latin typeface="Times New Roman"/>
                        <a:ea typeface="Times New Roman"/>
                      </a:endParaRPr>
                    </a:p>
                  </a:txBody>
                  <a:tcPr marL="68580" marR="68580" marT="0" marB="0"/>
                </a:tc>
                <a:tc>
                  <a:txBody>
                    <a:bodyPr/>
                    <a:lstStyle/>
                    <a:p>
                      <a:pPr algn="just">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56845">
                <a:tc>
                  <a:txBody>
                    <a:bodyPr/>
                    <a:lstStyle/>
                    <a:p>
                      <a:pPr>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spcAft>
                          <a:spcPts val="0"/>
                        </a:spcAft>
                      </a:pPr>
                      <a:r>
                        <a:rPr lang="es-ES" sz="1000" dirty="0" smtClean="0">
                          <a:effectLst/>
                        </a:rPr>
                        <a:t>95,24</a:t>
                      </a:r>
                      <a:endParaRPr lang="es-EC" sz="1200" dirty="0">
                        <a:effectLst/>
                        <a:latin typeface="Times New Roman"/>
                        <a:ea typeface="Times New Roman"/>
                      </a:endParaRPr>
                    </a:p>
                  </a:txBody>
                  <a:tcPr marL="68580" marR="68580" marT="0" marB="0"/>
                </a:tc>
                <a:tc>
                  <a:txBody>
                    <a:bodyPr/>
                    <a:lstStyle/>
                    <a:p>
                      <a:pPr algn="just">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lgn="just">
                        <a:spcAft>
                          <a:spcPts val="0"/>
                        </a:spcAft>
                      </a:pPr>
                      <a:r>
                        <a:rPr lang="es-ES" sz="1000" dirty="0" smtClean="0">
                          <a:effectLst/>
                        </a:rPr>
                        <a:t>1,43</a:t>
                      </a:r>
                      <a:endParaRPr lang="es-EC" sz="1200" dirty="0">
                        <a:effectLst/>
                        <a:latin typeface="Times New Roman"/>
                        <a:ea typeface="Times New Roman"/>
                      </a:endParaRPr>
                    </a:p>
                  </a:txBody>
                  <a:tcPr marL="68580" marR="68580" marT="0" marB="0"/>
                </a:tc>
                <a:tc>
                  <a:txBody>
                    <a:bodyPr/>
                    <a:lstStyle/>
                    <a:p>
                      <a:pPr algn="just">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56845">
                <a:tc>
                  <a:txBody>
                    <a:bodyPr/>
                    <a:lstStyle/>
                    <a:p>
                      <a:pPr>
                        <a:spcAft>
                          <a:spcPts val="0"/>
                        </a:spcAft>
                      </a:pPr>
                      <a:r>
                        <a:rPr lang="es-ES" sz="1000">
                          <a:effectLst/>
                        </a:rPr>
                        <a:t>320</a:t>
                      </a:r>
                      <a:endParaRPr lang="es-EC" sz="1200">
                        <a:effectLst/>
                        <a:latin typeface="Times New Roman"/>
                        <a:ea typeface="Times New Roman"/>
                      </a:endParaRPr>
                    </a:p>
                  </a:txBody>
                  <a:tcPr marL="68580" marR="68580" marT="0" marB="0"/>
                </a:tc>
                <a:tc>
                  <a:txBody>
                    <a:bodyPr/>
                    <a:lstStyle/>
                    <a:p>
                      <a:pPr>
                        <a:spcAft>
                          <a:spcPts val="0"/>
                        </a:spcAft>
                      </a:pPr>
                      <a:r>
                        <a:rPr lang="es-ES" sz="1000" dirty="0" smtClean="0">
                          <a:effectLst/>
                        </a:rPr>
                        <a:t>90,86</a:t>
                      </a:r>
                      <a:endParaRPr lang="es-EC" sz="1200" dirty="0">
                        <a:effectLst/>
                        <a:latin typeface="Times New Roman"/>
                        <a:ea typeface="Times New Roman"/>
                      </a:endParaRPr>
                    </a:p>
                  </a:txBody>
                  <a:tcPr marL="68580" marR="68580" marT="0" marB="0"/>
                </a:tc>
                <a:tc>
                  <a:txBody>
                    <a:bodyPr/>
                    <a:lstStyle/>
                    <a:p>
                      <a:pPr algn="just">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lgn="just">
                        <a:spcAft>
                          <a:spcPts val="0"/>
                        </a:spcAft>
                      </a:pPr>
                      <a:r>
                        <a:rPr lang="es-ES" sz="1000" dirty="0" smtClean="0">
                          <a:effectLst/>
                        </a:rPr>
                        <a:t>1,43</a:t>
                      </a:r>
                      <a:endParaRPr lang="es-EC" sz="1200" dirty="0">
                        <a:effectLst/>
                        <a:latin typeface="Times New Roman"/>
                        <a:ea typeface="Times New Roman"/>
                      </a:endParaRPr>
                    </a:p>
                  </a:txBody>
                  <a:tcPr marL="68580" marR="68580" marT="0" marB="0"/>
                </a:tc>
                <a:tc>
                  <a:txBody>
                    <a:bodyPr/>
                    <a:lstStyle/>
                    <a:p>
                      <a:pPr algn="just">
                        <a:spcAft>
                          <a:spcPts val="0"/>
                        </a:spcAft>
                      </a:pPr>
                      <a:r>
                        <a:rPr lang="es-ES" sz="1000" dirty="0">
                          <a:effectLst/>
                        </a:rPr>
                        <a:t>a</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56845">
                <a:tc>
                  <a:txBody>
                    <a:bodyPr/>
                    <a:lstStyle/>
                    <a:p>
                      <a:pPr>
                        <a:spcAft>
                          <a:spcPts val="0"/>
                        </a:spcAft>
                      </a:pPr>
                      <a:r>
                        <a:rPr lang="es-ES" sz="1000">
                          <a:effectLst/>
                        </a:rPr>
                        <a:t>0</a:t>
                      </a:r>
                      <a:endParaRPr lang="es-EC" sz="1200">
                        <a:effectLst/>
                        <a:latin typeface="Times New Roman"/>
                        <a:ea typeface="Times New Roman"/>
                      </a:endParaRPr>
                    </a:p>
                  </a:txBody>
                  <a:tcPr marL="68580" marR="68580" marT="0" marB="0"/>
                </a:tc>
                <a:tc>
                  <a:txBody>
                    <a:bodyPr/>
                    <a:lstStyle/>
                    <a:p>
                      <a:pPr>
                        <a:spcAft>
                          <a:spcPts val="0"/>
                        </a:spcAft>
                      </a:pPr>
                      <a:r>
                        <a:rPr lang="es-ES" sz="1000" dirty="0" smtClean="0">
                          <a:effectLst/>
                        </a:rPr>
                        <a:t>92,95</a:t>
                      </a:r>
                      <a:endParaRPr lang="es-EC" sz="1200" dirty="0">
                        <a:effectLst/>
                        <a:latin typeface="Times New Roman"/>
                        <a:ea typeface="Times New Roman"/>
                      </a:endParaRPr>
                    </a:p>
                  </a:txBody>
                  <a:tcPr marL="68580" marR="68580" marT="0" marB="0"/>
                </a:tc>
                <a:tc>
                  <a:txBody>
                    <a:bodyPr/>
                    <a:lstStyle/>
                    <a:p>
                      <a:pPr algn="just">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lgn="just">
                        <a:spcAft>
                          <a:spcPts val="0"/>
                        </a:spcAft>
                      </a:pPr>
                      <a:r>
                        <a:rPr lang="es-ES" sz="1000" dirty="0" smtClean="0">
                          <a:effectLst/>
                        </a:rPr>
                        <a:t>1,43</a:t>
                      </a:r>
                      <a:endParaRPr lang="es-EC" sz="1200" dirty="0">
                        <a:effectLst/>
                        <a:latin typeface="Times New Roman"/>
                        <a:ea typeface="Times New Roman"/>
                      </a:endParaRPr>
                    </a:p>
                  </a:txBody>
                  <a:tcPr marL="68580" marR="68580" marT="0" marB="0"/>
                </a:tc>
                <a:tc>
                  <a:txBody>
                    <a:bodyPr/>
                    <a:lstStyle/>
                    <a:p>
                      <a:pPr algn="just">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56845">
                <a:tc>
                  <a:txBody>
                    <a:bodyPr/>
                    <a:lstStyle/>
                    <a:p>
                      <a:pPr>
                        <a:spcAft>
                          <a:spcPts val="0"/>
                        </a:spcAft>
                      </a:pPr>
                      <a:r>
                        <a:rPr lang="es-ES" sz="1000">
                          <a:effectLst/>
                        </a:rPr>
                        <a:t>p- valor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0,4832</a:t>
                      </a:r>
                      <a:endParaRPr lang="es-EC" sz="1200">
                        <a:effectLst/>
                        <a:latin typeface="Times New Roman"/>
                        <a:ea typeface="Times New Roman"/>
                      </a:endParaRPr>
                    </a:p>
                  </a:txBody>
                  <a:tcPr marL="68580" marR="68580" marT="0" marB="0"/>
                </a:tc>
                <a:tc>
                  <a:txBody>
                    <a:bodyPr/>
                    <a:lstStyle/>
                    <a:p>
                      <a:pPr algn="just">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lgn="just">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lgn="just">
                        <a:spcAft>
                          <a:spcPts val="0"/>
                        </a:spcAft>
                      </a:pPr>
                      <a:r>
                        <a:rPr lang="es-ES"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5129964" y="2931790"/>
            <a:ext cx="376251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Letras diferentes en la misma fila indican diferencias significativas p &lt; 0,05.</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971600" y="987574"/>
            <a:ext cx="7461878" cy="307777"/>
          </a:xfrm>
          <a:prstGeom prst="rect">
            <a:avLst/>
          </a:prstGeom>
        </p:spPr>
        <p:txBody>
          <a:bodyPr wrap="square">
            <a:spAutoFit/>
          </a:bodyPr>
          <a:lstStyle/>
          <a:p>
            <a:pPr lvl="0" fontAlgn="base">
              <a:spcBef>
                <a:spcPct val="0"/>
              </a:spcBef>
              <a:spcAft>
                <a:spcPct val="0"/>
              </a:spcAft>
              <a:buClrTx/>
            </a:pPr>
            <a:r>
              <a:rPr lang="es-ES" altLang="es-EC" i="1" dirty="0" smtClean="0">
                <a:latin typeface="Arial" pitchFamily="34" charset="0"/>
                <a:ea typeface="Times New Roman" pitchFamily="18" charset="0"/>
                <a:cs typeface="Arial" pitchFamily="34" charset="0"/>
              </a:rPr>
              <a:t>Promedios del </a:t>
            </a:r>
            <a:r>
              <a:rPr lang="es-ES" altLang="es-EC" i="1" dirty="0">
                <a:latin typeface="Arial" pitchFamily="34" charset="0"/>
                <a:ea typeface="Times New Roman" pitchFamily="18" charset="0"/>
                <a:cs typeface="Arial" pitchFamily="34" charset="0"/>
              </a:rPr>
              <a:t>% de postura de gallinas alimentadas con diferentes dosis de biocolina</a:t>
            </a:r>
            <a:endParaRPr lang="es-EC" altLang="es-EC" sz="900" dirty="0">
              <a:solidFill>
                <a:schemeClr val="tx1"/>
              </a:solidFill>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2067479"/>
              </p:ext>
            </p:extLst>
          </p:nvPr>
        </p:nvGraphicFramePr>
        <p:xfrm>
          <a:off x="936766" y="1491630"/>
          <a:ext cx="3917315" cy="2179955"/>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683568" y="3758505"/>
            <a:ext cx="7920880" cy="738664"/>
          </a:xfrm>
          <a:prstGeom prst="rect">
            <a:avLst/>
          </a:prstGeom>
        </p:spPr>
        <p:txBody>
          <a:bodyPr wrap="square">
            <a:spAutoFit/>
          </a:bodyPr>
          <a:lstStyle/>
          <a:p>
            <a:pPr algn="just"/>
            <a:r>
              <a:rPr lang="es-ES" dirty="0"/>
              <a:t>El porcentaje de postura de las gallinas alimentadas con diferentes niveles de biocolina </a:t>
            </a:r>
            <a:r>
              <a:rPr lang="es-ES" dirty="0" smtClean="0"/>
              <a:t> </a:t>
            </a:r>
            <a:r>
              <a:rPr lang="es-ES" dirty="0"/>
              <a:t>presentaron diferencias significativas (p=0,4832</a:t>
            </a:r>
            <a:r>
              <a:rPr lang="es-ES" dirty="0" smtClean="0"/>
              <a:t>).</a:t>
            </a:r>
            <a:r>
              <a:rPr lang="es-EC" dirty="0"/>
              <a:t> </a:t>
            </a:r>
            <a:r>
              <a:rPr lang="es-ES" dirty="0" smtClean="0"/>
              <a:t>Durante </a:t>
            </a:r>
            <a:r>
              <a:rPr lang="es-ES" dirty="0"/>
              <a:t>el experimento se encontró que las gallinas alimentadas con la dosis de </a:t>
            </a:r>
            <a:r>
              <a:rPr lang="es-ES" dirty="0" smtClean="0"/>
              <a:t>160 </a:t>
            </a:r>
            <a:r>
              <a:rPr lang="es-ES" dirty="0"/>
              <a:t>presentaron una mayor tasa de postura</a:t>
            </a:r>
            <a:endParaRPr lang="es-EC" dirty="0"/>
          </a:p>
        </p:txBody>
      </p:sp>
    </p:spTree>
    <p:extLst>
      <p:ext uri="{BB962C8B-B14F-4D97-AF65-F5344CB8AC3E}">
        <p14:creationId xmlns:p14="http://schemas.microsoft.com/office/powerpoint/2010/main" val="1010659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655956" y="195486"/>
            <a:ext cx="5220300" cy="68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Conversión alimenticia</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graphicFrame>
        <p:nvGraphicFramePr>
          <p:cNvPr id="2" name="1 Tabla"/>
          <p:cNvGraphicFramePr>
            <a:graphicFrameLocks noGrp="1"/>
          </p:cNvGraphicFramePr>
          <p:nvPr>
            <p:extLst>
              <p:ext uri="{D42A27DB-BD31-4B8C-83A1-F6EECF244321}">
                <p14:modId xmlns:p14="http://schemas.microsoft.com/office/powerpoint/2010/main" val="1405077630"/>
              </p:ext>
            </p:extLst>
          </p:nvPr>
        </p:nvGraphicFramePr>
        <p:xfrm>
          <a:off x="5148064" y="1684655"/>
          <a:ext cx="3550285" cy="1055370"/>
        </p:xfrm>
        <a:graphic>
          <a:graphicData uri="http://schemas.openxmlformats.org/drawingml/2006/table">
            <a:tbl>
              <a:tblPr firstRow="1" firstCol="1" bandRow="1">
                <a:tableStyleId>{1FC58F96-5905-4A16-A6B7-7C83B40716DA}</a:tableStyleId>
              </a:tblPr>
              <a:tblGrid>
                <a:gridCol w="1343660">
                  <a:extLst>
                    <a:ext uri="{9D8B030D-6E8A-4147-A177-3AD203B41FA5}">
                      <a16:colId xmlns:a16="http://schemas.microsoft.com/office/drawing/2014/main" val="20000"/>
                    </a:ext>
                  </a:extLst>
                </a:gridCol>
                <a:gridCol w="1122045">
                  <a:extLst>
                    <a:ext uri="{9D8B030D-6E8A-4147-A177-3AD203B41FA5}">
                      <a16:colId xmlns:a16="http://schemas.microsoft.com/office/drawing/2014/main" val="20001"/>
                    </a:ext>
                  </a:extLst>
                </a:gridCol>
                <a:gridCol w="257175">
                  <a:extLst>
                    <a:ext uri="{9D8B030D-6E8A-4147-A177-3AD203B41FA5}">
                      <a16:colId xmlns:a16="http://schemas.microsoft.com/office/drawing/2014/main" val="20002"/>
                    </a:ext>
                  </a:extLst>
                </a:gridCol>
                <a:gridCol w="447040">
                  <a:extLst>
                    <a:ext uri="{9D8B030D-6E8A-4147-A177-3AD203B41FA5}">
                      <a16:colId xmlns:a16="http://schemas.microsoft.com/office/drawing/2014/main" val="20003"/>
                    </a:ext>
                  </a:extLst>
                </a:gridCol>
                <a:gridCol w="380365">
                  <a:extLst>
                    <a:ext uri="{9D8B030D-6E8A-4147-A177-3AD203B41FA5}">
                      <a16:colId xmlns:a16="http://schemas.microsoft.com/office/drawing/2014/main" val="20004"/>
                    </a:ext>
                  </a:extLst>
                </a:gridCol>
              </a:tblGrid>
              <a:tr h="175895">
                <a:tc>
                  <a:txBody>
                    <a:bodyPr/>
                    <a:lstStyle/>
                    <a:p>
                      <a:pPr>
                        <a:spcAft>
                          <a:spcPts val="0"/>
                        </a:spcAft>
                      </a:pPr>
                      <a:r>
                        <a:rPr lang="es-ES" sz="1000">
                          <a:effectLst/>
                        </a:rPr>
                        <a:t>Tratamiento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C. A </a:t>
                      </a:r>
                      <a:endParaRPr lang="es-EC" sz="1200">
                        <a:effectLst/>
                        <a:latin typeface="Times New Roman"/>
                        <a:ea typeface="Times New Roman"/>
                      </a:endParaRPr>
                    </a:p>
                  </a:txBody>
                  <a:tcPr marL="68580" marR="68580" marT="0" marB="0"/>
                </a:tc>
                <a:tc gridSpan="3">
                  <a:txBody>
                    <a:bodyPr/>
                    <a:lstStyle/>
                    <a:p>
                      <a:pPr>
                        <a:spcAft>
                          <a:spcPts val="0"/>
                        </a:spcAft>
                      </a:pPr>
                      <a:r>
                        <a:rPr lang="es-ES" sz="1000">
                          <a:effectLst/>
                        </a:rPr>
                        <a:t>SEM</a:t>
                      </a:r>
                      <a:endParaRPr lang="es-EC" sz="120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75895">
                <a:tc>
                  <a:txBody>
                    <a:bodyPr/>
                    <a:lstStyle/>
                    <a:p>
                      <a:pPr>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1,82</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0,01</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75895">
                <a:tc>
                  <a:txBody>
                    <a:bodyPr/>
                    <a:lstStyle/>
                    <a:p>
                      <a:pPr>
                        <a:spcAft>
                          <a:spcPts val="0"/>
                        </a:spcAft>
                      </a:pPr>
                      <a:r>
                        <a:rPr lang="es-ES" sz="1000">
                          <a:effectLst/>
                        </a:rPr>
                        <a:t>240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1,82</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0,01</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75895">
                <a:tc>
                  <a:txBody>
                    <a:bodyPr/>
                    <a:lstStyle/>
                    <a:p>
                      <a:pPr>
                        <a:spcAft>
                          <a:spcPts val="0"/>
                        </a:spcAft>
                      </a:pPr>
                      <a:r>
                        <a:rPr lang="es-ES" sz="1000">
                          <a:effectLst/>
                        </a:rPr>
                        <a:t>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1,81</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0,01</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75895">
                <a:tc>
                  <a:txBody>
                    <a:bodyPr/>
                    <a:lstStyle/>
                    <a:p>
                      <a:pPr>
                        <a:spcAft>
                          <a:spcPts val="0"/>
                        </a:spcAft>
                      </a:pPr>
                      <a:r>
                        <a:rPr lang="es-ES" sz="1000">
                          <a:effectLst/>
                        </a:rPr>
                        <a:t>320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1,81</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0,01</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75895">
                <a:tc>
                  <a:txBody>
                    <a:bodyPr/>
                    <a:lstStyle/>
                    <a:p>
                      <a:pPr>
                        <a:spcAft>
                          <a:spcPts val="0"/>
                        </a:spcAft>
                      </a:pPr>
                      <a:r>
                        <a:rPr lang="es-ES" sz="1000">
                          <a:effectLst/>
                        </a:rPr>
                        <a:t>p- valor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0,7856</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S"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5148064" y="2872215"/>
            <a:ext cx="32614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 </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Letras diferentes en la misma fila indican diferencias significativas p &lt; 0,05.</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611560" y="915566"/>
            <a:ext cx="7560840" cy="523220"/>
          </a:xfrm>
          <a:prstGeom prst="rect">
            <a:avLst/>
          </a:prstGeom>
        </p:spPr>
        <p:txBody>
          <a:bodyPr wrap="square">
            <a:spAutoFit/>
          </a:bodyPr>
          <a:lstStyle/>
          <a:p>
            <a:r>
              <a:rPr lang="es-ES" dirty="0"/>
              <a:t>Promedios </a:t>
            </a:r>
            <a:r>
              <a:rPr lang="es-ES" dirty="0" smtClean="0"/>
              <a:t>de </a:t>
            </a:r>
            <a:r>
              <a:rPr lang="es-ES" dirty="0"/>
              <a:t>la conversión alimenticia de gallinas alimentadas con diferentes dosis de biocolina</a:t>
            </a:r>
            <a:endParaRPr lang="es-EC" dirty="0"/>
          </a:p>
        </p:txBody>
      </p:sp>
      <p:graphicFrame>
        <p:nvGraphicFramePr>
          <p:cNvPr id="7" name="6 Gráfico"/>
          <p:cNvGraphicFramePr/>
          <p:nvPr>
            <p:extLst>
              <p:ext uri="{D42A27DB-BD31-4B8C-83A1-F6EECF244321}">
                <p14:modId xmlns:p14="http://schemas.microsoft.com/office/powerpoint/2010/main" val="1217423744"/>
              </p:ext>
            </p:extLst>
          </p:nvPr>
        </p:nvGraphicFramePr>
        <p:xfrm>
          <a:off x="611560" y="1715245"/>
          <a:ext cx="4297680" cy="231394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539552" y="4137923"/>
            <a:ext cx="7488832" cy="738664"/>
          </a:xfrm>
          <a:prstGeom prst="rect">
            <a:avLst/>
          </a:prstGeom>
        </p:spPr>
        <p:txBody>
          <a:bodyPr wrap="square">
            <a:spAutoFit/>
          </a:bodyPr>
          <a:lstStyle/>
          <a:p>
            <a:pPr algn="just"/>
            <a:r>
              <a:rPr lang="es-ES" dirty="0"/>
              <a:t>El efecto de la conversión alimenticia de las gallinas que se alimentaron con diferentes dosis de biocolina no presentaron diferencias significativas (p=0,7856). Donde las gallinas que fueron alimentadas con una dosis de 320 mg/</a:t>
            </a:r>
            <a:r>
              <a:rPr lang="es-ES" dirty="0" err="1"/>
              <a:t>tn</a:t>
            </a:r>
            <a:r>
              <a:rPr lang="es-ES" dirty="0"/>
              <a:t> tuvieron una conversión más eficiente.</a:t>
            </a:r>
            <a:endParaRPr lang="es-EC" dirty="0"/>
          </a:p>
        </p:txBody>
      </p:sp>
    </p:spTree>
    <p:extLst>
      <p:ext uri="{BB962C8B-B14F-4D97-AF65-F5344CB8AC3E}">
        <p14:creationId xmlns:p14="http://schemas.microsoft.com/office/powerpoint/2010/main" val="1010659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2232020" y="339502"/>
            <a:ext cx="5220300" cy="6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Masa del Huevo</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
        <p:nvSpPr>
          <p:cNvPr id="2" name="1 Rectángulo"/>
          <p:cNvSpPr/>
          <p:nvPr/>
        </p:nvSpPr>
        <p:spPr>
          <a:xfrm>
            <a:off x="683568" y="1059582"/>
            <a:ext cx="7848872" cy="307777"/>
          </a:xfrm>
          <a:prstGeom prst="rect">
            <a:avLst/>
          </a:prstGeom>
        </p:spPr>
        <p:txBody>
          <a:bodyPr wrap="square">
            <a:spAutoFit/>
          </a:bodyPr>
          <a:lstStyle/>
          <a:p>
            <a:r>
              <a:rPr lang="es-ES" dirty="0" smtClean="0"/>
              <a:t>Promedios </a:t>
            </a:r>
            <a:r>
              <a:rPr lang="es-ES" dirty="0"/>
              <a:t>de la masa de huevo de gallinas alimentadas con diferentes dosis de biocolina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893301235"/>
              </p:ext>
            </p:extLst>
          </p:nvPr>
        </p:nvGraphicFramePr>
        <p:xfrm>
          <a:off x="5185355" y="1732425"/>
          <a:ext cx="3347085" cy="1035050"/>
        </p:xfrm>
        <a:graphic>
          <a:graphicData uri="http://schemas.openxmlformats.org/drawingml/2006/table">
            <a:tbl>
              <a:tblPr firstRow="1" firstCol="1" bandRow="1">
                <a:tableStyleId>{1FC58F96-5905-4A16-A6B7-7C83B40716DA}</a:tableStyleId>
              </a:tblPr>
              <a:tblGrid>
                <a:gridCol w="1222375">
                  <a:extLst>
                    <a:ext uri="{9D8B030D-6E8A-4147-A177-3AD203B41FA5}">
                      <a16:colId xmlns:a16="http://schemas.microsoft.com/office/drawing/2014/main" val="20000"/>
                    </a:ext>
                  </a:extLst>
                </a:gridCol>
                <a:gridCol w="991235">
                  <a:extLst>
                    <a:ext uri="{9D8B030D-6E8A-4147-A177-3AD203B41FA5}">
                      <a16:colId xmlns:a16="http://schemas.microsoft.com/office/drawing/2014/main" val="20001"/>
                    </a:ext>
                  </a:extLst>
                </a:gridCol>
                <a:gridCol w="269240">
                  <a:extLst>
                    <a:ext uri="{9D8B030D-6E8A-4147-A177-3AD203B41FA5}">
                      <a16:colId xmlns:a16="http://schemas.microsoft.com/office/drawing/2014/main" val="20002"/>
                    </a:ext>
                  </a:extLst>
                </a:gridCol>
                <a:gridCol w="467360">
                  <a:extLst>
                    <a:ext uri="{9D8B030D-6E8A-4147-A177-3AD203B41FA5}">
                      <a16:colId xmlns:a16="http://schemas.microsoft.com/office/drawing/2014/main" val="20003"/>
                    </a:ext>
                  </a:extLst>
                </a:gridCol>
                <a:gridCol w="396875">
                  <a:extLst>
                    <a:ext uri="{9D8B030D-6E8A-4147-A177-3AD203B41FA5}">
                      <a16:colId xmlns:a16="http://schemas.microsoft.com/office/drawing/2014/main" val="20004"/>
                    </a:ext>
                  </a:extLst>
                </a:gridCol>
              </a:tblGrid>
              <a:tr h="250825">
                <a:tc>
                  <a:txBody>
                    <a:bodyPr/>
                    <a:lstStyle/>
                    <a:p>
                      <a:pPr>
                        <a:spcAft>
                          <a:spcPts val="0"/>
                        </a:spcAft>
                      </a:pPr>
                      <a:r>
                        <a:rPr lang="es-ES" sz="1000">
                          <a:effectLst/>
                        </a:rPr>
                        <a:t>Tratamiento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Masa Huevo</a:t>
                      </a:r>
                      <a:endParaRPr lang="es-EC" sz="1200">
                        <a:effectLst/>
                        <a:latin typeface="Times New Roman"/>
                        <a:ea typeface="Times New Roman"/>
                      </a:endParaRPr>
                    </a:p>
                  </a:txBody>
                  <a:tcPr marL="68580" marR="68580" marT="0" marB="0"/>
                </a:tc>
                <a:tc gridSpan="3">
                  <a:txBody>
                    <a:bodyPr/>
                    <a:lstStyle/>
                    <a:p>
                      <a:pPr>
                        <a:spcAft>
                          <a:spcPts val="0"/>
                        </a:spcAft>
                      </a:pPr>
                      <a:r>
                        <a:rPr lang="es-ES" sz="1000">
                          <a:effectLst/>
                        </a:rPr>
                        <a:t>SEM</a:t>
                      </a:r>
                      <a:endParaRPr lang="es-EC" sz="120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56845">
                <a:tc>
                  <a:txBody>
                    <a:bodyPr/>
                    <a:lstStyle/>
                    <a:p>
                      <a:pPr>
                        <a:spcAft>
                          <a:spcPts val="0"/>
                        </a:spcAft>
                      </a:pPr>
                      <a:r>
                        <a:rPr lang="es-ES" sz="1000">
                          <a:effectLst/>
                        </a:rPr>
                        <a:t>240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60,61</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0,53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56845">
                <a:tc>
                  <a:txBody>
                    <a:bodyPr/>
                    <a:lstStyle/>
                    <a:p>
                      <a:pPr>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60,43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0,53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56845">
                <a:tc>
                  <a:txBody>
                    <a:bodyPr/>
                    <a:lstStyle/>
                    <a:p>
                      <a:pPr>
                        <a:spcAft>
                          <a:spcPts val="0"/>
                        </a:spcAft>
                      </a:pPr>
                      <a:r>
                        <a:rPr lang="es-ES" sz="1000">
                          <a:effectLst/>
                        </a:rPr>
                        <a:t>320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60,29</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0,53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56845">
                <a:tc>
                  <a:txBody>
                    <a:bodyPr/>
                    <a:lstStyle/>
                    <a:p>
                      <a:pPr>
                        <a:spcAft>
                          <a:spcPts val="0"/>
                        </a:spcAft>
                      </a:pPr>
                      <a:r>
                        <a:rPr lang="es-ES" sz="1000">
                          <a:effectLst/>
                        </a:rPr>
                        <a:t>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59,96</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0,53</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56845">
                <a:tc>
                  <a:txBody>
                    <a:bodyPr/>
                    <a:lstStyle/>
                    <a:p>
                      <a:pPr>
                        <a:spcAft>
                          <a:spcPts val="0"/>
                        </a:spcAft>
                      </a:pPr>
                      <a:r>
                        <a:rPr lang="es-ES" sz="1000">
                          <a:effectLst/>
                        </a:rPr>
                        <a:t>p- valor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0,8472</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S"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Rectangle 1"/>
          <p:cNvSpPr>
            <a:spLocks noChangeArrowheads="1"/>
          </p:cNvSpPr>
          <p:nvPr/>
        </p:nvSpPr>
        <p:spPr bwMode="auto">
          <a:xfrm>
            <a:off x="5148064" y="2926298"/>
            <a:ext cx="32652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 </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Letras diferentes en la misma fila indican diferencias significativas p &lt; 0,05.</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1959304652"/>
              </p:ext>
            </p:extLst>
          </p:nvPr>
        </p:nvGraphicFramePr>
        <p:xfrm>
          <a:off x="323528" y="1621373"/>
          <a:ext cx="4638675" cy="260985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251520" y="4353366"/>
            <a:ext cx="8244408" cy="738664"/>
          </a:xfrm>
          <a:prstGeom prst="rect">
            <a:avLst/>
          </a:prstGeom>
        </p:spPr>
        <p:txBody>
          <a:bodyPr wrap="square">
            <a:spAutoFit/>
          </a:bodyPr>
          <a:lstStyle/>
          <a:p>
            <a:pPr algn="just"/>
            <a:r>
              <a:rPr lang="es-ES" dirty="0"/>
              <a:t>L</a:t>
            </a:r>
            <a:r>
              <a:rPr lang="es-ES" dirty="0" smtClean="0"/>
              <a:t>a </a:t>
            </a:r>
            <a:r>
              <a:rPr lang="es-ES" dirty="0"/>
              <a:t>masa de huevo de los efectos de las diferentes dosis de biocolina no existen diferencias significativas entre tratamientos (p=0,8472</a:t>
            </a:r>
            <a:r>
              <a:rPr lang="es-ES" dirty="0" smtClean="0"/>
              <a:t>).</a:t>
            </a:r>
            <a:r>
              <a:rPr lang="es-EC" dirty="0"/>
              <a:t> </a:t>
            </a:r>
            <a:r>
              <a:rPr lang="es-ES" dirty="0" smtClean="0"/>
              <a:t>Sin </a:t>
            </a:r>
            <a:r>
              <a:rPr lang="es-ES" dirty="0"/>
              <a:t>embargo, los huevos de las gallinas alimentadas con el tratamiento donde se suministró 240 mg/</a:t>
            </a:r>
            <a:r>
              <a:rPr lang="es-ES" dirty="0" err="1"/>
              <a:t>tn</a:t>
            </a:r>
            <a:r>
              <a:rPr lang="es-ES" dirty="0"/>
              <a:t> registraron y una mayor masa de huevo.</a:t>
            </a:r>
            <a:endParaRPr lang="es-EC" dirty="0"/>
          </a:p>
        </p:txBody>
      </p:sp>
    </p:spTree>
    <p:extLst>
      <p:ext uri="{BB962C8B-B14F-4D97-AF65-F5344CB8AC3E}">
        <p14:creationId xmlns:p14="http://schemas.microsoft.com/office/powerpoint/2010/main" val="988679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idx="4294967295"/>
          </p:nvPr>
        </p:nvSpPr>
        <p:spPr>
          <a:xfrm>
            <a:off x="1547664" y="195486"/>
            <a:ext cx="6408712" cy="11598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3200" dirty="0" smtClean="0"/>
              <a:t>1. PROBLEMA DE LA INVESTIGACIÓN</a:t>
            </a:r>
            <a:endParaRPr sz="3200" dirty="0"/>
          </a:p>
        </p:txBody>
      </p:sp>
      <p:sp>
        <p:nvSpPr>
          <p:cNvPr id="169" name="Shape 16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graphicFrame>
        <p:nvGraphicFramePr>
          <p:cNvPr id="2" name="1 Diagrama"/>
          <p:cNvGraphicFramePr/>
          <p:nvPr>
            <p:extLst>
              <p:ext uri="{D42A27DB-BD31-4B8C-83A1-F6EECF244321}">
                <p14:modId xmlns:p14="http://schemas.microsoft.com/office/powerpoint/2010/main" val="3528001367"/>
              </p:ext>
            </p:extLst>
          </p:nvPr>
        </p:nvGraphicFramePr>
        <p:xfrm>
          <a:off x="1691680" y="1563638"/>
          <a:ext cx="5904656"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223908" y="195486"/>
            <a:ext cx="5220300" cy="68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Altura de la albumina</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sp>
        <p:nvSpPr>
          <p:cNvPr id="2" name="1 Rectángulo"/>
          <p:cNvSpPr/>
          <p:nvPr/>
        </p:nvSpPr>
        <p:spPr>
          <a:xfrm>
            <a:off x="395536" y="843558"/>
            <a:ext cx="8352928" cy="523220"/>
          </a:xfrm>
          <a:prstGeom prst="rect">
            <a:avLst/>
          </a:prstGeom>
        </p:spPr>
        <p:txBody>
          <a:bodyPr wrap="square">
            <a:spAutoFit/>
          </a:bodyPr>
          <a:lstStyle/>
          <a:p>
            <a:pPr algn="just"/>
            <a:r>
              <a:rPr lang="es-ES" dirty="0" smtClean="0"/>
              <a:t>Promedios de </a:t>
            </a:r>
            <a:r>
              <a:rPr lang="es-ES" dirty="0"/>
              <a:t>la altura de albumina de huevos de gallinas alimentadas con diferentes dosis de biocolina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46369013"/>
              </p:ext>
            </p:extLst>
          </p:nvPr>
        </p:nvGraphicFramePr>
        <p:xfrm>
          <a:off x="5148064" y="1417100"/>
          <a:ext cx="3800475" cy="1058545"/>
        </p:xfrm>
        <a:graphic>
          <a:graphicData uri="http://schemas.openxmlformats.org/drawingml/2006/table">
            <a:tbl>
              <a:tblPr firstRow="1" firstCol="1" bandRow="1">
                <a:tableStyleId>{1FC58F96-5905-4A16-A6B7-7C83B40716DA}</a:tableStyleId>
              </a:tblPr>
              <a:tblGrid>
                <a:gridCol w="1271905">
                  <a:extLst>
                    <a:ext uri="{9D8B030D-6E8A-4147-A177-3AD203B41FA5}">
                      <a16:colId xmlns:a16="http://schemas.microsoft.com/office/drawing/2014/main" val="20000"/>
                    </a:ext>
                  </a:extLst>
                </a:gridCol>
                <a:gridCol w="117983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556260">
                  <a:extLst>
                    <a:ext uri="{9D8B030D-6E8A-4147-A177-3AD203B41FA5}">
                      <a16:colId xmlns:a16="http://schemas.microsoft.com/office/drawing/2014/main" val="20003"/>
                    </a:ext>
                  </a:extLst>
                </a:gridCol>
                <a:gridCol w="472440">
                  <a:extLst>
                    <a:ext uri="{9D8B030D-6E8A-4147-A177-3AD203B41FA5}">
                      <a16:colId xmlns:a16="http://schemas.microsoft.com/office/drawing/2014/main" val="20004"/>
                    </a:ext>
                  </a:extLst>
                </a:gridCol>
              </a:tblGrid>
              <a:tr h="296545">
                <a:tc>
                  <a:txBody>
                    <a:bodyPr/>
                    <a:lstStyle/>
                    <a:p>
                      <a:pPr>
                        <a:spcAft>
                          <a:spcPts val="0"/>
                        </a:spcAft>
                      </a:pPr>
                      <a:r>
                        <a:rPr lang="es-ES" sz="1000">
                          <a:effectLst/>
                        </a:rPr>
                        <a:t>Tratamiento</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Altura Albumina</a:t>
                      </a:r>
                      <a:endParaRPr lang="es-EC" sz="1200">
                        <a:effectLst/>
                        <a:latin typeface="Times New Roman"/>
                        <a:ea typeface="Times New Roman"/>
                      </a:endParaRPr>
                    </a:p>
                  </a:txBody>
                  <a:tcPr marL="68580" marR="68580" marT="0" marB="0"/>
                </a:tc>
                <a:tc gridSpan="3">
                  <a:txBody>
                    <a:bodyPr/>
                    <a:lstStyle/>
                    <a:p>
                      <a:pPr>
                        <a:spcAft>
                          <a:spcPts val="0"/>
                        </a:spcAft>
                      </a:pPr>
                      <a:r>
                        <a:rPr lang="es-EC" sz="1000">
                          <a:effectLst/>
                        </a:rPr>
                        <a:t>SEM</a:t>
                      </a:r>
                      <a:endParaRPr lang="es-EC" sz="120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47955">
                <a:tc>
                  <a:txBody>
                    <a:bodyPr/>
                    <a:lstStyle/>
                    <a:p>
                      <a:pPr>
                        <a:spcAft>
                          <a:spcPts val="0"/>
                        </a:spcAft>
                      </a:pPr>
                      <a:r>
                        <a:rPr lang="es-ES" sz="1000">
                          <a:effectLst/>
                        </a:rPr>
                        <a:t>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7,57</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indent="-12700">
                        <a:spcAft>
                          <a:spcPts val="0"/>
                        </a:spcAft>
                      </a:pPr>
                      <a:r>
                        <a:rPr lang="es-ES" sz="1000">
                          <a:effectLst/>
                        </a:rPr>
                        <a:t>0,15</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47955">
                <a:tc>
                  <a:txBody>
                    <a:bodyPr/>
                    <a:lstStyle/>
                    <a:p>
                      <a:pPr>
                        <a:spcAft>
                          <a:spcPts val="0"/>
                        </a:spcAft>
                      </a:pPr>
                      <a:r>
                        <a:rPr lang="es-ES" sz="1000">
                          <a:effectLst/>
                        </a:rPr>
                        <a:t>240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7,47</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0,15</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47955">
                <a:tc>
                  <a:txBody>
                    <a:bodyPr/>
                    <a:lstStyle/>
                    <a:p>
                      <a:pPr>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7,22</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0,15</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47955">
                <a:tc>
                  <a:txBody>
                    <a:bodyPr/>
                    <a:lstStyle/>
                    <a:p>
                      <a:pPr>
                        <a:spcAft>
                          <a:spcPts val="0"/>
                        </a:spcAft>
                      </a:pPr>
                      <a:r>
                        <a:rPr lang="es-ES" sz="1000">
                          <a:effectLst/>
                        </a:rPr>
                        <a:t>320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7,16</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0,15</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47955">
                <a:tc>
                  <a:txBody>
                    <a:bodyPr/>
                    <a:lstStyle/>
                    <a:p>
                      <a:pPr>
                        <a:spcAft>
                          <a:spcPts val="0"/>
                        </a:spcAft>
                      </a:pPr>
                      <a:r>
                        <a:rPr lang="es-ES" sz="1000">
                          <a:effectLst/>
                        </a:rPr>
                        <a:t>p- valor</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0,1807</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C"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Rectangle 1"/>
          <p:cNvSpPr>
            <a:spLocks noChangeArrowheads="1"/>
          </p:cNvSpPr>
          <p:nvPr/>
        </p:nvSpPr>
        <p:spPr bwMode="auto">
          <a:xfrm>
            <a:off x="5148064" y="2589867"/>
            <a:ext cx="30972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 </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Letras diferentes en la misma fila indican diferencias significativas p &lt; 0,05. 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1682285150"/>
              </p:ext>
            </p:extLst>
          </p:nvPr>
        </p:nvGraphicFramePr>
        <p:xfrm>
          <a:off x="539552" y="1400515"/>
          <a:ext cx="4367530" cy="248285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395536" y="4004940"/>
            <a:ext cx="8100392" cy="1231106"/>
          </a:xfrm>
          <a:prstGeom prst="rect">
            <a:avLst/>
          </a:prstGeom>
        </p:spPr>
        <p:txBody>
          <a:bodyPr wrap="square">
            <a:spAutoFit/>
          </a:bodyPr>
          <a:lstStyle/>
          <a:p>
            <a:pPr algn="just"/>
            <a:r>
              <a:rPr lang="es-ES" sz="1200" dirty="0"/>
              <a:t>N</a:t>
            </a:r>
            <a:r>
              <a:rPr lang="es-ES" sz="1200" dirty="0" smtClean="0"/>
              <a:t>o </a:t>
            </a:r>
            <a:r>
              <a:rPr lang="es-ES" sz="1200" dirty="0"/>
              <a:t>se encuentran diferencias significativas (p=0,1807). Entre los diferentes tratamientos del experimento, pero a una dosis de 0 mg/</a:t>
            </a:r>
            <a:r>
              <a:rPr lang="es-ES" sz="1200" dirty="0" err="1"/>
              <a:t>tn</a:t>
            </a:r>
            <a:r>
              <a:rPr lang="es-ES" sz="1200" dirty="0"/>
              <a:t> se encontró una altura de albumina superior</a:t>
            </a:r>
            <a:r>
              <a:rPr lang="es-ES" sz="1200" dirty="0" smtClean="0"/>
              <a:t>. </a:t>
            </a:r>
            <a:r>
              <a:rPr lang="es-ES" sz="1200" dirty="0"/>
              <a:t>La altura de albumina es un índice de calidad del huevo la viscosidad de albúmina es producto de la concentración de ovomucina, en el balanceado y su disponibilidad son factores directos que determina la calidad de huevo (</a:t>
            </a:r>
            <a:r>
              <a:rPr lang="es-ES" sz="1200" dirty="0" err="1"/>
              <a:t>Hiidenhovi</a:t>
            </a:r>
            <a:r>
              <a:rPr lang="es-ES" sz="1200" dirty="0"/>
              <a:t>, </a:t>
            </a:r>
            <a:r>
              <a:rPr lang="es-ES" sz="1200" dirty="0" err="1"/>
              <a:t>Makeninen</a:t>
            </a:r>
            <a:r>
              <a:rPr lang="es-ES" sz="1200" dirty="0"/>
              <a:t> &amp; </a:t>
            </a:r>
            <a:r>
              <a:rPr lang="es-ES" sz="1200" dirty="0" err="1"/>
              <a:t>Ryshanen</a:t>
            </a:r>
            <a:r>
              <a:rPr lang="es-ES" sz="1200" dirty="0"/>
              <a:t>, 2002), donde se verifico que la Biocolina no tiene efectos sobre la altura de la albumina.</a:t>
            </a:r>
            <a:endParaRPr lang="es-ES" sz="1200" dirty="0" smtClean="0"/>
          </a:p>
          <a:p>
            <a:pPr algn="just"/>
            <a:endParaRPr lang="es-EC" sz="1200" dirty="0"/>
          </a:p>
        </p:txBody>
      </p:sp>
    </p:spTree>
    <p:extLst>
      <p:ext uri="{BB962C8B-B14F-4D97-AF65-F5344CB8AC3E}">
        <p14:creationId xmlns:p14="http://schemas.microsoft.com/office/powerpoint/2010/main" val="988679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871980" y="123478"/>
            <a:ext cx="5220300" cy="6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Color de la yema</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sp>
        <p:nvSpPr>
          <p:cNvPr id="2" name="1 Rectángulo"/>
          <p:cNvSpPr/>
          <p:nvPr/>
        </p:nvSpPr>
        <p:spPr>
          <a:xfrm>
            <a:off x="467544" y="699542"/>
            <a:ext cx="8136904" cy="307777"/>
          </a:xfrm>
          <a:prstGeom prst="rect">
            <a:avLst/>
          </a:prstGeom>
        </p:spPr>
        <p:txBody>
          <a:bodyPr wrap="square">
            <a:spAutoFit/>
          </a:bodyPr>
          <a:lstStyle/>
          <a:p>
            <a:r>
              <a:rPr lang="es-ES" dirty="0" smtClean="0"/>
              <a:t>Promedios del </a:t>
            </a:r>
            <a:r>
              <a:rPr lang="es-ES" dirty="0"/>
              <a:t>color de yema de huevos de gallinas alimentadas con diferentes dosis de biocolina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783387749"/>
              </p:ext>
            </p:extLst>
          </p:nvPr>
        </p:nvGraphicFramePr>
        <p:xfrm>
          <a:off x="4879433" y="1275606"/>
          <a:ext cx="3718560" cy="1057910"/>
        </p:xfrm>
        <a:graphic>
          <a:graphicData uri="http://schemas.openxmlformats.org/drawingml/2006/table">
            <a:tbl>
              <a:tblPr firstRow="1" firstCol="1" bandRow="1">
                <a:tableStyleId>{1FC58F96-5905-4A16-A6B7-7C83B40716DA}</a:tableStyleId>
              </a:tblPr>
              <a:tblGrid>
                <a:gridCol w="1273175">
                  <a:extLst>
                    <a:ext uri="{9D8B030D-6E8A-4147-A177-3AD203B41FA5}">
                      <a16:colId xmlns:a16="http://schemas.microsoft.com/office/drawing/2014/main" val="20000"/>
                    </a:ext>
                  </a:extLst>
                </a:gridCol>
                <a:gridCol w="118046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471805">
                  <a:extLst>
                    <a:ext uri="{9D8B030D-6E8A-4147-A177-3AD203B41FA5}">
                      <a16:colId xmlns:a16="http://schemas.microsoft.com/office/drawing/2014/main" val="20003"/>
                    </a:ext>
                  </a:extLst>
                </a:gridCol>
                <a:gridCol w="472440">
                  <a:extLst>
                    <a:ext uri="{9D8B030D-6E8A-4147-A177-3AD203B41FA5}">
                      <a16:colId xmlns:a16="http://schemas.microsoft.com/office/drawing/2014/main" val="20004"/>
                    </a:ext>
                  </a:extLst>
                </a:gridCol>
              </a:tblGrid>
              <a:tr h="295910">
                <a:tc>
                  <a:txBody>
                    <a:bodyPr/>
                    <a:lstStyle/>
                    <a:p>
                      <a:pPr>
                        <a:spcAft>
                          <a:spcPts val="0"/>
                        </a:spcAft>
                      </a:pPr>
                      <a:r>
                        <a:rPr lang="es-ES" sz="1000">
                          <a:effectLst/>
                        </a:rPr>
                        <a:t>Tratamiento</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Coloración yema</a:t>
                      </a:r>
                      <a:endParaRPr lang="es-EC" sz="1200">
                        <a:effectLst/>
                        <a:latin typeface="Times New Roman"/>
                        <a:ea typeface="Times New Roman"/>
                      </a:endParaRPr>
                    </a:p>
                  </a:txBody>
                  <a:tcPr marL="68580" marR="68580" marT="0" marB="0"/>
                </a:tc>
                <a:tc gridSpan="3">
                  <a:txBody>
                    <a:bodyPr/>
                    <a:lstStyle/>
                    <a:p>
                      <a:pPr>
                        <a:spcAft>
                          <a:spcPts val="0"/>
                        </a:spcAft>
                      </a:pPr>
                      <a:r>
                        <a:rPr lang="es-EC" sz="1000">
                          <a:effectLst/>
                        </a:rPr>
                        <a:t>SEM</a:t>
                      </a:r>
                      <a:endParaRPr lang="es-EC" sz="120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47955">
                <a:tc>
                  <a:txBody>
                    <a:bodyPr/>
                    <a:lstStyle/>
                    <a:p>
                      <a:pPr>
                        <a:spcAft>
                          <a:spcPts val="0"/>
                        </a:spcAft>
                      </a:pPr>
                      <a:r>
                        <a:rPr lang="es-ES" sz="1000">
                          <a:effectLst/>
                        </a:rPr>
                        <a:t>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8,18</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0,1</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47955">
                <a:tc>
                  <a:txBody>
                    <a:bodyPr/>
                    <a:lstStyle/>
                    <a:p>
                      <a:pPr>
                        <a:spcAft>
                          <a:spcPts val="0"/>
                        </a:spcAft>
                      </a:pPr>
                      <a:r>
                        <a:rPr lang="es-ES" sz="1000">
                          <a:effectLst/>
                        </a:rPr>
                        <a:t>240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8,04</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0,1</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47955">
                <a:tc>
                  <a:txBody>
                    <a:bodyPr/>
                    <a:lstStyle/>
                    <a:p>
                      <a:pPr>
                        <a:spcAft>
                          <a:spcPts val="0"/>
                        </a:spcAft>
                      </a:pPr>
                      <a:r>
                        <a:rPr lang="es-ES" sz="1000">
                          <a:effectLst/>
                        </a:rPr>
                        <a:t>320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8,04</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0,1</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47955">
                <a:tc>
                  <a:txBody>
                    <a:bodyPr/>
                    <a:lstStyle/>
                    <a:p>
                      <a:pPr>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7,97</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0,1</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47955">
                <a:tc>
                  <a:txBody>
                    <a:bodyPr/>
                    <a:lstStyle/>
                    <a:p>
                      <a:pPr>
                        <a:spcAft>
                          <a:spcPts val="0"/>
                        </a:spcAft>
                      </a:pPr>
                      <a:r>
                        <a:rPr lang="es-ES" sz="1000">
                          <a:effectLst/>
                        </a:rPr>
                        <a:t>p- valor</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0,5369</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C"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Rectangle 1"/>
          <p:cNvSpPr>
            <a:spLocks noChangeArrowheads="1"/>
          </p:cNvSpPr>
          <p:nvPr/>
        </p:nvSpPr>
        <p:spPr bwMode="auto">
          <a:xfrm>
            <a:off x="4860032" y="2427734"/>
            <a:ext cx="34895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 </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Letras diferentes en la misma fila indican diferencias significativas p &lt; 0,05.</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3693889626"/>
              </p:ext>
            </p:extLst>
          </p:nvPr>
        </p:nvGraphicFramePr>
        <p:xfrm>
          <a:off x="683568" y="1237109"/>
          <a:ext cx="4048125" cy="238125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432048" y="3795886"/>
            <a:ext cx="8100392" cy="954107"/>
          </a:xfrm>
          <a:prstGeom prst="rect">
            <a:avLst/>
          </a:prstGeom>
        </p:spPr>
        <p:txBody>
          <a:bodyPr wrap="square">
            <a:spAutoFit/>
          </a:bodyPr>
          <a:lstStyle/>
          <a:p>
            <a:pPr algn="just"/>
            <a:r>
              <a:rPr lang="es-ES" dirty="0"/>
              <a:t>No se encontraron diferencias significativas entre las dosis de Biocolina (p=0,5369), el mayor puntaje de coloración se registró sin una dosis de Biocolina es cuando no se aplica biocolina en la dieta</a:t>
            </a:r>
            <a:r>
              <a:rPr lang="es-ES" dirty="0" smtClean="0"/>
              <a:t>. </a:t>
            </a:r>
            <a:r>
              <a:rPr lang="es-ES" dirty="0"/>
              <a:t>Los datos detallan que no hubo diferencias significativas entre tratamientos y esto a que la Biocolina no es un pigmento</a:t>
            </a:r>
            <a:r>
              <a:rPr lang="es-ES" dirty="0" smtClean="0"/>
              <a:t>.</a:t>
            </a:r>
            <a:endParaRPr lang="es-EC" dirty="0"/>
          </a:p>
        </p:txBody>
      </p:sp>
    </p:spTree>
    <p:extLst>
      <p:ext uri="{BB962C8B-B14F-4D97-AF65-F5344CB8AC3E}">
        <p14:creationId xmlns:p14="http://schemas.microsoft.com/office/powerpoint/2010/main" val="3008530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2051720" y="339502"/>
            <a:ext cx="4402832" cy="683100"/>
          </a:xfrm>
          <a:prstGeom prst="rect">
            <a:avLst/>
          </a:prstGeom>
        </p:spPr>
        <p:txBody>
          <a:bodyPr spcFirstLastPara="1" wrap="square" lIns="91425" tIns="91425" rIns="91425" bIns="91425" anchor="b" anchorCtr="0">
            <a:noAutofit/>
          </a:bodyPr>
          <a:lstStyle/>
          <a:p>
            <a:pPr algn="ctr"/>
            <a:r>
              <a:rPr lang="es-ES" dirty="0" smtClean="0"/>
              <a:t>Unidades Haugh</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a:p>
        </p:txBody>
      </p:sp>
      <p:sp>
        <p:nvSpPr>
          <p:cNvPr id="2" name="1 Rectángulo"/>
          <p:cNvSpPr/>
          <p:nvPr/>
        </p:nvSpPr>
        <p:spPr>
          <a:xfrm>
            <a:off x="539552" y="987574"/>
            <a:ext cx="7848872" cy="307777"/>
          </a:xfrm>
          <a:prstGeom prst="rect">
            <a:avLst/>
          </a:prstGeom>
        </p:spPr>
        <p:txBody>
          <a:bodyPr wrap="square">
            <a:spAutoFit/>
          </a:bodyPr>
          <a:lstStyle/>
          <a:p>
            <a:r>
              <a:rPr lang="es-ES" dirty="0" smtClean="0"/>
              <a:t>Promedios </a:t>
            </a:r>
            <a:r>
              <a:rPr lang="es-ES" dirty="0"/>
              <a:t>de grados Haugh de huevos de gallinas alimentadas con diferentes dosis de biocolina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510300253"/>
              </p:ext>
            </p:extLst>
          </p:nvPr>
        </p:nvGraphicFramePr>
        <p:xfrm>
          <a:off x="5364088" y="1491630"/>
          <a:ext cx="3542665" cy="1017270"/>
        </p:xfrm>
        <a:graphic>
          <a:graphicData uri="http://schemas.openxmlformats.org/drawingml/2006/table">
            <a:tbl>
              <a:tblPr firstRow="1" firstCol="1" bandRow="1">
                <a:tableStyleId>{1FC58F96-5905-4A16-A6B7-7C83B40716DA}</a:tableStyleId>
              </a:tblPr>
              <a:tblGrid>
                <a:gridCol w="1185545">
                  <a:extLst>
                    <a:ext uri="{9D8B030D-6E8A-4147-A177-3AD203B41FA5}">
                      <a16:colId xmlns:a16="http://schemas.microsoft.com/office/drawing/2014/main" val="20000"/>
                    </a:ext>
                  </a:extLst>
                </a:gridCol>
                <a:gridCol w="1099820">
                  <a:extLst>
                    <a:ext uri="{9D8B030D-6E8A-4147-A177-3AD203B41FA5}">
                      <a16:colId xmlns:a16="http://schemas.microsoft.com/office/drawing/2014/main" val="20001"/>
                    </a:ext>
                  </a:extLst>
                </a:gridCol>
                <a:gridCol w="298450">
                  <a:extLst>
                    <a:ext uri="{9D8B030D-6E8A-4147-A177-3AD203B41FA5}">
                      <a16:colId xmlns:a16="http://schemas.microsoft.com/office/drawing/2014/main" val="20002"/>
                    </a:ext>
                  </a:extLst>
                </a:gridCol>
                <a:gridCol w="518795">
                  <a:extLst>
                    <a:ext uri="{9D8B030D-6E8A-4147-A177-3AD203B41FA5}">
                      <a16:colId xmlns:a16="http://schemas.microsoft.com/office/drawing/2014/main" val="20003"/>
                    </a:ext>
                  </a:extLst>
                </a:gridCol>
                <a:gridCol w="440055">
                  <a:extLst>
                    <a:ext uri="{9D8B030D-6E8A-4147-A177-3AD203B41FA5}">
                      <a16:colId xmlns:a16="http://schemas.microsoft.com/office/drawing/2014/main" val="20004"/>
                    </a:ext>
                  </a:extLst>
                </a:gridCol>
              </a:tblGrid>
              <a:tr h="255270">
                <a:tc>
                  <a:txBody>
                    <a:bodyPr/>
                    <a:lstStyle/>
                    <a:p>
                      <a:pPr>
                        <a:spcAft>
                          <a:spcPts val="0"/>
                        </a:spcAft>
                      </a:pPr>
                      <a:r>
                        <a:rPr lang="es-ES" sz="1000">
                          <a:effectLst/>
                        </a:rPr>
                        <a:t>Tratamiento</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Grados Haugh</a:t>
                      </a:r>
                      <a:endParaRPr lang="es-EC" sz="1200">
                        <a:effectLst/>
                        <a:latin typeface="Times New Roman"/>
                        <a:ea typeface="Times New Roman"/>
                      </a:endParaRPr>
                    </a:p>
                  </a:txBody>
                  <a:tcPr marL="68580" marR="68580" marT="0" marB="0"/>
                </a:tc>
                <a:tc gridSpan="3">
                  <a:txBody>
                    <a:bodyPr/>
                    <a:lstStyle/>
                    <a:p>
                      <a:pPr algn="ctr">
                        <a:spcAft>
                          <a:spcPts val="0"/>
                        </a:spcAft>
                      </a:pPr>
                      <a:r>
                        <a:rPr lang="es-EC" sz="1000">
                          <a:effectLst/>
                        </a:rPr>
                        <a:t>SEM</a:t>
                      </a:r>
                      <a:endParaRPr lang="es-EC" sz="120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27635">
                <a:tc>
                  <a:txBody>
                    <a:bodyPr/>
                    <a:lstStyle/>
                    <a:p>
                      <a:pPr>
                        <a:spcAft>
                          <a:spcPts val="0"/>
                        </a:spcAft>
                      </a:pPr>
                      <a:r>
                        <a:rPr lang="es-ES" sz="1000">
                          <a:effectLst/>
                        </a:rPr>
                        <a:t>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84,38</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0,97</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27635">
                <a:tc>
                  <a:txBody>
                    <a:bodyPr/>
                    <a:lstStyle/>
                    <a:p>
                      <a:pPr>
                        <a:spcAft>
                          <a:spcPts val="0"/>
                        </a:spcAft>
                      </a:pPr>
                      <a:r>
                        <a:rPr lang="es-ES" sz="1000">
                          <a:effectLst/>
                        </a:rPr>
                        <a:t>240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83,26</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0,97</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27635">
                <a:tc>
                  <a:txBody>
                    <a:bodyPr/>
                    <a:lstStyle/>
                    <a:p>
                      <a:pPr>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81,76</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0,97</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27635">
                <a:tc>
                  <a:txBody>
                    <a:bodyPr/>
                    <a:lstStyle/>
                    <a:p>
                      <a:pPr>
                        <a:spcAft>
                          <a:spcPts val="0"/>
                        </a:spcAft>
                      </a:pPr>
                      <a:r>
                        <a:rPr lang="es-ES" sz="1000">
                          <a:effectLst/>
                        </a:rPr>
                        <a:t>320</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81,18</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0,97</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27635">
                <a:tc>
                  <a:txBody>
                    <a:bodyPr/>
                    <a:lstStyle/>
                    <a:p>
                      <a:pPr>
                        <a:spcAft>
                          <a:spcPts val="0"/>
                        </a:spcAft>
                      </a:pPr>
                      <a:r>
                        <a:rPr lang="es-ES" sz="1000">
                          <a:effectLst/>
                        </a:rPr>
                        <a:t>p- valor</a:t>
                      </a:r>
                      <a:endParaRPr lang="es-EC" sz="1200">
                        <a:effectLst/>
                        <a:latin typeface="Times New Roman"/>
                        <a:ea typeface="Times New Roman"/>
                      </a:endParaRPr>
                    </a:p>
                  </a:txBody>
                  <a:tcPr marL="68580" marR="68580" marT="0" marB="0"/>
                </a:tc>
                <a:tc>
                  <a:txBody>
                    <a:bodyPr/>
                    <a:lstStyle/>
                    <a:p>
                      <a:pPr>
                        <a:spcAft>
                          <a:spcPts val="0"/>
                        </a:spcAft>
                      </a:pPr>
                      <a:r>
                        <a:rPr lang="es-ES" sz="1000">
                          <a:effectLst/>
                        </a:rPr>
                        <a:t>0,0936</a:t>
                      </a:r>
                      <a:endParaRPr lang="es-EC" sz="1200">
                        <a:effectLst/>
                        <a:latin typeface="Times New Roman"/>
                        <a:ea typeface="Times New Roman"/>
                      </a:endParaRPr>
                    </a:p>
                  </a:txBody>
                  <a:tcPr marL="68580" marR="68580" marT="0" marB="0"/>
                </a:tc>
                <a:tc>
                  <a:txBody>
                    <a:bodyPr/>
                    <a:lstStyle/>
                    <a:p>
                      <a:pPr algn="r">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spcAft>
                          <a:spcPts val="0"/>
                        </a:spcAft>
                      </a:pPr>
                      <a:r>
                        <a:rPr lang="es-EC"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Rectangle 1"/>
          <p:cNvSpPr>
            <a:spLocks noChangeArrowheads="1"/>
          </p:cNvSpPr>
          <p:nvPr/>
        </p:nvSpPr>
        <p:spPr bwMode="auto">
          <a:xfrm>
            <a:off x="5364088" y="2579465"/>
            <a:ext cx="325665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Letras diferentes en la misma fila indican diferencias significativas p &lt; 0,05.</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3871852653"/>
              </p:ext>
            </p:extLst>
          </p:nvPr>
        </p:nvGraphicFramePr>
        <p:xfrm>
          <a:off x="899592" y="1328571"/>
          <a:ext cx="4051300" cy="2334895"/>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683568" y="3707035"/>
            <a:ext cx="7776864" cy="1384995"/>
          </a:xfrm>
          <a:prstGeom prst="rect">
            <a:avLst/>
          </a:prstGeom>
        </p:spPr>
        <p:txBody>
          <a:bodyPr wrap="square">
            <a:spAutoFit/>
          </a:bodyPr>
          <a:lstStyle/>
          <a:p>
            <a:pPr algn="just"/>
            <a:r>
              <a:rPr lang="es-ES" dirty="0"/>
              <a:t>El análisis de varianza para las unidades Haugh no mostro un efecto significativo para los niveles de Biocolina (p=0,0936) </a:t>
            </a:r>
            <a:r>
              <a:rPr lang="es-ES" dirty="0" smtClean="0"/>
              <a:t>en la tabla </a:t>
            </a:r>
            <a:r>
              <a:rPr lang="es-ES" dirty="0"/>
              <a:t>donde las dosis de 0 </a:t>
            </a:r>
            <a:r>
              <a:rPr lang="es-ES" dirty="0" smtClean="0"/>
              <a:t>mg/</a:t>
            </a:r>
            <a:r>
              <a:rPr lang="es-ES" dirty="0" err="1"/>
              <a:t>T</a:t>
            </a:r>
            <a:r>
              <a:rPr lang="es-ES" dirty="0" err="1" smtClean="0"/>
              <a:t>n</a:t>
            </a:r>
            <a:r>
              <a:rPr lang="es-ES" dirty="0" smtClean="0"/>
              <a:t> </a:t>
            </a:r>
            <a:r>
              <a:rPr lang="es-ES" dirty="0"/>
              <a:t>tuvo una mayor escala en los grados Haugh.</a:t>
            </a:r>
            <a:endParaRPr lang="es-EC" dirty="0"/>
          </a:p>
          <a:p>
            <a:pPr algn="just"/>
            <a:r>
              <a:rPr lang="es-ES" dirty="0"/>
              <a:t>Según INEN (2014) para medir el grado de frescura de un huevo sea permitida las unidades de los grados Haugh tienen que estar dentro de 70 a 110 UH, en el experimento se encontró que los diferentes tratamientos permanecían dentro de los rangos normales </a:t>
            </a:r>
            <a:endParaRPr lang="es-EC" dirty="0"/>
          </a:p>
        </p:txBody>
      </p:sp>
    </p:spTree>
    <p:extLst>
      <p:ext uri="{BB962C8B-B14F-4D97-AF65-F5344CB8AC3E}">
        <p14:creationId xmlns:p14="http://schemas.microsoft.com/office/powerpoint/2010/main" val="3008530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105272" y="123478"/>
            <a:ext cx="6419056" cy="6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Resistencia de la cascara</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33</a:t>
            </a:fld>
            <a:endParaRPr/>
          </a:p>
        </p:txBody>
      </p:sp>
      <p:sp>
        <p:nvSpPr>
          <p:cNvPr id="2" name="1 Rectángulo"/>
          <p:cNvSpPr/>
          <p:nvPr/>
        </p:nvSpPr>
        <p:spPr>
          <a:xfrm>
            <a:off x="395536" y="771550"/>
            <a:ext cx="8280920" cy="523220"/>
          </a:xfrm>
          <a:prstGeom prst="rect">
            <a:avLst/>
          </a:prstGeom>
        </p:spPr>
        <p:txBody>
          <a:bodyPr wrap="square">
            <a:spAutoFit/>
          </a:bodyPr>
          <a:lstStyle/>
          <a:p>
            <a:pPr algn="just"/>
            <a:r>
              <a:rPr lang="es-ES" dirty="0" smtClean="0"/>
              <a:t>Promedios de </a:t>
            </a:r>
            <a:r>
              <a:rPr lang="es-ES" dirty="0"/>
              <a:t>la resistencia de cascara de huevos de gallinas alimentadas con diferentes dosis de biocolina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020753955"/>
              </p:ext>
            </p:extLst>
          </p:nvPr>
        </p:nvGraphicFramePr>
        <p:xfrm>
          <a:off x="5148065" y="1294770"/>
          <a:ext cx="3528391" cy="1276981"/>
        </p:xfrm>
        <a:graphic>
          <a:graphicData uri="http://schemas.openxmlformats.org/drawingml/2006/table">
            <a:tbl>
              <a:tblPr firstRow="1" firstCol="1" bandRow="1">
                <a:tableStyleId>{1FC58F96-5905-4A16-A6B7-7C83B40716DA}</a:tableStyleId>
              </a:tblPr>
              <a:tblGrid>
                <a:gridCol w="1181186">
                  <a:extLst>
                    <a:ext uri="{9D8B030D-6E8A-4147-A177-3AD203B41FA5}">
                      <a16:colId xmlns:a16="http://schemas.microsoft.com/office/drawing/2014/main" val="20000"/>
                    </a:ext>
                  </a:extLst>
                </a:gridCol>
                <a:gridCol w="1094920">
                  <a:extLst>
                    <a:ext uri="{9D8B030D-6E8A-4147-A177-3AD203B41FA5}">
                      <a16:colId xmlns:a16="http://schemas.microsoft.com/office/drawing/2014/main" val="20001"/>
                    </a:ext>
                  </a:extLst>
                </a:gridCol>
                <a:gridCol w="297193">
                  <a:extLst>
                    <a:ext uri="{9D8B030D-6E8A-4147-A177-3AD203B41FA5}">
                      <a16:colId xmlns:a16="http://schemas.microsoft.com/office/drawing/2014/main" val="20002"/>
                    </a:ext>
                  </a:extLst>
                </a:gridCol>
                <a:gridCol w="516650">
                  <a:extLst>
                    <a:ext uri="{9D8B030D-6E8A-4147-A177-3AD203B41FA5}">
                      <a16:colId xmlns:a16="http://schemas.microsoft.com/office/drawing/2014/main" val="20003"/>
                    </a:ext>
                  </a:extLst>
                </a:gridCol>
                <a:gridCol w="438442">
                  <a:extLst>
                    <a:ext uri="{9D8B030D-6E8A-4147-A177-3AD203B41FA5}">
                      <a16:colId xmlns:a16="http://schemas.microsoft.com/office/drawing/2014/main" val="20004"/>
                    </a:ext>
                  </a:extLst>
                </a:gridCol>
              </a:tblGrid>
              <a:tr h="364851">
                <a:tc>
                  <a:txBody>
                    <a:bodyPr/>
                    <a:lstStyle/>
                    <a:p>
                      <a:pPr>
                        <a:spcAft>
                          <a:spcPts val="0"/>
                        </a:spcAft>
                      </a:pPr>
                      <a:r>
                        <a:rPr lang="es-ES" sz="1000">
                          <a:effectLst/>
                        </a:rPr>
                        <a:t>Tratamiento</a:t>
                      </a:r>
                      <a:endParaRPr lang="es-EC" sz="1200">
                        <a:effectLst/>
                        <a:latin typeface="Times New Roman"/>
                        <a:ea typeface="Times New Roman"/>
                      </a:endParaRPr>
                    </a:p>
                  </a:txBody>
                  <a:tcPr marL="66862" marR="66862" marT="0" marB="0"/>
                </a:tc>
                <a:tc>
                  <a:txBody>
                    <a:bodyPr/>
                    <a:lstStyle/>
                    <a:p>
                      <a:pPr>
                        <a:spcAft>
                          <a:spcPts val="0"/>
                        </a:spcAft>
                      </a:pPr>
                      <a:r>
                        <a:rPr lang="es-ES" sz="1000">
                          <a:effectLst/>
                        </a:rPr>
                        <a:t>Resistencia de cascara</a:t>
                      </a:r>
                      <a:endParaRPr lang="es-EC" sz="1200">
                        <a:effectLst/>
                        <a:latin typeface="Times New Roman"/>
                        <a:ea typeface="Times New Roman"/>
                      </a:endParaRPr>
                    </a:p>
                  </a:txBody>
                  <a:tcPr marL="66862" marR="66862" marT="0" marB="0"/>
                </a:tc>
                <a:tc gridSpan="3">
                  <a:txBody>
                    <a:bodyPr/>
                    <a:lstStyle/>
                    <a:p>
                      <a:pPr>
                        <a:spcAft>
                          <a:spcPts val="0"/>
                        </a:spcAft>
                      </a:pPr>
                      <a:r>
                        <a:rPr lang="es-EC" sz="1000">
                          <a:effectLst/>
                        </a:rPr>
                        <a:t>SEM</a:t>
                      </a:r>
                      <a:endParaRPr lang="es-EC" sz="1200">
                        <a:effectLst/>
                        <a:latin typeface="Times New Roman"/>
                        <a:ea typeface="Times New Roman"/>
                      </a:endParaRPr>
                    </a:p>
                  </a:txBody>
                  <a:tcPr marL="66862" marR="66862"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82426">
                <a:tc>
                  <a:txBody>
                    <a:bodyPr/>
                    <a:lstStyle/>
                    <a:p>
                      <a:pPr>
                        <a:spcAft>
                          <a:spcPts val="0"/>
                        </a:spcAft>
                      </a:pPr>
                      <a:r>
                        <a:rPr lang="es-ES" sz="1000">
                          <a:effectLst/>
                        </a:rPr>
                        <a:t>240</a:t>
                      </a:r>
                      <a:endParaRPr lang="es-EC" sz="1200">
                        <a:effectLst/>
                        <a:latin typeface="Times New Roman"/>
                        <a:ea typeface="Times New Roman"/>
                      </a:endParaRPr>
                    </a:p>
                  </a:txBody>
                  <a:tcPr marL="66862" marR="66862" marT="0" marB="0"/>
                </a:tc>
                <a:tc>
                  <a:txBody>
                    <a:bodyPr/>
                    <a:lstStyle/>
                    <a:p>
                      <a:pPr>
                        <a:spcAft>
                          <a:spcPts val="0"/>
                        </a:spcAft>
                      </a:pPr>
                      <a:r>
                        <a:rPr lang="es-ES" sz="1000">
                          <a:effectLst/>
                        </a:rPr>
                        <a:t>4,14</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0,12</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a</a:t>
                      </a:r>
                      <a:endParaRPr lang="es-EC" sz="1200">
                        <a:effectLst/>
                        <a:latin typeface="Times New Roman"/>
                        <a:ea typeface="Times New Roman"/>
                      </a:endParaRPr>
                    </a:p>
                  </a:txBody>
                  <a:tcPr marL="66862" marR="66862" marT="0" marB="0"/>
                </a:tc>
                <a:extLst>
                  <a:ext uri="{0D108BD9-81ED-4DB2-BD59-A6C34878D82A}">
                    <a16:rowId xmlns:a16="http://schemas.microsoft.com/office/drawing/2014/main" val="10001"/>
                  </a:ext>
                </a:extLst>
              </a:tr>
              <a:tr h="182426">
                <a:tc>
                  <a:txBody>
                    <a:bodyPr/>
                    <a:lstStyle/>
                    <a:p>
                      <a:pPr>
                        <a:spcAft>
                          <a:spcPts val="0"/>
                        </a:spcAft>
                      </a:pPr>
                      <a:r>
                        <a:rPr lang="es-ES" sz="1000">
                          <a:effectLst/>
                        </a:rPr>
                        <a:t>0</a:t>
                      </a:r>
                      <a:endParaRPr lang="es-EC" sz="1200">
                        <a:effectLst/>
                        <a:latin typeface="Times New Roman"/>
                        <a:ea typeface="Times New Roman"/>
                      </a:endParaRPr>
                    </a:p>
                  </a:txBody>
                  <a:tcPr marL="66862" marR="66862" marT="0" marB="0"/>
                </a:tc>
                <a:tc>
                  <a:txBody>
                    <a:bodyPr/>
                    <a:lstStyle/>
                    <a:p>
                      <a:pPr>
                        <a:spcAft>
                          <a:spcPts val="0"/>
                        </a:spcAft>
                      </a:pPr>
                      <a:r>
                        <a:rPr lang="es-ES" sz="1000">
                          <a:effectLst/>
                        </a:rPr>
                        <a:t>4,11</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a:t>
                      </a:r>
                      <a:endParaRPr lang="es-EC" sz="1200">
                        <a:effectLst/>
                        <a:latin typeface="Times New Roman"/>
                        <a:ea typeface="Times New Roman"/>
                      </a:endParaRPr>
                    </a:p>
                  </a:txBody>
                  <a:tcPr marL="66862" marR="66862" marT="0" marB="0"/>
                </a:tc>
                <a:tc>
                  <a:txBody>
                    <a:bodyPr/>
                    <a:lstStyle/>
                    <a:p>
                      <a:pPr>
                        <a:spcAft>
                          <a:spcPts val="0"/>
                        </a:spcAft>
                      </a:pPr>
                      <a:r>
                        <a:rPr lang="es-ES" sz="1000">
                          <a:effectLst/>
                        </a:rPr>
                        <a:t>0,12</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a</a:t>
                      </a:r>
                      <a:endParaRPr lang="es-EC" sz="1200">
                        <a:effectLst/>
                        <a:latin typeface="Times New Roman"/>
                        <a:ea typeface="Times New Roman"/>
                      </a:endParaRPr>
                    </a:p>
                  </a:txBody>
                  <a:tcPr marL="66862" marR="66862" marT="0" marB="0"/>
                </a:tc>
                <a:extLst>
                  <a:ext uri="{0D108BD9-81ED-4DB2-BD59-A6C34878D82A}">
                    <a16:rowId xmlns:a16="http://schemas.microsoft.com/office/drawing/2014/main" val="10002"/>
                  </a:ext>
                </a:extLst>
              </a:tr>
              <a:tr h="182426">
                <a:tc>
                  <a:txBody>
                    <a:bodyPr/>
                    <a:lstStyle/>
                    <a:p>
                      <a:pPr>
                        <a:spcAft>
                          <a:spcPts val="0"/>
                        </a:spcAft>
                      </a:pPr>
                      <a:r>
                        <a:rPr lang="es-ES" sz="1000">
                          <a:effectLst/>
                        </a:rPr>
                        <a:t>160</a:t>
                      </a:r>
                      <a:endParaRPr lang="es-EC" sz="1200">
                        <a:effectLst/>
                        <a:latin typeface="Times New Roman"/>
                        <a:ea typeface="Times New Roman"/>
                      </a:endParaRPr>
                    </a:p>
                  </a:txBody>
                  <a:tcPr marL="66862" marR="66862" marT="0" marB="0"/>
                </a:tc>
                <a:tc>
                  <a:txBody>
                    <a:bodyPr/>
                    <a:lstStyle/>
                    <a:p>
                      <a:pPr>
                        <a:spcAft>
                          <a:spcPts val="0"/>
                        </a:spcAft>
                      </a:pPr>
                      <a:r>
                        <a:rPr lang="es-ES" sz="1000">
                          <a:effectLst/>
                        </a:rPr>
                        <a:t>4,05</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0,12</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a</a:t>
                      </a:r>
                      <a:endParaRPr lang="es-EC" sz="1200">
                        <a:effectLst/>
                        <a:latin typeface="Times New Roman"/>
                        <a:ea typeface="Times New Roman"/>
                      </a:endParaRPr>
                    </a:p>
                  </a:txBody>
                  <a:tcPr marL="66862" marR="66862" marT="0" marB="0"/>
                </a:tc>
                <a:extLst>
                  <a:ext uri="{0D108BD9-81ED-4DB2-BD59-A6C34878D82A}">
                    <a16:rowId xmlns:a16="http://schemas.microsoft.com/office/drawing/2014/main" val="10003"/>
                  </a:ext>
                </a:extLst>
              </a:tr>
              <a:tr h="182426">
                <a:tc>
                  <a:txBody>
                    <a:bodyPr/>
                    <a:lstStyle/>
                    <a:p>
                      <a:pPr>
                        <a:spcAft>
                          <a:spcPts val="0"/>
                        </a:spcAft>
                      </a:pPr>
                      <a:r>
                        <a:rPr lang="es-ES" sz="1000">
                          <a:effectLst/>
                        </a:rPr>
                        <a:t>320</a:t>
                      </a:r>
                      <a:endParaRPr lang="es-EC" sz="1200">
                        <a:effectLst/>
                        <a:latin typeface="Times New Roman"/>
                        <a:ea typeface="Times New Roman"/>
                      </a:endParaRPr>
                    </a:p>
                  </a:txBody>
                  <a:tcPr marL="66862" marR="66862" marT="0" marB="0"/>
                </a:tc>
                <a:tc>
                  <a:txBody>
                    <a:bodyPr/>
                    <a:lstStyle/>
                    <a:p>
                      <a:pPr>
                        <a:spcAft>
                          <a:spcPts val="0"/>
                        </a:spcAft>
                      </a:pPr>
                      <a:r>
                        <a:rPr lang="es-ES" sz="1000">
                          <a:effectLst/>
                        </a:rPr>
                        <a:t>4,02</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0,12</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a</a:t>
                      </a:r>
                      <a:endParaRPr lang="es-EC" sz="1200">
                        <a:effectLst/>
                        <a:latin typeface="Times New Roman"/>
                        <a:ea typeface="Times New Roman"/>
                      </a:endParaRPr>
                    </a:p>
                  </a:txBody>
                  <a:tcPr marL="66862" marR="66862" marT="0" marB="0"/>
                </a:tc>
                <a:extLst>
                  <a:ext uri="{0D108BD9-81ED-4DB2-BD59-A6C34878D82A}">
                    <a16:rowId xmlns:a16="http://schemas.microsoft.com/office/drawing/2014/main" val="10004"/>
                  </a:ext>
                </a:extLst>
              </a:tr>
              <a:tr h="182426">
                <a:tc>
                  <a:txBody>
                    <a:bodyPr/>
                    <a:lstStyle/>
                    <a:p>
                      <a:pPr>
                        <a:spcAft>
                          <a:spcPts val="0"/>
                        </a:spcAft>
                      </a:pPr>
                      <a:r>
                        <a:rPr lang="es-ES" sz="1000">
                          <a:effectLst/>
                        </a:rPr>
                        <a:t>p- valor</a:t>
                      </a:r>
                      <a:endParaRPr lang="es-EC" sz="1200">
                        <a:effectLst/>
                        <a:latin typeface="Times New Roman"/>
                        <a:ea typeface="Times New Roman"/>
                      </a:endParaRPr>
                    </a:p>
                  </a:txBody>
                  <a:tcPr marL="66862" marR="66862" marT="0" marB="0"/>
                </a:tc>
                <a:tc>
                  <a:txBody>
                    <a:bodyPr/>
                    <a:lstStyle/>
                    <a:p>
                      <a:pPr>
                        <a:spcAft>
                          <a:spcPts val="0"/>
                        </a:spcAft>
                      </a:pPr>
                      <a:r>
                        <a:rPr lang="es-ES" sz="1000">
                          <a:effectLst/>
                        </a:rPr>
                        <a:t>0,8796</a:t>
                      </a:r>
                      <a:endParaRPr lang="es-EC" sz="1200">
                        <a:effectLst/>
                        <a:latin typeface="Times New Roman"/>
                        <a:ea typeface="Times New Roman"/>
                      </a:endParaRPr>
                    </a:p>
                  </a:txBody>
                  <a:tcPr marL="66862" marR="66862" marT="0" marB="0"/>
                </a:tc>
                <a:tc>
                  <a:txBody>
                    <a:bodyPr/>
                    <a:lstStyle/>
                    <a:p>
                      <a:pPr algn="r">
                        <a:spcAft>
                          <a:spcPts val="0"/>
                        </a:spcAft>
                      </a:pPr>
                      <a:r>
                        <a:rPr lang="es-EC" sz="1000">
                          <a:effectLst/>
                        </a:rPr>
                        <a:t> </a:t>
                      </a:r>
                      <a:endParaRPr lang="es-EC" sz="1200">
                        <a:effectLst/>
                        <a:latin typeface="Times New Roman"/>
                        <a:ea typeface="Times New Roman"/>
                      </a:endParaRPr>
                    </a:p>
                  </a:txBody>
                  <a:tcPr marL="66862" marR="66862" marT="0" marB="0"/>
                </a:tc>
                <a:tc>
                  <a:txBody>
                    <a:bodyPr/>
                    <a:lstStyle/>
                    <a:p>
                      <a:pPr>
                        <a:spcAft>
                          <a:spcPts val="0"/>
                        </a:spcAft>
                      </a:pPr>
                      <a:r>
                        <a:rPr lang="es-EC" sz="1000">
                          <a:effectLst/>
                        </a:rPr>
                        <a:t> </a:t>
                      </a:r>
                      <a:endParaRPr lang="es-EC" sz="1200">
                        <a:effectLst/>
                        <a:latin typeface="Times New Roman"/>
                        <a:ea typeface="Times New Roman"/>
                      </a:endParaRPr>
                    </a:p>
                  </a:txBody>
                  <a:tcPr marL="66862" marR="66862" marT="0" marB="0"/>
                </a:tc>
                <a:tc>
                  <a:txBody>
                    <a:bodyPr/>
                    <a:lstStyle/>
                    <a:p>
                      <a:pPr>
                        <a:spcAft>
                          <a:spcPts val="0"/>
                        </a:spcAft>
                      </a:pPr>
                      <a:r>
                        <a:rPr lang="es-EC" sz="1000" dirty="0">
                          <a:effectLst/>
                        </a:rPr>
                        <a:t> </a:t>
                      </a:r>
                      <a:endParaRPr lang="es-EC" sz="1200" dirty="0">
                        <a:effectLst/>
                        <a:latin typeface="Times New Roman"/>
                        <a:ea typeface="Times New Roman"/>
                      </a:endParaRPr>
                    </a:p>
                  </a:txBody>
                  <a:tcPr marL="66862" marR="66862" marT="0" marB="0"/>
                </a:tc>
                <a:extLst>
                  <a:ext uri="{0D108BD9-81ED-4DB2-BD59-A6C34878D82A}">
                    <a16:rowId xmlns:a16="http://schemas.microsoft.com/office/drawing/2014/main" val="10005"/>
                  </a:ext>
                </a:extLst>
              </a:tr>
            </a:tbl>
          </a:graphicData>
        </a:graphic>
      </p:graphicFrame>
      <p:sp>
        <p:nvSpPr>
          <p:cNvPr id="4" name="Rectangle 1"/>
          <p:cNvSpPr>
            <a:spLocks noChangeArrowheads="1"/>
          </p:cNvSpPr>
          <p:nvPr/>
        </p:nvSpPr>
        <p:spPr bwMode="auto">
          <a:xfrm>
            <a:off x="5220072" y="2706389"/>
            <a:ext cx="33483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 </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Letras diferentes en la misma fila indican diferencias significativas p &lt; 0,05. 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3476428063"/>
              </p:ext>
            </p:extLst>
          </p:nvPr>
        </p:nvGraphicFramePr>
        <p:xfrm>
          <a:off x="554618" y="1294770"/>
          <a:ext cx="3994785" cy="241173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648072" y="3723878"/>
            <a:ext cx="7596336" cy="1200329"/>
          </a:xfrm>
          <a:prstGeom prst="rect">
            <a:avLst/>
          </a:prstGeom>
        </p:spPr>
        <p:txBody>
          <a:bodyPr wrap="square">
            <a:spAutoFit/>
          </a:bodyPr>
          <a:lstStyle/>
          <a:p>
            <a:pPr algn="just"/>
            <a:r>
              <a:rPr lang="es-ES" sz="1200" dirty="0"/>
              <a:t>E</a:t>
            </a:r>
            <a:r>
              <a:rPr lang="es-ES" sz="1200" dirty="0" smtClean="0"/>
              <a:t>l </a:t>
            </a:r>
            <a:r>
              <a:rPr lang="es-ES" sz="1200" dirty="0"/>
              <a:t>efecto de diferentes dosis de Biocolina sobre la resistencia de cascaron, no se encontró diferencias significativas entre los factores (p=0,8796), donde se encontró que en una dosis de 240 mg/T alcanzaron una mayor resistencia</a:t>
            </a:r>
            <a:r>
              <a:rPr lang="es-ES" sz="1200" dirty="0" smtClean="0"/>
              <a:t>.</a:t>
            </a:r>
          </a:p>
          <a:p>
            <a:pPr algn="just"/>
            <a:r>
              <a:rPr lang="es-ES" sz="1200" dirty="0"/>
              <a:t>Según Batcshan (1994), la calidad de la cascara del huevo está relacionado al suministro de nutrientes y a la edad de la gallina. Así como también la cantidad de calcio que se suministre determinara el grosor y la dureza considerando a su vez las condiciones ambientales y estado de salud del animal. (Roberts, 2004)</a:t>
            </a:r>
            <a:endParaRPr lang="es-EC" sz="1200" dirty="0"/>
          </a:p>
        </p:txBody>
      </p:sp>
    </p:spTree>
    <p:extLst>
      <p:ext uri="{BB962C8B-B14F-4D97-AF65-F5344CB8AC3E}">
        <p14:creationId xmlns:p14="http://schemas.microsoft.com/office/powerpoint/2010/main" val="3008530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907704" y="123478"/>
            <a:ext cx="5220300" cy="6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Grosor del cascarón</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34</a:t>
            </a:fld>
            <a:endParaRPr/>
          </a:p>
        </p:txBody>
      </p:sp>
      <p:sp>
        <p:nvSpPr>
          <p:cNvPr id="2" name="1 Rectángulo"/>
          <p:cNvSpPr/>
          <p:nvPr/>
        </p:nvSpPr>
        <p:spPr>
          <a:xfrm>
            <a:off x="899592" y="771550"/>
            <a:ext cx="7416824" cy="523220"/>
          </a:xfrm>
          <a:prstGeom prst="rect">
            <a:avLst/>
          </a:prstGeom>
        </p:spPr>
        <p:txBody>
          <a:bodyPr wrap="square">
            <a:spAutoFit/>
          </a:bodyPr>
          <a:lstStyle/>
          <a:p>
            <a:pPr algn="just"/>
            <a:r>
              <a:rPr lang="es-ES" dirty="0" smtClean="0"/>
              <a:t>Promedios de </a:t>
            </a:r>
            <a:r>
              <a:rPr lang="es-ES" dirty="0"/>
              <a:t>grosor de cascarón de huevos de gallinas alimentadas con diferentes dosis de biocolina</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226166810"/>
              </p:ext>
            </p:extLst>
          </p:nvPr>
        </p:nvGraphicFramePr>
        <p:xfrm>
          <a:off x="5421410" y="1476003"/>
          <a:ext cx="3399062" cy="447675"/>
        </p:xfrm>
        <a:graphic>
          <a:graphicData uri="http://schemas.openxmlformats.org/drawingml/2006/table">
            <a:tbl>
              <a:tblPr firstRow="1" firstCol="1" bandRow="1">
                <a:tableStyleId>{1FC58F96-5905-4A16-A6B7-7C83B40716DA}</a:tableStyleId>
              </a:tblPr>
              <a:tblGrid>
                <a:gridCol w="887037">
                  <a:extLst>
                    <a:ext uri="{9D8B030D-6E8A-4147-A177-3AD203B41FA5}">
                      <a16:colId xmlns:a16="http://schemas.microsoft.com/office/drawing/2014/main" val="20000"/>
                    </a:ext>
                  </a:extLst>
                </a:gridCol>
                <a:gridCol w="93980">
                  <a:extLst>
                    <a:ext uri="{9D8B030D-6E8A-4147-A177-3AD203B41FA5}">
                      <a16:colId xmlns:a16="http://schemas.microsoft.com/office/drawing/2014/main" val="20001"/>
                    </a:ext>
                  </a:extLst>
                </a:gridCol>
                <a:gridCol w="1219124">
                  <a:extLst>
                    <a:ext uri="{9D8B030D-6E8A-4147-A177-3AD203B41FA5}">
                      <a16:colId xmlns:a16="http://schemas.microsoft.com/office/drawing/2014/main" val="20002"/>
                    </a:ext>
                  </a:extLst>
                </a:gridCol>
                <a:gridCol w="284736">
                  <a:extLst>
                    <a:ext uri="{9D8B030D-6E8A-4147-A177-3AD203B41FA5}">
                      <a16:colId xmlns:a16="http://schemas.microsoft.com/office/drawing/2014/main" val="20003"/>
                    </a:ext>
                  </a:extLst>
                </a:gridCol>
                <a:gridCol w="494342">
                  <a:extLst>
                    <a:ext uri="{9D8B030D-6E8A-4147-A177-3AD203B41FA5}">
                      <a16:colId xmlns:a16="http://schemas.microsoft.com/office/drawing/2014/main" val="20004"/>
                    </a:ext>
                  </a:extLst>
                </a:gridCol>
                <a:gridCol w="419843">
                  <a:extLst>
                    <a:ext uri="{9D8B030D-6E8A-4147-A177-3AD203B41FA5}">
                      <a16:colId xmlns:a16="http://schemas.microsoft.com/office/drawing/2014/main" val="20005"/>
                    </a:ext>
                  </a:extLst>
                </a:gridCol>
              </a:tblGrid>
              <a:tr h="295275">
                <a:tc>
                  <a:txBody>
                    <a:bodyPr/>
                    <a:lstStyle/>
                    <a:p>
                      <a:pPr algn="l">
                        <a:spcAft>
                          <a:spcPts val="0"/>
                        </a:spcAft>
                      </a:pPr>
                      <a:r>
                        <a:rPr lang="es-ES" sz="1000" dirty="0">
                          <a:effectLst/>
                        </a:rPr>
                        <a:t>Tratamiento</a:t>
                      </a:r>
                      <a:endParaRPr lang="es-EC" sz="1200" dirty="0">
                        <a:effectLst/>
                        <a:latin typeface="Times New Roman"/>
                        <a:ea typeface="Times New Roman"/>
                      </a:endParaRPr>
                    </a:p>
                  </a:txBody>
                  <a:tcPr marL="68580" marR="68580" marT="0" marB="0"/>
                </a:tc>
                <a:tc gridSpan="2">
                  <a:txBody>
                    <a:bodyPr/>
                    <a:lstStyle/>
                    <a:p>
                      <a:pPr algn="l">
                        <a:spcAft>
                          <a:spcPts val="0"/>
                        </a:spcAft>
                      </a:pPr>
                      <a:r>
                        <a:rPr lang="es-ES" sz="1000" dirty="0">
                          <a:effectLst/>
                        </a:rPr>
                        <a:t>Grosor de cascara </a:t>
                      </a:r>
                      <a:endParaRPr lang="es-EC" sz="1200" dirty="0">
                        <a:effectLst/>
                        <a:latin typeface="Times New Roman"/>
                        <a:ea typeface="Times New Roman"/>
                      </a:endParaRPr>
                    </a:p>
                  </a:txBody>
                  <a:tcPr marL="68580" marR="68580" marT="0" marB="0"/>
                </a:tc>
                <a:tc hMerge="1">
                  <a:txBody>
                    <a:bodyPr/>
                    <a:lstStyle/>
                    <a:p>
                      <a:endParaRPr lang="es-EC"/>
                    </a:p>
                  </a:txBody>
                  <a:tcPr/>
                </a:tc>
                <a:tc gridSpan="3">
                  <a:txBody>
                    <a:bodyPr/>
                    <a:lstStyle/>
                    <a:p>
                      <a:pPr algn="l">
                        <a:spcAft>
                          <a:spcPts val="0"/>
                        </a:spcAft>
                      </a:pPr>
                      <a:r>
                        <a:rPr lang="es-EC" sz="1000" dirty="0">
                          <a:effectLst/>
                        </a:rPr>
                        <a:t>SEM</a:t>
                      </a:r>
                      <a:endParaRPr lang="es-EC" sz="1200" dirty="0">
                        <a:effectLst/>
                        <a:latin typeface="Times New Roman"/>
                        <a:ea typeface="Times New Roman"/>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47320">
                <a:tc gridSpan="2">
                  <a:txBody>
                    <a:bodyPr/>
                    <a:lstStyle/>
                    <a:p>
                      <a:pPr algn="l">
                        <a:spcAft>
                          <a:spcPts val="0"/>
                        </a:spcAft>
                      </a:pPr>
                      <a:r>
                        <a:rPr lang="es-ES" sz="1000">
                          <a:effectLst/>
                        </a:rPr>
                        <a:t>320</a:t>
                      </a:r>
                      <a:endParaRPr lang="es-EC" sz="1200">
                        <a:effectLst/>
                        <a:latin typeface="Times New Roman"/>
                        <a:ea typeface="Times New Roman"/>
                      </a:endParaRPr>
                    </a:p>
                  </a:txBody>
                  <a:tcPr marL="68580" marR="68580" marT="0" marB="0"/>
                </a:tc>
                <a:tc hMerge="1">
                  <a:txBody>
                    <a:bodyPr/>
                    <a:lstStyle/>
                    <a:p>
                      <a:endParaRPr lang="es-EC"/>
                    </a:p>
                  </a:txBody>
                  <a:tcPr/>
                </a:tc>
                <a:tc>
                  <a:txBody>
                    <a:bodyPr/>
                    <a:lstStyle/>
                    <a:p>
                      <a:pPr algn="l">
                        <a:spcAft>
                          <a:spcPts val="0"/>
                        </a:spcAft>
                      </a:pPr>
                      <a:r>
                        <a:rPr lang="es-ES" sz="1000">
                          <a:effectLst/>
                        </a:rPr>
                        <a:t>0,49</a:t>
                      </a:r>
                      <a:endParaRPr lang="es-EC" sz="1200">
                        <a:effectLst/>
                        <a:latin typeface="Times New Roman"/>
                        <a:ea typeface="Times New Roman"/>
                      </a:endParaRPr>
                    </a:p>
                  </a:txBody>
                  <a:tcPr marL="68580" marR="68580" marT="0" marB="0"/>
                </a:tc>
                <a:tc>
                  <a:txBody>
                    <a:bodyPr/>
                    <a:lstStyle/>
                    <a:p>
                      <a:pPr algn="l">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lgn="l">
                        <a:spcAft>
                          <a:spcPts val="0"/>
                        </a:spcAft>
                      </a:pPr>
                      <a:r>
                        <a:rPr lang="es-EC" sz="1000">
                          <a:effectLst/>
                        </a:rPr>
                        <a:t>0,02</a:t>
                      </a:r>
                      <a:endParaRPr lang="es-EC" sz="1200">
                        <a:effectLst/>
                        <a:latin typeface="Times New Roman"/>
                        <a:ea typeface="Times New Roman"/>
                      </a:endParaRPr>
                    </a:p>
                  </a:txBody>
                  <a:tcPr marL="68580" marR="68580" marT="0" marB="0"/>
                </a:tc>
                <a:tc>
                  <a:txBody>
                    <a:bodyPr/>
                    <a:lstStyle/>
                    <a:p>
                      <a:pPr algn="l">
                        <a:spcAft>
                          <a:spcPts val="0"/>
                        </a:spcAft>
                      </a:pPr>
                      <a:r>
                        <a:rPr lang="es-EC" sz="1000" dirty="0">
                          <a:effectLst/>
                        </a:rPr>
                        <a:t>a</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689738844"/>
              </p:ext>
            </p:extLst>
          </p:nvPr>
        </p:nvGraphicFramePr>
        <p:xfrm>
          <a:off x="5421952" y="1962150"/>
          <a:ext cx="3398520" cy="609600"/>
        </p:xfrm>
        <a:graphic>
          <a:graphicData uri="http://schemas.openxmlformats.org/drawingml/2006/table">
            <a:tbl>
              <a:tblPr firstRow="1" firstCol="1" bandRow="1">
                <a:tableStyleId>{1FC58F96-5905-4A16-A6B7-7C83B40716DA}</a:tableStyleId>
              </a:tblPr>
              <a:tblGrid>
                <a:gridCol w="966470">
                  <a:extLst>
                    <a:ext uri="{9D8B030D-6E8A-4147-A177-3AD203B41FA5}">
                      <a16:colId xmlns:a16="http://schemas.microsoft.com/office/drawing/2014/main" val="20000"/>
                    </a:ext>
                  </a:extLst>
                </a:gridCol>
                <a:gridCol w="1226185">
                  <a:extLst>
                    <a:ext uri="{9D8B030D-6E8A-4147-A177-3AD203B41FA5}">
                      <a16:colId xmlns:a16="http://schemas.microsoft.com/office/drawing/2014/main" val="20001"/>
                    </a:ext>
                  </a:extLst>
                </a:gridCol>
                <a:gridCol w="286385">
                  <a:extLst>
                    <a:ext uri="{9D8B030D-6E8A-4147-A177-3AD203B41FA5}">
                      <a16:colId xmlns:a16="http://schemas.microsoft.com/office/drawing/2014/main" val="20002"/>
                    </a:ext>
                  </a:extLst>
                </a:gridCol>
                <a:gridCol w="497205">
                  <a:extLst>
                    <a:ext uri="{9D8B030D-6E8A-4147-A177-3AD203B41FA5}">
                      <a16:colId xmlns:a16="http://schemas.microsoft.com/office/drawing/2014/main" val="20003"/>
                    </a:ext>
                  </a:extLst>
                </a:gridCol>
                <a:gridCol w="422275">
                  <a:extLst>
                    <a:ext uri="{9D8B030D-6E8A-4147-A177-3AD203B41FA5}">
                      <a16:colId xmlns:a16="http://schemas.microsoft.com/office/drawing/2014/main" val="20004"/>
                    </a:ext>
                  </a:extLst>
                </a:gridCol>
              </a:tblGrid>
              <a:tr h="147320">
                <a:tc>
                  <a:txBody>
                    <a:bodyPr/>
                    <a:lstStyle/>
                    <a:p>
                      <a:pPr algn="l">
                        <a:spcAft>
                          <a:spcPts val="0"/>
                        </a:spcAft>
                      </a:pPr>
                      <a:r>
                        <a:rPr lang="es-ES" sz="1000" dirty="0">
                          <a:effectLst/>
                        </a:rPr>
                        <a:t>0</a:t>
                      </a:r>
                      <a:endParaRPr lang="es-EC" sz="1200" dirty="0">
                        <a:effectLst/>
                        <a:latin typeface="Times New Roman"/>
                        <a:ea typeface="Times New Roman"/>
                      </a:endParaRPr>
                    </a:p>
                  </a:txBody>
                  <a:tcPr marL="68580" marR="68580" marT="0" marB="0"/>
                </a:tc>
                <a:tc>
                  <a:txBody>
                    <a:bodyPr/>
                    <a:lstStyle/>
                    <a:p>
                      <a:pPr algn="l">
                        <a:spcAft>
                          <a:spcPts val="0"/>
                        </a:spcAft>
                      </a:pPr>
                      <a:r>
                        <a:rPr lang="es-ES" sz="1000" dirty="0">
                          <a:effectLst/>
                        </a:rPr>
                        <a:t>0,36</a:t>
                      </a:r>
                      <a:endParaRPr lang="es-EC" sz="1200" dirty="0">
                        <a:effectLst/>
                        <a:latin typeface="Times New Roman"/>
                        <a:ea typeface="Times New Roman"/>
                      </a:endParaRPr>
                    </a:p>
                  </a:txBody>
                  <a:tcPr marL="68580" marR="68580" marT="0" marB="0"/>
                </a:tc>
                <a:tc>
                  <a:txBody>
                    <a:bodyPr/>
                    <a:lstStyle/>
                    <a:p>
                      <a:pPr algn="l">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lgn="l">
                        <a:spcAft>
                          <a:spcPts val="0"/>
                        </a:spcAft>
                      </a:pPr>
                      <a:r>
                        <a:rPr lang="es-ES" sz="1000">
                          <a:effectLst/>
                        </a:rPr>
                        <a:t>0,02</a:t>
                      </a:r>
                      <a:endParaRPr lang="es-EC" sz="1200">
                        <a:effectLst/>
                        <a:latin typeface="Times New Roman"/>
                        <a:ea typeface="Times New Roman"/>
                      </a:endParaRPr>
                    </a:p>
                  </a:txBody>
                  <a:tcPr marL="68580" marR="68580" marT="0" marB="0"/>
                </a:tc>
                <a:tc>
                  <a:txBody>
                    <a:bodyPr/>
                    <a:lstStyle/>
                    <a:p>
                      <a:pPr algn="l">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147320">
                <a:tc>
                  <a:txBody>
                    <a:bodyPr/>
                    <a:lstStyle/>
                    <a:p>
                      <a:pPr algn="l">
                        <a:spcAft>
                          <a:spcPts val="0"/>
                        </a:spcAft>
                      </a:pPr>
                      <a:r>
                        <a:rPr lang="es-ES" sz="1000">
                          <a:effectLst/>
                        </a:rPr>
                        <a:t>40</a:t>
                      </a:r>
                      <a:endParaRPr lang="es-EC" sz="1200">
                        <a:effectLst/>
                        <a:latin typeface="Times New Roman"/>
                        <a:ea typeface="Times New Roman"/>
                      </a:endParaRPr>
                    </a:p>
                  </a:txBody>
                  <a:tcPr marL="68580" marR="68580" marT="0" marB="0"/>
                </a:tc>
                <a:tc>
                  <a:txBody>
                    <a:bodyPr/>
                    <a:lstStyle/>
                    <a:p>
                      <a:pPr algn="l">
                        <a:spcAft>
                          <a:spcPts val="0"/>
                        </a:spcAft>
                      </a:pPr>
                      <a:r>
                        <a:rPr lang="es-ES" sz="1000" dirty="0">
                          <a:effectLst/>
                        </a:rPr>
                        <a:t>0,36</a:t>
                      </a:r>
                      <a:endParaRPr lang="es-EC" sz="1200" dirty="0">
                        <a:effectLst/>
                        <a:latin typeface="Times New Roman"/>
                        <a:ea typeface="Times New Roman"/>
                      </a:endParaRPr>
                    </a:p>
                  </a:txBody>
                  <a:tcPr marL="68580" marR="68580" marT="0" marB="0"/>
                </a:tc>
                <a:tc>
                  <a:txBody>
                    <a:bodyPr/>
                    <a:lstStyle/>
                    <a:p>
                      <a:pPr algn="l">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lgn="l">
                        <a:spcAft>
                          <a:spcPts val="0"/>
                        </a:spcAft>
                      </a:pPr>
                      <a:r>
                        <a:rPr lang="es-EC" sz="1000">
                          <a:effectLst/>
                        </a:rPr>
                        <a:t>0,02</a:t>
                      </a:r>
                      <a:endParaRPr lang="es-EC" sz="1200">
                        <a:effectLst/>
                        <a:latin typeface="Times New Roman"/>
                        <a:ea typeface="Times New Roman"/>
                      </a:endParaRPr>
                    </a:p>
                  </a:txBody>
                  <a:tcPr marL="68580" marR="68580" marT="0" marB="0"/>
                </a:tc>
                <a:tc>
                  <a:txBody>
                    <a:bodyPr/>
                    <a:lstStyle/>
                    <a:p>
                      <a:pPr algn="l">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47320">
                <a:tc>
                  <a:txBody>
                    <a:bodyPr/>
                    <a:lstStyle/>
                    <a:p>
                      <a:pPr algn="l">
                        <a:spcAft>
                          <a:spcPts val="0"/>
                        </a:spcAft>
                      </a:pPr>
                      <a:r>
                        <a:rPr lang="es-ES" sz="1000">
                          <a:effectLst/>
                        </a:rPr>
                        <a:t>160</a:t>
                      </a:r>
                      <a:endParaRPr lang="es-EC" sz="1200">
                        <a:effectLst/>
                        <a:latin typeface="Times New Roman"/>
                        <a:ea typeface="Times New Roman"/>
                      </a:endParaRPr>
                    </a:p>
                  </a:txBody>
                  <a:tcPr marL="68580" marR="68580" marT="0" marB="0"/>
                </a:tc>
                <a:tc>
                  <a:txBody>
                    <a:bodyPr/>
                    <a:lstStyle/>
                    <a:p>
                      <a:pPr algn="l">
                        <a:spcAft>
                          <a:spcPts val="0"/>
                        </a:spcAft>
                      </a:pPr>
                      <a:r>
                        <a:rPr lang="es-ES" sz="1000" dirty="0">
                          <a:effectLst/>
                        </a:rPr>
                        <a:t>0,35</a:t>
                      </a:r>
                      <a:endParaRPr lang="es-EC" sz="1200" dirty="0">
                        <a:effectLst/>
                        <a:latin typeface="Times New Roman"/>
                        <a:ea typeface="Times New Roman"/>
                      </a:endParaRPr>
                    </a:p>
                  </a:txBody>
                  <a:tcPr marL="68580" marR="68580" marT="0" marB="0"/>
                </a:tc>
                <a:tc>
                  <a:txBody>
                    <a:bodyPr/>
                    <a:lstStyle/>
                    <a:p>
                      <a:pPr algn="l">
                        <a:spcAft>
                          <a:spcPts val="0"/>
                        </a:spcAft>
                      </a:pPr>
                      <a:r>
                        <a:rPr lang="es-EC" sz="1000">
                          <a:effectLst/>
                        </a:rPr>
                        <a:t>±</a:t>
                      </a:r>
                      <a:endParaRPr lang="es-EC" sz="1200">
                        <a:effectLst/>
                        <a:latin typeface="Times New Roman"/>
                        <a:ea typeface="Times New Roman"/>
                      </a:endParaRPr>
                    </a:p>
                  </a:txBody>
                  <a:tcPr marL="68580" marR="68580" marT="0" marB="0"/>
                </a:tc>
                <a:tc>
                  <a:txBody>
                    <a:bodyPr/>
                    <a:lstStyle/>
                    <a:p>
                      <a:pPr algn="l">
                        <a:spcAft>
                          <a:spcPts val="0"/>
                        </a:spcAft>
                      </a:pPr>
                      <a:r>
                        <a:rPr lang="es-EC" sz="1000">
                          <a:effectLst/>
                        </a:rPr>
                        <a:t>0,02</a:t>
                      </a:r>
                      <a:endParaRPr lang="es-EC" sz="1200">
                        <a:effectLst/>
                        <a:latin typeface="Times New Roman"/>
                        <a:ea typeface="Times New Roman"/>
                      </a:endParaRPr>
                    </a:p>
                  </a:txBody>
                  <a:tcPr marL="68580" marR="68580" marT="0" marB="0"/>
                </a:tc>
                <a:tc>
                  <a:txBody>
                    <a:bodyPr/>
                    <a:lstStyle/>
                    <a:p>
                      <a:pPr algn="l">
                        <a:spcAft>
                          <a:spcPts val="0"/>
                        </a:spcAft>
                      </a:pPr>
                      <a:r>
                        <a:rPr lang="es-EC" sz="1000">
                          <a:effectLst/>
                        </a:rPr>
                        <a:t>a</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47320">
                <a:tc>
                  <a:txBody>
                    <a:bodyPr/>
                    <a:lstStyle/>
                    <a:p>
                      <a:pPr algn="l">
                        <a:spcAft>
                          <a:spcPts val="0"/>
                        </a:spcAft>
                      </a:pPr>
                      <a:r>
                        <a:rPr lang="es-ES" sz="1000">
                          <a:effectLst/>
                        </a:rPr>
                        <a:t>p- valor</a:t>
                      </a:r>
                      <a:endParaRPr lang="es-EC" sz="1200">
                        <a:effectLst/>
                        <a:latin typeface="Times New Roman"/>
                        <a:ea typeface="Times New Roman"/>
                      </a:endParaRPr>
                    </a:p>
                  </a:txBody>
                  <a:tcPr marL="68580" marR="68580" marT="0" marB="0"/>
                </a:tc>
                <a:tc>
                  <a:txBody>
                    <a:bodyPr/>
                    <a:lstStyle/>
                    <a:p>
                      <a:pPr algn="l">
                        <a:spcAft>
                          <a:spcPts val="0"/>
                        </a:spcAft>
                      </a:pPr>
                      <a:r>
                        <a:rPr lang="es-ES" sz="1000">
                          <a:effectLst/>
                        </a:rPr>
                        <a:t>0,4986</a:t>
                      </a:r>
                      <a:endParaRPr lang="es-EC" sz="1200">
                        <a:effectLst/>
                        <a:latin typeface="Times New Roman"/>
                        <a:ea typeface="Times New Roman"/>
                      </a:endParaRPr>
                    </a:p>
                  </a:txBody>
                  <a:tcPr marL="68580" marR="68580" marT="0" marB="0"/>
                </a:tc>
                <a:tc>
                  <a:txBody>
                    <a:bodyPr/>
                    <a:lstStyle/>
                    <a:p>
                      <a:pPr algn="l">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lgn="l">
                        <a:spcAft>
                          <a:spcPts val="0"/>
                        </a:spcAft>
                      </a:pPr>
                      <a:r>
                        <a:rPr lang="es-EC" sz="1000">
                          <a:effectLst/>
                        </a:rPr>
                        <a:t> </a:t>
                      </a:r>
                      <a:endParaRPr lang="es-EC" sz="1200">
                        <a:effectLst/>
                        <a:latin typeface="Times New Roman"/>
                        <a:ea typeface="Times New Roman"/>
                      </a:endParaRPr>
                    </a:p>
                  </a:txBody>
                  <a:tcPr marL="68580" marR="68580" marT="0" marB="0"/>
                </a:tc>
                <a:tc>
                  <a:txBody>
                    <a:bodyPr/>
                    <a:lstStyle/>
                    <a:p>
                      <a:pPr algn="l">
                        <a:spcAft>
                          <a:spcPts val="0"/>
                        </a:spcAft>
                      </a:pPr>
                      <a:r>
                        <a:rPr lang="es-EC" sz="1000" dirty="0">
                          <a:effectLst/>
                        </a:rPr>
                        <a:t> </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8" name="Rectangle 2"/>
          <p:cNvSpPr>
            <a:spLocks noChangeArrowheads="1"/>
          </p:cNvSpPr>
          <p:nvPr/>
        </p:nvSpPr>
        <p:spPr bwMode="auto">
          <a:xfrm>
            <a:off x="5364088" y="2427734"/>
            <a:ext cx="33123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ES" alt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 </a:t>
            </a: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Letras diferentes en la misma fila indican diferencias significativas p &lt; 0,05.</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SEM Error estándar</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10 Gráfico"/>
          <p:cNvGraphicFramePr/>
          <p:nvPr>
            <p:extLst>
              <p:ext uri="{D42A27DB-BD31-4B8C-83A1-F6EECF244321}">
                <p14:modId xmlns:p14="http://schemas.microsoft.com/office/powerpoint/2010/main" val="3476289084"/>
              </p:ext>
            </p:extLst>
          </p:nvPr>
        </p:nvGraphicFramePr>
        <p:xfrm>
          <a:off x="611560" y="1294770"/>
          <a:ext cx="4366889" cy="2638846"/>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611560" y="4011910"/>
            <a:ext cx="7776864" cy="1231106"/>
          </a:xfrm>
          <a:prstGeom prst="rect">
            <a:avLst/>
          </a:prstGeom>
        </p:spPr>
        <p:txBody>
          <a:bodyPr wrap="square">
            <a:spAutoFit/>
          </a:bodyPr>
          <a:lstStyle/>
          <a:p>
            <a:pPr algn="just"/>
            <a:r>
              <a:rPr lang="es-ES" sz="1200" dirty="0"/>
              <a:t>N</a:t>
            </a:r>
            <a:r>
              <a:rPr lang="es-ES" sz="1200" dirty="0" smtClean="0"/>
              <a:t>o </a:t>
            </a:r>
            <a:r>
              <a:rPr lang="es-ES" sz="1200" dirty="0"/>
              <a:t>se encontró un efecto significativo en los niveles Biocolina (p=0,4986). Con una dosis de 320 mg/T se obtuvo mayor resistencia de cascaron 0,49±0,04</a:t>
            </a:r>
            <a:r>
              <a:rPr lang="es-ES" sz="1200" dirty="0" smtClean="0"/>
              <a:t>. </a:t>
            </a:r>
            <a:r>
              <a:rPr lang="es-ES" sz="1200" dirty="0"/>
              <a:t>Según Batcshan (1994), la calidad de la cascara del huevo está relacionado al suministro de nutrientes y a la edad de la gallina. Así como también la cantidad de calcio que se suministre determinara el grosor y la dureza considerando a su vez las condiciones ambientales y estado de salud del animal. (Roberts, 2004)</a:t>
            </a:r>
            <a:endParaRPr lang="es-EC" sz="1200" dirty="0"/>
          </a:p>
          <a:p>
            <a:pPr algn="just"/>
            <a:endParaRPr lang="es-EC" sz="1200" dirty="0"/>
          </a:p>
        </p:txBody>
      </p:sp>
    </p:spTree>
    <p:extLst>
      <p:ext uri="{BB962C8B-B14F-4D97-AF65-F5344CB8AC3E}">
        <p14:creationId xmlns:p14="http://schemas.microsoft.com/office/powerpoint/2010/main" val="3008530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115615" y="123478"/>
            <a:ext cx="7440259" cy="683100"/>
          </a:xfrm>
          <a:prstGeom prst="rect">
            <a:avLst/>
          </a:prstGeom>
        </p:spPr>
        <p:txBody>
          <a:bodyPr spcFirstLastPara="1" wrap="square" lIns="91425" tIns="91425" rIns="91425" bIns="91425" anchor="b" anchorCtr="0">
            <a:noAutofit/>
          </a:bodyPr>
          <a:lstStyle/>
          <a:p>
            <a:pPr lvl="1"/>
            <a:r>
              <a:rPr lang="es-ES" sz="2800" dirty="0"/>
              <a:t>Análisis marginal del costo de producción</a:t>
            </a:r>
            <a:endParaRPr lang="es-EC" sz="2800" i="1"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35</a:t>
            </a:fld>
            <a:endParaRPr/>
          </a:p>
        </p:txBody>
      </p:sp>
      <p:sp>
        <p:nvSpPr>
          <p:cNvPr id="9" name="8 Rectángulo"/>
          <p:cNvSpPr/>
          <p:nvPr/>
        </p:nvSpPr>
        <p:spPr>
          <a:xfrm>
            <a:off x="611560" y="4281358"/>
            <a:ext cx="7776864" cy="738664"/>
          </a:xfrm>
          <a:prstGeom prst="rect">
            <a:avLst/>
          </a:prstGeom>
        </p:spPr>
        <p:txBody>
          <a:bodyPr wrap="square">
            <a:spAutoFit/>
          </a:bodyPr>
          <a:lstStyle/>
          <a:p>
            <a:pPr algn="just"/>
            <a:r>
              <a:rPr lang="en-US" dirty="0"/>
              <a:t>Se determinó que el tratamiento que utilizó 160 </a:t>
            </a:r>
            <a:r>
              <a:rPr lang="en-US" dirty="0" smtClean="0"/>
              <a:t>gr/Tn </a:t>
            </a:r>
            <a:r>
              <a:rPr lang="en-US" dirty="0"/>
              <a:t>(T1) le produjo una tasa de retorno marginal de 8,38; mientras que el tratamiento que utilizó 240 </a:t>
            </a:r>
            <a:r>
              <a:rPr lang="en-US" dirty="0" smtClean="0"/>
              <a:t>gr/Tn </a:t>
            </a:r>
            <a:r>
              <a:rPr lang="en-US" dirty="0"/>
              <a:t>(T2) a parte del </a:t>
            </a:r>
            <a:r>
              <a:rPr lang="en-US" dirty="0" smtClean="0"/>
              <a:t>8,38 </a:t>
            </a:r>
            <a:r>
              <a:rPr lang="en-US" dirty="0"/>
              <a:t>tiene adicional 1,83 que sumados determina una tasa marginal de 10,2.</a:t>
            </a:r>
            <a:endParaRPr lang="es-EC" sz="1200" dirty="0"/>
          </a:p>
        </p:txBody>
      </p:sp>
      <p:graphicFrame>
        <p:nvGraphicFramePr>
          <p:cNvPr id="10" name="Gráfico 9"/>
          <p:cNvGraphicFramePr/>
          <p:nvPr>
            <p:extLst>
              <p:ext uri="{D42A27DB-BD31-4B8C-83A1-F6EECF244321}">
                <p14:modId xmlns:p14="http://schemas.microsoft.com/office/powerpoint/2010/main" val="3229447636"/>
              </p:ext>
            </p:extLst>
          </p:nvPr>
        </p:nvGraphicFramePr>
        <p:xfrm>
          <a:off x="827584" y="1243723"/>
          <a:ext cx="4264025" cy="236474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agen 11"/>
          <p:cNvPicPr>
            <a:picLocks noChangeAspect="1"/>
          </p:cNvPicPr>
          <p:nvPr/>
        </p:nvPicPr>
        <p:blipFill>
          <a:blip r:embed="rId4"/>
          <a:stretch>
            <a:fillRect/>
          </a:stretch>
        </p:blipFill>
        <p:spPr>
          <a:xfrm>
            <a:off x="5220071" y="1401452"/>
            <a:ext cx="3923929" cy="1674354"/>
          </a:xfrm>
          <a:prstGeom prst="rect">
            <a:avLst/>
          </a:prstGeom>
        </p:spPr>
      </p:pic>
    </p:spTree>
    <p:extLst>
      <p:ext uri="{BB962C8B-B14F-4D97-AF65-F5344CB8AC3E}">
        <p14:creationId xmlns:p14="http://schemas.microsoft.com/office/powerpoint/2010/main" val="3281415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529208" y="123478"/>
            <a:ext cx="7715200" cy="683100"/>
          </a:xfrm>
          <a:prstGeom prst="rect">
            <a:avLst/>
          </a:prstGeom>
        </p:spPr>
        <p:txBody>
          <a:bodyPr spcFirstLastPara="1" wrap="square" lIns="91425" tIns="91425" rIns="91425" bIns="91425" anchor="b" anchorCtr="0">
            <a:noAutofit/>
          </a:bodyPr>
          <a:lstStyle/>
          <a:p>
            <a:pPr algn="ctr"/>
            <a:r>
              <a:rPr lang="es-ES" dirty="0" smtClean="0"/>
              <a:t/>
            </a:r>
            <a:br>
              <a:rPr lang="es-ES" dirty="0" smtClean="0"/>
            </a:br>
            <a:r>
              <a:rPr lang="es-ES" dirty="0" smtClean="0"/>
              <a:t>Variables histo-morfométricas</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36</a:t>
            </a:fld>
            <a:endParaRPr/>
          </a:p>
        </p:txBody>
      </p:sp>
      <p:graphicFrame>
        <p:nvGraphicFramePr>
          <p:cNvPr id="2" name="1 Tabla"/>
          <p:cNvGraphicFramePr>
            <a:graphicFrameLocks noGrp="1"/>
          </p:cNvGraphicFramePr>
          <p:nvPr>
            <p:extLst>
              <p:ext uri="{D42A27DB-BD31-4B8C-83A1-F6EECF244321}">
                <p14:modId xmlns:p14="http://schemas.microsoft.com/office/powerpoint/2010/main" val="1592588949"/>
              </p:ext>
            </p:extLst>
          </p:nvPr>
        </p:nvGraphicFramePr>
        <p:xfrm>
          <a:off x="395536" y="1095548"/>
          <a:ext cx="4032448" cy="3348412"/>
        </p:xfrm>
        <a:graphic>
          <a:graphicData uri="http://schemas.openxmlformats.org/drawingml/2006/table">
            <a:tbl>
              <a:tblPr firstRow="1" firstCol="1" bandRow="1" bandCol="1">
                <a:tableStyleId>{21E4AEA4-8DFA-4A89-87EB-49C32662AFE0}</a:tableStyleId>
              </a:tblPr>
              <a:tblGrid>
                <a:gridCol w="666031">
                  <a:extLst>
                    <a:ext uri="{9D8B030D-6E8A-4147-A177-3AD203B41FA5}">
                      <a16:colId xmlns:a16="http://schemas.microsoft.com/office/drawing/2014/main" val="20000"/>
                    </a:ext>
                  </a:extLst>
                </a:gridCol>
                <a:gridCol w="3366417">
                  <a:extLst>
                    <a:ext uri="{9D8B030D-6E8A-4147-A177-3AD203B41FA5}">
                      <a16:colId xmlns:a16="http://schemas.microsoft.com/office/drawing/2014/main" val="20001"/>
                    </a:ext>
                  </a:extLst>
                </a:gridCol>
              </a:tblGrid>
              <a:tr h="304401">
                <a:tc>
                  <a:txBody>
                    <a:bodyPr/>
                    <a:lstStyle/>
                    <a:p>
                      <a:pPr algn="ctr">
                        <a:spcAft>
                          <a:spcPts val="0"/>
                        </a:spcAft>
                      </a:pPr>
                      <a:r>
                        <a:rPr lang="es-EC" sz="900" dirty="0">
                          <a:effectLst/>
                        </a:rPr>
                        <a:t>Tratamientos</a:t>
                      </a:r>
                      <a:endParaRPr lang="es-EC" sz="1000" dirty="0">
                        <a:effectLst/>
                        <a:latin typeface="Times New Roman"/>
                        <a:ea typeface="Times New Roman"/>
                      </a:endParaRPr>
                    </a:p>
                  </a:txBody>
                  <a:tcPr marL="58888" marR="58888" marT="0" marB="0"/>
                </a:tc>
                <a:tc>
                  <a:txBody>
                    <a:bodyPr/>
                    <a:lstStyle/>
                    <a:p>
                      <a:pPr algn="ctr">
                        <a:spcAft>
                          <a:spcPts val="0"/>
                        </a:spcAft>
                      </a:pPr>
                      <a:r>
                        <a:rPr lang="es-EC" sz="900" dirty="0">
                          <a:effectLst/>
                        </a:rPr>
                        <a:t>Diagnostico </a:t>
                      </a:r>
                      <a:endParaRPr lang="es-EC" sz="1000" dirty="0">
                        <a:effectLst/>
                        <a:latin typeface="Times New Roman"/>
                        <a:ea typeface="Times New Roman"/>
                      </a:endParaRPr>
                    </a:p>
                  </a:txBody>
                  <a:tcPr marL="58888" marR="58888" marT="0" marB="0"/>
                </a:tc>
                <a:extLst>
                  <a:ext uri="{0D108BD9-81ED-4DB2-BD59-A6C34878D82A}">
                    <a16:rowId xmlns:a16="http://schemas.microsoft.com/office/drawing/2014/main" val="10000"/>
                  </a:ext>
                </a:extLst>
              </a:tr>
              <a:tr h="304401">
                <a:tc>
                  <a:txBody>
                    <a:bodyPr/>
                    <a:lstStyle/>
                    <a:p>
                      <a:pPr algn="ctr">
                        <a:spcAft>
                          <a:spcPts val="0"/>
                        </a:spcAft>
                      </a:pPr>
                      <a:r>
                        <a:rPr lang="es-EC" sz="900">
                          <a:effectLst/>
                        </a:rPr>
                        <a:t>T</a:t>
                      </a:r>
                      <a:r>
                        <a:rPr lang="es-EC" sz="900" baseline="-25000">
                          <a:effectLst/>
                        </a:rPr>
                        <a:t>0</a:t>
                      </a:r>
                      <a:endParaRPr lang="es-EC" sz="1000">
                        <a:effectLst/>
                        <a:latin typeface="Times New Roman"/>
                        <a:ea typeface="Times New Roman"/>
                      </a:endParaRPr>
                    </a:p>
                  </a:txBody>
                  <a:tcPr marL="58888" marR="58888" marT="0" marB="0"/>
                </a:tc>
                <a:tc>
                  <a:txBody>
                    <a:bodyPr/>
                    <a:lstStyle/>
                    <a:p>
                      <a:pPr algn="just">
                        <a:spcAft>
                          <a:spcPts val="0"/>
                        </a:spcAft>
                      </a:pPr>
                      <a:r>
                        <a:rPr lang="es-EC" sz="900">
                          <a:effectLst/>
                        </a:rPr>
                        <a:t>Fragmento de hígado amarillento, friable, que midió 8 cm de eje mayor.</a:t>
                      </a:r>
                      <a:endParaRPr lang="es-EC" sz="1000">
                        <a:effectLst/>
                        <a:latin typeface="Times New Roman"/>
                        <a:ea typeface="Times New Roman"/>
                      </a:endParaRPr>
                    </a:p>
                  </a:txBody>
                  <a:tcPr marL="58888" marR="58888" marT="0" marB="0"/>
                </a:tc>
                <a:extLst>
                  <a:ext uri="{0D108BD9-81ED-4DB2-BD59-A6C34878D82A}">
                    <a16:rowId xmlns:a16="http://schemas.microsoft.com/office/drawing/2014/main" val="10001"/>
                  </a:ext>
                </a:extLst>
              </a:tr>
              <a:tr h="304401">
                <a:tc>
                  <a:txBody>
                    <a:bodyPr/>
                    <a:lstStyle/>
                    <a:p>
                      <a:pPr algn="ctr">
                        <a:spcAft>
                          <a:spcPts val="0"/>
                        </a:spcAft>
                      </a:pPr>
                      <a:r>
                        <a:rPr lang="es-EC" sz="900">
                          <a:effectLst/>
                        </a:rPr>
                        <a:t>T</a:t>
                      </a:r>
                      <a:r>
                        <a:rPr lang="es-EC" sz="900" baseline="-25000">
                          <a:effectLst/>
                        </a:rPr>
                        <a:t>0</a:t>
                      </a:r>
                      <a:r>
                        <a:rPr lang="es-EC" sz="900">
                          <a:effectLst/>
                        </a:rPr>
                        <a:t>. Testigo</a:t>
                      </a:r>
                      <a:endParaRPr lang="es-EC" sz="1000">
                        <a:effectLst/>
                        <a:latin typeface="Times New Roman"/>
                        <a:ea typeface="Times New Roman"/>
                      </a:endParaRPr>
                    </a:p>
                  </a:txBody>
                  <a:tcPr marL="58888" marR="58888" marT="0" marB="0"/>
                </a:tc>
                <a:tc>
                  <a:txBody>
                    <a:bodyPr/>
                    <a:lstStyle/>
                    <a:p>
                      <a:pPr algn="just">
                        <a:spcAft>
                          <a:spcPts val="0"/>
                        </a:spcAft>
                      </a:pPr>
                      <a:r>
                        <a:rPr lang="es-EC" sz="900">
                          <a:effectLst/>
                        </a:rPr>
                        <a:t>Fragmento de hígado amarillento, friable, que midió 7 cm de eje mayor.</a:t>
                      </a:r>
                      <a:endParaRPr lang="es-EC" sz="1000">
                        <a:effectLst/>
                        <a:latin typeface="Times New Roman"/>
                        <a:ea typeface="Times New Roman"/>
                      </a:endParaRPr>
                    </a:p>
                  </a:txBody>
                  <a:tcPr marL="58888" marR="58888" marT="0" marB="0"/>
                </a:tc>
                <a:extLst>
                  <a:ext uri="{0D108BD9-81ED-4DB2-BD59-A6C34878D82A}">
                    <a16:rowId xmlns:a16="http://schemas.microsoft.com/office/drawing/2014/main" val="10002"/>
                  </a:ext>
                </a:extLst>
              </a:tr>
              <a:tr h="304401">
                <a:tc>
                  <a:txBody>
                    <a:bodyPr/>
                    <a:lstStyle/>
                    <a:p>
                      <a:pPr algn="ctr">
                        <a:spcAft>
                          <a:spcPts val="0"/>
                        </a:spcAft>
                      </a:pPr>
                      <a:r>
                        <a:rPr lang="es-EC" sz="900">
                          <a:effectLst/>
                        </a:rPr>
                        <a:t>T</a:t>
                      </a:r>
                      <a:r>
                        <a:rPr lang="es-EC" sz="900" baseline="-25000">
                          <a:effectLst/>
                        </a:rPr>
                        <a:t>1</a:t>
                      </a:r>
                      <a:endParaRPr lang="es-EC" sz="1000">
                        <a:effectLst/>
                        <a:latin typeface="Times New Roman"/>
                        <a:ea typeface="Times New Roman"/>
                      </a:endParaRPr>
                    </a:p>
                  </a:txBody>
                  <a:tcPr marL="58888" marR="58888" marT="0" marB="0"/>
                </a:tc>
                <a:tc>
                  <a:txBody>
                    <a:bodyPr/>
                    <a:lstStyle/>
                    <a:p>
                      <a:pPr algn="just">
                        <a:spcAft>
                          <a:spcPts val="0"/>
                        </a:spcAft>
                      </a:pPr>
                      <a:r>
                        <a:rPr lang="es-EC" sz="900">
                          <a:effectLst/>
                        </a:rPr>
                        <a:t>Fragmento de hígado amarillento, friable, que midió 8.5 cm de eje mayor.</a:t>
                      </a:r>
                      <a:endParaRPr lang="es-EC" sz="1000">
                        <a:effectLst/>
                        <a:latin typeface="Times New Roman"/>
                        <a:ea typeface="Times New Roman"/>
                      </a:endParaRPr>
                    </a:p>
                  </a:txBody>
                  <a:tcPr marL="58888" marR="58888" marT="0" marB="0"/>
                </a:tc>
                <a:extLst>
                  <a:ext uri="{0D108BD9-81ED-4DB2-BD59-A6C34878D82A}">
                    <a16:rowId xmlns:a16="http://schemas.microsoft.com/office/drawing/2014/main" val="10003"/>
                  </a:ext>
                </a:extLst>
              </a:tr>
              <a:tr h="304401">
                <a:tc>
                  <a:txBody>
                    <a:bodyPr/>
                    <a:lstStyle/>
                    <a:p>
                      <a:pPr algn="ctr">
                        <a:spcAft>
                          <a:spcPts val="0"/>
                        </a:spcAft>
                      </a:pPr>
                      <a:r>
                        <a:rPr lang="es-EC" sz="900">
                          <a:effectLst/>
                        </a:rPr>
                        <a:t>T</a:t>
                      </a:r>
                      <a:r>
                        <a:rPr lang="es-EC" sz="900" baseline="-25000">
                          <a:effectLst/>
                        </a:rPr>
                        <a:t>1</a:t>
                      </a:r>
                      <a:endParaRPr lang="es-EC" sz="1000">
                        <a:effectLst/>
                        <a:latin typeface="Times New Roman"/>
                        <a:ea typeface="Times New Roman"/>
                      </a:endParaRPr>
                    </a:p>
                  </a:txBody>
                  <a:tcPr marL="58888" marR="58888" marT="0" marB="0"/>
                </a:tc>
                <a:tc>
                  <a:txBody>
                    <a:bodyPr/>
                    <a:lstStyle/>
                    <a:p>
                      <a:pPr algn="just">
                        <a:spcAft>
                          <a:spcPts val="0"/>
                        </a:spcAft>
                      </a:pPr>
                      <a:r>
                        <a:rPr lang="es-EC" sz="900">
                          <a:effectLst/>
                        </a:rPr>
                        <a:t>Fragmento de hígado amarillento, friable, que midió 7 cm de eje mayor.</a:t>
                      </a:r>
                      <a:endParaRPr lang="es-EC" sz="1000">
                        <a:effectLst/>
                        <a:latin typeface="Times New Roman"/>
                        <a:ea typeface="Times New Roman"/>
                      </a:endParaRPr>
                    </a:p>
                  </a:txBody>
                  <a:tcPr marL="58888" marR="58888" marT="0" marB="0"/>
                </a:tc>
                <a:extLst>
                  <a:ext uri="{0D108BD9-81ED-4DB2-BD59-A6C34878D82A}">
                    <a16:rowId xmlns:a16="http://schemas.microsoft.com/office/drawing/2014/main" val="10004"/>
                  </a:ext>
                </a:extLst>
              </a:tr>
              <a:tr h="456602">
                <a:tc>
                  <a:txBody>
                    <a:bodyPr/>
                    <a:lstStyle/>
                    <a:p>
                      <a:pPr algn="ctr">
                        <a:spcAft>
                          <a:spcPts val="0"/>
                        </a:spcAft>
                      </a:pPr>
                      <a:r>
                        <a:rPr lang="es-EC" sz="900">
                          <a:effectLst/>
                        </a:rPr>
                        <a:t>T</a:t>
                      </a:r>
                      <a:r>
                        <a:rPr lang="es-EC" sz="900" baseline="-25000">
                          <a:effectLst/>
                        </a:rPr>
                        <a:t>2</a:t>
                      </a:r>
                      <a:endParaRPr lang="es-EC" sz="1000">
                        <a:effectLst/>
                        <a:latin typeface="Times New Roman"/>
                        <a:ea typeface="Times New Roman"/>
                      </a:endParaRPr>
                    </a:p>
                  </a:txBody>
                  <a:tcPr marL="58888" marR="58888" marT="0" marB="0"/>
                </a:tc>
                <a:tc>
                  <a:txBody>
                    <a:bodyPr/>
                    <a:lstStyle/>
                    <a:p>
                      <a:pPr algn="just">
                        <a:spcAft>
                          <a:spcPts val="0"/>
                        </a:spcAft>
                      </a:pPr>
                      <a:r>
                        <a:rPr lang="es-EC" sz="900">
                          <a:effectLst/>
                        </a:rPr>
                        <a:t>Dos fragmentos de hígado, amarillentos, que midieron en conjunto 15 cm de</a:t>
                      </a:r>
                      <a:br>
                        <a:rPr lang="es-EC" sz="900">
                          <a:effectLst/>
                        </a:rPr>
                      </a:br>
                      <a:r>
                        <a:rPr lang="es-EC" sz="900">
                          <a:effectLst/>
                        </a:rPr>
                        <a:t>eje mayor.</a:t>
                      </a:r>
                      <a:endParaRPr lang="es-EC" sz="1000">
                        <a:effectLst/>
                        <a:latin typeface="Times New Roman"/>
                        <a:ea typeface="Times New Roman"/>
                      </a:endParaRPr>
                    </a:p>
                  </a:txBody>
                  <a:tcPr marL="58888" marR="58888" marT="0" marB="0"/>
                </a:tc>
                <a:extLst>
                  <a:ext uri="{0D108BD9-81ED-4DB2-BD59-A6C34878D82A}">
                    <a16:rowId xmlns:a16="http://schemas.microsoft.com/office/drawing/2014/main" val="10005"/>
                  </a:ext>
                </a:extLst>
              </a:tr>
              <a:tr h="608802">
                <a:tc>
                  <a:txBody>
                    <a:bodyPr/>
                    <a:lstStyle/>
                    <a:p>
                      <a:pPr algn="ctr">
                        <a:spcAft>
                          <a:spcPts val="0"/>
                        </a:spcAft>
                      </a:pPr>
                      <a:r>
                        <a:rPr lang="es-EC" sz="900">
                          <a:effectLst/>
                        </a:rPr>
                        <a:t>T</a:t>
                      </a:r>
                      <a:r>
                        <a:rPr lang="es-EC" sz="900" baseline="-25000">
                          <a:effectLst/>
                        </a:rPr>
                        <a:t>2</a:t>
                      </a:r>
                      <a:endParaRPr lang="es-EC" sz="1000">
                        <a:effectLst/>
                        <a:latin typeface="Times New Roman"/>
                        <a:ea typeface="Times New Roman"/>
                      </a:endParaRPr>
                    </a:p>
                  </a:txBody>
                  <a:tcPr marL="58888" marR="58888" marT="0" marB="0"/>
                </a:tc>
                <a:tc>
                  <a:txBody>
                    <a:bodyPr/>
                    <a:lstStyle/>
                    <a:p>
                      <a:pPr algn="just">
                        <a:spcAft>
                          <a:spcPts val="0"/>
                        </a:spcAft>
                      </a:pPr>
                      <a:r>
                        <a:rPr lang="es-EC" sz="900">
                          <a:effectLst/>
                        </a:rPr>
                        <a:t>Dos fragmentos de hígado, amarillentos, con discretas áreas de hemorragia</a:t>
                      </a:r>
                      <a:br>
                        <a:rPr lang="es-EC" sz="900">
                          <a:effectLst/>
                        </a:rPr>
                      </a:br>
                      <a:r>
                        <a:rPr lang="es-EC" sz="900">
                          <a:effectLst/>
                        </a:rPr>
                        <a:t>subcapsular, que midieron en conjunto 16 cm de eje mayor.</a:t>
                      </a:r>
                      <a:endParaRPr lang="es-EC" sz="1000">
                        <a:effectLst/>
                        <a:latin typeface="Times New Roman"/>
                        <a:ea typeface="Times New Roman"/>
                      </a:endParaRPr>
                    </a:p>
                  </a:txBody>
                  <a:tcPr marL="58888" marR="58888" marT="0" marB="0"/>
                </a:tc>
                <a:extLst>
                  <a:ext uri="{0D108BD9-81ED-4DB2-BD59-A6C34878D82A}">
                    <a16:rowId xmlns:a16="http://schemas.microsoft.com/office/drawing/2014/main" val="10006"/>
                  </a:ext>
                </a:extLst>
              </a:tr>
              <a:tr h="304401">
                <a:tc>
                  <a:txBody>
                    <a:bodyPr/>
                    <a:lstStyle/>
                    <a:p>
                      <a:pPr algn="ctr">
                        <a:spcAft>
                          <a:spcPts val="0"/>
                        </a:spcAft>
                      </a:pPr>
                      <a:r>
                        <a:rPr lang="es-EC" sz="900">
                          <a:effectLst/>
                        </a:rPr>
                        <a:t>T</a:t>
                      </a:r>
                      <a:r>
                        <a:rPr lang="es-EC" sz="900" baseline="-25000">
                          <a:effectLst/>
                        </a:rPr>
                        <a:t>3</a:t>
                      </a:r>
                      <a:endParaRPr lang="es-EC" sz="1000">
                        <a:effectLst/>
                        <a:latin typeface="Times New Roman"/>
                        <a:ea typeface="Times New Roman"/>
                      </a:endParaRPr>
                    </a:p>
                  </a:txBody>
                  <a:tcPr marL="58888" marR="58888" marT="0" marB="0"/>
                </a:tc>
                <a:tc>
                  <a:txBody>
                    <a:bodyPr/>
                    <a:lstStyle/>
                    <a:p>
                      <a:pPr algn="just">
                        <a:spcAft>
                          <a:spcPts val="0"/>
                        </a:spcAft>
                      </a:pPr>
                      <a:r>
                        <a:rPr lang="es-EC" sz="900">
                          <a:effectLst/>
                        </a:rPr>
                        <a:t>Fragmento de hígado amarillento, friable, que midió 7 cm de eje mayor.</a:t>
                      </a:r>
                      <a:endParaRPr lang="es-EC" sz="1000">
                        <a:effectLst/>
                        <a:latin typeface="Times New Roman"/>
                        <a:ea typeface="Times New Roman"/>
                      </a:endParaRPr>
                    </a:p>
                  </a:txBody>
                  <a:tcPr marL="58888" marR="58888" marT="0" marB="0"/>
                </a:tc>
                <a:extLst>
                  <a:ext uri="{0D108BD9-81ED-4DB2-BD59-A6C34878D82A}">
                    <a16:rowId xmlns:a16="http://schemas.microsoft.com/office/drawing/2014/main" val="10007"/>
                  </a:ext>
                </a:extLst>
              </a:tr>
              <a:tr h="456602">
                <a:tc>
                  <a:txBody>
                    <a:bodyPr/>
                    <a:lstStyle/>
                    <a:p>
                      <a:pPr algn="ctr">
                        <a:spcAft>
                          <a:spcPts val="0"/>
                        </a:spcAft>
                      </a:pPr>
                      <a:r>
                        <a:rPr lang="es-EC" sz="900">
                          <a:effectLst/>
                        </a:rPr>
                        <a:t>T</a:t>
                      </a:r>
                      <a:r>
                        <a:rPr lang="es-EC" sz="900" baseline="-25000">
                          <a:effectLst/>
                        </a:rPr>
                        <a:t>3</a:t>
                      </a:r>
                      <a:endParaRPr lang="es-EC" sz="1000">
                        <a:effectLst/>
                        <a:latin typeface="Times New Roman"/>
                        <a:ea typeface="Times New Roman"/>
                      </a:endParaRPr>
                    </a:p>
                  </a:txBody>
                  <a:tcPr marL="58888" marR="58888" marT="0" marB="0"/>
                </a:tc>
                <a:tc>
                  <a:txBody>
                    <a:bodyPr/>
                    <a:lstStyle/>
                    <a:p>
                      <a:pPr algn="just">
                        <a:spcAft>
                          <a:spcPts val="0"/>
                        </a:spcAft>
                      </a:pPr>
                      <a:r>
                        <a:rPr lang="es-EC" sz="900" dirty="0">
                          <a:effectLst/>
                        </a:rPr>
                        <a:t>Dos fragmentos de hígado, amarillentos, con áreas de hemorragia, que</a:t>
                      </a:r>
                      <a:br>
                        <a:rPr lang="es-EC" sz="900" dirty="0">
                          <a:effectLst/>
                        </a:rPr>
                      </a:br>
                      <a:r>
                        <a:rPr lang="es-EC" sz="900" dirty="0">
                          <a:effectLst/>
                        </a:rPr>
                        <a:t>midieron en conjunto 15 cm de eje mayor.</a:t>
                      </a:r>
                      <a:endParaRPr lang="es-EC" sz="1000" dirty="0">
                        <a:effectLst/>
                        <a:latin typeface="Times New Roman"/>
                        <a:ea typeface="Times New Roman"/>
                      </a:endParaRPr>
                    </a:p>
                  </a:txBody>
                  <a:tcPr marL="58888" marR="58888" marT="0" marB="0"/>
                </a:tc>
                <a:extLst>
                  <a:ext uri="{0D108BD9-81ED-4DB2-BD59-A6C34878D82A}">
                    <a16:rowId xmlns:a16="http://schemas.microsoft.com/office/drawing/2014/main" val="10008"/>
                  </a:ext>
                </a:extLst>
              </a:tr>
            </a:tbl>
          </a:graphicData>
        </a:graphic>
      </p:graphicFrame>
      <p:sp>
        <p:nvSpPr>
          <p:cNvPr id="3" name="Rectangle 1"/>
          <p:cNvSpPr>
            <a:spLocks noChangeArrowheads="1"/>
          </p:cNvSpPr>
          <p:nvPr/>
        </p:nvSpPr>
        <p:spPr bwMode="auto">
          <a:xfrm>
            <a:off x="467544" y="782583"/>
            <a:ext cx="4176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Cortes histológicos examen macroscópicos</a:t>
            </a:r>
            <a:endParaRPr kumimoji="0" lang="es-ES" altLang="es-EC" sz="1800" b="1"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833112563"/>
              </p:ext>
            </p:extLst>
          </p:nvPr>
        </p:nvGraphicFramePr>
        <p:xfrm>
          <a:off x="4572000" y="1070359"/>
          <a:ext cx="4248471" cy="3373597"/>
        </p:xfrm>
        <a:graphic>
          <a:graphicData uri="http://schemas.openxmlformats.org/drawingml/2006/table">
            <a:tbl>
              <a:tblPr firstRow="1" firstCol="1" bandRow="1">
                <a:tableStyleId>{21E4AEA4-8DFA-4A89-87EB-49C32662AFE0}</a:tableStyleId>
              </a:tblPr>
              <a:tblGrid>
                <a:gridCol w="737276">
                  <a:extLst>
                    <a:ext uri="{9D8B030D-6E8A-4147-A177-3AD203B41FA5}">
                      <a16:colId xmlns:a16="http://schemas.microsoft.com/office/drawing/2014/main" val="20000"/>
                    </a:ext>
                  </a:extLst>
                </a:gridCol>
                <a:gridCol w="326185">
                  <a:extLst>
                    <a:ext uri="{9D8B030D-6E8A-4147-A177-3AD203B41FA5}">
                      <a16:colId xmlns:a16="http://schemas.microsoft.com/office/drawing/2014/main" val="20001"/>
                    </a:ext>
                  </a:extLst>
                </a:gridCol>
                <a:gridCol w="3185010">
                  <a:extLst>
                    <a:ext uri="{9D8B030D-6E8A-4147-A177-3AD203B41FA5}">
                      <a16:colId xmlns:a16="http://schemas.microsoft.com/office/drawing/2014/main" val="20002"/>
                    </a:ext>
                  </a:extLst>
                </a:gridCol>
              </a:tblGrid>
              <a:tr h="547661">
                <a:tc>
                  <a:txBody>
                    <a:bodyPr/>
                    <a:lstStyle/>
                    <a:p>
                      <a:pPr algn="ctr">
                        <a:spcAft>
                          <a:spcPts val="0"/>
                        </a:spcAft>
                      </a:pPr>
                      <a:r>
                        <a:rPr lang="es-ES" sz="900" dirty="0">
                          <a:effectLst/>
                        </a:rPr>
                        <a:t>Tratamientos</a:t>
                      </a:r>
                      <a:endParaRPr lang="es-EC" sz="1100" dirty="0">
                        <a:effectLst/>
                        <a:latin typeface="Times New Roman"/>
                        <a:ea typeface="Times New Roman"/>
                      </a:endParaRPr>
                    </a:p>
                  </a:txBody>
                  <a:tcPr marL="62955" marR="62955" marT="0" marB="0"/>
                </a:tc>
                <a:tc>
                  <a:txBody>
                    <a:bodyPr/>
                    <a:lstStyle/>
                    <a:p>
                      <a:pPr algn="ctr">
                        <a:spcAft>
                          <a:spcPts val="0"/>
                        </a:spcAft>
                      </a:pPr>
                      <a:r>
                        <a:rPr lang="es-ES" sz="900">
                          <a:effectLst/>
                        </a:rPr>
                        <a:t> </a:t>
                      </a:r>
                      <a:endParaRPr lang="es-EC" sz="1100">
                        <a:effectLst/>
                        <a:latin typeface="Times New Roman"/>
                        <a:ea typeface="Times New Roman"/>
                      </a:endParaRPr>
                    </a:p>
                  </a:txBody>
                  <a:tcPr marL="62955" marR="62955" marT="0" marB="0"/>
                </a:tc>
                <a:tc>
                  <a:txBody>
                    <a:bodyPr/>
                    <a:lstStyle/>
                    <a:p>
                      <a:pPr algn="ctr">
                        <a:spcAft>
                          <a:spcPts val="0"/>
                        </a:spcAft>
                      </a:pPr>
                      <a:r>
                        <a:rPr lang="es-ES" sz="900">
                          <a:effectLst/>
                        </a:rPr>
                        <a:t>Diagnostico </a:t>
                      </a:r>
                      <a:endParaRPr lang="es-EC" sz="1100">
                        <a:effectLst/>
                        <a:latin typeface="Times New Roman"/>
                        <a:ea typeface="Times New Roman"/>
                      </a:endParaRPr>
                    </a:p>
                  </a:txBody>
                  <a:tcPr marL="62955" marR="62955" marT="0" marB="0"/>
                </a:tc>
                <a:extLst>
                  <a:ext uri="{0D108BD9-81ED-4DB2-BD59-A6C34878D82A}">
                    <a16:rowId xmlns:a16="http://schemas.microsoft.com/office/drawing/2014/main" val="10000"/>
                  </a:ext>
                </a:extLst>
              </a:tr>
              <a:tr h="371041">
                <a:tc>
                  <a:txBody>
                    <a:bodyPr/>
                    <a:lstStyle/>
                    <a:p>
                      <a:pPr algn="ctr">
                        <a:spcAft>
                          <a:spcPts val="0"/>
                        </a:spcAft>
                      </a:pPr>
                      <a:r>
                        <a:rPr lang="es-ES" sz="900">
                          <a:effectLst/>
                        </a:rPr>
                        <a:t>T</a:t>
                      </a:r>
                      <a:r>
                        <a:rPr lang="es-ES" sz="900" baseline="-25000">
                          <a:effectLst/>
                        </a:rPr>
                        <a:t>0</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 </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Degeneración hepatocelular de gota gruesa, leve, multifocal</a:t>
                      </a:r>
                      <a:endParaRPr lang="es-EC" sz="1100">
                        <a:effectLst/>
                        <a:latin typeface="Times New Roman"/>
                        <a:ea typeface="Times New Roman"/>
                      </a:endParaRPr>
                    </a:p>
                  </a:txBody>
                  <a:tcPr marL="62955" marR="62955" marT="0" marB="0"/>
                </a:tc>
                <a:extLst>
                  <a:ext uri="{0D108BD9-81ED-4DB2-BD59-A6C34878D82A}">
                    <a16:rowId xmlns:a16="http://schemas.microsoft.com/office/drawing/2014/main" val="10001"/>
                  </a:ext>
                </a:extLst>
              </a:tr>
              <a:tr h="335443">
                <a:tc>
                  <a:txBody>
                    <a:bodyPr/>
                    <a:lstStyle/>
                    <a:p>
                      <a:pPr algn="ctr">
                        <a:spcAft>
                          <a:spcPts val="0"/>
                        </a:spcAft>
                      </a:pPr>
                      <a:r>
                        <a:rPr lang="es-ES" sz="900">
                          <a:effectLst/>
                        </a:rPr>
                        <a:t>T</a:t>
                      </a:r>
                      <a:r>
                        <a:rPr lang="es-ES" sz="900" baseline="-25000">
                          <a:effectLst/>
                        </a:rPr>
                        <a:t>0</a:t>
                      </a:r>
                      <a:r>
                        <a:rPr lang="es-ES" sz="900">
                          <a:effectLst/>
                        </a:rPr>
                        <a:t>.</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 </a:t>
                      </a:r>
                      <a:endParaRPr lang="es-EC" sz="1100">
                        <a:effectLst/>
                        <a:latin typeface="Times New Roman"/>
                        <a:ea typeface="Times New Roman"/>
                      </a:endParaRPr>
                    </a:p>
                  </a:txBody>
                  <a:tcPr marL="62955" marR="62955" marT="0" marB="0"/>
                </a:tc>
                <a:tc>
                  <a:txBody>
                    <a:bodyPr/>
                    <a:lstStyle/>
                    <a:p>
                      <a:pPr>
                        <a:spcAft>
                          <a:spcPts val="0"/>
                        </a:spcAft>
                      </a:pPr>
                      <a:r>
                        <a:rPr lang="es-ES" sz="900" dirty="0">
                          <a:effectLst/>
                        </a:rPr>
                        <a:t>Normal</a:t>
                      </a:r>
                      <a:endParaRPr lang="es-EC" sz="1100" dirty="0">
                        <a:effectLst/>
                        <a:latin typeface="Times New Roman"/>
                        <a:ea typeface="Times New Roman"/>
                      </a:endParaRPr>
                    </a:p>
                  </a:txBody>
                  <a:tcPr marL="62955" marR="62955" marT="0" marB="0"/>
                </a:tc>
                <a:extLst>
                  <a:ext uri="{0D108BD9-81ED-4DB2-BD59-A6C34878D82A}">
                    <a16:rowId xmlns:a16="http://schemas.microsoft.com/office/drawing/2014/main" val="10002"/>
                  </a:ext>
                </a:extLst>
              </a:tr>
              <a:tr h="335443">
                <a:tc>
                  <a:txBody>
                    <a:bodyPr/>
                    <a:lstStyle/>
                    <a:p>
                      <a:pPr algn="ctr">
                        <a:spcAft>
                          <a:spcPts val="0"/>
                        </a:spcAft>
                      </a:pPr>
                      <a:r>
                        <a:rPr lang="es-ES" sz="900">
                          <a:effectLst/>
                        </a:rPr>
                        <a:t>T</a:t>
                      </a:r>
                      <a:r>
                        <a:rPr lang="es-ES" sz="900" baseline="-25000">
                          <a:effectLst/>
                        </a:rPr>
                        <a:t>1</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 </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Normal</a:t>
                      </a:r>
                      <a:endParaRPr lang="es-EC" sz="1100">
                        <a:effectLst/>
                        <a:latin typeface="Times New Roman"/>
                        <a:ea typeface="Times New Roman"/>
                      </a:endParaRPr>
                    </a:p>
                  </a:txBody>
                  <a:tcPr marL="62955" marR="62955" marT="0" marB="0"/>
                </a:tc>
                <a:extLst>
                  <a:ext uri="{0D108BD9-81ED-4DB2-BD59-A6C34878D82A}">
                    <a16:rowId xmlns:a16="http://schemas.microsoft.com/office/drawing/2014/main" val="10003"/>
                  </a:ext>
                </a:extLst>
              </a:tr>
              <a:tr h="371041">
                <a:tc>
                  <a:txBody>
                    <a:bodyPr/>
                    <a:lstStyle/>
                    <a:p>
                      <a:pPr algn="ctr">
                        <a:spcAft>
                          <a:spcPts val="0"/>
                        </a:spcAft>
                      </a:pPr>
                      <a:r>
                        <a:rPr lang="es-ES" sz="900">
                          <a:effectLst/>
                        </a:rPr>
                        <a:t>T</a:t>
                      </a:r>
                      <a:r>
                        <a:rPr lang="es-ES" sz="900" baseline="-25000">
                          <a:effectLst/>
                        </a:rPr>
                        <a:t>1</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 </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Degeneración hepatocelular de gota gruesa, leve, multifocal</a:t>
                      </a:r>
                      <a:endParaRPr lang="es-EC" sz="1100">
                        <a:effectLst/>
                        <a:latin typeface="Times New Roman"/>
                        <a:ea typeface="Times New Roman"/>
                      </a:endParaRPr>
                    </a:p>
                  </a:txBody>
                  <a:tcPr marL="62955" marR="62955" marT="0" marB="0"/>
                </a:tc>
                <a:extLst>
                  <a:ext uri="{0D108BD9-81ED-4DB2-BD59-A6C34878D82A}">
                    <a16:rowId xmlns:a16="http://schemas.microsoft.com/office/drawing/2014/main" val="10004"/>
                  </a:ext>
                </a:extLst>
              </a:tr>
              <a:tr h="371041">
                <a:tc>
                  <a:txBody>
                    <a:bodyPr/>
                    <a:lstStyle/>
                    <a:p>
                      <a:pPr algn="ctr">
                        <a:spcAft>
                          <a:spcPts val="0"/>
                        </a:spcAft>
                      </a:pPr>
                      <a:r>
                        <a:rPr lang="es-ES" sz="900">
                          <a:effectLst/>
                        </a:rPr>
                        <a:t>T</a:t>
                      </a:r>
                      <a:r>
                        <a:rPr lang="es-ES" sz="900" baseline="-25000">
                          <a:effectLst/>
                        </a:rPr>
                        <a:t>2</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 </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Degeneración hepatocelular de gota gruesa, leve, multifocal</a:t>
                      </a:r>
                      <a:endParaRPr lang="es-EC" sz="1100">
                        <a:effectLst/>
                        <a:latin typeface="Times New Roman"/>
                        <a:ea typeface="Times New Roman"/>
                      </a:endParaRPr>
                    </a:p>
                  </a:txBody>
                  <a:tcPr marL="62955" marR="62955" marT="0" marB="0"/>
                </a:tc>
                <a:extLst>
                  <a:ext uri="{0D108BD9-81ED-4DB2-BD59-A6C34878D82A}">
                    <a16:rowId xmlns:a16="http://schemas.microsoft.com/office/drawing/2014/main" val="10005"/>
                  </a:ext>
                </a:extLst>
              </a:tr>
              <a:tr h="371041">
                <a:tc>
                  <a:txBody>
                    <a:bodyPr/>
                    <a:lstStyle/>
                    <a:p>
                      <a:pPr algn="ctr">
                        <a:spcAft>
                          <a:spcPts val="0"/>
                        </a:spcAft>
                      </a:pPr>
                      <a:r>
                        <a:rPr lang="es-ES" sz="900">
                          <a:effectLst/>
                        </a:rPr>
                        <a:t>T</a:t>
                      </a:r>
                      <a:r>
                        <a:rPr lang="es-ES" sz="900" baseline="-25000">
                          <a:effectLst/>
                        </a:rPr>
                        <a:t>2</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 </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Degeneración hepatocelular de gota gruesa, leve, multifocal</a:t>
                      </a:r>
                      <a:endParaRPr lang="es-EC" sz="1100">
                        <a:effectLst/>
                        <a:latin typeface="Times New Roman"/>
                        <a:ea typeface="Times New Roman"/>
                      </a:endParaRPr>
                    </a:p>
                  </a:txBody>
                  <a:tcPr marL="62955" marR="62955" marT="0" marB="0"/>
                </a:tc>
                <a:extLst>
                  <a:ext uri="{0D108BD9-81ED-4DB2-BD59-A6C34878D82A}">
                    <a16:rowId xmlns:a16="http://schemas.microsoft.com/office/drawing/2014/main" val="10006"/>
                  </a:ext>
                </a:extLst>
              </a:tr>
              <a:tr h="335443">
                <a:tc>
                  <a:txBody>
                    <a:bodyPr/>
                    <a:lstStyle/>
                    <a:p>
                      <a:pPr algn="ctr">
                        <a:spcAft>
                          <a:spcPts val="0"/>
                        </a:spcAft>
                      </a:pPr>
                      <a:r>
                        <a:rPr lang="es-ES" sz="900">
                          <a:effectLst/>
                        </a:rPr>
                        <a:t>T</a:t>
                      </a:r>
                      <a:r>
                        <a:rPr lang="es-ES" sz="900" baseline="-25000">
                          <a:effectLst/>
                        </a:rPr>
                        <a:t>3</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 </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Normal</a:t>
                      </a:r>
                      <a:endParaRPr lang="es-EC" sz="1100">
                        <a:effectLst/>
                        <a:latin typeface="Times New Roman"/>
                        <a:ea typeface="Times New Roman"/>
                      </a:endParaRPr>
                    </a:p>
                  </a:txBody>
                  <a:tcPr marL="62955" marR="62955" marT="0" marB="0"/>
                </a:tc>
                <a:extLst>
                  <a:ext uri="{0D108BD9-81ED-4DB2-BD59-A6C34878D82A}">
                    <a16:rowId xmlns:a16="http://schemas.microsoft.com/office/drawing/2014/main" val="10007"/>
                  </a:ext>
                </a:extLst>
              </a:tr>
              <a:tr h="335443">
                <a:tc>
                  <a:txBody>
                    <a:bodyPr/>
                    <a:lstStyle/>
                    <a:p>
                      <a:pPr algn="ctr">
                        <a:spcAft>
                          <a:spcPts val="0"/>
                        </a:spcAft>
                      </a:pPr>
                      <a:r>
                        <a:rPr lang="es-ES" sz="900">
                          <a:effectLst/>
                        </a:rPr>
                        <a:t>T</a:t>
                      </a:r>
                      <a:r>
                        <a:rPr lang="es-ES" sz="900" baseline="-25000">
                          <a:effectLst/>
                        </a:rPr>
                        <a:t>3</a:t>
                      </a:r>
                      <a:endParaRPr lang="es-EC" sz="1100">
                        <a:effectLst/>
                        <a:latin typeface="Times New Roman"/>
                        <a:ea typeface="Times New Roman"/>
                      </a:endParaRPr>
                    </a:p>
                  </a:txBody>
                  <a:tcPr marL="62955" marR="62955" marT="0" marB="0"/>
                </a:tc>
                <a:tc>
                  <a:txBody>
                    <a:bodyPr/>
                    <a:lstStyle/>
                    <a:p>
                      <a:pPr>
                        <a:spcAft>
                          <a:spcPts val="0"/>
                        </a:spcAft>
                      </a:pPr>
                      <a:r>
                        <a:rPr lang="es-ES" sz="900">
                          <a:effectLst/>
                        </a:rPr>
                        <a:t> </a:t>
                      </a:r>
                      <a:endParaRPr lang="es-EC" sz="1100">
                        <a:effectLst/>
                        <a:latin typeface="Times New Roman"/>
                        <a:ea typeface="Times New Roman"/>
                      </a:endParaRPr>
                    </a:p>
                  </a:txBody>
                  <a:tcPr marL="62955" marR="62955" marT="0" marB="0"/>
                </a:tc>
                <a:tc>
                  <a:txBody>
                    <a:bodyPr/>
                    <a:lstStyle/>
                    <a:p>
                      <a:pPr>
                        <a:spcAft>
                          <a:spcPts val="0"/>
                        </a:spcAft>
                      </a:pPr>
                      <a:r>
                        <a:rPr lang="es-ES" sz="900" dirty="0">
                          <a:effectLst/>
                        </a:rPr>
                        <a:t>Normal</a:t>
                      </a:r>
                      <a:endParaRPr lang="es-EC" sz="1100" dirty="0">
                        <a:effectLst/>
                        <a:latin typeface="Times New Roman"/>
                        <a:ea typeface="Times New Roman"/>
                      </a:endParaRPr>
                    </a:p>
                  </a:txBody>
                  <a:tcPr marL="62955" marR="62955" marT="0" marB="0"/>
                </a:tc>
                <a:extLst>
                  <a:ext uri="{0D108BD9-81ED-4DB2-BD59-A6C34878D82A}">
                    <a16:rowId xmlns:a16="http://schemas.microsoft.com/office/drawing/2014/main" val="10008"/>
                  </a:ext>
                </a:extLst>
              </a:tr>
            </a:tbl>
          </a:graphicData>
        </a:graphic>
      </p:graphicFrame>
      <p:sp>
        <p:nvSpPr>
          <p:cNvPr id="6" name="Rectangle 2"/>
          <p:cNvSpPr>
            <a:spLocks noChangeArrowheads="1"/>
          </p:cNvSpPr>
          <p:nvPr/>
        </p:nvSpPr>
        <p:spPr bwMode="auto">
          <a:xfrm>
            <a:off x="5076056" y="699542"/>
            <a:ext cx="34563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Cortes histológicos examen microscópico</a:t>
            </a:r>
            <a:endParaRPr kumimoji="0" lang="es-ES" altLang="es-EC" sz="1800" b="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76700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529208" y="123478"/>
            <a:ext cx="7715200" cy="683100"/>
          </a:xfrm>
          <a:prstGeom prst="rect">
            <a:avLst/>
          </a:prstGeom>
        </p:spPr>
        <p:txBody>
          <a:bodyPr spcFirstLastPara="1" wrap="square" lIns="91425" tIns="91425" rIns="91425" bIns="91425" anchor="b" anchorCtr="0">
            <a:noAutofit/>
          </a:bodyPr>
          <a:lstStyle/>
          <a:p>
            <a:pPr algn="ctr"/>
            <a:r>
              <a:rPr lang="es-ES" dirty="0" smtClean="0"/>
              <a:t/>
            </a:r>
            <a:br>
              <a:rPr lang="es-ES" dirty="0" smtClean="0"/>
            </a:br>
            <a:r>
              <a:rPr lang="es-ES" dirty="0" smtClean="0"/>
              <a:t>Variables histo-morfométricas</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37</a:t>
            </a:fld>
            <a:endParaRPr/>
          </a:p>
        </p:txBody>
      </p:sp>
      <p:sp>
        <p:nvSpPr>
          <p:cNvPr id="5" name="4 Rectángulo"/>
          <p:cNvSpPr/>
          <p:nvPr/>
        </p:nvSpPr>
        <p:spPr>
          <a:xfrm>
            <a:off x="1115616" y="771550"/>
            <a:ext cx="6912768" cy="523220"/>
          </a:xfrm>
          <a:prstGeom prst="rect">
            <a:avLst/>
          </a:prstGeom>
        </p:spPr>
        <p:txBody>
          <a:bodyPr wrap="square">
            <a:spAutoFit/>
          </a:bodyPr>
          <a:lstStyle/>
          <a:p>
            <a:pPr algn="just"/>
            <a:r>
              <a:rPr lang="es-ES" dirty="0"/>
              <a:t>Características macroscópicas e histopatológicas de los hígados de las Gallinas ponedoras </a:t>
            </a:r>
            <a:r>
              <a:rPr lang="es-ES" dirty="0" smtClean="0"/>
              <a:t>Lohmann </a:t>
            </a:r>
            <a:r>
              <a:rPr lang="es-ES" dirty="0"/>
              <a:t>Brown Classic en la tercera fase de Producción.</a:t>
            </a: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1261270520"/>
              </p:ext>
            </p:extLst>
          </p:nvPr>
        </p:nvGraphicFramePr>
        <p:xfrm>
          <a:off x="1300163" y="1491630"/>
          <a:ext cx="5432077" cy="2304255"/>
        </p:xfrm>
        <a:graphic>
          <a:graphicData uri="http://schemas.openxmlformats.org/drawingml/2006/table">
            <a:tbl>
              <a:tblPr firstRow="1" firstCol="1" bandRow="1">
                <a:tableStyleId>{21E4AEA4-8DFA-4A89-87EB-49C32662AFE0}</a:tableStyleId>
              </a:tblPr>
              <a:tblGrid>
                <a:gridCol w="885529">
                  <a:extLst>
                    <a:ext uri="{9D8B030D-6E8A-4147-A177-3AD203B41FA5}">
                      <a16:colId xmlns:a16="http://schemas.microsoft.com/office/drawing/2014/main" val="20000"/>
                    </a:ext>
                  </a:extLst>
                </a:gridCol>
                <a:gridCol w="1328710">
                  <a:extLst>
                    <a:ext uri="{9D8B030D-6E8A-4147-A177-3AD203B41FA5}">
                      <a16:colId xmlns:a16="http://schemas.microsoft.com/office/drawing/2014/main" val="20001"/>
                    </a:ext>
                  </a:extLst>
                </a:gridCol>
                <a:gridCol w="1446780">
                  <a:extLst>
                    <a:ext uri="{9D8B030D-6E8A-4147-A177-3AD203B41FA5}">
                      <a16:colId xmlns:a16="http://schemas.microsoft.com/office/drawing/2014/main" val="20002"/>
                    </a:ext>
                  </a:extLst>
                </a:gridCol>
                <a:gridCol w="885529">
                  <a:extLst>
                    <a:ext uri="{9D8B030D-6E8A-4147-A177-3AD203B41FA5}">
                      <a16:colId xmlns:a16="http://schemas.microsoft.com/office/drawing/2014/main" val="20003"/>
                    </a:ext>
                  </a:extLst>
                </a:gridCol>
                <a:gridCol w="885529">
                  <a:extLst>
                    <a:ext uri="{9D8B030D-6E8A-4147-A177-3AD203B41FA5}">
                      <a16:colId xmlns:a16="http://schemas.microsoft.com/office/drawing/2014/main" val="20004"/>
                    </a:ext>
                  </a:extLst>
                </a:gridCol>
              </a:tblGrid>
              <a:tr h="424095">
                <a:tc>
                  <a:txBody>
                    <a:bodyPr/>
                    <a:lstStyle/>
                    <a:p>
                      <a:pPr algn="ctr">
                        <a:spcAft>
                          <a:spcPts val="0"/>
                        </a:spcAft>
                      </a:pPr>
                      <a:r>
                        <a:rPr lang="es-EC" sz="1000">
                          <a:effectLst/>
                        </a:rPr>
                        <a:t>Ord.</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Ident.</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Colina N.  Gr./Tn.</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Macro</a:t>
                      </a:r>
                      <a:r>
                        <a:rPr lang="es-EC" sz="1000" baseline="30000">
                          <a:effectLst/>
                        </a:rPr>
                        <a:t>1</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Histo</a:t>
                      </a:r>
                      <a:r>
                        <a:rPr lang="es-EC" sz="1000" baseline="30000">
                          <a:effectLst/>
                        </a:rPr>
                        <a:t>2</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235020">
                <a:tc>
                  <a:txBody>
                    <a:bodyPr/>
                    <a:lstStyle/>
                    <a:p>
                      <a:pPr algn="ctr">
                        <a:spcAft>
                          <a:spcPts val="0"/>
                        </a:spcAft>
                      </a:pPr>
                      <a:r>
                        <a:rPr lang="es-EC" sz="1000">
                          <a:effectLst/>
                        </a:rPr>
                        <a:t>1</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T0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35020">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T0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1</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35020">
                <a:tc>
                  <a:txBody>
                    <a:bodyPr/>
                    <a:lstStyle/>
                    <a:p>
                      <a:pPr algn="ctr">
                        <a:spcAft>
                          <a:spcPts val="0"/>
                        </a:spcAft>
                      </a:pPr>
                      <a:r>
                        <a:rPr lang="es-EC" sz="1000">
                          <a:effectLst/>
                        </a:rPr>
                        <a:t>3</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T1</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160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1</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235020">
                <a:tc>
                  <a:txBody>
                    <a:bodyPr/>
                    <a:lstStyle/>
                    <a:p>
                      <a:pPr algn="ctr">
                        <a:spcAft>
                          <a:spcPts val="0"/>
                        </a:spcAft>
                      </a:pPr>
                      <a:r>
                        <a:rPr lang="es-EC" sz="1000">
                          <a:effectLst/>
                        </a:rPr>
                        <a:t>4</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T1</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160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235020">
                <a:tc>
                  <a:txBody>
                    <a:bodyPr/>
                    <a:lstStyle/>
                    <a:p>
                      <a:pPr algn="ctr">
                        <a:spcAft>
                          <a:spcPts val="0"/>
                        </a:spcAft>
                      </a:pPr>
                      <a:r>
                        <a:rPr lang="es-EC" sz="1000">
                          <a:effectLst/>
                        </a:rPr>
                        <a:t>5</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240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235020">
                <a:tc>
                  <a:txBody>
                    <a:bodyPr/>
                    <a:lstStyle/>
                    <a:p>
                      <a:pPr algn="ctr">
                        <a:spcAft>
                          <a:spcPts val="0"/>
                        </a:spcAft>
                      </a:pPr>
                      <a:r>
                        <a:rPr lang="es-EC" sz="1000">
                          <a:effectLst/>
                        </a:rPr>
                        <a:t>6</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240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235020">
                <a:tc>
                  <a:txBody>
                    <a:bodyPr/>
                    <a:lstStyle/>
                    <a:p>
                      <a:pPr algn="ctr">
                        <a:spcAft>
                          <a:spcPts val="0"/>
                        </a:spcAft>
                      </a:pPr>
                      <a:r>
                        <a:rPr lang="es-EC" sz="1000">
                          <a:effectLst/>
                        </a:rPr>
                        <a:t>7</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T3</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320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1</a:t>
                      </a:r>
                      <a:endParaRPr lang="es-EC" sz="12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235020">
                <a:tc>
                  <a:txBody>
                    <a:bodyPr/>
                    <a:lstStyle/>
                    <a:p>
                      <a:pPr algn="ctr">
                        <a:spcAft>
                          <a:spcPts val="0"/>
                        </a:spcAft>
                      </a:pPr>
                      <a:r>
                        <a:rPr lang="es-EC" sz="1000">
                          <a:effectLst/>
                        </a:rPr>
                        <a:t>8</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T3</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320</a:t>
                      </a:r>
                      <a:endParaRPr lang="es-EC" sz="1200">
                        <a:effectLst/>
                        <a:latin typeface="Times New Roman"/>
                        <a:ea typeface="Times New Roman"/>
                      </a:endParaRPr>
                    </a:p>
                  </a:txBody>
                  <a:tcPr marL="68580" marR="68580" marT="0" marB="0"/>
                </a:tc>
                <a:tc>
                  <a:txBody>
                    <a:bodyPr/>
                    <a:lstStyle/>
                    <a:p>
                      <a:pPr algn="ctr">
                        <a:spcAft>
                          <a:spcPts val="0"/>
                        </a:spcAft>
                      </a:pPr>
                      <a:r>
                        <a:rPr lang="es-EC" sz="1000">
                          <a:effectLst/>
                        </a:rPr>
                        <a:t>2</a:t>
                      </a:r>
                      <a:endParaRPr lang="es-EC" sz="1200">
                        <a:effectLst/>
                        <a:latin typeface="Times New Roman"/>
                        <a:ea typeface="Times New Roman"/>
                      </a:endParaRPr>
                    </a:p>
                  </a:txBody>
                  <a:tcPr marL="68580" marR="68580" marT="0" marB="0"/>
                </a:tc>
                <a:tc>
                  <a:txBody>
                    <a:bodyPr/>
                    <a:lstStyle/>
                    <a:p>
                      <a:pPr algn="ctr">
                        <a:spcAft>
                          <a:spcPts val="0"/>
                        </a:spcAft>
                      </a:pPr>
                      <a:r>
                        <a:rPr lang="es-EC" sz="1000" dirty="0">
                          <a:effectLst/>
                        </a:rPr>
                        <a:t>1</a:t>
                      </a:r>
                      <a:endParaRPr lang="es-EC" sz="1200" dirty="0">
                        <a:effectLst/>
                        <a:latin typeface="Times New Roman"/>
                        <a:ea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8" name="Rectangle 1"/>
          <p:cNvSpPr>
            <a:spLocks noChangeArrowheads="1"/>
          </p:cNvSpPr>
          <p:nvPr/>
        </p:nvSpPr>
        <p:spPr bwMode="auto">
          <a:xfrm>
            <a:off x="1259632" y="3966028"/>
            <a:ext cx="547260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Nota:</a:t>
            </a:r>
            <a:r>
              <a:rPr kumimoji="0" lang="es-EC" altLang="es-EC"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Macro</a:t>
            </a:r>
            <a:r>
              <a:rPr kumimoji="0" lang="es-EC" altLang="es-EC" sz="10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1 </a:t>
            </a:r>
            <a:r>
              <a:rPr kumimoji="0" lang="es-EC" altLang="es-EC"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Macroscópicas = escores coloración del hígado: normal= 1; ligeramente amarillento= 2; moderado amarillento= 3; intensamente amarillento= 4</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Histo</a:t>
            </a:r>
            <a:r>
              <a:rPr kumimoji="0" lang="es-EC" altLang="es-EC" sz="10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 </a:t>
            </a:r>
            <a:r>
              <a:rPr kumimoji="0" lang="es-EC" altLang="es-EC"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Microscópicos= escores de degeneración grasosa: normal=1; multifocal ligero=2; multifocal moderado=3; multifocal acentuado=4</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Valor de la mediana de los valores por el Test de Kruskal-Wallis (P&gt;0,05)</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9025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529208" y="51470"/>
            <a:ext cx="7715200" cy="683100"/>
          </a:xfrm>
          <a:prstGeom prst="rect">
            <a:avLst/>
          </a:prstGeom>
        </p:spPr>
        <p:txBody>
          <a:bodyPr spcFirstLastPara="1" wrap="square" lIns="91425" tIns="91425" rIns="91425" bIns="91425" anchor="b" anchorCtr="0">
            <a:noAutofit/>
          </a:bodyPr>
          <a:lstStyle/>
          <a:p>
            <a:pPr algn="ctr"/>
            <a:r>
              <a:rPr lang="es-ES" dirty="0" smtClean="0"/>
              <a:t/>
            </a:r>
            <a:br>
              <a:rPr lang="es-ES" dirty="0" smtClean="0"/>
            </a:br>
            <a:r>
              <a:rPr lang="es-ES" dirty="0" smtClean="0"/>
              <a:t>Variables histo-morfométricas</a:t>
            </a:r>
            <a:endParaRPr dirty="0"/>
          </a:p>
        </p:txBody>
      </p:sp>
      <p:sp>
        <p:nvSpPr>
          <p:cNvPr id="291" name="Shape 29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38</a:t>
            </a:fld>
            <a:endParaRPr/>
          </a:p>
        </p:txBody>
      </p:sp>
      <p:graphicFrame>
        <p:nvGraphicFramePr>
          <p:cNvPr id="5" name="4 Gráfico"/>
          <p:cNvGraphicFramePr/>
          <p:nvPr>
            <p:extLst>
              <p:ext uri="{D42A27DB-BD31-4B8C-83A1-F6EECF244321}">
                <p14:modId xmlns:p14="http://schemas.microsoft.com/office/powerpoint/2010/main" val="1964635833"/>
              </p:ext>
            </p:extLst>
          </p:nvPr>
        </p:nvGraphicFramePr>
        <p:xfrm>
          <a:off x="323528" y="843558"/>
          <a:ext cx="7704856"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179512" y="4011910"/>
            <a:ext cx="7992888" cy="954107"/>
          </a:xfrm>
          <a:prstGeom prst="rect">
            <a:avLst/>
          </a:prstGeom>
        </p:spPr>
        <p:txBody>
          <a:bodyPr wrap="square">
            <a:spAutoFit/>
          </a:bodyPr>
          <a:lstStyle/>
          <a:p>
            <a:pPr algn="just"/>
            <a:r>
              <a:rPr lang="es-ES" dirty="0"/>
              <a:t>Hay diferencias entre las clasificaciones, los resultados se consideran diferentes entre sí por la prueba de Kruskal-Wallis (P&gt; 0,05). Por lo tanto, si hubo efecto de la suplementación de colina (P&gt; 0,05) sobre las características </a:t>
            </a:r>
            <a:r>
              <a:rPr lang="es-ES" dirty="0" smtClean="0"/>
              <a:t>histopatológicas </a:t>
            </a:r>
            <a:r>
              <a:rPr lang="es-ES" dirty="0"/>
              <a:t>del hígado. Este resultado fueron diferentes a los reportado por Wolford y Murphy (1972) </a:t>
            </a:r>
            <a:endParaRPr lang="es-EC" dirty="0"/>
          </a:p>
        </p:txBody>
      </p:sp>
    </p:spTree>
    <p:extLst>
      <p:ext uri="{BB962C8B-B14F-4D97-AF65-F5344CB8AC3E}">
        <p14:creationId xmlns:p14="http://schemas.microsoft.com/office/powerpoint/2010/main" val="3902403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idx="4294967295"/>
          </p:nvPr>
        </p:nvSpPr>
        <p:spPr>
          <a:xfrm>
            <a:off x="899592" y="123478"/>
            <a:ext cx="7200800" cy="720080"/>
          </a:xfrm>
          <a:prstGeom prst="rect">
            <a:avLst/>
          </a:prstGeom>
        </p:spPr>
        <p:txBody>
          <a:bodyPr spcFirstLastPara="1" wrap="square" lIns="91425" tIns="91425" rIns="91425" bIns="91425" anchor="b" anchorCtr="0">
            <a:noAutofit/>
          </a:bodyPr>
          <a:lstStyle/>
          <a:p>
            <a:pPr marL="0" lvl="0" indent="0" algn="just">
              <a:spcBef>
                <a:spcPts val="0"/>
              </a:spcBef>
              <a:spcAft>
                <a:spcPts val="0"/>
              </a:spcAft>
              <a:buNone/>
            </a:pPr>
            <a:r>
              <a:rPr lang="en" sz="3200" dirty="0" smtClean="0"/>
              <a:t>Conclusiones y Recomendaciones</a:t>
            </a:r>
            <a:endParaRPr sz="3200" dirty="0"/>
          </a:p>
        </p:txBody>
      </p:sp>
      <p:sp>
        <p:nvSpPr>
          <p:cNvPr id="169" name="Shape 16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39</a:t>
            </a:fld>
            <a:endParaRPr/>
          </a:p>
        </p:txBody>
      </p:sp>
      <p:graphicFrame>
        <p:nvGraphicFramePr>
          <p:cNvPr id="8" name="7 Diagrama"/>
          <p:cNvGraphicFramePr/>
          <p:nvPr>
            <p:extLst>
              <p:ext uri="{D42A27DB-BD31-4B8C-83A1-F6EECF244321}">
                <p14:modId xmlns:p14="http://schemas.microsoft.com/office/powerpoint/2010/main" val="3973327688"/>
              </p:ext>
            </p:extLst>
          </p:nvPr>
        </p:nvGraphicFramePr>
        <p:xfrm>
          <a:off x="467544" y="915566"/>
          <a:ext cx="424847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11 Diagrama"/>
          <p:cNvGraphicFramePr/>
          <p:nvPr>
            <p:extLst>
              <p:ext uri="{D42A27DB-BD31-4B8C-83A1-F6EECF244321}">
                <p14:modId xmlns:p14="http://schemas.microsoft.com/office/powerpoint/2010/main" val="3231963119"/>
              </p:ext>
            </p:extLst>
          </p:nvPr>
        </p:nvGraphicFramePr>
        <p:xfrm>
          <a:off x="4788024" y="771550"/>
          <a:ext cx="4248472" cy="3312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11761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6372150" y="1054450"/>
            <a:ext cx="3034500" cy="3034500"/>
          </a:xfrm>
          <a:prstGeom prst="ellipse">
            <a:avLst/>
          </a:prstGeom>
          <a:noFill/>
          <a:ln>
            <a:noFill/>
          </a:ln>
        </p:spPr>
      </p:pic>
      <p:grpSp>
        <p:nvGrpSpPr>
          <p:cNvPr id="189" name="Shape 189"/>
          <p:cNvGrpSpPr/>
          <p:nvPr/>
        </p:nvGrpSpPr>
        <p:grpSpPr>
          <a:xfrm>
            <a:off x="5853100" y="3068600"/>
            <a:ext cx="1539600" cy="1539600"/>
            <a:chOff x="6680825" y="2549350"/>
            <a:chExt cx="1539600" cy="1539600"/>
          </a:xfrm>
        </p:grpSpPr>
        <p:sp>
          <p:nvSpPr>
            <p:cNvPr id="190" name="Shape 190"/>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3" name="Shape 193"/>
          <p:cNvSpPr txBox="1">
            <a:spLocks noGrp="1"/>
          </p:cNvSpPr>
          <p:nvPr>
            <p:ph type="title"/>
          </p:nvPr>
        </p:nvSpPr>
        <p:spPr>
          <a:xfrm>
            <a:off x="323528" y="195486"/>
            <a:ext cx="5220300" cy="683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200" dirty="0" smtClean="0"/>
              <a:t>Descripción del Problema</a:t>
            </a:r>
            <a:endParaRPr sz="3200" dirty="0"/>
          </a:p>
        </p:txBody>
      </p:sp>
      <p:sp>
        <p:nvSpPr>
          <p:cNvPr id="195" name="Shape 19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grpSp>
        <p:nvGrpSpPr>
          <p:cNvPr id="196" name="Shape 196"/>
          <p:cNvGrpSpPr/>
          <p:nvPr/>
        </p:nvGrpSpPr>
        <p:grpSpPr>
          <a:xfrm>
            <a:off x="6438110" y="3653462"/>
            <a:ext cx="369505" cy="369505"/>
            <a:chOff x="2594050" y="1631825"/>
            <a:chExt cx="439625" cy="439625"/>
          </a:xfrm>
        </p:grpSpPr>
        <p:sp>
          <p:nvSpPr>
            <p:cNvPr id="197" name="Shape 197"/>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15" name="3 Diagrama"/>
          <p:cNvGraphicFramePr/>
          <p:nvPr>
            <p:extLst/>
          </p:nvPr>
        </p:nvGraphicFramePr>
        <p:xfrm>
          <a:off x="-4184" y="108231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8997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40</a:t>
            </a:fld>
            <a:endParaRPr/>
          </a:p>
        </p:txBody>
      </p:sp>
      <p:sp>
        <p:nvSpPr>
          <p:cNvPr id="421" name="Shape 421"/>
          <p:cNvSpPr txBox="1">
            <a:spLocks noGrp="1"/>
          </p:cNvSpPr>
          <p:nvPr>
            <p:ph type="ctrTitle" idx="4294967295"/>
          </p:nvPr>
        </p:nvSpPr>
        <p:spPr>
          <a:xfrm>
            <a:off x="2351788" y="1180487"/>
            <a:ext cx="46080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8000" dirty="0" smtClean="0"/>
              <a:t>Gracias!</a:t>
            </a:r>
            <a:endParaRPr sz="8000" dirty="0"/>
          </a:p>
        </p:txBody>
      </p:sp>
      <p:grpSp>
        <p:nvGrpSpPr>
          <p:cNvPr id="423" name="Shape 423"/>
          <p:cNvGrpSpPr/>
          <p:nvPr/>
        </p:nvGrpSpPr>
        <p:grpSpPr>
          <a:xfrm>
            <a:off x="1812552" y="1460659"/>
            <a:ext cx="345971" cy="325505"/>
            <a:chOff x="5972700" y="2330200"/>
            <a:chExt cx="411625" cy="387275"/>
          </a:xfrm>
        </p:grpSpPr>
        <p:sp>
          <p:nvSpPr>
            <p:cNvPr id="424" name="Shape 424"/>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8" name="Imagen 7" descr="Imagen relacionada">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56875" y="705076"/>
            <a:ext cx="1428750" cy="2162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551"/>
          <p:cNvPicPr/>
          <p:nvPr/>
        </p:nvPicPr>
        <p:blipFill rotWithShape="1">
          <a:blip r:embed="rId5">
            <a:extLst>
              <a:ext uri="{28A0092B-C50C-407E-A947-70E740481C1C}">
                <a14:useLocalDpi xmlns:a14="http://schemas.microsoft.com/office/drawing/2010/main" val="0"/>
              </a:ext>
            </a:extLst>
          </a:blip>
          <a:srcRect l="59351"/>
          <a:stretch/>
        </p:blipFill>
        <p:spPr bwMode="auto">
          <a:xfrm>
            <a:off x="3707904" y="2427734"/>
            <a:ext cx="2448272" cy="2016224"/>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graphicFrame>
        <p:nvGraphicFramePr>
          <p:cNvPr id="13" name="12 Diagrama"/>
          <p:cNvGraphicFramePr/>
          <p:nvPr>
            <p:extLst/>
          </p:nvPr>
        </p:nvGraphicFramePr>
        <p:xfrm>
          <a:off x="1828800" y="971550"/>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13 Imagen" descr="Tierfutter zutaten cholinchlorid">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130675" y="2130425"/>
            <a:ext cx="882650" cy="882650"/>
          </a:xfrm>
          <a:prstGeom prst="rect">
            <a:avLst/>
          </a:prstGeom>
          <a:noFill/>
          <a:ln>
            <a:noFill/>
          </a:ln>
        </p:spPr>
      </p:pic>
      <p:sp>
        <p:nvSpPr>
          <p:cNvPr id="16" name="15 Elipse"/>
          <p:cNvSpPr/>
          <p:nvPr/>
        </p:nvSpPr>
        <p:spPr>
          <a:xfrm>
            <a:off x="1547664" y="1312285"/>
            <a:ext cx="822960" cy="822960"/>
          </a:xfrm>
          <a:prstGeom prst="ellipse">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hape 175"/>
          <p:cNvSpPr txBox="1">
            <a:spLocks/>
          </p:cNvSpPr>
          <p:nvPr/>
        </p:nvSpPr>
        <p:spPr>
          <a:xfrm>
            <a:off x="971600" y="51470"/>
            <a:ext cx="5400600" cy="81268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C" sz="2800" b="1" dirty="0" smtClean="0"/>
              <a:t>Formulación del Problema</a:t>
            </a:r>
            <a:endParaRPr lang="es-EC" sz="2800" b="1" dirty="0"/>
          </a:p>
        </p:txBody>
      </p:sp>
    </p:spTree>
    <p:extLst>
      <p:ext uri="{BB962C8B-B14F-4D97-AF65-F5344CB8AC3E}">
        <p14:creationId xmlns:p14="http://schemas.microsoft.com/office/powerpoint/2010/main" val="3386998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idx="4294967295"/>
          </p:nvPr>
        </p:nvSpPr>
        <p:spPr>
          <a:xfrm>
            <a:off x="1547664" y="195486"/>
            <a:ext cx="5616624"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400" dirty="0" smtClean="0"/>
              <a:t>2.OBJETIVOS</a:t>
            </a:r>
            <a:endParaRPr sz="4400" dirty="0"/>
          </a:p>
        </p:txBody>
      </p:sp>
      <p:sp>
        <p:nvSpPr>
          <p:cNvPr id="168" name="Shape 168"/>
          <p:cNvSpPr txBox="1">
            <a:spLocks noGrp="1"/>
          </p:cNvSpPr>
          <p:nvPr>
            <p:ph type="subTitle" idx="4294967295"/>
          </p:nvPr>
        </p:nvSpPr>
        <p:spPr>
          <a:xfrm>
            <a:off x="971600" y="1347614"/>
            <a:ext cx="7200800" cy="324036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smtClean="0">
                <a:latin typeface="Poppins"/>
                <a:ea typeface="Poppins"/>
                <a:cs typeface="Poppins"/>
                <a:sym typeface="Poppins"/>
              </a:rPr>
              <a:t>Objetivo General</a:t>
            </a:r>
            <a:endParaRPr b="1" dirty="0" smtClean="0">
              <a:latin typeface="Poppins"/>
              <a:ea typeface="Poppins"/>
              <a:cs typeface="Poppins"/>
              <a:sym typeface="Poppins"/>
            </a:endParaRPr>
          </a:p>
          <a:p>
            <a:pPr marL="0" indent="0">
              <a:buClr>
                <a:schemeClr val="dk1"/>
              </a:buClr>
              <a:buSzPts val="1100"/>
              <a:buNone/>
            </a:pPr>
            <a:r>
              <a:rPr lang="es-ES" dirty="0" smtClean="0"/>
              <a:t>Evaluar el empleo  de una fuente orgánica de colina (Biocholine)  en  gallinas  </a:t>
            </a:r>
            <a:r>
              <a:rPr lang="es-ES" dirty="0"/>
              <a:t>L</a:t>
            </a:r>
            <a:r>
              <a:rPr lang="es-ES" dirty="0" smtClean="0"/>
              <a:t>ohmann,  a  diferentes dosis (0, 160, 240 y 320  gr./TN) en el alimento,  para medir el  comportamiento productivo y condición hepática.</a:t>
            </a:r>
            <a:r>
              <a:rPr lang="en" dirty="0" smtClean="0"/>
              <a:t> </a:t>
            </a:r>
          </a:p>
          <a:p>
            <a:pPr marL="0" lvl="0" indent="0">
              <a:buNone/>
            </a:pPr>
            <a:r>
              <a:rPr lang="en-US" b="1" dirty="0" smtClean="0">
                <a:latin typeface="Poppins"/>
                <a:ea typeface="Poppins"/>
                <a:cs typeface="Poppins"/>
                <a:sym typeface="Poppins"/>
              </a:rPr>
              <a:t>Objetivos Específicos</a:t>
            </a:r>
          </a:p>
          <a:p>
            <a:pPr marL="469900" lvl="0" indent="-342900">
              <a:buFont typeface="+mj-lt"/>
              <a:buAutoNum type="arabicPeriod"/>
            </a:pPr>
            <a:r>
              <a:rPr lang="es-ES" dirty="0" smtClean="0"/>
              <a:t>Evaluar la respuesta productiva de gallinas </a:t>
            </a:r>
            <a:r>
              <a:rPr lang="es-ES" dirty="0"/>
              <a:t>L</a:t>
            </a:r>
            <a:r>
              <a:rPr lang="es-ES" dirty="0" smtClean="0"/>
              <a:t>ohmann alimentadas con diferentes fuentes de colina. (cloruro de colina – BioCholine)</a:t>
            </a:r>
            <a:endParaRPr lang="es-EC" dirty="0" smtClean="0"/>
          </a:p>
          <a:p>
            <a:pPr marL="469900" lvl="0" indent="-342900">
              <a:buFont typeface="+mj-lt"/>
              <a:buAutoNum type="arabicPeriod"/>
            </a:pPr>
            <a:r>
              <a:rPr lang="es-ES" dirty="0" smtClean="0"/>
              <a:t>Evaluar la condición  hepática, de gallinas ponedoras  en la  segunda fase de producción, mediante cortes histológicos. </a:t>
            </a:r>
            <a:endParaRPr lang="es-EC" dirty="0" smtClean="0"/>
          </a:p>
          <a:p>
            <a:pPr marL="469900" indent="-342900">
              <a:buFont typeface="+mj-lt"/>
              <a:buAutoNum type="arabicPeriod"/>
            </a:pPr>
            <a:r>
              <a:rPr lang="es-ES" dirty="0" smtClean="0"/>
              <a:t>Evaluar económicamente y determinar el mejor tratamiento. </a:t>
            </a:r>
            <a:endParaRPr dirty="0"/>
          </a:p>
        </p:txBody>
      </p:sp>
      <p:sp>
        <p:nvSpPr>
          <p:cNvPr id="169" name="Shape 16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579939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2569800" y="339502"/>
            <a:ext cx="4378464" cy="95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smtClean="0"/>
              <a:t>Fundamentación Teórica</a:t>
            </a:r>
            <a:endParaRPr sz="3200" dirty="0"/>
          </a:p>
        </p:txBody>
      </p:sp>
      <p:sp>
        <p:nvSpPr>
          <p:cNvPr id="176" name="Shape 176"/>
          <p:cNvSpPr txBox="1">
            <a:spLocks noGrp="1"/>
          </p:cNvSpPr>
          <p:nvPr>
            <p:ph type="subTitle" idx="1"/>
          </p:nvPr>
        </p:nvSpPr>
        <p:spPr>
          <a:xfrm>
            <a:off x="2339752" y="1203598"/>
            <a:ext cx="4794708" cy="3384376"/>
          </a:xfrm>
          <a:prstGeom prst="rect">
            <a:avLst/>
          </a:prstGeom>
        </p:spPr>
        <p:txBody>
          <a:bodyPr spcFirstLastPara="1" wrap="square" lIns="91425" tIns="91425" rIns="91425" bIns="91425" anchor="t" anchorCtr="0">
            <a:noAutofit/>
          </a:bodyPr>
          <a:lstStyle/>
          <a:p>
            <a:pPr marL="0" lvl="0" indent="0" algn="just"/>
            <a:r>
              <a:rPr lang="es-ES" sz="1200" dirty="0"/>
              <a:t>Ante la presión productiva a que son sometidas las actuales estirpes de  aves de postura, bajo un sistema de altamente intensivo, que hace que las aves explotadas  bajo esas condiciones, con mucha frecuencia presenten problemas de retardo en el crecimiento, hígado graso y perosis, con lo cual se ven afectados parámetros como, desempeño productivo del ave,  peso y tamaño de huevo y vida útil de las mismas, adicionalmente el uso de la  colina ha sido tema de controversia en que las gallinas pueden sintetizar en condiciones prácticas a sabiendas que los alimentos naturales no contienen la misma cantidad de colina, ni es la cantidad presente previsiblemente biodisponible, debido a variaciones en las condiciones de crecimiento de los  cultivos, por lo que se adiciona cloruro de colina al 60% a fin de prevenir deficiencias que conducirían a  deformidades de los  huesos de la pierna, ya que la colina  actúa específicamente para prevenir el síndrome de hígado graso y ayuda en la formación de neurotransmisores, la acetilcolina, y manteniendo  el funcionamiento adecuado del sistema nervioso.</a:t>
            </a:r>
            <a:endParaRPr sz="1200" dirty="0"/>
          </a:p>
        </p:txBody>
      </p:sp>
      <p:sp>
        <p:nvSpPr>
          <p:cNvPr id="177" name="Shape 17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a:solidFill>
                  <a:srgbClr val="FFFFFF"/>
                </a:solidFill>
                <a:latin typeface="Poppins"/>
                <a:ea typeface="Poppins"/>
                <a:cs typeface="Poppins"/>
                <a:sym typeface="Poppins"/>
              </a:rPr>
              <a:t>1</a:t>
            </a:r>
            <a:endParaRPr sz="6000">
              <a:solidFill>
                <a:srgbClr val="FFFFFF"/>
              </a:solidFill>
            </a:endParaRPr>
          </a:p>
        </p:txBody>
      </p:sp>
      <p:sp>
        <p:nvSpPr>
          <p:cNvPr id="6" name="5 Elipse"/>
          <p:cNvSpPr/>
          <p:nvPr/>
        </p:nvSpPr>
        <p:spPr>
          <a:xfrm>
            <a:off x="7236296" y="3291830"/>
            <a:ext cx="792088" cy="761216"/>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6 Elipse"/>
          <p:cNvSpPr/>
          <p:nvPr/>
        </p:nvSpPr>
        <p:spPr>
          <a:xfrm>
            <a:off x="1187624" y="843558"/>
            <a:ext cx="1152128" cy="1080120"/>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2569800" y="339502"/>
            <a:ext cx="4378464" cy="95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smtClean="0"/>
              <a:t>Fundamentación Teórica</a:t>
            </a:r>
            <a:endParaRPr sz="3200" dirty="0"/>
          </a:p>
        </p:txBody>
      </p:sp>
      <p:sp>
        <p:nvSpPr>
          <p:cNvPr id="176" name="Shape 176"/>
          <p:cNvSpPr txBox="1">
            <a:spLocks noGrp="1"/>
          </p:cNvSpPr>
          <p:nvPr>
            <p:ph type="subTitle" idx="1"/>
          </p:nvPr>
        </p:nvSpPr>
        <p:spPr>
          <a:xfrm>
            <a:off x="2339752" y="1203598"/>
            <a:ext cx="4794708" cy="3384376"/>
          </a:xfrm>
          <a:prstGeom prst="rect">
            <a:avLst/>
          </a:prstGeom>
        </p:spPr>
        <p:txBody>
          <a:bodyPr spcFirstLastPara="1" wrap="square" lIns="91425" tIns="91425" rIns="91425" bIns="91425" anchor="t" anchorCtr="0">
            <a:noAutofit/>
          </a:bodyPr>
          <a:lstStyle/>
          <a:p>
            <a:pPr marL="0" lvl="0" indent="0" algn="just"/>
            <a:r>
              <a:rPr lang="es-ES" sz="1200" dirty="0"/>
              <a:t>El primer informe de este síndrome fue dado por Couchen 1956. Las características de este síndrome descritas por Ringer y Sheppard (1963) son las siguientes: el hígado contiene una sobreacumulación de grasa de un 25 a 30% en comparación con hígados normales; además se observan hemorragias capilares y hematomas. En aquellas parvadas que padecen esta condición hay una baja en la postura y un incremento en la mortalidad. </a:t>
            </a:r>
            <a:endParaRPr lang="es-ES" sz="1200" dirty="0" smtClean="0"/>
          </a:p>
          <a:p>
            <a:pPr marL="0" lvl="0" indent="0" algn="just"/>
            <a:endParaRPr lang="es-ES" sz="1200" dirty="0"/>
          </a:p>
          <a:p>
            <a:pPr marL="0" lvl="0" indent="0" algn="just"/>
            <a:r>
              <a:rPr lang="es-ES" sz="1200" dirty="0"/>
              <a:t>Debido a que la colina tiene una acción lipotrófica, ya que donando grupos metilos favorece la formación de fosfolípidos que movilizan la grasa y por ende previenen la infiltración de grasa en el hígado (Sanz y Balboa, 1963; Sutton et al., 1957), la suplementación a diferentes niveles en dietas de tipo práctico (en nuestro medio), su efecto en la producción de huevos y el contenido de lípidos en el hígado eran las interrogantes. Sobre todo, si se considera que los ingredientes usados en Ecuador en la elaboración de alimentos (maíz - soya) son buenas fuentes de colina.</a:t>
            </a:r>
            <a:endParaRPr sz="1200" dirty="0"/>
          </a:p>
        </p:txBody>
      </p:sp>
      <p:sp>
        <p:nvSpPr>
          <p:cNvPr id="177" name="Shape 17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a:solidFill>
                  <a:srgbClr val="FFFFFF"/>
                </a:solidFill>
                <a:latin typeface="Poppins"/>
                <a:ea typeface="Poppins"/>
                <a:cs typeface="Poppins"/>
                <a:sym typeface="Poppins"/>
              </a:rPr>
              <a:t>1</a:t>
            </a:r>
            <a:endParaRPr sz="6000">
              <a:solidFill>
                <a:srgbClr val="FFFFFF"/>
              </a:solidFill>
            </a:endParaRPr>
          </a:p>
        </p:txBody>
      </p:sp>
      <p:sp>
        <p:nvSpPr>
          <p:cNvPr id="6" name="5 Elipse"/>
          <p:cNvSpPr/>
          <p:nvPr/>
        </p:nvSpPr>
        <p:spPr>
          <a:xfrm>
            <a:off x="7236296" y="3291830"/>
            <a:ext cx="792088" cy="761216"/>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6 Elipse"/>
          <p:cNvSpPr/>
          <p:nvPr/>
        </p:nvSpPr>
        <p:spPr>
          <a:xfrm>
            <a:off x="1187624" y="843558"/>
            <a:ext cx="1152128" cy="1080120"/>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773349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2569800" y="339502"/>
            <a:ext cx="4378464" cy="95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smtClean="0"/>
              <a:t>Fundamentación Teórica</a:t>
            </a:r>
            <a:endParaRPr sz="3200" dirty="0"/>
          </a:p>
        </p:txBody>
      </p:sp>
      <p:sp>
        <p:nvSpPr>
          <p:cNvPr id="176" name="Shape 176"/>
          <p:cNvSpPr txBox="1">
            <a:spLocks noGrp="1"/>
          </p:cNvSpPr>
          <p:nvPr>
            <p:ph type="subTitle" idx="1"/>
          </p:nvPr>
        </p:nvSpPr>
        <p:spPr>
          <a:xfrm>
            <a:off x="2051720" y="1347614"/>
            <a:ext cx="4968552" cy="3384376"/>
          </a:xfrm>
          <a:prstGeom prst="rect">
            <a:avLst/>
          </a:prstGeom>
        </p:spPr>
        <p:txBody>
          <a:bodyPr spcFirstLastPara="1" wrap="square" lIns="91425" tIns="91425" rIns="91425" bIns="91425" anchor="t" anchorCtr="0">
            <a:noAutofit/>
          </a:bodyPr>
          <a:lstStyle/>
          <a:p>
            <a:pPr algn="just"/>
            <a:r>
              <a:rPr lang="es-ES" sz="1200" dirty="0" smtClean="0"/>
              <a:t>	En </a:t>
            </a:r>
            <a:r>
              <a:rPr lang="es-ES" sz="1200" dirty="0"/>
              <a:t>1985, Theodore Gobley describió una sustancia a la cual dio </a:t>
            </a:r>
            <a:r>
              <a:rPr lang="es-ES" sz="1200" dirty="0" smtClean="0"/>
              <a:t>el nombre </a:t>
            </a:r>
            <a:r>
              <a:rPr lang="es-ES" sz="1200" dirty="0"/>
              <a:t>de "lecitina", del griego “lekitos”, de yema de huevo. En 1862, se señaló que cuando la lecitina de la bilis se calienta, se genera un nuevo producto químico nitrogenado denominado como “colina”. Investigaciones recientes sobre la naturaleza de la colina, revelaron su importancia en diversas funciones del metabolismo en humano y en los </a:t>
            </a:r>
            <a:r>
              <a:rPr lang="es-ES" sz="1200" dirty="0" smtClean="0"/>
              <a:t>animales.</a:t>
            </a:r>
            <a:endParaRPr lang="es-EC" sz="1200" dirty="0"/>
          </a:p>
          <a:p>
            <a:pPr algn="just"/>
            <a:r>
              <a:rPr lang="es-ES" sz="1200" dirty="0" smtClean="0"/>
              <a:t>	</a:t>
            </a:r>
          </a:p>
          <a:p>
            <a:pPr algn="just"/>
            <a:r>
              <a:rPr lang="es-ES" sz="1200" dirty="0"/>
              <a:t>	</a:t>
            </a:r>
            <a:r>
              <a:rPr lang="es-ES" sz="1200" dirty="0" smtClean="0"/>
              <a:t>Las </a:t>
            </a:r>
            <a:r>
              <a:rPr lang="es-ES" sz="1200" dirty="0"/>
              <a:t>funciones de la colina en el individuo se pueden agrupar </a:t>
            </a:r>
            <a:r>
              <a:rPr lang="es-ES" sz="1200" dirty="0" smtClean="0"/>
              <a:t>en cuatro </a:t>
            </a:r>
            <a:r>
              <a:rPr lang="es-ES" sz="1200" dirty="0"/>
              <a:t>categorías: a) formación de acetilcolina, necesaria para la transmisión de los impulsos nerviosos y, b) como fosfolípidos, componente estructural de la pared celular y del crecimiento óseo, c) como factor esencial en el metabolismo de la grasa en el hígado y, d) como un donador de grupos metilo para la formación de metionina a partir de homocisteína.</a:t>
            </a:r>
            <a:endParaRPr sz="1200" dirty="0"/>
          </a:p>
        </p:txBody>
      </p:sp>
      <p:sp>
        <p:nvSpPr>
          <p:cNvPr id="177" name="Shape 17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a:solidFill>
                  <a:srgbClr val="FFFFFF"/>
                </a:solidFill>
                <a:latin typeface="Poppins"/>
                <a:ea typeface="Poppins"/>
                <a:cs typeface="Poppins"/>
                <a:sym typeface="Poppins"/>
              </a:rPr>
              <a:t>1</a:t>
            </a:r>
            <a:endParaRPr sz="6000">
              <a:solidFill>
                <a:srgbClr val="FFFFFF"/>
              </a:solidFill>
            </a:endParaRPr>
          </a:p>
        </p:txBody>
      </p:sp>
      <p:sp>
        <p:nvSpPr>
          <p:cNvPr id="6" name="5 Elipse"/>
          <p:cNvSpPr/>
          <p:nvPr/>
        </p:nvSpPr>
        <p:spPr>
          <a:xfrm>
            <a:off x="7236296" y="3291830"/>
            <a:ext cx="792088" cy="761216"/>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6 Elipse"/>
          <p:cNvSpPr/>
          <p:nvPr/>
        </p:nvSpPr>
        <p:spPr>
          <a:xfrm>
            <a:off x="1187624" y="843558"/>
            <a:ext cx="1152128" cy="1080120"/>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795936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TotalTime>
  <Words>4738</Words>
  <Application>Microsoft Office PowerPoint</Application>
  <PresentationFormat>Presentación en pantalla (16:9)</PresentationFormat>
  <Paragraphs>711</Paragraphs>
  <Slides>40</Slides>
  <Notes>31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Calibri</vt:lpstr>
      <vt:lpstr>Courier New</vt:lpstr>
      <vt:lpstr>Poppins</vt:lpstr>
      <vt:lpstr>Poppins Light</vt:lpstr>
      <vt:lpstr>Times New Roman</vt:lpstr>
      <vt:lpstr>Trebuchet MS</vt:lpstr>
      <vt:lpstr>Cymbeline template</vt:lpstr>
      <vt:lpstr>RESPUESTA PRODUCTIVA Y HEPÁTICA  DE GALLINAS  LOHMANN  A LA ADICIÓN DE  COLINA (BIOCHOLINE)</vt:lpstr>
      <vt:lpstr>Contenido</vt:lpstr>
      <vt:lpstr>1. PROBLEMA DE LA INVESTIGACIÓN</vt:lpstr>
      <vt:lpstr>Descripción del Problema</vt:lpstr>
      <vt:lpstr>Presentación de PowerPoint</vt:lpstr>
      <vt:lpstr>2.OBJETIVOS</vt:lpstr>
      <vt:lpstr>Fundamentación Teórica</vt:lpstr>
      <vt:lpstr>Fundamentación Teórica</vt:lpstr>
      <vt:lpstr>Fundamentación Teórica</vt:lpstr>
      <vt:lpstr>Marco Teórico</vt:lpstr>
      <vt:lpstr>Presentación de PowerPoint</vt:lpstr>
      <vt:lpstr>Presentación de PowerPoint</vt:lpstr>
      <vt:lpstr>Funciones de la colina en el organismo</vt:lpstr>
      <vt:lpstr>Presentación de PowerPoint</vt:lpstr>
      <vt:lpstr>Hipótesis</vt:lpstr>
      <vt:lpstr>Metodología</vt:lpstr>
      <vt:lpstr>Metodología</vt:lpstr>
      <vt:lpstr>Metodología</vt:lpstr>
      <vt:lpstr>Metodología</vt:lpstr>
      <vt:lpstr>Metodología</vt:lpstr>
      <vt:lpstr>Metodología</vt:lpstr>
      <vt:lpstr>Metodología</vt:lpstr>
      <vt:lpstr>RESULTADOS Y DISCUCIONES</vt:lpstr>
      <vt:lpstr>Número de Huevos</vt:lpstr>
      <vt:lpstr>Peso Huevo en Gramos</vt:lpstr>
      <vt:lpstr>Promedio de Peso Semanal de Huevos</vt:lpstr>
      <vt:lpstr>Porcentaje de postura</vt:lpstr>
      <vt:lpstr>Conversión alimenticia</vt:lpstr>
      <vt:lpstr>Masa del Huevo</vt:lpstr>
      <vt:lpstr>Altura de la albumina</vt:lpstr>
      <vt:lpstr>Color de la yema</vt:lpstr>
      <vt:lpstr>Unidades Haugh</vt:lpstr>
      <vt:lpstr>Resistencia de la cascara</vt:lpstr>
      <vt:lpstr>Grosor del cascarón</vt:lpstr>
      <vt:lpstr>Análisis marginal del costo de producción</vt:lpstr>
      <vt:lpstr> Variables histo-morfométricas</vt:lpstr>
      <vt:lpstr> Variables histo-morfométricas</vt:lpstr>
      <vt:lpstr> Variables histo-morfométricas</vt:lpstr>
      <vt:lpstr>Conclusiones y 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DELL</dc:creator>
  <cp:lastModifiedBy>HP</cp:lastModifiedBy>
  <cp:revision>103</cp:revision>
  <dcterms:modified xsi:type="dcterms:W3CDTF">2019-01-16T00:50:18Z</dcterms:modified>
</cp:coreProperties>
</file>