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0">
  <p:sldMasterIdLst>
    <p:sldMasterId id="2147483732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339" r:id="rId4"/>
    <p:sldId id="258" r:id="rId5"/>
    <p:sldId id="301" r:id="rId6"/>
    <p:sldId id="363" r:id="rId7"/>
    <p:sldId id="268" r:id="rId8"/>
    <p:sldId id="364" r:id="rId9"/>
    <p:sldId id="365" r:id="rId10"/>
    <p:sldId id="345" r:id="rId11"/>
    <p:sldId id="305" r:id="rId12"/>
    <p:sldId id="346" r:id="rId13"/>
    <p:sldId id="306" r:id="rId14"/>
    <p:sldId id="340" r:id="rId15"/>
    <p:sldId id="303" r:id="rId16"/>
    <p:sldId id="349" r:id="rId17"/>
    <p:sldId id="307" r:id="rId18"/>
    <p:sldId id="366" r:id="rId19"/>
    <p:sldId id="368" r:id="rId20"/>
    <p:sldId id="341" r:id="rId21"/>
    <p:sldId id="311" r:id="rId22"/>
    <p:sldId id="348" r:id="rId23"/>
    <p:sldId id="370" r:id="rId24"/>
    <p:sldId id="353" r:id="rId25"/>
    <p:sldId id="371" r:id="rId26"/>
    <p:sldId id="352" r:id="rId27"/>
    <p:sldId id="372" r:id="rId28"/>
    <p:sldId id="373" r:id="rId29"/>
    <p:sldId id="374" r:id="rId30"/>
    <p:sldId id="360" r:id="rId31"/>
    <p:sldId id="361" r:id="rId32"/>
    <p:sldId id="362" r:id="rId33"/>
    <p:sldId id="342" r:id="rId34"/>
    <p:sldId id="335" r:id="rId35"/>
    <p:sldId id="336" r:id="rId36"/>
    <p:sldId id="343" r:id="rId37"/>
    <p:sldId id="337" r:id="rId38"/>
    <p:sldId id="344" r:id="rId39"/>
    <p:sldId id="338" r:id="rId40"/>
  </p:sldIdLst>
  <p:sldSz cx="9144000" cy="6858000" type="screen4x3"/>
  <p:notesSz cx="7099300" cy="102346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00"/>
    <a:srgbClr val="00CC00"/>
    <a:srgbClr val="008080"/>
    <a:srgbClr val="FF00FF"/>
    <a:srgbClr val="F7897A"/>
    <a:srgbClr val="FFF7BD"/>
    <a:srgbClr val="477DB9"/>
    <a:srgbClr val="FFFF66"/>
    <a:srgbClr val="F8A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85" autoAdjust="0"/>
    <p:restoredTop sz="91788" autoAdjust="0"/>
  </p:normalViewPr>
  <p:slideViewPr>
    <p:cSldViewPr>
      <p:cViewPr varScale="1">
        <p:scale>
          <a:sx n="70" d="100"/>
          <a:sy n="70" d="100"/>
        </p:scale>
        <p:origin x="140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9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698F8D-AE80-4F0A-A645-2DCC92DE660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41D13458-A2C3-400B-91FA-9C9FFDFB1C7B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378438" y="245243"/>
          <a:ext cx="10055663" cy="490270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es-EC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Introducción</a:t>
          </a:r>
          <a:endParaRPr lang="es-EC" dirty="0">
            <a:solidFill>
              <a:sysClr val="windowText" lastClr="000000"/>
            </a:solidFill>
            <a:latin typeface="+mn-lt"/>
            <a:ea typeface="+mn-ea"/>
            <a:cs typeface="+mn-cs"/>
          </a:endParaRPr>
        </a:p>
      </dgm:t>
    </dgm:pt>
    <dgm:pt modelId="{8D59A064-9D95-4AA6-8E4E-C8BB4924BF3F}" type="parTrans" cxnId="{E7B18AB5-6695-4DF5-B671-5A650B140737}">
      <dgm:prSet/>
      <dgm:spPr/>
      <dgm:t>
        <a:bodyPr/>
        <a:lstStyle/>
        <a:p>
          <a:endParaRPr lang="es-EC"/>
        </a:p>
      </dgm:t>
    </dgm:pt>
    <dgm:pt modelId="{F0C4F61E-14B6-437F-9824-AF92973BF6EC}" type="sibTrans" cxnId="{E7B18AB5-6695-4DF5-B671-5A650B140737}">
      <dgm:prSet/>
      <dgm:spPr>
        <a:xfrm>
          <a:off x="-6095687" y="-933289"/>
          <a:ext cx="7261284" cy="7261284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EC"/>
        </a:p>
      </dgm:t>
    </dgm:pt>
    <dgm:pt modelId="{1F5A91D0-625F-4DED-A275-16E627BD879A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xfrm>
          <a:off x="822422" y="981081"/>
          <a:ext cx="9611678" cy="490270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A5A5A5"/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es-EC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Objetivos</a:t>
          </a:r>
          <a:endParaRPr lang="es-EC" dirty="0">
            <a:solidFill>
              <a:sysClr val="windowText" lastClr="000000"/>
            </a:solidFill>
            <a:latin typeface="+mn-lt"/>
            <a:ea typeface="+mn-ea"/>
            <a:cs typeface="+mn-cs"/>
          </a:endParaRPr>
        </a:p>
      </dgm:t>
    </dgm:pt>
    <dgm:pt modelId="{1EDEFA80-BEA0-4EBF-B8C7-997426E0F99A}" type="parTrans" cxnId="{86DF5245-1DBF-489C-9620-88CB56F44971}">
      <dgm:prSet/>
      <dgm:spPr/>
      <dgm:t>
        <a:bodyPr/>
        <a:lstStyle/>
        <a:p>
          <a:endParaRPr lang="es-EC"/>
        </a:p>
      </dgm:t>
    </dgm:pt>
    <dgm:pt modelId="{F7BE8198-3855-4A9D-8E97-DB36CD86A4F6}" type="sibTrans" cxnId="{86DF5245-1DBF-489C-9620-88CB56F44971}">
      <dgm:prSet/>
      <dgm:spPr/>
      <dgm:t>
        <a:bodyPr/>
        <a:lstStyle/>
        <a:p>
          <a:endParaRPr lang="es-EC"/>
        </a:p>
      </dgm:t>
    </dgm:pt>
    <dgm:pt modelId="{A93D4A7B-C70F-4813-AD69-7266798611ED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xfrm>
          <a:off x="1065724" y="1716379"/>
          <a:ext cx="9368377" cy="490270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es-EC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Hipótesis</a:t>
          </a:r>
          <a:endParaRPr lang="es-EC" dirty="0">
            <a:solidFill>
              <a:sysClr val="windowText" lastClr="000000"/>
            </a:solidFill>
            <a:latin typeface="+mn-lt"/>
            <a:ea typeface="+mn-ea"/>
            <a:cs typeface="+mn-cs"/>
          </a:endParaRPr>
        </a:p>
      </dgm:t>
    </dgm:pt>
    <dgm:pt modelId="{F8BDCF4D-C38C-420A-A89D-E127C79FFB5F}" type="parTrans" cxnId="{00805936-2EBC-4BDA-BE84-14A3BAE78B96}">
      <dgm:prSet/>
      <dgm:spPr/>
      <dgm:t>
        <a:bodyPr/>
        <a:lstStyle/>
        <a:p>
          <a:endParaRPr lang="es-EC"/>
        </a:p>
      </dgm:t>
    </dgm:pt>
    <dgm:pt modelId="{84D41174-1239-49FD-A23F-2E304C07648C}" type="sibTrans" cxnId="{00805936-2EBC-4BDA-BE84-14A3BAE78B96}">
      <dgm:prSet/>
      <dgm:spPr/>
      <dgm:t>
        <a:bodyPr/>
        <a:lstStyle/>
        <a:p>
          <a:endParaRPr lang="es-EC"/>
        </a:p>
      </dgm:t>
    </dgm:pt>
    <dgm:pt modelId="{3C69A7F2-A9ED-4AC6-B484-DC0BB6DAFE08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xfrm>
          <a:off x="1065724" y="1716379"/>
          <a:ext cx="9368377" cy="490270"/>
        </a:xfrm>
        <a:solidFill>
          <a:sysClr val="window" lastClr="FFFFFF"/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gm:spPr>
      <dgm:t>
        <a:bodyPr/>
        <a:lstStyle/>
        <a:p>
          <a:r>
            <a:rPr lang="es-EC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Materiales y métodos</a:t>
          </a:r>
          <a:endParaRPr lang="es-EC" dirty="0">
            <a:solidFill>
              <a:sysClr val="windowText" lastClr="000000"/>
            </a:solidFill>
            <a:latin typeface="+mn-lt"/>
            <a:ea typeface="+mn-ea"/>
            <a:cs typeface="+mn-cs"/>
          </a:endParaRPr>
        </a:p>
      </dgm:t>
    </dgm:pt>
    <dgm:pt modelId="{64104E3F-FBD4-4C34-B003-A39ED5E698A4}" type="parTrans" cxnId="{630BC46B-05F2-43F6-B08C-F8B0C4FB1E5E}">
      <dgm:prSet/>
      <dgm:spPr/>
      <dgm:t>
        <a:bodyPr/>
        <a:lstStyle/>
        <a:p>
          <a:endParaRPr lang="es-EC"/>
        </a:p>
      </dgm:t>
    </dgm:pt>
    <dgm:pt modelId="{17FA59CE-A99F-4ED5-9D65-2DEB789F577C}" type="sibTrans" cxnId="{630BC46B-05F2-43F6-B08C-F8B0C4FB1E5E}">
      <dgm:prSet/>
      <dgm:spPr/>
      <dgm:t>
        <a:bodyPr/>
        <a:lstStyle/>
        <a:p>
          <a:endParaRPr lang="es-EC"/>
        </a:p>
      </dgm:t>
    </dgm:pt>
    <dgm:pt modelId="{5AB54169-F1AF-495C-AFB6-5F17F022125A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1065724" y="3188055"/>
          <a:ext cx="9368377" cy="490270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70AD47"/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es-EC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Resultados y discusión</a:t>
          </a:r>
          <a:endParaRPr lang="es-EC" dirty="0">
            <a:solidFill>
              <a:sysClr val="windowText" lastClr="000000"/>
            </a:solidFill>
            <a:latin typeface="+mn-lt"/>
            <a:ea typeface="+mn-ea"/>
            <a:cs typeface="+mn-cs"/>
          </a:endParaRPr>
        </a:p>
      </dgm:t>
    </dgm:pt>
    <dgm:pt modelId="{28E611B4-3FF8-4F0F-859B-388E35D22373}" type="parTrans" cxnId="{BA8F8A00-D204-4AFD-8295-8B4469B940D6}">
      <dgm:prSet/>
      <dgm:spPr/>
      <dgm:t>
        <a:bodyPr/>
        <a:lstStyle/>
        <a:p>
          <a:endParaRPr lang="es-EC"/>
        </a:p>
      </dgm:t>
    </dgm:pt>
    <dgm:pt modelId="{09044290-7F58-46AB-A3EF-A6419663206D}" type="sibTrans" cxnId="{BA8F8A00-D204-4AFD-8295-8B4469B940D6}">
      <dgm:prSet/>
      <dgm:spPr/>
      <dgm:t>
        <a:bodyPr/>
        <a:lstStyle/>
        <a:p>
          <a:endParaRPr lang="es-EC"/>
        </a:p>
      </dgm:t>
    </dgm:pt>
    <dgm:pt modelId="{00C9E70D-E481-40E7-9091-CCD742323F6D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822422" y="3923353"/>
          <a:ext cx="9611678" cy="490270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ED7D31"/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es-EC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Conclusiones</a:t>
          </a:r>
          <a:endParaRPr lang="es-EC" dirty="0">
            <a:solidFill>
              <a:sysClr val="windowText" lastClr="000000"/>
            </a:solidFill>
            <a:latin typeface="+mn-lt"/>
            <a:ea typeface="+mn-ea"/>
            <a:cs typeface="+mn-cs"/>
          </a:endParaRPr>
        </a:p>
      </dgm:t>
    </dgm:pt>
    <dgm:pt modelId="{5FC3E1A8-8C8D-4C19-9EDD-E97B953598F9}" type="parTrans" cxnId="{DE08DEFF-8617-47A5-AD3F-5C3F0D48477C}">
      <dgm:prSet/>
      <dgm:spPr/>
      <dgm:t>
        <a:bodyPr/>
        <a:lstStyle/>
        <a:p>
          <a:endParaRPr lang="es-EC"/>
        </a:p>
      </dgm:t>
    </dgm:pt>
    <dgm:pt modelId="{D98136D8-5E10-41EB-90BC-AF48EDF74A5D}" type="sibTrans" cxnId="{DE08DEFF-8617-47A5-AD3F-5C3F0D48477C}">
      <dgm:prSet/>
      <dgm:spPr/>
      <dgm:t>
        <a:bodyPr/>
        <a:lstStyle/>
        <a:p>
          <a:endParaRPr lang="es-EC"/>
        </a:p>
      </dgm:t>
    </dgm:pt>
    <dgm:pt modelId="{E3915EE2-4EC1-4632-A08B-02684E925941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xfrm>
          <a:off x="378438" y="4659191"/>
          <a:ext cx="10055663" cy="490270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A5A5A5"/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es-EC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Recomendaciones</a:t>
          </a:r>
          <a:endParaRPr lang="es-EC" dirty="0">
            <a:solidFill>
              <a:sysClr val="windowText" lastClr="000000"/>
            </a:solidFill>
            <a:latin typeface="+mn-lt"/>
            <a:ea typeface="+mn-ea"/>
            <a:cs typeface="+mn-cs"/>
          </a:endParaRPr>
        </a:p>
      </dgm:t>
    </dgm:pt>
    <dgm:pt modelId="{863976BA-927C-4365-9EED-967C2DAB5CC6}" type="parTrans" cxnId="{8A873DC1-34E3-4133-A6F8-81D760F0847E}">
      <dgm:prSet/>
      <dgm:spPr/>
      <dgm:t>
        <a:bodyPr/>
        <a:lstStyle/>
        <a:p>
          <a:endParaRPr lang="es-EC"/>
        </a:p>
      </dgm:t>
    </dgm:pt>
    <dgm:pt modelId="{97C49AEE-F2C4-4E3E-80A9-E71DC6298A64}" type="sibTrans" cxnId="{8A873DC1-34E3-4133-A6F8-81D760F0847E}">
      <dgm:prSet/>
      <dgm:spPr/>
      <dgm:t>
        <a:bodyPr/>
        <a:lstStyle/>
        <a:p>
          <a:endParaRPr lang="es-EC"/>
        </a:p>
      </dgm:t>
    </dgm:pt>
    <dgm:pt modelId="{D42822C4-2B43-42CB-B004-2B5423648CD5}">
      <dgm:prSet/>
      <dgm:spPr/>
      <dgm:t>
        <a:bodyPr/>
        <a:lstStyle/>
        <a:p>
          <a:endParaRPr lang="es-ES"/>
        </a:p>
      </dgm:t>
    </dgm:pt>
    <dgm:pt modelId="{17ED22EB-8881-48AE-A0AC-FB49648B9CFA}" type="parTrans" cxnId="{38572CCC-D7CC-4802-8B88-C1D6AF047DD0}">
      <dgm:prSet/>
      <dgm:spPr/>
      <dgm:t>
        <a:bodyPr/>
        <a:lstStyle/>
        <a:p>
          <a:endParaRPr lang="es-EC"/>
        </a:p>
      </dgm:t>
    </dgm:pt>
    <dgm:pt modelId="{5EDE9F31-1FDC-4643-8546-CBBDD60E747A}" type="sibTrans" cxnId="{38572CCC-D7CC-4802-8B88-C1D6AF047DD0}">
      <dgm:prSet/>
      <dgm:spPr/>
      <dgm:t>
        <a:bodyPr/>
        <a:lstStyle/>
        <a:p>
          <a:endParaRPr lang="es-EC"/>
        </a:p>
      </dgm:t>
    </dgm:pt>
    <dgm:pt modelId="{8E6B8636-68A0-448A-AE7E-070CA6AFAD68}" type="pres">
      <dgm:prSet presAssocID="{2F698F8D-AE80-4F0A-A645-2DCC92DE660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04970263-33FF-431A-BEB0-59214E3B501D}" type="pres">
      <dgm:prSet presAssocID="{2F698F8D-AE80-4F0A-A645-2DCC92DE660D}" presName="Name1" presStyleCnt="0"/>
      <dgm:spPr/>
      <dgm:t>
        <a:bodyPr/>
        <a:lstStyle/>
        <a:p>
          <a:endParaRPr lang="es-ES"/>
        </a:p>
      </dgm:t>
    </dgm:pt>
    <dgm:pt modelId="{45ECBA27-287F-4FA2-B75C-80A26173BF00}" type="pres">
      <dgm:prSet presAssocID="{2F698F8D-AE80-4F0A-A645-2DCC92DE660D}" presName="cycle" presStyleCnt="0"/>
      <dgm:spPr/>
      <dgm:t>
        <a:bodyPr/>
        <a:lstStyle/>
        <a:p>
          <a:endParaRPr lang="es-ES"/>
        </a:p>
      </dgm:t>
    </dgm:pt>
    <dgm:pt modelId="{749EB668-D899-4539-BCE9-3FEE442285AF}" type="pres">
      <dgm:prSet presAssocID="{2F698F8D-AE80-4F0A-A645-2DCC92DE660D}" presName="srcNode" presStyleLbl="node1" presStyleIdx="0" presStyleCnt="7"/>
      <dgm:spPr/>
      <dgm:t>
        <a:bodyPr/>
        <a:lstStyle/>
        <a:p>
          <a:endParaRPr lang="es-ES"/>
        </a:p>
      </dgm:t>
    </dgm:pt>
    <dgm:pt modelId="{4CB4816C-0FCD-469F-B990-F1533F58850D}" type="pres">
      <dgm:prSet presAssocID="{2F698F8D-AE80-4F0A-A645-2DCC92DE660D}" presName="conn" presStyleLbl="parChTrans1D2" presStyleIdx="0" presStyleCnt="1"/>
      <dgm:spPr/>
      <dgm:t>
        <a:bodyPr/>
        <a:lstStyle/>
        <a:p>
          <a:endParaRPr lang="es-ES"/>
        </a:p>
      </dgm:t>
    </dgm:pt>
    <dgm:pt modelId="{B0D945B2-6054-4D41-B50A-E1E299BA3A12}" type="pres">
      <dgm:prSet presAssocID="{2F698F8D-AE80-4F0A-A645-2DCC92DE660D}" presName="extraNode" presStyleLbl="node1" presStyleIdx="0" presStyleCnt="7"/>
      <dgm:spPr/>
      <dgm:t>
        <a:bodyPr/>
        <a:lstStyle/>
        <a:p>
          <a:endParaRPr lang="es-ES"/>
        </a:p>
      </dgm:t>
    </dgm:pt>
    <dgm:pt modelId="{41ABCC65-62C7-40C3-8AA0-4604E1AF90C8}" type="pres">
      <dgm:prSet presAssocID="{2F698F8D-AE80-4F0A-A645-2DCC92DE660D}" presName="dstNode" presStyleLbl="node1" presStyleIdx="0" presStyleCnt="7"/>
      <dgm:spPr/>
      <dgm:t>
        <a:bodyPr/>
        <a:lstStyle/>
        <a:p>
          <a:endParaRPr lang="es-ES"/>
        </a:p>
      </dgm:t>
    </dgm:pt>
    <dgm:pt modelId="{5949AB27-D700-4B77-8E4C-01393492D9B6}" type="pres">
      <dgm:prSet presAssocID="{41D13458-A2C3-400B-91FA-9C9FFDFB1C7B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F34E0E-25B8-48F8-B0F2-D11D2E7D312C}" type="pres">
      <dgm:prSet presAssocID="{41D13458-A2C3-400B-91FA-9C9FFDFB1C7B}" presName="accent_1" presStyleCnt="0"/>
      <dgm:spPr/>
      <dgm:t>
        <a:bodyPr/>
        <a:lstStyle/>
        <a:p>
          <a:endParaRPr lang="es-ES"/>
        </a:p>
      </dgm:t>
    </dgm:pt>
    <dgm:pt modelId="{1D69B293-8B34-4DA7-8230-6F276933A4BE}" type="pres">
      <dgm:prSet presAssocID="{41D13458-A2C3-400B-91FA-9C9FFDFB1C7B}" presName="accentRepeatNode" presStyleLbl="solidFgAcc1" presStyleIdx="0" presStyleCnt="7"/>
      <dgm:spPr>
        <a:xfrm>
          <a:off x="72019" y="183959"/>
          <a:ext cx="612838" cy="61283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ES"/>
        </a:p>
      </dgm:t>
    </dgm:pt>
    <dgm:pt modelId="{4342DEAD-7632-405B-8BAF-332678D45FBD}" type="pres">
      <dgm:prSet presAssocID="{1F5A91D0-625F-4DED-A275-16E627BD879A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493046-6497-44DF-A657-7C29CADCE88B}" type="pres">
      <dgm:prSet presAssocID="{1F5A91D0-625F-4DED-A275-16E627BD879A}" presName="accent_2" presStyleCnt="0"/>
      <dgm:spPr/>
      <dgm:t>
        <a:bodyPr/>
        <a:lstStyle/>
        <a:p>
          <a:endParaRPr lang="es-ES"/>
        </a:p>
      </dgm:t>
    </dgm:pt>
    <dgm:pt modelId="{4563DCCC-92C7-4DA4-BA51-F98CD825D625}" type="pres">
      <dgm:prSet presAssocID="{1F5A91D0-625F-4DED-A275-16E627BD879A}" presName="accentRepeatNode" presStyleLbl="solidFgAcc1" presStyleIdx="1" presStyleCnt="7"/>
      <dgm:spPr>
        <a:xfrm>
          <a:off x="516003" y="919797"/>
          <a:ext cx="612838" cy="61283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ES"/>
        </a:p>
      </dgm:t>
    </dgm:pt>
    <dgm:pt modelId="{E68A3FC3-F41B-43CA-9231-BDBF6C90498D}" type="pres">
      <dgm:prSet presAssocID="{A93D4A7B-C70F-4813-AD69-7266798611ED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D3B773-D176-4EF2-B474-0AF51D5B50A0}" type="pres">
      <dgm:prSet presAssocID="{A93D4A7B-C70F-4813-AD69-7266798611ED}" presName="accent_3" presStyleCnt="0"/>
      <dgm:spPr/>
      <dgm:t>
        <a:bodyPr/>
        <a:lstStyle/>
        <a:p>
          <a:endParaRPr lang="es-ES"/>
        </a:p>
      </dgm:t>
    </dgm:pt>
    <dgm:pt modelId="{66E45222-7089-4806-8C9E-EB33943ED114}" type="pres">
      <dgm:prSet presAssocID="{A93D4A7B-C70F-4813-AD69-7266798611ED}" presName="accentRepeatNode" presStyleLbl="solidFgAcc1" presStyleIdx="2" presStyleCnt="7"/>
      <dgm:spPr>
        <a:xfrm>
          <a:off x="759304" y="1655095"/>
          <a:ext cx="612838" cy="61283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ES"/>
        </a:p>
      </dgm:t>
    </dgm:pt>
    <dgm:pt modelId="{41D56B67-9FEA-42DB-BD2E-AA5D0A85FB09}" type="pres">
      <dgm:prSet presAssocID="{3C69A7F2-A9ED-4AC6-B484-DC0BB6DAFE08}" presName="text_4" presStyleLbl="node1" presStyleIdx="3" presStyleCnt="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A92D4C17-37A2-4D68-AC31-BB0FA3D8EF2A}" type="pres">
      <dgm:prSet presAssocID="{3C69A7F2-A9ED-4AC6-B484-DC0BB6DAFE08}" presName="accent_4" presStyleCnt="0"/>
      <dgm:spPr/>
      <dgm:t>
        <a:bodyPr/>
        <a:lstStyle/>
        <a:p>
          <a:endParaRPr lang="es-ES"/>
        </a:p>
      </dgm:t>
    </dgm:pt>
    <dgm:pt modelId="{6F755E32-C5A5-459C-86E6-F71E2AA5661D}" type="pres">
      <dgm:prSet presAssocID="{3C69A7F2-A9ED-4AC6-B484-DC0BB6DAFE08}" presName="accentRepeatNode" presStyleLbl="solidFgAcc1" presStyleIdx="3" presStyleCnt="7"/>
      <dgm:spPr>
        <a:xfrm>
          <a:off x="836988" y="2390933"/>
          <a:ext cx="612838" cy="61283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ES"/>
        </a:p>
      </dgm:t>
    </dgm:pt>
    <dgm:pt modelId="{3F1ADC90-156E-4910-8586-F1B8F3E3D4A2}" type="pres">
      <dgm:prSet presAssocID="{5AB54169-F1AF-495C-AFB6-5F17F022125A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AB8350-C383-4F00-8548-4193159D30C7}" type="pres">
      <dgm:prSet presAssocID="{5AB54169-F1AF-495C-AFB6-5F17F022125A}" presName="accent_5" presStyleCnt="0"/>
      <dgm:spPr/>
      <dgm:t>
        <a:bodyPr/>
        <a:lstStyle/>
        <a:p>
          <a:endParaRPr lang="es-ES"/>
        </a:p>
      </dgm:t>
    </dgm:pt>
    <dgm:pt modelId="{FB6BD794-41D0-4658-BF30-F99DB9831AB6}" type="pres">
      <dgm:prSet presAssocID="{5AB54169-F1AF-495C-AFB6-5F17F022125A}" presName="accentRepeatNode" presStyleLbl="solidFgAcc1" presStyleIdx="4" presStyleCnt="7"/>
      <dgm:spPr>
        <a:xfrm>
          <a:off x="759304" y="3126771"/>
          <a:ext cx="612838" cy="61283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ES"/>
        </a:p>
      </dgm:t>
    </dgm:pt>
    <dgm:pt modelId="{A927FCCE-3EA8-40BF-AF35-C828718C0D6B}" type="pres">
      <dgm:prSet presAssocID="{00C9E70D-E481-40E7-9091-CCD742323F6D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19A22D-8581-402E-8818-1B5B6319B264}" type="pres">
      <dgm:prSet presAssocID="{00C9E70D-E481-40E7-9091-CCD742323F6D}" presName="accent_6" presStyleCnt="0"/>
      <dgm:spPr/>
      <dgm:t>
        <a:bodyPr/>
        <a:lstStyle/>
        <a:p>
          <a:endParaRPr lang="es-ES"/>
        </a:p>
      </dgm:t>
    </dgm:pt>
    <dgm:pt modelId="{D90896E0-4347-4735-A254-55E276CD3490}" type="pres">
      <dgm:prSet presAssocID="{00C9E70D-E481-40E7-9091-CCD742323F6D}" presName="accentRepeatNode" presStyleLbl="solidFgAcc1" presStyleIdx="5" presStyleCnt="7"/>
      <dgm:spPr>
        <a:xfrm>
          <a:off x="516003" y="3862070"/>
          <a:ext cx="612838" cy="61283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ES"/>
        </a:p>
      </dgm:t>
    </dgm:pt>
    <dgm:pt modelId="{0E31AD73-0F67-409C-94A0-8AFCD4E9D9DD}" type="pres">
      <dgm:prSet presAssocID="{E3915EE2-4EC1-4632-A08B-02684E925941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C8950E-1720-48BD-A55D-0EBF74D1FE9A}" type="pres">
      <dgm:prSet presAssocID="{E3915EE2-4EC1-4632-A08B-02684E925941}" presName="accent_7" presStyleCnt="0"/>
      <dgm:spPr/>
      <dgm:t>
        <a:bodyPr/>
        <a:lstStyle/>
        <a:p>
          <a:endParaRPr lang="es-ES"/>
        </a:p>
      </dgm:t>
    </dgm:pt>
    <dgm:pt modelId="{1E00EB4B-A633-41C4-A627-C7493D947BBD}" type="pres">
      <dgm:prSet presAssocID="{E3915EE2-4EC1-4632-A08B-02684E925941}" presName="accentRepeatNode" presStyleLbl="solidFgAcc1" presStyleIdx="6" presStyleCnt="7"/>
      <dgm:spPr>
        <a:xfrm>
          <a:off x="72019" y="4597907"/>
          <a:ext cx="612838" cy="61283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es-ES"/>
        </a:p>
      </dgm:t>
    </dgm:pt>
  </dgm:ptLst>
  <dgm:cxnLst>
    <dgm:cxn modelId="{81C00142-7377-4F27-93BC-D366C629950A}" type="presOf" srcId="{5AB54169-F1AF-495C-AFB6-5F17F022125A}" destId="{3F1ADC90-156E-4910-8586-F1B8F3E3D4A2}" srcOrd="0" destOrd="0" presId="urn:microsoft.com/office/officeart/2008/layout/VerticalCurvedList"/>
    <dgm:cxn modelId="{7298F6B3-4856-46AF-9460-6894712050E0}" type="presOf" srcId="{3C69A7F2-A9ED-4AC6-B484-DC0BB6DAFE08}" destId="{41D56B67-9FEA-42DB-BD2E-AA5D0A85FB09}" srcOrd="0" destOrd="0" presId="urn:microsoft.com/office/officeart/2008/layout/VerticalCurvedList"/>
    <dgm:cxn modelId="{00805936-2EBC-4BDA-BE84-14A3BAE78B96}" srcId="{2F698F8D-AE80-4F0A-A645-2DCC92DE660D}" destId="{A93D4A7B-C70F-4813-AD69-7266798611ED}" srcOrd="2" destOrd="0" parTransId="{F8BDCF4D-C38C-420A-A89D-E127C79FFB5F}" sibTransId="{84D41174-1239-49FD-A23F-2E304C07648C}"/>
    <dgm:cxn modelId="{8A873DC1-34E3-4133-A6F8-81D760F0847E}" srcId="{2F698F8D-AE80-4F0A-A645-2DCC92DE660D}" destId="{E3915EE2-4EC1-4632-A08B-02684E925941}" srcOrd="6" destOrd="0" parTransId="{863976BA-927C-4365-9EED-967C2DAB5CC6}" sibTransId="{97C49AEE-F2C4-4E3E-80A9-E71DC6298A64}"/>
    <dgm:cxn modelId="{4AA58D18-6C18-4BAC-959C-CA20C236097F}" type="presOf" srcId="{41D13458-A2C3-400B-91FA-9C9FFDFB1C7B}" destId="{5949AB27-D700-4B77-8E4C-01393492D9B6}" srcOrd="0" destOrd="0" presId="urn:microsoft.com/office/officeart/2008/layout/VerticalCurvedList"/>
    <dgm:cxn modelId="{3FAD48CE-3121-49CD-B547-925939767141}" type="presOf" srcId="{2F698F8D-AE80-4F0A-A645-2DCC92DE660D}" destId="{8E6B8636-68A0-448A-AE7E-070CA6AFAD68}" srcOrd="0" destOrd="0" presId="urn:microsoft.com/office/officeart/2008/layout/VerticalCurvedList"/>
    <dgm:cxn modelId="{E7B18AB5-6695-4DF5-B671-5A650B140737}" srcId="{2F698F8D-AE80-4F0A-A645-2DCC92DE660D}" destId="{41D13458-A2C3-400B-91FA-9C9FFDFB1C7B}" srcOrd="0" destOrd="0" parTransId="{8D59A064-9D95-4AA6-8E4E-C8BB4924BF3F}" sibTransId="{F0C4F61E-14B6-437F-9824-AF92973BF6EC}"/>
    <dgm:cxn modelId="{2A8940BB-D088-4D5B-AC03-108AECEC8138}" type="presOf" srcId="{00C9E70D-E481-40E7-9091-CCD742323F6D}" destId="{A927FCCE-3EA8-40BF-AF35-C828718C0D6B}" srcOrd="0" destOrd="0" presId="urn:microsoft.com/office/officeart/2008/layout/VerticalCurvedList"/>
    <dgm:cxn modelId="{86DF5245-1DBF-489C-9620-88CB56F44971}" srcId="{2F698F8D-AE80-4F0A-A645-2DCC92DE660D}" destId="{1F5A91D0-625F-4DED-A275-16E627BD879A}" srcOrd="1" destOrd="0" parTransId="{1EDEFA80-BEA0-4EBF-B8C7-997426E0F99A}" sibTransId="{F7BE8198-3855-4A9D-8E97-DB36CD86A4F6}"/>
    <dgm:cxn modelId="{630BC46B-05F2-43F6-B08C-F8B0C4FB1E5E}" srcId="{2F698F8D-AE80-4F0A-A645-2DCC92DE660D}" destId="{3C69A7F2-A9ED-4AC6-B484-DC0BB6DAFE08}" srcOrd="3" destOrd="0" parTransId="{64104E3F-FBD4-4C34-B003-A39ED5E698A4}" sibTransId="{17FA59CE-A99F-4ED5-9D65-2DEB789F577C}"/>
    <dgm:cxn modelId="{BA8F8A00-D204-4AFD-8295-8B4469B940D6}" srcId="{2F698F8D-AE80-4F0A-A645-2DCC92DE660D}" destId="{5AB54169-F1AF-495C-AFB6-5F17F022125A}" srcOrd="4" destOrd="0" parTransId="{28E611B4-3FF8-4F0F-859B-388E35D22373}" sibTransId="{09044290-7F58-46AB-A3EF-A6419663206D}"/>
    <dgm:cxn modelId="{DAE490BB-0D7F-404D-AD79-DC2BB9F63182}" type="presOf" srcId="{A93D4A7B-C70F-4813-AD69-7266798611ED}" destId="{E68A3FC3-F41B-43CA-9231-BDBF6C90498D}" srcOrd="0" destOrd="0" presId="urn:microsoft.com/office/officeart/2008/layout/VerticalCurvedList"/>
    <dgm:cxn modelId="{DE08DEFF-8617-47A5-AD3F-5C3F0D48477C}" srcId="{2F698F8D-AE80-4F0A-A645-2DCC92DE660D}" destId="{00C9E70D-E481-40E7-9091-CCD742323F6D}" srcOrd="5" destOrd="0" parTransId="{5FC3E1A8-8C8D-4C19-9EDD-E97B953598F9}" sibTransId="{D98136D8-5E10-41EB-90BC-AF48EDF74A5D}"/>
    <dgm:cxn modelId="{153F5EDC-D718-4B36-BA11-7584362AA9CF}" type="presOf" srcId="{1F5A91D0-625F-4DED-A275-16E627BD879A}" destId="{4342DEAD-7632-405B-8BAF-332678D45FBD}" srcOrd="0" destOrd="0" presId="urn:microsoft.com/office/officeart/2008/layout/VerticalCurvedList"/>
    <dgm:cxn modelId="{956F6943-5E1D-4F1D-91E6-972C3F4AD38A}" type="presOf" srcId="{E3915EE2-4EC1-4632-A08B-02684E925941}" destId="{0E31AD73-0F67-409C-94A0-8AFCD4E9D9DD}" srcOrd="0" destOrd="0" presId="urn:microsoft.com/office/officeart/2008/layout/VerticalCurvedList"/>
    <dgm:cxn modelId="{38572CCC-D7CC-4802-8B88-C1D6AF047DD0}" srcId="{2F698F8D-AE80-4F0A-A645-2DCC92DE660D}" destId="{D42822C4-2B43-42CB-B004-2B5423648CD5}" srcOrd="7" destOrd="0" parTransId="{17ED22EB-8881-48AE-A0AC-FB49648B9CFA}" sibTransId="{5EDE9F31-1FDC-4643-8546-CBBDD60E747A}"/>
    <dgm:cxn modelId="{71E2CC28-A4DC-42B8-BCBB-71DF1A4DBA51}" type="presOf" srcId="{F0C4F61E-14B6-437F-9824-AF92973BF6EC}" destId="{4CB4816C-0FCD-469F-B990-F1533F58850D}" srcOrd="0" destOrd="0" presId="urn:microsoft.com/office/officeart/2008/layout/VerticalCurvedList"/>
    <dgm:cxn modelId="{CF736C96-C5E4-4B20-9C2C-6C64844E012F}" type="presParOf" srcId="{8E6B8636-68A0-448A-AE7E-070CA6AFAD68}" destId="{04970263-33FF-431A-BEB0-59214E3B501D}" srcOrd="0" destOrd="0" presId="urn:microsoft.com/office/officeart/2008/layout/VerticalCurvedList"/>
    <dgm:cxn modelId="{1F7DAB77-A6A2-4800-8E41-32864895400E}" type="presParOf" srcId="{04970263-33FF-431A-BEB0-59214E3B501D}" destId="{45ECBA27-287F-4FA2-B75C-80A26173BF00}" srcOrd="0" destOrd="0" presId="urn:microsoft.com/office/officeart/2008/layout/VerticalCurvedList"/>
    <dgm:cxn modelId="{571FC81D-69E2-426C-8229-0C1DE6B3872A}" type="presParOf" srcId="{45ECBA27-287F-4FA2-B75C-80A26173BF00}" destId="{749EB668-D899-4539-BCE9-3FEE442285AF}" srcOrd="0" destOrd="0" presId="urn:microsoft.com/office/officeart/2008/layout/VerticalCurvedList"/>
    <dgm:cxn modelId="{5BEE6286-2A05-444E-98A8-1D8C0FC94754}" type="presParOf" srcId="{45ECBA27-287F-4FA2-B75C-80A26173BF00}" destId="{4CB4816C-0FCD-469F-B990-F1533F58850D}" srcOrd="1" destOrd="0" presId="urn:microsoft.com/office/officeart/2008/layout/VerticalCurvedList"/>
    <dgm:cxn modelId="{A45C6229-4E96-4AA3-A852-44052A99C87F}" type="presParOf" srcId="{45ECBA27-287F-4FA2-B75C-80A26173BF00}" destId="{B0D945B2-6054-4D41-B50A-E1E299BA3A12}" srcOrd="2" destOrd="0" presId="urn:microsoft.com/office/officeart/2008/layout/VerticalCurvedList"/>
    <dgm:cxn modelId="{1864DF35-8ABD-4BE3-910E-DD1F2DFE2971}" type="presParOf" srcId="{45ECBA27-287F-4FA2-B75C-80A26173BF00}" destId="{41ABCC65-62C7-40C3-8AA0-4604E1AF90C8}" srcOrd="3" destOrd="0" presId="urn:microsoft.com/office/officeart/2008/layout/VerticalCurvedList"/>
    <dgm:cxn modelId="{AD80F5D8-6821-4C62-AA5A-5C7DCFB5B206}" type="presParOf" srcId="{04970263-33FF-431A-BEB0-59214E3B501D}" destId="{5949AB27-D700-4B77-8E4C-01393492D9B6}" srcOrd="1" destOrd="0" presId="urn:microsoft.com/office/officeart/2008/layout/VerticalCurvedList"/>
    <dgm:cxn modelId="{C7F513EF-B949-4F4C-895F-B62FB2179A54}" type="presParOf" srcId="{04970263-33FF-431A-BEB0-59214E3B501D}" destId="{ABF34E0E-25B8-48F8-B0F2-D11D2E7D312C}" srcOrd="2" destOrd="0" presId="urn:microsoft.com/office/officeart/2008/layout/VerticalCurvedList"/>
    <dgm:cxn modelId="{82AAB06A-D47F-4831-BEDD-6582F7E79617}" type="presParOf" srcId="{ABF34E0E-25B8-48F8-B0F2-D11D2E7D312C}" destId="{1D69B293-8B34-4DA7-8230-6F276933A4BE}" srcOrd="0" destOrd="0" presId="urn:microsoft.com/office/officeart/2008/layout/VerticalCurvedList"/>
    <dgm:cxn modelId="{3680DA9D-15B5-4225-95E4-07947F7AEA8F}" type="presParOf" srcId="{04970263-33FF-431A-BEB0-59214E3B501D}" destId="{4342DEAD-7632-405B-8BAF-332678D45FBD}" srcOrd="3" destOrd="0" presId="urn:microsoft.com/office/officeart/2008/layout/VerticalCurvedList"/>
    <dgm:cxn modelId="{DA50BDA7-7722-4F58-AB44-959899723071}" type="presParOf" srcId="{04970263-33FF-431A-BEB0-59214E3B501D}" destId="{21493046-6497-44DF-A657-7C29CADCE88B}" srcOrd="4" destOrd="0" presId="urn:microsoft.com/office/officeart/2008/layout/VerticalCurvedList"/>
    <dgm:cxn modelId="{5F5B4DE9-A510-4897-982A-CD6B03FD73EB}" type="presParOf" srcId="{21493046-6497-44DF-A657-7C29CADCE88B}" destId="{4563DCCC-92C7-4DA4-BA51-F98CD825D625}" srcOrd="0" destOrd="0" presId="urn:microsoft.com/office/officeart/2008/layout/VerticalCurvedList"/>
    <dgm:cxn modelId="{09441BCE-73E5-4C29-8AC4-721D1F76F915}" type="presParOf" srcId="{04970263-33FF-431A-BEB0-59214E3B501D}" destId="{E68A3FC3-F41B-43CA-9231-BDBF6C90498D}" srcOrd="5" destOrd="0" presId="urn:microsoft.com/office/officeart/2008/layout/VerticalCurvedList"/>
    <dgm:cxn modelId="{7FDC540B-4E91-44D6-9B2A-AF6BECC10DF2}" type="presParOf" srcId="{04970263-33FF-431A-BEB0-59214E3B501D}" destId="{FED3B773-D176-4EF2-B474-0AF51D5B50A0}" srcOrd="6" destOrd="0" presId="urn:microsoft.com/office/officeart/2008/layout/VerticalCurvedList"/>
    <dgm:cxn modelId="{380117CC-E1F6-4EF6-878A-7773FB4D9DD0}" type="presParOf" srcId="{FED3B773-D176-4EF2-B474-0AF51D5B50A0}" destId="{66E45222-7089-4806-8C9E-EB33943ED114}" srcOrd="0" destOrd="0" presId="urn:microsoft.com/office/officeart/2008/layout/VerticalCurvedList"/>
    <dgm:cxn modelId="{0733C229-9CF7-4F7D-8522-09C0D3EBFE20}" type="presParOf" srcId="{04970263-33FF-431A-BEB0-59214E3B501D}" destId="{41D56B67-9FEA-42DB-BD2E-AA5D0A85FB09}" srcOrd="7" destOrd="0" presId="urn:microsoft.com/office/officeart/2008/layout/VerticalCurvedList"/>
    <dgm:cxn modelId="{0AB11111-1E62-4C6D-9CF6-6DB0B0E68F1D}" type="presParOf" srcId="{04970263-33FF-431A-BEB0-59214E3B501D}" destId="{A92D4C17-37A2-4D68-AC31-BB0FA3D8EF2A}" srcOrd="8" destOrd="0" presId="urn:microsoft.com/office/officeart/2008/layout/VerticalCurvedList"/>
    <dgm:cxn modelId="{D09F405F-B51D-4FBF-8515-7B668C554258}" type="presParOf" srcId="{A92D4C17-37A2-4D68-AC31-BB0FA3D8EF2A}" destId="{6F755E32-C5A5-459C-86E6-F71E2AA5661D}" srcOrd="0" destOrd="0" presId="urn:microsoft.com/office/officeart/2008/layout/VerticalCurvedList"/>
    <dgm:cxn modelId="{28568983-1779-4F3C-B469-68B92AE584A0}" type="presParOf" srcId="{04970263-33FF-431A-BEB0-59214E3B501D}" destId="{3F1ADC90-156E-4910-8586-F1B8F3E3D4A2}" srcOrd="9" destOrd="0" presId="urn:microsoft.com/office/officeart/2008/layout/VerticalCurvedList"/>
    <dgm:cxn modelId="{5878E074-2165-4A29-B736-CC1D721BCBE5}" type="presParOf" srcId="{04970263-33FF-431A-BEB0-59214E3B501D}" destId="{24AB8350-C383-4F00-8548-4193159D30C7}" srcOrd="10" destOrd="0" presId="urn:microsoft.com/office/officeart/2008/layout/VerticalCurvedList"/>
    <dgm:cxn modelId="{8877B28A-30D7-4C82-A371-B511144B4655}" type="presParOf" srcId="{24AB8350-C383-4F00-8548-4193159D30C7}" destId="{FB6BD794-41D0-4658-BF30-F99DB9831AB6}" srcOrd="0" destOrd="0" presId="urn:microsoft.com/office/officeart/2008/layout/VerticalCurvedList"/>
    <dgm:cxn modelId="{7293535F-8DF7-4282-9C6A-BB4A4ECE2B9C}" type="presParOf" srcId="{04970263-33FF-431A-BEB0-59214E3B501D}" destId="{A927FCCE-3EA8-40BF-AF35-C828718C0D6B}" srcOrd="11" destOrd="0" presId="urn:microsoft.com/office/officeart/2008/layout/VerticalCurvedList"/>
    <dgm:cxn modelId="{84E706B1-BAFC-45E9-886F-062D41E88584}" type="presParOf" srcId="{04970263-33FF-431A-BEB0-59214E3B501D}" destId="{EF19A22D-8581-402E-8818-1B5B6319B264}" srcOrd="12" destOrd="0" presId="urn:microsoft.com/office/officeart/2008/layout/VerticalCurvedList"/>
    <dgm:cxn modelId="{14D479A3-AE45-4880-9B97-211CF4A5836B}" type="presParOf" srcId="{EF19A22D-8581-402E-8818-1B5B6319B264}" destId="{D90896E0-4347-4735-A254-55E276CD3490}" srcOrd="0" destOrd="0" presId="urn:microsoft.com/office/officeart/2008/layout/VerticalCurvedList"/>
    <dgm:cxn modelId="{8324AA1A-5D6D-42F7-841B-49643828E21C}" type="presParOf" srcId="{04970263-33FF-431A-BEB0-59214E3B501D}" destId="{0E31AD73-0F67-409C-94A0-8AFCD4E9D9DD}" srcOrd="13" destOrd="0" presId="urn:microsoft.com/office/officeart/2008/layout/VerticalCurvedList"/>
    <dgm:cxn modelId="{E4BB3EB1-979C-4552-A1A6-5C55276BBE08}" type="presParOf" srcId="{04970263-33FF-431A-BEB0-59214E3B501D}" destId="{FEC8950E-1720-48BD-A55D-0EBF74D1FE9A}" srcOrd="14" destOrd="0" presId="urn:microsoft.com/office/officeart/2008/layout/VerticalCurvedList"/>
    <dgm:cxn modelId="{9F53C119-BC27-4C19-B2DE-CB2A6C897DB0}" type="presParOf" srcId="{FEC8950E-1720-48BD-A55D-0EBF74D1FE9A}" destId="{1E00EB4B-A633-41C4-A627-C7493D947BB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168CBB-42F4-4D76-99C1-EB17A452729E}" type="doc">
      <dgm:prSet loTypeId="urn:microsoft.com/office/officeart/2009/layout/CircleArrowProcess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3EC2AB03-F879-437E-BA8E-C499BE2C5925}">
      <dgm:prSet phldrT="[Texto]" custT="1"/>
      <dgm:spPr>
        <a:xfrm>
          <a:off x="2684243" y="936108"/>
          <a:ext cx="1660095" cy="82994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s-EC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 panose="020E0502030303020204" pitchFamily="34" charset="0"/>
              <a:ea typeface="+mn-ea"/>
              <a:cs typeface="+mn-cs"/>
            </a:rPr>
            <a:t>Familia:</a:t>
          </a:r>
        </a:p>
        <a:p>
          <a:r>
            <a:rPr lang="es-EC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 panose="020E0502030303020204" pitchFamily="34" charset="0"/>
              <a:ea typeface="+mn-ea"/>
              <a:cs typeface="+mn-cs"/>
            </a:rPr>
            <a:t>Rosaceae</a:t>
          </a:r>
          <a:endParaRPr lang="es-E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 panose="020E0502030303020204" pitchFamily="34" charset="0"/>
            <a:ea typeface="+mn-ea"/>
            <a:cs typeface="+mn-cs"/>
          </a:endParaRPr>
        </a:p>
      </dgm:t>
    </dgm:pt>
    <dgm:pt modelId="{6F3D96F8-3BD1-447F-B9A0-8F5C4871DB2F}" type="parTrans" cxnId="{76BD0D7E-96F5-46EB-9035-B19C8C0EDED7}">
      <dgm:prSet/>
      <dgm:spPr/>
      <dgm:t>
        <a:bodyPr/>
        <a:lstStyle/>
        <a:p>
          <a:endParaRPr lang="es-ES"/>
        </a:p>
      </dgm:t>
    </dgm:pt>
    <dgm:pt modelId="{DFA65445-C929-4670-A049-F15ECB554E52}" type="sibTrans" cxnId="{76BD0D7E-96F5-46EB-9035-B19C8C0EDED7}">
      <dgm:prSet/>
      <dgm:spPr/>
      <dgm:t>
        <a:bodyPr/>
        <a:lstStyle/>
        <a:p>
          <a:endParaRPr lang="es-ES"/>
        </a:p>
      </dgm:t>
    </dgm:pt>
    <dgm:pt modelId="{DB2E6AAD-B0D8-4444-AD25-473AC2DD2850}">
      <dgm:prSet phldrT="[Texto]" custT="1"/>
      <dgm:spPr>
        <a:xfrm>
          <a:off x="1152132" y="2770449"/>
          <a:ext cx="3132285" cy="82994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s-EC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 panose="020E0502030303020204" pitchFamily="34" charset="0"/>
              <a:ea typeface="+mn-ea"/>
              <a:cs typeface="+mn-cs"/>
            </a:rPr>
            <a:t>Género: </a:t>
          </a:r>
          <a:r>
            <a:rPr lang="es-EC" sz="2000" i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 panose="020E0502030303020204" pitchFamily="34" charset="0"/>
              <a:ea typeface="+mn-ea"/>
              <a:cs typeface="+mn-cs"/>
            </a:rPr>
            <a:t>Polylepis</a:t>
          </a:r>
          <a:r>
            <a:rPr lang="es-EC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</a:p>
        <a:p>
          <a:r>
            <a:rPr lang="es-EC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 panose="020E0502030303020204" pitchFamily="34" charset="0"/>
              <a:ea typeface="+mn-ea"/>
              <a:cs typeface="+mn-cs"/>
            </a:rPr>
            <a:t>Ruiz &amp; </a:t>
          </a:r>
          <a:r>
            <a:rPr lang="es-EC" sz="20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 panose="020E0502030303020204" pitchFamily="34" charset="0"/>
              <a:ea typeface="+mn-ea"/>
              <a:cs typeface="+mn-cs"/>
            </a:rPr>
            <a:t>Pav</a:t>
          </a:r>
          <a:endParaRPr lang="es-E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 panose="020E0502030303020204" pitchFamily="34" charset="0"/>
            <a:ea typeface="+mn-ea"/>
            <a:cs typeface="+mn-cs"/>
          </a:endParaRPr>
        </a:p>
      </dgm:t>
    </dgm:pt>
    <dgm:pt modelId="{467387F6-BA99-4A79-A712-AF4D15C1C625}" type="parTrans" cxnId="{058F60F2-3A38-48B2-AECA-46411E065FC9}">
      <dgm:prSet/>
      <dgm:spPr/>
      <dgm:t>
        <a:bodyPr/>
        <a:lstStyle/>
        <a:p>
          <a:endParaRPr lang="es-ES"/>
        </a:p>
      </dgm:t>
    </dgm:pt>
    <dgm:pt modelId="{D4A0C941-CEA7-47E0-8D34-F6ADA46013EF}" type="sibTrans" cxnId="{058F60F2-3A38-48B2-AECA-46411E065FC9}">
      <dgm:prSet/>
      <dgm:spPr/>
      <dgm:t>
        <a:bodyPr/>
        <a:lstStyle/>
        <a:p>
          <a:endParaRPr lang="es-ES"/>
        </a:p>
      </dgm:t>
    </dgm:pt>
    <dgm:pt modelId="{8ACD7F40-99D3-4A39-B7D7-B2E3182ACED0}" type="pres">
      <dgm:prSet presAssocID="{97168CBB-42F4-4D76-99C1-EB17A452729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91223192-256A-4F05-9C8C-FB4A78787109}" type="pres">
      <dgm:prSet presAssocID="{3EC2AB03-F879-437E-BA8E-C499BE2C5925}" presName="Accent1" presStyleCnt="0"/>
      <dgm:spPr/>
      <dgm:t>
        <a:bodyPr/>
        <a:lstStyle/>
        <a:p>
          <a:endParaRPr lang="es-ES"/>
        </a:p>
      </dgm:t>
    </dgm:pt>
    <dgm:pt modelId="{AA546DD8-0483-45DF-8E4B-8CCC4BCEE155}" type="pres">
      <dgm:prSet presAssocID="{3EC2AB03-F879-437E-BA8E-C499BE2C5925}" presName="Accent" presStyleLbl="node1" presStyleIdx="0" presStyleCnt="2"/>
      <dgm:spPr>
        <a:xfrm>
          <a:off x="2027077" y="0"/>
          <a:ext cx="2975501" cy="297558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es-ES"/>
        </a:p>
      </dgm:t>
    </dgm:pt>
    <dgm:pt modelId="{60BEC5DE-93CA-4A79-A74A-9BF2F16A4916}" type="pres">
      <dgm:prSet presAssocID="{3EC2AB03-F879-437E-BA8E-C499BE2C5925}" presName="Parent1" presStyleLbl="revTx" presStyleIdx="0" presStyleCnt="2" custLinFactNeighborY="-117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5BCB09-D22B-4398-9AFC-915E69E9FC7B}" type="pres">
      <dgm:prSet presAssocID="{DB2E6AAD-B0D8-4444-AD25-473AC2DD2850}" presName="Accent2" presStyleCnt="0"/>
      <dgm:spPr/>
      <dgm:t>
        <a:bodyPr/>
        <a:lstStyle/>
        <a:p>
          <a:endParaRPr lang="es-ES"/>
        </a:p>
      </dgm:t>
    </dgm:pt>
    <dgm:pt modelId="{C5C7C45E-ECFA-4C0A-A1A6-4697312E5501}" type="pres">
      <dgm:prSet presAssocID="{DB2E6AAD-B0D8-4444-AD25-473AC2DD2850}" presName="Accent" presStyleLbl="node1" presStyleIdx="1" presStyleCnt="2"/>
      <dgm:spPr>
        <a:xfrm>
          <a:off x="1412863" y="1907232"/>
          <a:ext cx="2556182" cy="2557263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rgbClr val="4472C4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es-ES"/>
        </a:p>
      </dgm:t>
    </dgm:pt>
    <dgm:pt modelId="{E0BF5619-A8B4-4443-9851-C755DF68CA9B}" type="pres">
      <dgm:prSet presAssocID="{DB2E6AAD-B0D8-4444-AD25-473AC2DD2850}" presName="Parent2" presStyleLbl="revTx" presStyleIdx="1" presStyleCnt="2" custScaleX="188681" custLinFactNeighborX="2050" custLinFactNeighborY="746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58F60F2-3A38-48B2-AECA-46411E065FC9}" srcId="{97168CBB-42F4-4D76-99C1-EB17A452729E}" destId="{DB2E6AAD-B0D8-4444-AD25-473AC2DD2850}" srcOrd="1" destOrd="0" parTransId="{467387F6-BA99-4A79-A712-AF4D15C1C625}" sibTransId="{D4A0C941-CEA7-47E0-8D34-F6ADA46013EF}"/>
    <dgm:cxn modelId="{76BD0D7E-96F5-46EB-9035-B19C8C0EDED7}" srcId="{97168CBB-42F4-4D76-99C1-EB17A452729E}" destId="{3EC2AB03-F879-437E-BA8E-C499BE2C5925}" srcOrd="0" destOrd="0" parTransId="{6F3D96F8-3BD1-447F-B9A0-8F5C4871DB2F}" sibTransId="{DFA65445-C929-4670-A049-F15ECB554E52}"/>
    <dgm:cxn modelId="{A8B3B90C-EDDF-4F1C-BA7C-87AC18FB2219}" type="presOf" srcId="{97168CBB-42F4-4D76-99C1-EB17A452729E}" destId="{8ACD7F40-99D3-4A39-B7D7-B2E3182ACED0}" srcOrd="0" destOrd="0" presId="urn:microsoft.com/office/officeart/2009/layout/CircleArrowProcess"/>
    <dgm:cxn modelId="{954FF775-000C-411E-856C-C9D138BBD388}" type="presOf" srcId="{DB2E6AAD-B0D8-4444-AD25-473AC2DD2850}" destId="{E0BF5619-A8B4-4443-9851-C755DF68CA9B}" srcOrd="0" destOrd="0" presId="urn:microsoft.com/office/officeart/2009/layout/CircleArrowProcess"/>
    <dgm:cxn modelId="{55A8BF9E-61E6-48B3-8565-FAFBEBA9F711}" type="presOf" srcId="{3EC2AB03-F879-437E-BA8E-C499BE2C5925}" destId="{60BEC5DE-93CA-4A79-A74A-9BF2F16A4916}" srcOrd="0" destOrd="0" presId="urn:microsoft.com/office/officeart/2009/layout/CircleArrowProcess"/>
    <dgm:cxn modelId="{F5194AE8-4A13-48AF-915B-00B6A67ABA1C}" type="presParOf" srcId="{8ACD7F40-99D3-4A39-B7D7-B2E3182ACED0}" destId="{91223192-256A-4F05-9C8C-FB4A78787109}" srcOrd="0" destOrd="0" presId="urn:microsoft.com/office/officeart/2009/layout/CircleArrowProcess"/>
    <dgm:cxn modelId="{B02BDE29-44DF-4B9E-89C5-5E68D18456C5}" type="presParOf" srcId="{91223192-256A-4F05-9C8C-FB4A78787109}" destId="{AA546DD8-0483-45DF-8E4B-8CCC4BCEE155}" srcOrd="0" destOrd="0" presId="urn:microsoft.com/office/officeart/2009/layout/CircleArrowProcess"/>
    <dgm:cxn modelId="{964B308D-C5E2-4945-A1B5-C9DBB7B56A95}" type="presParOf" srcId="{8ACD7F40-99D3-4A39-B7D7-B2E3182ACED0}" destId="{60BEC5DE-93CA-4A79-A74A-9BF2F16A4916}" srcOrd="1" destOrd="0" presId="urn:microsoft.com/office/officeart/2009/layout/CircleArrowProcess"/>
    <dgm:cxn modelId="{284A15C7-3978-4324-BF11-C060B9C49AD3}" type="presParOf" srcId="{8ACD7F40-99D3-4A39-B7D7-B2E3182ACED0}" destId="{0A5BCB09-D22B-4398-9AFC-915E69E9FC7B}" srcOrd="2" destOrd="0" presId="urn:microsoft.com/office/officeart/2009/layout/CircleArrowProcess"/>
    <dgm:cxn modelId="{5A6372D4-389D-4081-952D-578A626A15BE}" type="presParOf" srcId="{0A5BCB09-D22B-4398-9AFC-915E69E9FC7B}" destId="{C5C7C45E-ECFA-4C0A-A1A6-4697312E5501}" srcOrd="0" destOrd="0" presId="urn:microsoft.com/office/officeart/2009/layout/CircleArrowProcess"/>
    <dgm:cxn modelId="{9F5E46B9-20CF-48DD-8941-CDDD59237AAC}" type="presParOf" srcId="{8ACD7F40-99D3-4A39-B7D7-B2E3182ACED0}" destId="{E0BF5619-A8B4-4443-9851-C755DF68CA9B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0B411D-2570-477E-BD58-BB07C42BD999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5BE5400-71C3-4989-92CA-A8F12B1025D1}">
      <dgm:prSet phldrT="[Texto]" custT="1"/>
      <dgm:spPr>
        <a:xfrm>
          <a:off x="146796" y="985004"/>
          <a:ext cx="2190499" cy="72186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s-EC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Morfometría geométrica </a:t>
          </a:r>
          <a:endParaRPr lang="es-ES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gm:t>
    </dgm:pt>
    <dgm:pt modelId="{C7ED9B44-AB05-4316-A4E7-1E57DB2B8804}" type="parTrans" cxnId="{267BCAB0-4279-42B1-AC53-5556F1244107}">
      <dgm:prSet/>
      <dgm:spPr/>
      <dgm:t>
        <a:bodyPr/>
        <a:lstStyle/>
        <a:p>
          <a:endParaRPr lang="es-ES"/>
        </a:p>
      </dgm:t>
    </dgm:pt>
    <dgm:pt modelId="{D2DA126D-B30A-4991-8D23-980C195D4620}" type="sibTrans" cxnId="{267BCAB0-4279-42B1-AC53-5556F1244107}">
      <dgm:prSet/>
      <dgm:spPr/>
      <dgm:t>
        <a:bodyPr/>
        <a:lstStyle/>
        <a:p>
          <a:endParaRPr lang="es-ES"/>
        </a:p>
      </dgm:t>
    </dgm:pt>
    <dgm:pt modelId="{1331FC97-98A1-439A-BD92-EBB9F9AD8D90}">
      <dgm:prSet phldrT="[Texto]" custT="1"/>
      <dgm:spPr>
        <a:xfrm>
          <a:off x="146796" y="2507178"/>
          <a:ext cx="2190499" cy="135243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s-EC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Comprender el origen de  diferencias fenotípicas </a:t>
          </a:r>
          <a:endParaRPr lang="es-E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gm:t>
    </dgm:pt>
    <dgm:pt modelId="{3C3BA223-55D2-49ED-A133-1663CBDD8EE8}" type="parTrans" cxnId="{529D2C3F-F7EC-4CB1-BEB7-2251DA28F71B}">
      <dgm:prSet/>
      <dgm:spPr/>
      <dgm:t>
        <a:bodyPr/>
        <a:lstStyle/>
        <a:p>
          <a:endParaRPr lang="es-ES"/>
        </a:p>
      </dgm:t>
    </dgm:pt>
    <dgm:pt modelId="{DB7343C1-FAD4-4129-AAA8-6E2185FE5C49}" type="sibTrans" cxnId="{529D2C3F-F7EC-4CB1-BEB7-2251DA28F71B}">
      <dgm:prSet/>
      <dgm:spPr/>
      <dgm:t>
        <a:bodyPr/>
        <a:lstStyle/>
        <a:p>
          <a:endParaRPr lang="es-ES"/>
        </a:p>
      </dgm:t>
    </dgm:pt>
    <dgm:pt modelId="{61574F90-AACB-4037-AA8A-5E626ACD3B06}">
      <dgm:prSet phldrT="[Texto]" custT="1"/>
      <dgm:spPr>
        <a:xfrm>
          <a:off x="4045016" y="460986"/>
          <a:ext cx="1864161" cy="1864161"/>
        </a:xfrm>
        <a:prstGeom prst="ellipse">
          <a:avLst/>
        </a:prstGeom>
        <a:solidFill>
          <a:srgbClr val="4472C4">
            <a:hueOff val="-7353344"/>
            <a:satOff val="-10228"/>
            <a:lumOff val="-392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s-ES" sz="1800" b="1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Identificación de especies con morfologías intermedias </a:t>
          </a:r>
          <a:endParaRPr lang="es-ES" sz="1800" b="1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A9A9FDC5-46E7-4007-BEB1-D3577151CE64}" type="parTrans" cxnId="{FD43C646-6E04-4AC1-9927-498A271F1F79}">
      <dgm:prSet/>
      <dgm:spPr/>
      <dgm:t>
        <a:bodyPr/>
        <a:lstStyle/>
        <a:p>
          <a:endParaRPr lang="es-ES"/>
        </a:p>
      </dgm:t>
    </dgm:pt>
    <dgm:pt modelId="{AB1FB23F-9878-48DF-9B69-6DA005D52B71}" type="sibTrans" cxnId="{FD43C646-6E04-4AC1-9927-498A271F1F79}">
      <dgm:prSet/>
      <dgm:spPr/>
      <dgm:t>
        <a:bodyPr/>
        <a:lstStyle/>
        <a:p>
          <a:endParaRPr lang="es-ES"/>
        </a:p>
      </dgm:t>
    </dgm:pt>
    <dgm:pt modelId="{EEE82E0E-E8F1-4D10-8056-2979DEDC6078}">
      <dgm:prSet phldrT="[Texto]" custT="1"/>
      <dgm:spPr>
        <a:xfrm>
          <a:off x="3880531" y="2507178"/>
          <a:ext cx="2193131" cy="135243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s-EC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Resultado </a:t>
          </a:r>
          <a:r>
            <a:rPr lang="es-EC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  <a:sym typeface="Wingdings" panose="05000000000000000000" pitchFamily="2" charset="2"/>
            </a:rPr>
            <a:t></a:t>
          </a:r>
          <a:r>
            <a:rPr lang="es-EC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 hibridación entre </a:t>
          </a:r>
          <a:r>
            <a:rPr lang="es-EC" sz="2000" i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P. racemosa y P. incana</a:t>
          </a:r>
          <a:r>
            <a:rPr lang="es-EC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.</a:t>
          </a:r>
          <a:endParaRPr lang="es-E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gm:t>
    </dgm:pt>
    <dgm:pt modelId="{C7FDBE94-EDC8-45A0-8B4D-2E4F1E04D811}" type="parTrans" cxnId="{8C3F88D0-8898-425D-9BEF-7ADD7755B434}">
      <dgm:prSet/>
      <dgm:spPr/>
      <dgm:t>
        <a:bodyPr/>
        <a:lstStyle/>
        <a:p>
          <a:endParaRPr lang="es-ES"/>
        </a:p>
      </dgm:t>
    </dgm:pt>
    <dgm:pt modelId="{5B9ECA88-D23E-49BE-B710-684B59DD1862}" type="sibTrans" cxnId="{8C3F88D0-8898-425D-9BEF-7ADD7755B434}">
      <dgm:prSet/>
      <dgm:spPr/>
      <dgm:t>
        <a:bodyPr/>
        <a:lstStyle/>
        <a:p>
          <a:endParaRPr lang="es-ES"/>
        </a:p>
      </dgm:t>
    </dgm:pt>
    <dgm:pt modelId="{098CB2D8-0645-43BA-8660-3A641D256BA2}" type="pres">
      <dgm:prSet presAssocID="{3D0B411D-2570-477E-BD58-BB07C42BD999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6D36DEB4-D22D-485B-AD0C-AD16790B65F3}" type="pres">
      <dgm:prSet presAssocID="{05BE5400-71C3-4989-92CA-A8F12B1025D1}" presName="chaos" presStyleCnt="0"/>
      <dgm:spPr/>
    </dgm:pt>
    <dgm:pt modelId="{04A281ED-B95C-453B-8557-FF49E60ED6F2}" type="pres">
      <dgm:prSet presAssocID="{05BE5400-71C3-4989-92CA-A8F12B1025D1}" presName="parTx1" presStyleLbl="revTx" presStyleIdx="0" presStyleCnt="3"/>
      <dgm:spPr/>
      <dgm:t>
        <a:bodyPr/>
        <a:lstStyle/>
        <a:p>
          <a:endParaRPr lang="es-ES"/>
        </a:p>
      </dgm:t>
    </dgm:pt>
    <dgm:pt modelId="{A707491F-8A0B-41AD-87A1-7C40CCC09126}" type="pres">
      <dgm:prSet presAssocID="{05BE5400-71C3-4989-92CA-A8F12B1025D1}" presName="desTx1" presStyleLbl="revTx" presStyleIdx="1" presStyleCnt="3" custScaleX="133127" custScaleY="48172" custLinFactNeighborX="5789" custLinFactNeighborY="-2888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44C6D0-2A3F-4324-8F2C-482CD5375C29}" type="pres">
      <dgm:prSet presAssocID="{05BE5400-71C3-4989-92CA-A8F12B1025D1}" presName="c1" presStyleLbl="node1" presStyleIdx="0" presStyleCnt="19"/>
      <dgm:spPr>
        <a:xfrm>
          <a:off x="144307" y="765457"/>
          <a:ext cx="174244" cy="174244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1324E42-DD39-498D-9577-8303D1F4908E}" type="pres">
      <dgm:prSet presAssocID="{05BE5400-71C3-4989-92CA-A8F12B1025D1}" presName="c2" presStyleLbl="node1" presStyleIdx="1" presStyleCnt="19"/>
      <dgm:spPr>
        <a:xfrm>
          <a:off x="266278" y="521515"/>
          <a:ext cx="174244" cy="174244"/>
        </a:xfrm>
        <a:prstGeom prst="ellipse">
          <a:avLst/>
        </a:prstGeom>
        <a:solidFill>
          <a:srgbClr val="4472C4">
            <a:hueOff val="-408519"/>
            <a:satOff val="-568"/>
            <a:lumOff val="-21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FAA16DA-A4B0-4A0E-B944-A59573E43976}" type="pres">
      <dgm:prSet presAssocID="{05BE5400-71C3-4989-92CA-A8F12B1025D1}" presName="c3" presStyleLbl="node1" presStyleIdx="2" presStyleCnt="19"/>
      <dgm:spPr>
        <a:xfrm>
          <a:off x="559009" y="570303"/>
          <a:ext cx="273812" cy="273812"/>
        </a:xfrm>
        <a:prstGeom prst="ellipse">
          <a:avLst/>
        </a:prstGeom>
        <a:solidFill>
          <a:srgbClr val="4472C4">
            <a:hueOff val="-817038"/>
            <a:satOff val="-1136"/>
            <a:lumOff val="-436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D2F1C9B7-B529-4A00-A522-4376B94CBD33}" type="pres">
      <dgm:prSet presAssocID="{05BE5400-71C3-4989-92CA-A8F12B1025D1}" presName="c4" presStyleLbl="node1" presStyleIdx="3" presStyleCnt="19"/>
      <dgm:spPr>
        <a:xfrm>
          <a:off x="802951" y="301967"/>
          <a:ext cx="174244" cy="174244"/>
        </a:xfrm>
        <a:prstGeom prst="ellipse">
          <a:avLst/>
        </a:prstGeom>
        <a:solidFill>
          <a:srgbClr val="4472C4">
            <a:hueOff val="-1225557"/>
            <a:satOff val="-1705"/>
            <a:lumOff val="-65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4A84E75-B3C6-450C-9779-635B3705EEBF}" type="pres">
      <dgm:prSet presAssocID="{05BE5400-71C3-4989-92CA-A8F12B1025D1}" presName="c5" presStyleLbl="node1" presStyleIdx="4" presStyleCnt="19"/>
      <dgm:spPr>
        <a:xfrm>
          <a:off x="1120075" y="204390"/>
          <a:ext cx="174244" cy="174244"/>
        </a:xfrm>
        <a:prstGeom prst="ellipse">
          <a:avLst/>
        </a:prstGeom>
        <a:solidFill>
          <a:srgbClr val="4472C4">
            <a:hueOff val="-1634077"/>
            <a:satOff val="-2273"/>
            <a:lumOff val="-87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0C63A380-AB3E-48E4-8B75-A44B6E2F5300}" type="pres">
      <dgm:prSet presAssocID="{05BE5400-71C3-4989-92CA-A8F12B1025D1}" presName="c6" presStyleLbl="node1" presStyleIdx="5" presStyleCnt="19"/>
      <dgm:spPr>
        <a:xfrm>
          <a:off x="1510382" y="375150"/>
          <a:ext cx="174244" cy="174244"/>
        </a:xfrm>
        <a:prstGeom prst="ellipse">
          <a:avLst/>
        </a:prstGeom>
        <a:solidFill>
          <a:srgbClr val="4472C4">
            <a:hueOff val="-2042596"/>
            <a:satOff val="-2841"/>
            <a:lumOff val="-1089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D5569BB-E5D5-410B-B02D-5687DBD7C850}" type="pres">
      <dgm:prSet presAssocID="{05BE5400-71C3-4989-92CA-A8F12B1025D1}" presName="c7" presStyleLbl="node1" presStyleIdx="6" presStyleCnt="19"/>
      <dgm:spPr>
        <a:xfrm>
          <a:off x="1754324" y="497121"/>
          <a:ext cx="273812" cy="273812"/>
        </a:xfrm>
        <a:prstGeom prst="ellipse">
          <a:avLst/>
        </a:prstGeom>
        <a:solidFill>
          <a:srgbClr val="4472C4">
            <a:hueOff val="-2451115"/>
            <a:satOff val="-3409"/>
            <a:lumOff val="-130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C37A2401-70A8-4E9D-88C2-A30C3D7551F0}" type="pres">
      <dgm:prSet presAssocID="{05BE5400-71C3-4989-92CA-A8F12B1025D1}" presName="c8" presStyleLbl="node1" presStyleIdx="7" presStyleCnt="19"/>
      <dgm:spPr>
        <a:xfrm>
          <a:off x="2095843" y="765457"/>
          <a:ext cx="174244" cy="174244"/>
        </a:xfrm>
        <a:prstGeom prst="ellipse">
          <a:avLst/>
        </a:prstGeom>
        <a:solidFill>
          <a:srgbClr val="4472C4">
            <a:hueOff val="-2859634"/>
            <a:satOff val="-3978"/>
            <a:lumOff val="-152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ABEE4BE-6206-460C-AA79-86026739BBD9}" type="pres">
      <dgm:prSet presAssocID="{05BE5400-71C3-4989-92CA-A8F12B1025D1}" presName="c9" presStyleLbl="node1" presStyleIdx="8" presStyleCnt="19"/>
      <dgm:spPr>
        <a:xfrm>
          <a:off x="2242208" y="1033793"/>
          <a:ext cx="174244" cy="174244"/>
        </a:xfrm>
        <a:prstGeom prst="ellipse">
          <a:avLst/>
        </a:prstGeom>
        <a:solidFill>
          <a:srgbClr val="4472C4">
            <a:hueOff val="-3268153"/>
            <a:satOff val="-4546"/>
            <a:lumOff val="-174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F44C754-C220-44A0-815D-69B101636934}" type="pres">
      <dgm:prSet presAssocID="{05BE5400-71C3-4989-92CA-A8F12B1025D1}" presName="c10" presStyleLbl="node1" presStyleIdx="9" presStyleCnt="19"/>
      <dgm:spPr>
        <a:xfrm>
          <a:off x="973710" y="521515"/>
          <a:ext cx="448056" cy="448056"/>
        </a:xfrm>
        <a:prstGeom prst="ellipse">
          <a:avLst/>
        </a:prstGeom>
        <a:solidFill>
          <a:srgbClr val="4472C4">
            <a:hueOff val="-3676672"/>
            <a:satOff val="-5114"/>
            <a:lumOff val="-196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209868E5-7990-4A40-93C5-76F8D33E8769}" type="pres">
      <dgm:prSet presAssocID="{05BE5400-71C3-4989-92CA-A8F12B1025D1}" presName="c11" presStyleLbl="node1" presStyleIdx="10" presStyleCnt="19"/>
      <dgm:spPr>
        <a:xfrm>
          <a:off x="22336" y="1448494"/>
          <a:ext cx="174244" cy="174244"/>
        </a:xfrm>
        <a:prstGeom prst="ellipse">
          <a:avLst/>
        </a:prstGeom>
        <a:solidFill>
          <a:srgbClr val="4472C4">
            <a:hueOff val="-4085191"/>
            <a:satOff val="-5682"/>
            <a:lumOff val="-2179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74699341-39B5-43F2-9240-ADEDE1F4C34B}" type="pres">
      <dgm:prSet presAssocID="{05BE5400-71C3-4989-92CA-A8F12B1025D1}" presName="c12" presStyleLbl="node1" presStyleIdx="11" presStyleCnt="19"/>
      <dgm:spPr>
        <a:xfrm>
          <a:off x="168701" y="1668042"/>
          <a:ext cx="273812" cy="273812"/>
        </a:xfrm>
        <a:prstGeom prst="ellipse">
          <a:avLst/>
        </a:prstGeom>
        <a:solidFill>
          <a:srgbClr val="4472C4">
            <a:hueOff val="-4493710"/>
            <a:satOff val="-6250"/>
            <a:lumOff val="-239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CF64C4B1-6184-4E56-A292-E9627D03648B}" type="pres">
      <dgm:prSet presAssocID="{05BE5400-71C3-4989-92CA-A8F12B1025D1}" presName="c13" presStyleLbl="node1" presStyleIdx="12" presStyleCnt="19"/>
      <dgm:spPr>
        <a:xfrm>
          <a:off x="534614" y="1863196"/>
          <a:ext cx="398272" cy="398272"/>
        </a:xfrm>
        <a:prstGeom prst="ellipse">
          <a:avLst/>
        </a:prstGeom>
        <a:solidFill>
          <a:srgbClr val="4472C4">
            <a:hueOff val="-4902230"/>
            <a:satOff val="-6819"/>
            <a:lumOff val="-261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A8EDC2A-F992-41DA-B0F5-019FF734C755}" type="pres">
      <dgm:prSet presAssocID="{05BE5400-71C3-4989-92CA-A8F12B1025D1}" presName="c14" presStyleLbl="node1" presStyleIdx="13" presStyleCnt="19"/>
      <dgm:spPr>
        <a:xfrm>
          <a:off x="1046893" y="2180320"/>
          <a:ext cx="174244" cy="174244"/>
        </a:xfrm>
        <a:prstGeom prst="ellipse">
          <a:avLst/>
        </a:prstGeom>
        <a:solidFill>
          <a:srgbClr val="4472C4">
            <a:hueOff val="-5310748"/>
            <a:satOff val="-7387"/>
            <a:lumOff val="-283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D6BC6BE-3987-4832-B5B9-72FB636A01A0}" type="pres">
      <dgm:prSet presAssocID="{05BE5400-71C3-4989-92CA-A8F12B1025D1}" presName="c15" presStyleLbl="node1" presStyleIdx="14" presStyleCnt="19"/>
      <dgm:spPr>
        <a:xfrm>
          <a:off x="1144469" y="1863196"/>
          <a:ext cx="273812" cy="273812"/>
        </a:xfrm>
        <a:prstGeom prst="ellipse">
          <a:avLst/>
        </a:prstGeom>
        <a:solidFill>
          <a:srgbClr val="4472C4">
            <a:hueOff val="-5719268"/>
            <a:satOff val="-7955"/>
            <a:lumOff val="-305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FE0B0E-0CB9-4A27-8BB7-9676CC58A8F8}" type="pres">
      <dgm:prSet presAssocID="{05BE5400-71C3-4989-92CA-A8F12B1025D1}" presName="c16" presStyleLbl="node1" presStyleIdx="15" presStyleCnt="19"/>
      <dgm:spPr>
        <a:xfrm>
          <a:off x="1388411" y="2204714"/>
          <a:ext cx="174244" cy="174244"/>
        </a:xfrm>
        <a:prstGeom prst="ellipse">
          <a:avLst/>
        </a:prstGeom>
        <a:solidFill>
          <a:srgbClr val="4472C4">
            <a:hueOff val="-6127787"/>
            <a:satOff val="-8523"/>
            <a:lumOff val="-326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28E72D-6FCA-416C-8779-C09A3D2A6A82}" type="pres">
      <dgm:prSet presAssocID="{05BE5400-71C3-4989-92CA-A8F12B1025D1}" presName="c17" presStyleLbl="node1" presStyleIdx="16" presStyleCnt="19"/>
      <dgm:spPr>
        <a:xfrm>
          <a:off x="1607959" y="1814407"/>
          <a:ext cx="398272" cy="398272"/>
        </a:xfrm>
        <a:prstGeom prst="ellipse">
          <a:avLst/>
        </a:prstGeom>
        <a:solidFill>
          <a:srgbClr val="4472C4">
            <a:hueOff val="-6536306"/>
            <a:satOff val="-9092"/>
            <a:lumOff val="-3486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958DC75-F606-4DC9-8642-A2BDF1442BEB}" type="pres">
      <dgm:prSet presAssocID="{05BE5400-71C3-4989-92CA-A8F12B1025D1}" presName="c18" presStyleLbl="node1" presStyleIdx="17" presStyleCnt="19"/>
      <dgm:spPr>
        <a:xfrm>
          <a:off x="2144632" y="1716830"/>
          <a:ext cx="273812" cy="273812"/>
        </a:xfrm>
        <a:prstGeom prst="ellipse">
          <a:avLst/>
        </a:prstGeom>
        <a:solidFill>
          <a:srgbClr val="4472C4">
            <a:hueOff val="-6944825"/>
            <a:satOff val="-9660"/>
            <a:lumOff val="-37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3160E476-0167-44DC-9544-823B316F4DF8}" type="pres">
      <dgm:prSet presAssocID="{D2DA126D-B30A-4991-8D23-980C195D4620}" presName="chevronComposite1" presStyleCnt="0"/>
      <dgm:spPr/>
    </dgm:pt>
    <dgm:pt modelId="{3A351F4D-C284-4D3F-BC69-C12D5AFDCC9F}" type="pres">
      <dgm:prSet presAssocID="{D2DA126D-B30A-4991-8D23-980C195D4620}" presName="chevron1" presStyleLbl="sibTrans2D1" presStyleIdx="0" presStyleCnt="2"/>
      <dgm:spPr>
        <a:xfrm>
          <a:off x="2418444" y="569897"/>
          <a:ext cx="804148" cy="1535206"/>
        </a:xfrm>
        <a:prstGeom prst="chevron">
          <a:avLst>
            <a:gd name="adj" fmla="val 6231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045F7466-1CCF-4047-B5CF-128EC6168209}" type="pres">
      <dgm:prSet presAssocID="{D2DA126D-B30A-4991-8D23-980C195D4620}" presName="spChevron1" presStyleCnt="0"/>
      <dgm:spPr/>
    </dgm:pt>
    <dgm:pt modelId="{FFAE5E6A-2270-4E32-97DB-D6F764A43C5D}" type="pres">
      <dgm:prSet presAssocID="{D2DA126D-B30A-4991-8D23-980C195D4620}" presName="overlap" presStyleCnt="0"/>
      <dgm:spPr/>
    </dgm:pt>
    <dgm:pt modelId="{DC98FFEC-83FD-441C-9733-B1C6AFA36851}" type="pres">
      <dgm:prSet presAssocID="{D2DA126D-B30A-4991-8D23-980C195D4620}" presName="chevronComposite2" presStyleCnt="0"/>
      <dgm:spPr/>
    </dgm:pt>
    <dgm:pt modelId="{FE392605-4A4F-4224-AD89-904E2068A798}" type="pres">
      <dgm:prSet presAssocID="{D2DA126D-B30A-4991-8D23-980C195D4620}" presName="chevron2" presStyleLbl="sibTrans2D1" presStyleIdx="1" presStyleCnt="2"/>
      <dgm:spPr>
        <a:xfrm>
          <a:off x="3076383" y="569897"/>
          <a:ext cx="804148" cy="1535206"/>
        </a:xfrm>
        <a:prstGeom prst="chevron">
          <a:avLst>
            <a:gd name="adj" fmla="val 62310"/>
          </a:avLst>
        </a:prstGeom>
        <a:solidFill>
          <a:srgbClr val="4472C4">
            <a:hueOff val="-7353344"/>
            <a:satOff val="-10228"/>
            <a:lumOff val="-3922"/>
            <a:alphaOff val="0"/>
          </a:srgbClr>
        </a:solidFill>
        <a:ln>
          <a:noFill/>
        </a:ln>
        <a:effectLst/>
      </dgm:spPr>
    </dgm:pt>
    <dgm:pt modelId="{FA3DC9C8-0D83-4D4C-8608-88112D142E7E}" type="pres">
      <dgm:prSet presAssocID="{D2DA126D-B30A-4991-8D23-980C195D4620}" presName="spChevron2" presStyleCnt="0"/>
      <dgm:spPr/>
    </dgm:pt>
    <dgm:pt modelId="{27F4826C-B3B2-4293-92A8-0B36B731469D}" type="pres">
      <dgm:prSet presAssocID="{61574F90-AACB-4037-AA8A-5E626ACD3B06}" presName="last" presStyleCnt="0"/>
      <dgm:spPr/>
    </dgm:pt>
    <dgm:pt modelId="{98A63F0B-1E0A-4EC9-A21B-AD3C75F90DE3}" type="pres">
      <dgm:prSet presAssocID="{61574F90-AACB-4037-AA8A-5E626ACD3B06}" presName="circleTx" presStyleLbl="node1" presStyleIdx="18" presStyleCnt="19"/>
      <dgm:spPr/>
      <dgm:t>
        <a:bodyPr/>
        <a:lstStyle/>
        <a:p>
          <a:endParaRPr lang="es-ES"/>
        </a:p>
      </dgm:t>
    </dgm:pt>
    <dgm:pt modelId="{FCDD7CD5-8FC6-438F-8E76-798B235B526C}" type="pres">
      <dgm:prSet presAssocID="{61574F90-AACB-4037-AA8A-5E626ACD3B06}" presName="desTxN" presStyleLbl="revTx" presStyleIdx="2" presStyleCnt="3" custScaleX="149994" custScaleY="43523" custLinFactNeighborX="171" custLinFactNeighborY="-305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8D5FA0-79F9-4531-A064-76CF0BDCCDED}" type="pres">
      <dgm:prSet presAssocID="{61574F90-AACB-4037-AA8A-5E626ACD3B06}" presName="spN" presStyleCnt="0"/>
      <dgm:spPr/>
    </dgm:pt>
  </dgm:ptLst>
  <dgm:cxnLst>
    <dgm:cxn modelId="{36C36D12-A419-4FD5-BD3D-E1B980650333}" type="presOf" srcId="{05BE5400-71C3-4989-92CA-A8F12B1025D1}" destId="{04A281ED-B95C-453B-8557-FF49E60ED6F2}" srcOrd="0" destOrd="0" presId="urn:microsoft.com/office/officeart/2009/3/layout/RandomtoResultProcess"/>
    <dgm:cxn modelId="{FD43C646-6E04-4AC1-9927-498A271F1F79}" srcId="{3D0B411D-2570-477E-BD58-BB07C42BD999}" destId="{61574F90-AACB-4037-AA8A-5E626ACD3B06}" srcOrd="1" destOrd="0" parTransId="{A9A9FDC5-46E7-4007-BEB1-D3577151CE64}" sibTransId="{AB1FB23F-9878-48DF-9B69-6DA005D52B71}"/>
    <dgm:cxn modelId="{AE4A3264-0FEE-4BC0-A20C-59B54FCC110F}" type="presOf" srcId="{EEE82E0E-E8F1-4D10-8056-2979DEDC6078}" destId="{FCDD7CD5-8FC6-438F-8E76-798B235B526C}" srcOrd="0" destOrd="0" presId="urn:microsoft.com/office/officeart/2009/3/layout/RandomtoResultProcess"/>
    <dgm:cxn modelId="{267BCAB0-4279-42B1-AC53-5556F1244107}" srcId="{3D0B411D-2570-477E-BD58-BB07C42BD999}" destId="{05BE5400-71C3-4989-92CA-A8F12B1025D1}" srcOrd="0" destOrd="0" parTransId="{C7ED9B44-AB05-4316-A4E7-1E57DB2B8804}" sibTransId="{D2DA126D-B30A-4991-8D23-980C195D4620}"/>
    <dgm:cxn modelId="{79D2E5C2-5889-4118-8FA3-3651342BE01E}" type="presOf" srcId="{61574F90-AACB-4037-AA8A-5E626ACD3B06}" destId="{98A63F0B-1E0A-4EC9-A21B-AD3C75F90DE3}" srcOrd="0" destOrd="0" presId="urn:microsoft.com/office/officeart/2009/3/layout/RandomtoResultProcess"/>
    <dgm:cxn modelId="{8C3F88D0-8898-425D-9BEF-7ADD7755B434}" srcId="{61574F90-AACB-4037-AA8A-5E626ACD3B06}" destId="{EEE82E0E-E8F1-4D10-8056-2979DEDC6078}" srcOrd="0" destOrd="0" parTransId="{C7FDBE94-EDC8-45A0-8B4D-2E4F1E04D811}" sibTransId="{5B9ECA88-D23E-49BE-B710-684B59DD1862}"/>
    <dgm:cxn modelId="{4BF1A66F-3EF6-4715-B27D-D9FFAA5ACC01}" type="presOf" srcId="{3D0B411D-2570-477E-BD58-BB07C42BD999}" destId="{098CB2D8-0645-43BA-8660-3A641D256BA2}" srcOrd="0" destOrd="0" presId="urn:microsoft.com/office/officeart/2009/3/layout/RandomtoResultProcess"/>
    <dgm:cxn modelId="{529D2C3F-F7EC-4CB1-BEB7-2251DA28F71B}" srcId="{05BE5400-71C3-4989-92CA-A8F12B1025D1}" destId="{1331FC97-98A1-439A-BD92-EBB9F9AD8D90}" srcOrd="0" destOrd="0" parTransId="{3C3BA223-55D2-49ED-A133-1663CBDD8EE8}" sibTransId="{DB7343C1-FAD4-4129-AAA8-6E2185FE5C49}"/>
    <dgm:cxn modelId="{BF1DA101-7B3F-4367-AA40-016AD073AA53}" type="presOf" srcId="{1331FC97-98A1-439A-BD92-EBB9F9AD8D90}" destId="{A707491F-8A0B-41AD-87A1-7C40CCC09126}" srcOrd="0" destOrd="0" presId="urn:microsoft.com/office/officeart/2009/3/layout/RandomtoResultProcess"/>
    <dgm:cxn modelId="{8AC37F40-061D-4351-916C-AE6BCDD3A48D}" type="presParOf" srcId="{098CB2D8-0645-43BA-8660-3A641D256BA2}" destId="{6D36DEB4-D22D-485B-AD0C-AD16790B65F3}" srcOrd="0" destOrd="0" presId="urn:microsoft.com/office/officeart/2009/3/layout/RandomtoResultProcess"/>
    <dgm:cxn modelId="{3882085D-6C85-44D2-8510-3A127ACD5DFA}" type="presParOf" srcId="{6D36DEB4-D22D-485B-AD0C-AD16790B65F3}" destId="{04A281ED-B95C-453B-8557-FF49E60ED6F2}" srcOrd="0" destOrd="0" presId="urn:microsoft.com/office/officeart/2009/3/layout/RandomtoResultProcess"/>
    <dgm:cxn modelId="{775820AB-07F9-4AF8-B483-B400D46D2B34}" type="presParOf" srcId="{6D36DEB4-D22D-485B-AD0C-AD16790B65F3}" destId="{A707491F-8A0B-41AD-87A1-7C40CCC09126}" srcOrd="1" destOrd="0" presId="urn:microsoft.com/office/officeart/2009/3/layout/RandomtoResultProcess"/>
    <dgm:cxn modelId="{4CA50F38-E2B9-449C-916F-B79369DE399B}" type="presParOf" srcId="{6D36DEB4-D22D-485B-AD0C-AD16790B65F3}" destId="{DC44C6D0-2A3F-4324-8F2C-482CD5375C29}" srcOrd="2" destOrd="0" presId="urn:microsoft.com/office/officeart/2009/3/layout/RandomtoResultProcess"/>
    <dgm:cxn modelId="{5F39167D-BA25-4419-9DE3-FAAF2FC47496}" type="presParOf" srcId="{6D36DEB4-D22D-485B-AD0C-AD16790B65F3}" destId="{F1324E42-DD39-498D-9577-8303D1F4908E}" srcOrd="3" destOrd="0" presId="urn:microsoft.com/office/officeart/2009/3/layout/RandomtoResultProcess"/>
    <dgm:cxn modelId="{B4E1E2F1-38D2-4667-8010-B560E898B1C2}" type="presParOf" srcId="{6D36DEB4-D22D-485B-AD0C-AD16790B65F3}" destId="{8FAA16DA-A4B0-4A0E-B944-A59573E43976}" srcOrd="4" destOrd="0" presId="urn:microsoft.com/office/officeart/2009/3/layout/RandomtoResultProcess"/>
    <dgm:cxn modelId="{F9C1E2F2-D6C2-4D46-94EB-B94B2861E877}" type="presParOf" srcId="{6D36DEB4-D22D-485B-AD0C-AD16790B65F3}" destId="{D2F1C9B7-B529-4A00-A522-4376B94CBD33}" srcOrd="5" destOrd="0" presId="urn:microsoft.com/office/officeart/2009/3/layout/RandomtoResultProcess"/>
    <dgm:cxn modelId="{5CC98414-9ECA-40B0-9984-0C8EE50C49C6}" type="presParOf" srcId="{6D36DEB4-D22D-485B-AD0C-AD16790B65F3}" destId="{84A84E75-B3C6-450C-9779-635B3705EEBF}" srcOrd="6" destOrd="0" presId="urn:microsoft.com/office/officeart/2009/3/layout/RandomtoResultProcess"/>
    <dgm:cxn modelId="{28394C86-81A7-493B-BFD8-F50B26AA69FD}" type="presParOf" srcId="{6D36DEB4-D22D-485B-AD0C-AD16790B65F3}" destId="{0C63A380-AB3E-48E4-8B75-A44B6E2F5300}" srcOrd="7" destOrd="0" presId="urn:microsoft.com/office/officeart/2009/3/layout/RandomtoResultProcess"/>
    <dgm:cxn modelId="{451A9498-52DB-487E-88DF-57F117C1E16D}" type="presParOf" srcId="{6D36DEB4-D22D-485B-AD0C-AD16790B65F3}" destId="{8D5569BB-E5D5-410B-B02D-5687DBD7C850}" srcOrd="8" destOrd="0" presId="urn:microsoft.com/office/officeart/2009/3/layout/RandomtoResultProcess"/>
    <dgm:cxn modelId="{DD2620BD-14F0-48E6-BD5C-EE581A34A9D0}" type="presParOf" srcId="{6D36DEB4-D22D-485B-AD0C-AD16790B65F3}" destId="{C37A2401-70A8-4E9D-88C2-A30C3D7551F0}" srcOrd="9" destOrd="0" presId="urn:microsoft.com/office/officeart/2009/3/layout/RandomtoResultProcess"/>
    <dgm:cxn modelId="{ED9AD1F7-D1BE-4BDB-96A4-38D450EF69E2}" type="presParOf" srcId="{6D36DEB4-D22D-485B-AD0C-AD16790B65F3}" destId="{BABEE4BE-6206-460C-AA79-86026739BBD9}" srcOrd="10" destOrd="0" presId="urn:microsoft.com/office/officeart/2009/3/layout/RandomtoResultProcess"/>
    <dgm:cxn modelId="{8FC189CA-15C8-4677-8359-F12F94CE4464}" type="presParOf" srcId="{6D36DEB4-D22D-485B-AD0C-AD16790B65F3}" destId="{6F44C754-C220-44A0-815D-69B101636934}" srcOrd="11" destOrd="0" presId="urn:microsoft.com/office/officeart/2009/3/layout/RandomtoResultProcess"/>
    <dgm:cxn modelId="{F0BC7E8E-A937-4B8B-A0F1-E2679A3C8B61}" type="presParOf" srcId="{6D36DEB4-D22D-485B-AD0C-AD16790B65F3}" destId="{209868E5-7990-4A40-93C5-76F8D33E8769}" srcOrd="12" destOrd="0" presId="urn:microsoft.com/office/officeart/2009/3/layout/RandomtoResultProcess"/>
    <dgm:cxn modelId="{F58E4EC5-37F4-474D-AA52-5E7D60057F9D}" type="presParOf" srcId="{6D36DEB4-D22D-485B-AD0C-AD16790B65F3}" destId="{74699341-39B5-43F2-9240-ADEDE1F4C34B}" srcOrd="13" destOrd="0" presId="urn:microsoft.com/office/officeart/2009/3/layout/RandomtoResultProcess"/>
    <dgm:cxn modelId="{EE90CE23-A0FA-4FE0-A976-63591815C537}" type="presParOf" srcId="{6D36DEB4-D22D-485B-AD0C-AD16790B65F3}" destId="{CF64C4B1-6184-4E56-A292-E9627D03648B}" srcOrd="14" destOrd="0" presId="urn:microsoft.com/office/officeart/2009/3/layout/RandomtoResultProcess"/>
    <dgm:cxn modelId="{D4263CEF-97B5-4438-990A-CA7BA2B4159E}" type="presParOf" srcId="{6D36DEB4-D22D-485B-AD0C-AD16790B65F3}" destId="{8A8EDC2A-F992-41DA-B0F5-019FF734C755}" srcOrd="15" destOrd="0" presId="urn:microsoft.com/office/officeart/2009/3/layout/RandomtoResultProcess"/>
    <dgm:cxn modelId="{CCDD8406-ECCB-4361-9A7D-F4F3C42598B4}" type="presParOf" srcId="{6D36DEB4-D22D-485B-AD0C-AD16790B65F3}" destId="{1D6BC6BE-3987-4832-B5B9-72FB636A01A0}" srcOrd="16" destOrd="0" presId="urn:microsoft.com/office/officeart/2009/3/layout/RandomtoResultProcess"/>
    <dgm:cxn modelId="{569C331C-882A-40B8-9F69-37218B0EE036}" type="presParOf" srcId="{6D36DEB4-D22D-485B-AD0C-AD16790B65F3}" destId="{18FE0B0E-0CB9-4A27-8BB7-9676CC58A8F8}" srcOrd="17" destOrd="0" presId="urn:microsoft.com/office/officeart/2009/3/layout/RandomtoResultProcess"/>
    <dgm:cxn modelId="{54F5F7A8-3B72-475F-A6B6-143DD501BF85}" type="presParOf" srcId="{6D36DEB4-D22D-485B-AD0C-AD16790B65F3}" destId="{EB28E72D-6FCA-416C-8779-C09A3D2A6A82}" srcOrd="18" destOrd="0" presId="urn:microsoft.com/office/officeart/2009/3/layout/RandomtoResultProcess"/>
    <dgm:cxn modelId="{232B613B-F493-43B4-8F32-0768E221618E}" type="presParOf" srcId="{6D36DEB4-D22D-485B-AD0C-AD16790B65F3}" destId="{8958DC75-F606-4DC9-8642-A2BDF1442BEB}" srcOrd="19" destOrd="0" presId="urn:microsoft.com/office/officeart/2009/3/layout/RandomtoResultProcess"/>
    <dgm:cxn modelId="{E7B343B2-BFD1-4B55-892C-FEE0DD9F4D8F}" type="presParOf" srcId="{098CB2D8-0645-43BA-8660-3A641D256BA2}" destId="{3160E476-0167-44DC-9544-823B316F4DF8}" srcOrd="1" destOrd="0" presId="urn:microsoft.com/office/officeart/2009/3/layout/RandomtoResultProcess"/>
    <dgm:cxn modelId="{9890F727-E3B6-4FD2-A377-8611C1AE817B}" type="presParOf" srcId="{3160E476-0167-44DC-9544-823B316F4DF8}" destId="{3A351F4D-C284-4D3F-BC69-C12D5AFDCC9F}" srcOrd="0" destOrd="0" presId="urn:microsoft.com/office/officeart/2009/3/layout/RandomtoResultProcess"/>
    <dgm:cxn modelId="{307B1B17-281F-4879-A3A2-884DC5600B13}" type="presParOf" srcId="{3160E476-0167-44DC-9544-823B316F4DF8}" destId="{045F7466-1CCF-4047-B5CF-128EC6168209}" srcOrd="1" destOrd="0" presId="urn:microsoft.com/office/officeart/2009/3/layout/RandomtoResultProcess"/>
    <dgm:cxn modelId="{E8BB4387-3CB6-46D0-8CA6-6D6BDB64B73B}" type="presParOf" srcId="{098CB2D8-0645-43BA-8660-3A641D256BA2}" destId="{FFAE5E6A-2270-4E32-97DB-D6F764A43C5D}" srcOrd="2" destOrd="0" presId="urn:microsoft.com/office/officeart/2009/3/layout/RandomtoResultProcess"/>
    <dgm:cxn modelId="{8CAA786B-47D8-443C-9EE7-B38DA124E679}" type="presParOf" srcId="{098CB2D8-0645-43BA-8660-3A641D256BA2}" destId="{DC98FFEC-83FD-441C-9733-B1C6AFA36851}" srcOrd="3" destOrd="0" presId="urn:microsoft.com/office/officeart/2009/3/layout/RandomtoResultProcess"/>
    <dgm:cxn modelId="{5F1C132E-F6BA-4291-B816-FAB49357574B}" type="presParOf" srcId="{DC98FFEC-83FD-441C-9733-B1C6AFA36851}" destId="{FE392605-4A4F-4224-AD89-904E2068A798}" srcOrd="0" destOrd="0" presId="urn:microsoft.com/office/officeart/2009/3/layout/RandomtoResultProcess"/>
    <dgm:cxn modelId="{9F3AEFE4-34BD-483C-9C40-25FA49F3FA59}" type="presParOf" srcId="{DC98FFEC-83FD-441C-9733-B1C6AFA36851}" destId="{FA3DC9C8-0D83-4D4C-8608-88112D142E7E}" srcOrd="1" destOrd="0" presId="urn:microsoft.com/office/officeart/2009/3/layout/RandomtoResultProcess"/>
    <dgm:cxn modelId="{41AF4995-9E4D-42DF-9E22-11D904D7FAA7}" type="presParOf" srcId="{098CB2D8-0645-43BA-8660-3A641D256BA2}" destId="{27F4826C-B3B2-4293-92A8-0B36B731469D}" srcOrd="4" destOrd="0" presId="urn:microsoft.com/office/officeart/2009/3/layout/RandomtoResultProcess"/>
    <dgm:cxn modelId="{7EE27E07-95FB-4AB2-BB0F-E57B14378AD7}" type="presParOf" srcId="{27F4826C-B3B2-4293-92A8-0B36B731469D}" destId="{98A63F0B-1E0A-4EC9-A21B-AD3C75F90DE3}" srcOrd="0" destOrd="0" presId="urn:microsoft.com/office/officeart/2009/3/layout/RandomtoResultProcess"/>
    <dgm:cxn modelId="{FA564D31-4106-4F21-837E-92575892923C}" type="presParOf" srcId="{27F4826C-B3B2-4293-92A8-0B36B731469D}" destId="{FCDD7CD5-8FC6-438F-8E76-798B235B526C}" srcOrd="1" destOrd="0" presId="urn:microsoft.com/office/officeart/2009/3/layout/RandomtoResultProcess"/>
    <dgm:cxn modelId="{EF867D1C-D1D6-4E8A-9DF6-62296180D4B1}" type="presParOf" srcId="{27F4826C-B3B2-4293-92A8-0B36B731469D}" destId="{B58D5FA0-79F9-4531-A064-76CF0BDCCDED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939496-14F0-4BED-A339-91AFE02A197E}" type="doc">
      <dgm:prSet loTypeId="urn:microsoft.com/office/officeart/2005/8/layout/StepDownProcess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902E505-734E-4F05-88C7-603058C300CA}">
      <dgm:prSet phldrT="[Texto]" custT="1"/>
      <dgm:spPr/>
      <dgm:t>
        <a:bodyPr/>
        <a:lstStyle/>
        <a:p>
          <a:r>
            <a:rPr lang="es-EC" sz="2000" b="1" dirty="0" smtClean="0">
              <a:latin typeface="Candara" panose="020E0502030303020204" pitchFamily="34" charset="0"/>
            </a:rPr>
            <a:t>Análisis de Variables Canónicas (CVA) </a:t>
          </a:r>
          <a:endParaRPr lang="es-ES" sz="2000" b="1" dirty="0">
            <a:latin typeface="Candara" panose="020E0502030303020204" pitchFamily="34" charset="0"/>
          </a:endParaRPr>
        </a:p>
      </dgm:t>
    </dgm:pt>
    <dgm:pt modelId="{BE3853CC-2E32-4B1A-9177-B9E6C6C935BC}" type="parTrans" cxnId="{E6F548A7-5CC8-4E10-89A4-69ED9F302FD7}">
      <dgm:prSet/>
      <dgm:spPr/>
      <dgm:t>
        <a:bodyPr/>
        <a:lstStyle/>
        <a:p>
          <a:endParaRPr lang="es-ES"/>
        </a:p>
      </dgm:t>
    </dgm:pt>
    <dgm:pt modelId="{4E72700D-334E-4B58-B21B-960E032B8FF7}" type="sibTrans" cxnId="{E6F548A7-5CC8-4E10-89A4-69ED9F302FD7}">
      <dgm:prSet/>
      <dgm:spPr/>
      <dgm:t>
        <a:bodyPr/>
        <a:lstStyle/>
        <a:p>
          <a:endParaRPr lang="es-ES"/>
        </a:p>
      </dgm:t>
    </dgm:pt>
    <dgm:pt modelId="{7B23E068-E23D-4B6C-BCCC-C612DC09FD07}">
      <dgm:prSet phldrT="[Texto]" custT="1"/>
      <dgm:spPr/>
      <dgm:t>
        <a:bodyPr/>
        <a:lstStyle/>
        <a:p>
          <a:r>
            <a:rPr lang="es-EC" sz="2000" b="0" dirty="0" smtClean="0">
              <a:latin typeface="Candara" panose="020E0502030303020204" pitchFamily="34" charset="0"/>
            </a:rPr>
            <a:t>Mahalanobis</a:t>
          </a:r>
          <a:endParaRPr lang="es-ES" sz="2000" b="0" dirty="0">
            <a:latin typeface="Candara" panose="020E0502030303020204" pitchFamily="34" charset="0"/>
          </a:endParaRPr>
        </a:p>
      </dgm:t>
    </dgm:pt>
    <dgm:pt modelId="{D04A30A2-45A0-46B6-B1E0-18B51B4B0082}" type="parTrans" cxnId="{57359063-3B5F-40AE-B9E9-054AC2E6F995}">
      <dgm:prSet/>
      <dgm:spPr/>
      <dgm:t>
        <a:bodyPr/>
        <a:lstStyle/>
        <a:p>
          <a:endParaRPr lang="es-ES"/>
        </a:p>
      </dgm:t>
    </dgm:pt>
    <dgm:pt modelId="{CE69E009-F374-4271-838E-1921DB48F7A4}" type="sibTrans" cxnId="{57359063-3B5F-40AE-B9E9-054AC2E6F995}">
      <dgm:prSet/>
      <dgm:spPr/>
      <dgm:t>
        <a:bodyPr/>
        <a:lstStyle/>
        <a:p>
          <a:endParaRPr lang="es-ES"/>
        </a:p>
      </dgm:t>
    </dgm:pt>
    <dgm:pt modelId="{B2D392EC-4306-44D3-BD39-6BC22DD778D5}">
      <dgm:prSet phldrT="[Texto]" custT="1"/>
      <dgm:spPr/>
      <dgm:t>
        <a:bodyPr/>
        <a:lstStyle/>
        <a:p>
          <a:r>
            <a:rPr lang="es-EC" sz="2000" b="0" dirty="0" smtClean="0">
              <a:latin typeface="Candara" panose="020E0502030303020204" pitchFamily="34" charset="0"/>
            </a:rPr>
            <a:t>Procrustes</a:t>
          </a:r>
          <a:endParaRPr lang="es-ES" sz="2000" b="0" dirty="0">
            <a:latin typeface="Candara" panose="020E0502030303020204" pitchFamily="34" charset="0"/>
          </a:endParaRPr>
        </a:p>
      </dgm:t>
    </dgm:pt>
    <dgm:pt modelId="{45291AD2-43B9-466D-985E-90B2B350E437}" type="parTrans" cxnId="{091C668B-14C5-4EC3-9CB1-C6AD13BA226D}">
      <dgm:prSet/>
      <dgm:spPr/>
      <dgm:t>
        <a:bodyPr/>
        <a:lstStyle/>
        <a:p>
          <a:endParaRPr lang="es-ES"/>
        </a:p>
      </dgm:t>
    </dgm:pt>
    <dgm:pt modelId="{4B6B26BD-ABF3-4426-A2E1-6A362102FFD6}" type="sibTrans" cxnId="{091C668B-14C5-4EC3-9CB1-C6AD13BA226D}">
      <dgm:prSet/>
      <dgm:spPr/>
      <dgm:t>
        <a:bodyPr/>
        <a:lstStyle/>
        <a:p>
          <a:endParaRPr lang="es-ES"/>
        </a:p>
      </dgm:t>
    </dgm:pt>
    <dgm:pt modelId="{B0A4B613-7AE1-4AEE-9ADB-33BEE0CA8171}">
      <dgm:prSet phldrT="[Texto]" custT="1"/>
      <dgm:spPr/>
      <dgm:t>
        <a:bodyPr/>
        <a:lstStyle/>
        <a:p>
          <a:r>
            <a:rPr lang="es-EC" sz="2000" b="1" dirty="0" smtClean="0">
              <a:latin typeface="Candara" panose="020E0502030303020204" pitchFamily="34" charset="0"/>
            </a:rPr>
            <a:t>Análisis de Componentes principales (PCA)</a:t>
          </a:r>
          <a:endParaRPr lang="es-ES" sz="2000" b="1" dirty="0">
            <a:latin typeface="Candara" panose="020E0502030303020204" pitchFamily="34" charset="0"/>
          </a:endParaRPr>
        </a:p>
      </dgm:t>
    </dgm:pt>
    <dgm:pt modelId="{5F18543B-72E3-41FD-B286-F69E788D391E}" type="parTrans" cxnId="{F6FF6B73-62DC-47C9-AFBA-4611DBDC60DF}">
      <dgm:prSet/>
      <dgm:spPr/>
      <dgm:t>
        <a:bodyPr/>
        <a:lstStyle/>
        <a:p>
          <a:endParaRPr lang="es-ES"/>
        </a:p>
      </dgm:t>
    </dgm:pt>
    <dgm:pt modelId="{A88CD082-36F8-4DF4-A88B-80BF08B401DD}" type="sibTrans" cxnId="{F6FF6B73-62DC-47C9-AFBA-4611DBDC60DF}">
      <dgm:prSet/>
      <dgm:spPr/>
      <dgm:t>
        <a:bodyPr/>
        <a:lstStyle/>
        <a:p>
          <a:endParaRPr lang="es-ES"/>
        </a:p>
      </dgm:t>
    </dgm:pt>
    <dgm:pt modelId="{E066193F-1154-4107-A2D9-02136FC4DAB5}">
      <dgm:prSet phldrT="[Texto]" custT="1"/>
      <dgm:spPr/>
      <dgm:t>
        <a:bodyPr/>
        <a:lstStyle/>
        <a:p>
          <a:r>
            <a:rPr lang="es-EC" sz="2000" b="1" dirty="0" smtClean="0">
              <a:latin typeface="Candara" panose="020E0502030303020204" pitchFamily="34" charset="0"/>
            </a:rPr>
            <a:t>Análisis independiente de Alometría </a:t>
          </a:r>
          <a:endParaRPr lang="es-ES" sz="2000" b="1" dirty="0">
            <a:latin typeface="Candara" panose="020E0502030303020204" pitchFamily="34" charset="0"/>
          </a:endParaRPr>
        </a:p>
      </dgm:t>
    </dgm:pt>
    <dgm:pt modelId="{6A11D0C5-0F78-434C-809F-CBB077BA89B4}" type="parTrans" cxnId="{A92C6C1C-1D5F-4ABE-AA87-03D95FE9626F}">
      <dgm:prSet/>
      <dgm:spPr/>
      <dgm:t>
        <a:bodyPr/>
        <a:lstStyle/>
        <a:p>
          <a:endParaRPr lang="es-ES"/>
        </a:p>
      </dgm:t>
    </dgm:pt>
    <dgm:pt modelId="{B896A754-7C1F-4EBB-8F80-B3C8B1DF8908}" type="sibTrans" cxnId="{A92C6C1C-1D5F-4ABE-AA87-03D95FE9626F}">
      <dgm:prSet/>
      <dgm:spPr/>
      <dgm:t>
        <a:bodyPr/>
        <a:lstStyle/>
        <a:p>
          <a:endParaRPr lang="es-ES"/>
        </a:p>
      </dgm:t>
    </dgm:pt>
    <dgm:pt modelId="{E8903625-74B0-451B-992C-AFB8171E2337}">
      <dgm:prSet phldrT="[Texto]" custT="1"/>
      <dgm:spPr/>
      <dgm:t>
        <a:bodyPr/>
        <a:lstStyle/>
        <a:p>
          <a:r>
            <a:rPr lang="es-ES" sz="2000" b="0" dirty="0" smtClean="0">
              <a:latin typeface="Candara" panose="020E0502030303020204" pitchFamily="34" charset="0"/>
            </a:rPr>
            <a:t>Regresión</a:t>
          </a:r>
          <a:endParaRPr lang="es-ES" sz="2000" b="0" dirty="0">
            <a:latin typeface="Candara" panose="020E0502030303020204" pitchFamily="34" charset="0"/>
          </a:endParaRPr>
        </a:p>
      </dgm:t>
    </dgm:pt>
    <dgm:pt modelId="{77F24447-F482-4909-9F33-A63DEA0DB48B}" type="parTrans" cxnId="{9B4C9E8F-8A8A-438B-876B-253270AF674F}">
      <dgm:prSet/>
      <dgm:spPr/>
      <dgm:t>
        <a:bodyPr/>
        <a:lstStyle/>
        <a:p>
          <a:endParaRPr lang="es-ES"/>
        </a:p>
      </dgm:t>
    </dgm:pt>
    <dgm:pt modelId="{C448548F-911D-4CC7-842A-2210B9D9D0E0}" type="sibTrans" cxnId="{9B4C9E8F-8A8A-438B-876B-253270AF674F}">
      <dgm:prSet/>
      <dgm:spPr/>
      <dgm:t>
        <a:bodyPr/>
        <a:lstStyle/>
        <a:p>
          <a:endParaRPr lang="es-ES"/>
        </a:p>
      </dgm:t>
    </dgm:pt>
    <dgm:pt modelId="{F08B5058-644F-407D-B03F-3A3303553078}">
      <dgm:prSet phldrT="[Texto]" custT="1"/>
      <dgm:spPr/>
      <dgm:t>
        <a:bodyPr/>
        <a:lstStyle/>
        <a:p>
          <a:r>
            <a:rPr lang="es-EC" sz="2000" b="0" dirty="0" smtClean="0">
              <a:latin typeface="Candara" panose="020E0502030303020204" pitchFamily="34" charset="0"/>
            </a:rPr>
            <a:t>Matriz covarianza</a:t>
          </a:r>
          <a:endParaRPr lang="es-ES" sz="2000" b="0" dirty="0">
            <a:latin typeface="Candara" panose="020E0502030303020204" pitchFamily="34" charset="0"/>
          </a:endParaRPr>
        </a:p>
      </dgm:t>
    </dgm:pt>
    <dgm:pt modelId="{5D4EEC91-3B06-490F-B08C-529AF9F8DC4E}" type="sibTrans" cxnId="{BE29E111-9685-4B0F-A0E8-1BE2E50C9265}">
      <dgm:prSet/>
      <dgm:spPr/>
      <dgm:t>
        <a:bodyPr/>
        <a:lstStyle/>
        <a:p>
          <a:endParaRPr lang="es-ES"/>
        </a:p>
      </dgm:t>
    </dgm:pt>
    <dgm:pt modelId="{E1179876-32C0-4B06-B50A-BAA78A43EF65}" type="parTrans" cxnId="{BE29E111-9685-4B0F-A0E8-1BE2E50C9265}">
      <dgm:prSet/>
      <dgm:spPr/>
      <dgm:t>
        <a:bodyPr/>
        <a:lstStyle/>
        <a:p>
          <a:endParaRPr lang="es-ES"/>
        </a:p>
      </dgm:t>
    </dgm:pt>
    <dgm:pt modelId="{0B25400B-3D31-4EF6-84EA-CF01936AF798}" type="pres">
      <dgm:prSet presAssocID="{05939496-14F0-4BED-A339-91AFE02A197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92922B45-93F2-4E64-92C8-36EF90618067}" type="pres">
      <dgm:prSet presAssocID="{E902E505-734E-4F05-88C7-603058C300CA}" presName="composite" presStyleCnt="0"/>
      <dgm:spPr/>
    </dgm:pt>
    <dgm:pt modelId="{E1530490-DCC3-45AC-A3B1-5C262E7B1B4E}" type="pres">
      <dgm:prSet presAssocID="{E902E505-734E-4F05-88C7-603058C300CA}" presName="bentUpArrow1" presStyleLbl="alignImgPlace1" presStyleIdx="0" presStyleCnt="2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endParaRPr lang="es-ES"/>
        </a:p>
      </dgm:t>
    </dgm:pt>
    <dgm:pt modelId="{2819614B-290A-468E-92DA-4573689A64D8}" type="pres">
      <dgm:prSet presAssocID="{E902E505-734E-4F05-88C7-603058C300CA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D87261-70D5-43C0-949E-E6024E472C50}" type="pres">
      <dgm:prSet presAssocID="{E902E505-734E-4F05-88C7-603058C300CA}" presName="ChildText" presStyleLbl="revTx" presStyleIdx="0" presStyleCnt="3" custScaleX="274313" custLinFactNeighborX="85889" custLinFactNeighborY="21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7DA144-57BA-4651-8BA0-528B5289B118}" type="pres">
      <dgm:prSet presAssocID="{4E72700D-334E-4B58-B21B-960E032B8FF7}" presName="sibTrans" presStyleCnt="0"/>
      <dgm:spPr/>
    </dgm:pt>
    <dgm:pt modelId="{1BA8C617-BCFD-44D6-9493-983D1CDB7941}" type="pres">
      <dgm:prSet presAssocID="{B0A4B613-7AE1-4AEE-9ADB-33BEE0CA8171}" presName="composite" presStyleCnt="0"/>
      <dgm:spPr/>
    </dgm:pt>
    <dgm:pt modelId="{F483395B-E5A2-45CC-A857-C22C681C39BE}" type="pres">
      <dgm:prSet presAssocID="{B0A4B613-7AE1-4AEE-9ADB-33BEE0CA8171}" presName="bentUpArrow1" presStyleLbl="alignImgPlace1" presStyleIdx="1" presStyleCnt="2"/>
      <dgm:spPr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endParaRPr lang="es-ES"/>
        </a:p>
      </dgm:t>
    </dgm:pt>
    <dgm:pt modelId="{D8BCE974-C990-4D4B-A590-A4B7869F5CB0}" type="pres">
      <dgm:prSet presAssocID="{B0A4B613-7AE1-4AEE-9ADB-33BEE0CA8171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56DC0C-C8ED-422D-8544-AA9E08A8399E}" type="pres">
      <dgm:prSet presAssocID="{B0A4B613-7AE1-4AEE-9ADB-33BEE0CA8171}" presName="ChildText" presStyleLbl="revTx" presStyleIdx="1" presStyleCnt="3" custScaleX="214377" custLinFactNeighborX="56823" custLinFactNeighborY="-17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FB5F0F-89D0-47ED-BD1D-17CB2E55FB12}" type="pres">
      <dgm:prSet presAssocID="{A88CD082-36F8-4DF4-A88B-80BF08B401DD}" presName="sibTrans" presStyleCnt="0"/>
      <dgm:spPr/>
    </dgm:pt>
    <dgm:pt modelId="{E22D848D-5BA9-4AC4-AA36-E57B54193805}" type="pres">
      <dgm:prSet presAssocID="{E066193F-1154-4107-A2D9-02136FC4DAB5}" presName="composite" presStyleCnt="0"/>
      <dgm:spPr/>
    </dgm:pt>
    <dgm:pt modelId="{B507BF92-A223-4D1E-A5A9-0AFC6AAB0ECD}" type="pres">
      <dgm:prSet presAssocID="{E066193F-1154-4107-A2D9-02136FC4DAB5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49DD03-B78C-4BCB-A923-EAB74FA16E76}" type="pres">
      <dgm:prSet presAssocID="{E066193F-1154-4107-A2D9-02136FC4DAB5}" presName="FinalChildText" presStyleLbl="revTx" presStyleIdx="2" presStyleCnt="3" custScaleX="113786" custLinFactNeighborX="45245" custLinFactNeighborY="-26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9C33047-7445-4311-BCFA-B769E1E74167}" type="presOf" srcId="{B0A4B613-7AE1-4AEE-9ADB-33BEE0CA8171}" destId="{D8BCE974-C990-4D4B-A590-A4B7869F5CB0}" srcOrd="0" destOrd="0" presId="urn:microsoft.com/office/officeart/2005/8/layout/StepDownProcess"/>
    <dgm:cxn modelId="{9B4C9E8F-8A8A-438B-876B-253270AF674F}" srcId="{E066193F-1154-4107-A2D9-02136FC4DAB5}" destId="{E8903625-74B0-451B-992C-AFB8171E2337}" srcOrd="0" destOrd="0" parTransId="{77F24447-F482-4909-9F33-A63DEA0DB48B}" sibTransId="{C448548F-911D-4CC7-842A-2210B9D9D0E0}"/>
    <dgm:cxn modelId="{403548C3-D1B2-4728-8642-13E9D185D7FA}" type="presOf" srcId="{05939496-14F0-4BED-A339-91AFE02A197E}" destId="{0B25400B-3D31-4EF6-84EA-CF01936AF798}" srcOrd="0" destOrd="0" presId="urn:microsoft.com/office/officeart/2005/8/layout/StepDownProcess"/>
    <dgm:cxn modelId="{A92C6C1C-1D5F-4ABE-AA87-03D95FE9626F}" srcId="{05939496-14F0-4BED-A339-91AFE02A197E}" destId="{E066193F-1154-4107-A2D9-02136FC4DAB5}" srcOrd="2" destOrd="0" parTransId="{6A11D0C5-0F78-434C-809F-CBB077BA89B4}" sibTransId="{B896A754-7C1F-4EBB-8F80-B3C8B1DF8908}"/>
    <dgm:cxn modelId="{57359063-3B5F-40AE-B9E9-054AC2E6F995}" srcId="{E902E505-734E-4F05-88C7-603058C300CA}" destId="{7B23E068-E23D-4B6C-BCCC-C612DC09FD07}" srcOrd="0" destOrd="0" parTransId="{D04A30A2-45A0-46B6-B1E0-18B51B4B0082}" sibTransId="{CE69E009-F374-4271-838E-1921DB48F7A4}"/>
    <dgm:cxn modelId="{BE29E111-9685-4B0F-A0E8-1BE2E50C9265}" srcId="{B0A4B613-7AE1-4AEE-9ADB-33BEE0CA8171}" destId="{F08B5058-644F-407D-B03F-3A3303553078}" srcOrd="0" destOrd="0" parTransId="{E1179876-32C0-4B06-B50A-BAA78A43EF65}" sibTransId="{5D4EEC91-3B06-490F-B08C-529AF9F8DC4E}"/>
    <dgm:cxn modelId="{091C668B-14C5-4EC3-9CB1-C6AD13BA226D}" srcId="{E902E505-734E-4F05-88C7-603058C300CA}" destId="{B2D392EC-4306-44D3-BD39-6BC22DD778D5}" srcOrd="1" destOrd="0" parTransId="{45291AD2-43B9-466D-985E-90B2B350E437}" sibTransId="{4B6B26BD-ABF3-4426-A2E1-6A362102FFD6}"/>
    <dgm:cxn modelId="{E6F548A7-5CC8-4E10-89A4-69ED9F302FD7}" srcId="{05939496-14F0-4BED-A339-91AFE02A197E}" destId="{E902E505-734E-4F05-88C7-603058C300CA}" srcOrd="0" destOrd="0" parTransId="{BE3853CC-2E32-4B1A-9177-B9E6C6C935BC}" sibTransId="{4E72700D-334E-4B58-B21B-960E032B8FF7}"/>
    <dgm:cxn modelId="{13B2ACEE-A6BF-4CB8-9908-BAE7DA5364E5}" type="presOf" srcId="{B2D392EC-4306-44D3-BD39-6BC22DD778D5}" destId="{87D87261-70D5-43C0-949E-E6024E472C50}" srcOrd="0" destOrd="1" presId="urn:microsoft.com/office/officeart/2005/8/layout/StepDownProcess"/>
    <dgm:cxn modelId="{F6FF6B73-62DC-47C9-AFBA-4611DBDC60DF}" srcId="{05939496-14F0-4BED-A339-91AFE02A197E}" destId="{B0A4B613-7AE1-4AEE-9ADB-33BEE0CA8171}" srcOrd="1" destOrd="0" parTransId="{5F18543B-72E3-41FD-B286-F69E788D391E}" sibTransId="{A88CD082-36F8-4DF4-A88B-80BF08B401DD}"/>
    <dgm:cxn modelId="{D67E6B1F-14B8-4E6E-B5CD-999BA9A2F542}" type="presOf" srcId="{7B23E068-E23D-4B6C-BCCC-C612DC09FD07}" destId="{87D87261-70D5-43C0-949E-E6024E472C50}" srcOrd="0" destOrd="0" presId="urn:microsoft.com/office/officeart/2005/8/layout/StepDownProcess"/>
    <dgm:cxn modelId="{DD1BE9DE-020B-4BBF-87E2-A9AF4121B762}" type="presOf" srcId="{F08B5058-644F-407D-B03F-3A3303553078}" destId="{1356DC0C-C8ED-422D-8544-AA9E08A8399E}" srcOrd="0" destOrd="0" presId="urn:microsoft.com/office/officeart/2005/8/layout/StepDownProcess"/>
    <dgm:cxn modelId="{12DF8FAB-3D20-4461-9AE7-94061FB8EC21}" type="presOf" srcId="{E066193F-1154-4107-A2D9-02136FC4DAB5}" destId="{B507BF92-A223-4D1E-A5A9-0AFC6AAB0ECD}" srcOrd="0" destOrd="0" presId="urn:microsoft.com/office/officeart/2005/8/layout/StepDownProcess"/>
    <dgm:cxn modelId="{0B827334-1EF1-4646-81A9-13E5A47973A5}" type="presOf" srcId="{E8903625-74B0-451B-992C-AFB8171E2337}" destId="{E149DD03-B78C-4BCB-A923-EAB74FA16E76}" srcOrd="0" destOrd="0" presId="urn:microsoft.com/office/officeart/2005/8/layout/StepDownProcess"/>
    <dgm:cxn modelId="{61D4C1B7-BEF1-4CAE-B46F-FEBB1D7AC7D2}" type="presOf" srcId="{E902E505-734E-4F05-88C7-603058C300CA}" destId="{2819614B-290A-468E-92DA-4573689A64D8}" srcOrd="0" destOrd="0" presId="urn:microsoft.com/office/officeart/2005/8/layout/StepDownProcess"/>
    <dgm:cxn modelId="{8F204D84-9A39-41AF-A8D2-1F2D98B4CF56}" type="presParOf" srcId="{0B25400B-3D31-4EF6-84EA-CF01936AF798}" destId="{92922B45-93F2-4E64-92C8-36EF90618067}" srcOrd="0" destOrd="0" presId="urn:microsoft.com/office/officeart/2005/8/layout/StepDownProcess"/>
    <dgm:cxn modelId="{A4DEE886-D298-4048-8BCD-62C8E67FFD06}" type="presParOf" srcId="{92922B45-93F2-4E64-92C8-36EF90618067}" destId="{E1530490-DCC3-45AC-A3B1-5C262E7B1B4E}" srcOrd="0" destOrd="0" presId="urn:microsoft.com/office/officeart/2005/8/layout/StepDownProcess"/>
    <dgm:cxn modelId="{1E694AAF-8ED3-4A20-A690-8FC281792230}" type="presParOf" srcId="{92922B45-93F2-4E64-92C8-36EF90618067}" destId="{2819614B-290A-468E-92DA-4573689A64D8}" srcOrd="1" destOrd="0" presId="urn:microsoft.com/office/officeart/2005/8/layout/StepDownProcess"/>
    <dgm:cxn modelId="{639A43B7-9D01-48C2-AC62-AEEB0335A3D2}" type="presParOf" srcId="{92922B45-93F2-4E64-92C8-36EF90618067}" destId="{87D87261-70D5-43C0-949E-E6024E472C50}" srcOrd="2" destOrd="0" presId="urn:microsoft.com/office/officeart/2005/8/layout/StepDownProcess"/>
    <dgm:cxn modelId="{DBD15FE4-D423-4F5A-8761-B2DE9DC03878}" type="presParOf" srcId="{0B25400B-3D31-4EF6-84EA-CF01936AF798}" destId="{BD7DA144-57BA-4651-8BA0-528B5289B118}" srcOrd="1" destOrd="0" presId="urn:microsoft.com/office/officeart/2005/8/layout/StepDownProcess"/>
    <dgm:cxn modelId="{0CF5730F-3C67-48E3-A6CA-D96AABF428F3}" type="presParOf" srcId="{0B25400B-3D31-4EF6-84EA-CF01936AF798}" destId="{1BA8C617-BCFD-44D6-9493-983D1CDB7941}" srcOrd="2" destOrd="0" presId="urn:microsoft.com/office/officeart/2005/8/layout/StepDownProcess"/>
    <dgm:cxn modelId="{A8E673A1-DF68-4CEC-A45E-80DB5C7F4C1E}" type="presParOf" srcId="{1BA8C617-BCFD-44D6-9493-983D1CDB7941}" destId="{F483395B-E5A2-45CC-A857-C22C681C39BE}" srcOrd="0" destOrd="0" presId="urn:microsoft.com/office/officeart/2005/8/layout/StepDownProcess"/>
    <dgm:cxn modelId="{57429105-1BE7-467B-98EC-44F1DE35C357}" type="presParOf" srcId="{1BA8C617-BCFD-44D6-9493-983D1CDB7941}" destId="{D8BCE974-C990-4D4B-A590-A4B7869F5CB0}" srcOrd="1" destOrd="0" presId="urn:microsoft.com/office/officeart/2005/8/layout/StepDownProcess"/>
    <dgm:cxn modelId="{A410F72B-DBFC-48F3-90D5-036E44E900FF}" type="presParOf" srcId="{1BA8C617-BCFD-44D6-9493-983D1CDB7941}" destId="{1356DC0C-C8ED-422D-8544-AA9E08A8399E}" srcOrd="2" destOrd="0" presId="urn:microsoft.com/office/officeart/2005/8/layout/StepDownProcess"/>
    <dgm:cxn modelId="{A139EE76-8329-4985-990C-04C3648D4D29}" type="presParOf" srcId="{0B25400B-3D31-4EF6-84EA-CF01936AF798}" destId="{82FB5F0F-89D0-47ED-BD1D-17CB2E55FB12}" srcOrd="3" destOrd="0" presId="urn:microsoft.com/office/officeart/2005/8/layout/StepDownProcess"/>
    <dgm:cxn modelId="{DFA04921-CCF3-4DC6-9D49-08D02F8A1D1F}" type="presParOf" srcId="{0B25400B-3D31-4EF6-84EA-CF01936AF798}" destId="{E22D848D-5BA9-4AC4-AA36-E57B54193805}" srcOrd="4" destOrd="0" presId="urn:microsoft.com/office/officeart/2005/8/layout/StepDownProcess"/>
    <dgm:cxn modelId="{D275886E-CE28-4E97-ACE1-4BD34B8BFF91}" type="presParOf" srcId="{E22D848D-5BA9-4AC4-AA36-E57B54193805}" destId="{B507BF92-A223-4D1E-A5A9-0AFC6AAB0ECD}" srcOrd="0" destOrd="0" presId="urn:microsoft.com/office/officeart/2005/8/layout/StepDownProcess"/>
    <dgm:cxn modelId="{FC397215-CFDC-42BE-9EDA-EB89F805ABE7}" type="presParOf" srcId="{E22D848D-5BA9-4AC4-AA36-E57B54193805}" destId="{E149DD03-B78C-4BCB-A923-EAB74FA16E76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7D2AD4A-B25D-4F66-A707-BBFEF170C947}" type="doc">
      <dgm:prSet loTypeId="urn:microsoft.com/office/officeart/2009/3/layout/StepUpProcess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4F34FCD-AD72-48F9-BB09-2FBA3CF2DD34}">
      <dgm:prSet phldrT="[Texto]" custT="1"/>
      <dgm:spPr>
        <a:xfrm>
          <a:off x="254058" y="2525889"/>
          <a:ext cx="2282418" cy="2000673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/>
          <a:r>
            <a:rPr lang="es-ES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 panose="020E0502030303020204" pitchFamily="34" charset="0"/>
              <a:ea typeface="+mn-ea"/>
              <a:cs typeface="+mn-cs"/>
            </a:rPr>
            <a:t>Desarrollo y regulación </a:t>
          </a:r>
          <a:endParaRPr lang="es-ES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 panose="020E0502030303020204" pitchFamily="34" charset="0"/>
            <a:ea typeface="+mn-ea"/>
            <a:cs typeface="+mn-cs"/>
          </a:endParaRPr>
        </a:p>
      </dgm:t>
    </dgm:pt>
    <dgm:pt modelId="{CA819CB3-76A1-4498-90AD-CCF6B1A07255}" type="parTrans" cxnId="{6993F14F-D09C-4A8A-9A91-5956A973DC22}">
      <dgm:prSet/>
      <dgm:spPr/>
      <dgm:t>
        <a:bodyPr/>
        <a:lstStyle/>
        <a:p>
          <a:endParaRPr lang="es-ES"/>
        </a:p>
      </dgm:t>
    </dgm:pt>
    <dgm:pt modelId="{54D27B93-A097-4668-998D-9E2EBB321345}" type="sibTrans" cxnId="{6993F14F-D09C-4A8A-9A91-5956A973DC22}">
      <dgm:prSet/>
      <dgm:spPr/>
      <dgm:t>
        <a:bodyPr/>
        <a:lstStyle/>
        <a:p>
          <a:endParaRPr lang="es-ES"/>
        </a:p>
      </dgm:t>
    </dgm:pt>
    <dgm:pt modelId="{92F5CD76-E4E0-4E2C-9E96-56547D11635F}">
      <dgm:prSet phldrT="[Texto]" custT="1"/>
      <dgm:spPr>
        <a:xfrm>
          <a:off x="5842310" y="1143070"/>
          <a:ext cx="2282418" cy="2000673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/>
          <a:r>
            <a:rPr lang="es-EC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 panose="020E0502030303020204" pitchFamily="34" charset="0"/>
              <a:ea typeface="+mn-ea"/>
              <a:cs typeface="+mn-cs"/>
            </a:rPr>
            <a:t>PHANTASTICA (PHAN)</a:t>
          </a:r>
          <a:endParaRPr lang="es-E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 panose="020E0502030303020204" pitchFamily="34" charset="0"/>
            <a:ea typeface="+mn-ea"/>
            <a:cs typeface="+mn-cs"/>
          </a:endParaRPr>
        </a:p>
      </dgm:t>
    </dgm:pt>
    <dgm:pt modelId="{AE75C86E-07DC-4929-B131-AEB22ECCADA9}" type="parTrans" cxnId="{786C2E75-4664-4EDB-A190-0196C4AA9739}">
      <dgm:prSet/>
      <dgm:spPr/>
      <dgm:t>
        <a:bodyPr/>
        <a:lstStyle/>
        <a:p>
          <a:endParaRPr lang="es-ES"/>
        </a:p>
      </dgm:t>
    </dgm:pt>
    <dgm:pt modelId="{376DFC6E-AC7D-47B0-8FB5-7135DAD02A0E}" type="sibTrans" cxnId="{786C2E75-4664-4EDB-A190-0196C4AA9739}">
      <dgm:prSet/>
      <dgm:spPr/>
      <dgm:t>
        <a:bodyPr/>
        <a:lstStyle/>
        <a:p>
          <a:endParaRPr lang="es-ES"/>
        </a:p>
      </dgm:t>
    </dgm:pt>
    <dgm:pt modelId="{EFFF072F-533B-45F8-927D-C9995BB845AF}">
      <dgm:prSet phldrT="[Texto]" custT="1"/>
      <dgm:spPr>
        <a:xfrm>
          <a:off x="3048184" y="1834480"/>
          <a:ext cx="2282418" cy="2000673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/>
          <a:r>
            <a:rPr lang="es-EC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 panose="020E0502030303020204" pitchFamily="34" charset="0"/>
              <a:ea typeface="+mn-ea"/>
              <a:cs typeface="+mn-cs"/>
            </a:rPr>
            <a:t>Colocación de folíolos</a:t>
          </a:r>
          <a:endParaRPr lang="es-ES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 panose="020E0502030303020204" pitchFamily="34" charset="0"/>
            <a:ea typeface="+mn-ea"/>
            <a:cs typeface="+mn-cs"/>
          </a:endParaRPr>
        </a:p>
      </dgm:t>
    </dgm:pt>
    <dgm:pt modelId="{49D425CD-89E2-468A-B907-08BE520318E4}" type="parTrans" cxnId="{78B471E5-1E02-4A15-ACE8-CD789CCCEEF3}">
      <dgm:prSet/>
      <dgm:spPr/>
      <dgm:t>
        <a:bodyPr/>
        <a:lstStyle/>
        <a:p>
          <a:endParaRPr lang="es-ES"/>
        </a:p>
      </dgm:t>
    </dgm:pt>
    <dgm:pt modelId="{8C780CC6-6B8C-43DF-BBE5-B06FBB47A8D3}" type="sibTrans" cxnId="{78B471E5-1E02-4A15-ACE8-CD789CCCEEF3}">
      <dgm:prSet/>
      <dgm:spPr/>
      <dgm:t>
        <a:bodyPr/>
        <a:lstStyle/>
        <a:p>
          <a:endParaRPr lang="es-ES"/>
        </a:p>
      </dgm:t>
    </dgm:pt>
    <dgm:pt modelId="{0791DB23-1DF5-4731-BD25-E1CBC27476F7}" type="pres">
      <dgm:prSet presAssocID="{C7D2AD4A-B25D-4F66-A707-BBFEF170C94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1E8A27A1-2345-445F-BEE2-C4978401FF90}" type="pres">
      <dgm:prSet presAssocID="{B4F34FCD-AD72-48F9-BB09-2FBA3CF2DD34}" presName="composite" presStyleCnt="0"/>
      <dgm:spPr/>
    </dgm:pt>
    <dgm:pt modelId="{02DD1EA5-4DFB-4926-BA6F-B530495850E0}" type="pres">
      <dgm:prSet presAssocID="{B4F34FCD-AD72-48F9-BB09-2FBA3CF2DD34}" presName="LShape" presStyleLbl="alignNode1" presStyleIdx="0" presStyleCnt="5"/>
      <dgm:spPr>
        <a:xfrm rot="5400000">
          <a:off x="507673" y="1770520"/>
          <a:ext cx="1519334" cy="252813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510BAC3E-CEA6-46BE-8735-8064FD3360A7}" type="pres">
      <dgm:prSet presAssocID="{B4F34FCD-AD72-48F9-BB09-2FBA3CF2DD34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7E922C-3252-4394-BA38-F9FBAEBB1F72}" type="pres">
      <dgm:prSet presAssocID="{B4F34FCD-AD72-48F9-BB09-2FBA3CF2DD34}" presName="Triangle" presStyleLbl="alignNode1" presStyleIdx="1" presStyleCnt="5"/>
      <dgm:spPr>
        <a:xfrm>
          <a:off x="2105832" y="1584396"/>
          <a:ext cx="430644" cy="430644"/>
        </a:xfrm>
        <a:prstGeom prst="triangle">
          <a:avLst>
            <a:gd name="adj" fmla="val 100000"/>
          </a:avLst>
        </a:prstGeom>
        <a:gradFill rotWithShape="0">
          <a:gsLst>
            <a:gs pos="0">
              <a:srgbClr val="4472C4">
                <a:hueOff val="-1838336"/>
                <a:satOff val="-2557"/>
                <a:lumOff val="-981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-1838336"/>
                <a:satOff val="-2557"/>
                <a:lumOff val="-981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-1838336"/>
                <a:satOff val="-2557"/>
                <a:lumOff val="-981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6350" cap="flat" cmpd="sng" algn="ctr">
          <a:solidFill>
            <a:srgbClr val="4472C4">
              <a:hueOff val="-1838336"/>
              <a:satOff val="-2557"/>
              <a:lumOff val="-981"/>
              <a:alphaOff val="0"/>
            </a:srgb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C117ABA5-897E-42C8-A6BC-434F4FC6BF1E}" type="pres">
      <dgm:prSet presAssocID="{54D27B93-A097-4668-998D-9E2EBB321345}" presName="sibTrans" presStyleCnt="0"/>
      <dgm:spPr/>
    </dgm:pt>
    <dgm:pt modelId="{C6C30596-AD1C-43CF-90D0-F47D6E79C714}" type="pres">
      <dgm:prSet presAssocID="{54D27B93-A097-4668-998D-9E2EBB321345}" presName="space" presStyleCnt="0"/>
      <dgm:spPr/>
    </dgm:pt>
    <dgm:pt modelId="{62F64701-B9EB-4E87-B3EF-D53001CD4B65}" type="pres">
      <dgm:prSet presAssocID="{EFFF072F-533B-45F8-927D-C9995BB845AF}" presName="composite" presStyleCnt="0"/>
      <dgm:spPr/>
    </dgm:pt>
    <dgm:pt modelId="{B44D112A-464A-4C6C-A7B9-F73B2EC769D2}" type="pres">
      <dgm:prSet presAssocID="{EFFF072F-533B-45F8-927D-C9995BB845AF}" presName="LShape" presStyleLbl="alignNode1" presStyleIdx="2" presStyleCnt="5"/>
      <dgm:spPr>
        <a:xfrm rot="5400000">
          <a:off x="3301799" y="1079111"/>
          <a:ext cx="1519334" cy="252813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rgbClr val="4472C4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6350" cap="flat" cmpd="sng" algn="ctr">
          <a:solidFill>
            <a:srgbClr val="4472C4">
              <a:hueOff val="-3676672"/>
              <a:satOff val="-5114"/>
              <a:lumOff val="-1961"/>
              <a:alphaOff val="0"/>
            </a:srgb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DC15C9F1-EBEE-4957-A96B-593C17C830A1}" type="pres">
      <dgm:prSet presAssocID="{EFFF072F-533B-45F8-927D-C9995BB845AF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D01D52-DC3F-48F7-B22A-6D3B58257BA1}" type="pres">
      <dgm:prSet presAssocID="{EFFF072F-533B-45F8-927D-C9995BB845AF}" presName="Triangle" presStyleLbl="alignNode1" presStyleIdx="3" presStyleCnt="5"/>
      <dgm:spPr>
        <a:xfrm>
          <a:off x="4899957" y="892986"/>
          <a:ext cx="430644" cy="430644"/>
        </a:xfrm>
        <a:prstGeom prst="triangle">
          <a:avLst>
            <a:gd name="adj" fmla="val 100000"/>
          </a:avLst>
        </a:prstGeom>
        <a:gradFill rotWithShape="0">
          <a:gsLst>
            <a:gs pos="0">
              <a:srgbClr val="4472C4">
                <a:hueOff val="-5515009"/>
                <a:satOff val="-7671"/>
                <a:lumOff val="-2942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-5515009"/>
                <a:satOff val="-7671"/>
                <a:lumOff val="-2942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-5515009"/>
                <a:satOff val="-7671"/>
                <a:lumOff val="-294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6350" cap="flat" cmpd="sng" algn="ctr">
          <a:solidFill>
            <a:srgbClr val="4472C4">
              <a:hueOff val="-5515009"/>
              <a:satOff val="-7671"/>
              <a:lumOff val="-2942"/>
              <a:alphaOff val="0"/>
            </a:srgb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D60A5D70-1283-44CC-8908-952026BC0586}" type="pres">
      <dgm:prSet presAssocID="{8C780CC6-6B8C-43DF-BBE5-B06FBB47A8D3}" presName="sibTrans" presStyleCnt="0"/>
      <dgm:spPr/>
    </dgm:pt>
    <dgm:pt modelId="{EAE5AC09-9634-4CDD-A6F2-6C31C8769514}" type="pres">
      <dgm:prSet presAssocID="{8C780CC6-6B8C-43DF-BBE5-B06FBB47A8D3}" presName="space" presStyleCnt="0"/>
      <dgm:spPr/>
    </dgm:pt>
    <dgm:pt modelId="{9CB4B0BC-976C-4CCB-8D9D-60329421F353}" type="pres">
      <dgm:prSet presAssocID="{92F5CD76-E4E0-4E2C-9E96-56547D11635F}" presName="composite" presStyleCnt="0"/>
      <dgm:spPr/>
    </dgm:pt>
    <dgm:pt modelId="{7950E094-B022-4A3B-A6D1-5C50C9B851D8}" type="pres">
      <dgm:prSet presAssocID="{92F5CD76-E4E0-4E2C-9E96-56547D11635F}" presName="LShape" presStyleLbl="alignNode1" presStyleIdx="4" presStyleCnt="5"/>
      <dgm:spPr>
        <a:xfrm rot="5400000">
          <a:off x="6095925" y="387702"/>
          <a:ext cx="1519334" cy="252813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rgbClr val="4472C4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6350" cap="flat" cmpd="sng" algn="ctr">
          <a:solidFill>
            <a:srgbClr val="4472C4">
              <a:hueOff val="-7353344"/>
              <a:satOff val="-10228"/>
              <a:lumOff val="-3922"/>
              <a:alphaOff val="0"/>
            </a:srgb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</dgm:pt>
    <dgm:pt modelId="{593E5B3B-DE54-4ECA-8D91-495CBFD58B35}" type="pres">
      <dgm:prSet presAssocID="{92F5CD76-E4E0-4E2C-9E96-56547D11635F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7EE7E65-AD8B-43BF-AFFA-4BB99A20F6D1}" type="presOf" srcId="{B4F34FCD-AD72-48F9-BB09-2FBA3CF2DD34}" destId="{510BAC3E-CEA6-46BE-8735-8064FD3360A7}" srcOrd="0" destOrd="0" presId="urn:microsoft.com/office/officeart/2009/3/layout/StepUpProcess"/>
    <dgm:cxn modelId="{A5F26316-DB9B-43C9-A6B9-55726A0CDCE3}" type="presOf" srcId="{EFFF072F-533B-45F8-927D-C9995BB845AF}" destId="{DC15C9F1-EBEE-4957-A96B-593C17C830A1}" srcOrd="0" destOrd="0" presId="urn:microsoft.com/office/officeart/2009/3/layout/StepUpProcess"/>
    <dgm:cxn modelId="{6993F14F-D09C-4A8A-9A91-5956A973DC22}" srcId="{C7D2AD4A-B25D-4F66-A707-BBFEF170C947}" destId="{B4F34FCD-AD72-48F9-BB09-2FBA3CF2DD34}" srcOrd="0" destOrd="0" parTransId="{CA819CB3-76A1-4498-90AD-CCF6B1A07255}" sibTransId="{54D27B93-A097-4668-998D-9E2EBB321345}"/>
    <dgm:cxn modelId="{78B471E5-1E02-4A15-ACE8-CD789CCCEEF3}" srcId="{C7D2AD4A-B25D-4F66-A707-BBFEF170C947}" destId="{EFFF072F-533B-45F8-927D-C9995BB845AF}" srcOrd="1" destOrd="0" parTransId="{49D425CD-89E2-468A-B907-08BE520318E4}" sibTransId="{8C780CC6-6B8C-43DF-BBE5-B06FBB47A8D3}"/>
    <dgm:cxn modelId="{9CCECBFB-4503-4F7A-9E1F-E25259389438}" type="presOf" srcId="{92F5CD76-E4E0-4E2C-9E96-56547D11635F}" destId="{593E5B3B-DE54-4ECA-8D91-495CBFD58B35}" srcOrd="0" destOrd="0" presId="urn:microsoft.com/office/officeart/2009/3/layout/StepUpProcess"/>
    <dgm:cxn modelId="{52933A67-FD89-4FED-9C69-1126F2D1FAB2}" type="presOf" srcId="{C7D2AD4A-B25D-4F66-A707-BBFEF170C947}" destId="{0791DB23-1DF5-4731-BD25-E1CBC27476F7}" srcOrd="0" destOrd="0" presId="urn:microsoft.com/office/officeart/2009/3/layout/StepUpProcess"/>
    <dgm:cxn modelId="{786C2E75-4664-4EDB-A190-0196C4AA9739}" srcId="{C7D2AD4A-B25D-4F66-A707-BBFEF170C947}" destId="{92F5CD76-E4E0-4E2C-9E96-56547D11635F}" srcOrd="2" destOrd="0" parTransId="{AE75C86E-07DC-4929-B131-AEB22ECCADA9}" sibTransId="{376DFC6E-AC7D-47B0-8FB5-7135DAD02A0E}"/>
    <dgm:cxn modelId="{DC09FF3F-40A3-49F3-8B4C-558630A2DDBC}" type="presParOf" srcId="{0791DB23-1DF5-4731-BD25-E1CBC27476F7}" destId="{1E8A27A1-2345-445F-BEE2-C4978401FF90}" srcOrd="0" destOrd="0" presId="urn:microsoft.com/office/officeart/2009/3/layout/StepUpProcess"/>
    <dgm:cxn modelId="{89AA3D48-A88E-4F15-8009-4AA200D124B6}" type="presParOf" srcId="{1E8A27A1-2345-445F-BEE2-C4978401FF90}" destId="{02DD1EA5-4DFB-4926-BA6F-B530495850E0}" srcOrd="0" destOrd="0" presId="urn:microsoft.com/office/officeart/2009/3/layout/StepUpProcess"/>
    <dgm:cxn modelId="{AE4369A7-0D8A-48E6-96CA-4DBDA6602D85}" type="presParOf" srcId="{1E8A27A1-2345-445F-BEE2-C4978401FF90}" destId="{510BAC3E-CEA6-46BE-8735-8064FD3360A7}" srcOrd="1" destOrd="0" presId="urn:microsoft.com/office/officeart/2009/3/layout/StepUpProcess"/>
    <dgm:cxn modelId="{E48002FD-B879-4E29-A19A-F1CC5169FB18}" type="presParOf" srcId="{1E8A27A1-2345-445F-BEE2-C4978401FF90}" destId="{157E922C-3252-4394-BA38-F9FBAEBB1F72}" srcOrd="2" destOrd="0" presId="urn:microsoft.com/office/officeart/2009/3/layout/StepUpProcess"/>
    <dgm:cxn modelId="{03EE976D-2C6C-4D4F-B20E-F30DD8585426}" type="presParOf" srcId="{0791DB23-1DF5-4731-BD25-E1CBC27476F7}" destId="{C117ABA5-897E-42C8-A6BC-434F4FC6BF1E}" srcOrd="1" destOrd="0" presId="urn:microsoft.com/office/officeart/2009/3/layout/StepUpProcess"/>
    <dgm:cxn modelId="{06A51FE9-6E5D-4414-8173-AAC38E9F44E3}" type="presParOf" srcId="{C117ABA5-897E-42C8-A6BC-434F4FC6BF1E}" destId="{C6C30596-AD1C-43CF-90D0-F47D6E79C714}" srcOrd="0" destOrd="0" presId="urn:microsoft.com/office/officeart/2009/3/layout/StepUpProcess"/>
    <dgm:cxn modelId="{15F56B45-7359-4A29-85E7-C1132A31419E}" type="presParOf" srcId="{0791DB23-1DF5-4731-BD25-E1CBC27476F7}" destId="{62F64701-B9EB-4E87-B3EF-D53001CD4B65}" srcOrd="2" destOrd="0" presId="urn:microsoft.com/office/officeart/2009/3/layout/StepUpProcess"/>
    <dgm:cxn modelId="{082939EA-5CD7-4013-95FF-546DF0F62F11}" type="presParOf" srcId="{62F64701-B9EB-4E87-B3EF-D53001CD4B65}" destId="{B44D112A-464A-4C6C-A7B9-F73B2EC769D2}" srcOrd="0" destOrd="0" presId="urn:microsoft.com/office/officeart/2009/3/layout/StepUpProcess"/>
    <dgm:cxn modelId="{1D0D958C-21EA-4E6F-8925-0C471CBB1529}" type="presParOf" srcId="{62F64701-B9EB-4E87-B3EF-D53001CD4B65}" destId="{DC15C9F1-EBEE-4957-A96B-593C17C830A1}" srcOrd="1" destOrd="0" presId="urn:microsoft.com/office/officeart/2009/3/layout/StepUpProcess"/>
    <dgm:cxn modelId="{50306A2B-51E1-418D-9909-F431E2F93720}" type="presParOf" srcId="{62F64701-B9EB-4E87-B3EF-D53001CD4B65}" destId="{2ED01D52-DC3F-48F7-B22A-6D3B58257BA1}" srcOrd="2" destOrd="0" presId="urn:microsoft.com/office/officeart/2009/3/layout/StepUpProcess"/>
    <dgm:cxn modelId="{1961A223-B80F-4D06-87BC-4C45B563ACAA}" type="presParOf" srcId="{0791DB23-1DF5-4731-BD25-E1CBC27476F7}" destId="{D60A5D70-1283-44CC-8908-952026BC0586}" srcOrd="3" destOrd="0" presId="urn:microsoft.com/office/officeart/2009/3/layout/StepUpProcess"/>
    <dgm:cxn modelId="{0FA1CB20-A90F-4E29-BCB0-2AD22BC3E3CE}" type="presParOf" srcId="{D60A5D70-1283-44CC-8908-952026BC0586}" destId="{EAE5AC09-9634-4CDD-A6F2-6C31C8769514}" srcOrd="0" destOrd="0" presId="urn:microsoft.com/office/officeart/2009/3/layout/StepUpProcess"/>
    <dgm:cxn modelId="{629FF6EC-69A0-46C0-8FB7-BBE45FE85C79}" type="presParOf" srcId="{0791DB23-1DF5-4731-BD25-E1CBC27476F7}" destId="{9CB4B0BC-976C-4CCB-8D9D-60329421F353}" srcOrd="4" destOrd="0" presId="urn:microsoft.com/office/officeart/2009/3/layout/StepUpProcess"/>
    <dgm:cxn modelId="{963102E6-D694-41DA-9E1B-BC8DC595CFF3}" type="presParOf" srcId="{9CB4B0BC-976C-4CCB-8D9D-60329421F353}" destId="{7950E094-B022-4A3B-A6D1-5C50C9B851D8}" srcOrd="0" destOrd="0" presId="urn:microsoft.com/office/officeart/2009/3/layout/StepUpProcess"/>
    <dgm:cxn modelId="{02A59782-0CBD-4236-8F69-A5F40CFFCF32}" type="presParOf" srcId="{9CB4B0BC-976C-4CCB-8D9D-60329421F353}" destId="{593E5B3B-DE54-4ECA-8D91-495CBFD58B3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0B411D-2570-477E-BD58-BB07C42BD999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5BE5400-71C3-4989-92CA-A8F12B1025D1}">
      <dgm:prSet phldrT="[Texto]" custT="1"/>
      <dgm:spPr>
        <a:xfrm>
          <a:off x="146796" y="985004"/>
          <a:ext cx="2190499" cy="72186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s-ES" sz="20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Primera aproximación</a:t>
          </a:r>
          <a:endParaRPr lang="es-ES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gm:t>
    </dgm:pt>
    <dgm:pt modelId="{C7ED9B44-AB05-4316-A4E7-1E57DB2B8804}" type="parTrans" cxnId="{267BCAB0-4279-42B1-AC53-5556F1244107}">
      <dgm:prSet/>
      <dgm:spPr/>
      <dgm:t>
        <a:bodyPr/>
        <a:lstStyle/>
        <a:p>
          <a:endParaRPr lang="es-ES"/>
        </a:p>
      </dgm:t>
    </dgm:pt>
    <dgm:pt modelId="{D2DA126D-B30A-4991-8D23-980C195D4620}" type="sibTrans" cxnId="{267BCAB0-4279-42B1-AC53-5556F1244107}">
      <dgm:prSet/>
      <dgm:spPr/>
      <dgm:t>
        <a:bodyPr/>
        <a:lstStyle/>
        <a:p>
          <a:endParaRPr lang="es-ES"/>
        </a:p>
      </dgm:t>
    </dgm:pt>
    <dgm:pt modelId="{1331FC97-98A1-439A-BD92-EBB9F9AD8D90}">
      <dgm:prSet phldrT="[Texto]" custT="1"/>
      <dgm:spPr>
        <a:xfrm>
          <a:off x="146796" y="2507178"/>
          <a:ext cx="2190499" cy="135243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s-EC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Caracterizar biodiversidad </a:t>
          </a:r>
          <a:endParaRPr lang="es-E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gm:t>
    </dgm:pt>
    <dgm:pt modelId="{3C3BA223-55D2-49ED-A133-1663CBDD8EE8}" type="parTrans" cxnId="{529D2C3F-F7EC-4CB1-BEB7-2251DA28F71B}">
      <dgm:prSet/>
      <dgm:spPr/>
      <dgm:t>
        <a:bodyPr/>
        <a:lstStyle/>
        <a:p>
          <a:endParaRPr lang="es-ES"/>
        </a:p>
      </dgm:t>
    </dgm:pt>
    <dgm:pt modelId="{DB7343C1-FAD4-4129-AAA8-6E2185FE5C49}" type="sibTrans" cxnId="{529D2C3F-F7EC-4CB1-BEB7-2251DA28F71B}">
      <dgm:prSet/>
      <dgm:spPr/>
      <dgm:t>
        <a:bodyPr/>
        <a:lstStyle/>
        <a:p>
          <a:endParaRPr lang="es-ES"/>
        </a:p>
      </dgm:t>
    </dgm:pt>
    <dgm:pt modelId="{61574F90-AACB-4037-AA8A-5E626ACD3B06}">
      <dgm:prSet phldrT="[Texto]" custT="1"/>
      <dgm:spPr>
        <a:xfrm>
          <a:off x="4045016" y="460986"/>
          <a:ext cx="1864161" cy="1864161"/>
        </a:xfrm>
        <a:prstGeom prst="ellipse">
          <a:avLst/>
        </a:prstGeom>
        <a:solidFill>
          <a:srgbClr val="4472C4">
            <a:hueOff val="-7353344"/>
            <a:satOff val="-10228"/>
            <a:lumOff val="-392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/>
          <a:r>
            <a:rPr lang="es-ES" sz="1800" b="1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Indicadores</a:t>
          </a:r>
          <a:endParaRPr lang="es-ES" sz="1800" b="1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gm:t>
    </dgm:pt>
    <dgm:pt modelId="{A9A9FDC5-46E7-4007-BEB1-D3577151CE64}" type="parTrans" cxnId="{FD43C646-6E04-4AC1-9927-498A271F1F79}">
      <dgm:prSet/>
      <dgm:spPr/>
      <dgm:t>
        <a:bodyPr/>
        <a:lstStyle/>
        <a:p>
          <a:endParaRPr lang="es-ES"/>
        </a:p>
      </dgm:t>
    </dgm:pt>
    <dgm:pt modelId="{AB1FB23F-9878-48DF-9B69-6DA005D52B71}" type="sibTrans" cxnId="{FD43C646-6E04-4AC1-9927-498A271F1F79}">
      <dgm:prSet/>
      <dgm:spPr/>
      <dgm:t>
        <a:bodyPr/>
        <a:lstStyle/>
        <a:p>
          <a:endParaRPr lang="es-ES"/>
        </a:p>
      </dgm:t>
    </dgm:pt>
    <dgm:pt modelId="{EEE82E0E-E8F1-4D10-8056-2979DEDC6078}">
      <dgm:prSet phldrT="[Texto]" custT="1"/>
      <dgm:spPr>
        <a:xfrm>
          <a:off x="3880531" y="2507178"/>
          <a:ext cx="2193131" cy="135243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s-ES" sz="20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Planes</a:t>
          </a:r>
          <a:r>
            <a:rPr lang="es-ES" sz="2000" baseline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 de reforestación                        y restauración</a:t>
          </a:r>
          <a:endParaRPr lang="es-ES" sz="20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gm:t>
    </dgm:pt>
    <dgm:pt modelId="{C7FDBE94-EDC8-45A0-8B4D-2E4F1E04D811}" type="parTrans" cxnId="{8C3F88D0-8898-425D-9BEF-7ADD7755B434}">
      <dgm:prSet/>
      <dgm:spPr/>
      <dgm:t>
        <a:bodyPr/>
        <a:lstStyle/>
        <a:p>
          <a:endParaRPr lang="es-ES"/>
        </a:p>
      </dgm:t>
    </dgm:pt>
    <dgm:pt modelId="{5B9ECA88-D23E-49BE-B710-684B59DD1862}" type="sibTrans" cxnId="{8C3F88D0-8898-425D-9BEF-7ADD7755B434}">
      <dgm:prSet/>
      <dgm:spPr/>
      <dgm:t>
        <a:bodyPr/>
        <a:lstStyle/>
        <a:p>
          <a:endParaRPr lang="es-ES"/>
        </a:p>
      </dgm:t>
    </dgm:pt>
    <dgm:pt modelId="{098CB2D8-0645-43BA-8660-3A641D256BA2}" type="pres">
      <dgm:prSet presAssocID="{3D0B411D-2570-477E-BD58-BB07C42BD999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6D36DEB4-D22D-485B-AD0C-AD16790B65F3}" type="pres">
      <dgm:prSet presAssocID="{05BE5400-71C3-4989-92CA-A8F12B1025D1}" presName="chaos" presStyleCnt="0"/>
      <dgm:spPr/>
    </dgm:pt>
    <dgm:pt modelId="{04A281ED-B95C-453B-8557-FF49E60ED6F2}" type="pres">
      <dgm:prSet presAssocID="{05BE5400-71C3-4989-92CA-A8F12B1025D1}" presName="parTx1" presStyleLbl="revTx" presStyleIdx="0" presStyleCnt="3"/>
      <dgm:spPr/>
      <dgm:t>
        <a:bodyPr/>
        <a:lstStyle/>
        <a:p>
          <a:endParaRPr lang="es-ES"/>
        </a:p>
      </dgm:t>
    </dgm:pt>
    <dgm:pt modelId="{A707491F-8A0B-41AD-87A1-7C40CCC09126}" type="pres">
      <dgm:prSet presAssocID="{05BE5400-71C3-4989-92CA-A8F12B1025D1}" presName="desTx1" presStyleLbl="revTx" presStyleIdx="1" presStyleCnt="3" custScaleX="133127" custScaleY="48172" custLinFactNeighborX="5789" custLinFactNeighborY="-2888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44C6D0-2A3F-4324-8F2C-482CD5375C29}" type="pres">
      <dgm:prSet presAssocID="{05BE5400-71C3-4989-92CA-A8F12B1025D1}" presName="c1" presStyleLbl="node1" presStyleIdx="0" presStyleCnt="19"/>
      <dgm:spPr>
        <a:xfrm>
          <a:off x="144307" y="765457"/>
          <a:ext cx="174244" cy="174244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1324E42-DD39-498D-9577-8303D1F4908E}" type="pres">
      <dgm:prSet presAssocID="{05BE5400-71C3-4989-92CA-A8F12B1025D1}" presName="c2" presStyleLbl="node1" presStyleIdx="1" presStyleCnt="19"/>
      <dgm:spPr>
        <a:xfrm>
          <a:off x="266278" y="521515"/>
          <a:ext cx="174244" cy="174244"/>
        </a:xfrm>
        <a:prstGeom prst="ellipse">
          <a:avLst/>
        </a:prstGeom>
        <a:solidFill>
          <a:srgbClr val="4472C4">
            <a:hueOff val="-408519"/>
            <a:satOff val="-568"/>
            <a:lumOff val="-21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FAA16DA-A4B0-4A0E-B944-A59573E43976}" type="pres">
      <dgm:prSet presAssocID="{05BE5400-71C3-4989-92CA-A8F12B1025D1}" presName="c3" presStyleLbl="node1" presStyleIdx="2" presStyleCnt="19"/>
      <dgm:spPr>
        <a:xfrm>
          <a:off x="559009" y="570303"/>
          <a:ext cx="273812" cy="273812"/>
        </a:xfrm>
        <a:prstGeom prst="ellipse">
          <a:avLst/>
        </a:prstGeom>
        <a:solidFill>
          <a:srgbClr val="4472C4">
            <a:hueOff val="-817038"/>
            <a:satOff val="-1136"/>
            <a:lumOff val="-436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D2F1C9B7-B529-4A00-A522-4376B94CBD33}" type="pres">
      <dgm:prSet presAssocID="{05BE5400-71C3-4989-92CA-A8F12B1025D1}" presName="c4" presStyleLbl="node1" presStyleIdx="3" presStyleCnt="19"/>
      <dgm:spPr>
        <a:xfrm>
          <a:off x="802951" y="301967"/>
          <a:ext cx="174244" cy="174244"/>
        </a:xfrm>
        <a:prstGeom prst="ellipse">
          <a:avLst/>
        </a:prstGeom>
        <a:solidFill>
          <a:srgbClr val="4472C4">
            <a:hueOff val="-1225557"/>
            <a:satOff val="-1705"/>
            <a:lumOff val="-65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4A84E75-B3C6-450C-9779-635B3705EEBF}" type="pres">
      <dgm:prSet presAssocID="{05BE5400-71C3-4989-92CA-A8F12B1025D1}" presName="c5" presStyleLbl="node1" presStyleIdx="4" presStyleCnt="19"/>
      <dgm:spPr>
        <a:xfrm>
          <a:off x="1120075" y="204390"/>
          <a:ext cx="174244" cy="174244"/>
        </a:xfrm>
        <a:prstGeom prst="ellipse">
          <a:avLst/>
        </a:prstGeom>
        <a:solidFill>
          <a:srgbClr val="4472C4">
            <a:hueOff val="-1634077"/>
            <a:satOff val="-2273"/>
            <a:lumOff val="-87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0C63A380-AB3E-48E4-8B75-A44B6E2F5300}" type="pres">
      <dgm:prSet presAssocID="{05BE5400-71C3-4989-92CA-A8F12B1025D1}" presName="c6" presStyleLbl="node1" presStyleIdx="5" presStyleCnt="19"/>
      <dgm:spPr>
        <a:xfrm>
          <a:off x="1510382" y="375150"/>
          <a:ext cx="174244" cy="174244"/>
        </a:xfrm>
        <a:prstGeom prst="ellipse">
          <a:avLst/>
        </a:prstGeom>
        <a:solidFill>
          <a:srgbClr val="4472C4">
            <a:hueOff val="-2042596"/>
            <a:satOff val="-2841"/>
            <a:lumOff val="-1089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D5569BB-E5D5-410B-B02D-5687DBD7C850}" type="pres">
      <dgm:prSet presAssocID="{05BE5400-71C3-4989-92CA-A8F12B1025D1}" presName="c7" presStyleLbl="node1" presStyleIdx="6" presStyleCnt="19"/>
      <dgm:spPr>
        <a:xfrm>
          <a:off x="1754324" y="497121"/>
          <a:ext cx="273812" cy="273812"/>
        </a:xfrm>
        <a:prstGeom prst="ellipse">
          <a:avLst/>
        </a:prstGeom>
        <a:solidFill>
          <a:srgbClr val="4472C4">
            <a:hueOff val="-2451115"/>
            <a:satOff val="-3409"/>
            <a:lumOff val="-130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C37A2401-70A8-4E9D-88C2-A30C3D7551F0}" type="pres">
      <dgm:prSet presAssocID="{05BE5400-71C3-4989-92CA-A8F12B1025D1}" presName="c8" presStyleLbl="node1" presStyleIdx="7" presStyleCnt="19"/>
      <dgm:spPr>
        <a:xfrm>
          <a:off x="2095843" y="765457"/>
          <a:ext cx="174244" cy="174244"/>
        </a:xfrm>
        <a:prstGeom prst="ellipse">
          <a:avLst/>
        </a:prstGeom>
        <a:solidFill>
          <a:srgbClr val="4472C4">
            <a:hueOff val="-2859634"/>
            <a:satOff val="-3978"/>
            <a:lumOff val="-152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ABEE4BE-6206-460C-AA79-86026739BBD9}" type="pres">
      <dgm:prSet presAssocID="{05BE5400-71C3-4989-92CA-A8F12B1025D1}" presName="c9" presStyleLbl="node1" presStyleIdx="8" presStyleCnt="19"/>
      <dgm:spPr>
        <a:xfrm>
          <a:off x="2242208" y="1033793"/>
          <a:ext cx="174244" cy="174244"/>
        </a:xfrm>
        <a:prstGeom prst="ellipse">
          <a:avLst/>
        </a:prstGeom>
        <a:solidFill>
          <a:srgbClr val="4472C4">
            <a:hueOff val="-3268153"/>
            <a:satOff val="-4546"/>
            <a:lumOff val="-174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F44C754-C220-44A0-815D-69B101636934}" type="pres">
      <dgm:prSet presAssocID="{05BE5400-71C3-4989-92CA-A8F12B1025D1}" presName="c10" presStyleLbl="node1" presStyleIdx="9" presStyleCnt="19"/>
      <dgm:spPr>
        <a:xfrm>
          <a:off x="973710" y="521515"/>
          <a:ext cx="448056" cy="448056"/>
        </a:xfrm>
        <a:prstGeom prst="ellipse">
          <a:avLst/>
        </a:prstGeom>
        <a:solidFill>
          <a:srgbClr val="4472C4">
            <a:hueOff val="-3676672"/>
            <a:satOff val="-5114"/>
            <a:lumOff val="-196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209868E5-7990-4A40-93C5-76F8D33E8769}" type="pres">
      <dgm:prSet presAssocID="{05BE5400-71C3-4989-92CA-A8F12B1025D1}" presName="c11" presStyleLbl="node1" presStyleIdx="10" presStyleCnt="19"/>
      <dgm:spPr>
        <a:xfrm>
          <a:off x="22336" y="1448494"/>
          <a:ext cx="174244" cy="174244"/>
        </a:xfrm>
        <a:prstGeom prst="ellipse">
          <a:avLst/>
        </a:prstGeom>
        <a:solidFill>
          <a:srgbClr val="4472C4">
            <a:hueOff val="-4085191"/>
            <a:satOff val="-5682"/>
            <a:lumOff val="-2179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74699341-39B5-43F2-9240-ADEDE1F4C34B}" type="pres">
      <dgm:prSet presAssocID="{05BE5400-71C3-4989-92CA-A8F12B1025D1}" presName="c12" presStyleLbl="node1" presStyleIdx="11" presStyleCnt="19"/>
      <dgm:spPr>
        <a:xfrm>
          <a:off x="168701" y="1668042"/>
          <a:ext cx="273812" cy="273812"/>
        </a:xfrm>
        <a:prstGeom prst="ellipse">
          <a:avLst/>
        </a:prstGeom>
        <a:solidFill>
          <a:srgbClr val="4472C4">
            <a:hueOff val="-4493710"/>
            <a:satOff val="-6250"/>
            <a:lumOff val="-239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CF64C4B1-6184-4E56-A292-E9627D03648B}" type="pres">
      <dgm:prSet presAssocID="{05BE5400-71C3-4989-92CA-A8F12B1025D1}" presName="c13" presStyleLbl="node1" presStyleIdx="12" presStyleCnt="19"/>
      <dgm:spPr>
        <a:xfrm>
          <a:off x="534614" y="1863196"/>
          <a:ext cx="398272" cy="398272"/>
        </a:xfrm>
        <a:prstGeom prst="ellipse">
          <a:avLst/>
        </a:prstGeom>
        <a:solidFill>
          <a:srgbClr val="4472C4">
            <a:hueOff val="-4902230"/>
            <a:satOff val="-6819"/>
            <a:lumOff val="-261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A8EDC2A-F992-41DA-B0F5-019FF734C755}" type="pres">
      <dgm:prSet presAssocID="{05BE5400-71C3-4989-92CA-A8F12B1025D1}" presName="c14" presStyleLbl="node1" presStyleIdx="13" presStyleCnt="19"/>
      <dgm:spPr>
        <a:xfrm>
          <a:off x="1046893" y="2180320"/>
          <a:ext cx="174244" cy="174244"/>
        </a:xfrm>
        <a:prstGeom prst="ellipse">
          <a:avLst/>
        </a:prstGeom>
        <a:solidFill>
          <a:srgbClr val="4472C4">
            <a:hueOff val="-5310748"/>
            <a:satOff val="-7387"/>
            <a:lumOff val="-283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D6BC6BE-3987-4832-B5B9-72FB636A01A0}" type="pres">
      <dgm:prSet presAssocID="{05BE5400-71C3-4989-92CA-A8F12B1025D1}" presName="c15" presStyleLbl="node1" presStyleIdx="14" presStyleCnt="19"/>
      <dgm:spPr>
        <a:xfrm>
          <a:off x="1144469" y="1863196"/>
          <a:ext cx="273812" cy="273812"/>
        </a:xfrm>
        <a:prstGeom prst="ellipse">
          <a:avLst/>
        </a:prstGeom>
        <a:solidFill>
          <a:srgbClr val="4472C4">
            <a:hueOff val="-5719268"/>
            <a:satOff val="-7955"/>
            <a:lumOff val="-305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FE0B0E-0CB9-4A27-8BB7-9676CC58A8F8}" type="pres">
      <dgm:prSet presAssocID="{05BE5400-71C3-4989-92CA-A8F12B1025D1}" presName="c16" presStyleLbl="node1" presStyleIdx="15" presStyleCnt="19"/>
      <dgm:spPr>
        <a:xfrm>
          <a:off x="1388411" y="2204714"/>
          <a:ext cx="174244" cy="174244"/>
        </a:xfrm>
        <a:prstGeom prst="ellipse">
          <a:avLst/>
        </a:prstGeom>
        <a:solidFill>
          <a:srgbClr val="4472C4">
            <a:hueOff val="-6127787"/>
            <a:satOff val="-8523"/>
            <a:lumOff val="-326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28E72D-6FCA-416C-8779-C09A3D2A6A82}" type="pres">
      <dgm:prSet presAssocID="{05BE5400-71C3-4989-92CA-A8F12B1025D1}" presName="c17" presStyleLbl="node1" presStyleIdx="16" presStyleCnt="19"/>
      <dgm:spPr>
        <a:xfrm>
          <a:off x="1607959" y="1814407"/>
          <a:ext cx="398272" cy="398272"/>
        </a:xfrm>
        <a:prstGeom prst="ellipse">
          <a:avLst/>
        </a:prstGeom>
        <a:solidFill>
          <a:srgbClr val="4472C4">
            <a:hueOff val="-6536306"/>
            <a:satOff val="-9092"/>
            <a:lumOff val="-3486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958DC75-F606-4DC9-8642-A2BDF1442BEB}" type="pres">
      <dgm:prSet presAssocID="{05BE5400-71C3-4989-92CA-A8F12B1025D1}" presName="c18" presStyleLbl="node1" presStyleIdx="17" presStyleCnt="19"/>
      <dgm:spPr>
        <a:xfrm>
          <a:off x="2144632" y="1716830"/>
          <a:ext cx="273812" cy="273812"/>
        </a:xfrm>
        <a:prstGeom prst="ellipse">
          <a:avLst/>
        </a:prstGeom>
        <a:solidFill>
          <a:srgbClr val="4472C4">
            <a:hueOff val="-6944825"/>
            <a:satOff val="-9660"/>
            <a:lumOff val="-37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3160E476-0167-44DC-9544-823B316F4DF8}" type="pres">
      <dgm:prSet presAssocID="{D2DA126D-B30A-4991-8D23-980C195D4620}" presName="chevronComposite1" presStyleCnt="0"/>
      <dgm:spPr/>
    </dgm:pt>
    <dgm:pt modelId="{3A351F4D-C284-4D3F-BC69-C12D5AFDCC9F}" type="pres">
      <dgm:prSet presAssocID="{D2DA126D-B30A-4991-8D23-980C195D4620}" presName="chevron1" presStyleLbl="sibTrans2D1" presStyleIdx="0" presStyleCnt="2"/>
      <dgm:spPr>
        <a:xfrm>
          <a:off x="2418444" y="569897"/>
          <a:ext cx="804148" cy="1535206"/>
        </a:xfrm>
        <a:prstGeom prst="chevron">
          <a:avLst>
            <a:gd name="adj" fmla="val 6231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045F7466-1CCF-4047-B5CF-128EC6168209}" type="pres">
      <dgm:prSet presAssocID="{D2DA126D-B30A-4991-8D23-980C195D4620}" presName="spChevron1" presStyleCnt="0"/>
      <dgm:spPr/>
    </dgm:pt>
    <dgm:pt modelId="{FFAE5E6A-2270-4E32-97DB-D6F764A43C5D}" type="pres">
      <dgm:prSet presAssocID="{D2DA126D-B30A-4991-8D23-980C195D4620}" presName="overlap" presStyleCnt="0"/>
      <dgm:spPr/>
    </dgm:pt>
    <dgm:pt modelId="{DC98FFEC-83FD-441C-9733-B1C6AFA36851}" type="pres">
      <dgm:prSet presAssocID="{D2DA126D-B30A-4991-8D23-980C195D4620}" presName="chevronComposite2" presStyleCnt="0"/>
      <dgm:spPr/>
    </dgm:pt>
    <dgm:pt modelId="{FE392605-4A4F-4224-AD89-904E2068A798}" type="pres">
      <dgm:prSet presAssocID="{D2DA126D-B30A-4991-8D23-980C195D4620}" presName="chevron2" presStyleLbl="sibTrans2D1" presStyleIdx="1" presStyleCnt="2"/>
      <dgm:spPr>
        <a:xfrm>
          <a:off x="3076383" y="569897"/>
          <a:ext cx="804148" cy="1535206"/>
        </a:xfrm>
        <a:prstGeom prst="chevron">
          <a:avLst>
            <a:gd name="adj" fmla="val 62310"/>
          </a:avLst>
        </a:prstGeom>
        <a:solidFill>
          <a:srgbClr val="4472C4">
            <a:hueOff val="-7353344"/>
            <a:satOff val="-10228"/>
            <a:lumOff val="-3922"/>
            <a:alphaOff val="0"/>
          </a:srgbClr>
        </a:solidFill>
        <a:ln>
          <a:noFill/>
        </a:ln>
        <a:effectLst/>
      </dgm:spPr>
    </dgm:pt>
    <dgm:pt modelId="{FA3DC9C8-0D83-4D4C-8608-88112D142E7E}" type="pres">
      <dgm:prSet presAssocID="{D2DA126D-B30A-4991-8D23-980C195D4620}" presName="spChevron2" presStyleCnt="0"/>
      <dgm:spPr/>
    </dgm:pt>
    <dgm:pt modelId="{27F4826C-B3B2-4293-92A8-0B36B731469D}" type="pres">
      <dgm:prSet presAssocID="{61574F90-AACB-4037-AA8A-5E626ACD3B06}" presName="last" presStyleCnt="0"/>
      <dgm:spPr/>
    </dgm:pt>
    <dgm:pt modelId="{98A63F0B-1E0A-4EC9-A21B-AD3C75F90DE3}" type="pres">
      <dgm:prSet presAssocID="{61574F90-AACB-4037-AA8A-5E626ACD3B06}" presName="circleTx" presStyleLbl="node1" presStyleIdx="18" presStyleCnt="19"/>
      <dgm:spPr/>
      <dgm:t>
        <a:bodyPr/>
        <a:lstStyle/>
        <a:p>
          <a:endParaRPr lang="es-ES"/>
        </a:p>
      </dgm:t>
    </dgm:pt>
    <dgm:pt modelId="{FCDD7CD5-8FC6-438F-8E76-798B235B526C}" type="pres">
      <dgm:prSet presAssocID="{61574F90-AACB-4037-AA8A-5E626ACD3B06}" presName="desTxN" presStyleLbl="revTx" presStyleIdx="2" presStyleCnt="3" custScaleX="149994" custScaleY="43523" custLinFactNeighborX="171" custLinFactNeighborY="-305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8D5FA0-79F9-4531-A064-76CF0BDCCDED}" type="pres">
      <dgm:prSet presAssocID="{61574F90-AACB-4037-AA8A-5E626ACD3B06}" presName="spN" presStyleCnt="0"/>
      <dgm:spPr/>
    </dgm:pt>
  </dgm:ptLst>
  <dgm:cxnLst>
    <dgm:cxn modelId="{36C36D12-A419-4FD5-BD3D-E1B980650333}" type="presOf" srcId="{05BE5400-71C3-4989-92CA-A8F12B1025D1}" destId="{04A281ED-B95C-453B-8557-FF49E60ED6F2}" srcOrd="0" destOrd="0" presId="urn:microsoft.com/office/officeart/2009/3/layout/RandomtoResultProcess"/>
    <dgm:cxn modelId="{FD43C646-6E04-4AC1-9927-498A271F1F79}" srcId="{3D0B411D-2570-477E-BD58-BB07C42BD999}" destId="{61574F90-AACB-4037-AA8A-5E626ACD3B06}" srcOrd="1" destOrd="0" parTransId="{A9A9FDC5-46E7-4007-BEB1-D3577151CE64}" sibTransId="{AB1FB23F-9878-48DF-9B69-6DA005D52B71}"/>
    <dgm:cxn modelId="{AE4A3264-0FEE-4BC0-A20C-59B54FCC110F}" type="presOf" srcId="{EEE82E0E-E8F1-4D10-8056-2979DEDC6078}" destId="{FCDD7CD5-8FC6-438F-8E76-798B235B526C}" srcOrd="0" destOrd="0" presId="urn:microsoft.com/office/officeart/2009/3/layout/RandomtoResultProcess"/>
    <dgm:cxn modelId="{267BCAB0-4279-42B1-AC53-5556F1244107}" srcId="{3D0B411D-2570-477E-BD58-BB07C42BD999}" destId="{05BE5400-71C3-4989-92CA-A8F12B1025D1}" srcOrd="0" destOrd="0" parTransId="{C7ED9B44-AB05-4316-A4E7-1E57DB2B8804}" sibTransId="{D2DA126D-B30A-4991-8D23-980C195D4620}"/>
    <dgm:cxn modelId="{79D2E5C2-5889-4118-8FA3-3651342BE01E}" type="presOf" srcId="{61574F90-AACB-4037-AA8A-5E626ACD3B06}" destId="{98A63F0B-1E0A-4EC9-A21B-AD3C75F90DE3}" srcOrd="0" destOrd="0" presId="urn:microsoft.com/office/officeart/2009/3/layout/RandomtoResultProcess"/>
    <dgm:cxn modelId="{8C3F88D0-8898-425D-9BEF-7ADD7755B434}" srcId="{61574F90-AACB-4037-AA8A-5E626ACD3B06}" destId="{EEE82E0E-E8F1-4D10-8056-2979DEDC6078}" srcOrd="0" destOrd="0" parTransId="{C7FDBE94-EDC8-45A0-8B4D-2E4F1E04D811}" sibTransId="{5B9ECA88-D23E-49BE-B710-684B59DD1862}"/>
    <dgm:cxn modelId="{4BF1A66F-3EF6-4715-B27D-D9FFAA5ACC01}" type="presOf" srcId="{3D0B411D-2570-477E-BD58-BB07C42BD999}" destId="{098CB2D8-0645-43BA-8660-3A641D256BA2}" srcOrd="0" destOrd="0" presId="urn:microsoft.com/office/officeart/2009/3/layout/RandomtoResultProcess"/>
    <dgm:cxn modelId="{529D2C3F-F7EC-4CB1-BEB7-2251DA28F71B}" srcId="{05BE5400-71C3-4989-92CA-A8F12B1025D1}" destId="{1331FC97-98A1-439A-BD92-EBB9F9AD8D90}" srcOrd="0" destOrd="0" parTransId="{3C3BA223-55D2-49ED-A133-1663CBDD8EE8}" sibTransId="{DB7343C1-FAD4-4129-AAA8-6E2185FE5C49}"/>
    <dgm:cxn modelId="{BF1DA101-7B3F-4367-AA40-016AD073AA53}" type="presOf" srcId="{1331FC97-98A1-439A-BD92-EBB9F9AD8D90}" destId="{A707491F-8A0B-41AD-87A1-7C40CCC09126}" srcOrd="0" destOrd="0" presId="urn:microsoft.com/office/officeart/2009/3/layout/RandomtoResultProcess"/>
    <dgm:cxn modelId="{8AC37F40-061D-4351-916C-AE6BCDD3A48D}" type="presParOf" srcId="{098CB2D8-0645-43BA-8660-3A641D256BA2}" destId="{6D36DEB4-D22D-485B-AD0C-AD16790B65F3}" srcOrd="0" destOrd="0" presId="urn:microsoft.com/office/officeart/2009/3/layout/RandomtoResultProcess"/>
    <dgm:cxn modelId="{3882085D-6C85-44D2-8510-3A127ACD5DFA}" type="presParOf" srcId="{6D36DEB4-D22D-485B-AD0C-AD16790B65F3}" destId="{04A281ED-B95C-453B-8557-FF49E60ED6F2}" srcOrd="0" destOrd="0" presId="urn:microsoft.com/office/officeart/2009/3/layout/RandomtoResultProcess"/>
    <dgm:cxn modelId="{775820AB-07F9-4AF8-B483-B400D46D2B34}" type="presParOf" srcId="{6D36DEB4-D22D-485B-AD0C-AD16790B65F3}" destId="{A707491F-8A0B-41AD-87A1-7C40CCC09126}" srcOrd="1" destOrd="0" presId="urn:microsoft.com/office/officeart/2009/3/layout/RandomtoResultProcess"/>
    <dgm:cxn modelId="{4CA50F38-E2B9-449C-916F-B79369DE399B}" type="presParOf" srcId="{6D36DEB4-D22D-485B-AD0C-AD16790B65F3}" destId="{DC44C6D0-2A3F-4324-8F2C-482CD5375C29}" srcOrd="2" destOrd="0" presId="urn:microsoft.com/office/officeart/2009/3/layout/RandomtoResultProcess"/>
    <dgm:cxn modelId="{5F39167D-BA25-4419-9DE3-FAAF2FC47496}" type="presParOf" srcId="{6D36DEB4-D22D-485B-AD0C-AD16790B65F3}" destId="{F1324E42-DD39-498D-9577-8303D1F4908E}" srcOrd="3" destOrd="0" presId="urn:microsoft.com/office/officeart/2009/3/layout/RandomtoResultProcess"/>
    <dgm:cxn modelId="{B4E1E2F1-38D2-4667-8010-B560E898B1C2}" type="presParOf" srcId="{6D36DEB4-D22D-485B-AD0C-AD16790B65F3}" destId="{8FAA16DA-A4B0-4A0E-B944-A59573E43976}" srcOrd="4" destOrd="0" presId="urn:microsoft.com/office/officeart/2009/3/layout/RandomtoResultProcess"/>
    <dgm:cxn modelId="{F9C1E2F2-D6C2-4D46-94EB-B94B2861E877}" type="presParOf" srcId="{6D36DEB4-D22D-485B-AD0C-AD16790B65F3}" destId="{D2F1C9B7-B529-4A00-A522-4376B94CBD33}" srcOrd="5" destOrd="0" presId="urn:microsoft.com/office/officeart/2009/3/layout/RandomtoResultProcess"/>
    <dgm:cxn modelId="{5CC98414-9ECA-40B0-9984-0C8EE50C49C6}" type="presParOf" srcId="{6D36DEB4-D22D-485B-AD0C-AD16790B65F3}" destId="{84A84E75-B3C6-450C-9779-635B3705EEBF}" srcOrd="6" destOrd="0" presId="urn:microsoft.com/office/officeart/2009/3/layout/RandomtoResultProcess"/>
    <dgm:cxn modelId="{28394C86-81A7-493B-BFD8-F50B26AA69FD}" type="presParOf" srcId="{6D36DEB4-D22D-485B-AD0C-AD16790B65F3}" destId="{0C63A380-AB3E-48E4-8B75-A44B6E2F5300}" srcOrd="7" destOrd="0" presId="urn:microsoft.com/office/officeart/2009/3/layout/RandomtoResultProcess"/>
    <dgm:cxn modelId="{451A9498-52DB-487E-88DF-57F117C1E16D}" type="presParOf" srcId="{6D36DEB4-D22D-485B-AD0C-AD16790B65F3}" destId="{8D5569BB-E5D5-410B-B02D-5687DBD7C850}" srcOrd="8" destOrd="0" presId="urn:microsoft.com/office/officeart/2009/3/layout/RandomtoResultProcess"/>
    <dgm:cxn modelId="{DD2620BD-14F0-48E6-BD5C-EE581A34A9D0}" type="presParOf" srcId="{6D36DEB4-D22D-485B-AD0C-AD16790B65F3}" destId="{C37A2401-70A8-4E9D-88C2-A30C3D7551F0}" srcOrd="9" destOrd="0" presId="urn:microsoft.com/office/officeart/2009/3/layout/RandomtoResultProcess"/>
    <dgm:cxn modelId="{ED9AD1F7-D1BE-4BDB-96A4-38D450EF69E2}" type="presParOf" srcId="{6D36DEB4-D22D-485B-AD0C-AD16790B65F3}" destId="{BABEE4BE-6206-460C-AA79-86026739BBD9}" srcOrd="10" destOrd="0" presId="urn:microsoft.com/office/officeart/2009/3/layout/RandomtoResultProcess"/>
    <dgm:cxn modelId="{8FC189CA-15C8-4677-8359-F12F94CE4464}" type="presParOf" srcId="{6D36DEB4-D22D-485B-AD0C-AD16790B65F3}" destId="{6F44C754-C220-44A0-815D-69B101636934}" srcOrd="11" destOrd="0" presId="urn:microsoft.com/office/officeart/2009/3/layout/RandomtoResultProcess"/>
    <dgm:cxn modelId="{F0BC7E8E-A937-4B8B-A0F1-E2679A3C8B61}" type="presParOf" srcId="{6D36DEB4-D22D-485B-AD0C-AD16790B65F3}" destId="{209868E5-7990-4A40-93C5-76F8D33E8769}" srcOrd="12" destOrd="0" presId="urn:microsoft.com/office/officeart/2009/3/layout/RandomtoResultProcess"/>
    <dgm:cxn modelId="{F58E4EC5-37F4-474D-AA52-5E7D60057F9D}" type="presParOf" srcId="{6D36DEB4-D22D-485B-AD0C-AD16790B65F3}" destId="{74699341-39B5-43F2-9240-ADEDE1F4C34B}" srcOrd="13" destOrd="0" presId="urn:microsoft.com/office/officeart/2009/3/layout/RandomtoResultProcess"/>
    <dgm:cxn modelId="{EE90CE23-A0FA-4FE0-A976-63591815C537}" type="presParOf" srcId="{6D36DEB4-D22D-485B-AD0C-AD16790B65F3}" destId="{CF64C4B1-6184-4E56-A292-E9627D03648B}" srcOrd="14" destOrd="0" presId="urn:microsoft.com/office/officeart/2009/3/layout/RandomtoResultProcess"/>
    <dgm:cxn modelId="{D4263CEF-97B5-4438-990A-CA7BA2B4159E}" type="presParOf" srcId="{6D36DEB4-D22D-485B-AD0C-AD16790B65F3}" destId="{8A8EDC2A-F992-41DA-B0F5-019FF734C755}" srcOrd="15" destOrd="0" presId="urn:microsoft.com/office/officeart/2009/3/layout/RandomtoResultProcess"/>
    <dgm:cxn modelId="{CCDD8406-ECCB-4361-9A7D-F4F3C42598B4}" type="presParOf" srcId="{6D36DEB4-D22D-485B-AD0C-AD16790B65F3}" destId="{1D6BC6BE-3987-4832-B5B9-72FB636A01A0}" srcOrd="16" destOrd="0" presId="urn:microsoft.com/office/officeart/2009/3/layout/RandomtoResultProcess"/>
    <dgm:cxn modelId="{569C331C-882A-40B8-9F69-37218B0EE036}" type="presParOf" srcId="{6D36DEB4-D22D-485B-AD0C-AD16790B65F3}" destId="{18FE0B0E-0CB9-4A27-8BB7-9676CC58A8F8}" srcOrd="17" destOrd="0" presId="urn:microsoft.com/office/officeart/2009/3/layout/RandomtoResultProcess"/>
    <dgm:cxn modelId="{54F5F7A8-3B72-475F-A6B6-143DD501BF85}" type="presParOf" srcId="{6D36DEB4-D22D-485B-AD0C-AD16790B65F3}" destId="{EB28E72D-6FCA-416C-8779-C09A3D2A6A82}" srcOrd="18" destOrd="0" presId="urn:microsoft.com/office/officeart/2009/3/layout/RandomtoResultProcess"/>
    <dgm:cxn modelId="{232B613B-F493-43B4-8F32-0768E221618E}" type="presParOf" srcId="{6D36DEB4-D22D-485B-AD0C-AD16790B65F3}" destId="{8958DC75-F606-4DC9-8642-A2BDF1442BEB}" srcOrd="19" destOrd="0" presId="urn:microsoft.com/office/officeart/2009/3/layout/RandomtoResultProcess"/>
    <dgm:cxn modelId="{E7B343B2-BFD1-4B55-892C-FEE0DD9F4D8F}" type="presParOf" srcId="{098CB2D8-0645-43BA-8660-3A641D256BA2}" destId="{3160E476-0167-44DC-9544-823B316F4DF8}" srcOrd="1" destOrd="0" presId="urn:microsoft.com/office/officeart/2009/3/layout/RandomtoResultProcess"/>
    <dgm:cxn modelId="{9890F727-E3B6-4FD2-A377-8611C1AE817B}" type="presParOf" srcId="{3160E476-0167-44DC-9544-823B316F4DF8}" destId="{3A351F4D-C284-4D3F-BC69-C12D5AFDCC9F}" srcOrd="0" destOrd="0" presId="urn:microsoft.com/office/officeart/2009/3/layout/RandomtoResultProcess"/>
    <dgm:cxn modelId="{307B1B17-281F-4879-A3A2-884DC5600B13}" type="presParOf" srcId="{3160E476-0167-44DC-9544-823B316F4DF8}" destId="{045F7466-1CCF-4047-B5CF-128EC6168209}" srcOrd="1" destOrd="0" presId="urn:microsoft.com/office/officeart/2009/3/layout/RandomtoResultProcess"/>
    <dgm:cxn modelId="{E8BB4387-3CB6-46D0-8CA6-6D6BDB64B73B}" type="presParOf" srcId="{098CB2D8-0645-43BA-8660-3A641D256BA2}" destId="{FFAE5E6A-2270-4E32-97DB-D6F764A43C5D}" srcOrd="2" destOrd="0" presId="urn:microsoft.com/office/officeart/2009/3/layout/RandomtoResultProcess"/>
    <dgm:cxn modelId="{8CAA786B-47D8-443C-9EE7-B38DA124E679}" type="presParOf" srcId="{098CB2D8-0645-43BA-8660-3A641D256BA2}" destId="{DC98FFEC-83FD-441C-9733-B1C6AFA36851}" srcOrd="3" destOrd="0" presId="urn:microsoft.com/office/officeart/2009/3/layout/RandomtoResultProcess"/>
    <dgm:cxn modelId="{5F1C132E-F6BA-4291-B816-FAB49357574B}" type="presParOf" srcId="{DC98FFEC-83FD-441C-9733-B1C6AFA36851}" destId="{FE392605-4A4F-4224-AD89-904E2068A798}" srcOrd="0" destOrd="0" presId="urn:microsoft.com/office/officeart/2009/3/layout/RandomtoResultProcess"/>
    <dgm:cxn modelId="{9F3AEFE4-34BD-483C-9C40-25FA49F3FA59}" type="presParOf" srcId="{DC98FFEC-83FD-441C-9733-B1C6AFA36851}" destId="{FA3DC9C8-0D83-4D4C-8608-88112D142E7E}" srcOrd="1" destOrd="0" presId="urn:microsoft.com/office/officeart/2009/3/layout/RandomtoResultProcess"/>
    <dgm:cxn modelId="{41AF4995-9E4D-42DF-9E22-11D904D7FAA7}" type="presParOf" srcId="{098CB2D8-0645-43BA-8660-3A641D256BA2}" destId="{27F4826C-B3B2-4293-92A8-0B36B731469D}" srcOrd="4" destOrd="0" presId="urn:microsoft.com/office/officeart/2009/3/layout/RandomtoResultProcess"/>
    <dgm:cxn modelId="{7EE27E07-95FB-4AB2-BB0F-E57B14378AD7}" type="presParOf" srcId="{27F4826C-B3B2-4293-92A8-0B36B731469D}" destId="{98A63F0B-1E0A-4EC9-A21B-AD3C75F90DE3}" srcOrd="0" destOrd="0" presId="urn:microsoft.com/office/officeart/2009/3/layout/RandomtoResultProcess"/>
    <dgm:cxn modelId="{FA564D31-4106-4F21-837E-92575892923C}" type="presParOf" srcId="{27F4826C-B3B2-4293-92A8-0B36B731469D}" destId="{FCDD7CD5-8FC6-438F-8E76-798B235B526C}" srcOrd="1" destOrd="0" presId="urn:microsoft.com/office/officeart/2009/3/layout/RandomtoResultProcess"/>
    <dgm:cxn modelId="{EF867D1C-D1D6-4E8A-9DF6-62296180D4B1}" type="presParOf" srcId="{27F4826C-B3B2-4293-92A8-0B36B731469D}" destId="{B58D5FA0-79F9-4531-A064-76CF0BDCCDED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B4816C-0FCD-469F-B990-F1533F58850D}">
      <dsp:nvSpPr>
        <dsp:cNvPr id="0" name=""/>
        <dsp:cNvSpPr/>
      </dsp:nvSpPr>
      <dsp:spPr>
        <a:xfrm>
          <a:off x="-6095689" y="-933289"/>
          <a:ext cx="7261286" cy="7261286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9AB27-D700-4B77-8E4C-01393492D9B6}">
      <dsp:nvSpPr>
        <dsp:cNvPr id="0" name=""/>
        <dsp:cNvSpPr/>
      </dsp:nvSpPr>
      <dsp:spPr>
        <a:xfrm>
          <a:off x="378438" y="245243"/>
          <a:ext cx="7487692" cy="490270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89153" tIns="63500" rIns="63500" bIns="6350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Introducción</a:t>
          </a:r>
          <a:endParaRPr lang="es-EC" sz="2500" kern="1200" dirty="0">
            <a:solidFill>
              <a:sysClr val="windowText" lastClr="000000"/>
            </a:solidFill>
            <a:latin typeface="+mn-lt"/>
            <a:ea typeface="+mn-ea"/>
            <a:cs typeface="+mn-cs"/>
          </a:endParaRPr>
        </a:p>
      </dsp:txBody>
      <dsp:txXfrm>
        <a:off x="378438" y="245243"/>
        <a:ext cx="7487692" cy="490270"/>
      </dsp:txXfrm>
    </dsp:sp>
    <dsp:sp modelId="{1D69B293-8B34-4DA7-8230-6F276933A4BE}">
      <dsp:nvSpPr>
        <dsp:cNvPr id="0" name=""/>
        <dsp:cNvSpPr/>
      </dsp:nvSpPr>
      <dsp:spPr>
        <a:xfrm>
          <a:off x="72019" y="183959"/>
          <a:ext cx="612838" cy="61283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2DEAD-7632-405B-8BAF-332678D45FBD}">
      <dsp:nvSpPr>
        <dsp:cNvPr id="0" name=""/>
        <dsp:cNvSpPr/>
      </dsp:nvSpPr>
      <dsp:spPr>
        <a:xfrm>
          <a:off x="822423" y="981081"/>
          <a:ext cx="7043708" cy="490270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A5A5A5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389153" tIns="63500" rIns="63500" bIns="6350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Objetivos</a:t>
          </a:r>
          <a:endParaRPr lang="es-EC" sz="2500" kern="1200" dirty="0">
            <a:solidFill>
              <a:sysClr val="windowText" lastClr="000000"/>
            </a:solidFill>
            <a:latin typeface="+mn-lt"/>
            <a:ea typeface="+mn-ea"/>
            <a:cs typeface="+mn-cs"/>
          </a:endParaRPr>
        </a:p>
      </dsp:txBody>
      <dsp:txXfrm>
        <a:off x="822423" y="981081"/>
        <a:ext cx="7043708" cy="490270"/>
      </dsp:txXfrm>
    </dsp:sp>
    <dsp:sp modelId="{4563DCCC-92C7-4DA4-BA51-F98CD825D625}">
      <dsp:nvSpPr>
        <dsp:cNvPr id="0" name=""/>
        <dsp:cNvSpPr/>
      </dsp:nvSpPr>
      <dsp:spPr>
        <a:xfrm>
          <a:off x="516003" y="919797"/>
          <a:ext cx="612838" cy="61283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8A3FC3-F41B-43CA-9231-BDBF6C90498D}">
      <dsp:nvSpPr>
        <dsp:cNvPr id="0" name=""/>
        <dsp:cNvSpPr/>
      </dsp:nvSpPr>
      <dsp:spPr>
        <a:xfrm>
          <a:off x="1065724" y="1716379"/>
          <a:ext cx="6800407" cy="490270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89153" tIns="63500" rIns="63500" bIns="6350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Hipótesis</a:t>
          </a:r>
          <a:endParaRPr lang="es-EC" sz="2500" kern="1200" dirty="0">
            <a:solidFill>
              <a:sysClr val="windowText" lastClr="000000"/>
            </a:solidFill>
            <a:latin typeface="+mn-lt"/>
            <a:ea typeface="+mn-ea"/>
            <a:cs typeface="+mn-cs"/>
          </a:endParaRPr>
        </a:p>
      </dsp:txBody>
      <dsp:txXfrm>
        <a:off x="1065724" y="1716379"/>
        <a:ext cx="6800407" cy="490270"/>
      </dsp:txXfrm>
    </dsp:sp>
    <dsp:sp modelId="{66E45222-7089-4806-8C9E-EB33943ED114}">
      <dsp:nvSpPr>
        <dsp:cNvPr id="0" name=""/>
        <dsp:cNvSpPr/>
      </dsp:nvSpPr>
      <dsp:spPr>
        <a:xfrm>
          <a:off x="759305" y="1655096"/>
          <a:ext cx="612838" cy="61283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D56B67-9FEA-42DB-BD2E-AA5D0A85FB09}">
      <dsp:nvSpPr>
        <dsp:cNvPr id="0" name=""/>
        <dsp:cNvSpPr/>
      </dsp:nvSpPr>
      <dsp:spPr>
        <a:xfrm>
          <a:off x="1143408" y="2452218"/>
          <a:ext cx="6722723" cy="490270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89153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Materiales y métodos</a:t>
          </a:r>
          <a:endParaRPr lang="es-EC" sz="2500" kern="1200" dirty="0">
            <a:solidFill>
              <a:sysClr val="windowText" lastClr="000000"/>
            </a:solidFill>
            <a:latin typeface="+mn-lt"/>
            <a:ea typeface="+mn-ea"/>
            <a:cs typeface="+mn-cs"/>
          </a:endParaRPr>
        </a:p>
      </dsp:txBody>
      <dsp:txXfrm>
        <a:off x="1143408" y="2452218"/>
        <a:ext cx="6722723" cy="490270"/>
      </dsp:txXfrm>
    </dsp:sp>
    <dsp:sp modelId="{6F755E32-C5A5-459C-86E6-F71E2AA5661D}">
      <dsp:nvSpPr>
        <dsp:cNvPr id="0" name=""/>
        <dsp:cNvSpPr/>
      </dsp:nvSpPr>
      <dsp:spPr>
        <a:xfrm>
          <a:off x="836988" y="2390934"/>
          <a:ext cx="612838" cy="61283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1ADC90-156E-4910-8586-F1B8F3E3D4A2}">
      <dsp:nvSpPr>
        <dsp:cNvPr id="0" name=""/>
        <dsp:cNvSpPr/>
      </dsp:nvSpPr>
      <dsp:spPr>
        <a:xfrm>
          <a:off x="1065724" y="3188056"/>
          <a:ext cx="6800407" cy="490270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70AD47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89153" tIns="63500" rIns="63500" bIns="6350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Resultados y discusión</a:t>
          </a:r>
          <a:endParaRPr lang="es-EC" sz="2500" kern="1200" dirty="0">
            <a:solidFill>
              <a:sysClr val="windowText" lastClr="000000"/>
            </a:solidFill>
            <a:latin typeface="+mn-lt"/>
            <a:ea typeface="+mn-ea"/>
            <a:cs typeface="+mn-cs"/>
          </a:endParaRPr>
        </a:p>
      </dsp:txBody>
      <dsp:txXfrm>
        <a:off x="1065724" y="3188056"/>
        <a:ext cx="6800407" cy="490270"/>
      </dsp:txXfrm>
    </dsp:sp>
    <dsp:sp modelId="{FB6BD794-41D0-4658-BF30-F99DB9831AB6}">
      <dsp:nvSpPr>
        <dsp:cNvPr id="0" name=""/>
        <dsp:cNvSpPr/>
      </dsp:nvSpPr>
      <dsp:spPr>
        <a:xfrm>
          <a:off x="759305" y="3126772"/>
          <a:ext cx="612838" cy="61283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70AD4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27FCCE-3EA8-40BF-AF35-C828718C0D6B}">
      <dsp:nvSpPr>
        <dsp:cNvPr id="0" name=""/>
        <dsp:cNvSpPr/>
      </dsp:nvSpPr>
      <dsp:spPr>
        <a:xfrm>
          <a:off x="822423" y="3923354"/>
          <a:ext cx="7043708" cy="490270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ED7D31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89153" tIns="63500" rIns="63500" bIns="6350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Conclusiones</a:t>
          </a:r>
          <a:endParaRPr lang="es-EC" sz="2500" kern="1200" dirty="0">
            <a:solidFill>
              <a:sysClr val="windowText" lastClr="000000"/>
            </a:solidFill>
            <a:latin typeface="+mn-lt"/>
            <a:ea typeface="+mn-ea"/>
            <a:cs typeface="+mn-cs"/>
          </a:endParaRPr>
        </a:p>
      </dsp:txBody>
      <dsp:txXfrm>
        <a:off x="822423" y="3923354"/>
        <a:ext cx="7043708" cy="490270"/>
      </dsp:txXfrm>
    </dsp:sp>
    <dsp:sp modelId="{D90896E0-4347-4735-A254-55E276CD3490}">
      <dsp:nvSpPr>
        <dsp:cNvPr id="0" name=""/>
        <dsp:cNvSpPr/>
      </dsp:nvSpPr>
      <dsp:spPr>
        <a:xfrm>
          <a:off x="516003" y="3862070"/>
          <a:ext cx="612838" cy="61283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31AD73-0F67-409C-94A0-8AFCD4E9D9DD}">
      <dsp:nvSpPr>
        <dsp:cNvPr id="0" name=""/>
        <dsp:cNvSpPr/>
      </dsp:nvSpPr>
      <dsp:spPr>
        <a:xfrm>
          <a:off x="378438" y="4659192"/>
          <a:ext cx="7487692" cy="490270"/>
        </a:xfrm>
        <a:prstGeom prst="rect">
          <a:avLst/>
        </a:prstGeom>
        <a:solidFill>
          <a:sysClr val="window" lastClr="FFFFFF"/>
        </a:solidFill>
        <a:ln w="12700" cap="flat" cmpd="sng" algn="ctr">
          <a:solidFill>
            <a:srgbClr val="A5A5A5"/>
          </a:solidFill>
          <a:prstDash val="solid"/>
          <a:miter lim="800000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389153" tIns="63500" rIns="63500" bIns="6350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>
              <a:solidFill>
                <a:sysClr val="windowText" lastClr="000000"/>
              </a:solidFill>
              <a:latin typeface="+mn-lt"/>
              <a:ea typeface="+mn-ea"/>
              <a:cs typeface="+mn-cs"/>
            </a:rPr>
            <a:t>Recomendaciones</a:t>
          </a:r>
          <a:endParaRPr lang="es-EC" sz="2500" kern="1200" dirty="0">
            <a:solidFill>
              <a:sysClr val="windowText" lastClr="000000"/>
            </a:solidFill>
            <a:latin typeface="+mn-lt"/>
            <a:ea typeface="+mn-ea"/>
            <a:cs typeface="+mn-cs"/>
          </a:endParaRPr>
        </a:p>
      </dsp:txBody>
      <dsp:txXfrm>
        <a:off x="378438" y="4659192"/>
        <a:ext cx="7487692" cy="490270"/>
      </dsp:txXfrm>
    </dsp:sp>
    <dsp:sp modelId="{1E00EB4B-A633-41C4-A627-C7493D947BBD}">
      <dsp:nvSpPr>
        <dsp:cNvPr id="0" name=""/>
        <dsp:cNvSpPr/>
      </dsp:nvSpPr>
      <dsp:spPr>
        <a:xfrm>
          <a:off x="72019" y="4597908"/>
          <a:ext cx="612838" cy="612838"/>
        </a:xfrm>
        <a:prstGeom prst="ellipse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A5A5A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546DD8-0483-45DF-8E4B-8CCC4BCEE155}">
      <dsp:nvSpPr>
        <dsp:cNvPr id="0" name=""/>
        <dsp:cNvSpPr/>
      </dsp:nvSpPr>
      <dsp:spPr>
        <a:xfrm>
          <a:off x="2027077" y="0"/>
          <a:ext cx="2975501" cy="297558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0BEC5DE-93CA-4A79-A74A-9BF2F16A4916}">
      <dsp:nvSpPr>
        <dsp:cNvPr id="0" name=""/>
        <dsp:cNvSpPr/>
      </dsp:nvSpPr>
      <dsp:spPr>
        <a:xfrm>
          <a:off x="2684243" y="980095"/>
          <a:ext cx="1660095" cy="829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 panose="020E0502030303020204" pitchFamily="34" charset="0"/>
              <a:ea typeface="+mn-ea"/>
              <a:cs typeface="+mn-cs"/>
            </a:rPr>
            <a:t>Familia: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 panose="020E0502030303020204" pitchFamily="34" charset="0"/>
              <a:ea typeface="+mn-ea"/>
              <a:cs typeface="+mn-cs"/>
            </a:rPr>
            <a:t>Rosaceae</a:t>
          </a:r>
          <a:endParaRPr lang="es-E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 panose="020E0502030303020204" pitchFamily="34" charset="0"/>
            <a:ea typeface="+mn-ea"/>
            <a:cs typeface="+mn-cs"/>
          </a:endParaRPr>
        </a:p>
      </dsp:txBody>
      <dsp:txXfrm>
        <a:off x="2684243" y="980095"/>
        <a:ext cx="1660095" cy="829949"/>
      </dsp:txXfrm>
    </dsp:sp>
    <dsp:sp modelId="{C5C7C45E-ECFA-4C0A-A1A6-4697312E5501}">
      <dsp:nvSpPr>
        <dsp:cNvPr id="0" name=""/>
        <dsp:cNvSpPr/>
      </dsp:nvSpPr>
      <dsp:spPr>
        <a:xfrm>
          <a:off x="1412863" y="1907232"/>
          <a:ext cx="2556182" cy="2557263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rgbClr val="4472C4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0BF5619-A8B4-4443-9851-C755DF68CA9B}">
      <dsp:nvSpPr>
        <dsp:cNvPr id="0" name=""/>
        <dsp:cNvSpPr/>
      </dsp:nvSpPr>
      <dsp:spPr>
        <a:xfrm>
          <a:off x="1152132" y="2852298"/>
          <a:ext cx="3132285" cy="829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 panose="020E0502030303020204" pitchFamily="34" charset="0"/>
              <a:ea typeface="+mn-ea"/>
              <a:cs typeface="+mn-cs"/>
            </a:rPr>
            <a:t>Género: </a:t>
          </a:r>
          <a:r>
            <a:rPr lang="es-EC" sz="2000" i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 panose="020E0502030303020204" pitchFamily="34" charset="0"/>
              <a:ea typeface="+mn-ea"/>
              <a:cs typeface="+mn-cs"/>
            </a:rPr>
            <a:t>Polylepis</a:t>
          </a:r>
          <a:r>
            <a:rPr lang="es-EC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 panose="020E0502030303020204" pitchFamily="34" charset="0"/>
              <a:ea typeface="+mn-ea"/>
              <a:cs typeface="+mn-cs"/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 panose="020E0502030303020204" pitchFamily="34" charset="0"/>
              <a:ea typeface="+mn-ea"/>
              <a:cs typeface="+mn-cs"/>
            </a:rPr>
            <a:t>Ruiz &amp; </a:t>
          </a:r>
          <a:r>
            <a:rPr lang="es-EC" sz="20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 panose="020E0502030303020204" pitchFamily="34" charset="0"/>
              <a:ea typeface="+mn-ea"/>
              <a:cs typeface="+mn-cs"/>
            </a:rPr>
            <a:t>Pav</a:t>
          </a:r>
          <a:endParaRPr lang="es-E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 panose="020E0502030303020204" pitchFamily="34" charset="0"/>
            <a:ea typeface="+mn-ea"/>
            <a:cs typeface="+mn-cs"/>
          </a:endParaRPr>
        </a:p>
      </dsp:txBody>
      <dsp:txXfrm>
        <a:off x="1152132" y="2852298"/>
        <a:ext cx="3132285" cy="8299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A281ED-B95C-453B-8557-FF49E60ED6F2}">
      <dsp:nvSpPr>
        <dsp:cNvPr id="0" name=""/>
        <dsp:cNvSpPr/>
      </dsp:nvSpPr>
      <dsp:spPr>
        <a:xfrm>
          <a:off x="384237" y="1115752"/>
          <a:ext cx="2302283" cy="758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Morfometría geométrica </a:t>
          </a:r>
          <a:endParaRPr lang="es-ES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sp:txBody>
      <dsp:txXfrm>
        <a:off x="384237" y="1115752"/>
        <a:ext cx="2302283" cy="758707"/>
      </dsp:txXfrm>
    </dsp:sp>
    <dsp:sp modelId="{A707491F-8A0B-41AD-87A1-7C40CCC09126}">
      <dsp:nvSpPr>
        <dsp:cNvPr id="0" name=""/>
        <dsp:cNvSpPr/>
      </dsp:nvSpPr>
      <dsp:spPr>
        <a:xfrm>
          <a:off x="136178" y="2673344"/>
          <a:ext cx="3064961" cy="684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Comprender el origen de  diferencias fenotípicas </a:t>
          </a:r>
          <a:endParaRPr lang="es-E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sp:txBody>
      <dsp:txXfrm>
        <a:off x="136178" y="2673344"/>
        <a:ext cx="3064961" cy="684739"/>
      </dsp:txXfrm>
    </dsp:sp>
    <dsp:sp modelId="{DC44C6D0-2A3F-4324-8F2C-482CD5375C29}">
      <dsp:nvSpPr>
        <dsp:cNvPr id="0" name=""/>
        <dsp:cNvSpPr/>
      </dsp:nvSpPr>
      <dsp:spPr>
        <a:xfrm>
          <a:off x="381621" y="885000"/>
          <a:ext cx="183136" cy="183136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324E42-DD39-498D-9577-8303D1F4908E}">
      <dsp:nvSpPr>
        <dsp:cNvPr id="0" name=""/>
        <dsp:cNvSpPr/>
      </dsp:nvSpPr>
      <dsp:spPr>
        <a:xfrm>
          <a:off x="509816" y="628609"/>
          <a:ext cx="183136" cy="183136"/>
        </a:xfrm>
        <a:prstGeom prst="ellipse">
          <a:avLst/>
        </a:prstGeom>
        <a:solidFill>
          <a:srgbClr val="4472C4">
            <a:hueOff val="-408519"/>
            <a:satOff val="-568"/>
            <a:lumOff val="-21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AA16DA-A4B0-4A0E-B944-A59573E43976}">
      <dsp:nvSpPr>
        <dsp:cNvPr id="0" name=""/>
        <dsp:cNvSpPr/>
      </dsp:nvSpPr>
      <dsp:spPr>
        <a:xfrm>
          <a:off x="817485" y="679888"/>
          <a:ext cx="287785" cy="287785"/>
        </a:xfrm>
        <a:prstGeom prst="ellipse">
          <a:avLst/>
        </a:prstGeom>
        <a:solidFill>
          <a:srgbClr val="4472C4">
            <a:hueOff val="-817038"/>
            <a:satOff val="-1136"/>
            <a:lumOff val="-436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F1C9B7-B529-4A00-A522-4376B94CBD33}">
      <dsp:nvSpPr>
        <dsp:cNvPr id="0" name=""/>
        <dsp:cNvSpPr/>
      </dsp:nvSpPr>
      <dsp:spPr>
        <a:xfrm>
          <a:off x="1073876" y="397858"/>
          <a:ext cx="183136" cy="183136"/>
        </a:xfrm>
        <a:prstGeom prst="ellipse">
          <a:avLst/>
        </a:prstGeom>
        <a:solidFill>
          <a:srgbClr val="4472C4">
            <a:hueOff val="-1225557"/>
            <a:satOff val="-1705"/>
            <a:lumOff val="-65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A84E75-B3C6-450C-9779-635B3705EEBF}">
      <dsp:nvSpPr>
        <dsp:cNvPr id="0" name=""/>
        <dsp:cNvSpPr/>
      </dsp:nvSpPr>
      <dsp:spPr>
        <a:xfrm>
          <a:off x="1407184" y="295301"/>
          <a:ext cx="183136" cy="183136"/>
        </a:xfrm>
        <a:prstGeom prst="ellipse">
          <a:avLst/>
        </a:prstGeom>
        <a:solidFill>
          <a:srgbClr val="4472C4">
            <a:hueOff val="-1634077"/>
            <a:satOff val="-2273"/>
            <a:lumOff val="-87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63A380-AB3E-48E4-8B75-A44B6E2F5300}">
      <dsp:nvSpPr>
        <dsp:cNvPr id="0" name=""/>
        <dsp:cNvSpPr/>
      </dsp:nvSpPr>
      <dsp:spPr>
        <a:xfrm>
          <a:off x="1817409" y="474775"/>
          <a:ext cx="183136" cy="183136"/>
        </a:xfrm>
        <a:prstGeom prst="ellipse">
          <a:avLst/>
        </a:prstGeom>
        <a:solidFill>
          <a:srgbClr val="4472C4">
            <a:hueOff val="-2042596"/>
            <a:satOff val="-2841"/>
            <a:lumOff val="-1089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5569BB-E5D5-410B-B02D-5687DBD7C850}">
      <dsp:nvSpPr>
        <dsp:cNvPr id="0" name=""/>
        <dsp:cNvSpPr/>
      </dsp:nvSpPr>
      <dsp:spPr>
        <a:xfrm>
          <a:off x="2073800" y="602970"/>
          <a:ext cx="287785" cy="287785"/>
        </a:xfrm>
        <a:prstGeom prst="ellipse">
          <a:avLst/>
        </a:prstGeom>
        <a:solidFill>
          <a:srgbClr val="4472C4">
            <a:hueOff val="-2451115"/>
            <a:satOff val="-3409"/>
            <a:lumOff val="-130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7A2401-70A8-4E9D-88C2-A30C3D7551F0}">
      <dsp:nvSpPr>
        <dsp:cNvPr id="0" name=""/>
        <dsp:cNvSpPr/>
      </dsp:nvSpPr>
      <dsp:spPr>
        <a:xfrm>
          <a:off x="2432747" y="885000"/>
          <a:ext cx="183136" cy="183136"/>
        </a:xfrm>
        <a:prstGeom prst="ellipse">
          <a:avLst/>
        </a:prstGeom>
        <a:solidFill>
          <a:srgbClr val="4472C4">
            <a:hueOff val="-2859634"/>
            <a:satOff val="-3978"/>
            <a:lumOff val="-152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BEE4BE-6206-460C-AA79-86026739BBD9}">
      <dsp:nvSpPr>
        <dsp:cNvPr id="0" name=""/>
        <dsp:cNvSpPr/>
      </dsp:nvSpPr>
      <dsp:spPr>
        <a:xfrm>
          <a:off x="2586581" y="1167030"/>
          <a:ext cx="183136" cy="183136"/>
        </a:xfrm>
        <a:prstGeom prst="ellipse">
          <a:avLst/>
        </a:prstGeom>
        <a:solidFill>
          <a:srgbClr val="4472C4">
            <a:hueOff val="-3268153"/>
            <a:satOff val="-4546"/>
            <a:lumOff val="-174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44C754-C220-44A0-815D-69B101636934}">
      <dsp:nvSpPr>
        <dsp:cNvPr id="0" name=""/>
        <dsp:cNvSpPr/>
      </dsp:nvSpPr>
      <dsp:spPr>
        <a:xfrm>
          <a:off x="1253349" y="628609"/>
          <a:ext cx="470921" cy="470921"/>
        </a:xfrm>
        <a:prstGeom prst="ellipse">
          <a:avLst/>
        </a:prstGeom>
        <a:solidFill>
          <a:srgbClr val="4472C4">
            <a:hueOff val="-3676672"/>
            <a:satOff val="-5114"/>
            <a:lumOff val="-196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9868E5-7990-4A40-93C5-76F8D33E8769}">
      <dsp:nvSpPr>
        <dsp:cNvPr id="0" name=""/>
        <dsp:cNvSpPr/>
      </dsp:nvSpPr>
      <dsp:spPr>
        <a:xfrm>
          <a:off x="253426" y="1602894"/>
          <a:ext cx="183136" cy="183136"/>
        </a:xfrm>
        <a:prstGeom prst="ellipse">
          <a:avLst/>
        </a:prstGeom>
        <a:solidFill>
          <a:srgbClr val="4472C4">
            <a:hueOff val="-4085191"/>
            <a:satOff val="-5682"/>
            <a:lumOff val="-2179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699341-39B5-43F2-9240-ADEDE1F4C34B}">
      <dsp:nvSpPr>
        <dsp:cNvPr id="0" name=""/>
        <dsp:cNvSpPr/>
      </dsp:nvSpPr>
      <dsp:spPr>
        <a:xfrm>
          <a:off x="407260" y="1833646"/>
          <a:ext cx="287785" cy="287785"/>
        </a:xfrm>
        <a:prstGeom prst="ellipse">
          <a:avLst/>
        </a:prstGeom>
        <a:solidFill>
          <a:srgbClr val="4472C4">
            <a:hueOff val="-4493710"/>
            <a:satOff val="-6250"/>
            <a:lumOff val="-239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64C4B1-6184-4E56-A292-E9627D03648B}">
      <dsp:nvSpPr>
        <dsp:cNvPr id="0" name=""/>
        <dsp:cNvSpPr/>
      </dsp:nvSpPr>
      <dsp:spPr>
        <a:xfrm>
          <a:off x="791846" y="2038758"/>
          <a:ext cx="418597" cy="418597"/>
        </a:xfrm>
        <a:prstGeom prst="ellipse">
          <a:avLst/>
        </a:prstGeom>
        <a:solidFill>
          <a:srgbClr val="4472C4">
            <a:hueOff val="-4902230"/>
            <a:satOff val="-6819"/>
            <a:lumOff val="-261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8EDC2A-F992-41DA-B0F5-019FF734C755}">
      <dsp:nvSpPr>
        <dsp:cNvPr id="0" name=""/>
        <dsp:cNvSpPr/>
      </dsp:nvSpPr>
      <dsp:spPr>
        <a:xfrm>
          <a:off x="1330267" y="2372066"/>
          <a:ext cx="183136" cy="183136"/>
        </a:xfrm>
        <a:prstGeom prst="ellipse">
          <a:avLst/>
        </a:prstGeom>
        <a:solidFill>
          <a:srgbClr val="4472C4">
            <a:hueOff val="-5310748"/>
            <a:satOff val="-7387"/>
            <a:lumOff val="-283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6BC6BE-3987-4832-B5B9-72FB636A01A0}">
      <dsp:nvSpPr>
        <dsp:cNvPr id="0" name=""/>
        <dsp:cNvSpPr/>
      </dsp:nvSpPr>
      <dsp:spPr>
        <a:xfrm>
          <a:off x="1432823" y="2038758"/>
          <a:ext cx="287785" cy="287785"/>
        </a:xfrm>
        <a:prstGeom prst="ellipse">
          <a:avLst/>
        </a:prstGeom>
        <a:solidFill>
          <a:srgbClr val="4472C4">
            <a:hueOff val="-5719268"/>
            <a:satOff val="-7955"/>
            <a:lumOff val="-305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FE0B0E-0CB9-4A27-8BB7-9676CC58A8F8}">
      <dsp:nvSpPr>
        <dsp:cNvPr id="0" name=""/>
        <dsp:cNvSpPr/>
      </dsp:nvSpPr>
      <dsp:spPr>
        <a:xfrm>
          <a:off x="1689214" y="2397705"/>
          <a:ext cx="183136" cy="183136"/>
        </a:xfrm>
        <a:prstGeom prst="ellipse">
          <a:avLst/>
        </a:prstGeom>
        <a:solidFill>
          <a:srgbClr val="4472C4">
            <a:hueOff val="-6127787"/>
            <a:satOff val="-8523"/>
            <a:lumOff val="-326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28E72D-6FCA-416C-8779-C09A3D2A6A82}">
      <dsp:nvSpPr>
        <dsp:cNvPr id="0" name=""/>
        <dsp:cNvSpPr/>
      </dsp:nvSpPr>
      <dsp:spPr>
        <a:xfrm>
          <a:off x="1919965" y="1987480"/>
          <a:ext cx="418597" cy="418597"/>
        </a:xfrm>
        <a:prstGeom prst="ellipse">
          <a:avLst/>
        </a:prstGeom>
        <a:solidFill>
          <a:srgbClr val="4472C4">
            <a:hueOff val="-6536306"/>
            <a:satOff val="-9092"/>
            <a:lumOff val="-3486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58DC75-F606-4DC9-8642-A2BDF1442BEB}">
      <dsp:nvSpPr>
        <dsp:cNvPr id="0" name=""/>
        <dsp:cNvSpPr/>
      </dsp:nvSpPr>
      <dsp:spPr>
        <a:xfrm>
          <a:off x="2484025" y="1884924"/>
          <a:ext cx="287785" cy="287785"/>
        </a:xfrm>
        <a:prstGeom prst="ellipse">
          <a:avLst/>
        </a:prstGeom>
        <a:solidFill>
          <a:srgbClr val="4472C4">
            <a:hueOff val="-6944825"/>
            <a:satOff val="-9660"/>
            <a:lumOff val="-37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351F4D-C284-4D3F-BC69-C12D5AFDCC9F}">
      <dsp:nvSpPr>
        <dsp:cNvPr id="0" name=""/>
        <dsp:cNvSpPr/>
      </dsp:nvSpPr>
      <dsp:spPr>
        <a:xfrm>
          <a:off x="3067860" y="679461"/>
          <a:ext cx="845185" cy="1613550"/>
        </a:xfrm>
        <a:prstGeom prst="chevron">
          <a:avLst>
            <a:gd name="adj" fmla="val 6231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392605-4A4F-4224-AD89-904E2068A798}">
      <dsp:nvSpPr>
        <dsp:cNvPr id="0" name=""/>
        <dsp:cNvSpPr/>
      </dsp:nvSpPr>
      <dsp:spPr>
        <a:xfrm>
          <a:off x="3759375" y="679461"/>
          <a:ext cx="845185" cy="1613550"/>
        </a:xfrm>
        <a:prstGeom prst="chevron">
          <a:avLst>
            <a:gd name="adj" fmla="val 62310"/>
          </a:avLst>
        </a:prstGeom>
        <a:solidFill>
          <a:srgbClr val="4472C4">
            <a:hueOff val="-7353344"/>
            <a:satOff val="-10228"/>
            <a:lumOff val="-3922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63F0B-1E0A-4EC9-A21B-AD3C75F90DE3}">
      <dsp:nvSpPr>
        <dsp:cNvPr id="0" name=""/>
        <dsp:cNvSpPr/>
      </dsp:nvSpPr>
      <dsp:spPr>
        <a:xfrm>
          <a:off x="5353632" y="564992"/>
          <a:ext cx="1959292" cy="1959292"/>
        </a:xfrm>
        <a:prstGeom prst="ellipse">
          <a:avLst/>
        </a:prstGeom>
        <a:solidFill>
          <a:srgbClr val="4472C4">
            <a:hueOff val="-7353344"/>
            <a:satOff val="-10228"/>
            <a:lumOff val="-392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Identificación de especies con morfologías intermedias </a:t>
          </a:r>
          <a:endParaRPr lang="es-ES" sz="1800" b="1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5640564" y="851924"/>
        <a:ext cx="1385428" cy="1385428"/>
      </dsp:txXfrm>
    </dsp:sp>
    <dsp:sp modelId="{FCDD7CD5-8FC6-438F-8E76-798B235B526C}">
      <dsp:nvSpPr>
        <dsp:cNvPr id="0" name=""/>
        <dsp:cNvSpPr/>
      </dsp:nvSpPr>
      <dsp:spPr>
        <a:xfrm>
          <a:off x="4607459" y="2682108"/>
          <a:ext cx="3457436" cy="618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Resultado </a:t>
          </a:r>
          <a:r>
            <a:rPr lang="es-EC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  <a:sym typeface="Wingdings" panose="05000000000000000000" pitchFamily="2" charset="2"/>
            </a:rPr>
            <a:t></a:t>
          </a:r>
          <a:r>
            <a:rPr lang="es-EC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 hibridación entre </a:t>
          </a:r>
          <a:r>
            <a:rPr lang="es-EC" sz="2000" i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P. racemosa y P. incana</a:t>
          </a:r>
          <a:r>
            <a:rPr lang="es-EC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.</a:t>
          </a:r>
          <a:endParaRPr lang="es-E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sp:txBody>
      <dsp:txXfrm>
        <a:off x="4607459" y="2682108"/>
        <a:ext cx="3457436" cy="6186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530490-DCC3-45AC-A3B1-5C262E7B1B4E}">
      <dsp:nvSpPr>
        <dsp:cNvPr id="0" name=""/>
        <dsp:cNvSpPr/>
      </dsp:nvSpPr>
      <dsp:spPr>
        <a:xfrm rot="5400000">
          <a:off x="409089" y="1266224"/>
          <a:ext cx="1119866" cy="127492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lumMod val="40000"/>
              <a:lumOff val="6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819614B-290A-468E-92DA-4573689A64D8}">
      <dsp:nvSpPr>
        <dsp:cNvPr id="0" name=""/>
        <dsp:cNvSpPr/>
      </dsp:nvSpPr>
      <dsp:spPr>
        <a:xfrm>
          <a:off x="112392" y="24830"/>
          <a:ext cx="1885196" cy="131957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Candara" panose="020E0502030303020204" pitchFamily="34" charset="0"/>
            </a:rPr>
            <a:t>Análisis de Variables Canónicas (CVA) </a:t>
          </a:r>
          <a:endParaRPr lang="es-ES" sz="2000" b="1" kern="1200" dirty="0">
            <a:latin typeface="Candara" panose="020E0502030303020204" pitchFamily="34" charset="0"/>
          </a:endParaRPr>
        </a:p>
      </dsp:txBody>
      <dsp:txXfrm>
        <a:off x="176820" y="89258"/>
        <a:ext cx="1756340" cy="1190720"/>
      </dsp:txXfrm>
    </dsp:sp>
    <dsp:sp modelId="{87D87261-70D5-43C0-949E-E6024E472C50}">
      <dsp:nvSpPr>
        <dsp:cNvPr id="0" name=""/>
        <dsp:cNvSpPr/>
      </dsp:nvSpPr>
      <dsp:spPr>
        <a:xfrm>
          <a:off x="1980209" y="173175"/>
          <a:ext cx="3761138" cy="1066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b="0" kern="1200" dirty="0" smtClean="0">
              <a:latin typeface="Candara" panose="020E0502030303020204" pitchFamily="34" charset="0"/>
            </a:rPr>
            <a:t>Mahalanobis</a:t>
          </a:r>
          <a:endParaRPr lang="es-ES" sz="2000" b="0" kern="1200" dirty="0">
            <a:latin typeface="Candara" panose="020E0502030303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b="0" kern="1200" dirty="0" smtClean="0">
              <a:latin typeface="Candara" panose="020E0502030303020204" pitchFamily="34" charset="0"/>
            </a:rPr>
            <a:t>Procrustes</a:t>
          </a:r>
          <a:endParaRPr lang="es-ES" sz="2000" b="0" kern="1200" dirty="0">
            <a:latin typeface="Candara" panose="020E0502030303020204" pitchFamily="34" charset="0"/>
          </a:endParaRPr>
        </a:p>
      </dsp:txBody>
      <dsp:txXfrm>
        <a:off x="1980209" y="173175"/>
        <a:ext cx="3761138" cy="1066539"/>
      </dsp:txXfrm>
    </dsp:sp>
    <dsp:sp modelId="{F483395B-E5A2-45CC-A857-C22C681C39BE}">
      <dsp:nvSpPr>
        <dsp:cNvPr id="0" name=""/>
        <dsp:cNvSpPr/>
      </dsp:nvSpPr>
      <dsp:spPr>
        <a:xfrm rot="5400000">
          <a:off x="2545723" y="2748543"/>
          <a:ext cx="1119866" cy="127492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3246390"/>
            <a:satOff val="-24293"/>
            <a:lumOff val="-3011"/>
            <a:alphaOff val="0"/>
          </a:schemeClr>
        </a:solidFill>
        <a:ln w="9525" cap="flat" cmpd="sng" algn="ctr">
          <a:solidFill>
            <a:schemeClr val="accent2">
              <a:lumMod val="40000"/>
              <a:lumOff val="6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8BCE974-C990-4D4B-A590-A4B7869F5CB0}">
      <dsp:nvSpPr>
        <dsp:cNvPr id="0" name=""/>
        <dsp:cNvSpPr/>
      </dsp:nvSpPr>
      <dsp:spPr>
        <a:xfrm>
          <a:off x="2249026" y="1507149"/>
          <a:ext cx="1885196" cy="131957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1628513"/>
                <a:satOff val="5598"/>
                <a:lumOff val="-26863"/>
                <a:alphaOff val="0"/>
                <a:tint val="50000"/>
                <a:satMod val="300000"/>
              </a:schemeClr>
            </a:gs>
            <a:gs pos="35000">
              <a:schemeClr val="accent5">
                <a:hueOff val="1628513"/>
                <a:satOff val="5598"/>
                <a:lumOff val="-26863"/>
                <a:alphaOff val="0"/>
                <a:tint val="37000"/>
                <a:satMod val="300000"/>
              </a:schemeClr>
            </a:gs>
            <a:gs pos="100000">
              <a:schemeClr val="accent5">
                <a:hueOff val="1628513"/>
                <a:satOff val="5598"/>
                <a:lumOff val="-2686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Candara" panose="020E0502030303020204" pitchFamily="34" charset="0"/>
            </a:rPr>
            <a:t>Análisis de Componentes principales (PCA)</a:t>
          </a:r>
          <a:endParaRPr lang="es-ES" sz="2000" b="1" kern="1200" dirty="0">
            <a:latin typeface="Candara" panose="020E0502030303020204" pitchFamily="34" charset="0"/>
          </a:endParaRPr>
        </a:p>
      </dsp:txBody>
      <dsp:txXfrm>
        <a:off x="2313454" y="1571577"/>
        <a:ext cx="1756340" cy="1190720"/>
      </dsp:txXfrm>
    </dsp:sp>
    <dsp:sp modelId="{1356DC0C-C8ED-422D-8544-AA9E08A8399E}">
      <dsp:nvSpPr>
        <dsp:cNvPr id="0" name=""/>
        <dsp:cNvSpPr/>
      </dsp:nvSpPr>
      <dsp:spPr>
        <a:xfrm>
          <a:off x="4129211" y="1614496"/>
          <a:ext cx="2939348" cy="1066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b="0" kern="1200" dirty="0" smtClean="0">
              <a:latin typeface="Candara" panose="020E0502030303020204" pitchFamily="34" charset="0"/>
            </a:rPr>
            <a:t>Matriz covarianza</a:t>
          </a:r>
          <a:endParaRPr lang="es-ES" sz="2000" b="0" kern="1200" dirty="0">
            <a:latin typeface="Candara" panose="020E0502030303020204" pitchFamily="34" charset="0"/>
          </a:endParaRPr>
        </a:p>
      </dsp:txBody>
      <dsp:txXfrm>
        <a:off x="4129211" y="1614496"/>
        <a:ext cx="2939348" cy="1066539"/>
      </dsp:txXfrm>
    </dsp:sp>
    <dsp:sp modelId="{B507BF92-A223-4D1E-A5A9-0AFC6AAB0ECD}">
      <dsp:nvSpPr>
        <dsp:cNvPr id="0" name=""/>
        <dsp:cNvSpPr/>
      </dsp:nvSpPr>
      <dsp:spPr>
        <a:xfrm>
          <a:off x="4385660" y="2989468"/>
          <a:ext cx="1885196" cy="131957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3257026"/>
                <a:satOff val="11196"/>
                <a:lumOff val="-53726"/>
                <a:alphaOff val="0"/>
                <a:tint val="50000"/>
                <a:satMod val="300000"/>
              </a:schemeClr>
            </a:gs>
            <a:gs pos="35000">
              <a:schemeClr val="accent5">
                <a:hueOff val="3257026"/>
                <a:satOff val="11196"/>
                <a:lumOff val="-53726"/>
                <a:alphaOff val="0"/>
                <a:tint val="37000"/>
                <a:satMod val="300000"/>
              </a:schemeClr>
            </a:gs>
            <a:gs pos="100000">
              <a:schemeClr val="accent5">
                <a:hueOff val="3257026"/>
                <a:satOff val="11196"/>
                <a:lumOff val="-5372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Candara" panose="020E0502030303020204" pitchFamily="34" charset="0"/>
            </a:rPr>
            <a:t>Análisis independiente de Alometría </a:t>
          </a:r>
          <a:endParaRPr lang="es-ES" sz="2000" b="1" kern="1200" dirty="0">
            <a:latin typeface="Candara" panose="020E0502030303020204" pitchFamily="34" charset="0"/>
          </a:endParaRPr>
        </a:p>
      </dsp:txBody>
      <dsp:txXfrm>
        <a:off x="4450088" y="3053896"/>
        <a:ext cx="1756340" cy="1190720"/>
      </dsp:txXfrm>
    </dsp:sp>
    <dsp:sp modelId="{E149DD03-B78C-4BCB-A923-EAB74FA16E76}">
      <dsp:nvSpPr>
        <dsp:cNvPr id="0" name=""/>
        <dsp:cNvSpPr/>
      </dsp:nvSpPr>
      <dsp:spPr>
        <a:xfrm>
          <a:off x="6288738" y="3086779"/>
          <a:ext cx="1560133" cy="10665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b="0" kern="1200" dirty="0" smtClean="0">
              <a:latin typeface="Candara" panose="020E0502030303020204" pitchFamily="34" charset="0"/>
            </a:rPr>
            <a:t>Regresión</a:t>
          </a:r>
          <a:endParaRPr lang="es-ES" sz="2000" b="0" kern="1200" dirty="0">
            <a:latin typeface="Candara" panose="020E0502030303020204" pitchFamily="34" charset="0"/>
          </a:endParaRPr>
        </a:p>
      </dsp:txBody>
      <dsp:txXfrm>
        <a:off x="6288738" y="3086779"/>
        <a:ext cx="1560133" cy="10665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D1EA5-4DFB-4926-BA6F-B530495850E0}">
      <dsp:nvSpPr>
        <dsp:cNvPr id="0" name=""/>
        <dsp:cNvSpPr/>
      </dsp:nvSpPr>
      <dsp:spPr>
        <a:xfrm rot="5400000">
          <a:off x="1742226" y="861192"/>
          <a:ext cx="1486023" cy="247270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635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0BAC3E-CEA6-46BE-8735-8064FD3360A7}">
      <dsp:nvSpPr>
        <dsp:cNvPr id="0" name=""/>
        <dsp:cNvSpPr/>
      </dsp:nvSpPr>
      <dsp:spPr>
        <a:xfrm>
          <a:off x="1494172" y="1599999"/>
          <a:ext cx="2232375" cy="1956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 panose="020E0502030303020204" pitchFamily="34" charset="0"/>
              <a:ea typeface="+mn-ea"/>
              <a:cs typeface="+mn-cs"/>
            </a:rPr>
            <a:t>Desarrollo y regulación </a:t>
          </a:r>
          <a:endParaRPr lang="es-ES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 panose="020E0502030303020204" pitchFamily="34" charset="0"/>
            <a:ea typeface="+mn-ea"/>
            <a:cs typeface="+mn-cs"/>
          </a:endParaRPr>
        </a:p>
      </dsp:txBody>
      <dsp:txXfrm>
        <a:off x="1494172" y="1599999"/>
        <a:ext cx="2232375" cy="1956808"/>
      </dsp:txXfrm>
    </dsp:sp>
    <dsp:sp modelId="{157E922C-3252-4394-BA38-F9FBAEBB1F72}">
      <dsp:nvSpPr>
        <dsp:cNvPr id="0" name=""/>
        <dsp:cNvSpPr/>
      </dsp:nvSpPr>
      <dsp:spPr>
        <a:xfrm>
          <a:off x="3305345" y="679149"/>
          <a:ext cx="421202" cy="421202"/>
        </a:xfrm>
        <a:prstGeom prst="triangle">
          <a:avLst>
            <a:gd name="adj" fmla="val 100000"/>
          </a:avLst>
        </a:prstGeom>
        <a:gradFill rotWithShape="0">
          <a:gsLst>
            <a:gs pos="0">
              <a:srgbClr val="4472C4">
                <a:hueOff val="-1838336"/>
                <a:satOff val="-2557"/>
                <a:lumOff val="-981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-1838336"/>
                <a:satOff val="-2557"/>
                <a:lumOff val="-981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-1838336"/>
                <a:satOff val="-2557"/>
                <a:lumOff val="-981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6350" cap="flat" cmpd="sng" algn="ctr">
          <a:solidFill>
            <a:srgbClr val="4472C4">
              <a:hueOff val="-1838336"/>
              <a:satOff val="-2557"/>
              <a:lumOff val="-981"/>
              <a:alphaOff val="0"/>
            </a:srgb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44D112A-464A-4C6C-A7B9-F73B2EC769D2}">
      <dsp:nvSpPr>
        <dsp:cNvPr id="0" name=""/>
        <dsp:cNvSpPr/>
      </dsp:nvSpPr>
      <dsp:spPr>
        <a:xfrm rot="5400000">
          <a:off x="4475090" y="184942"/>
          <a:ext cx="1486023" cy="247270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rgbClr val="4472C4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6350" cap="flat" cmpd="sng" algn="ctr">
          <a:solidFill>
            <a:srgbClr val="4472C4">
              <a:hueOff val="-3676672"/>
              <a:satOff val="-5114"/>
              <a:lumOff val="-1961"/>
              <a:alphaOff val="0"/>
            </a:srgb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C15C9F1-EBEE-4957-A96B-593C17C830A1}">
      <dsp:nvSpPr>
        <dsp:cNvPr id="0" name=""/>
        <dsp:cNvSpPr/>
      </dsp:nvSpPr>
      <dsp:spPr>
        <a:xfrm>
          <a:off x="4227036" y="923750"/>
          <a:ext cx="2232375" cy="1956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 panose="020E0502030303020204" pitchFamily="34" charset="0"/>
              <a:ea typeface="+mn-ea"/>
              <a:cs typeface="+mn-cs"/>
            </a:rPr>
            <a:t>Colocación de folíolos</a:t>
          </a:r>
          <a:endParaRPr lang="es-ES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 panose="020E0502030303020204" pitchFamily="34" charset="0"/>
            <a:ea typeface="+mn-ea"/>
            <a:cs typeface="+mn-cs"/>
          </a:endParaRPr>
        </a:p>
      </dsp:txBody>
      <dsp:txXfrm>
        <a:off x="4227036" y="923750"/>
        <a:ext cx="2232375" cy="1956808"/>
      </dsp:txXfrm>
    </dsp:sp>
    <dsp:sp modelId="{2ED01D52-DC3F-48F7-B22A-6D3B58257BA1}">
      <dsp:nvSpPr>
        <dsp:cNvPr id="0" name=""/>
        <dsp:cNvSpPr/>
      </dsp:nvSpPr>
      <dsp:spPr>
        <a:xfrm>
          <a:off x="6038209" y="2899"/>
          <a:ext cx="421202" cy="421202"/>
        </a:xfrm>
        <a:prstGeom prst="triangle">
          <a:avLst>
            <a:gd name="adj" fmla="val 100000"/>
          </a:avLst>
        </a:prstGeom>
        <a:gradFill rotWithShape="0">
          <a:gsLst>
            <a:gs pos="0">
              <a:srgbClr val="4472C4">
                <a:hueOff val="-5515009"/>
                <a:satOff val="-7671"/>
                <a:lumOff val="-2942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-5515009"/>
                <a:satOff val="-7671"/>
                <a:lumOff val="-2942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-5515009"/>
                <a:satOff val="-7671"/>
                <a:lumOff val="-294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6350" cap="flat" cmpd="sng" algn="ctr">
          <a:solidFill>
            <a:srgbClr val="4472C4">
              <a:hueOff val="-5515009"/>
              <a:satOff val="-7671"/>
              <a:lumOff val="-2942"/>
              <a:alphaOff val="0"/>
            </a:srgb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950E094-B022-4A3B-A6D1-5C50C9B851D8}">
      <dsp:nvSpPr>
        <dsp:cNvPr id="0" name=""/>
        <dsp:cNvSpPr/>
      </dsp:nvSpPr>
      <dsp:spPr>
        <a:xfrm rot="5400000">
          <a:off x="7207954" y="-491307"/>
          <a:ext cx="1486023" cy="247270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rgbClr val="4472C4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 w="6350" cap="flat" cmpd="sng" algn="ctr">
          <a:solidFill>
            <a:srgbClr val="4472C4">
              <a:hueOff val="-7353344"/>
              <a:satOff val="-10228"/>
              <a:lumOff val="-3922"/>
              <a:alphaOff val="0"/>
            </a:srgb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93E5B3B-DE54-4ECA-8D91-495CBFD58B35}">
      <dsp:nvSpPr>
        <dsp:cNvPr id="0" name=""/>
        <dsp:cNvSpPr/>
      </dsp:nvSpPr>
      <dsp:spPr>
        <a:xfrm>
          <a:off x="6959900" y="247500"/>
          <a:ext cx="2232375" cy="1956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ndara" panose="020E0502030303020204" pitchFamily="34" charset="0"/>
              <a:ea typeface="+mn-ea"/>
              <a:cs typeface="+mn-cs"/>
            </a:rPr>
            <a:t>PHANTASTICA (PHAN)</a:t>
          </a:r>
          <a:endParaRPr lang="es-E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ndara" panose="020E0502030303020204" pitchFamily="34" charset="0"/>
            <a:ea typeface="+mn-ea"/>
            <a:cs typeface="+mn-cs"/>
          </a:endParaRPr>
        </a:p>
      </dsp:txBody>
      <dsp:txXfrm>
        <a:off x="6959900" y="247500"/>
        <a:ext cx="2232375" cy="19568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A281ED-B95C-453B-8557-FF49E60ED6F2}">
      <dsp:nvSpPr>
        <dsp:cNvPr id="0" name=""/>
        <dsp:cNvSpPr/>
      </dsp:nvSpPr>
      <dsp:spPr>
        <a:xfrm>
          <a:off x="384237" y="1115752"/>
          <a:ext cx="2302283" cy="758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Primera aproximación</a:t>
          </a:r>
          <a:endParaRPr lang="es-ES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sp:txBody>
      <dsp:txXfrm>
        <a:off x="384237" y="1115752"/>
        <a:ext cx="2302283" cy="758707"/>
      </dsp:txXfrm>
    </dsp:sp>
    <dsp:sp modelId="{A707491F-8A0B-41AD-87A1-7C40CCC09126}">
      <dsp:nvSpPr>
        <dsp:cNvPr id="0" name=""/>
        <dsp:cNvSpPr/>
      </dsp:nvSpPr>
      <dsp:spPr>
        <a:xfrm>
          <a:off x="136178" y="2673344"/>
          <a:ext cx="3064961" cy="684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Caracterizar biodiversidad </a:t>
          </a:r>
          <a:endParaRPr lang="es-E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sp:txBody>
      <dsp:txXfrm>
        <a:off x="136178" y="2673344"/>
        <a:ext cx="3064961" cy="684739"/>
      </dsp:txXfrm>
    </dsp:sp>
    <dsp:sp modelId="{DC44C6D0-2A3F-4324-8F2C-482CD5375C29}">
      <dsp:nvSpPr>
        <dsp:cNvPr id="0" name=""/>
        <dsp:cNvSpPr/>
      </dsp:nvSpPr>
      <dsp:spPr>
        <a:xfrm>
          <a:off x="381621" y="885000"/>
          <a:ext cx="183136" cy="183136"/>
        </a:xfrm>
        <a:prstGeom prst="ellipse">
          <a:avLst/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324E42-DD39-498D-9577-8303D1F4908E}">
      <dsp:nvSpPr>
        <dsp:cNvPr id="0" name=""/>
        <dsp:cNvSpPr/>
      </dsp:nvSpPr>
      <dsp:spPr>
        <a:xfrm>
          <a:off x="509816" y="628609"/>
          <a:ext cx="183136" cy="183136"/>
        </a:xfrm>
        <a:prstGeom prst="ellipse">
          <a:avLst/>
        </a:prstGeom>
        <a:solidFill>
          <a:srgbClr val="4472C4">
            <a:hueOff val="-408519"/>
            <a:satOff val="-568"/>
            <a:lumOff val="-21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AA16DA-A4B0-4A0E-B944-A59573E43976}">
      <dsp:nvSpPr>
        <dsp:cNvPr id="0" name=""/>
        <dsp:cNvSpPr/>
      </dsp:nvSpPr>
      <dsp:spPr>
        <a:xfrm>
          <a:off x="817485" y="679888"/>
          <a:ext cx="287785" cy="287785"/>
        </a:xfrm>
        <a:prstGeom prst="ellipse">
          <a:avLst/>
        </a:prstGeom>
        <a:solidFill>
          <a:srgbClr val="4472C4">
            <a:hueOff val="-817038"/>
            <a:satOff val="-1136"/>
            <a:lumOff val="-436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F1C9B7-B529-4A00-A522-4376B94CBD33}">
      <dsp:nvSpPr>
        <dsp:cNvPr id="0" name=""/>
        <dsp:cNvSpPr/>
      </dsp:nvSpPr>
      <dsp:spPr>
        <a:xfrm>
          <a:off x="1073876" y="397858"/>
          <a:ext cx="183136" cy="183136"/>
        </a:xfrm>
        <a:prstGeom prst="ellipse">
          <a:avLst/>
        </a:prstGeom>
        <a:solidFill>
          <a:srgbClr val="4472C4">
            <a:hueOff val="-1225557"/>
            <a:satOff val="-1705"/>
            <a:lumOff val="-65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A84E75-B3C6-450C-9779-635B3705EEBF}">
      <dsp:nvSpPr>
        <dsp:cNvPr id="0" name=""/>
        <dsp:cNvSpPr/>
      </dsp:nvSpPr>
      <dsp:spPr>
        <a:xfrm>
          <a:off x="1407184" y="295301"/>
          <a:ext cx="183136" cy="183136"/>
        </a:xfrm>
        <a:prstGeom prst="ellipse">
          <a:avLst/>
        </a:prstGeom>
        <a:solidFill>
          <a:srgbClr val="4472C4">
            <a:hueOff val="-1634077"/>
            <a:satOff val="-2273"/>
            <a:lumOff val="-87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63A380-AB3E-48E4-8B75-A44B6E2F5300}">
      <dsp:nvSpPr>
        <dsp:cNvPr id="0" name=""/>
        <dsp:cNvSpPr/>
      </dsp:nvSpPr>
      <dsp:spPr>
        <a:xfrm>
          <a:off x="1817409" y="474775"/>
          <a:ext cx="183136" cy="183136"/>
        </a:xfrm>
        <a:prstGeom prst="ellipse">
          <a:avLst/>
        </a:prstGeom>
        <a:solidFill>
          <a:srgbClr val="4472C4">
            <a:hueOff val="-2042596"/>
            <a:satOff val="-2841"/>
            <a:lumOff val="-1089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5569BB-E5D5-410B-B02D-5687DBD7C850}">
      <dsp:nvSpPr>
        <dsp:cNvPr id="0" name=""/>
        <dsp:cNvSpPr/>
      </dsp:nvSpPr>
      <dsp:spPr>
        <a:xfrm>
          <a:off x="2073800" y="602970"/>
          <a:ext cx="287785" cy="287785"/>
        </a:xfrm>
        <a:prstGeom prst="ellipse">
          <a:avLst/>
        </a:prstGeom>
        <a:solidFill>
          <a:srgbClr val="4472C4">
            <a:hueOff val="-2451115"/>
            <a:satOff val="-3409"/>
            <a:lumOff val="-130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7A2401-70A8-4E9D-88C2-A30C3D7551F0}">
      <dsp:nvSpPr>
        <dsp:cNvPr id="0" name=""/>
        <dsp:cNvSpPr/>
      </dsp:nvSpPr>
      <dsp:spPr>
        <a:xfrm>
          <a:off x="2432747" y="885000"/>
          <a:ext cx="183136" cy="183136"/>
        </a:xfrm>
        <a:prstGeom prst="ellipse">
          <a:avLst/>
        </a:prstGeom>
        <a:solidFill>
          <a:srgbClr val="4472C4">
            <a:hueOff val="-2859634"/>
            <a:satOff val="-3978"/>
            <a:lumOff val="-152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BEE4BE-6206-460C-AA79-86026739BBD9}">
      <dsp:nvSpPr>
        <dsp:cNvPr id="0" name=""/>
        <dsp:cNvSpPr/>
      </dsp:nvSpPr>
      <dsp:spPr>
        <a:xfrm>
          <a:off x="2586581" y="1167030"/>
          <a:ext cx="183136" cy="183136"/>
        </a:xfrm>
        <a:prstGeom prst="ellipse">
          <a:avLst/>
        </a:prstGeom>
        <a:solidFill>
          <a:srgbClr val="4472C4">
            <a:hueOff val="-3268153"/>
            <a:satOff val="-4546"/>
            <a:lumOff val="-174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44C754-C220-44A0-815D-69B101636934}">
      <dsp:nvSpPr>
        <dsp:cNvPr id="0" name=""/>
        <dsp:cNvSpPr/>
      </dsp:nvSpPr>
      <dsp:spPr>
        <a:xfrm>
          <a:off x="1253349" y="628609"/>
          <a:ext cx="470921" cy="470921"/>
        </a:xfrm>
        <a:prstGeom prst="ellipse">
          <a:avLst/>
        </a:prstGeom>
        <a:solidFill>
          <a:srgbClr val="4472C4">
            <a:hueOff val="-3676672"/>
            <a:satOff val="-5114"/>
            <a:lumOff val="-1961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9868E5-7990-4A40-93C5-76F8D33E8769}">
      <dsp:nvSpPr>
        <dsp:cNvPr id="0" name=""/>
        <dsp:cNvSpPr/>
      </dsp:nvSpPr>
      <dsp:spPr>
        <a:xfrm>
          <a:off x="253426" y="1602894"/>
          <a:ext cx="183136" cy="183136"/>
        </a:xfrm>
        <a:prstGeom prst="ellipse">
          <a:avLst/>
        </a:prstGeom>
        <a:solidFill>
          <a:srgbClr val="4472C4">
            <a:hueOff val="-4085191"/>
            <a:satOff val="-5682"/>
            <a:lumOff val="-2179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699341-39B5-43F2-9240-ADEDE1F4C34B}">
      <dsp:nvSpPr>
        <dsp:cNvPr id="0" name=""/>
        <dsp:cNvSpPr/>
      </dsp:nvSpPr>
      <dsp:spPr>
        <a:xfrm>
          <a:off x="407260" y="1833646"/>
          <a:ext cx="287785" cy="287785"/>
        </a:xfrm>
        <a:prstGeom prst="ellipse">
          <a:avLst/>
        </a:prstGeom>
        <a:solidFill>
          <a:srgbClr val="4472C4">
            <a:hueOff val="-4493710"/>
            <a:satOff val="-6250"/>
            <a:lumOff val="-2397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64C4B1-6184-4E56-A292-E9627D03648B}">
      <dsp:nvSpPr>
        <dsp:cNvPr id="0" name=""/>
        <dsp:cNvSpPr/>
      </dsp:nvSpPr>
      <dsp:spPr>
        <a:xfrm>
          <a:off x="791846" y="2038758"/>
          <a:ext cx="418597" cy="418597"/>
        </a:xfrm>
        <a:prstGeom prst="ellipse">
          <a:avLst/>
        </a:prstGeom>
        <a:solidFill>
          <a:srgbClr val="4472C4">
            <a:hueOff val="-4902230"/>
            <a:satOff val="-6819"/>
            <a:lumOff val="-2615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8EDC2A-F992-41DA-B0F5-019FF734C755}">
      <dsp:nvSpPr>
        <dsp:cNvPr id="0" name=""/>
        <dsp:cNvSpPr/>
      </dsp:nvSpPr>
      <dsp:spPr>
        <a:xfrm>
          <a:off x="1330267" y="2372066"/>
          <a:ext cx="183136" cy="183136"/>
        </a:xfrm>
        <a:prstGeom prst="ellipse">
          <a:avLst/>
        </a:prstGeom>
        <a:solidFill>
          <a:srgbClr val="4472C4">
            <a:hueOff val="-5310748"/>
            <a:satOff val="-7387"/>
            <a:lumOff val="-2833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6BC6BE-3987-4832-B5B9-72FB636A01A0}">
      <dsp:nvSpPr>
        <dsp:cNvPr id="0" name=""/>
        <dsp:cNvSpPr/>
      </dsp:nvSpPr>
      <dsp:spPr>
        <a:xfrm>
          <a:off x="1432823" y="2038758"/>
          <a:ext cx="287785" cy="287785"/>
        </a:xfrm>
        <a:prstGeom prst="ellipse">
          <a:avLst/>
        </a:prstGeom>
        <a:solidFill>
          <a:srgbClr val="4472C4">
            <a:hueOff val="-5719268"/>
            <a:satOff val="-7955"/>
            <a:lumOff val="-305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FE0B0E-0CB9-4A27-8BB7-9676CC58A8F8}">
      <dsp:nvSpPr>
        <dsp:cNvPr id="0" name=""/>
        <dsp:cNvSpPr/>
      </dsp:nvSpPr>
      <dsp:spPr>
        <a:xfrm>
          <a:off x="1689214" y="2397705"/>
          <a:ext cx="183136" cy="183136"/>
        </a:xfrm>
        <a:prstGeom prst="ellipse">
          <a:avLst/>
        </a:prstGeom>
        <a:solidFill>
          <a:srgbClr val="4472C4">
            <a:hueOff val="-6127787"/>
            <a:satOff val="-8523"/>
            <a:lumOff val="-3268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28E72D-6FCA-416C-8779-C09A3D2A6A82}">
      <dsp:nvSpPr>
        <dsp:cNvPr id="0" name=""/>
        <dsp:cNvSpPr/>
      </dsp:nvSpPr>
      <dsp:spPr>
        <a:xfrm>
          <a:off x="1919965" y="1987480"/>
          <a:ext cx="418597" cy="418597"/>
        </a:xfrm>
        <a:prstGeom prst="ellipse">
          <a:avLst/>
        </a:prstGeom>
        <a:solidFill>
          <a:srgbClr val="4472C4">
            <a:hueOff val="-6536306"/>
            <a:satOff val="-9092"/>
            <a:lumOff val="-3486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58DC75-F606-4DC9-8642-A2BDF1442BEB}">
      <dsp:nvSpPr>
        <dsp:cNvPr id="0" name=""/>
        <dsp:cNvSpPr/>
      </dsp:nvSpPr>
      <dsp:spPr>
        <a:xfrm>
          <a:off x="2484025" y="1884924"/>
          <a:ext cx="287785" cy="287785"/>
        </a:xfrm>
        <a:prstGeom prst="ellipse">
          <a:avLst/>
        </a:prstGeom>
        <a:solidFill>
          <a:srgbClr val="4472C4">
            <a:hueOff val="-6944825"/>
            <a:satOff val="-9660"/>
            <a:lumOff val="-3704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351F4D-C284-4D3F-BC69-C12D5AFDCC9F}">
      <dsp:nvSpPr>
        <dsp:cNvPr id="0" name=""/>
        <dsp:cNvSpPr/>
      </dsp:nvSpPr>
      <dsp:spPr>
        <a:xfrm>
          <a:off x="3067860" y="679461"/>
          <a:ext cx="845185" cy="1613550"/>
        </a:xfrm>
        <a:prstGeom prst="chevron">
          <a:avLst>
            <a:gd name="adj" fmla="val 6231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392605-4A4F-4224-AD89-904E2068A798}">
      <dsp:nvSpPr>
        <dsp:cNvPr id="0" name=""/>
        <dsp:cNvSpPr/>
      </dsp:nvSpPr>
      <dsp:spPr>
        <a:xfrm>
          <a:off x="3759375" y="679461"/>
          <a:ext cx="845185" cy="1613550"/>
        </a:xfrm>
        <a:prstGeom prst="chevron">
          <a:avLst>
            <a:gd name="adj" fmla="val 62310"/>
          </a:avLst>
        </a:prstGeom>
        <a:solidFill>
          <a:srgbClr val="4472C4">
            <a:hueOff val="-7353344"/>
            <a:satOff val="-10228"/>
            <a:lumOff val="-3922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63F0B-1E0A-4EC9-A21B-AD3C75F90DE3}">
      <dsp:nvSpPr>
        <dsp:cNvPr id="0" name=""/>
        <dsp:cNvSpPr/>
      </dsp:nvSpPr>
      <dsp:spPr>
        <a:xfrm>
          <a:off x="5353632" y="564992"/>
          <a:ext cx="1959292" cy="1959292"/>
        </a:xfrm>
        <a:prstGeom prst="ellipse">
          <a:avLst/>
        </a:prstGeom>
        <a:solidFill>
          <a:srgbClr val="4472C4">
            <a:hueOff val="-7353344"/>
            <a:satOff val="-10228"/>
            <a:lumOff val="-3922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Indicadores</a:t>
          </a:r>
          <a:endParaRPr lang="es-ES" sz="1800" b="1" kern="1200" dirty="0">
            <a:solidFill>
              <a:sysClr val="window" lastClr="FFFFFF"/>
            </a:solidFill>
            <a:latin typeface="+mn-lt"/>
            <a:ea typeface="+mn-ea"/>
            <a:cs typeface="+mn-cs"/>
          </a:endParaRPr>
        </a:p>
      </dsp:txBody>
      <dsp:txXfrm>
        <a:off x="5640564" y="851924"/>
        <a:ext cx="1385428" cy="1385428"/>
      </dsp:txXfrm>
    </dsp:sp>
    <dsp:sp modelId="{FCDD7CD5-8FC6-438F-8E76-798B235B526C}">
      <dsp:nvSpPr>
        <dsp:cNvPr id="0" name=""/>
        <dsp:cNvSpPr/>
      </dsp:nvSpPr>
      <dsp:spPr>
        <a:xfrm>
          <a:off x="4607459" y="2682108"/>
          <a:ext cx="3457436" cy="618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Planes</a:t>
          </a:r>
          <a:r>
            <a:rPr lang="es-ES" sz="2000" kern="1200" baseline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n-lt"/>
              <a:ea typeface="+mn-ea"/>
              <a:cs typeface="+mn-cs"/>
            </a:rPr>
            <a:t> de reforestación                        y restauración</a:t>
          </a:r>
          <a:endParaRPr lang="es-ES" sz="20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sp:txBody>
      <dsp:txXfrm>
        <a:off x="4607459" y="2682108"/>
        <a:ext cx="3457436" cy="6186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8F513-517E-4CF4-875C-566F382BDF2E}" type="datetimeFigureOut">
              <a:rPr lang="es-ES" smtClean="0"/>
              <a:pPr/>
              <a:t>21/01/2019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ES" smtClean="0"/>
              <a:t>CÓDIGO: SGC.DI.269       VERSIÓN: 1.0        DICIEMBRE 13 2011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5A72-D475-4644-863B-4274F2D12A4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288414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875" tIns="49937" rIns="99875" bIns="49937" rtlCol="0"/>
          <a:lstStyle>
            <a:lvl1pPr algn="l">
              <a:defRPr sz="14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293" y="0"/>
            <a:ext cx="3076363" cy="511731"/>
          </a:xfrm>
          <a:prstGeom prst="rect">
            <a:avLst/>
          </a:prstGeom>
        </p:spPr>
        <p:txBody>
          <a:bodyPr vert="horz" lIns="99875" tIns="49937" rIns="99875" bIns="49937" rtlCol="0"/>
          <a:lstStyle>
            <a:lvl1pPr algn="r">
              <a:defRPr sz="1400"/>
            </a:lvl1pPr>
          </a:lstStyle>
          <a:p>
            <a:fld id="{467A6AF2-C3A6-4EA1-BB42-D573A88196E2}" type="datetimeFigureOut">
              <a:rPr lang="es-ES" smtClean="0"/>
              <a:pPr/>
              <a:t>21/01/2019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875" tIns="49937" rIns="99875" bIns="49937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930" y="4861443"/>
            <a:ext cx="5679440" cy="4605576"/>
          </a:xfrm>
          <a:prstGeom prst="rect">
            <a:avLst/>
          </a:prstGeom>
        </p:spPr>
        <p:txBody>
          <a:bodyPr vert="horz" lIns="99875" tIns="49937" rIns="99875" bIns="49937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875" tIns="49937" rIns="99875" bIns="49937" rtlCol="0" anchor="b"/>
          <a:lstStyle>
            <a:lvl1pPr algn="l">
              <a:defRPr sz="1400"/>
            </a:lvl1pPr>
          </a:lstStyle>
          <a:p>
            <a:r>
              <a:rPr lang="es-ES" smtClean="0"/>
              <a:t>CÓDIGO: SGC.DI.269       VERSIÓN: 1.0        DICIEMBRE 13 2011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293" y="9721106"/>
            <a:ext cx="3076363" cy="511731"/>
          </a:xfrm>
          <a:prstGeom prst="rect">
            <a:avLst/>
          </a:prstGeom>
        </p:spPr>
        <p:txBody>
          <a:bodyPr vert="horz" lIns="99875" tIns="49937" rIns="99875" bIns="49937" rtlCol="0" anchor="b"/>
          <a:lstStyle>
            <a:lvl1pPr algn="r">
              <a:defRPr sz="1400"/>
            </a:lvl1pPr>
          </a:lstStyle>
          <a:p>
            <a:fld id="{6A7441D7-C633-4324-86FF-E00342CAD51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62409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441D7-C633-4324-86FF-E00342CAD518}" type="slidenum">
              <a:rPr lang="es-ES" smtClean="0"/>
              <a:pPr/>
              <a:t>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CÓDIGO: SGC.DI.269       VERSIÓN: 1.0        DICIEMBRE 13 2011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510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CÓDIGO: SGC.DI.269       VERSIÓN: 1.0        DICIEMBRE 13 2011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7441D7-C633-4324-86FF-E00342CAD518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4075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err="1" smtClean="0"/>
              <a:t>Dépósitos</a:t>
            </a:r>
            <a:r>
              <a:rPr lang="es-EC" baseline="0" dirty="0" smtClean="0"/>
              <a:t> de </a:t>
            </a:r>
            <a:r>
              <a:rPr lang="es-EC" baseline="0" dirty="0" err="1" smtClean="0"/>
              <a:t>Zaruma</a:t>
            </a:r>
            <a:r>
              <a:rPr lang="es-EC" baseline="0" dirty="0" smtClean="0"/>
              <a:t>, Ponce </a:t>
            </a:r>
            <a:r>
              <a:rPr lang="es-EC" baseline="0" dirty="0" err="1" smtClean="0"/>
              <a:t>Enriquez</a:t>
            </a:r>
            <a:r>
              <a:rPr lang="es-EC" baseline="0" dirty="0" smtClean="0"/>
              <a:t> y Nambija</a:t>
            </a:r>
          </a:p>
          <a:p>
            <a:r>
              <a:rPr lang="es-EC" baseline="0" dirty="0" smtClean="0"/>
              <a:t>7 fases en la minería: prospección, exploración, explotación, beneficio, fundición, refinación y comercialización. </a:t>
            </a:r>
          </a:p>
          <a:p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CÓDIGO: SGC.DI.269       VERSIÓN: 1.0        DICIEMBRE 13 2011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7441D7-C633-4324-86FF-E00342CAD518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7045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err="1" smtClean="0"/>
              <a:t>Dépósitos</a:t>
            </a:r>
            <a:r>
              <a:rPr lang="es-EC" baseline="0" dirty="0" smtClean="0"/>
              <a:t> de </a:t>
            </a:r>
            <a:r>
              <a:rPr lang="es-EC" baseline="0" dirty="0" err="1" smtClean="0"/>
              <a:t>Zaruma</a:t>
            </a:r>
            <a:r>
              <a:rPr lang="es-EC" baseline="0" dirty="0" smtClean="0"/>
              <a:t>, Ponce </a:t>
            </a:r>
            <a:r>
              <a:rPr lang="es-EC" baseline="0" dirty="0" err="1" smtClean="0"/>
              <a:t>Enriquez</a:t>
            </a:r>
            <a:r>
              <a:rPr lang="es-EC" baseline="0" dirty="0" smtClean="0"/>
              <a:t> y Nambija</a:t>
            </a:r>
          </a:p>
          <a:p>
            <a:r>
              <a:rPr lang="es-EC" baseline="0" dirty="0" smtClean="0"/>
              <a:t>7 fases en la minería: prospección, exploración, explotación, beneficio, fundición, refinación y comercialización. </a:t>
            </a:r>
          </a:p>
          <a:p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CÓDIGO: SGC.DI.269       VERSIÓN: 1.0        DICIEMBRE 13 2011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7441D7-C633-4324-86FF-E00342CAD518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9219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err="1" smtClean="0"/>
              <a:t>Dépósitos</a:t>
            </a:r>
            <a:r>
              <a:rPr lang="es-EC" baseline="0" dirty="0" smtClean="0"/>
              <a:t> de </a:t>
            </a:r>
            <a:r>
              <a:rPr lang="es-EC" baseline="0" dirty="0" err="1" smtClean="0"/>
              <a:t>Zaruma</a:t>
            </a:r>
            <a:r>
              <a:rPr lang="es-EC" baseline="0" dirty="0" smtClean="0"/>
              <a:t>, Ponce </a:t>
            </a:r>
            <a:r>
              <a:rPr lang="es-EC" baseline="0" dirty="0" err="1" smtClean="0"/>
              <a:t>Enriquez</a:t>
            </a:r>
            <a:r>
              <a:rPr lang="es-EC" baseline="0" dirty="0" smtClean="0"/>
              <a:t> y Nambija</a:t>
            </a:r>
          </a:p>
          <a:p>
            <a:r>
              <a:rPr lang="es-EC" baseline="0" dirty="0" smtClean="0"/>
              <a:t>7 fases en la minería: prospección, exploración, explotación, beneficio, fundición, refinación y comercialización. </a:t>
            </a:r>
          </a:p>
          <a:p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CÓDIGO: SGC.DI.269       VERSIÓN: 1.0        DICIEMBRE 13 2011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7441D7-C633-4324-86FF-E00342CAD518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8423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CÓDIGO: SGC.DI.269       VERSIÓN: 1.0        DICIEMBRE 13 2011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7441D7-C633-4324-86FF-E00342CAD518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167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" smtClean="0"/>
              <a:t>CÓDIGO: SGC.DI.269       VERSIÓN: 1.0        DICIEMBRE 13 2011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7441D7-C633-4324-86FF-E00342CAD518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5697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19050" y="749300"/>
          <a:ext cx="916305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19050" y="749300"/>
                        <a:ext cx="916305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071813" y="22860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4225"/>
            <a:ext cx="9144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385192" y="5661248"/>
            <a:ext cx="202656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 smtClean="0"/>
              <a:t>FECHA ÚLTIMA REVISIÓN: </a:t>
            </a:r>
            <a:r>
              <a:rPr lang="es-EC" dirty="0" smtClean="0"/>
              <a:t>09/10/13</a:t>
            </a:r>
            <a:endParaRPr lang="es-EC" dirty="0"/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8160" y="5662451"/>
            <a:ext cx="14478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smtClean="0"/>
              <a:t>CÓDIGO: </a:t>
            </a:r>
            <a:r>
              <a:rPr lang="es-EC" smtClean="0"/>
              <a:t>SGC.DI.260</a:t>
            </a:r>
            <a:endParaRPr lang="es-EC" dirty="0"/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812360" y="5662451"/>
            <a:ext cx="87444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 smtClean="0"/>
              <a:t>VERSIÓN: </a:t>
            </a:r>
            <a:r>
              <a:rPr lang="es-EC" dirty="0" smtClean="0"/>
              <a:t>1.1</a:t>
            </a:r>
            <a:endParaRPr lang="es-EC" dirty="0"/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02" y="222164"/>
            <a:ext cx="2232000" cy="576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smtClean="0"/>
              <a:t>FECHA ÚLTIMA REVISIÓN: 13/12/11</a:t>
            </a:r>
            <a:endParaRPr lang="es-EC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smtClean="0"/>
              <a:t>VERSIÓN: </a:t>
            </a:r>
            <a:r>
              <a:rPr lang="es-EC" smtClean="0"/>
              <a:t>1.0</a:t>
            </a:r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smtClean="0"/>
              <a:t>CÓDIGO: </a:t>
            </a:r>
            <a:r>
              <a:rPr lang="es-EC" smtClean="0"/>
              <a:t>SGC.DI.260</a:t>
            </a:r>
            <a:endParaRPr lang="es-EC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25400" y="6235700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25400" y="62833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2"/>
          </p:nvPr>
        </p:nvSpPr>
        <p:spPr>
          <a:xfrm>
            <a:off x="385192" y="6656871"/>
            <a:ext cx="202656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 smtClean="0"/>
              <a:t>FECHA ÚLTIMA REVISIÓN: </a:t>
            </a:r>
            <a:r>
              <a:rPr lang="es-EC" dirty="0" smtClean="0"/>
              <a:t>09/10/13</a:t>
            </a:r>
            <a:endParaRPr lang="es-EC" dirty="0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8160" y="6658074"/>
            <a:ext cx="14478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smtClean="0"/>
              <a:t>CÓDIGO: </a:t>
            </a:r>
            <a:r>
              <a:rPr lang="es-EC" smtClean="0"/>
              <a:t>SGC.DI.260</a:t>
            </a:r>
            <a:endParaRPr lang="es-EC" dirty="0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812360" y="6658074"/>
            <a:ext cx="87444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 smtClean="0"/>
              <a:t>VERSIÓN: </a:t>
            </a:r>
            <a:r>
              <a:rPr lang="es-EC" dirty="0" smtClean="0"/>
              <a:t>1.1</a:t>
            </a:r>
            <a:endParaRPr lang="es-EC" dirty="0"/>
          </a:p>
        </p:txBody>
      </p:sp>
      <p:pic>
        <p:nvPicPr>
          <p:cNvPr id="11" name="10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14" y="5981170"/>
            <a:ext cx="2232000" cy="5764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microsoft.com/office/2007/relationships/hdphoto" Target="../media/hdphoto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0.png"/><Relationship Id="rId7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microsoft.com/office/2007/relationships/hdphoto" Target="../media/hdphoto8.wdp"/><Relationship Id="rId4" Type="http://schemas.openxmlformats.org/officeDocument/2006/relationships/image" Target="../media/image51.png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galeria.nomenplantor.org/var/albums/nomenplantor/" TargetMode="External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microsoft.com/office/2007/relationships/hdphoto" Target="../media/hdphoto10.wdp"/><Relationship Id="rId4" Type="http://schemas.openxmlformats.org/officeDocument/2006/relationships/diagramLayout" Target="../diagrams/layout5.xml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8.png"/><Relationship Id="rId7" Type="http://schemas.microsoft.com/office/2007/relationships/hdphoto" Target="../media/hdphoto9.wdp"/><Relationship Id="rId12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microsoft.com/office/2007/relationships/hdphoto" Target="../media/hdphoto11.wdp"/><Relationship Id="rId5" Type="http://schemas.openxmlformats.org/officeDocument/2006/relationships/image" Target="../media/image60.png"/><Relationship Id="rId10" Type="http://schemas.openxmlformats.org/officeDocument/2006/relationships/image" Target="../media/image61.png"/><Relationship Id="rId4" Type="http://schemas.openxmlformats.org/officeDocument/2006/relationships/image" Target="../media/image59.png"/><Relationship Id="rId9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3.png"/><Relationship Id="rId7" Type="http://schemas.openxmlformats.org/officeDocument/2006/relationships/image" Target="../media/image6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microsoft.com/office/2007/relationships/hdphoto" Target="../media/hdphoto13.wdp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73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74.png"/><Relationship Id="rId9" Type="http://schemas.microsoft.com/office/2007/relationships/diagramDrawing" Target="../diagrams/drawing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image" Target="../media/image17.jpeg"/><Relationship Id="rId1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EC" b="1" dirty="0" smtClean="0"/>
              <a:t>FECHA ÚLTIMA REVISIÓN: 13/12/11</a:t>
            </a:r>
            <a:endParaRPr lang="es-EC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C" b="1" smtClean="0"/>
              <a:t>VERSIÓN: </a:t>
            </a:r>
            <a:r>
              <a:rPr lang="es-EC" smtClean="0"/>
              <a:t>1.0</a:t>
            </a:r>
            <a:endParaRPr lang="es-EC" dirty="0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EC" b="1" smtClean="0"/>
              <a:t>CÓDIGO: </a:t>
            </a:r>
            <a:r>
              <a:rPr lang="es-EC" smtClean="0"/>
              <a:t>SGC.DI.260</a:t>
            </a:r>
            <a:endParaRPr lang="es-EC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0"/>
            <a:ext cx="978938" cy="10126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87305" y="1163647"/>
            <a:ext cx="85548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/>
              <a:t>DEPARTAMENTO DE CIENCIAS DE LA VIDA Y LA AGRICULTURA</a:t>
            </a:r>
          </a:p>
          <a:p>
            <a:pPr algn="ctr"/>
            <a:endParaRPr lang="es-EC" sz="1600" b="1" dirty="0" smtClean="0"/>
          </a:p>
          <a:p>
            <a:pPr algn="ctr"/>
            <a:r>
              <a:rPr lang="es-EC" sz="1600" b="1" dirty="0" smtClean="0"/>
              <a:t>CARRERA DE INGENIERÍA EN BIOTECNOLOGÍA</a:t>
            </a:r>
          </a:p>
          <a:p>
            <a:pPr algn="ctr"/>
            <a:endParaRPr lang="es-EC" b="1" dirty="0" smtClean="0"/>
          </a:p>
          <a:p>
            <a:pPr algn="ctr"/>
            <a:r>
              <a:rPr lang="es-EC" sz="1600" b="1" dirty="0" smtClean="0"/>
              <a:t>TRABAJO DE TITULACIÓN, PREVIO A LA OBTENCIÓN DEL TÍTULO DE INGENIERA EN BIOTECNOLOGÍA</a:t>
            </a:r>
          </a:p>
          <a:p>
            <a:pPr algn="ctr"/>
            <a:endParaRPr lang="es-EC" b="1" dirty="0"/>
          </a:p>
          <a:p>
            <a:pPr algn="ctr"/>
            <a:r>
              <a:rPr lang="es-EC" sz="2000" b="1" dirty="0" smtClean="0"/>
              <a:t>“</a:t>
            </a:r>
            <a:r>
              <a:rPr lang="es-EC" sz="2000" b="1" cap="all" dirty="0"/>
              <a:t>Análisis de morfometría geométrica de hojas compuestas de </a:t>
            </a:r>
            <a:r>
              <a:rPr lang="es-EC" sz="2000" b="1" i="1" dirty="0"/>
              <a:t>Polylepis incana</a:t>
            </a:r>
            <a:r>
              <a:rPr lang="es-EC" sz="2000" b="1" dirty="0"/>
              <a:t> </a:t>
            </a:r>
            <a:r>
              <a:rPr lang="es-EC" sz="2000" b="1" dirty="0" err="1"/>
              <a:t>Kunth</a:t>
            </a:r>
            <a:r>
              <a:rPr lang="es-EC" sz="2000" b="1" dirty="0"/>
              <a:t>. y </a:t>
            </a:r>
            <a:r>
              <a:rPr lang="es-EC" sz="2000" b="1" i="1" dirty="0"/>
              <a:t>P. racemosa</a:t>
            </a:r>
            <a:r>
              <a:rPr lang="es-EC" sz="2000" b="1" dirty="0"/>
              <a:t> Ruiz &amp; </a:t>
            </a:r>
            <a:r>
              <a:rPr lang="es-EC" sz="2000" b="1" dirty="0" err="1"/>
              <a:t>Pav</a:t>
            </a:r>
            <a:r>
              <a:rPr lang="es-EC" sz="2000" b="1" dirty="0"/>
              <a:t>. </a:t>
            </a:r>
            <a:r>
              <a:rPr lang="es-EC" sz="2000" b="1" cap="all" dirty="0"/>
              <a:t>para diferenciar especies y potenciales híbridos en el </a:t>
            </a:r>
            <a:r>
              <a:rPr lang="es-EC" sz="2000" b="1" cap="all" dirty="0" smtClean="0"/>
              <a:t>Ecuador</a:t>
            </a:r>
            <a:r>
              <a:rPr lang="es-EC" sz="2000" b="1" dirty="0" smtClean="0"/>
              <a:t>”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533112" y="3992973"/>
            <a:ext cx="3256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/>
              <a:t>Elaborado por</a:t>
            </a:r>
          </a:p>
          <a:p>
            <a:pPr algn="ctr"/>
            <a:r>
              <a:rPr lang="es-EC" sz="1400" cap="all" dirty="0"/>
              <a:t>CAIZA GUAMBA, JOSELIN CAROLINA</a:t>
            </a:r>
            <a:endParaRPr lang="es-EC" sz="1400" dirty="0" smtClean="0"/>
          </a:p>
        </p:txBody>
      </p:sp>
      <p:sp>
        <p:nvSpPr>
          <p:cNvPr id="9" name="Rectángulo 8"/>
          <p:cNvSpPr/>
          <p:nvPr/>
        </p:nvSpPr>
        <p:spPr>
          <a:xfrm>
            <a:off x="3027995" y="4587452"/>
            <a:ext cx="41681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400" b="1" smtClean="0"/>
              <a:t>Director</a:t>
            </a:r>
          </a:p>
          <a:p>
            <a:r>
              <a:rPr lang="es-EC" sz="1400" cap="all" smtClean="0"/>
              <a:t>LIC. SEGOVIA SALCEDO, MARÍA CLAUDIA M.SC </a:t>
            </a:r>
            <a:r>
              <a:rPr lang="es-EC" sz="1400" smtClean="0"/>
              <a:t>Ph.D.</a:t>
            </a:r>
            <a:endParaRPr lang="es-EC" sz="1400" dirty="0"/>
          </a:p>
        </p:txBody>
      </p:sp>
      <p:sp>
        <p:nvSpPr>
          <p:cNvPr id="8" name="Rectángulo 7"/>
          <p:cNvSpPr/>
          <p:nvPr/>
        </p:nvSpPr>
        <p:spPr>
          <a:xfrm>
            <a:off x="2826059" y="513923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sz="1400" dirty="0"/>
              <a:t>SANGOLQUÍ </a:t>
            </a:r>
          </a:p>
          <a:p>
            <a:pPr algn="ctr"/>
            <a:r>
              <a:rPr lang="es-EC" sz="1400" dirty="0"/>
              <a:t>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ángulo 45"/>
          <p:cNvSpPr/>
          <p:nvPr/>
        </p:nvSpPr>
        <p:spPr>
          <a:xfrm>
            <a:off x="393171" y="6366765"/>
            <a:ext cx="5711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latin typeface="+mj-lt"/>
              </a:rPr>
              <a:t>(</a:t>
            </a:r>
            <a:r>
              <a:rPr lang="es-EC" sz="1200" dirty="0" smtClean="0">
                <a:latin typeface="+mj-lt"/>
              </a:rPr>
              <a:t>Klingenberg, 2010</a:t>
            </a:r>
            <a:r>
              <a:rPr lang="es-EC" sz="1200" dirty="0">
                <a:latin typeface="+mj-lt"/>
              </a:rPr>
              <a:t>; Segovia-Salcedo, 2011</a:t>
            </a:r>
            <a:r>
              <a:rPr lang="es-EC" sz="1200" dirty="0" smtClean="0">
                <a:latin typeface="+mj-lt"/>
              </a:rPr>
              <a:t>) </a:t>
            </a:r>
            <a:r>
              <a:rPr lang="es-EC" sz="1200" dirty="0" smtClean="0"/>
              <a:t> </a:t>
            </a:r>
            <a:endParaRPr lang="es-EC" sz="1200" dirty="0"/>
          </a:p>
          <a:p>
            <a:endParaRPr lang="es-EC" sz="1200" dirty="0">
              <a:latin typeface="+mj-lt"/>
            </a:endParaRPr>
          </a:p>
        </p:txBody>
      </p:sp>
      <p:graphicFrame>
        <p:nvGraphicFramePr>
          <p:cNvPr id="21" name="Diagrama 20"/>
          <p:cNvGraphicFramePr/>
          <p:nvPr>
            <p:extLst>
              <p:ext uri="{D42A27DB-BD31-4B8C-83A1-F6EECF244321}">
                <p14:modId xmlns:p14="http://schemas.microsoft.com/office/powerpoint/2010/main" val="297129266"/>
              </p:ext>
            </p:extLst>
          </p:nvPr>
        </p:nvGraphicFramePr>
        <p:xfrm>
          <a:off x="683568" y="476672"/>
          <a:ext cx="806489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/>
          <a:srcRect b="57432"/>
          <a:stretch/>
        </p:blipFill>
        <p:spPr>
          <a:xfrm>
            <a:off x="1028258" y="4123827"/>
            <a:ext cx="1323975" cy="1005532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8"/>
          <a:srcRect t="42677"/>
          <a:stretch/>
        </p:blipFill>
        <p:spPr>
          <a:xfrm>
            <a:off x="2352233" y="4007644"/>
            <a:ext cx="1323975" cy="1354088"/>
          </a:xfrm>
          <a:prstGeom prst="rect">
            <a:avLst/>
          </a:prstGeom>
        </p:spPr>
      </p:pic>
      <p:pic>
        <p:nvPicPr>
          <p:cNvPr id="6146" name="Picture 2" descr="Imagen relaciona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728" y="3859599"/>
            <a:ext cx="1859209" cy="18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393171" y="5416738"/>
            <a:ext cx="3918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/>
              <a:t>Ventaja</a:t>
            </a:r>
            <a:r>
              <a:rPr lang="es-EC" sz="2000" dirty="0" smtClean="0"/>
              <a:t> </a:t>
            </a:r>
            <a:r>
              <a:rPr lang="es-EC" sz="2000" dirty="0" smtClean="0">
                <a:sym typeface="Wingdings" panose="05000000000000000000" pitchFamily="2" charset="2"/>
              </a:rPr>
              <a:t></a:t>
            </a:r>
            <a:r>
              <a:rPr lang="es-EC" sz="2000" dirty="0" smtClean="0"/>
              <a:t> </a:t>
            </a:r>
            <a:r>
              <a:rPr lang="es-EC" sz="2000" dirty="0"/>
              <a:t>métodos </a:t>
            </a:r>
            <a:r>
              <a:rPr lang="es-EC" sz="2000" dirty="0" smtClean="0"/>
              <a:t>moleculares</a:t>
            </a:r>
            <a:endParaRPr lang="es-EC" sz="2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25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n relacionada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907" y="838325"/>
            <a:ext cx="5402089" cy="48918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smtClean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smtClean="0"/>
              <a:t>VERSIÓN: </a:t>
            </a:r>
            <a:r>
              <a:rPr lang="es-EC" smtClean="0"/>
              <a:t>1.0</a:t>
            </a:r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smtClean="0"/>
              <a:t>CÓDIGO: </a:t>
            </a:r>
            <a:r>
              <a:rPr lang="es-EC" smtClean="0"/>
              <a:t>SGC.DI.260</a:t>
            </a:r>
            <a:endParaRPr lang="es-EC" dirty="0"/>
          </a:p>
        </p:txBody>
      </p:sp>
      <p:sp>
        <p:nvSpPr>
          <p:cNvPr id="7" name="CuadroTexto 6"/>
          <p:cNvSpPr txBox="1"/>
          <p:nvPr/>
        </p:nvSpPr>
        <p:spPr>
          <a:xfrm>
            <a:off x="230517" y="1268760"/>
            <a:ext cx="8661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>
                <a:solidFill>
                  <a:schemeClr val="accent6"/>
                </a:solidFill>
              </a:rPr>
              <a:t>Objetivo General</a:t>
            </a:r>
          </a:p>
        </p:txBody>
      </p:sp>
      <p:sp>
        <p:nvSpPr>
          <p:cNvPr id="9" name="Rectángulo 8"/>
          <p:cNvSpPr/>
          <p:nvPr/>
        </p:nvSpPr>
        <p:spPr>
          <a:xfrm>
            <a:off x="559882" y="2123579"/>
            <a:ext cx="8003232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2800" dirty="0"/>
              <a:t>Aplicar la morfometría geométrica de hojas compuestas de </a:t>
            </a:r>
            <a:r>
              <a:rPr lang="es-EC" sz="2800" i="1" dirty="0"/>
              <a:t>Polylepis incana</a:t>
            </a:r>
            <a:r>
              <a:rPr lang="es-EC" sz="2800" dirty="0"/>
              <a:t> </a:t>
            </a:r>
            <a:r>
              <a:rPr lang="es-EC" sz="2800" dirty="0" err="1"/>
              <a:t>Kunth</a:t>
            </a:r>
            <a:r>
              <a:rPr lang="es-EC" sz="2800" dirty="0"/>
              <a:t>. y </a:t>
            </a:r>
            <a:r>
              <a:rPr lang="es-EC" sz="2800" i="1" dirty="0"/>
              <a:t>P. racemosa</a:t>
            </a:r>
            <a:r>
              <a:rPr lang="es-EC" sz="2800" dirty="0"/>
              <a:t> Ruiz &amp; </a:t>
            </a:r>
            <a:r>
              <a:rPr lang="es-EC" sz="2800" dirty="0" err="1"/>
              <a:t>Pav</a:t>
            </a:r>
            <a:r>
              <a:rPr lang="es-EC" sz="2800" dirty="0"/>
              <a:t>.  para diferenciar especies y potenciales híbridos en el </a:t>
            </a:r>
            <a:r>
              <a:rPr lang="es-EC" sz="2800" dirty="0" smtClean="0"/>
              <a:t>Ecuador.</a:t>
            </a:r>
            <a:endParaRPr lang="es-EC" sz="28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251520" y="137663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</a:t>
            </a:r>
            <a:endParaRPr lang="es-EC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974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n relacionada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08720"/>
            <a:ext cx="5758021" cy="52142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smtClean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smtClean="0"/>
              <a:t>VERSIÓN: </a:t>
            </a:r>
            <a:r>
              <a:rPr lang="es-EC" smtClean="0"/>
              <a:t>1.0</a:t>
            </a:r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smtClean="0"/>
              <a:t>CÓDIGO: </a:t>
            </a:r>
            <a:r>
              <a:rPr lang="es-EC" smtClean="0"/>
              <a:t>SGC.DI.260</a:t>
            </a:r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231120" y="671606"/>
            <a:ext cx="866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chemeClr val="accent6"/>
                </a:solidFill>
              </a:rPr>
              <a:t>Objetivos Específicos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93948" y="1166842"/>
            <a:ext cx="86985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b="1" dirty="0"/>
              <a:t>Determinar</a:t>
            </a:r>
            <a:r>
              <a:rPr lang="es-EC" sz="2000" dirty="0"/>
              <a:t> </a:t>
            </a:r>
            <a:r>
              <a:rPr lang="es-EC" sz="2000" b="1" dirty="0"/>
              <a:t>los puntos anatómicos de referencia </a:t>
            </a:r>
            <a:r>
              <a:rPr lang="es-EC" sz="2000" dirty="0" smtClean="0"/>
              <a:t>para </a:t>
            </a:r>
            <a:r>
              <a:rPr lang="es-EC" sz="2000" dirty="0"/>
              <a:t>la hoja compuesta y folíolo simple de </a:t>
            </a:r>
            <a:r>
              <a:rPr lang="es-EC" sz="2000" i="1" dirty="0"/>
              <a:t>P. incana</a:t>
            </a:r>
            <a:r>
              <a:rPr lang="es-EC" sz="2000" dirty="0"/>
              <a:t> </a:t>
            </a:r>
            <a:r>
              <a:rPr lang="es-EC" sz="2000" dirty="0" err="1"/>
              <a:t>Kunth</a:t>
            </a:r>
            <a:r>
              <a:rPr lang="es-EC" sz="2000" dirty="0"/>
              <a:t> y </a:t>
            </a:r>
            <a:r>
              <a:rPr lang="es-EC" sz="2000" i="1" dirty="0"/>
              <a:t>P. racemosa </a:t>
            </a:r>
            <a:r>
              <a:rPr lang="es-EC" sz="2000" dirty="0"/>
              <a:t>Ruiz &amp; </a:t>
            </a:r>
            <a:r>
              <a:rPr lang="es-EC" sz="2000" dirty="0" err="1" smtClean="0"/>
              <a:t>Pav</a:t>
            </a:r>
            <a:r>
              <a:rPr lang="es-EC" sz="2000" i="1" dirty="0" smtClean="0"/>
              <a:t>.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b="1" dirty="0" smtClean="0"/>
              <a:t>Distinguir</a:t>
            </a:r>
            <a:r>
              <a:rPr lang="es-EC" sz="2000" dirty="0" smtClean="0"/>
              <a:t> </a:t>
            </a:r>
            <a:r>
              <a:rPr lang="es-EC" sz="2000" dirty="0"/>
              <a:t>la </a:t>
            </a:r>
            <a:r>
              <a:rPr lang="es-EC" sz="2000" b="1" dirty="0"/>
              <a:t>separación de las formas foliares</a:t>
            </a:r>
            <a:r>
              <a:rPr lang="es-EC" sz="2000" dirty="0"/>
              <a:t> entre especies mediante el uso de </a:t>
            </a:r>
            <a:r>
              <a:rPr lang="es-EC" sz="2000" b="1" dirty="0"/>
              <a:t>análisis </a:t>
            </a:r>
            <a:r>
              <a:rPr lang="es-EC" sz="2000" b="1" dirty="0" smtClean="0"/>
              <a:t>canonicales</a:t>
            </a:r>
            <a:r>
              <a:rPr lang="es-EC" sz="2000" dirty="0" smtClean="0"/>
              <a:t>.</a:t>
            </a:r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000" b="1" dirty="0" smtClean="0"/>
              <a:t>Analizar </a:t>
            </a:r>
            <a:r>
              <a:rPr lang="es-ES" sz="2000" dirty="0"/>
              <a:t>el </a:t>
            </a:r>
            <a:r>
              <a:rPr lang="es-ES" sz="2000" b="1" dirty="0"/>
              <a:t>patrón dominante de variación morfológica </a:t>
            </a:r>
            <a:r>
              <a:rPr lang="es-ES" sz="2000" dirty="0"/>
              <a:t>de la forma de la hoja compuesta y simple dentro de cada población mediante el </a:t>
            </a:r>
            <a:r>
              <a:rPr lang="es-ES" sz="2000" b="1" dirty="0"/>
              <a:t>análisis de componentes principales. </a:t>
            </a:r>
            <a:endParaRPr lang="es-EC" sz="2000" b="1" dirty="0"/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000" b="1" dirty="0" smtClean="0"/>
              <a:t>Identificar </a:t>
            </a:r>
            <a:r>
              <a:rPr lang="es-EC" sz="2000" b="1" dirty="0"/>
              <a:t>poblaciones </a:t>
            </a:r>
            <a:r>
              <a:rPr lang="es-EC" sz="2000" dirty="0"/>
              <a:t>con </a:t>
            </a:r>
            <a:r>
              <a:rPr lang="es-EC" sz="2000" b="1" dirty="0"/>
              <a:t>características morfológicas intermedias </a:t>
            </a:r>
            <a:r>
              <a:rPr lang="es-EC" sz="2000" dirty="0"/>
              <a:t>que pueden ser interpretados como </a:t>
            </a:r>
            <a:r>
              <a:rPr lang="es-EC" sz="2000" b="1" dirty="0"/>
              <a:t>potenciales especies híbridas </a:t>
            </a:r>
            <a:r>
              <a:rPr lang="es-EC" sz="2000" dirty="0"/>
              <a:t>de poblaciones cercanas a actividades antropogénicas o a zonas reforestadas.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51520" y="137663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</a:t>
            </a:r>
            <a:endParaRPr lang="es-EC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326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n relacionada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907" y="838325"/>
            <a:ext cx="5402089" cy="48918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smtClean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smtClean="0"/>
              <a:t>VERSIÓN: </a:t>
            </a:r>
            <a:r>
              <a:rPr lang="es-EC" smtClean="0"/>
              <a:t>1.0</a:t>
            </a:r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smtClean="0"/>
              <a:t>CÓDIGO: </a:t>
            </a:r>
            <a:r>
              <a:rPr lang="es-EC" smtClean="0"/>
              <a:t>SGC.DI.260</a:t>
            </a:r>
            <a:endParaRPr lang="es-EC" dirty="0"/>
          </a:p>
        </p:txBody>
      </p:sp>
      <p:sp>
        <p:nvSpPr>
          <p:cNvPr id="5" name="CuadroTexto 4"/>
          <p:cNvSpPr txBox="1"/>
          <p:nvPr/>
        </p:nvSpPr>
        <p:spPr>
          <a:xfrm>
            <a:off x="251520" y="116632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HIPÓTESIS</a:t>
            </a:r>
            <a:endParaRPr lang="es-EC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038436" y="1477248"/>
            <a:ext cx="7067128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800" dirty="0"/>
              <a:t>El análisis de componentes principales (PCA) y canónico de variables (CVA) permitirá diferenciar las dos especies y potenciales </a:t>
            </a:r>
            <a:r>
              <a:rPr lang="es-EC" sz="2800" dirty="0"/>
              <a:t>híbridos en el Ecuador </a:t>
            </a:r>
            <a:r>
              <a:rPr lang="es-CL" sz="2800" dirty="0"/>
              <a:t>mediante el método de Morfometría geométrica aplicado en hojas compuestas de </a:t>
            </a:r>
            <a:r>
              <a:rPr lang="es-CL" sz="2800" i="1" dirty="0"/>
              <a:t>P. incana y P. racemosa</a:t>
            </a:r>
            <a:endParaRPr lang="es-EC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478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smtClean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smtClean="0"/>
              <a:t>VERSIÓN: </a:t>
            </a:r>
            <a:r>
              <a:rPr lang="es-EC" smtClean="0"/>
              <a:t>1.0</a:t>
            </a:r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smtClean="0"/>
              <a:t>CÓDIGO: </a:t>
            </a:r>
            <a:r>
              <a:rPr lang="es-EC" smtClean="0"/>
              <a:t>SGC.DI.260</a:t>
            </a:r>
            <a:endParaRPr lang="es-EC" dirty="0"/>
          </a:p>
        </p:txBody>
      </p:sp>
      <p:sp>
        <p:nvSpPr>
          <p:cNvPr id="5" name="CuadroTexto 4"/>
          <p:cNvSpPr txBox="1"/>
          <p:nvPr/>
        </p:nvSpPr>
        <p:spPr>
          <a:xfrm>
            <a:off x="1763688" y="2492896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MATERIALES Y MÉTODOS</a:t>
            </a:r>
            <a:endParaRPr lang="es-EC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467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265168" y="116632"/>
            <a:ext cx="862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 de estudio</a:t>
            </a:r>
            <a:endParaRPr lang="es-EC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499141" y="1052736"/>
            <a:ext cx="8145717" cy="4412116"/>
            <a:chOff x="0" y="-1"/>
            <a:chExt cx="5960579" cy="3031491"/>
          </a:xfrm>
        </p:grpSpPr>
        <p:pic>
          <p:nvPicPr>
            <p:cNvPr id="16" name="Imagen 15"/>
            <p:cNvPicPr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7876" t="2008" r="36993" b="3266"/>
            <a:stretch/>
          </p:blipFill>
          <p:spPr bwMode="auto">
            <a:xfrm>
              <a:off x="0" y="22860"/>
              <a:ext cx="2975610" cy="3008630"/>
            </a:xfrm>
            <a:prstGeom prst="rect">
              <a:avLst/>
            </a:prstGeom>
            <a:ln w="38100">
              <a:solidFill>
                <a:srgbClr val="0066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Imagen 16"/>
            <p:cNvPicPr/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18141" y="15545"/>
              <a:ext cx="2942438" cy="3009600"/>
            </a:xfrm>
            <a:prstGeom prst="rect">
              <a:avLst/>
            </a:prstGeom>
            <a:ln w="38100">
              <a:solidFill>
                <a:srgbClr val="C0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Rectángulo 17"/>
            <p:cNvSpPr/>
            <p:nvPr/>
          </p:nvSpPr>
          <p:spPr>
            <a:xfrm>
              <a:off x="1143816" y="462552"/>
              <a:ext cx="388620" cy="48006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C"/>
            </a:p>
          </p:txBody>
        </p:sp>
        <p:cxnSp>
          <p:nvCxnSpPr>
            <p:cNvPr id="19" name="Conector recto 18"/>
            <p:cNvCxnSpPr/>
            <p:nvPr/>
          </p:nvCxnSpPr>
          <p:spPr>
            <a:xfrm flipV="1">
              <a:off x="1532436" y="-1"/>
              <a:ext cx="1485705" cy="46255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/>
            <p:nvPr/>
          </p:nvCxnSpPr>
          <p:spPr>
            <a:xfrm>
              <a:off x="1532436" y="942612"/>
              <a:ext cx="1452847" cy="208887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ángulo 1"/>
          <p:cNvSpPr/>
          <p:nvPr/>
        </p:nvSpPr>
        <p:spPr>
          <a:xfrm>
            <a:off x="467544" y="5538718"/>
            <a:ext cx="84249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/>
              <a:t>Figura 3</a:t>
            </a:r>
            <a:r>
              <a:rPr lang="es-EC" sz="1600" dirty="0"/>
              <a:t>. Mapa de recolección de las muestras vegetales en la región norte-andina del Ecuador</a:t>
            </a:r>
          </a:p>
        </p:txBody>
      </p:sp>
    </p:spTree>
    <p:extLst>
      <p:ext uri="{BB962C8B-B14F-4D97-AF65-F5344CB8AC3E}">
        <p14:creationId xmlns:p14="http://schemas.microsoft.com/office/powerpoint/2010/main" val="81025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531395"/>
              </p:ext>
            </p:extLst>
          </p:nvPr>
        </p:nvGraphicFramePr>
        <p:xfrm>
          <a:off x="467544" y="1662546"/>
          <a:ext cx="8208912" cy="4142718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2032987">
                  <a:extLst>
                    <a:ext uri="{9D8B030D-6E8A-4147-A177-3AD203B41FA5}">
                      <a16:colId xmlns:a16="http://schemas.microsoft.com/office/drawing/2014/main" val="699153360"/>
                    </a:ext>
                  </a:extLst>
                </a:gridCol>
                <a:gridCol w="2071469">
                  <a:extLst>
                    <a:ext uri="{9D8B030D-6E8A-4147-A177-3AD203B41FA5}">
                      <a16:colId xmlns:a16="http://schemas.microsoft.com/office/drawing/2014/main" val="1174250923"/>
                    </a:ext>
                  </a:extLst>
                </a:gridCol>
                <a:gridCol w="2052228">
                  <a:extLst>
                    <a:ext uri="{9D8B030D-6E8A-4147-A177-3AD203B41FA5}">
                      <a16:colId xmlns:a16="http://schemas.microsoft.com/office/drawing/2014/main" val="4162297605"/>
                    </a:ext>
                  </a:extLst>
                </a:gridCol>
                <a:gridCol w="2052228">
                  <a:extLst>
                    <a:ext uri="{9D8B030D-6E8A-4147-A177-3AD203B41FA5}">
                      <a16:colId xmlns:a16="http://schemas.microsoft.com/office/drawing/2014/main" val="3005492722"/>
                    </a:ext>
                  </a:extLst>
                </a:gridCol>
              </a:tblGrid>
              <a:tr h="416133">
                <a:tc>
                  <a:txBody>
                    <a:bodyPr/>
                    <a:lstStyle/>
                    <a:p>
                      <a:pPr indent="45021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Especie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Población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Origen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Altura (msnm)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5779575"/>
                  </a:ext>
                </a:extLst>
              </a:tr>
              <a:tr h="540000">
                <a:tc rowSpan="4">
                  <a:txBody>
                    <a:bodyPr/>
                    <a:lstStyle/>
                    <a:p>
                      <a:pPr indent="45021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i="1" dirty="0">
                          <a:effectLst/>
                        </a:rPr>
                        <a:t>P. incana</a:t>
                      </a:r>
                      <a:endParaRPr lang="es-EC" sz="1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Reserva Ecológica Illinizas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Natural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3950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4353145"/>
                  </a:ext>
                </a:extLst>
              </a:tr>
              <a:tr h="4161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Oyacachi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Reforestada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3900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2926068"/>
                  </a:ext>
                </a:extLst>
              </a:tr>
              <a:tr h="4161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Mojanda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Natural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3769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4325390"/>
                  </a:ext>
                </a:extLst>
              </a:tr>
              <a:tr h="4161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Papallacta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Natural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3394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9943546"/>
                  </a:ext>
                </a:extLst>
              </a:tr>
              <a:tr h="540000">
                <a:tc rowSpan="4">
                  <a:txBody>
                    <a:bodyPr/>
                    <a:lstStyle/>
                    <a:p>
                      <a:pPr indent="45021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800" i="1" dirty="0">
                          <a:effectLst/>
                        </a:rPr>
                        <a:t>P. racemosa</a:t>
                      </a:r>
                      <a:endParaRPr lang="es-EC" sz="1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Reserva Ecológica Illinizas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Reforestada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3800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8737910"/>
                  </a:ext>
                </a:extLst>
              </a:tr>
              <a:tr h="4161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Oyacachi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Reforestada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3900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0663895"/>
                  </a:ext>
                </a:extLst>
              </a:tr>
              <a:tr h="4161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Mojanda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Reforestada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3602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6242016"/>
                  </a:ext>
                </a:extLst>
              </a:tr>
              <a:tr h="41613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Papallacta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Reforestada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3508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390946"/>
                  </a:ext>
                </a:extLst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323528" y="692696"/>
            <a:ext cx="870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Tabla 1.</a:t>
            </a:r>
            <a:r>
              <a:rPr lang="es-EC" i="1" dirty="0"/>
              <a:t> </a:t>
            </a:r>
            <a:r>
              <a:rPr lang="es-EC" i="1" dirty="0" smtClean="0"/>
              <a:t>Origen </a:t>
            </a:r>
            <a:r>
              <a:rPr lang="es-EC" i="1" dirty="0"/>
              <a:t>de Polylepis incana y P. racemosa Ruiz and </a:t>
            </a:r>
            <a:r>
              <a:rPr lang="es-EC" i="1" dirty="0" err="1"/>
              <a:t>Pav</a:t>
            </a:r>
            <a:r>
              <a:rPr lang="es-EC" i="1" dirty="0"/>
              <a:t>. (</a:t>
            </a:r>
            <a:r>
              <a:rPr lang="es-EC" i="1" dirty="0" err="1"/>
              <a:t>Sanguisorbeae</a:t>
            </a:r>
            <a:r>
              <a:rPr lang="es-EC" i="1" dirty="0"/>
              <a:t>, Rosaceae) </a:t>
            </a:r>
            <a:r>
              <a:rPr lang="es-EC" i="1" dirty="0" smtClean="0"/>
              <a:t>de </a:t>
            </a:r>
            <a:r>
              <a:rPr lang="es-EC" i="1" dirty="0"/>
              <a:t>diferentes poblaciones de Ecuador.</a:t>
            </a:r>
          </a:p>
          <a:p>
            <a:endParaRPr lang="es-EC" dirty="0"/>
          </a:p>
        </p:txBody>
      </p:sp>
      <p:sp>
        <p:nvSpPr>
          <p:cNvPr id="5" name="CuadroTexto 4"/>
          <p:cNvSpPr txBox="1"/>
          <p:nvPr/>
        </p:nvSpPr>
        <p:spPr>
          <a:xfrm>
            <a:off x="265168" y="116632"/>
            <a:ext cx="8627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 de estudio</a:t>
            </a:r>
            <a:endParaRPr lang="es-EC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033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2489" y="764704"/>
            <a:ext cx="8619991" cy="4308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2" algn="ctr"/>
            <a:r>
              <a:rPr lang="es-AR" sz="2200" b="1" dirty="0">
                <a:solidFill>
                  <a:schemeClr val="accent6"/>
                </a:solidFill>
              </a:rPr>
              <a:t>Montaje y fotografía de los especímenes </a:t>
            </a:r>
            <a:endParaRPr lang="es-EC" sz="2200" b="1" dirty="0">
              <a:solidFill>
                <a:schemeClr val="accent6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259739" y="97468"/>
            <a:ext cx="8632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de Morfometría Geométrica</a:t>
            </a:r>
            <a:endParaRPr lang="es-EC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215288" y="6354741"/>
            <a:ext cx="5711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latin typeface="+mj-lt"/>
              </a:rPr>
              <a:t>(</a:t>
            </a:r>
            <a:r>
              <a:rPr lang="es-EC" sz="1200" dirty="0" smtClean="0">
                <a:latin typeface="+mj-lt"/>
              </a:rPr>
              <a:t>Klingenberg et al., 2012)</a:t>
            </a:r>
            <a:endParaRPr lang="es-EC" sz="1200" dirty="0"/>
          </a:p>
          <a:p>
            <a:endParaRPr lang="es-EC" sz="1200" dirty="0">
              <a:latin typeface="+mj-lt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899593" y="1467207"/>
            <a:ext cx="7416823" cy="3911005"/>
            <a:chOff x="899593" y="1400195"/>
            <a:chExt cx="7416823" cy="3911005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18" t="9450" r="24867" b="56950"/>
            <a:stretch/>
          </p:blipFill>
          <p:spPr>
            <a:xfrm>
              <a:off x="899593" y="3650020"/>
              <a:ext cx="1868830" cy="1661180"/>
            </a:xfrm>
            <a:prstGeom prst="rect">
              <a:avLst/>
            </a:prstGeom>
          </p:spPr>
        </p:pic>
        <p:grpSp>
          <p:nvGrpSpPr>
            <p:cNvPr id="2" name="Grupo 1"/>
            <p:cNvGrpSpPr/>
            <p:nvPr/>
          </p:nvGrpSpPr>
          <p:grpSpPr>
            <a:xfrm>
              <a:off x="1012370" y="1400195"/>
              <a:ext cx="1504028" cy="1861561"/>
              <a:chOff x="763618" y="2453225"/>
              <a:chExt cx="972000" cy="1277081"/>
            </a:xfrm>
          </p:grpSpPr>
          <p:pic>
            <p:nvPicPr>
              <p:cNvPr id="9" name="Imagen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248" t="4911" r="50075" b="82489"/>
              <a:stretch/>
            </p:blipFill>
            <p:spPr>
              <a:xfrm>
                <a:off x="763618" y="2453225"/>
                <a:ext cx="972000" cy="1148246"/>
              </a:xfrm>
              <a:prstGeom prst="rect">
                <a:avLst/>
              </a:prstGeom>
            </p:spPr>
          </p:pic>
          <p:sp>
            <p:nvSpPr>
              <p:cNvPr id="14" name="Elipse 13"/>
              <p:cNvSpPr/>
              <p:nvPr/>
            </p:nvSpPr>
            <p:spPr>
              <a:xfrm>
                <a:off x="1040281" y="3235312"/>
                <a:ext cx="425592" cy="494994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pic>
          <p:nvPicPr>
            <p:cNvPr id="11268" name="Picture 4" descr="Imagen relacionad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9326" y="2535126"/>
              <a:ext cx="1757970" cy="1757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0" name="Picture 6" descr="Imagen relacionada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22" b="18670"/>
            <a:stretch/>
          </p:blipFill>
          <p:spPr bwMode="auto">
            <a:xfrm>
              <a:off x="5618343" y="2852936"/>
              <a:ext cx="2698073" cy="1152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Flecha derecha 23"/>
            <p:cNvSpPr/>
            <p:nvPr/>
          </p:nvSpPr>
          <p:spPr>
            <a:xfrm>
              <a:off x="2441621" y="3301714"/>
              <a:ext cx="432227" cy="335370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7" name="Flecha derecha 26"/>
            <p:cNvSpPr/>
            <p:nvPr/>
          </p:nvSpPr>
          <p:spPr>
            <a:xfrm>
              <a:off x="4982774" y="3301714"/>
              <a:ext cx="432227" cy="335370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28" name="Elipse 27"/>
          <p:cNvSpPr/>
          <p:nvPr/>
        </p:nvSpPr>
        <p:spPr>
          <a:xfrm>
            <a:off x="1504737" y="5011719"/>
            <a:ext cx="658541" cy="7215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5718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259739" y="97468"/>
            <a:ext cx="8632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de Morfometría Geométrica</a:t>
            </a:r>
            <a:endParaRPr lang="es-EC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215288" y="6354741"/>
            <a:ext cx="5711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latin typeface="+mj-lt"/>
              </a:rPr>
              <a:t>(</a:t>
            </a:r>
            <a:r>
              <a:rPr lang="es-EC" sz="1200" dirty="0" smtClean="0">
                <a:latin typeface="+mj-lt"/>
              </a:rPr>
              <a:t>Klingenberg et al., 2012)</a:t>
            </a:r>
            <a:endParaRPr lang="es-EC" sz="1200" dirty="0"/>
          </a:p>
          <a:p>
            <a:endParaRPr lang="es-EC" sz="1200" dirty="0">
              <a:latin typeface="+mj-lt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2698365" y="1339607"/>
            <a:ext cx="3747271" cy="841945"/>
            <a:chOff x="2408905" y="1257188"/>
            <a:chExt cx="3747271" cy="841945"/>
          </a:xfrm>
        </p:grpSpPr>
        <p:sp>
          <p:nvSpPr>
            <p:cNvPr id="10" name="CuadroTexto 9"/>
            <p:cNvSpPr txBox="1"/>
            <p:nvPr/>
          </p:nvSpPr>
          <p:spPr>
            <a:xfrm>
              <a:off x="4644008" y="1412776"/>
              <a:ext cx="1512168" cy="400110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sz="2000" dirty="0"/>
                <a:t>Point</a:t>
              </a:r>
              <a:r>
                <a:rPr lang="es-EC" dirty="0"/>
                <a:t> Picker</a:t>
              </a:r>
              <a:endParaRPr lang="es-EC" sz="1400" dirty="0"/>
            </a:p>
          </p:txBody>
        </p:sp>
        <p:grpSp>
          <p:nvGrpSpPr>
            <p:cNvPr id="2" name="Grupo 1"/>
            <p:cNvGrpSpPr/>
            <p:nvPr/>
          </p:nvGrpSpPr>
          <p:grpSpPr>
            <a:xfrm>
              <a:off x="2408905" y="1257188"/>
              <a:ext cx="2188482" cy="841945"/>
              <a:chOff x="3068365" y="1615977"/>
              <a:chExt cx="2188482" cy="841945"/>
            </a:xfrm>
          </p:grpSpPr>
          <p:pic>
            <p:nvPicPr>
              <p:cNvPr id="30" name="Picture 4" descr="Imagen relacionada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0073" y="1615977"/>
                <a:ext cx="1806774" cy="8419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72" name="Picture 8" descr="Imagen relacionada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96" t="13363" r="27324" b="11038"/>
              <a:stretch/>
            </p:blipFill>
            <p:spPr bwMode="auto">
              <a:xfrm>
                <a:off x="3068365" y="1700808"/>
                <a:ext cx="329291" cy="598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51" name="Imagen 5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492896"/>
            <a:ext cx="1368152" cy="28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Imagen 5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461" b="61044"/>
          <a:stretch/>
        </p:blipFill>
        <p:spPr bwMode="auto">
          <a:xfrm>
            <a:off x="467544" y="2409916"/>
            <a:ext cx="2587625" cy="2730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wpc="http://schemas.microsoft.com/office/word/2010/wordprocessingCanvas" xmlns:cx="http://schemas.microsoft.com/office/drawing/2014/chartex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rto="http://schemas.microsoft.com/office/word/2006/arto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sp>
        <p:nvSpPr>
          <p:cNvPr id="18" name="CuadroTexto 17"/>
          <p:cNvSpPr txBox="1"/>
          <p:nvPr/>
        </p:nvSpPr>
        <p:spPr>
          <a:xfrm>
            <a:off x="272489" y="764704"/>
            <a:ext cx="8619991" cy="4308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2" algn="ctr"/>
            <a:r>
              <a:rPr lang="es-EC" sz="2200" b="1" dirty="0" smtClean="0">
                <a:solidFill>
                  <a:schemeClr val="accent6"/>
                </a:solidFill>
              </a:rPr>
              <a:t>Determinación </a:t>
            </a:r>
            <a:r>
              <a:rPr lang="es-EC" sz="2200" b="1" dirty="0">
                <a:solidFill>
                  <a:schemeClr val="accent6"/>
                </a:solidFill>
              </a:rPr>
              <a:t>y digitalización de los puntos anatómicos de </a:t>
            </a:r>
            <a:r>
              <a:rPr lang="es-EC" sz="2200" b="1" dirty="0" smtClean="0">
                <a:solidFill>
                  <a:schemeClr val="accent6"/>
                </a:solidFill>
              </a:rPr>
              <a:t>referencia</a:t>
            </a:r>
            <a:endParaRPr lang="es-EC" sz="2200" b="1" dirty="0">
              <a:solidFill>
                <a:schemeClr val="accent6"/>
              </a:solidFill>
            </a:endParaRPr>
          </a:p>
        </p:txBody>
      </p:sp>
      <p:pic>
        <p:nvPicPr>
          <p:cNvPr id="20" name="Imagen 19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58"/>
          <a:stretch/>
        </p:blipFill>
        <p:spPr bwMode="auto">
          <a:xfrm>
            <a:off x="4788024" y="2492896"/>
            <a:ext cx="1080120" cy="28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uadroTexto 23"/>
          <p:cNvSpPr txBox="1"/>
          <p:nvPr/>
        </p:nvSpPr>
        <p:spPr>
          <a:xfrm>
            <a:off x="823599" y="5263212"/>
            <a:ext cx="1875513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dirty="0" smtClean="0"/>
              <a:t>Hoja completa</a:t>
            </a:r>
            <a:endParaRPr lang="es-EC" sz="1400" dirty="0"/>
          </a:p>
        </p:txBody>
      </p:sp>
      <p:sp>
        <p:nvSpPr>
          <p:cNvPr id="27" name="CuadroTexto 26"/>
          <p:cNvSpPr txBox="1"/>
          <p:nvPr/>
        </p:nvSpPr>
        <p:spPr>
          <a:xfrm>
            <a:off x="4657435" y="5263212"/>
            <a:ext cx="1210709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dirty="0" smtClean="0"/>
              <a:t>Proximal</a:t>
            </a:r>
            <a:endParaRPr lang="es-EC" sz="20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7530540" y="5263212"/>
            <a:ext cx="1310027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dirty="0" smtClean="0"/>
              <a:t>Distal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67027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259739" y="97468"/>
            <a:ext cx="8632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de Morfometría Geométrica</a:t>
            </a:r>
            <a:endParaRPr lang="es-EC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215288" y="6354741"/>
            <a:ext cx="5711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latin typeface="+mj-lt"/>
              </a:rPr>
              <a:t>(</a:t>
            </a:r>
            <a:r>
              <a:rPr lang="es-EC" sz="1200" dirty="0" smtClean="0">
                <a:latin typeface="+mj-lt"/>
              </a:rPr>
              <a:t>Klingenberg et al., 2012)</a:t>
            </a:r>
            <a:endParaRPr lang="es-EC" sz="1200" dirty="0"/>
          </a:p>
          <a:p>
            <a:endParaRPr lang="es-EC" sz="1200" dirty="0">
              <a:latin typeface="+mj-lt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72489" y="692696"/>
            <a:ext cx="8619991" cy="4308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2" algn="ctr"/>
            <a:r>
              <a:rPr lang="es-EC" sz="2200" b="1" dirty="0">
                <a:solidFill>
                  <a:schemeClr val="accent6"/>
                </a:solidFill>
              </a:rPr>
              <a:t>Análisis multivariados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6228184" y="1196752"/>
            <a:ext cx="2216933" cy="711373"/>
            <a:chOff x="1318139" y="4450525"/>
            <a:chExt cx="2216933" cy="711373"/>
          </a:xfrm>
        </p:grpSpPr>
        <p:pic>
          <p:nvPicPr>
            <p:cNvPr id="13" name="Picture 8" descr="Resultado de imagen para MorphoJ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8139" y="4450525"/>
              <a:ext cx="576064" cy="71137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uadroTexto 13"/>
            <p:cNvSpPr txBox="1"/>
            <p:nvPr/>
          </p:nvSpPr>
          <p:spPr>
            <a:xfrm>
              <a:off x="1878887" y="4522130"/>
              <a:ext cx="1656185" cy="523220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800" b="1" dirty="0" smtClean="0">
                  <a:solidFill>
                    <a:schemeClr val="accent2"/>
                  </a:solidFill>
                </a:rPr>
                <a:t>MorphoJ</a:t>
              </a:r>
              <a:endParaRPr lang="es-EC" sz="2800" b="1" dirty="0">
                <a:solidFill>
                  <a:schemeClr val="accent2"/>
                </a:solidFill>
              </a:endParaRPr>
            </a:p>
          </p:txBody>
        </p:sp>
      </p:grpSp>
      <p:graphicFrame>
        <p:nvGraphicFramePr>
          <p:cNvPr id="19" name="Diagrama 18"/>
          <p:cNvGraphicFramePr/>
          <p:nvPr>
            <p:extLst>
              <p:ext uri="{D42A27DB-BD31-4B8C-83A1-F6EECF244321}">
                <p14:modId xmlns:p14="http://schemas.microsoft.com/office/powerpoint/2010/main" val="2306807795"/>
              </p:ext>
            </p:extLst>
          </p:nvPr>
        </p:nvGraphicFramePr>
        <p:xfrm>
          <a:off x="683568" y="1327373"/>
          <a:ext cx="7848872" cy="4333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670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dirty="0" smtClean="0"/>
              <a:t>FECHA ÚLTIMA REVISIÓN: 13/12/11</a:t>
            </a:r>
            <a:endParaRPr lang="es-EC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smtClean="0"/>
              <a:t>VERSIÓN: </a:t>
            </a:r>
            <a:r>
              <a:rPr lang="es-EC" smtClean="0"/>
              <a:t>1.0</a:t>
            </a:r>
            <a:endParaRPr lang="es-EC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dirty="0" smtClean="0"/>
              <a:t>CÓDIGO: </a:t>
            </a:r>
            <a:r>
              <a:rPr lang="es-EC" dirty="0" smtClean="0"/>
              <a:t>SGC.DI.260</a:t>
            </a:r>
            <a:endParaRPr lang="es-EC" dirty="0"/>
          </a:p>
        </p:txBody>
      </p:sp>
      <p:sp>
        <p:nvSpPr>
          <p:cNvPr id="2" name="CuadroTexto 1"/>
          <p:cNvSpPr txBox="1"/>
          <p:nvPr/>
        </p:nvSpPr>
        <p:spPr>
          <a:xfrm>
            <a:off x="169168" y="116632"/>
            <a:ext cx="2458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r>
              <a:rPr lang="es-EC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CONTENIDO</a:t>
            </a: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558022391"/>
              </p:ext>
            </p:extLst>
          </p:nvPr>
        </p:nvGraphicFramePr>
        <p:xfrm>
          <a:off x="882321" y="706836"/>
          <a:ext cx="7938151" cy="5394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619672" y="2564904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Y DISCUSIÓN</a:t>
            </a:r>
            <a:endParaRPr lang="es-EC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050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/>
          <p:cNvSpPr txBox="1"/>
          <p:nvPr/>
        </p:nvSpPr>
        <p:spPr>
          <a:xfrm>
            <a:off x="251520" y="97468"/>
            <a:ext cx="86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Puntos </a:t>
            </a:r>
            <a:r>
              <a:rPr lang="es-EC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referencia anatómicos, hitos o landmarks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251520" y="1503166"/>
            <a:ext cx="4410540" cy="2501898"/>
            <a:chOff x="261257" y="0"/>
            <a:chExt cx="5536845" cy="2842260"/>
          </a:xfrm>
        </p:grpSpPr>
        <p:pic>
          <p:nvPicPr>
            <p:cNvPr id="26" name="Imagen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70461" b="61044"/>
            <a:stretch/>
          </p:blipFill>
          <p:spPr bwMode="auto">
            <a:xfrm>
              <a:off x="261257" y="106878"/>
              <a:ext cx="2588260" cy="27311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="http://schemas.microsoft.com/office/drawing/2014/chartex" xmlns:wpc="http://schemas.microsoft.com/office/word/2010/wordprocessingCanvas"/>
              </a:ext>
            </a:extLst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791" b="60236"/>
            <a:stretch/>
          </p:blipFill>
          <p:spPr bwMode="auto">
            <a:xfrm>
              <a:off x="2920282" y="0"/>
              <a:ext cx="2877820" cy="28422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="http://schemas.microsoft.com/office/drawing/2014/chartex" xmlns:wpc="http://schemas.microsoft.com/office/word/2010/wordprocessingCanvas"/>
              </a:ext>
            </a:extLst>
          </p:spPr>
        </p:pic>
      </p:grpSp>
      <p:grpSp>
        <p:nvGrpSpPr>
          <p:cNvPr id="28" name="Grupo 27"/>
          <p:cNvGrpSpPr/>
          <p:nvPr/>
        </p:nvGrpSpPr>
        <p:grpSpPr>
          <a:xfrm>
            <a:off x="5652120" y="1556792"/>
            <a:ext cx="3314670" cy="2530418"/>
            <a:chOff x="-122195" y="-251568"/>
            <a:chExt cx="3314670" cy="2530475"/>
          </a:xfrm>
        </p:grpSpPr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2195" y="-251568"/>
              <a:ext cx="1143000" cy="2530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045" y="-251568"/>
              <a:ext cx="1154430" cy="25196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CuadroTexto 1"/>
          <p:cNvSpPr txBox="1"/>
          <p:nvPr/>
        </p:nvSpPr>
        <p:spPr>
          <a:xfrm>
            <a:off x="158499" y="1401253"/>
            <a:ext cx="4459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a)                                        b)</a:t>
            </a:r>
            <a:endParaRPr lang="es-EC" b="1" dirty="0"/>
          </a:p>
        </p:txBody>
      </p:sp>
      <p:sp>
        <p:nvSpPr>
          <p:cNvPr id="32" name="CuadroTexto 31"/>
          <p:cNvSpPr txBox="1"/>
          <p:nvPr/>
        </p:nvSpPr>
        <p:spPr>
          <a:xfrm>
            <a:off x="5073109" y="1412776"/>
            <a:ext cx="3099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  a)                                        b)</a:t>
            </a:r>
            <a:endParaRPr lang="es-EC" b="1" dirty="0"/>
          </a:p>
        </p:txBody>
      </p:sp>
      <p:sp>
        <p:nvSpPr>
          <p:cNvPr id="4" name="Rectángulo 3"/>
          <p:cNvSpPr/>
          <p:nvPr/>
        </p:nvSpPr>
        <p:spPr>
          <a:xfrm>
            <a:off x="202797" y="6373520"/>
            <a:ext cx="38704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(Klingenberg et al. </a:t>
            </a:r>
            <a:r>
              <a:rPr lang="es-EC" sz="1200" dirty="0" smtClean="0"/>
              <a:t>2012</a:t>
            </a:r>
            <a:r>
              <a:rPr lang="es-EC" sz="1200" dirty="0"/>
              <a:t>; </a:t>
            </a:r>
            <a:r>
              <a:rPr lang="es-EC" sz="1200" dirty="0" err="1" smtClean="0"/>
              <a:t>Bookstein</a:t>
            </a:r>
            <a:r>
              <a:rPr lang="es-EC" sz="1200" dirty="0" smtClean="0"/>
              <a:t>, 1991; Toro et al. 2010)</a:t>
            </a:r>
            <a:endParaRPr lang="es-EC" sz="1200" dirty="0"/>
          </a:p>
        </p:txBody>
      </p:sp>
      <p:sp>
        <p:nvSpPr>
          <p:cNvPr id="11" name="Rectángulo 10"/>
          <p:cNvSpPr/>
          <p:nvPr/>
        </p:nvSpPr>
        <p:spPr>
          <a:xfrm>
            <a:off x="550011" y="811592"/>
            <a:ext cx="3643946" cy="4308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2200" b="1" dirty="0">
                <a:solidFill>
                  <a:schemeClr val="accent6"/>
                </a:solidFill>
                <a:ea typeface="Calibri" panose="020F0502020204030204" pitchFamily="34" charset="0"/>
              </a:rPr>
              <a:t>Hitos tipo I </a:t>
            </a:r>
            <a:r>
              <a:rPr lang="es-EC" sz="2200" b="1" dirty="0" smtClean="0">
                <a:solidFill>
                  <a:schemeClr val="accent6"/>
                </a:solidFill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s-EC" sz="2200" b="1" dirty="0" smtClean="0">
                <a:solidFill>
                  <a:schemeClr val="accent6"/>
                </a:solidFill>
                <a:ea typeface="Calibri" panose="020F0502020204030204" pitchFamily="34" charset="0"/>
              </a:rPr>
              <a:t>Hoja completa</a:t>
            </a:r>
            <a:endParaRPr lang="es-EC" sz="2200" b="1" dirty="0">
              <a:solidFill>
                <a:schemeClr val="accent6"/>
              </a:solidFill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5677018" y="814013"/>
            <a:ext cx="2924198" cy="4308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sz="2200" b="1" dirty="0">
                <a:solidFill>
                  <a:schemeClr val="accent6"/>
                </a:solidFill>
                <a:ea typeface="Calibri" panose="020F0502020204030204" pitchFamily="34" charset="0"/>
              </a:rPr>
              <a:t>Hitos tipo </a:t>
            </a:r>
            <a:r>
              <a:rPr lang="es-EC" sz="2200" b="1" dirty="0" smtClean="0">
                <a:solidFill>
                  <a:schemeClr val="accent6"/>
                </a:solidFill>
                <a:ea typeface="Calibri" panose="020F0502020204030204" pitchFamily="34" charset="0"/>
              </a:rPr>
              <a:t>II </a:t>
            </a:r>
            <a:r>
              <a:rPr lang="es-EC" sz="2200" b="1" dirty="0" smtClean="0">
                <a:solidFill>
                  <a:schemeClr val="accent6"/>
                </a:solidFill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s-EC" sz="2200" b="1" dirty="0" smtClean="0">
                <a:solidFill>
                  <a:schemeClr val="accent6"/>
                </a:solidFill>
                <a:ea typeface="Calibri" panose="020F0502020204030204" pitchFamily="34" charset="0"/>
              </a:rPr>
              <a:t>Folíolos</a:t>
            </a:r>
            <a:endParaRPr lang="es-EC" sz="2200" b="1" dirty="0">
              <a:solidFill>
                <a:schemeClr val="accent6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70004" y="4076415"/>
            <a:ext cx="44648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Figura 4. </a:t>
            </a:r>
            <a:r>
              <a:rPr lang="es-EC" dirty="0"/>
              <a:t>Puntos anatómicos de referencia (landmarks o hitos) digitalizados en hoja completa. a) Hitos en </a:t>
            </a:r>
            <a:r>
              <a:rPr lang="es-EC" i="1" dirty="0"/>
              <a:t>P. incana </a:t>
            </a:r>
            <a:r>
              <a:rPr lang="es-EC" dirty="0"/>
              <a:t>b) Hitos en </a:t>
            </a:r>
            <a:r>
              <a:rPr lang="es-EC" i="1" dirty="0"/>
              <a:t>P. racemosa</a:t>
            </a:r>
          </a:p>
          <a:p>
            <a:pPr algn="just"/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5148064" y="4059620"/>
            <a:ext cx="38031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Figura 5. </a:t>
            </a:r>
            <a:r>
              <a:rPr lang="es-EC" dirty="0"/>
              <a:t>Puntos anatómicos de referencia (landmarks o hitos) digitalizados en folíolos. a) Hitos del folíolo proximal en </a:t>
            </a:r>
            <a:r>
              <a:rPr lang="es-EC" i="1" dirty="0"/>
              <a:t>P. incana </a:t>
            </a:r>
            <a:r>
              <a:rPr lang="es-EC" dirty="0"/>
              <a:t>b) Hitos del folíolo distal en </a:t>
            </a:r>
            <a:r>
              <a:rPr lang="es-EC" i="1" dirty="0"/>
              <a:t>P. </a:t>
            </a:r>
            <a:r>
              <a:rPr lang="es-EC" i="1" dirty="0" smtClean="0"/>
              <a:t>racemosa</a:t>
            </a:r>
            <a:endParaRPr lang="es-EC" i="1" dirty="0"/>
          </a:p>
        </p:txBody>
      </p:sp>
    </p:spTree>
    <p:extLst>
      <p:ext uri="{BB962C8B-B14F-4D97-AF65-F5344CB8AC3E}">
        <p14:creationId xmlns:p14="http://schemas.microsoft.com/office/powerpoint/2010/main" val="176859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/>
          <p:cNvSpPr txBox="1"/>
          <p:nvPr/>
        </p:nvSpPr>
        <p:spPr>
          <a:xfrm>
            <a:off x="252480" y="80677"/>
            <a:ext cx="86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de variantes canónicas (CVA)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02797" y="6373520"/>
            <a:ext cx="50225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(Klingenberg et al. </a:t>
            </a:r>
            <a:r>
              <a:rPr lang="es-EC" sz="1200" dirty="0" smtClean="0"/>
              <a:t>2012; Romoleroux </a:t>
            </a:r>
            <a:r>
              <a:rPr lang="es-EC" sz="1200" dirty="0"/>
              <a:t>1996; Aguirre y Jiménez-Prado, </a:t>
            </a:r>
            <a:r>
              <a:rPr lang="es-EC" sz="1200" dirty="0" smtClean="0"/>
              <a:t>2018</a:t>
            </a:r>
            <a:r>
              <a:rPr lang="es-EC" sz="1200" dirty="0" smtClean="0"/>
              <a:t>)</a:t>
            </a:r>
            <a:endParaRPr lang="es-EC" sz="1200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943957"/>
              </p:ext>
            </p:extLst>
          </p:nvPr>
        </p:nvGraphicFramePr>
        <p:xfrm>
          <a:off x="611560" y="1268760"/>
          <a:ext cx="5881988" cy="4820858"/>
        </p:xfrm>
        <a:graphic>
          <a:graphicData uri="http://schemas.openxmlformats.org/drawingml/2006/table">
            <a:tbl>
              <a:tblPr firstRow="1" firstCol="1" bandRow="1"/>
              <a:tblGrid>
                <a:gridCol w="734731">
                  <a:extLst>
                    <a:ext uri="{9D8B030D-6E8A-4147-A177-3AD203B41FA5}">
                      <a16:colId xmlns:a16="http://schemas.microsoft.com/office/drawing/2014/main" val="646001984"/>
                    </a:ext>
                  </a:extLst>
                </a:gridCol>
                <a:gridCol w="734731">
                  <a:extLst>
                    <a:ext uri="{9D8B030D-6E8A-4147-A177-3AD203B41FA5}">
                      <a16:colId xmlns:a16="http://schemas.microsoft.com/office/drawing/2014/main" val="101655481"/>
                    </a:ext>
                  </a:extLst>
                </a:gridCol>
                <a:gridCol w="735421">
                  <a:extLst>
                    <a:ext uri="{9D8B030D-6E8A-4147-A177-3AD203B41FA5}">
                      <a16:colId xmlns:a16="http://schemas.microsoft.com/office/drawing/2014/main" val="2485556127"/>
                    </a:ext>
                  </a:extLst>
                </a:gridCol>
                <a:gridCol w="735421">
                  <a:extLst>
                    <a:ext uri="{9D8B030D-6E8A-4147-A177-3AD203B41FA5}">
                      <a16:colId xmlns:a16="http://schemas.microsoft.com/office/drawing/2014/main" val="4105477385"/>
                    </a:ext>
                  </a:extLst>
                </a:gridCol>
                <a:gridCol w="735421">
                  <a:extLst>
                    <a:ext uri="{9D8B030D-6E8A-4147-A177-3AD203B41FA5}">
                      <a16:colId xmlns:a16="http://schemas.microsoft.com/office/drawing/2014/main" val="2044700269"/>
                    </a:ext>
                  </a:extLst>
                </a:gridCol>
                <a:gridCol w="735421">
                  <a:extLst>
                    <a:ext uri="{9D8B030D-6E8A-4147-A177-3AD203B41FA5}">
                      <a16:colId xmlns:a16="http://schemas.microsoft.com/office/drawing/2014/main" val="866998654"/>
                    </a:ext>
                  </a:extLst>
                </a:gridCol>
                <a:gridCol w="735421">
                  <a:extLst>
                    <a:ext uri="{9D8B030D-6E8A-4147-A177-3AD203B41FA5}">
                      <a16:colId xmlns:a16="http://schemas.microsoft.com/office/drawing/2014/main" val="2993800392"/>
                    </a:ext>
                  </a:extLst>
                </a:gridCol>
                <a:gridCol w="735421">
                  <a:extLst>
                    <a:ext uri="{9D8B030D-6E8A-4147-A177-3AD203B41FA5}">
                      <a16:colId xmlns:a16="http://schemas.microsoft.com/office/drawing/2014/main" val="2537975302"/>
                    </a:ext>
                  </a:extLst>
                </a:gridCol>
              </a:tblGrid>
              <a:tr h="176655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D60093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A: distancia de Mahalanobis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85520" algn="l"/>
                        </a:tabLst>
                      </a:pPr>
                      <a:r>
                        <a:rPr lang="es-EC" sz="1100" b="1" dirty="0">
                          <a:solidFill>
                            <a:srgbClr val="D60093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B: distancia de Procrustes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352662"/>
                  </a:ext>
                </a:extLst>
              </a:tr>
              <a:tr h="3361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Grupos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</a:t>
                      </a: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Junta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</a:t>
                      </a: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Pura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</a:t>
                      </a: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Junta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Grupos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</a:t>
                      </a: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Junta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</a:t>
                      </a: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Pura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</a:t>
                      </a: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Junta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300331"/>
                  </a:ext>
                </a:extLst>
              </a:tr>
              <a:tr h="1413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</a:t>
                      </a: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Pura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3,8630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70AD47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70AD47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15,8291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15,8386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14,3657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13,9797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7030A0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10,8849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10,6304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A5002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10,5817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11,0414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</a:t>
                      </a: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Pura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0,0657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0,0642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0,0538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0,2484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0,2851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70AD47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0,2280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0,2508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7030A0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0,1585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0,1538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A5002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0,1479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0,1802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385172"/>
                  </a:ext>
                </a:extLst>
              </a:tr>
              <a:tr h="1413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</a:t>
                      </a: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Pura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3,8093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70AD47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3,0630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3,4396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7030A0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3,8180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3,9634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A5002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2,0498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2,5844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</a:t>
                      </a: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Pura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70AD47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0,0886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0,0934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7030A0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0,0639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0,0653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A5002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0,0474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3917"/>
                  </a:ext>
                </a:extLst>
              </a:tr>
              <a:tr h="1413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</a:t>
                      </a: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Junta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11,8448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12,0208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70AD47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8,5420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7,9834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7030A0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10,6420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10,3938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A5002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9,5605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9,0965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</a:t>
                      </a: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Junta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0,1759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0,2535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70AD47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0,0833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0,1127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7030A0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0,1809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0,1972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A5002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0,1328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0,1322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420"/>
                  </a:ext>
                </a:extLst>
              </a:tr>
            </a:tbl>
          </a:graphicData>
        </a:graphic>
      </p:graphicFrame>
      <p:sp>
        <p:nvSpPr>
          <p:cNvPr id="21" name="CuadroTexto 20"/>
          <p:cNvSpPr txBox="1"/>
          <p:nvPr/>
        </p:nvSpPr>
        <p:spPr>
          <a:xfrm>
            <a:off x="539552" y="611977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b="1" dirty="0"/>
              <a:t>Tabla </a:t>
            </a:r>
            <a:r>
              <a:rPr lang="es-EC" sz="1600" b="1" dirty="0" smtClean="0"/>
              <a:t>2. </a:t>
            </a:r>
            <a:r>
              <a:rPr lang="es-EC" sz="1600" dirty="0" smtClean="0"/>
              <a:t>Análisis de variantes canónicas de la hoja completa</a:t>
            </a:r>
            <a:r>
              <a:rPr lang="es-EC" sz="1600" i="1" dirty="0" smtClean="0"/>
              <a:t> de P. </a:t>
            </a:r>
            <a:r>
              <a:rPr lang="es-EC" sz="1600" i="1" dirty="0"/>
              <a:t>incana y P. </a:t>
            </a:r>
            <a:r>
              <a:rPr lang="es-EC" sz="1600" i="1" dirty="0" smtClean="0"/>
              <a:t>racemosa</a:t>
            </a:r>
            <a:endParaRPr lang="es-EC" sz="1600" i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7092280" y="1276436"/>
            <a:ext cx="1440160" cy="13490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s-EC" sz="1100" b="1" dirty="0">
                <a:solidFill>
                  <a:srgbClr val="44546A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Población Illinizas</a:t>
            </a:r>
            <a:endParaRPr lang="es-EC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s-EC" sz="1100" b="1" dirty="0">
                <a:solidFill>
                  <a:srgbClr val="70AD47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Población Oyacachi</a:t>
            </a:r>
            <a:endParaRPr lang="es-EC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s-EC" sz="1100" b="1" dirty="0">
                <a:solidFill>
                  <a:srgbClr val="7030A0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Población Mojanda</a:t>
            </a:r>
            <a:endParaRPr lang="es-EC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s-EC" sz="1100" b="1" dirty="0">
                <a:solidFill>
                  <a:srgbClr val="A50021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Población Papallacta</a:t>
            </a:r>
            <a:endParaRPr lang="es-EC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s-EC" sz="1100" b="1" dirty="0">
                <a:solidFill>
                  <a:srgbClr val="ED7D31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Regresión </a:t>
            </a:r>
            <a:endParaRPr lang="es-EC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484" y="2874248"/>
            <a:ext cx="409752" cy="338728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>
          <a:xfrm>
            <a:off x="1187624" y="4509120"/>
            <a:ext cx="1008112" cy="16561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Elipse 14"/>
          <p:cNvSpPr/>
          <p:nvPr/>
        </p:nvSpPr>
        <p:spPr>
          <a:xfrm>
            <a:off x="4139952" y="4489659"/>
            <a:ext cx="1008112" cy="16561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CuadroTexto 15"/>
          <p:cNvSpPr txBox="1"/>
          <p:nvPr/>
        </p:nvSpPr>
        <p:spPr>
          <a:xfrm>
            <a:off x="7092280" y="3520963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Alometría </a:t>
            </a:r>
            <a:r>
              <a:rPr lang="es-EC" dirty="0">
                <a:sym typeface="Wingdings" panose="05000000000000000000" pitchFamily="2" charset="2"/>
              </a:rPr>
              <a:t> </a:t>
            </a:r>
            <a:r>
              <a:rPr lang="es-EC" dirty="0">
                <a:solidFill>
                  <a:srgbClr val="00B050"/>
                </a:solidFill>
                <a:sym typeface="Wingdings" panose="05000000000000000000" pitchFamily="2" charset="2"/>
              </a:rPr>
              <a:t>R</a:t>
            </a:r>
            <a:r>
              <a:rPr lang="es-EC" dirty="0">
                <a:solidFill>
                  <a:srgbClr val="00B050"/>
                </a:solidFill>
              </a:rPr>
              <a:t>egresión</a:t>
            </a:r>
            <a:r>
              <a:rPr lang="es-EC" dirty="0">
                <a:sym typeface="Wingdings" panose="05000000000000000000" pitchFamily="2" charset="2"/>
              </a:rPr>
              <a:t> </a:t>
            </a:r>
            <a:r>
              <a:rPr lang="es-EC" dirty="0">
                <a:solidFill>
                  <a:srgbClr val="C00000"/>
                </a:solidFill>
              </a:rPr>
              <a:t>residuales</a:t>
            </a:r>
            <a:endParaRPr lang="es-EC" dirty="0" smtClean="0"/>
          </a:p>
        </p:txBody>
      </p:sp>
    </p:spTree>
    <p:extLst>
      <p:ext uri="{BB962C8B-B14F-4D97-AF65-F5344CB8AC3E}">
        <p14:creationId xmlns:p14="http://schemas.microsoft.com/office/powerpoint/2010/main" val="106945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/>
          <p:cNvSpPr txBox="1"/>
          <p:nvPr/>
        </p:nvSpPr>
        <p:spPr>
          <a:xfrm>
            <a:off x="252480" y="80677"/>
            <a:ext cx="86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de variantes canónicas (CVA)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385368"/>
              </p:ext>
            </p:extLst>
          </p:nvPr>
        </p:nvGraphicFramePr>
        <p:xfrm>
          <a:off x="611560" y="1268760"/>
          <a:ext cx="5881988" cy="4798992"/>
        </p:xfrm>
        <a:graphic>
          <a:graphicData uri="http://schemas.openxmlformats.org/drawingml/2006/table">
            <a:tbl>
              <a:tblPr firstRow="1" firstCol="1" bandRow="1"/>
              <a:tblGrid>
                <a:gridCol w="734731">
                  <a:extLst>
                    <a:ext uri="{9D8B030D-6E8A-4147-A177-3AD203B41FA5}">
                      <a16:colId xmlns:a16="http://schemas.microsoft.com/office/drawing/2014/main" val="646001984"/>
                    </a:ext>
                  </a:extLst>
                </a:gridCol>
                <a:gridCol w="734731">
                  <a:extLst>
                    <a:ext uri="{9D8B030D-6E8A-4147-A177-3AD203B41FA5}">
                      <a16:colId xmlns:a16="http://schemas.microsoft.com/office/drawing/2014/main" val="101655481"/>
                    </a:ext>
                  </a:extLst>
                </a:gridCol>
                <a:gridCol w="735421">
                  <a:extLst>
                    <a:ext uri="{9D8B030D-6E8A-4147-A177-3AD203B41FA5}">
                      <a16:colId xmlns:a16="http://schemas.microsoft.com/office/drawing/2014/main" val="2485556127"/>
                    </a:ext>
                  </a:extLst>
                </a:gridCol>
                <a:gridCol w="735421">
                  <a:extLst>
                    <a:ext uri="{9D8B030D-6E8A-4147-A177-3AD203B41FA5}">
                      <a16:colId xmlns:a16="http://schemas.microsoft.com/office/drawing/2014/main" val="4105477385"/>
                    </a:ext>
                  </a:extLst>
                </a:gridCol>
                <a:gridCol w="735421">
                  <a:extLst>
                    <a:ext uri="{9D8B030D-6E8A-4147-A177-3AD203B41FA5}">
                      <a16:colId xmlns:a16="http://schemas.microsoft.com/office/drawing/2014/main" val="2044700269"/>
                    </a:ext>
                  </a:extLst>
                </a:gridCol>
                <a:gridCol w="735421">
                  <a:extLst>
                    <a:ext uri="{9D8B030D-6E8A-4147-A177-3AD203B41FA5}">
                      <a16:colId xmlns:a16="http://schemas.microsoft.com/office/drawing/2014/main" val="866998654"/>
                    </a:ext>
                  </a:extLst>
                </a:gridCol>
                <a:gridCol w="735421">
                  <a:extLst>
                    <a:ext uri="{9D8B030D-6E8A-4147-A177-3AD203B41FA5}">
                      <a16:colId xmlns:a16="http://schemas.microsoft.com/office/drawing/2014/main" val="2993800392"/>
                    </a:ext>
                  </a:extLst>
                </a:gridCol>
                <a:gridCol w="735421">
                  <a:extLst>
                    <a:ext uri="{9D8B030D-6E8A-4147-A177-3AD203B41FA5}">
                      <a16:colId xmlns:a16="http://schemas.microsoft.com/office/drawing/2014/main" val="2537975302"/>
                    </a:ext>
                  </a:extLst>
                </a:gridCol>
              </a:tblGrid>
              <a:tr h="176655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D60093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A: distancia de Mahalanobis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85520" algn="l"/>
                        </a:tabLst>
                      </a:pPr>
                      <a:r>
                        <a:rPr lang="es-EC" sz="1100" b="1" dirty="0">
                          <a:solidFill>
                            <a:srgbClr val="D60093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B: distancia de Procrustes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352662"/>
                  </a:ext>
                </a:extLst>
              </a:tr>
              <a:tr h="3361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Grupos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</a:t>
                      </a: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Junta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</a:t>
                      </a: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Pura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</a:t>
                      </a: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Junta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Grupos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</a:t>
                      </a: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Junta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</a:t>
                      </a: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Pura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</a:t>
                      </a: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Junta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300331"/>
                  </a:ext>
                </a:extLst>
              </a:tr>
              <a:tr h="1413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</a:t>
                      </a: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Pura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2,7323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A5002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3,4678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3,3754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9,6620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9,1502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70AD47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13,7169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17,0872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7030A0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15,4148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17,9543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A5002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12,0666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14,8551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</a:t>
                      </a: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Pura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0,0512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0,0611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70AD47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0,0671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0,0672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A5002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0,0369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0,0281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0,2919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0,1605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70AD47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0,1559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0,1490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7030A0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0,0876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0,0897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A5002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0,1654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0,0733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385172"/>
                  </a:ext>
                </a:extLst>
              </a:tr>
              <a:tr h="1413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</a:t>
                      </a: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Pura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2,4247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2,4835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70AD47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2,4293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7030A0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2,7577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2,7543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</a:t>
                      </a: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Pura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7030A0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7030A0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7030A0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7030A0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0,0802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0,0814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3917"/>
                  </a:ext>
                </a:extLst>
              </a:tr>
              <a:tr h="1413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</a:t>
                      </a: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Junta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11,0173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11,0347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70AD47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5,7271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7,8290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7030A0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6,3365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8,4529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A5002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10,1771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11,5052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</a:t>
                      </a:r>
                      <a:r>
                        <a:rPr lang="es-EC" sz="1100" b="1" dirty="0"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Junta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12" marR="61612" marT="0" marB="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0,2633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0,1979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70AD47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0,1018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0,0978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7030A0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0,1830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0,0779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A5002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0,1529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ED7D31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0,0690</a:t>
                      </a:r>
                      <a:endParaRPr lang="es-EC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rgbClr val="44546A"/>
                          </a:solidFill>
                          <a:effectLst/>
                          <a:latin typeface="Candara" panose="020E0502030303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6420"/>
                  </a:ext>
                </a:extLst>
              </a:tr>
            </a:tbl>
          </a:graphicData>
        </a:graphic>
      </p:graphicFrame>
      <p:sp>
        <p:nvSpPr>
          <p:cNvPr id="21" name="CuadroTexto 20"/>
          <p:cNvSpPr txBox="1"/>
          <p:nvPr/>
        </p:nvSpPr>
        <p:spPr>
          <a:xfrm>
            <a:off x="539552" y="611977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b="1" dirty="0"/>
              <a:t>Tabla </a:t>
            </a:r>
            <a:r>
              <a:rPr lang="es-EC" sz="1600" b="1" dirty="0" smtClean="0"/>
              <a:t>4. </a:t>
            </a:r>
            <a:r>
              <a:rPr lang="es-EC" sz="1600" dirty="0"/>
              <a:t>Análisis de variantes canónicas del folíolo proximal </a:t>
            </a:r>
            <a:r>
              <a:rPr lang="es-EC" sz="1600" i="1" dirty="0"/>
              <a:t>de P. incana y P. racemosa</a:t>
            </a:r>
          </a:p>
          <a:p>
            <a:pPr algn="just"/>
            <a:endParaRPr lang="es-EC" sz="1600" i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7092280" y="1276436"/>
            <a:ext cx="1440160" cy="13490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s-EC" sz="1100" b="1" dirty="0">
                <a:solidFill>
                  <a:srgbClr val="44546A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Población Illinizas</a:t>
            </a:r>
            <a:endParaRPr lang="es-EC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s-EC" sz="1100" b="1" dirty="0">
                <a:solidFill>
                  <a:srgbClr val="70AD47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Población Oyacachi</a:t>
            </a:r>
            <a:endParaRPr lang="es-EC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s-EC" sz="1100" b="1" dirty="0">
                <a:solidFill>
                  <a:srgbClr val="7030A0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Población Mojanda</a:t>
            </a:r>
            <a:endParaRPr lang="es-EC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s-EC" sz="1100" b="1" dirty="0">
                <a:solidFill>
                  <a:srgbClr val="A50021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Población Papallacta</a:t>
            </a:r>
            <a:endParaRPr lang="es-EC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s-EC" sz="1100" b="1" dirty="0">
                <a:solidFill>
                  <a:srgbClr val="ED7D31"/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Regresión </a:t>
            </a:r>
            <a:endParaRPr lang="es-EC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484" y="2874248"/>
            <a:ext cx="409752" cy="338728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7092280" y="3502749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Mahalanobis </a:t>
            </a:r>
            <a:r>
              <a:rPr lang="es-EC" b="1" dirty="0">
                <a:solidFill>
                  <a:srgbClr val="C00000"/>
                </a:solidFill>
              </a:rPr>
              <a:t>≠ </a:t>
            </a:r>
            <a:r>
              <a:rPr lang="es-EC" dirty="0"/>
              <a:t>Procrustes</a:t>
            </a:r>
          </a:p>
        </p:txBody>
      </p:sp>
      <p:sp>
        <p:nvSpPr>
          <p:cNvPr id="14" name="Elipse 13"/>
          <p:cNvSpPr/>
          <p:nvPr/>
        </p:nvSpPr>
        <p:spPr>
          <a:xfrm>
            <a:off x="1187624" y="4581128"/>
            <a:ext cx="1008112" cy="158049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 14"/>
          <p:cNvSpPr/>
          <p:nvPr/>
        </p:nvSpPr>
        <p:spPr>
          <a:xfrm>
            <a:off x="202797" y="6373520"/>
            <a:ext cx="19944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(</a:t>
            </a:r>
            <a:r>
              <a:rPr lang="es-EC" sz="1200" dirty="0" err="1" smtClean="0"/>
              <a:t>Charlin</a:t>
            </a:r>
            <a:r>
              <a:rPr lang="es-EC" sz="1200" dirty="0" smtClean="0"/>
              <a:t> y Hernández 2016;)</a:t>
            </a:r>
            <a:endParaRPr lang="es-EC" sz="1200" dirty="0"/>
          </a:p>
        </p:txBody>
      </p:sp>
      <p:sp>
        <p:nvSpPr>
          <p:cNvPr id="16" name="Elipse 15"/>
          <p:cNvSpPr/>
          <p:nvPr/>
        </p:nvSpPr>
        <p:spPr>
          <a:xfrm>
            <a:off x="4139952" y="4581128"/>
            <a:ext cx="1008112" cy="158049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4291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1353463" y="908720"/>
            <a:ext cx="6437074" cy="4278299"/>
            <a:chOff x="0" y="0"/>
            <a:chExt cx="6100445" cy="4041140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3" r="19230"/>
            <a:stretch/>
          </p:blipFill>
          <p:spPr bwMode="auto">
            <a:xfrm>
              <a:off x="1171575" y="0"/>
              <a:ext cx="4478655" cy="26955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="http://schemas.microsoft.com/office/drawing/2014/chartex" xmlns:wpc="http://schemas.microsoft.com/office/word/2010/wordprocessingCanvas"/>
              </a:ext>
            </a:extLst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68" r="-307" b="85465"/>
            <a:stretch/>
          </p:blipFill>
          <p:spPr bwMode="auto">
            <a:xfrm>
              <a:off x="5505450" y="95250"/>
              <a:ext cx="594995" cy="69469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="http://schemas.microsoft.com/office/drawing/2014/chartex" xmlns:wpc="http://schemas.microsoft.com/office/word/2010/wordprocessingCanvas"/>
              </a:ext>
            </a:extLst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9600"/>
              <a:ext cx="1200150" cy="1259840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2781300"/>
              <a:ext cx="1133475" cy="1259840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5930734"/>
            <a:ext cx="2333647" cy="684000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252480" y="80677"/>
            <a:ext cx="86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de variantes canónicas (CVA)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281455" y="5201324"/>
            <a:ext cx="65309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b="1" dirty="0"/>
              <a:t>Figura 6. </a:t>
            </a:r>
            <a:r>
              <a:rPr lang="es-EC" sz="1600" dirty="0"/>
              <a:t>Análisis de variantes canónicas de la forma de la hoja compuesta de </a:t>
            </a:r>
            <a:r>
              <a:rPr lang="es-EC" sz="1600" i="1" dirty="0"/>
              <a:t>P. incana </a:t>
            </a:r>
            <a:r>
              <a:rPr lang="es-EC" sz="1600" dirty="0"/>
              <a:t>y </a:t>
            </a:r>
            <a:r>
              <a:rPr lang="es-EC" sz="1600" i="1" dirty="0"/>
              <a:t>P. racemosa </a:t>
            </a:r>
            <a:r>
              <a:rPr lang="es-EC" sz="1600" dirty="0"/>
              <a:t>independiente de alometría de la Población Illinizas.</a:t>
            </a:r>
          </a:p>
          <a:p>
            <a:pPr algn="just"/>
            <a:endParaRPr lang="es-EC" sz="1600" dirty="0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1" b="17455" l="35113" r="49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48" t="4911" r="50075" b="82489"/>
          <a:stretch/>
        </p:blipFill>
        <p:spPr>
          <a:xfrm>
            <a:off x="5940152" y="1283161"/>
            <a:ext cx="486917" cy="541867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1" b="17455" l="35113" r="49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48" t="4911" r="50075" b="82489"/>
          <a:stretch/>
        </p:blipFill>
        <p:spPr>
          <a:xfrm>
            <a:off x="5724128" y="2328383"/>
            <a:ext cx="486917" cy="541867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58" b="43296" l="23462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18" t="9450" r="24867" b="56950"/>
          <a:stretch/>
        </p:blipFill>
        <p:spPr>
          <a:xfrm>
            <a:off x="3028395" y="1232816"/>
            <a:ext cx="607501" cy="54000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58" b="43296" l="23462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18" t="9450" r="24867" b="56950"/>
          <a:stretch/>
        </p:blipFill>
        <p:spPr>
          <a:xfrm>
            <a:off x="3748475" y="2636912"/>
            <a:ext cx="60750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1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5930734"/>
            <a:ext cx="2333647" cy="684000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252480" y="80677"/>
            <a:ext cx="86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de variantes canónicas (CVA)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582850" y="5262299"/>
            <a:ext cx="59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b="1" dirty="0"/>
              <a:t>Figura </a:t>
            </a:r>
            <a:r>
              <a:rPr lang="es-EC" sz="1600" b="1" dirty="0" smtClean="0"/>
              <a:t>7.  </a:t>
            </a:r>
            <a:r>
              <a:rPr lang="es-EC" sz="1600" dirty="0"/>
              <a:t>Análisis de variantes canónicas de la forma del folíolo proximal de </a:t>
            </a:r>
            <a:r>
              <a:rPr lang="es-EC" sz="1600" i="1" dirty="0"/>
              <a:t>P. incana </a:t>
            </a:r>
            <a:r>
              <a:rPr lang="es-EC" sz="1600" dirty="0"/>
              <a:t>y </a:t>
            </a:r>
            <a:r>
              <a:rPr lang="es-EC" sz="1600" i="1" dirty="0"/>
              <a:t>P. racemosa </a:t>
            </a:r>
            <a:r>
              <a:rPr lang="es-EC" sz="1600" dirty="0"/>
              <a:t>independiente de alometría de la Población Mojanda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1645110" y="871590"/>
            <a:ext cx="5853780" cy="4357610"/>
            <a:chOff x="0" y="0"/>
            <a:chExt cx="5855942" cy="5337920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617" y="0"/>
              <a:ext cx="5140325" cy="3527425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861" y="39756"/>
              <a:ext cx="600075" cy="685800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1" t="1313"/>
            <a:stretch/>
          </p:blipFill>
          <p:spPr bwMode="auto">
            <a:xfrm>
              <a:off x="0" y="779224"/>
              <a:ext cx="678180" cy="179959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4376" y="3538330"/>
              <a:ext cx="681355" cy="1799590"/>
            </a:xfrm>
            <a:prstGeom prst="rect">
              <a:avLst/>
            </a:prstGeom>
          </p:spPr>
        </p:pic>
      </p:grp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8" b="43296" l="23462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18" t="9450" r="24867" b="56950"/>
          <a:stretch/>
        </p:blipFill>
        <p:spPr>
          <a:xfrm>
            <a:off x="5724128" y="1237709"/>
            <a:ext cx="607501" cy="540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91" b="17455" l="35113" r="49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48" t="4911" r="50075" b="82489"/>
          <a:stretch/>
        </p:blipFill>
        <p:spPr>
          <a:xfrm>
            <a:off x="3347864" y="2298893"/>
            <a:ext cx="486917" cy="541867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91" b="17455" l="35113" r="49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48" t="4911" r="50075" b="82489"/>
          <a:stretch/>
        </p:blipFill>
        <p:spPr>
          <a:xfrm>
            <a:off x="5754180" y="2569826"/>
            <a:ext cx="486917" cy="541867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58" b="43296" l="23462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18" t="9450" r="24867" b="56950"/>
          <a:stretch/>
        </p:blipFill>
        <p:spPr>
          <a:xfrm>
            <a:off x="6883386" y="1972256"/>
            <a:ext cx="60750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8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/>
          <p:cNvSpPr txBox="1"/>
          <p:nvPr/>
        </p:nvSpPr>
        <p:spPr>
          <a:xfrm>
            <a:off x="252480" y="97468"/>
            <a:ext cx="86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estadísticos multivariados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02797" y="6373520"/>
            <a:ext cx="27130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/>
              <a:t>(</a:t>
            </a:r>
            <a:r>
              <a:rPr lang="es-EC" sz="1200" dirty="0"/>
              <a:t>Jackson 1996; Scott 2005)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701262"/>
            <a:ext cx="5829871" cy="423990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779912" y="5127575"/>
            <a:ext cx="4968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 smtClean="0"/>
              <a:t>Obtenido de: </a:t>
            </a:r>
            <a:r>
              <a:rPr lang="es-EC" sz="1200" dirty="0" smtClean="0">
                <a:hlinkClick r:id="rId3"/>
              </a:rPr>
              <a:t>https</a:t>
            </a:r>
            <a:r>
              <a:rPr lang="es-EC" sz="1200" dirty="0">
                <a:hlinkClick r:id="rId3"/>
              </a:rPr>
              <a:t>://galeria.nomenplantor.org/var/albums/nomenplantor</a:t>
            </a:r>
            <a:r>
              <a:rPr lang="es-EC" sz="1200" dirty="0" smtClean="0">
                <a:hlinkClick r:id="rId3"/>
              </a:rPr>
              <a:t>/</a:t>
            </a:r>
            <a:endParaRPr lang="es-EC" sz="1200" dirty="0" smtClean="0"/>
          </a:p>
          <a:p>
            <a:r>
              <a:rPr lang="es-EC" sz="1200" dirty="0" smtClean="0"/>
              <a:t>hojas/Hoja_evolucion_simple_compuesta.gif</a:t>
            </a:r>
            <a:endParaRPr lang="es-EC" sz="1200" dirty="0"/>
          </a:p>
        </p:txBody>
      </p:sp>
      <p:grpSp>
        <p:nvGrpSpPr>
          <p:cNvPr id="3" name="Grupo 2"/>
          <p:cNvGrpSpPr/>
          <p:nvPr/>
        </p:nvGrpSpPr>
        <p:grpSpPr>
          <a:xfrm>
            <a:off x="570845" y="1052960"/>
            <a:ext cx="2612844" cy="4464271"/>
            <a:chOff x="570845" y="1052960"/>
            <a:chExt cx="2612844" cy="4464271"/>
          </a:xfrm>
        </p:grpSpPr>
        <p:sp>
          <p:nvSpPr>
            <p:cNvPr id="5" name="Arco de bloque 4"/>
            <p:cNvSpPr/>
            <p:nvPr/>
          </p:nvSpPr>
          <p:spPr>
            <a:xfrm>
              <a:off x="1167689" y="1052960"/>
              <a:ext cx="2016000" cy="2016000"/>
            </a:xfrm>
            <a:prstGeom prst="blockArc">
              <a:avLst>
                <a:gd name="adj1" fmla="val 0"/>
                <a:gd name="adj2" fmla="val 18900000"/>
                <a:gd name="adj3" fmla="val 12740"/>
              </a:avLst>
            </a:prstGeom>
            <a:gradFill rotWithShape="0">
              <a:gsLst>
                <a:gs pos="0">
                  <a:srgbClr val="4472C4">
                    <a:hueOff val="-7353344"/>
                    <a:satOff val="-10228"/>
                    <a:lumOff val="-3922"/>
                    <a:alphaOff val="0"/>
                    <a:satMod val="103000"/>
                    <a:lumMod val="102000"/>
                    <a:tint val="94000"/>
                  </a:srgbClr>
                </a:gs>
                <a:gs pos="50000">
                  <a:srgbClr val="4472C4">
                    <a:hueOff val="-7353344"/>
                    <a:satOff val="-10228"/>
                    <a:lumOff val="-3922"/>
                    <a:alphaOff val="0"/>
                    <a:satMod val="110000"/>
                    <a:lumMod val="100000"/>
                    <a:shade val="100000"/>
                  </a:srgbClr>
                </a:gs>
                <a:gs pos="100000">
                  <a:srgbClr val="4472C4">
                    <a:hueOff val="-7353344"/>
                    <a:satOff val="-10228"/>
                    <a:lumOff val="-3922"/>
                    <a:alphaOff val="0"/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Forma libre 5"/>
            <p:cNvSpPr/>
            <p:nvPr/>
          </p:nvSpPr>
          <p:spPr>
            <a:xfrm>
              <a:off x="1499582" y="1629113"/>
              <a:ext cx="1352213" cy="596903"/>
            </a:xfrm>
            <a:custGeom>
              <a:avLst/>
              <a:gdLst>
                <a:gd name="connsiteX0" fmla="*/ 0 w 1352213"/>
                <a:gd name="connsiteY0" fmla="*/ 0 h 596903"/>
                <a:gd name="connsiteX1" fmla="*/ 1352213 w 1352213"/>
                <a:gd name="connsiteY1" fmla="*/ 0 h 596903"/>
                <a:gd name="connsiteX2" fmla="*/ 1352213 w 1352213"/>
                <a:gd name="connsiteY2" fmla="*/ 596903 h 596903"/>
                <a:gd name="connsiteX3" fmla="*/ 0 w 1352213"/>
                <a:gd name="connsiteY3" fmla="*/ 596903 h 596903"/>
                <a:gd name="connsiteX4" fmla="*/ 0 w 1352213"/>
                <a:gd name="connsiteY4" fmla="*/ 0 h 596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2213" h="596903">
                  <a:moveTo>
                    <a:pt x="0" y="0"/>
                  </a:moveTo>
                  <a:lnTo>
                    <a:pt x="1352213" y="0"/>
                  </a:lnTo>
                  <a:lnTo>
                    <a:pt x="1352213" y="596903"/>
                  </a:lnTo>
                  <a:lnTo>
                    <a:pt x="0" y="59690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b="1" kern="1200" dirty="0" smtClean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ndara" panose="020E0502030303020204" pitchFamily="34" charset="0"/>
                  <a:ea typeface="+mn-ea"/>
                  <a:cs typeface="+mn-cs"/>
                </a:rPr>
                <a:t>Hojas compuestas</a:t>
              </a:r>
              <a:endParaRPr lang="es-ES" sz="2000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Forma 6"/>
            <p:cNvSpPr/>
            <p:nvPr/>
          </p:nvSpPr>
          <p:spPr>
            <a:xfrm>
              <a:off x="570845" y="2287615"/>
              <a:ext cx="2148881" cy="2149208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1628513"/>
                <a:satOff val="5598"/>
                <a:lumOff val="-26863"/>
                <a:alphaOff val="0"/>
              </a:schemeClr>
            </a:fillRef>
            <a:effectRef idx="3">
              <a:schemeClr val="accent5">
                <a:hueOff val="1628513"/>
                <a:satOff val="5598"/>
                <a:lumOff val="-2686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orma libre 8"/>
            <p:cNvSpPr/>
            <p:nvPr/>
          </p:nvSpPr>
          <p:spPr>
            <a:xfrm>
              <a:off x="1048239" y="3059575"/>
              <a:ext cx="1194092" cy="596903"/>
            </a:xfrm>
            <a:custGeom>
              <a:avLst/>
              <a:gdLst>
                <a:gd name="connsiteX0" fmla="*/ 0 w 1194092"/>
                <a:gd name="connsiteY0" fmla="*/ 0 h 596903"/>
                <a:gd name="connsiteX1" fmla="*/ 1194092 w 1194092"/>
                <a:gd name="connsiteY1" fmla="*/ 0 h 596903"/>
                <a:gd name="connsiteX2" fmla="*/ 1194092 w 1194092"/>
                <a:gd name="connsiteY2" fmla="*/ 596903 h 596903"/>
                <a:gd name="connsiteX3" fmla="*/ 0 w 1194092"/>
                <a:gd name="connsiteY3" fmla="*/ 596903 h 596903"/>
                <a:gd name="connsiteX4" fmla="*/ 0 w 1194092"/>
                <a:gd name="connsiteY4" fmla="*/ 0 h 596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4092" h="596903">
                  <a:moveTo>
                    <a:pt x="0" y="0"/>
                  </a:moveTo>
                  <a:lnTo>
                    <a:pt x="1194092" y="0"/>
                  </a:lnTo>
                  <a:lnTo>
                    <a:pt x="1194092" y="596903"/>
                  </a:lnTo>
                  <a:lnTo>
                    <a:pt x="0" y="59690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b="1" kern="1200" dirty="0" smtClean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ndara" panose="020E0502030303020204" pitchFamily="34" charset="0"/>
                  <a:ea typeface="+mn-ea"/>
                  <a:cs typeface="+mn-cs"/>
                </a:rPr>
                <a:t>Lóbulos </a:t>
              </a:r>
            </a:p>
          </p:txBody>
        </p:sp>
        <p:sp>
          <p:nvSpPr>
            <p:cNvPr id="10" name="Arco de bloque 9"/>
            <p:cNvSpPr/>
            <p:nvPr/>
          </p:nvSpPr>
          <p:spPr>
            <a:xfrm>
              <a:off x="1320633" y="3670270"/>
              <a:ext cx="1846222" cy="1846961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3257026"/>
                <a:satOff val="11196"/>
                <a:lumOff val="-53726"/>
                <a:alphaOff val="0"/>
              </a:schemeClr>
            </a:fillRef>
            <a:effectRef idx="3">
              <a:schemeClr val="accent5">
                <a:hueOff val="3257026"/>
                <a:satOff val="11196"/>
                <a:lumOff val="-5372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orma libre 11"/>
            <p:cNvSpPr/>
            <p:nvPr/>
          </p:nvSpPr>
          <p:spPr>
            <a:xfrm>
              <a:off x="1645487" y="4314496"/>
              <a:ext cx="1194092" cy="596903"/>
            </a:xfrm>
            <a:custGeom>
              <a:avLst/>
              <a:gdLst>
                <a:gd name="connsiteX0" fmla="*/ 0 w 1194092"/>
                <a:gd name="connsiteY0" fmla="*/ 0 h 596903"/>
                <a:gd name="connsiteX1" fmla="*/ 1194092 w 1194092"/>
                <a:gd name="connsiteY1" fmla="*/ 0 h 596903"/>
                <a:gd name="connsiteX2" fmla="*/ 1194092 w 1194092"/>
                <a:gd name="connsiteY2" fmla="*/ 596903 h 596903"/>
                <a:gd name="connsiteX3" fmla="*/ 0 w 1194092"/>
                <a:gd name="connsiteY3" fmla="*/ 596903 h 596903"/>
                <a:gd name="connsiteX4" fmla="*/ 0 w 1194092"/>
                <a:gd name="connsiteY4" fmla="*/ 0 h 596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4092" h="596903">
                  <a:moveTo>
                    <a:pt x="0" y="0"/>
                  </a:moveTo>
                  <a:lnTo>
                    <a:pt x="1194092" y="0"/>
                  </a:lnTo>
                  <a:lnTo>
                    <a:pt x="1194092" y="596903"/>
                  </a:lnTo>
                  <a:lnTo>
                    <a:pt x="0" y="59690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b="1" kern="1200" dirty="0" smtClean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ndara" panose="020E0502030303020204" pitchFamily="34" charset="0"/>
                  <a:ea typeface="+mn-ea"/>
                  <a:cs typeface="+mn-cs"/>
                </a:rPr>
                <a:t>Hoja simple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237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/>
          <p:cNvSpPr txBox="1"/>
          <p:nvPr/>
        </p:nvSpPr>
        <p:spPr>
          <a:xfrm>
            <a:off x="252480" y="97468"/>
            <a:ext cx="86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estadísticos multivariados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202797" y="6373520"/>
            <a:ext cx="53012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(Ge et al. </a:t>
            </a:r>
            <a:r>
              <a:rPr lang="es-EC" sz="1200" dirty="0" smtClean="0"/>
              <a:t>2014; </a:t>
            </a:r>
            <a:r>
              <a:rPr lang="es-EC" sz="1200" dirty="0" err="1" smtClean="0"/>
              <a:t>Waites</a:t>
            </a:r>
            <a:r>
              <a:rPr lang="es-EC" sz="1200" dirty="0" smtClean="0"/>
              <a:t> </a:t>
            </a:r>
            <a:r>
              <a:rPr lang="es-EC" sz="1200" dirty="0"/>
              <a:t>y Hudson </a:t>
            </a:r>
            <a:r>
              <a:rPr lang="es-EC" sz="1200" dirty="0" smtClean="0"/>
              <a:t>1995; </a:t>
            </a:r>
            <a:r>
              <a:rPr lang="es-EC" sz="1200" dirty="0"/>
              <a:t>Champagne y </a:t>
            </a:r>
            <a:r>
              <a:rPr lang="es-EC" sz="1200" dirty="0" err="1" smtClean="0"/>
              <a:t>Sinha</a:t>
            </a:r>
            <a:r>
              <a:rPr lang="es-EC" sz="1200" dirty="0" smtClean="0"/>
              <a:t> 2004</a:t>
            </a:r>
            <a:r>
              <a:rPr lang="es-EC" sz="1200" dirty="0" smtClean="0"/>
              <a:t>; </a:t>
            </a:r>
            <a:r>
              <a:rPr lang="es-EC" sz="1200" dirty="0" err="1" smtClean="0"/>
              <a:t>Tsukaya</a:t>
            </a:r>
            <a:r>
              <a:rPr lang="es-EC" sz="1200" dirty="0" smtClean="0"/>
              <a:t> 2005)</a:t>
            </a:r>
            <a:endParaRPr lang="es-EC" sz="1200" dirty="0"/>
          </a:p>
        </p:txBody>
      </p:sp>
      <p:pic>
        <p:nvPicPr>
          <p:cNvPr id="3074" name="Picture 2" descr="http://dev.biologists.org/content/develop/131/18/4401/F4.large.jpg?width=800&amp;height=600&amp;carousel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33056"/>
            <a:ext cx="2160239" cy="175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1849171130"/>
              </p:ext>
            </p:extLst>
          </p:nvPr>
        </p:nvGraphicFramePr>
        <p:xfrm>
          <a:off x="-648580" y="1257397"/>
          <a:ext cx="10441160" cy="3558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87"/>
          <a:stretch/>
        </p:blipFill>
        <p:spPr>
          <a:xfrm>
            <a:off x="6364095" y="2770390"/>
            <a:ext cx="2024329" cy="291760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7" t="9450" r="53545" b="65193"/>
          <a:stretch/>
        </p:blipFill>
        <p:spPr>
          <a:xfrm>
            <a:off x="3635896" y="3332983"/>
            <a:ext cx="2304256" cy="268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7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5930734"/>
            <a:ext cx="2333647" cy="684000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252480" y="80677"/>
            <a:ext cx="86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de </a:t>
            </a:r>
            <a:r>
              <a:rPr lang="es-EC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componentes principales (PCA</a:t>
            </a:r>
            <a:r>
              <a:rPr lang="es-EC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73494" y="5190291"/>
            <a:ext cx="519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b="1" dirty="0"/>
              <a:t>Figura </a:t>
            </a:r>
            <a:r>
              <a:rPr lang="es-EC" sz="1600" b="1" dirty="0" smtClean="0"/>
              <a:t>8. </a:t>
            </a:r>
            <a:r>
              <a:rPr lang="es-EC" sz="1600" dirty="0"/>
              <a:t>Análisis de Componentes Principales (PCA) de diversificación en forma de hoja compuesta de </a:t>
            </a:r>
            <a:r>
              <a:rPr lang="es-EC" sz="1600" i="1" dirty="0"/>
              <a:t>P. incana </a:t>
            </a:r>
            <a:r>
              <a:rPr lang="es-EC" sz="1600" dirty="0"/>
              <a:t>y </a:t>
            </a:r>
            <a:r>
              <a:rPr lang="es-EC" sz="1600" i="1" dirty="0"/>
              <a:t>P</a:t>
            </a:r>
            <a:r>
              <a:rPr lang="es-EC" sz="1600" dirty="0"/>
              <a:t>. </a:t>
            </a:r>
            <a:r>
              <a:rPr lang="es-EC" sz="1600" i="1" dirty="0"/>
              <a:t>racemosa</a:t>
            </a:r>
            <a:r>
              <a:rPr lang="es-EC" sz="1600" dirty="0"/>
              <a:t> de la Población Illinizas</a:t>
            </a:r>
          </a:p>
        </p:txBody>
      </p:sp>
      <p:grpSp>
        <p:nvGrpSpPr>
          <p:cNvPr id="34" name="Grupo 33"/>
          <p:cNvGrpSpPr/>
          <p:nvPr/>
        </p:nvGrpSpPr>
        <p:grpSpPr>
          <a:xfrm>
            <a:off x="745502" y="760371"/>
            <a:ext cx="5122642" cy="4468828"/>
            <a:chOff x="0" y="-41900"/>
            <a:chExt cx="5402580" cy="5117289"/>
          </a:xfrm>
        </p:grpSpPr>
        <p:pic>
          <p:nvPicPr>
            <p:cNvPr id="35" name="Imagen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45" b="86113"/>
            <a:stretch/>
          </p:blipFill>
          <p:spPr bwMode="auto">
            <a:xfrm>
              <a:off x="4933950" y="180975"/>
              <a:ext cx="468630" cy="4857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lc="http://schemas.openxmlformats.org/drawingml/2006/lockedCanvas" xmlns:arto="http://schemas.microsoft.com/office/word/2006/arto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="http://schemas.microsoft.com/office/drawing/2014/chartex" xmlns:wpc="http://schemas.microsoft.com/office/word/2010/wordprocessingCanvas"/>
              </a:ext>
            </a:extLst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918"/>
            <a:stretch/>
          </p:blipFill>
          <p:spPr bwMode="auto">
            <a:xfrm>
              <a:off x="1390650" y="171597"/>
              <a:ext cx="3588385" cy="35020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lc="http://schemas.openxmlformats.org/drawingml/2006/lockedCanvas" xmlns:arto="http://schemas.microsoft.com/office/word/2006/arto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="http://schemas.microsoft.com/office/drawing/2014/chartex" xmlns:wpc="http://schemas.microsoft.com/office/word/2010/wordprocessingCanvas"/>
              </a:ext>
            </a:extLst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23925"/>
              <a:ext cx="1383030" cy="1439545"/>
            </a:xfrm>
            <a:prstGeom prst="rect">
              <a:avLst/>
            </a:prstGeom>
          </p:spPr>
        </p:pic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3635845"/>
              <a:ext cx="1439545" cy="1439544"/>
            </a:xfrm>
            <a:prstGeom prst="rect">
              <a:avLst/>
            </a:prstGeom>
          </p:spPr>
        </p:pic>
        <p:sp>
          <p:nvSpPr>
            <p:cNvPr id="39" name="Cuadro de texto 2"/>
            <p:cNvSpPr txBox="1">
              <a:spLocks noChangeArrowheads="1"/>
            </p:cNvSpPr>
            <p:nvPr/>
          </p:nvSpPr>
          <p:spPr bwMode="auto">
            <a:xfrm>
              <a:off x="3638993" y="3261338"/>
              <a:ext cx="1297305" cy="296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indent="450215">
                <a:lnSpc>
                  <a:spcPct val="200000"/>
                </a:lnSpc>
                <a:spcAft>
                  <a:spcPts val="800"/>
                </a:spcAft>
              </a:pPr>
              <a:r>
                <a:rPr lang="es-EC" sz="11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(38,2%)</a:t>
              </a:r>
              <a:endParaRPr lang="es-EC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Cuadro de texto 2"/>
            <p:cNvSpPr txBox="1">
              <a:spLocks noChangeArrowheads="1"/>
            </p:cNvSpPr>
            <p:nvPr/>
          </p:nvSpPr>
          <p:spPr bwMode="auto">
            <a:xfrm rot="16200000">
              <a:off x="658614" y="599222"/>
              <a:ext cx="1654100" cy="371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indent="450215">
                <a:lnSpc>
                  <a:spcPct val="200000"/>
                </a:lnSpc>
                <a:spcAft>
                  <a:spcPts val="800"/>
                </a:spcAft>
              </a:pPr>
              <a:r>
                <a:rPr lang="es-EC" sz="11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(30,1%)</a:t>
              </a:r>
              <a:endParaRPr lang="es-EC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Imagen 4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58" b="43296" l="23462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18" t="9450" r="24867" b="56950"/>
          <a:stretch/>
        </p:blipFill>
        <p:spPr>
          <a:xfrm>
            <a:off x="4716016" y="3033016"/>
            <a:ext cx="607501" cy="54000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1" b="17455" l="35113" r="49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48" t="4911" r="50075" b="82489"/>
          <a:stretch/>
        </p:blipFill>
        <p:spPr>
          <a:xfrm>
            <a:off x="2697677" y="1217763"/>
            <a:ext cx="486917" cy="541867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1" b="17455" l="35113" r="49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48" t="4911" r="50075" b="82489"/>
          <a:stretch/>
        </p:blipFill>
        <p:spPr>
          <a:xfrm>
            <a:off x="3851920" y="764760"/>
            <a:ext cx="452890" cy="504000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58" b="43296" l="23462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18" t="9450" r="24867" b="56950"/>
          <a:stretch/>
        </p:blipFill>
        <p:spPr>
          <a:xfrm>
            <a:off x="4666924" y="764704"/>
            <a:ext cx="567001" cy="504000"/>
          </a:xfrm>
          <a:prstGeom prst="rect">
            <a:avLst/>
          </a:prstGeom>
        </p:spPr>
      </p:pic>
      <p:pic>
        <p:nvPicPr>
          <p:cNvPr id="45" name="Picture 2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053" l="8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368371" y="857330"/>
            <a:ext cx="275637" cy="30978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394" y="1418929"/>
            <a:ext cx="409752" cy="338728"/>
          </a:xfrm>
          <a:prstGeom prst="rect">
            <a:avLst/>
          </a:prstGeom>
        </p:spPr>
      </p:pic>
      <p:sp>
        <p:nvSpPr>
          <p:cNvPr id="47" name="CuadroTexto 46"/>
          <p:cNvSpPr txBox="1"/>
          <p:nvPr/>
        </p:nvSpPr>
        <p:spPr>
          <a:xfrm>
            <a:off x="6516216" y="1988840"/>
            <a:ext cx="205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/>
              <a:t>V</a:t>
            </a:r>
            <a:r>
              <a:rPr lang="es-EC" dirty="0" smtClean="0"/>
              <a:t>ariación </a:t>
            </a:r>
            <a:r>
              <a:rPr lang="es-EC" dirty="0"/>
              <a:t>de </a:t>
            </a:r>
            <a:r>
              <a:rPr lang="es-EC" dirty="0" smtClean="0"/>
              <a:t>forma</a:t>
            </a:r>
            <a:endParaRPr lang="es-EC" b="1" dirty="0" smtClean="0">
              <a:solidFill>
                <a:schemeClr val="accent6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202797" y="6373520"/>
            <a:ext cx="22413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 smtClean="0"/>
              <a:t>(Aguirre </a:t>
            </a:r>
            <a:r>
              <a:rPr lang="es-EC" sz="1200" dirty="0"/>
              <a:t>y Jiménez-Prado, </a:t>
            </a:r>
            <a:r>
              <a:rPr lang="es-EC" sz="1200" dirty="0" smtClean="0"/>
              <a:t>2018</a:t>
            </a:r>
            <a:r>
              <a:rPr lang="es-EC" sz="1200" dirty="0" smtClean="0"/>
              <a:t>)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373800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5930734"/>
            <a:ext cx="2333647" cy="684000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252480" y="80677"/>
            <a:ext cx="86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de </a:t>
            </a:r>
            <a:r>
              <a:rPr lang="es-EC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componentes principales (PCA</a:t>
            </a:r>
            <a:r>
              <a:rPr lang="es-EC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755576" y="4941168"/>
            <a:ext cx="46804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b="1" dirty="0"/>
              <a:t>Figura 9</a:t>
            </a:r>
            <a:r>
              <a:rPr lang="es-EC" sz="1600" b="1" dirty="0" smtClean="0"/>
              <a:t>. </a:t>
            </a:r>
            <a:r>
              <a:rPr lang="es-EC" sz="1600" dirty="0"/>
              <a:t>Análisis de componentes principales (PCA) de la variación dentro de cada especie de </a:t>
            </a:r>
            <a:r>
              <a:rPr lang="es-EC" sz="1600" i="1" dirty="0"/>
              <a:t>Polylepis</a:t>
            </a:r>
            <a:r>
              <a:rPr lang="es-EC" sz="1600" dirty="0"/>
              <a:t> del folíolo distal de la Población Illinizas. a) </a:t>
            </a:r>
            <a:r>
              <a:rPr lang="es-EC" sz="1600" dirty="0" smtClean="0"/>
              <a:t>PCA dentro de </a:t>
            </a:r>
            <a:r>
              <a:rPr lang="es-EC" sz="1600" i="1" dirty="0" smtClean="0"/>
              <a:t>P. incana</a:t>
            </a:r>
            <a:r>
              <a:rPr lang="es-EC" sz="1600" dirty="0" smtClean="0"/>
              <a:t>. b) PCA dentro de </a:t>
            </a:r>
            <a:r>
              <a:rPr lang="es-EC" sz="1600" i="1" dirty="0" smtClean="0"/>
              <a:t>P. racemosa</a:t>
            </a:r>
          </a:p>
          <a:p>
            <a:endParaRPr lang="es-EC" sz="1600" dirty="0"/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468439"/>
            <a:ext cx="409752" cy="338728"/>
          </a:xfrm>
          <a:prstGeom prst="rect">
            <a:avLst/>
          </a:prstGeom>
        </p:spPr>
      </p:pic>
      <p:sp>
        <p:nvSpPr>
          <p:cNvPr id="47" name="CuadroTexto 46"/>
          <p:cNvSpPr txBox="1"/>
          <p:nvPr/>
        </p:nvSpPr>
        <p:spPr>
          <a:xfrm>
            <a:off x="6204444" y="1988840"/>
            <a:ext cx="2039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/>
              <a:t>V</a:t>
            </a:r>
            <a:r>
              <a:rPr lang="es-EC" dirty="0" smtClean="0"/>
              <a:t>ariación </a:t>
            </a:r>
            <a:r>
              <a:rPr lang="es-EC" dirty="0"/>
              <a:t>de </a:t>
            </a:r>
            <a:r>
              <a:rPr lang="es-EC" dirty="0" smtClean="0"/>
              <a:t>forma </a:t>
            </a:r>
            <a:endParaRPr lang="es-EC" b="1" dirty="0" smtClean="0">
              <a:solidFill>
                <a:schemeClr val="accent6"/>
              </a:solidFill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303879" y="764704"/>
            <a:ext cx="5132217" cy="4176464"/>
            <a:chOff x="-772629" y="-96093"/>
            <a:chExt cx="6800030" cy="5547227"/>
          </a:xfrm>
        </p:grpSpPr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91" y="0"/>
              <a:ext cx="5972810" cy="2640330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96" y="2811439"/>
              <a:ext cx="5972810" cy="2639695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8107" y="177422"/>
              <a:ext cx="697231" cy="1799590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131" y="163773"/>
              <a:ext cx="652145" cy="1799590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3516" y="2947916"/>
              <a:ext cx="510540" cy="1799590"/>
            </a:xfrm>
            <a:prstGeom prst="rect">
              <a:avLst/>
            </a:prstGeom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896" y="2975213"/>
              <a:ext cx="521970" cy="1799590"/>
            </a:xfrm>
            <a:prstGeom prst="rect">
              <a:avLst/>
            </a:prstGeom>
          </p:spPr>
        </p:pic>
        <p:sp>
          <p:nvSpPr>
            <p:cNvPr id="27" name="Cuadro de texto 2"/>
            <p:cNvSpPr txBox="1">
              <a:spLocks noChangeArrowheads="1"/>
            </p:cNvSpPr>
            <p:nvPr/>
          </p:nvSpPr>
          <p:spPr bwMode="auto">
            <a:xfrm>
              <a:off x="-746595" y="-96093"/>
              <a:ext cx="1298924" cy="417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indent="450215">
                <a:lnSpc>
                  <a:spcPct val="200000"/>
                </a:lnSpc>
                <a:spcAft>
                  <a:spcPts val="800"/>
                </a:spcAft>
              </a:pPr>
              <a:r>
                <a:rPr lang="es-EC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</a:t>
              </a:r>
              <a:endParaRPr lang="es-EC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Cuadro de texto 2"/>
            <p:cNvSpPr txBox="1">
              <a:spLocks noChangeArrowheads="1"/>
            </p:cNvSpPr>
            <p:nvPr/>
          </p:nvSpPr>
          <p:spPr bwMode="auto">
            <a:xfrm>
              <a:off x="-772629" y="2640331"/>
              <a:ext cx="1934202" cy="450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indent="450215">
                <a:lnSpc>
                  <a:spcPct val="200000"/>
                </a:lnSpc>
                <a:spcAft>
                  <a:spcPts val="800"/>
                </a:spcAft>
              </a:pPr>
              <a:r>
                <a:rPr lang="es-EC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</a:t>
              </a:r>
              <a:endParaRPr lang="es-EC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Cuadro de texto 2"/>
            <p:cNvSpPr txBox="1">
              <a:spLocks noChangeArrowheads="1"/>
            </p:cNvSpPr>
            <p:nvPr/>
          </p:nvSpPr>
          <p:spPr bwMode="auto">
            <a:xfrm>
              <a:off x="2146845" y="1776831"/>
              <a:ext cx="3114676" cy="285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indent="450215">
                <a:lnSpc>
                  <a:spcPct val="200000"/>
                </a:lnSpc>
                <a:spcAft>
                  <a:spcPts val="800"/>
                </a:spcAft>
              </a:pPr>
              <a:r>
                <a:rPr lang="es-EC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PC1               </a:t>
              </a:r>
              <a:r>
                <a:rPr lang="es-EC" sz="1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s-EC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PC2</a:t>
              </a:r>
            </a:p>
          </p:txBody>
        </p:sp>
        <p:sp>
          <p:nvSpPr>
            <p:cNvPr id="30" name="Cuadro de texto 2"/>
            <p:cNvSpPr txBox="1">
              <a:spLocks noChangeArrowheads="1"/>
            </p:cNvSpPr>
            <p:nvPr/>
          </p:nvSpPr>
          <p:spPr bwMode="auto">
            <a:xfrm>
              <a:off x="2146847" y="4609752"/>
              <a:ext cx="3114675" cy="285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indent="450215">
                <a:lnSpc>
                  <a:spcPct val="200000"/>
                </a:lnSpc>
                <a:spcAft>
                  <a:spcPts val="800"/>
                </a:spcAft>
              </a:pPr>
              <a:r>
                <a:rPr lang="es-EC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PC1             </a:t>
              </a:r>
              <a:r>
                <a:rPr lang="es-EC" sz="12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</a:t>
              </a:r>
              <a:r>
                <a:rPr lang="es-EC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PC2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913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 smtClean="0"/>
              <a:t>FECHA ÚLTIMA REVISIÓN: 13/12/11</a:t>
            </a:r>
            <a:endParaRPr lang="es-EC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 smtClean="0"/>
              <a:t>VERSIÓN: </a:t>
            </a:r>
            <a:r>
              <a:rPr lang="es-EC" smtClean="0"/>
              <a:t>1.0</a:t>
            </a:r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 smtClean="0"/>
              <a:t>CÓDIGO: </a:t>
            </a:r>
            <a:r>
              <a:rPr lang="es-EC" smtClean="0"/>
              <a:t>SGC.DI.260</a:t>
            </a:r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2771800" y="2420888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  <a:endParaRPr lang="es-EC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252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02796" y="6373520"/>
            <a:ext cx="66734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/>
              <a:t>(</a:t>
            </a:r>
            <a:r>
              <a:rPr lang="es-EC" sz="1200" dirty="0" err="1" smtClean="0"/>
              <a:t>Chickarmane</a:t>
            </a:r>
            <a:r>
              <a:rPr lang="es-EC" sz="1200" dirty="0" smtClean="0"/>
              <a:t> et al. 2010; </a:t>
            </a:r>
            <a:r>
              <a:rPr lang="da-DK" sz="1200" dirty="0" smtClean="0"/>
              <a:t>Simpson </a:t>
            </a:r>
            <a:r>
              <a:rPr lang="da-DK" sz="1200" dirty="0" smtClean="0"/>
              <a:t>1979</a:t>
            </a:r>
            <a:r>
              <a:rPr lang="da-DK" sz="1200" dirty="0" smtClean="0"/>
              <a:t>; Teich 2012; Guo et al. 2018</a:t>
            </a:r>
            <a:r>
              <a:rPr lang="es-EC" sz="1200" dirty="0" smtClean="0"/>
              <a:t>)</a:t>
            </a:r>
            <a:endParaRPr lang="es-EC" sz="1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7301" r="29525" b="12639"/>
          <a:stretch/>
        </p:blipFill>
        <p:spPr>
          <a:xfrm>
            <a:off x="1691680" y="1573128"/>
            <a:ext cx="2429757" cy="21439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74" t="9081" r="44094" b="7302"/>
          <a:stretch/>
        </p:blipFill>
        <p:spPr>
          <a:xfrm>
            <a:off x="6516216" y="1571432"/>
            <a:ext cx="865452" cy="21456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25" t="7301" r="42125" b="5523"/>
          <a:stretch/>
        </p:blipFill>
        <p:spPr>
          <a:xfrm>
            <a:off x="4788024" y="1571432"/>
            <a:ext cx="875755" cy="2145600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252480" y="80677"/>
            <a:ext cx="86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Variación en la morfología de las hojas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691680" y="1283400"/>
            <a:ext cx="5761996" cy="214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uadroTexto 11"/>
          <p:cNvSpPr txBox="1"/>
          <p:nvPr/>
        </p:nvSpPr>
        <p:spPr>
          <a:xfrm>
            <a:off x="1835696" y="1547500"/>
            <a:ext cx="489654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C" b="1" dirty="0" smtClean="0"/>
              <a:t>a)                                             b)                                 c)</a:t>
            </a:r>
            <a:endParaRPr lang="es-EC" b="1" dirty="0"/>
          </a:p>
        </p:txBody>
      </p:sp>
      <p:sp>
        <p:nvSpPr>
          <p:cNvPr id="24" name="CuadroTexto 23"/>
          <p:cNvSpPr txBox="1"/>
          <p:nvPr/>
        </p:nvSpPr>
        <p:spPr>
          <a:xfrm>
            <a:off x="1619672" y="3924345"/>
            <a:ext cx="5904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600" b="1" dirty="0"/>
              <a:t>Figura </a:t>
            </a:r>
            <a:r>
              <a:rPr lang="es-EC" sz="1600" b="1" dirty="0" smtClean="0"/>
              <a:t>10. </a:t>
            </a:r>
            <a:r>
              <a:rPr lang="es-EC" sz="1600" dirty="0" smtClean="0">
                <a:solidFill>
                  <a:srgbClr val="000000"/>
                </a:solidFill>
              </a:rPr>
              <a:t>Variación en la forma </a:t>
            </a:r>
            <a:r>
              <a:rPr lang="es-EC" sz="1600" dirty="0">
                <a:solidFill>
                  <a:srgbClr val="000000"/>
                </a:solidFill>
              </a:rPr>
              <a:t>de los individuos de la población de Papallacta</a:t>
            </a:r>
            <a:endParaRPr lang="es-EC" sz="1600" dirty="0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036" y="4962480"/>
            <a:ext cx="409752" cy="33872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72" y="4962480"/>
            <a:ext cx="409752" cy="338728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2163305" y="4931876"/>
            <a:ext cx="232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 smtClean="0"/>
              <a:t>Plasticidad fenotípica</a:t>
            </a:r>
            <a:endParaRPr lang="es-EC" b="1" dirty="0" smtClean="0">
              <a:solidFill>
                <a:schemeClr val="accent6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6732240" y="4931876"/>
            <a:ext cx="881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 smtClean="0"/>
              <a:t>Altura</a:t>
            </a:r>
          </a:p>
        </p:txBody>
      </p:sp>
    </p:spTree>
    <p:extLst>
      <p:ext uri="{BB962C8B-B14F-4D97-AF65-F5344CB8AC3E}">
        <p14:creationId xmlns:p14="http://schemas.microsoft.com/office/powerpoint/2010/main" val="274184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02796" y="6373520"/>
            <a:ext cx="6673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/>
              <a:t>(</a:t>
            </a:r>
            <a:r>
              <a:rPr lang="da-DK" sz="1200" dirty="0" smtClean="0"/>
              <a:t>Schmidt–Lebuhn </a:t>
            </a:r>
            <a:r>
              <a:rPr lang="da-DK" sz="1200" dirty="0"/>
              <a:t>et al., </a:t>
            </a:r>
            <a:r>
              <a:rPr lang="da-DK" sz="1200" dirty="0" smtClean="0"/>
              <a:t>2010; Quija-Lamina </a:t>
            </a:r>
            <a:r>
              <a:rPr lang="da-DK" sz="1200" dirty="0"/>
              <a:t>et al., </a:t>
            </a:r>
            <a:r>
              <a:rPr lang="da-DK" sz="1200" dirty="0" smtClean="0"/>
              <a:t>2010; </a:t>
            </a:r>
            <a:r>
              <a:rPr lang="da-DK" sz="1200" dirty="0"/>
              <a:t>Simpson 1979</a:t>
            </a:r>
            <a:r>
              <a:rPr lang="da-DK" sz="1200" dirty="0" smtClean="0"/>
              <a:t>; Segovia-Salcedo et al, 2018: Segovia-Salcedo 2014; </a:t>
            </a:r>
            <a:r>
              <a:rPr lang="da-DK" sz="1200" dirty="0" smtClean="0"/>
              <a:t>Soltis </a:t>
            </a:r>
            <a:r>
              <a:rPr lang="da-DK" sz="1200" dirty="0" smtClean="0"/>
              <a:t>et al., 2015; </a:t>
            </a:r>
            <a:r>
              <a:rPr lang="da-DK" sz="1200" dirty="0" smtClean="0"/>
              <a:t>Cai </a:t>
            </a:r>
            <a:r>
              <a:rPr lang="da-DK" sz="1200" dirty="0" smtClean="0"/>
              <a:t>et al., 2019 </a:t>
            </a:r>
            <a:r>
              <a:rPr lang="es-EC" sz="1200" dirty="0" smtClean="0"/>
              <a:t>)</a:t>
            </a:r>
            <a:endParaRPr lang="es-EC" sz="1200" dirty="0"/>
          </a:p>
        </p:txBody>
      </p:sp>
      <p:sp>
        <p:nvSpPr>
          <p:cNvPr id="3" name="Rectángulo 2"/>
          <p:cNvSpPr/>
          <p:nvPr/>
        </p:nvSpPr>
        <p:spPr>
          <a:xfrm>
            <a:off x="539552" y="4941419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 smtClean="0"/>
              <a:t>Especies </a:t>
            </a:r>
            <a:r>
              <a:rPr lang="es-EC" b="1" dirty="0">
                <a:solidFill>
                  <a:schemeClr val="accent6"/>
                </a:solidFill>
              </a:rPr>
              <a:t>poliploides</a:t>
            </a:r>
            <a:r>
              <a:rPr lang="es-EC" dirty="0"/>
              <a:t> </a:t>
            </a:r>
            <a:r>
              <a:rPr lang="es-EC" b="1" dirty="0" smtClean="0">
                <a:sym typeface="Wingdings" panose="05000000000000000000" pitchFamily="2" charset="2"/>
              </a:rPr>
              <a:t></a:t>
            </a:r>
            <a:r>
              <a:rPr lang="es-EC" dirty="0" smtClean="0">
                <a:sym typeface="Wingdings" panose="05000000000000000000" pitchFamily="2" charset="2"/>
              </a:rPr>
              <a:t> </a:t>
            </a:r>
            <a:r>
              <a:rPr lang="es-EC" dirty="0" smtClean="0"/>
              <a:t>mayoría </a:t>
            </a:r>
            <a:r>
              <a:rPr lang="es-EC" dirty="0"/>
              <a:t>en </a:t>
            </a:r>
            <a:r>
              <a:rPr lang="es-EC" b="1" dirty="0">
                <a:solidFill>
                  <a:srgbClr val="0070C0"/>
                </a:solidFill>
              </a:rPr>
              <a:t>zonas de altas latitudes y </a:t>
            </a:r>
            <a:r>
              <a:rPr lang="es-EC" b="1" dirty="0" smtClean="0">
                <a:solidFill>
                  <a:srgbClr val="0070C0"/>
                </a:solidFill>
              </a:rPr>
              <a:t>altitudes</a:t>
            </a:r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252480" y="80677"/>
            <a:ext cx="864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Hibridización y Poliploidía</a:t>
            </a:r>
            <a:endParaRPr lang="es-EC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Resultado de imagen para paramo ecuatori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20" y="1052736"/>
            <a:ext cx="4823576" cy="352839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5827429" y="1052736"/>
            <a:ext cx="2596010" cy="4536503"/>
            <a:chOff x="5827429" y="1052736"/>
            <a:chExt cx="2596010" cy="4536503"/>
          </a:xfrm>
        </p:grpSpPr>
        <p:sp>
          <p:nvSpPr>
            <p:cNvPr id="7" name="Forma 6"/>
            <p:cNvSpPr/>
            <p:nvPr/>
          </p:nvSpPr>
          <p:spPr>
            <a:xfrm>
              <a:off x="5827429" y="2359623"/>
              <a:ext cx="2148881" cy="2149208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1628513"/>
                <a:satOff val="5598"/>
                <a:lumOff val="-26863"/>
                <a:alphaOff val="0"/>
              </a:schemeClr>
            </a:fillRef>
            <a:effectRef idx="3">
              <a:schemeClr val="accent5">
                <a:hueOff val="1628513"/>
                <a:satOff val="5598"/>
                <a:lumOff val="-2686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Arco de bloque 4"/>
            <p:cNvSpPr/>
            <p:nvPr/>
          </p:nvSpPr>
          <p:spPr>
            <a:xfrm>
              <a:off x="6455116" y="1052736"/>
              <a:ext cx="1908000" cy="1908000"/>
            </a:xfrm>
            <a:prstGeom prst="blockArc">
              <a:avLst>
                <a:gd name="adj1" fmla="val 0"/>
                <a:gd name="adj2" fmla="val 18900000"/>
                <a:gd name="adj3" fmla="val 12740"/>
              </a:avLst>
            </a:prstGeom>
            <a:gradFill rotWithShape="0">
              <a:gsLst>
                <a:gs pos="0">
                  <a:srgbClr val="4472C4">
                    <a:hueOff val="-7353344"/>
                    <a:satOff val="-10228"/>
                    <a:lumOff val="-3922"/>
                    <a:alphaOff val="0"/>
                    <a:satMod val="103000"/>
                    <a:lumMod val="102000"/>
                    <a:tint val="94000"/>
                  </a:srgbClr>
                </a:gs>
                <a:gs pos="50000">
                  <a:srgbClr val="4472C4">
                    <a:hueOff val="-7353344"/>
                    <a:satOff val="-10228"/>
                    <a:lumOff val="-3922"/>
                    <a:alphaOff val="0"/>
                    <a:satMod val="110000"/>
                    <a:lumMod val="100000"/>
                    <a:shade val="100000"/>
                  </a:srgbClr>
                </a:gs>
                <a:gs pos="100000">
                  <a:srgbClr val="4472C4">
                    <a:hueOff val="-7353344"/>
                    <a:satOff val="-10228"/>
                    <a:lumOff val="-3922"/>
                    <a:alphaOff val="0"/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Forma libre 5"/>
            <p:cNvSpPr/>
            <p:nvPr/>
          </p:nvSpPr>
          <p:spPr>
            <a:xfrm>
              <a:off x="6733009" y="1668287"/>
              <a:ext cx="1352213" cy="596903"/>
            </a:xfrm>
            <a:custGeom>
              <a:avLst/>
              <a:gdLst>
                <a:gd name="connsiteX0" fmla="*/ 0 w 1352213"/>
                <a:gd name="connsiteY0" fmla="*/ 0 h 596903"/>
                <a:gd name="connsiteX1" fmla="*/ 1352213 w 1352213"/>
                <a:gd name="connsiteY1" fmla="*/ 0 h 596903"/>
                <a:gd name="connsiteX2" fmla="*/ 1352213 w 1352213"/>
                <a:gd name="connsiteY2" fmla="*/ 596903 h 596903"/>
                <a:gd name="connsiteX3" fmla="*/ 0 w 1352213"/>
                <a:gd name="connsiteY3" fmla="*/ 596903 h 596903"/>
                <a:gd name="connsiteX4" fmla="*/ 0 w 1352213"/>
                <a:gd name="connsiteY4" fmla="*/ 0 h 596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2213" h="596903">
                  <a:moveTo>
                    <a:pt x="0" y="0"/>
                  </a:moveTo>
                  <a:lnTo>
                    <a:pt x="1352213" y="0"/>
                  </a:lnTo>
                  <a:lnTo>
                    <a:pt x="1352213" y="596903"/>
                  </a:lnTo>
                  <a:lnTo>
                    <a:pt x="0" y="59690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kern="1200" dirty="0" smtClean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ndara" panose="020E0502030303020204" pitchFamily="34" charset="0"/>
                  <a:ea typeface="+mn-ea"/>
                  <a:cs typeface="+mn-cs"/>
                </a:rPr>
                <a:t>Poliploidía</a:t>
              </a:r>
              <a:endParaRPr lang="es-ES" sz="2000" b="1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Forma libre 10"/>
            <p:cNvSpPr/>
            <p:nvPr/>
          </p:nvSpPr>
          <p:spPr>
            <a:xfrm>
              <a:off x="6135400" y="3120127"/>
              <a:ext cx="1820978" cy="596903"/>
            </a:xfrm>
            <a:custGeom>
              <a:avLst/>
              <a:gdLst>
                <a:gd name="connsiteX0" fmla="*/ 0 w 1820978"/>
                <a:gd name="connsiteY0" fmla="*/ 0 h 596903"/>
                <a:gd name="connsiteX1" fmla="*/ 1820978 w 1820978"/>
                <a:gd name="connsiteY1" fmla="*/ 0 h 596903"/>
                <a:gd name="connsiteX2" fmla="*/ 1820978 w 1820978"/>
                <a:gd name="connsiteY2" fmla="*/ 596903 h 596903"/>
                <a:gd name="connsiteX3" fmla="*/ 0 w 1820978"/>
                <a:gd name="connsiteY3" fmla="*/ 596903 h 596903"/>
                <a:gd name="connsiteX4" fmla="*/ 0 w 1820978"/>
                <a:gd name="connsiteY4" fmla="*/ 0 h 596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0978" h="596903">
                  <a:moveTo>
                    <a:pt x="0" y="0"/>
                  </a:moveTo>
                  <a:lnTo>
                    <a:pt x="1820978" y="0"/>
                  </a:lnTo>
                  <a:lnTo>
                    <a:pt x="1820978" y="596903"/>
                  </a:lnTo>
                  <a:lnTo>
                    <a:pt x="0" y="59690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b="1" kern="1200" dirty="0" smtClean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ndara" panose="020E0502030303020204" pitchFamily="34" charset="0"/>
                  <a:ea typeface="+mn-ea"/>
                  <a:cs typeface="+mn-cs"/>
                </a:rPr>
                <a:t>Adaptación </a:t>
              </a:r>
            </a:p>
          </p:txBody>
        </p:sp>
        <p:sp>
          <p:nvSpPr>
            <p:cNvPr id="12" name="Arco de bloque 11"/>
            <p:cNvSpPr/>
            <p:nvPr/>
          </p:nvSpPr>
          <p:spPr>
            <a:xfrm>
              <a:off x="6577217" y="3742278"/>
              <a:ext cx="1846222" cy="1846961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3257026"/>
                <a:satOff val="11196"/>
                <a:lumOff val="-53726"/>
                <a:alphaOff val="0"/>
              </a:schemeClr>
            </a:fillRef>
            <a:effectRef idx="3">
              <a:schemeClr val="accent5">
                <a:hueOff val="3257026"/>
                <a:satOff val="11196"/>
                <a:lumOff val="-5372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orma libre 12"/>
            <p:cNvSpPr/>
            <p:nvPr/>
          </p:nvSpPr>
          <p:spPr>
            <a:xfrm>
              <a:off x="6902071" y="4386504"/>
              <a:ext cx="1194092" cy="596903"/>
            </a:xfrm>
            <a:custGeom>
              <a:avLst/>
              <a:gdLst>
                <a:gd name="connsiteX0" fmla="*/ 0 w 1194092"/>
                <a:gd name="connsiteY0" fmla="*/ 0 h 596903"/>
                <a:gd name="connsiteX1" fmla="*/ 1194092 w 1194092"/>
                <a:gd name="connsiteY1" fmla="*/ 0 h 596903"/>
                <a:gd name="connsiteX2" fmla="*/ 1194092 w 1194092"/>
                <a:gd name="connsiteY2" fmla="*/ 596903 h 596903"/>
                <a:gd name="connsiteX3" fmla="*/ 0 w 1194092"/>
                <a:gd name="connsiteY3" fmla="*/ 596903 h 596903"/>
                <a:gd name="connsiteX4" fmla="*/ 0 w 1194092"/>
                <a:gd name="connsiteY4" fmla="*/ 0 h 596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4092" h="596903">
                  <a:moveTo>
                    <a:pt x="0" y="0"/>
                  </a:moveTo>
                  <a:lnTo>
                    <a:pt x="1194092" y="0"/>
                  </a:lnTo>
                  <a:lnTo>
                    <a:pt x="1194092" y="596903"/>
                  </a:lnTo>
                  <a:lnTo>
                    <a:pt x="0" y="59690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b="1" kern="1200" dirty="0" smtClean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ndara" panose="020E0502030303020204" pitchFamily="34" charset="0"/>
                  <a:ea typeface="+mn-ea"/>
                  <a:cs typeface="+mn-cs"/>
                </a:rPr>
                <a:t>Cambio global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82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372200" y="1412776"/>
            <a:ext cx="1386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/>
              <a:t>V</a:t>
            </a:r>
            <a:r>
              <a:rPr lang="es-EC" b="1" dirty="0" smtClean="0"/>
              <a:t>entajas</a:t>
            </a:r>
            <a:r>
              <a:rPr lang="es-EC" dirty="0" smtClean="0"/>
              <a:t> </a:t>
            </a:r>
            <a:endParaRPr lang="es-EC" b="1" dirty="0" smtClean="0">
              <a:sym typeface="Wingdings" panose="05000000000000000000" pitchFamily="2" charset="2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718628" y="804437"/>
            <a:ext cx="5149516" cy="1524001"/>
            <a:chOff x="4648250" y="1250561"/>
            <a:chExt cx="5149516" cy="1524001"/>
          </a:xfrm>
        </p:grpSpPr>
        <p:pic>
          <p:nvPicPr>
            <p:cNvPr id="15381" name="Picture 21" descr="Imagen relacionad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50" y="1250561"/>
              <a:ext cx="2028825" cy="1524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lecha abajo 15"/>
            <p:cNvSpPr/>
            <p:nvPr/>
          </p:nvSpPr>
          <p:spPr>
            <a:xfrm>
              <a:off x="8514178" y="1753756"/>
              <a:ext cx="689992" cy="576000"/>
            </a:xfrm>
            <a:prstGeom prst="downArrow">
              <a:avLst/>
            </a:prstGeom>
            <a:gradFill rotWithShape="0">
              <a:gsLst>
                <a:gs pos="0">
                  <a:srgbClr val="4472C4">
                    <a:hueOff val="-7353344"/>
                    <a:satOff val="-10228"/>
                    <a:lumOff val="-3922"/>
                    <a:alphaOff val="0"/>
                    <a:satMod val="103000"/>
                    <a:lumMod val="102000"/>
                    <a:tint val="94000"/>
                  </a:srgbClr>
                </a:gs>
                <a:gs pos="50000">
                  <a:srgbClr val="4472C4">
                    <a:hueOff val="-7353344"/>
                    <a:satOff val="-10228"/>
                    <a:lumOff val="-3922"/>
                    <a:alphaOff val="0"/>
                    <a:satMod val="110000"/>
                    <a:lumMod val="100000"/>
                    <a:shade val="100000"/>
                  </a:srgbClr>
                </a:gs>
                <a:gs pos="100000">
                  <a:srgbClr val="4472C4">
                    <a:hueOff val="-7353344"/>
                    <a:satOff val="-10228"/>
                    <a:lumOff val="-3922"/>
                    <a:alphaOff val="0"/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18" name="Flecha arriba 17"/>
            <p:cNvSpPr/>
            <p:nvPr/>
          </p:nvSpPr>
          <p:spPr>
            <a:xfrm>
              <a:off x="6943188" y="1744412"/>
              <a:ext cx="689992" cy="576410"/>
            </a:xfrm>
            <a:prstGeom prst="upArrow">
              <a:avLst/>
            </a:prstGeom>
            <a:gradFill rotWithShape="0">
              <a:gsLst>
                <a:gs pos="0">
                  <a:srgbClr val="4472C4">
                    <a:hueOff val="0"/>
                    <a:satOff val="0"/>
                    <a:lumOff val="0"/>
                    <a:alphaOff val="0"/>
                    <a:satMod val="103000"/>
                    <a:lumMod val="102000"/>
                    <a:tint val="94000"/>
                  </a:srgbClr>
                </a:gs>
                <a:gs pos="50000">
                  <a:srgbClr val="4472C4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rgbClr>
                </a:gs>
                <a:gs pos="100000">
                  <a:srgbClr val="4472C4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3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Abrir llave 5"/>
            <p:cNvSpPr/>
            <p:nvPr/>
          </p:nvSpPr>
          <p:spPr>
            <a:xfrm>
              <a:off x="6654697" y="1498860"/>
              <a:ext cx="318365" cy="1188000"/>
            </a:xfrm>
            <a:prstGeom prst="leftBrac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55344" y="1715833"/>
              <a:ext cx="678173" cy="725388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65680" y="1704702"/>
              <a:ext cx="532086" cy="736519"/>
            </a:xfrm>
            <a:prstGeom prst="rect">
              <a:avLst/>
            </a:prstGeom>
          </p:spPr>
        </p:pic>
      </p:grp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1470403114"/>
              </p:ext>
            </p:extLst>
          </p:nvPr>
        </p:nvGraphicFramePr>
        <p:xfrm>
          <a:off x="683568" y="2386899"/>
          <a:ext cx="806489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2688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627784" y="2492896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  <a:endParaRPr lang="es-EC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599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51520" y="859322"/>
            <a:ext cx="8424936" cy="513935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EC" sz="2200" dirty="0"/>
              <a:t>Se </a:t>
            </a:r>
            <a:r>
              <a:rPr lang="es-EC" sz="2200" b="1" dirty="0"/>
              <a:t>determinó 15 puntos anatómicos de </a:t>
            </a:r>
            <a:r>
              <a:rPr lang="es-EC" sz="2200" b="1" dirty="0" smtClean="0"/>
              <a:t>referencia</a:t>
            </a:r>
            <a:r>
              <a:rPr lang="es-EC" sz="2200" dirty="0" smtClean="0"/>
              <a:t>, </a:t>
            </a:r>
            <a:r>
              <a:rPr lang="es-EC" sz="2200" dirty="0"/>
              <a:t>en su </a:t>
            </a:r>
            <a:r>
              <a:rPr lang="es-EC" sz="2200" b="1" dirty="0"/>
              <a:t>mayoría hitos tipo I </a:t>
            </a:r>
            <a:r>
              <a:rPr lang="es-EC" sz="2200" dirty="0"/>
              <a:t>para la hoja completa e </a:t>
            </a:r>
            <a:r>
              <a:rPr lang="es-EC" sz="2200" b="1" dirty="0"/>
              <a:t>hitos tipo II </a:t>
            </a:r>
            <a:r>
              <a:rPr lang="es-EC" sz="2200" dirty="0"/>
              <a:t>para los folíolos proximales y </a:t>
            </a:r>
            <a:r>
              <a:rPr lang="es-EC" sz="2200" dirty="0" smtClean="0"/>
              <a:t>distales.</a:t>
            </a:r>
          </a:p>
          <a:p>
            <a:pPr marL="285750" lvl="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EC" sz="2200" dirty="0" smtClean="0"/>
              <a:t>Se </a:t>
            </a:r>
            <a:r>
              <a:rPr lang="es-EC" sz="2200" b="1" dirty="0"/>
              <a:t>identificó que PCA </a:t>
            </a:r>
            <a:r>
              <a:rPr lang="es-EC" sz="2200" dirty="0"/>
              <a:t>se usa para </a:t>
            </a:r>
            <a:r>
              <a:rPr lang="es-EC" sz="2200" b="1" dirty="0"/>
              <a:t>describir las diferencias entre individuos</a:t>
            </a:r>
            <a:r>
              <a:rPr lang="es-EC" sz="2200" dirty="0"/>
              <a:t> y el </a:t>
            </a:r>
            <a:r>
              <a:rPr lang="es-EC" sz="2200" b="1" dirty="0"/>
              <a:t>CVA </a:t>
            </a:r>
            <a:r>
              <a:rPr lang="es-EC" sz="2200" dirty="0"/>
              <a:t>representa las </a:t>
            </a:r>
            <a:r>
              <a:rPr lang="es-EC" sz="2200" b="1" dirty="0"/>
              <a:t>diferencias entre los grupos </a:t>
            </a:r>
            <a:r>
              <a:rPr lang="es-EC" sz="2200" dirty="0"/>
              <a:t>predefinidos, por esta razón los </a:t>
            </a:r>
            <a:r>
              <a:rPr lang="es-EC" sz="2200" b="1" dirty="0"/>
              <a:t>gráficos</a:t>
            </a:r>
            <a:r>
              <a:rPr lang="es-EC" sz="2200" dirty="0"/>
              <a:t> mostrados entre estos dos análisis son </a:t>
            </a:r>
            <a:r>
              <a:rPr lang="es-EC" sz="2200" b="1" dirty="0" smtClean="0"/>
              <a:t>diferentes</a:t>
            </a:r>
            <a:r>
              <a:rPr lang="es-EC" sz="2200" dirty="0" smtClean="0"/>
              <a:t>.</a:t>
            </a:r>
          </a:p>
          <a:p>
            <a:pPr marL="285750" lvl="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EC" sz="2200" dirty="0" smtClean="0"/>
              <a:t>Se </a:t>
            </a:r>
            <a:r>
              <a:rPr lang="es-EC" sz="2200" b="1" dirty="0"/>
              <a:t>distinguió la separación de las formas foliares </a:t>
            </a:r>
            <a:r>
              <a:rPr lang="es-EC" sz="2200" dirty="0"/>
              <a:t>mediante el uso de </a:t>
            </a:r>
            <a:r>
              <a:rPr lang="es-EC" sz="2200" b="1" dirty="0"/>
              <a:t>análisis canonicales </a:t>
            </a:r>
            <a:r>
              <a:rPr lang="es-EC" sz="2200" dirty="0"/>
              <a:t>entre las dos especies de las poblaciones de origen natural, mientras que de las poblaciones reforestadas </a:t>
            </a:r>
            <a:r>
              <a:rPr lang="es-EC" sz="2200" dirty="0" smtClean="0"/>
              <a:t>conjuntamente, existen </a:t>
            </a:r>
            <a:r>
              <a:rPr lang="es-EC" sz="2200" dirty="0"/>
              <a:t>distancias intermedias tanto de Mahalanobis como de Procrustes</a:t>
            </a:r>
            <a:r>
              <a:rPr lang="es-EC" sz="2200" dirty="0" smtClean="0"/>
              <a:t>.</a:t>
            </a:r>
            <a:endParaRPr lang="es-EC" sz="2200" dirty="0"/>
          </a:p>
        </p:txBody>
      </p:sp>
    </p:spTree>
    <p:extLst>
      <p:ext uri="{BB962C8B-B14F-4D97-AF65-F5344CB8AC3E}">
        <p14:creationId xmlns:p14="http://schemas.microsoft.com/office/powerpoint/2010/main" val="21120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51520" y="632081"/>
            <a:ext cx="8640960" cy="5593839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EC" sz="2200" dirty="0"/>
              <a:t>Se </a:t>
            </a:r>
            <a:r>
              <a:rPr lang="es-EC" sz="2200" b="1" dirty="0"/>
              <a:t>analizó</a:t>
            </a:r>
            <a:r>
              <a:rPr lang="es-EC" sz="2200" dirty="0"/>
              <a:t> el </a:t>
            </a:r>
            <a:r>
              <a:rPr lang="es-EC" sz="2200" b="1" dirty="0"/>
              <a:t>patrón dominante de variación morfológica </a:t>
            </a:r>
            <a:r>
              <a:rPr lang="es-EC" sz="2200" dirty="0"/>
              <a:t>de la forma de la hoja compuesta y folíolo proximal, mediante el </a:t>
            </a:r>
            <a:r>
              <a:rPr lang="es-EC" sz="2200" b="1" dirty="0"/>
              <a:t>análisis de componentes principales</a:t>
            </a:r>
            <a:r>
              <a:rPr lang="es-EC" sz="2200" dirty="0"/>
              <a:t>, cuyo primer componente principal (PC1) </a:t>
            </a:r>
            <a:r>
              <a:rPr lang="es-EC" sz="2200" dirty="0" smtClean="0"/>
              <a:t>indicó </a:t>
            </a:r>
            <a:r>
              <a:rPr lang="es-EC" sz="2200" dirty="0"/>
              <a:t>que los datos no están concentrados en una sola dirección en el espacio multivariado original. </a:t>
            </a:r>
            <a:endParaRPr lang="es-EC" sz="2200" dirty="0" smtClean="0"/>
          </a:p>
          <a:p>
            <a:pPr marL="285750" lvl="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EC" sz="2200" dirty="0" smtClean="0"/>
              <a:t>La </a:t>
            </a:r>
            <a:r>
              <a:rPr lang="es-EC" sz="2200" b="1" dirty="0"/>
              <a:t>variación morfológica </a:t>
            </a:r>
            <a:r>
              <a:rPr lang="es-EC" sz="2200" dirty="0"/>
              <a:t>de la forma de la hoja compuesta y sus foliolos, se  atribuye a la </a:t>
            </a:r>
            <a:r>
              <a:rPr lang="es-EC" sz="2200" b="1" dirty="0"/>
              <a:t>alta plasticidad fenotípica</a:t>
            </a:r>
            <a:r>
              <a:rPr lang="es-EC" sz="2200" dirty="0"/>
              <a:t>, procesos de poliploidía e hibridación presentes en el género </a:t>
            </a:r>
            <a:r>
              <a:rPr lang="es-EC" sz="2200" b="1" i="1" dirty="0" smtClean="0"/>
              <a:t>Polylepis</a:t>
            </a:r>
            <a:r>
              <a:rPr lang="es-EC" sz="2200" dirty="0" smtClean="0"/>
              <a:t>.</a:t>
            </a:r>
          </a:p>
          <a:p>
            <a:pPr marL="285750" lvl="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EC" sz="2200" dirty="0" smtClean="0"/>
              <a:t>La </a:t>
            </a:r>
            <a:r>
              <a:rPr lang="es-EC" sz="2200" dirty="0"/>
              <a:t>morfometría geométrica en esta </a:t>
            </a:r>
            <a:r>
              <a:rPr lang="es-EC" sz="2200" b="1" dirty="0"/>
              <a:t>investigación</a:t>
            </a:r>
            <a:r>
              <a:rPr lang="es-EC" sz="2200" dirty="0"/>
              <a:t>, es útil como </a:t>
            </a:r>
            <a:r>
              <a:rPr lang="es-EC" sz="2200" b="1" dirty="0"/>
              <a:t>primera aproximación</a:t>
            </a:r>
            <a:r>
              <a:rPr lang="es-EC" sz="2200" dirty="0"/>
              <a:t> para </a:t>
            </a:r>
            <a:r>
              <a:rPr lang="es-EC" sz="2200" b="1" dirty="0"/>
              <a:t>caracterizar potenciales individuos híbridos</a:t>
            </a:r>
            <a:r>
              <a:rPr lang="es-EC" sz="2200" dirty="0"/>
              <a:t>, ya que no puede ser considerada una técnica confirmatoria como los métodos moleculares, por la elevada variación morfológica de la forma de la hoja compuesta y sus </a:t>
            </a:r>
            <a:r>
              <a:rPr lang="es-EC" sz="2200" dirty="0" smtClean="0"/>
              <a:t>foliolos</a:t>
            </a:r>
            <a:r>
              <a:rPr lang="es-EC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172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411760" y="2348880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RECOMENDACIONES</a:t>
            </a:r>
            <a:endParaRPr lang="es-EC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807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87524" y="647726"/>
            <a:ext cx="8568952" cy="556254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EC" sz="2200" dirty="0" smtClean="0"/>
              <a:t>Se </a:t>
            </a:r>
            <a:r>
              <a:rPr lang="es-EC" sz="2200" dirty="0"/>
              <a:t>recomienda </a:t>
            </a:r>
            <a:r>
              <a:rPr lang="es-EC" sz="2200" dirty="0" smtClean="0"/>
              <a:t>utilizar la </a:t>
            </a:r>
            <a:r>
              <a:rPr lang="es-EC" sz="2200" b="1" dirty="0"/>
              <a:t>morfometría </a:t>
            </a:r>
            <a:r>
              <a:rPr lang="es-EC" sz="2200" b="1" dirty="0" smtClean="0"/>
              <a:t>geométrica </a:t>
            </a:r>
            <a:r>
              <a:rPr lang="es-EC" sz="2200" dirty="0" smtClean="0"/>
              <a:t>como </a:t>
            </a:r>
            <a:r>
              <a:rPr lang="es-EC" sz="2200" dirty="0"/>
              <a:t>un </a:t>
            </a:r>
            <a:r>
              <a:rPr lang="es-EC" sz="2200" b="1" dirty="0"/>
              <a:t>paso previo </a:t>
            </a:r>
            <a:r>
              <a:rPr lang="es-EC" sz="2200" dirty="0"/>
              <a:t>a la identificación molecular. </a:t>
            </a:r>
            <a:endParaRPr lang="es-EC" sz="2200" dirty="0" smtClean="0"/>
          </a:p>
          <a:p>
            <a:pPr marL="285750" lvl="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EC" sz="2200" dirty="0" smtClean="0"/>
              <a:t>Para </a:t>
            </a:r>
            <a:r>
              <a:rPr lang="es-EC" sz="2200" b="1" dirty="0"/>
              <a:t>evitar problemas </a:t>
            </a:r>
            <a:r>
              <a:rPr lang="es-EC" sz="2200" dirty="0"/>
              <a:t>con la </a:t>
            </a:r>
            <a:r>
              <a:rPr lang="es-EC" sz="2200" b="1" dirty="0"/>
              <a:t>calidad de las fotos </a:t>
            </a:r>
            <a:r>
              <a:rPr lang="es-EC" sz="2200" dirty="0"/>
              <a:t>o </a:t>
            </a:r>
            <a:r>
              <a:rPr lang="es-EC" sz="2200" b="1" dirty="0"/>
              <a:t>escaneos</a:t>
            </a:r>
            <a:r>
              <a:rPr lang="es-EC" sz="2200" dirty="0"/>
              <a:t>, las hojas deben estar en </a:t>
            </a:r>
            <a:r>
              <a:rPr lang="es-EC" sz="2200" b="1" dirty="0"/>
              <a:t>buenas condiciones</a:t>
            </a:r>
            <a:r>
              <a:rPr lang="es-EC" sz="2200" dirty="0"/>
              <a:t>, es decir libres de pequeños insectos u hongos en el área </a:t>
            </a:r>
            <a:r>
              <a:rPr lang="es-EC" sz="2200" dirty="0" smtClean="0"/>
              <a:t>foliar.</a:t>
            </a:r>
          </a:p>
          <a:p>
            <a:pPr marL="285750" lvl="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EC" sz="2200" dirty="0" smtClean="0"/>
              <a:t>La </a:t>
            </a:r>
            <a:r>
              <a:rPr lang="es-EC" sz="2200" b="1" dirty="0"/>
              <a:t>digitalización de los hitos</a:t>
            </a:r>
            <a:r>
              <a:rPr lang="es-EC" sz="2200" dirty="0"/>
              <a:t> preferiblemente debe ser por </a:t>
            </a:r>
            <a:r>
              <a:rPr lang="es-EC" sz="2200" b="1" dirty="0"/>
              <a:t>un solo investigador</a:t>
            </a:r>
            <a:r>
              <a:rPr lang="es-EC" sz="2200" dirty="0"/>
              <a:t>, dado que la perspectiva de cada hito puede ser diferente entre algunas </a:t>
            </a:r>
            <a:r>
              <a:rPr lang="es-EC" sz="2200" dirty="0" smtClean="0"/>
              <a:t>personas.</a:t>
            </a:r>
          </a:p>
          <a:p>
            <a:pPr marL="285750" lvl="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EC" sz="2200" dirty="0" smtClean="0"/>
              <a:t>Para </a:t>
            </a:r>
            <a:r>
              <a:rPr lang="es-EC" sz="2200" b="1" dirty="0"/>
              <a:t>evitar la plasticidad fenotípica </a:t>
            </a:r>
            <a:r>
              <a:rPr lang="es-EC" sz="2200" dirty="0"/>
              <a:t>de las </a:t>
            </a:r>
            <a:r>
              <a:rPr lang="es-EC" sz="2200" b="1" dirty="0"/>
              <a:t>hojas</a:t>
            </a:r>
            <a:r>
              <a:rPr lang="es-EC" sz="2200" dirty="0"/>
              <a:t> se puede realizar </a:t>
            </a:r>
            <a:r>
              <a:rPr lang="es-EC" sz="2200" b="1" dirty="0"/>
              <a:t>MG en caracteres reproductivos </a:t>
            </a:r>
            <a:r>
              <a:rPr lang="es-EC" sz="2200" dirty="0"/>
              <a:t>ya que son más conservados, como por ejemplo las flores, debido a que </a:t>
            </a:r>
            <a:r>
              <a:rPr lang="es-EC" sz="2200" dirty="0" smtClean="0"/>
              <a:t>son </a:t>
            </a:r>
            <a:r>
              <a:rPr lang="es-EC" sz="2200" dirty="0"/>
              <a:t>producidos en muchas especies sólo por un breve período y por lo tanto están sujetos a menor grado de presión evolutiva que las partes vegetativas</a:t>
            </a:r>
            <a:r>
              <a:rPr lang="es-EC" sz="2200" dirty="0" smtClean="0"/>
              <a:t>.</a:t>
            </a:r>
            <a:endParaRPr lang="es-EC" sz="2200" dirty="0"/>
          </a:p>
        </p:txBody>
      </p:sp>
    </p:spTree>
    <p:extLst>
      <p:ext uri="{BB962C8B-B14F-4D97-AF65-F5344CB8AC3E}">
        <p14:creationId xmlns:p14="http://schemas.microsoft.com/office/powerpoint/2010/main" val="15917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555776" y="249289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AGRADECIMIENTOS</a:t>
            </a:r>
            <a:endParaRPr lang="es-EC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967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36702"/>
            <a:ext cx="1512168" cy="156431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318192" y="2201013"/>
            <a:ext cx="571830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/>
              <a:t>Claudia Segovia Salcedo, Ph.D.</a:t>
            </a:r>
          </a:p>
          <a:p>
            <a:pPr algn="ctr"/>
            <a:r>
              <a:rPr lang="es-EC" sz="1200" dirty="0" smtClean="0"/>
              <a:t>Directora del Proyecto de Investigación</a:t>
            </a:r>
          </a:p>
          <a:p>
            <a:pPr algn="ctr"/>
            <a:endParaRPr lang="es-EC" sz="1400" dirty="0"/>
          </a:p>
          <a:p>
            <a:pPr algn="ctr"/>
            <a:r>
              <a:rPr lang="es-EC" sz="1400" b="1" dirty="0" smtClean="0"/>
              <a:t>Mónica Jadán, Ph.D.</a:t>
            </a:r>
          </a:p>
          <a:p>
            <a:pPr algn="ctr"/>
            <a:r>
              <a:rPr lang="es-EC" sz="1200" dirty="0" smtClean="0"/>
              <a:t>Jefa del </a:t>
            </a:r>
            <a:r>
              <a:rPr lang="es-EC" sz="1200" dirty="0"/>
              <a:t>Laboratorio de Cultivo de Tejidos Vegetales</a:t>
            </a:r>
            <a:endParaRPr lang="es-EC" sz="1200" dirty="0" smtClean="0"/>
          </a:p>
          <a:p>
            <a:pPr algn="ctr"/>
            <a:endParaRPr lang="es-EC" sz="1400" dirty="0"/>
          </a:p>
          <a:p>
            <a:pPr algn="ctr"/>
            <a:r>
              <a:rPr lang="es-EC" sz="1400" b="1" dirty="0" smtClean="0"/>
              <a:t>Ing. Andrea Ortega</a:t>
            </a:r>
          </a:p>
          <a:p>
            <a:pPr algn="ctr"/>
            <a:r>
              <a:rPr lang="es-EC" sz="1200" dirty="0" smtClean="0"/>
              <a:t>Técnica del Laboratorio de Cultivo de Tejidos Vegetales</a:t>
            </a:r>
          </a:p>
          <a:p>
            <a:pPr algn="ctr"/>
            <a:endParaRPr lang="es-EC" sz="1200" dirty="0"/>
          </a:p>
          <a:p>
            <a:pPr algn="ctr"/>
            <a:r>
              <a:rPr lang="es-EC" sz="1400" b="1" dirty="0" smtClean="0"/>
              <a:t>Tesistas</a:t>
            </a:r>
            <a:endParaRPr lang="es-EC" sz="1600" b="1" dirty="0" smtClean="0"/>
          </a:p>
          <a:p>
            <a:pPr algn="ctr"/>
            <a:r>
              <a:rPr lang="es-EC" sz="1200" dirty="0" smtClean="0"/>
              <a:t>Laboratorio </a:t>
            </a:r>
            <a:r>
              <a:rPr lang="es-EC" sz="1200" dirty="0"/>
              <a:t>de Laboratorio de Cultivo de Tejidos </a:t>
            </a:r>
            <a:r>
              <a:rPr lang="es-EC" sz="1200" dirty="0" smtClean="0"/>
              <a:t>Vegetales- Genética evolutiva y Conservación</a:t>
            </a:r>
          </a:p>
          <a:p>
            <a:pPr algn="ctr"/>
            <a:endParaRPr lang="es-EC" sz="1200" dirty="0" smtClean="0"/>
          </a:p>
          <a:p>
            <a:pPr algn="ctr"/>
            <a:r>
              <a:rPr lang="es-EC" sz="1400" b="1" dirty="0" smtClean="0"/>
              <a:t>Amigas/os</a:t>
            </a:r>
          </a:p>
          <a:p>
            <a:pPr algn="ctr"/>
            <a:endParaRPr lang="es-EC" sz="1200" b="1" dirty="0"/>
          </a:p>
          <a:p>
            <a:pPr algn="ctr"/>
            <a:r>
              <a:rPr lang="es-EC" sz="1400" b="1" dirty="0" smtClean="0"/>
              <a:t>Familia</a:t>
            </a:r>
            <a:endParaRPr lang="es-EC" sz="1400" b="1" dirty="0"/>
          </a:p>
          <a:p>
            <a:pPr algn="ctr"/>
            <a:endParaRPr lang="es-EC" sz="1200" dirty="0"/>
          </a:p>
          <a:p>
            <a:pPr algn="ctr"/>
            <a:endParaRPr lang="es-EC" sz="1400" dirty="0" smtClean="0"/>
          </a:p>
          <a:p>
            <a:pPr algn="ctr"/>
            <a:endParaRPr lang="es-EC" sz="1400" dirty="0" smtClean="0"/>
          </a:p>
          <a:p>
            <a:pPr algn="ctr"/>
            <a:endParaRPr lang="es-EC" sz="1400" dirty="0"/>
          </a:p>
        </p:txBody>
      </p:sp>
      <p:pic>
        <p:nvPicPr>
          <p:cNvPr id="8" name="Picture 2" descr="http://biotecnologia.espe.edu.ec/laboratorios-investigacion/wp-content/uploads/2014/07/logo-es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5" y="636702"/>
            <a:ext cx="5688021" cy="144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content.fuio1-1.fna.fbcdn.net/v/t1.0-9/1936504_10153549256408101_2487657702842983267_n.jpg?oh=9e8baae1d133c063e64ae88672ca40b6&amp;oe=58B1917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4" r="14342"/>
          <a:stretch>
            <a:fillRect/>
          </a:stretch>
        </p:blipFill>
        <p:spPr bwMode="auto">
          <a:xfrm>
            <a:off x="6660232" y="4907543"/>
            <a:ext cx="2268442" cy="18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10172" b="597"/>
          <a:stretch/>
        </p:blipFill>
        <p:spPr>
          <a:xfrm>
            <a:off x="527135" y="2133256"/>
            <a:ext cx="2856427" cy="36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96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Rectángulo 2047"/>
          <p:cNvSpPr/>
          <p:nvPr/>
        </p:nvSpPr>
        <p:spPr>
          <a:xfrm>
            <a:off x="215288" y="6354741"/>
            <a:ext cx="5711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latin typeface="+mj-lt"/>
              </a:rPr>
              <a:t>(Ministerio </a:t>
            </a:r>
            <a:r>
              <a:rPr lang="es-EC" sz="1200" dirty="0">
                <a:latin typeface="+mj-lt"/>
              </a:rPr>
              <a:t>del Ambiente del Ecuador, </a:t>
            </a:r>
            <a:r>
              <a:rPr lang="es-EC" sz="1200" dirty="0" smtClean="0">
                <a:latin typeface="+mj-lt"/>
              </a:rPr>
              <a:t>2016; </a:t>
            </a:r>
            <a:r>
              <a:rPr lang="es-EC" sz="1200" dirty="0" smtClean="0"/>
              <a:t>Cuenca</a:t>
            </a:r>
            <a:r>
              <a:rPr lang="es-EC" sz="1200" dirty="0"/>
              <a:t>, 2016; </a:t>
            </a:r>
            <a:r>
              <a:rPr lang="es-EC" sz="1200" dirty="0" smtClean="0"/>
              <a:t>Segovia-Salcedo</a:t>
            </a:r>
            <a:r>
              <a:rPr lang="es-EC" sz="1200" dirty="0"/>
              <a:t>, </a:t>
            </a:r>
            <a:r>
              <a:rPr lang="es-EC" sz="1200" dirty="0" smtClean="0"/>
              <a:t>2011)</a:t>
            </a:r>
            <a:endParaRPr lang="es-EC" sz="1200" dirty="0"/>
          </a:p>
          <a:p>
            <a:endParaRPr lang="es-EC" sz="1200" dirty="0">
              <a:latin typeface="+mj-lt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5396267" y="2267251"/>
            <a:ext cx="1467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b="1" i="1" dirty="0">
                <a:solidFill>
                  <a:schemeClr val="bg1"/>
                </a:solidFill>
              </a:rPr>
              <a:t>introducida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25" y="1286635"/>
            <a:ext cx="4169875" cy="36004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" name="CuadroTexto 32"/>
          <p:cNvSpPr txBox="1"/>
          <p:nvPr/>
        </p:nvSpPr>
        <p:spPr>
          <a:xfrm>
            <a:off x="267149" y="5085184"/>
            <a:ext cx="4331111" cy="400110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000" b="1" dirty="0" smtClean="0"/>
              <a:t>Pérdida y degradación de hábitats</a:t>
            </a:r>
            <a:endParaRPr lang="es-EC" sz="2000" b="1" dirty="0"/>
          </a:p>
        </p:txBody>
      </p:sp>
      <p:grpSp>
        <p:nvGrpSpPr>
          <p:cNvPr id="4" name="Grupo 3"/>
          <p:cNvGrpSpPr/>
          <p:nvPr/>
        </p:nvGrpSpPr>
        <p:grpSpPr>
          <a:xfrm>
            <a:off x="5076056" y="1268760"/>
            <a:ext cx="3706875" cy="4216534"/>
            <a:chOff x="5257613" y="1268760"/>
            <a:chExt cx="3706875" cy="4216534"/>
          </a:xfrm>
        </p:grpSpPr>
        <p:sp>
          <p:nvSpPr>
            <p:cNvPr id="21" name="CuadroTexto 20"/>
            <p:cNvSpPr txBox="1"/>
            <p:nvPr/>
          </p:nvSpPr>
          <p:spPr>
            <a:xfrm>
              <a:off x="6740509" y="1766970"/>
              <a:ext cx="2223979" cy="4001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2000" i="1" dirty="0" smtClean="0"/>
                <a:t>Polylepis racemosa</a:t>
              </a:r>
              <a:endParaRPr lang="es-EC" sz="2000" i="1" dirty="0"/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5288553" y="4233282"/>
              <a:ext cx="3475874" cy="707886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000" b="1" dirty="0" smtClean="0">
                  <a:solidFill>
                    <a:srgbClr val="003300"/>
                  </a:solidFill>
                </a:rPr>
                <a:t>Situación taxonómica </a:t>
              </a:r>
            </a:p>
            <a:p>
              <a:pPr algn="ctr"/>
              <a:r>
                <a:rPr lang="es-EC" sz="2000" b="1" dirty="0" smtClean="0">
                  <a:solidFill>
                    <a:schemeClr val="accent2"/>
                  </a:solidFill>
                </a:rPr>
                <a:t>Hibridización</a:t>
              </a:r>
              <a:endParaRPr lang="es-EC" sz="2000" b="1" dirty="0">
                <a:solidFill>
                  <a:schemeClr val="accent2"/>
                </a:solidFill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91" t="6167" r="37307" b="81332"/>
            <a:stretch/>
          </p:blipFill>
          <p:spPr>
            <a:xfrm>
              <a:off x="7440126" y="2708919"/>
              <a:ext cx="1524362" cy="1524363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5257613" y="5085184"/>
              <a:ext cx="367593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2000" b="1" i="1" dirty="0" smtClean="0">
                  <a:solidFill>
                    <a:srgbClr val="008080"/>
                  </a:solidFill>
                </a:rPr>
                <a:t>P. </a:t>
              </a:r>
              <a:r>
                <a:rPr lang="es-EC" sz="2000" b="1" i="1" dirty="0">
                  <a:solidFill>
                    <a:srgbClr val="008080"/>
                  </a:solidFill>
                </a:rPr>
                <a:t>r</a:t>
              </a:r>
              <a:r>
                <a:rPr lang="es-EC" sz="2000" b="1" i="1" dirty="0" smtClean="0">
                  <a:solidFill>
                    <a:srgbClr val="008080"/>
                  </a:solidFill>
                </a:rPr>
                <a:t>acemosa </a:t>
              </a:r>
              <a:r>
                <a:rPr lang="es-EC" sz="2000" b="1" dirty="0" smtClean="0">
                  <a:solidFill>
                    <a:srgbClr val="006600"/>
                  </a:solidFill>
                  <a:sym typeface="Wingdings" panose="05000000000000000000" pitchFamily="2" charset="2"/>
                </a:rPr>
                <a:t> </a:t>
              </a:r>
              <a:r>
                <a:rPr lang="es-EC" sz="2000" dirty="0" smtClean="0"/>
                <a:t>introducida 1998</a:t>
              </a:r>
              <a:r>
                <a:rPr lang="es-EC" dirty="0" smtClean="0"/>
                <a:t> </a:t>
              </a:r>
              <a:endParaRPr lang="es-EC" dirty="0"/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17" t="4851" r="37554" b="72050"/>
            <a:stretch/>
          </p:blipFill>
          <p:spPr>
            <a:xfrm>
              <a:off x="5265290" y="1268760"/>
              <a:ext cx="1556407" cy="1584176"/>
            </a:xfrm>
            <a:prstGeom prst="rect">
              <a:avLst/>
            </a:prstGeom>
          </p:spPr>
        </p:pic>
        <p:sp>
          <p:nvSpPr>
            <p:cNvPr id="29" name="CuadroTexto 28"/>
            <p:cNvSpPr txBox="1"/>
            <p:nvPr/>
          </p:nvSpPr>
          <p:spPr>
            <a:xfrm>
              <a:off x="5550785" y="3206876"/>
              <a:ext cx="1901535" cy="4001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sz="2000" i="1" dirty="0"/>
                <a:t>Polylepis incana</a:t>
              </a:r>
            </a:p>
          </p:txBody>
        </p:sp>
        <p:pic>
          <p:nvPicPr>
            <p:cNvPr id="15" name="Picture 2" descr="Resultado de imagen para equis jp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rgbClr val="70AD47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320" y="2354974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CuadroTexto 15"/>
          <p:cNvSpPr txBox="1"/>
          <p:nvPr/>
        </p:nvSpPr>
        <p:spPr>
          <a:xfrm>
            <a:off x="267148" y="692696"/>
            <a:ext cx="8625331" cy="461665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solidFill>
                  <a:schemeClr val="accent6"/>
                </a:solidFill>
              </a:rPr>
              <a:t>Situación actual de </a:t>
            </a:r>
            <a:r>
              <a:rPr lang="es-EC" sz="2400" b="1" i="1" dirty="0">
                <a:solidFill>
                  <a:schemeClr val="accent6"/>
                </a:solidFill>
              </a:rPr>
              <a:t>Polylepis</a:t>
            </a:r>
          </a:p>
        </p:txBody>
      </p:sp>
    </p:spTree>
    <p:extLst>
      <p:ext uri="{BB962C8B-B14F-4D97-AF65-F5344CB8AC3E}">
        <p14:creationId xmlns:p14="http://schemas.microsoft.com/office/powerpoint/2010/main" val="91298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56"/>
          <a:stretch/>
        </p:blipFill>
        <p:spPr>
          <a:xfrm>
            <a:off x="4572000" y="1268760"/>
            <a:ext cx="3888432" cy="432048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ángulo 10"/>
          <p:cNvSpPr/>
          <p:nvPr/>
        </p:nvSpPr>
        <p:spPr>
          <a:xfrm>
            <a:off x="215288" y="6354741"/>
            <a:ext cx="5711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latin typeface="+mj-lt"/>
              </a:rPr>
              <a:t>(</a:t>
            </a:r>
            <a:r>
              <a:rPr lang="es-EC" sz="1200" dirty="0" smtClean="0"/>
              <a:t>Schmidt-</a:t>
            </a:r>
            <a:r>
              <a:rPr lang="es-EC" sz="1200" dirty="0" err="1" smtClean="0"/>
              <a:t>Lebuhn</a:t>
            </a:r>
            <a:r>
              <a:rPr lang="es-EC" sz="1200" dirty="0" smtClean="0"/>
              <a:t> </a:t>
            </a:r>
            <a:r>
              <a:rPr lang="es-EC" sz="1200" dirty="0"/>
              <a:t>et al., </a:t>
            </a:r>
            <a:r>
              <a:rPr lang="es-EC" sz="1200" dirty="0" smtClean="0"/>
              <a:t>2010</a:t>
            </a:r>
            <a:r>
              <a:rPr lang="es-EC" sz="1200" dirty="0"/>
              <a:t>; </a:t>
            </a:r>
            <a:r>
              <a:rPr lang="es-EC" sz="1200" dirty="0" smtClean="0"/>
              <a:t>Simpson, </a:t>
            </a:r>
            <a:r>
              <a:rPr lang="es-EC" sz="1200" dirty="0"/>
              <a:t>1986; </a:t>
            </a:r>
            <a:r>
              <a:rPr lang="es-EC" sz="1200" dirty="0" err="1"/>
              <a:t>Kerr</a:t>
            </a:r>
            <a:r>
              <a:rPr lang="es-EC" sz="1200" dirty="0"/>
              <a:t> </a:t>
            </a:r>
            <a:r>
              <a:rPr lang="es-EC" sz="1200" dirty="0" smtClean="0"/>
              <a:t> 2004; </a:t>
            </a:r>
            <a:r>
              <a:rPr lang="es-EC" sz="1200" dirty="0" err="1" smtClean="0"/>
              <a:t>Kessler</a:t>
            </a:r>
            <a:r>
              <a:rPr lang="es-EC" sz="1200" dirty="0" smtClean="0"/>
              <a:t>, 2006) </a:t>
            </a:r>
            <a:endParaRPr lang="es-EC" sz="1200" dirty="0"/>
          </a:p>
          <a:p>
            <a:endParaRPr lang="es-EC" sz="1200" dirty="0">
              <a:latin typeface="+mj-lt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990730875"/>
              </p:ext>
            </p:extLst>
          </p:nvPr>
        </p:nvGraphicFramePr>
        <p:xfrm>
          <a:off x="-684584" y="1114901"/>
          <a:ext cx="612068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215288" y="692696"/>
            <a:ext cx="8677192" cy="461665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solidFill>
                  <a:schemeClr val="accent6"/>
                </a:solidFill>
              </a:rPr>
              <a:t>Características Generales y Ecológicas</a:t>
            </a:r>
          </a:p>
        </p:txBody>
      </p:sp>
    </p:spTree>
    <p:extLst>
      <p:ext uri="{BB962C8B-B14F-4D97-AF65-F5344CB8AC3E}">
        <p14:creationId xmlns:p14="http://schemas.microsoft.com/office/powerpoint/2010/main" val="247099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813543" y="5229200"/>
            <a:ext cx="33984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b="1" dirty="0"/>
              <a:t>Figura 1. </a:t>
            </a:r>
            <a:r>
              <a:rPr lang="es-EC" sz="1600" dirty="0"/>
              <a:t>Morfología de </a:t>
            </a:r>
            <a:r>
              <a:rPr lang="es-EC" sz="1600" i="1" dirty="0"/>
              <a:t>P. </a:t>
            </a:r>
            <a:r>
              <a:rPr lang="es-EC" sz="1600" i="1" dirty="0" smtClean="0"/>
              <a:t>incana </a:t>
            </a:r>
            <a:r>
              <a:rPr lang="es-EC" sz="1600" dirty="0" smtClean="0"/>
              <a:t>Fuente</a:t>
            </a:r>
            <a:r>
              <a:rPr lang="es-EC" sz="1600" dirty="0"/>
              <a:t>: (Simpson, 1979)</a:t>
            </a:r>
          </a:p>
        </p:txBody>
      </p:sp>
      <p:pic>
        <p:nvPicPr>
          <p:cNvPr id="22" name="Imagen 21"/>
          <p:cNvPicPr/>
          <p:nvPr/>
        </p:nvPicPr>
        <p:blipFill>
          <a:blip r:embed="rId2"/>
          <a:stretch>
            <a:fillRect/>
          </a:stretch>
        </p:blipFill>
        <p:spPr>
          <a:xfrm>
            <a:off x="5076056" y="1268760"/>
            <a:ext cx="3240360" cy="3894399"/>
          </a:xfrm>
          <a:prstGeom prst="rect">
            <a:avLst/>
          </a:prstGeom>
          <a:ln w="19050">
            <a:solidFill>
              <a:schemeClr val="accent5">
                <a:lumMod val="25000"/>
              </a:schemeClr>
            </a:solidFill>
          </a:ln>
        </p:spPr>
      </p:pic>
      <p:pic>
        <p:nvPicPr>
          <p:cNvPr id="23" name="Imagen 22"/>
          <p:cNvPicPr/>
          <p:nvPr/>
        </p:nvPicPr>
        <p:blipFill>
          <a:blip r:embed="rId3"/>
          <a:stretch>
            <a:fillRect/>
          </a:stretch>
        </p:blipFill>
        <p:spPr>
          <a:xfrm>
            <a:off x="899592" y="1268760"/>
            <a:ext cx="3240000" cy="3895200"/>
          </a:xfrm>
          <a:prstGeom prst="rect">
            <a:avLst/>
          </a:prstGeom>
          <a:ln w="19050">
            <a:solidFill>
              <a:schemeClr val="accent5">
                <a:lumMod val="25000"/>
              </a:schemeClr>
            </a:solidFill>
          </a:ln>
        </p:spPr>
      </p:pic>
      <p:sp>
        <p:nvSpPr>
          <p:cNvPr id="24" name="Rectángulo 23"/>
          <p:cNvSpPr/>
          <p:nvPr/>
        </p:nvSpPr>
        <p:spPr>
          <a:xfrm>
            <a:off x="5004048" y="5229200"/>
            <a:ext cx="339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600" b="1" dirty="0"/>
              <a:t>Figura </a:t>
            </a:r>
            <a:r>
              <a:rPr lang="es-EC" sz="1600" b="1" dirty="0" smtClean="0"/>
              <a:t>2, </a:t>
            </a:r>
            <a:r>
              <a:rPr lang="es-EC" sz="1600" dirty="0"/>
              <a:t>Morfología de </a:t>
            </a:r>
            <a:r>
              <a:rPr lang="es-EC" sz="1600" i="1" dirty="0" smtClean="0"/>
              <a:t>P. racemosa</a:t>
            </a:r>
            <a:r>
              <a:rPr lang="es-EC" sz="1600" dirty="0" smtClean="0"/>
              <a:t>     Fuente: (</a:t>
            </a:r>
            <a:r>
              <a:rPr lang="es-EC" sz="1600" dirty="0"/>
              <a:t>Simpson, 1979</a:t>
            </a:r>
            <a:r>
              <a:rPr lang="es-EC" sz="1600" dirty="0" smtClean="0"/>
              <a:t>) </a:t>
            </a:r>
            <a:endParaRPr lang="es-EC" sz="16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15288" y="692696"/>
            <a:ext cx="8677192" cy="461665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solidFill>
                  <a:schemeClr val="accent6"/>
                </a:solidFill>
              </a:rPr>
              <a:t>Descripción de las especies de interés </a:t>
            </a:r>
          </a:p>
        </p:txBody>
      </p:sp>
    </p:spTree>
    <p:extLst>
      <p:ext uri="{BB962C8B-B14F-4D97-AF65-F5344CB8AC3E}">
        <p14:creationId xmlns:p14="http://schemas.microsoft.com/office/powerpoint/2010/main" val="357408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ángulo 45"/>
          <p:cNvSpPr/>
          <p:nvPr/>
        </p:nvSpPr>
        <p:spPr>
          <a:xfrm>
            <a:off x="215288" y="6354741"/>
            <a:ext cx="5711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latin typeface="+mj-lt"/>
              </a:rPr>
              <a:t>(</a:t>
            </a:r>
            <a:r>
              <a:rPr lang="es-EC" sz="1200" dirty="0" smtClean="0">
                <a:latin typeface="+mj-lt"/>
              </a:rPr>
              <a:t>Klingenberg, 2010</a:t>
            </a:r>
            <a:r>
              <a:rPr lang="es-EC" sz="1200" dirty="0">
                <a:latin typeface="+mj-lt"/>
              </a:rPr>
              <a:t>; </a:t>
            </a:r>
            <a:r>
              <a:rPr lang="es-EC" sz="1200" dirty="0" err="1" smtClean="0">
                <a:latin typeface="+mj-lt"/>
              </a:rPr>
              <a:t>Bookstein</a:t>
            </a:r>
            <a:r>
              <a:rPr lang="es-EC" sz="1200" dirty="0" smtClean="0">
                <a:latin typeface="+mj-lt"/>
              </a:rPr>
              <a:t>, 1996</a:t>
            </a:r>
            <a:r>
              <a:rPr lang="es-EC" sz="1200" dirty="0">
                <a:latin typeface="+mj-lt"/>
              </a:rPr>
              <a:t>; </a:t>
            </a:r>
            <a:r>
              <a:rPr lang="es-EC" sz="1200" dirty="0" err="1">
                <a:latin typeface="+mj-lt"/>
              </a:rPr>
              <a:t>Zeldicht</a:t>
            </a:r>
            <a:r>
              <a:rPr lang="es-EC" sz="1200" dirty="0">
                <a:latin typeface="+mj-lt"/>
              </a:rPr>
              <a:t> et al. </a:t>
            </a:r>
            <a:r>
              <a:rPr lang="es-EC" sz="1200" dirty="0" smtClean="0">
                <a:latin typeface="+mj-lt"/>
              </a:rPr>
              <a:t>2004</a:t>
            </a:r>
            <a:r>
              <a:rPr lang="es-EC" sz="1200" dirty="0">
                <a:latin typeface="+mj-lt"/>
              </a:rPr>
              <a:t>; </a:t>
            </a:r>
            <a:r>
              <a:rPr lang="es-EC" sz="1200" dirty="0" err="1" smtClean="0">
                <a:latin typeface="+mj-lt"/>
              </a:rPr>
              <a:t>Slice</a:t>
            </a:r>
            <a:r>
              <a:rPr lang="es-EC" sz="1200" dirty="0" smtClean="0">
                <a:latin typeface="+mj-lt"/>
              </a:rPr>
              <a:t>, 2007). </a:t>
            </a:r>
            <a:r>
              <a:rPr lang="es-EC" sz="1200" dirty="0" smtClean="0"/>
              <a:t> </a:t>
            </a:r>
            <a:endParaRPr lang="es-EC" sz="1200" dirty="0"/>
          </a:p>
          <a:p>
            <a:endParaRPr lang="es-EC" sz="1200" dirty="0">
              <a:latin typeface="+mj-lt"/>
            </a:endParaRPr>
          </a:p>
        </p:txBody>
      </p:sp>
      <p:sp>
        <p:nvSpPr>
          <p:cNvPr id="52" name="CuadroTexto 51"/>
          <p:cNvSpPr txBox="1"/>
          <p:nvPr/>
        </p:nvSpPr>
        <p:spPr>
          <a:xfrm>
            <a:off x="899593" y="1294174"/>
            <a:ext cx="2880320" cy="69755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38100" tIns="25400" rIns="38100" bIns="254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Morfometría</a:t>
            </a:r>
            <a:r>
              <a:rPr lang="es-ES" sz="2000" b="1" kern="1200" dirty="0" smtClean="0">
                <a:solidFill>
                  <a:sysClr val="window" lastClr="FFFF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20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tradicional</a:t>
            </a:r>
            <a:endParaRPr lang="es-ES" sz="20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3" name="CuadroTexto 52"/>
          <p:cNvSpPr txBox="1"/>
          <p:nvPr/>
        </p:nvSpPr>
        <p:spPr>
          <a:xfrm>
            <a:off x="5148064" y="1294174"/>
            <a:ext cx="3600400" cy="69755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38100" tIns="25400" rIns="38100" bIns="254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000" b="1" kern="1200" dirty="0" smtClean="0">
                <a:solidFill>
                  <a:schemeClr val="tx1"/>
                </a:solidFill>
              </a:rPr>
              <a:t>Morfometría</a:t>
            </a:r>
            <a:r>
              <a:rPr lang="es-ES" sz="2000" b="1" kern="1200" dirty="0" smtClean="0">
                <a:solidFill>
                  <a:sysClr val="window" lastClr="FFFFFF"/>
                </a:solidFill>
              </a:rPr>
              <a:t> </a:t>
            </a:r>
            <a:r>
              <a:rPr lang="es-ES" sz="2000" b="1" dirty="0" smtClean="0">
                <a:solidFill>
                  <a:schemeClr val="tx1"/>
                </a:solidFill>
              </a:rPr>
              <a:t>Geométrica (MG)</a:t>
            </a:r>
            <a:endParaRPr lang="es-ES" sz="2000" b="1" kern="1200" dirty="0">
              <a:solidFill>
                <a:schemeClr val="tx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215288" y="692696"/>
            <a:ext cx="8677192" cy="461665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solidFill>
                  <a:schemeClr val="accent6"/>
                </a:solidFill>
              </a:rPr>
              <a:t>Avances en la Morfometría </a:t>
            </a:r>
            <a:endParaRPr lang="es-EC" sz="2400" b="1" dirty="0">
              <a:solidFill>
                <a:schemeClr val="accent6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64" y="1991732"/>
            <a:ext cx="3227276" cy="3725056"/>
          </a:xfrm>
          <a:prstGeom prst="rect">
            <a:avLst/>
          </a:prstGeom>
        </p:spPr>
      </p:pic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26" b="96591" l="17143" r="88000">
                        <a14:backgroundMark x1="27143" y1="21212" x2="27143" y2="21212"/>
                        <a14:backgroundMark x1="28429" y1="28409" x2="28429" y2="28409"/>
                        <a14:backgroundMark x1="34143" y1="28030" x2="34143" y2="28030"/>
                        <a14:backgroundMark x1="35000" y1="21970" x2="35000" y2="21970"/>
                        <a14:backgroundMark x1="39286" y1="16288" x2="39286" y2="16288"/>
                        <a14:backgroundMark x1="57714" y1="13068" x2="57714" y2="13068"/>
                        <a14:backgroundMark x1="64429" y1="19886" x2="64429" y2="19886"/>
                        <a14:backgroundMark x1="65857" y1="27083" x2="65857" y2="27083"/>
                        <a14:backgroundMark x1="71429" y1="27462" x2="71429" y2="27462"/>
                        <a14:backgroundMark x1="75857" y1="25189" x2="75857" y2="25189"/>
                        <a14:backgroundMark x1="76571" y1="18750" x2="76571" y2="18750"/>
                        <a14:backgroundMark x1="72000" y1="13826" x2="72000" y2="13826"/>
                        <a14:backgroundMark x1="81429" y1="44886" x2="81429" y2="44886"/>
                        <a14:backgroundMark x1="82000" y1="56439" x2="82000" y2="56439"/>
                        <a14:backgroundMark x1="79286" y1="60795" x2="79286" y2="60795"/>
                        <a14:backgroundMark x1="82000" y1="73674" x2="82000" y2="73674"/>
                        <a14:backgroundMark x1="73857" y1="75000" x2="73857" y2="75000"/>
                        <a14:backgroundMark x1="65857" y1="79735" x2="65857" y2="79735"/>
                        <a14:backgroundMark x1="58714" y1="78598" x2="58714" y2="78598"/>
                        <a14:backgroundMark x1="55286" y1="70076" x2="55286" y2="70076"/>
                        <a14:backgroundMark x1="46286" y1="78598" x2="46286" y2="78598"/>
                        <a14:backgroundMark x1="46286" y1="72159" x2="46286" y2="72159"/>
                        <a14:backgroundMark x1="38429" y1="78598" x2="38429" y2="78598"/>
                        <a14:backgroundMark x1="33857" y1="78977" x2="33857" y2="78977"/>
                        <a14:backgroundMark x1="29286" y1="78977" x2="29286" y2="78977"/>
                        <a14:backgroundMark x1="25714" y1="78977" x2="25714" y2="78977"/>
                        <a14:backgroundMark x1="23571" y1="66098" x2="23571" y2="66098"/>
                        <a14:backgroundMark x1="24143" y1="58523" x2="24143" y2="58523"/>
                        <a14:backgroundMark x1="71429" y1="74432" x2="71429" y2="74432"/>
                        <a14:backgroundMark x1="65714" y1="75000" x2="65714" y2="75000"/>
                        <a14:backgroundMark x1="30000" y1="72538" x2="30000" y2="72538"/>
                        <a14:backgroundMark x1="38143" y1="75000" x2="38143" y2="75000"/>
                        <a14:backgroundMark x1="42857" y1="72348" x2="42857" y2="72348"/>
                        <a14:backgroundMark x1="48571" y1="67803" x2="48571" y2="67803"/>
                        <a14:backgroundMark x1="54143" y1="67803" x2="54143" y2="67803"/>
                        <a14:backgroundMark x1="57571" y1="67424" x2="57571" y2="67424"/>
                        <a14:backgroundMark x1="60714" y1="71212" x2="60714" y2="71212"/>
                        <a14:backgroundMark x1="63143" y1="74432" x2="63143" y2="74432"/>
                        <a14:backgroundMark x1="45714" y1="68182" x2="45714" y2="68182"/>
                        <a14:backgroundMark x1="40143" y1="73295" x2="40143" y2="73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46" r="7987" b="5655"/>
          <a:stretch/>
        </p:blipFill>
        <p:spPr bwMode="auto">
          <a:xfrm>
            <a:off x="5036317" y="1825486"/>
            <a:ext cx="3712147" cy="37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n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0" y="1186979"/>
            <a:ext cx="911947" cy="91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46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ángulo 45"/>
          <p:cNvSpPr/>
          <p:nvPr/>
        </p:nvSpPr>
        <p:spPr>
          <a:xfrm>
            <a:off x="215288" y="6354741"/>
            <a:ext cx="5711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latin typeface="+mj-lt"/>
              </a:rPr>
              <a:t>(</a:t>
            </a:r>
            <a:r>
              <a:rPr lang="es-EC" sz="1200" dirty="0" smtClean="0">
                <a:latin typeface="+mj-lt"/>
              </a:rPr>
              <a:t>Klingenberg, 2010)</a:t>
            </a:r>
            <a:r>
              <a:rPr lang="es-EC" sz="1200" dirty="0" smtClean="0"/>
              <a:t> </a:t>
            </a:r>
            <a:endParaRPr lang="es-EC" sz="1200" dirty="0"/>
          </a:p>
          <a:p>
            <a:endParaRPr lang="es-EC" sz="1200" dirty="0">
              <a:latin typeface="+mj-lt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215288" y="807095"/>
            <a:ext cx="8677192" cy="461665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accent6"/>
                </a:solidFill>
              </a:rPr>
              <a:t>Análisis Generalizado de Procrustes (GPA</a:t>
            </a:r>
            <a:r>
              <a:rPr lang="es-ES" sz="2000" dirty="0">
                <a:solidFill>
                  <a:schemeClr val="accent6"/>
                </a:solidFill>
              </a:rPr>
              <a:t>)</a:t>
            </a:r>
            <a:endParaRPr lang="es-EC" sz="2000" dirty="0">
              <a:solidFill>
                <a:schemeClr val="accent6"/>
              </a:solidFill>
            </a:endParaRPr>
          </a:p>
        </p:txBody>
      </p:sp>
      <p:grpSp>
        <p:nvGrpSpPr>
          <p:cNvPr id="22" name="Grupo 21"/>
          <p:cNvGrpSpPr/>
          <p:nvPr/>
        </p:nvGrpSpPr>
        <p:grpSpPr>
          <a:xfrm>
            <a:off x="532221" y="1862826"/>
            <a:ext cx="8288251" cy="3222358"/>
            <a:chOff x="467544" y="1844824"/>
            <a:chExt cx="8288251" cy="3222358"/>
          </a:xfrm>
        </p:grpSpPr>
        <p:sp>
          <p:nvSpPr>
            <p:cNvPr id="41" name="Rectángulo 40"/>
            <p:cNvSpPr/>
            <p:nvPr/>
          </p:nvSpPr>
          <p:spPr>
            <a:xfrm>
              <a:off x="467544" y="4728628"/>
              <a:ext cx="828825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EC" sz="1600" b="1" dirty="0"/>
                <a:t>Figura 3. </a:t>
              </a:r>
              <a:r>
                <a:rPr lang="es-EC" sz="1600" dirty="0"/>
                <a:t>Representación generalizada de los pasos que incluye la superposición de Procrustes. </a:t>
              </a:r>
            </a:p>
          </p:txBody>
        </p:sp>
        <p:sp>
          <p:nvSpPr>
            <p:cNvPr id="42" name="Flecha derecha 41"/>
            <p:cNvSpPr/>
            <p:nvPr/>
          </p:nvSpPr>
          <p:spPr>
            <a:xfrm>
              <a:off x="2987824" y="2887970"/>
              <a:ext cx="432227" cy="335370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grpSp>
          <p:nvGrpSpPr>
            <p:cNvPr id="17" name="Grupo 16"/>
            <p:cNvGrpSpPr/>
            <p:nvPr/>
          </p:nvGrpSpPr>
          <p:grpSpPr>
            <a:xfrm>
              <a:off x="725642" y="1844824"/>
              <a:ext cx="2262182" cy="2472466"/>
              <a:chOff x="503784" y="1164574"/>
              <a:chExt cx="2262182" cy="2472466"/>
            </a:xfrm>
          </p:grpSpPr>
          <p:pic>
            <p:nvPicPr>
              <p:cNvPr id="5" name="Imagen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455" t="5250" r="47985" b="71650"/>
              <a:stretch/>
            </p:blipFill>
            <p:spPr>
              <a:xfrm rot="18993419">
                <a:off x="1250691" y="1792783"/>
                <a:ext cx="602182" cy="1656000"/>
              </a:xfrm>
              <a:prstGeom prst="rect">
                <a:avLst/>
              </a:prstGeom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607" t="12466" r="64563" b="80350"/>
              <a:stretch/>
            </p:blipFill>
            <p:spPr>
              <a:xfrm rot="2599716">
                <a:off x="503784" y="1164574"/>
                <a:ext cx="557984" cy="1440000"/>
              </a:xfrm>
              <a:prstGeom prst="rect">
                <a:avLst/>
              </a:prstGeom>
            </p:spPr>
          </p:pic>
          <p:pic>
            <p:nvPicPr>
              <p:cNvPr id="9" name="Imagen 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1" t="17451" r="57224" b="69567"/>
              <a:stretch/>
            </p:blipFill>
            <p:spPr>
              <a:xfrm rot="7940850">
                <a:off x="1603150" y="1332880"/>
                <a:ext cx="669632" cy="1656000"/>
              </a:xfrm>
              <a:prstGeom prst="rect">
                <a:avLst/>
              </a:prstGeom>
            </p:spPr>
          </p:pic>
          <p:pic>
            <p:nvPicPr>
              <p:cNvPr id="15" name="Imagen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84" t="5656" r="71484" b="87799"/>
              <a:stretch/>
            </p:blipFill>
            <p:spPr>
              <a:xfrm rot="19776779">
                <a:off x="643441" y="2197040"/>
                <a:ext cx="644836" cy="1440000"/>
              </a:xfrm>
              <a:prstGeom prst="rect">
                <a:avLst/>
              </a:prstGeom>
            </p:spPr>
          </p:pic>
        </p:grpSp>
        <p:grpSp>
          <p:nvGrpSpPr>
            <p:cNvPr id="16" name="Grupo 15"/>
            <p:cNvGrpSpPr/>
            <p:nvPr/>
          </p:nvGrpSpPr>
          <p:grpSpPr>
            <a:xfrm>
              <a:off x="3681506" y="1884074"/>
              <a:ext cx="962502" cy="2376264"/>
              <a:chOff x="3523903" y="1340768"/>
              <a:chExt cx="962502" cy="2376264"/>
            </a:xfrm>
          </p:grpSpPr>
          <p:pic>
            <p:nvPicPr>
              <p:cNvPr id="35" name="Imagen 3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607" t="12466" r="64563" b="80350"/>
              <a:stretch/>
            </p:blipFill>
            <p:spPr>
              <a:xfrm rot="21076414">
                <a:off x="4095816" y="2709032"/>
                <a:ext cx="390589" cy="1008000"/>
              </a:xfrm>
              <a:prstGeom prst="rect">
                <a:avLst/>
              </a:prstGeom>
            </p:spPr>
          </p:pic>
          <p:pic>
            <p:nvPicPr>
              <p:cNvPr id="39" name="Imagen 3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455" t="5250" r="47985" b="71650"/>
              <a:stretch/>
            </p:blipFill>
            <p:spPr>
              <a:xfrm rot="720671">
                <a:off x="3999517" y="1355664"/>
                <a:ext cx="452400" cy="1244100"/>
              </a:xfrm>
              <a:prstGeom prst="rect">
                <a:avLst/>
              </a:prstGeom>
            </p:spPr>
          </p:pic>
          <p:pic>
            <p:nvPicPr>
              <p:cNvPr id="48" name="Imagen 4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84" t="5656" r="71484" b="87799"/>
              <a:stretch/>
            </p:blipFill>
            <p:spPr>
              <a:xfrm rot="20747539">
                <a:off x="3570431" y="2663689"/>
                <a:ext cx="439444" cy="981335"/>
              </a:xfrm>
              <a:prstGeom prst="rect">
                <a:avLst/>
              </a:prstGeom>
            </p:spPr>
          </p:pic>
          <p:pic>
            <p:nvPicPr>
              <p:cNvPr id="50" name="Imagen 4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1" t="17451" r="57224" b="69567"/>
              <a:stretch/>
            </p:blipFill>
            <p:spPr>
              <a:xfrm rot="866659">
                <a:off x="3523903" y="1340768"/>
                <a:ext cx="509887" cy="1260950"/>
              </a:xfrm>
              <a:prstGeom prst="rect">
                <a:avLst/>
              </a:prstGeom>
            </p:spPr>
          </p:pic>
        </p:grpSp>
        <p:sp>
          <p:nvSpPr>
            <p:cNvPr id="54" name="Flecha derecha 53"/>
            <p:cNvSpPr/>
            <p:nvPr/>
          </p:nvSpPr>
          <p:spPr>
            <a:xfrm>
              <a:off x="5003869" y="2873655"/>
              <a:ext cx="432227" cy="335370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grpSp>
          <p:nvGrpSpPr>
            <p:cNvPr id="19" name="Grupo 18"/>
            <p:cNvGrpSpPr/>
            <p:nvPr/>
          </p:nvGrpSpPr>
          <p:grpSpPr>
            <a:xfrm>
              <a:off x="5766396" y="2123394"/>
              <a:ext cx="821828" cy="2053971"/>
              <a:chOff x="5325991" y="1708484"/>
              <a:chExt cx="821828" cy="2053971"/>
            </a:xfrm>
          </p:grpSpPr>
          <p:pic>
            <p:nvPicPr>
              <p:cNvPr id="57" name="Imagen 56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455" t="5250" r="47985" b="71650"/>
              <a:stretch/>
            </p:blipFill>
            <p:spPr>
              <a:xfrm>
                <a:off x="5491548" y="1708484"/>
                <a:ext cx="656271" cy="1804744"/>
              </a:xfrm>
              <a:prstGeom prst="rect">
                <a:avLst/>
              </a:prstGeom>
            </p:spPr>
          </p:pic>
          <p:pic>
            <p:nvPicPr>
              <p:cNvPr id="59" name="Imagen 58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7576" b="30424" l="35530" r="4270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1" t="17451" r="57224" b="69567"/>
              <a:stretch/>
            </p:blipFill>
            <p:spPr>
              <a:xfrm>
                <a:off x="5461608" y="1827566"/>
                <a:ext cx="678908" cy="1678939"/>
              </a:xfrm>
              <a:prstGeom prst="rect">
                <a:avLst/>
              </a:prstGeom>
            </p:spPr>
          </p:pic>
          <p:pic>
            <p:nvPicPr>
              <p:cNvPr id="58" name="Imagen 57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758" b="12303" l="24187" r="285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84" t="5656" r="71484" b="87799"/>
              <a:stretch/>
            </p:blipFill>
            <p:spPr>
              <a:xfrm>
                <a:off x="5325991" y="2028838"/>
                <a:ext cx="646125" cy="1442880"/>
              </a:xfrm>
              <a:prstGeom prst="rect">
                <a:avLst/>
              </a:prstGeom>
            </p:spPr>
          </p:pic>
          <p:pic>
            <p:nvPicPr>
              <p:cNvPr id="60" name="Imagen 59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2545" b="19455" l="31443" r="3527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607" t="12466" r="64563" b="80350"/>
              <a:stretch/>
            </p:blipFill>
            <p:spPr>
              <a:xfrm rot="178587">
                <a:off x="5353134" y="2150911"/>
                <a:ext cx="624456" cy="1611544"/>
              </a:xfrm>
              <a:prstGeom prst="rect">
                <a:avLst/>
              </a:prstGeom>
            </p:spPr>
          </p:pic>
        </p:grpSp>
        <p:sp>
          <p:nvSpPr>
            <p:cNvPr id="61" name="Flecha derecha 60"/>
            <p:cNvSpPr/>
            <p:nvPr/>
          </p:nvSpPr>
          <p:spPr>
            <a:xfrm>
              <a:off x="7020093" y="2873655"/>
              <a:ext cx="432227" cy="335370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65" name="Imagen 64"/>
            <p:cNvPicPr/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9653" l="6061" r="94697">
                          <a14:foregroundMark x1="17424" y1="50694" x2="17424" y2="50694"/>
                          <a14:foregroundMark x1="21970" y1="64236" x2="21970" y2="64236"/>
                          <a14:foregroundMark x1="62121" y1="84722" x2="62121" y2="84722"/>
                          <a14:foregroundMark x1="66667" y1="83681" x2="66667" y2="83681"/>
                          <a14:foregroundMark x1="43939" y1="96181" x2="43939" y2="96181"/>
                          <a14:foregroundMark x1="53030" y1="94097" x2="53030" y2="94097"/>
                          <a14:foregroundMark x1="83333" y1="56250" x2="83333" y2="56250"/>
                          <a14:foregroundMark x1="86364" y1="54167" x2="86364" y2="54167"/>
                          <a14:foregroundMark x1="85606" y1="49306" x2="85606" y2="49306"/>
                          <a14:foregroundMark x1="87879" y1="43750" x2="87879" y2="43750"/>
                          <a14:foregroundMark x1="81061" y1="45139" x2="81061" y2="451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6158" y="2349495"/>
              <a:ext cx="912208" cy="167838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4111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ángulo 45"/>
          <p:cNvSpPr/>
          <p:nvPr/>
        </p:nvSpPr>
        <p:spPr>
          <a:xfrm>
            <a:off x="215288" y="6354741"/>
            <a:ext cx="5711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>
                <a:latin typeface="+mj-lt"/>
              </a:rPr>
              <a:t>(</a:t>
            </a:r>
            <a:r>
              <a:rPr lang="es-EC" sz="1200" dirty="0" err="1" smtClean="0">
                <a:latin typeface="+mj-lt"/>
              </a:rPr>
              <a:t>Bookstein</a:t>
            </a:r>
            <a:r>
              <a:rPr lang="es-EC" sz="1200" dirty="0" smtClean="0">
                <a:latin typeface="+mj-lt"/>
              </a:rPr>
              <a:t>, 1996</a:t>
            </a:r>
            <a:r>
              <a:rPr lang="es-EC" sz="1200" dirty="0">
                <a:latin typeface="+mj-lt"/>
              </a:rPr>
              <a:t>; </a:t>
            </a:r>
            <a:r>
              <a:rPr lang="es-EC" sz="1200" dirty="0" err="1">
                <a:latin typeface="+mj-lt"/>
              </a:rPr>
              <a:t>Zeldicht</a:t>
            </a:r>
            <a:r>
              <a:rPr lang="es-EC" sz="1200" dirty="0">
                <a:latin typeface="+mj-lt"/>
              </a:rPr>
              <a:t> et al. </a:t>
            </a:r>
            <a:r>
              <a:rPr lang="es-EC" sz="1200" dirty="0" smtClean="0">
                <a:latin typeface="+mj-lt"/>
              </a:rPr>
              <a:t>2004</a:t>
            </a:r>
            <a:r>
              <a:rPr lang="es-EC" sz="1200" dirty="0">
                <a:latin typeface="+mj-lt"/>
              </a:rPr>
              <a:t>; </a:t>
            </a:r>
            <a:r>
              <a:rPr lang="es-EC" sz="1200" dirty="0" err="1" smtClean="0">
                <a:latin typeface="+mj-lt"/>
              </a:rPr>
              <a:t>Slice</a:t>
            </a:r>
            <a:r>
              <a:rPr lang="es-EC" sz="1200" dirty="0" smtClean="0">
                <a:latin typeface="+mj-lt"/>
              </a:rPr>
              <a:t>, 2007) </a:t>
            </a:r>
            <a:r>
              <a:rPr lang="es-EC" sz="1200" dirty="0" smtClean="0"/>
              <a:t> </a:t>
            </a:r>
            <a:endParaRPr lang="es-EC" sz="1200" dirty="0"/>
          </a:p>
          <a:p>
            <a:endParaRPr lang="es-EC" sz="1200" dirty="0">
              <a:latin typeface="+mj-lt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215288" y="807095"/>
            <a:ext cx="8677192" cy="424732"/>
          </a:xfrm>
          <a:prstGeom prst="rect">
            <a:avLst/>
          </a:prstGeom>
          <a:noFill/>
          <a:ln>
            <a:noFill/>
            <a:prstDash val="lgDash"/>
          </a:ln>
        </p:spPr>
        <p:txBody>
          <a:bodyPr wrap="square" rtlCol="0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400" b="1" dirty="0" smtClean="0">
                <a:solidFill>
                  <a:schemeClr val="accent6"/>
                </a:solidFill>
              </a:rPr>
              <a:t>Análisis </a:t>
            </a:r>
            <a:r>
              <a:rPr lang="es-ES" sz="2400" b="1" dirty="0">
                <a:solidFill>
                  <a:schemeClr val="accent6"/>
                </a:solidFill>
              </a:rPr>
              <a:t>multivariados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58" y="2077645"/>
            <a:ext cx="3636602" cy="35909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2420888"/>
            <a:ext cx="3969997" cy="252028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20072" y="2339588"/>
            <a:ext cx="21602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25" name="CuadroTexto 24"/>
          <p:cNvSpPr txBox="1"/>
          <p:nvPr/>
        </p:nvSpPr>
        <p:spPr>
          <a:xfrm>
            <a:off x="215288" y="1294569"/>
            <a:ext cx="4123943" cy="69755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38100" tIns="25400" rIns="38100" bIns="25400" numCol="1" spcCol="1270" anchor="ctr" anchorCtr="0">
            <a:noAutofit/>
          </a:bodyPr>
          <a:lstStyle/>
          <a:p>
            <a:pPr lvl="0" algn="ctr"/>
            <a:r>
              <a:rPr lang="es-ES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Análisis de componentes principales (PCA) 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4711050" y="1284023"/>
            <a:ext cx="4123943" cy="697558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38100" tIns="25400" rIns="38100" bIns="25400" numCol="1" spcCol="1270" anchor="ctr" anchorCtr="0">
            <a:noAutofit/>
          </a:bodyPr>
          <a:lstStyle/>
          <a:p>
            <a:pPr lvl="0" algn="ctr"/>
            <a:r>
              <a:rPr lang="es-ES" sz="2000" b="1" dirty="0">
                <a:latin typeface="Candara" panose="020E0502030303020204" pitchFamily="34" charset="0"/>
              </a:rPr>
              <a:t>Análisis de variables </a:t>
            </a:r>
            <a:r>
              <a:rPr lang="es-ES" sz="2000" b="1" dirty="0" smtClean="0">
                <a:latin typeface="Candara" panose="020E0502030303020204" pitchFamily="34" charset="0"/>
              </a:rPr>
              <a:t>canónicas    (CVA)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48127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333399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11678</TotalTime>
  <Words>2043</Words>
  <Application>Microsoft Office PowerPoint</Application>
  <PresentationFormat>Presentación en pantalla (4:3)</PresentationFormat>
  <Paragraphs>437</Paragraphs>
  <Slides>39</Slides>
  <Notes>7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6" baseType="lpstr">
      <vt:lpstr>Arial</vt:lpstr>
      <vt:lpstr>Calibri</vt:lpstr>
      <vt:lpstr>Candara</vt:lpstr>
      <vt:lpstr>Times New Roman</vt:lpstr>
      <vt:lpstr>Wingdings</vt:lpstr>
      <vt:lpstr>Diseño predeterminado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espe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CARACTERIZACIÓN MACROPROCESO GESTIÓN FINANCIERA</dc:title>
  <dc:subject>MANUAL DE PROCESOS</dc:subject>
  <dc:creator>ESPE</dc:creator>
  <dc:description>VERSIÓN 1.0 - MAYO 23 2009</dc:description>
  <cp:lastModifiedBy>CaRiTo</cp:lastModifiedBy>
  <cp:revision>527</cp:revision>
  <dcterms:created xsi:type="dcterms:W3CDTF">2008-08-08T13:28:34Z</dcterms:created>
  <dcterms:modified xsi:type="dcterms:W3CDTF">2019-01-21T14:03:12Z</dcterms:modified>
</cp:coreProperties>
</file>