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95" r:id="rId2"/>
    <p:sldId id="296" r:id="rId3"/>
    <p:sldId id="312" r:id="rId4"/>
    <p:sldId id="311" r:id="rId5"/>
    <p:sldId id="300" r:id="rId6"/>
    <p:sldId id="313" r:id="rId7"/>
    <p:sldId id="315" r:id="rId8"/>
    <p:sldId id="298" r:id="rId9"/>
    <p:sldId id="316" r:id="rId10"/>
    <p:sldId id="318" r:id="rId11"/>
    <p:sldId id="319" r:id="rId12"/>
    <p:sldId id="321" r:id="rId13"/>
    <p:sldId id="322" r:id="rId14"/>
    <p:sldId id="301" r:id="rId15"/>
    <p:sldId id="307" r:id="rId16"/>
    <p:sldId id="308" r:id="rId17"/>
    <p:sldId id="309" r:id="rId18"/>
    <p:sldId id="310" r:id="rId19"/>
  </p:sldIdLst>
  <p:sldSz cx="9144000" cy="5143500" type="screen16x9"/>
  <p:notesSz cx="9144000" cy="6858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4">
          <p15:clr>
            <a:srgbClr val="A4A3A4"/>
          </p15:clr>
        </p15:guide>
        <p15:guide id="2" pos="5527">
          <p15:clr>
            <a:srgbClr val="A4A3A4"/>
          </p15:clr>
        </p15:guide>
        <p15:guide id="3" pos="759">
          <p15:clr>
            <a:srgbClr val="A4A3A4"/>
          </p15:clr>
        </p15:guide>
        <p15:guide id="4" pos="5493">
          <p15:clr>
            <a:srgbClr val="A4A3A4"/>
          </p15:clr>
        </p15:guide>
        <p15:guide id="5" pos="2837">
          <p15:clr>
            <a:srgbClr val="A4A3A4"/>
          </p15:clr>
        </p15:guide>
        <p15:guide id="6" pos="2959">
          <p15:clr>
            <a:srgbClr val="A4A3A4"/>
          </p15:clr>
        </p15:guide>
        <p15:guide id="7" pos="32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729"/>
    <a:srgbClr val="0D602E"/>
    <a:srgbClr val="178BD5"/>
    <a:srgbClr val="D7056B"/>
    <a:srgbClr val="E15F06"/>
    <a:srgbClr val="530C65"/>
    <a:srgbClr val="F6B809"/>
    <a:srgbClr val="063586"/>
    <a:srgbClr val="CC02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3" autoAdjust="0"/>
    <p:restoredTop sz="94660"/>
  </p:normalViewPr>
  <p:slideViewPr>
    <p:cSldViewPr snapToGrid="0" snapToObjects="1" showGuides="1">
      <p:cViewPr varScale="1">
        <p:scale>
          <a:sx n="105" d="100"/>
          <a:sy n="105" d="100"/>
        </p:scale>
        <p:origin x="91" y="72"/>
      </p:cViewPr>
      <p:guideLst>
        <p:guide orient="horz" pos="1154"/>
        <p:guide pos="5527"/>
        <p:guide pos="759"/>
        <p:guide pos="5493"/>
        <p:guide pos="2837"/>
        <p:guide pos="2959"/>
        <p:guide pos="32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4" d="100"/>
          <a:sy n="134" d="100"/>
        </p:scale>
        <p:origin x="-2256" y="-10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bian\Downloads\MATRIZ%20DE%20DATOS%20PRUEBAS%20FISICAS%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abian\Downloads\MATRIZ%20DE%20DATOS%20PRUEBAS%20FISICA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abian\Downloads\MATRIZ%20DE%20DATOS%20PRUEBAS%20FISICA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abian\Downloads\MATRIZ%20DE%20DATOS%20PRUEBAS%20FISICAS%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abian\Downloads\MATRIZ%20DE%20DATOS%20PRUEBAS%20FISICAS%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419"/>
              <a:t>VO2 Máximo</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419"/>
        </a:p>
      </c:txPr>
    </c:title>
    <c:autoTitleDeleted val="0"/>
    <c:plotArea>
      <c:layout/>
      <c:barChart>
        <c:barDir val="col"/>
        <c:grouping val="clustered"/>
        <c:varyColors val="0"/>
        <c:ser>
          <c:idx val="0"/>
          <c:order val="0"/>
          <c:tx>
            <c:strRef>
              <c:f>VARONES!$V$6</c:f>
              <c:strCache>
                <c:ptCount val="1"/>
                <c:pt idx="0">
                  <c:v>EXCELENTE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VARONES!$W$4:$Z$4</c:f>
              <c:strCache>
                <c:ptCount val="2"/>
                <c:pt idx="0">
                  <c:v>Hombres</c:v>
                </c:pt>
                <c:pt idx="1">
                  <c:v>Mujeres</c:v>
                </c:pt>
              </c:strCache>
            </c:strRef>
          </c:cat>
          <c:val>
            <c:numRef>
              <c:f>VARONES!$W$6:$Z$6</c:f>
              <c:numCache>
                <c:formatCode>General</c:formatCode>
                <c:ptCount val="2"/>
                <c:pt idx="0">
                  <c:v>5</c:v>
                </c:pt>
                <c:pt idx="1">
                  <c:v>0</c:v>
                </c:pt>
              </c:numCache>
            </c:numRef>
          </c:val>
          <c:extLst>
            <c:ext xmlns:c16="http://schemas.microsoft.com/office/drawing/2014/chart" uri="{C3380CC4-5D6E-409C-BE32-E72D297353CC}">
              <c16:uniqueId val="{00000000-824C-41FA-ADD6-963341CCCF4C}"/>
            </c:ext>
          </c:extLst>
        </c:ser>
        <c:ser>
          <c:idx val="1"/>
          <c:order val="1"/>
          <c:tx>
            <c:strRef>
              <c:f>VARONES!$V$7</c:f>
              <c:strCache>
                <c:ptCount val="1"/>
                <c:pt idx="0">
                  <c:v>MUY BUENO</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VARONES!$W$4:$Z$4</c:f>
              <c:strCache>
                <c:ptCount val="2"/>
                <c:pt idx="0">
                  <c:v>Hombres</c:v>
                </c:pt>
                <c:pt idx="1">
                  <c:v>Mujeres</c:v>
                </c:pt>
              </c:strCache>
            </c:strRef>
          </c:cat>
          <c:val>
            <c:numRef>
              <c:f>VARONES!$W$7:$Z$7</c:f>
              <c:numCache>
                <c:formatCode>General</c:formatCode>
                <c:ptCount val="2"/>
                <c:pt idx="0">
                  <c:v>25</c:v>
                </c:pt>
                <c:pt idx="1">
                  <c:v>0</c:v>
                </c:pt>
              </c:numCache>
            </c:numRef>
          </c:val>
          <c:extLst>
            <c:ext xmlns:c16="http://schemas.microsoft.com/office/drawing/2014/chart" uri="{C3380CC4-5D6E-409C-BE32-E72D297353CC}">
              <c16:uniqueId val="{00000001-824C-41FA-ADD6-963341CCCF4C}"/>
            </c:ext>
          </c:extLst>
        </c:ser>
        <c:ser>
          <c:idx val="2"/>
          <c:order val="2"/>
          <c:tx>
            <c:strRef>
              <c:f>VARONES!$V$8</c:f>
              <c:strCache>
                <c:ptCount val="1"/>
                <c:pt idx="0">
                  <c:v>BUENO</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VARONES!$W$4:$Z$4</c:f>
              <c:strCache>
                <c:ptCount val="2"/>
                <c:pt idx="0">
                  <c:v>Hombres</c:v>
                </c:pt>
                <c:pt idx="1">
                  <c:v>Mujeres</c:v>
                </c:pt>
              </c:strCache>
            </c:strRef>
          </c:cat>
          <c:val>
            <c:numRef>
              <c:f>VARONES!$W$8:$Z$8</c:f>
              <c:numCache>
                <c:formatCode>General</c:formatCode>
                <c:ptCount val="2"/>
                <c:pt idx="0">
                  <c:v>22</c:v>
                </c:pt>
                <c:pt idx="1">
                  <c:v>0</c:v>
                </c:pt>
              </c:numCache>
            </c:numRef>
          </c:val>
          <c:extLst>
            <c:ext xmlns:c16="http://schemas.microsoft.com/office/drawing/2014/chart" uri="{C3380CC4-5D6E-409C-BE32-E72D297353CC}">
              <c16:uniqueId val="{00000002-824C-41FA-ADD6-963341CCCF4C}"/>
            </c:ext>
          </c:extLst>
        </c:ser>
        <c:ser>
          <c:idx val="3"/>
          <c:order val="3"/>
          <c:tx>
            <c:strRef>
              <c:f>VARONES!$V$9</c:f>
              <c:strCache>
                <c:ptCount val="1"/>
                <c:pt idx="0">
                  <c:v>MEDIO</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VARONES!$W$4:$Z$4</c:f>
              <c:strCache>
                <c:ptCount val="2"/>
                <c:pt idx="0">
                  <c:v>Hombres</c:v>
                </c:pt>
                <c:pt idx="1">
                  <c:v>Mujeres</c:v>
                </c:pt>
              </c:strCache>
            </c:strRef>
          </c:cat>
          <c:val>
            <c:numRef>
              <c:f>VARONES!$W$9:$Z$9</c:f>
              <c:numCache>
                <c:formatCode>General</c:formatCode>
                <c:ptCount val="2"/>
                <c:pt idx="0">
                  <c:v>25</c:v>
                </c:pt>
                <c:pt idx="1">
                  <c:v>10</c:v>
                </c:pt>
              </c:numCache>
            </c:numRef>
          </c:val>
          <c:extLst>
            <c:ext xmlns:c16="http://schemas.microsoft.com/office/drawing/2014/chart" uri="{C3380CC4-5D6E-409C-BE32-E72D297353CC}">
              <c16:uniqueId val="{00000003-824C-41FA-ADD6-963341CCCF4C}"/>
            </c:ext>
          </c:extLst>
        </c:ser>
        <c:ser>
          <c:idx val="4"/>
          <c:order val="4"/>
          <c:tx>
            <c:strRef>
              <c:f>VARONES!$V$10</c:f>
              <c:strCache>
                <c:ptCount val="1"/>
                <c:pt idx="0">
                  <c:v>MALO</c:v>
                </c:pt>
              </c:strCache>
            </c:strRef>
          </c:tx>
          <c:spPr>
            <a:noFill/>
            <a:ln w="9525" cap="flat" cmpd="sng" algn="ctr">
              <a:solidFill>
                <a:schemeClr val="accent5"/>
              </a:solidFill>
              <a:miter lim="800000"/>
            </a:ln>
            <a:effectLst>
              <a:glow rad="63500">
                <a:schemeClr val="accent5">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VARONES!$W$4:$Z$4</c:f>
              <c:strCache>
                <c:ptCount val="2"/>
                <c:pt idx="0">
                  <c:v>Hombres</c:v>
                </c:pt>
                <c:pt idx="1">
                  <c:v>Mujeres</c:v>
                </c:pt>
              </c:strCache>
            </c:strRef>
          </c:cat>
          <c:val>
            <c:numRef>
              <c:f>VARONES!$W$10:$Z$10</c:f>
              <c:numCache>
                <c:formatCode>General</c:formatCode>
                <c:ptCount val="2"/>
                <c:pt idx="0">
                  <c:v>13</c:v>
                </c:pt>
                <c:pt idx="1">
                  <c:v>0</c:v>
                </c:pt>
              </c:numCache>
            </c:numRef>
          </c:val>
          <c:extLst>
            <c:ext xmlns:c16="http://schemas.microsoft.com/office/drawing/2014/chart" uri="{C3380CC4-5D6E-409C-BE32-E72D297353CC}">
              <c16:uniqueId val="{00000004-824C-41FA-ADD6-963341CCCF4C}"/>
            </c:ext>
          </c:extLst>
        </c:ser>
        <c:ser>
          <c:idx val="5"/>
          <c:order val="5"/>
          <c:tx>
            <c:strRef>
              <c:f>VARONES!$V$11</c:f>
              <c:strCache>
                <c:ptCount val="1"/>
                <c:pt idx="0">
                  <c:v>POBRE</c:v>
                </c:pt>
              </c:strCache>
            </c:strRef>
          </c:tx>
          <c:spPr>
            <a:noFill/>
            <a:ln w="9525" cap="flat" cmpd="sng" algn="ctr">
              <a:solidFill>
                <a:schemeClr val="accent6"/>
              </a:solidFill>
              <a:miter lim="800000"/>
            </a:ln>
            <a:effectLst>
              <a:glow rad="63500">
                <a:schemeClr val="accent6">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VARONES!$W$4:$Z$4</c:f>
              <c:strCache>
                <c:ptCount val="2"/>
                <c:pt idx="0">
                  <c:v>Hombres</c:v>
                </c:pt>
                <c:pt idx="1">
                  <c:v>Mujeres</c:v>
                </c:pt>
              </c:strCache>
            </c:strRef>
          </c:cat>
          <c:val>
            <c:numRef>
              <c:f>VARONES!$W$11:$Z$11</c:f>
              <c:numCache>
                <c:formatCode>General</c:formatCode>
                <c:ptCount val="2"/>
                <c:pt idx="0">
                  <c:v>1</c:v>
                </c:pt>
                <c:pt idx="1">
                  <c:v>5</c:v>
                </c:pt>
              </c:numCache>
            </c:numRef>
          </c:val>
          <c:extLst>
            <c:ext xmlns:c16="http://schemas.microsoft.com/office/drawing/2014/chart" uri="{C3380CC4-5D6E-409C-BE32-E72D297353CC}">
              <c16:uniqueId val="{00000005-824C-41FA-ADD6-963341CCCF4C}"/>
            </c:ext>
          </c:extLst>
        </c:ser>
        <c:ser>
          <c:idx val="6"/>
          <c:order val="6"/>
          <c:tx>
            <c:strRef>
              <c:f>VARONES!$V$12</c:f>
              <c:strCache>
                <c:ptCount val="1"/>
                <c:pt idx="0">
                  <c:v>MUY POBRE</c:v>
                </c:pt>
              </c:strCache>
            </c:strRef>
          </c:tx>
          <c:spPr>
            <a:noFill/>
            <a:ln w="9525" cap="flat" cmpd="sng" algn="ctr">
              <a:solidFill>
                <a:schemeClr val="accent1">
                  <a:lumMod val="60000"/>
                </a:schemeClr>
              </a:solidFill>
              <a:miter lim="800000"/>
            </a:ln>
            <a:effectLst>
              <a:glow rad="63500">
                <a:schemeClr val="accent1">
                  <a:lumMod val="60000"/>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VARONES!$W$4:$Z$4</c:f>
              <c:strCache>
                <c:ptCount val="2"/>
                <c:pt idx="0">
                  <c:v>Hombres</c:v>
                </c:pt>
                <c:pt idx="1">
                  <c:v>Mujeres</c:v>
                </c:pt>
              </c:strCache>
            </c:strRef>
          </c:cat>
          <c:val>
            <c:numRef>
              <c:f>VARONES!$W$12:$Z$12</c:f>
              <c:numCache>
                <c:formatCode>General</c:formatCode>
                <c:ptCount val="2"/>
                <c:pt idx="0">
                  <c:v>0</c:v>
                </c:pt>
                <c:pt idx="1">
                  <c:v>0</c:v>
                </c:pt>
              </c:numCache>
            </c:numRef>
          </c:val>
          <c:extLst>
            <c:ext xmlns:c16="http://schemas.microsoft.com/office/drawing/2014/chart" uri="{C3380CC4-5D6E-409C-BE32-E72D297353CC}">
              <c16:uniqueId val="{00000006-824C-41FA-ADD6-963341CCCF4C}"/>
            </c:ext>
          </c:extLst>
        </c:ser>
        <c:dLbls>
          <c:dLblPos val="inEnd"/>
          <c:showLegendKey val="0"/>
          <c:showVal val="1"/>
          <c:showCatName val="0"/>
          <c:showSerName val="0"/>
          <c:showPercent val="0"/>
          <c:showBubbleSize val="0"/>
        </c:dLbls>
        <c:gapWidth val="315"/>
        <c:overlap val="-40"/>
        <c:axId val="1213098591"/>
        <c:axId val="1771632799"/>
      </c:barChart>
      <c:catAx>
        <c:axId val="1213098591"/>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771632799"/>
        <c:crosses val="autoZero"/>
        <c:auto val="1"/>
        <c:lblAlgn val="ctr"/>
        <c:lblOffset val="100"/>
        <c:noMultiLvlLbl val="0"/>
      </c:catAx>
      <c:valAx>
        <c:axId val="1771632799"/>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2130985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419"/>
              <a:t>Velocidad de Matsudo</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419"/>
        </a:p>
      </c:txPr>
    </c:title>
    <c:autoTitleDeleted val="0"/>
    <c:plotArea>
      <c:layout/>
      <c:barChart>
        <c:barDir val="col"/>
        <c:grouping val="clustered"/>
        <c:varyColors val="0"/>
        <c:ser>
          <c:idx val="0"/>
          <c:order val="0"/>
          <c:tx>
            <c:strRef>
              <c:f>VARONES!$V$48</c:f>
              <c:strCache>
                <c:ptCount val="1"/>
                <c:pt idx="0">
                  <c:v>EXCELENTE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VARONES!$W$46:$Z$46</c:f>
              <c:strCache>
                <c:ptCount val="2"/>
                <c:pt idx="0">
                  <c:v>Hombres</c:v>
                </c:pt>
                <c:pt idx="1">
                  <c:v>Mujeres</c:v>
                </c:pt>
              </c:strCache>
            </c:strRef>
          </c:cat>
          <c:val>
            <c:numRef>
              <c:f>VARONES!$W$48:$Z$48</c:f>
              <c:numCache>
                <c:formatCode>General</c:formatCode>
                <c:ptCount val="2"/>
                <c:pt idx="0">
                  <c:v>27</c:v>
                </c:pt>
                <c:pt idx="1">
                  <c:v>3</c:v>
                </c:pt>
              </c:numCache>
            </c:numRef>
          </c:val>
          <c:extLst>
            <c:ext xmlns:c16="http://schemas.microsoft.com/office/drawing/2014/chart" uri="{C3380CC4-5D6E-409C-BE32-E72D297353CC}">
              <c16:uniqueId val="{00000000-EC6C-4F8D-997D-85B6072F4502}"/>
            </c:ext>
          </c:extLst>
        </c:ser>
        <c:ser>
          <c:idx val="1"/>
          <c:order val="1"/>
          <c:tx>
            <c:strRef>
              <c:f>VARONES!$V$49</c:f>
              <c:strCache>
                <c:ptCount val="1"/>
                <c:pt idx="0">
                  <c:v>MUY BUENO</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VARONES!$W$46:$Z$46</c:f>
              <c:strCache>
                <c:ptCount val="2"/>
                <c:pt idx="0">
                  <c:v>Hombres</c:v>
                </c:pt>
                <c:pt idx="1">
                  <c:v>Mujeres</c:v>
                </c:pt>
              </c:strCache>
            </c:strRef>
          </c:cat>
          <c:val>
            <c:numRef>
              <c:f>VARONES!$W$49:$Z$49</c:f>
              <c:numCache>
                <c:formatCode>General</c:formatCode>
                <c:ptCount val="2"/>
                <c:pt idx="0">
                  <c:v>16</c:v>
                </c:pt>
                <c:pt idx="1">
                  <c:v>2</c:v>
                </c:pt>
              </c:numCache>
            </c:numRef>
          </c:val>
          <c:extLst>
            <c:ext xmlns:c16="http://schemas.microsoft.com/office/drawing/2014/chart" uri="{C3380CC4-5D6E-409C-BE32-E72D297353CC}">
              <c16:uniqueId val="{00000001-EC6C-4F8D-997D-85B6072F4502}"/>
            </c:ext>
          </c:extLst>
        </c:ser>
        <c:ser>
          <c:idx val="2"/>
          <c:order val="2"/>
          <c:tx>
            <c:strRef>
              <c:f>VARONES!$V$50</c:f>
              <c:strCache>
                <c:ptCount val="1"/>
                <c:pt idx="0">
                  <c:v>BUENO</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VARONES!$W$46:$Z$46</c:f>
              <c:strCache>
                <c:ptCount val="2"/>
                <c:pt idx="0">
                  <c:v>Hombres</c:v>
                </c:pt>
                <c:pt idx="1">
                  <c:v>Mujeres</c:v>
                </c:pt>
              </c:strCache>
            </c:strRef>
          </c:cat>
          <c:val>
            <c:numRef>
              <c:f>VARONES!$W$50:$Z$50</c:f>
              <c:numCache>
                <c:formatCode>General</c:formatCode>
                <c:ptCount val="2"/>
                <c:pt idx="0">
                  <c:v>21</c:v>
                </c:pt>
                <c:pt idx="1">
                  <c:v>6</c:v>
                </c:pt>
              </c:numCache>
            </c:numRef>
          </c:val>
          <c:extLst>
            <c:ext xmlns:c16="http://schemas.microsoft.com/office/drawing/2014/chart" uri="{C3380CC4-5D6E-409C-BE32-E72D297353CC}">
              <c16:uniqueId val="{00000002-EC6C-4F8D-997D-85B6072F4502}"/>
            </c:ext>
          </c:extLst>
        </c:ser>
        <c:ser>
          <c:idx val="3"/>
          <c:order val="3"/>
          <c:tx>
            <c:strRef>
              <c:f>VARONES!$V$51</c:f>
              <c:strCache>
                <c:ptCount val="1"/>
                <c:pt idx="0">
                  <c:v>POBRE</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VARONES!$W$46:$Z$46</c:f>
              <c:strCache>
                <c:ptCount val="2"/>
                <c:pt idx="0">
                  <c:v>Hombres</c:v>
                </c:pt>
                <c:pt idx="1">
                  <c:v>Mujeres</c:v>
                </c:pt>
              </c:strCache>
            </c:strRef>
          </c:cat>
          <c:val>
            <c:numRef>
              <c:f>VARONES!$W$51:$Z$51</c:f>
              <c:numCache>
                <c:formatCode>General</c:formatCode>
                <c:ptCount val="2"/>
                <c:pt idx="0">
                  <c:v>11</c:v>
                </c:pt>
                <c:pt idx="1">
                  <c:v>2</c:v>
                </c:pt>
              </c:numCache>
            </c:numRef>
          </c:val>
          <c:extLst>
            <c:ext xmlns:c16="http://schemas.microsoft.com/office/drawing/2014/chart" uri="{C3380CC4-5D6E-409C-BE32-E72D297353CC}">
              <c16:uniqueId val="{00000003-EC6C-4F8D-997D-85B6072F4502}"/>
            </c:ext>
          </c:extLst>
        </c:ser>
        <c:ser>
          <c:idx val="4"/>
          <c:order val="4"/>
          <c:tx>
            <c:strRef>
              <c:f>VARONES!$V$52</c:f>
              <c:strCache>
                <c:ptCount val="1"/>
                <c:pt idx="0">
                  <c:v>MUY POBRE</c:v>
                </c:pt>
              </c:strCache>
            </c:strRef>
          </c:tx>
          <c:spPr>
            <a:noFill/>
            <a:ln w="9525" cap="flat" cmpd="sng" algn="ctr">
              <a:solidFill>
                <a:schemeClr val="accent5"/>
              </a:solidFill>
              <a:miter lim="800000"/>
            </a:ln>
            <a:effectLst>
              <a:glow rad="63500">
                <a:schemeClr val="accent5">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VARONES!$W$46:$Z$46</c:f>
              <c:strCache>
                <c:ptCount val="2"/>
                <c:pt idx="0">
                  <c:v>Hombres</c:v>
                </c:pt>
                <c:pt idx="1">
                  <c:v>Mujeres</c:v>
                </c:pt>
              </c:strCache>
            </c:strRef>
          </c:cat>
          <c:val>
            <c:numRef>
              <c:f>VARONES!$W$52:$Z$52</c:f>
              <c:numCache>
                <c:formatCode>General</c:formatCode>
                <c:ptCount val="2"/>
                <c:pt idx="0">
                  <c:v>16</c:v>
                </c:pt>
                <c:pt idx="1">
                  <c:v>2</c:v>
                </c:pt>
              </c:numCache>
            </c:numRef>
          </c:val>
          <c:extLst>
            <c:ext xmlns:c16="http://schemas.microsoft.com/office/drawing/2014/chart" uri="{C3380CC4-5D6E-409C-BE32-E72D297353CC}">
              <c16:uniqueId val="{00000004-EC6C-4F8D-997D-85B6072F4502}"/>
            </c:ext>
          </c:extLst>
        </c:ser>
        <c:dLbls>
          <c:dLblPos val="inEnd"/>
          <c:showLegendKey val="0"/>
          <c:showVal val="1"/>
          <c:showCatName val="0"/>
          <c:showSerName val="0"/>
          <c:showPercent val="0"/>
          <c:showBubbleSize val="0"/>
        </c:dLbls>
        <c:gapWidth val="315"/>
        <c:overlap val="-40"/>
        <c:axId val="1213098591"/>
        <c:axId val="1771632799"/>
        <c:extLst/>
      </c:barChart>
      <c:catAx>
        <c:axId val="1213098591"/>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771632799"/>
        <c:crosses val="autoZero"/>
        <c:auto val="1"/>
        <c:lblAlgn val="ctr"/>
        <c:lblOffset val="100"/>
        <c:noMultiLvlLbl val="0"/>
      </c:catAx>
      <c:valAx>
        <c:axId val="1771632799"/>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2130985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419"/>
              <a:t>Coordinación T-40</a:t>
            </a:r>
          </a:p>
        </c:rich>
      </c:tx>
      <c:layout>
        <c:manualLayout>
          <c:xMode val="edge"/>
          <c:yMode val="edge"/>
          <c:x val="0.34744782412065095"/>
          <c:y val="4.8517520215633422E-2"/>
        </c:manualLayout>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419"/>
        </a:p>
      </c:txPr>
    </c:title>
    <c:autoTitleDeleted val="0"/>
    <c:plotArea>
      <c:layout/>
      <c:barChart>
        <c:barDir val="col"/>
        <c:grouping val="clustered"/>
        <c:varyColors val="0"/>
        <c:ser>
          <c:idx val="0"/>
          <c:order val="0"/>
          <c:tx>
            <c:strRef>
              <c:f>VARONES!$V$34</c:f>
              <c:strCache>
                <c:ptCount val="1"/>
                <c:pt idx="0">
                  <c:v>EXCELENTE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VARONES!$W$32:$Z$32</c:f>
              <c:strCache>
                <c:ptCount val="2"/>
                <c:pt idx="0">
                  <c:v>Hombres</c:v>
                </c:pt>
                <c:pt idx="1">
                  <c:v>Mujeres</c:v>
                </c:pt>
              </c:strCache>
            </c:strRef>
          </c:cat>
          <c:val>
            <c:numRef>
              <c:f>VARONES!$W$34:$Z$34</c:f>
              <c:numCache>
                <c:formatCode>General</c:formatCode>
                <c:ptCount val="2"/>
                <c:pt idx="0">
                  <c:v>41</c:v>
                </c:pt>
                <c:pt idx="1">
                  <c:v>3</c:v>
                </c:pt>
              </c:numCache>
            </c:numRef>
          </c:val>
          <c:extLst>
            <c:ext xmlns:c16="http://schemas.microsoft.com/office/drawing/2014/chart" uri="{C3380CC4-5D6E-409C-BE32-E72D297353CC}">
              <c16:uniqueId val="{00000000-60C6-44BA-BECC-E077F5ABFF8F}"/>
            </c:ext>
          </c:extLst>
        </c:ser>
        <c:ser>
          <c:idx val="1"/>
          <c:order val="1"/>
          <c:tx>
            <c:strRef>
              <c:f>VARONES!$V$35</c:f>
              <c:strCache>
                <c:ptCount val="1"/>
                <c:pt idx="0">
                  <c:v>MUY BUENO</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VARONES!$W$32:$Z$32</c:f>
              <c:strCache>
                <c:ptCount val="2"/>
                <c:pt idx="0">
                  <c:v>Hombres</c:v>
                </c:pt>
                <c:pt idx="1">
                  <c:v>Mujeres</c:v>
                </c:pt>
              </c:strCache>
            </c:strRef>
          </c:cat>
          <c:val>
            <c:numRef>
              <c:f>VARONES!$W$35:$Z$35</c:f>
              <c:numCache>
                <c:formatCode>General</c:formatCode>
                <c:ptCount val="2"/>
                <c:pt idx="0">
                  <c:v>16</c:v>
                </c:pt>
                <c:pt idx="1">
                  <c:v>8</c:v>
                </c:pt>
              </c:numCache>
            </c:numRef>
          </c:val>
          <c:extLst>
            <c:ext xmlns:c16="http://schemas.microsoft.com/office/drawing/2014/chart" uri="{C3380CC4-5D6E-409C-BE32-E72D297353CC}">
              <c16:uniqueId val="{00000001-60C6-44BA-BECC-E077F5ABFF8F}"/>
            </c:ext>
          </c:extLst>
        </c:ser>
        <c:ser>
          <c:idx val="2"/>
          <c:order val="2"/>
          <c:tx>
            <c:strRef>
              <c:f>VARONES!$V$36</c:f>
              <c:strCache>
                <c:ptCount val="1"/>
                <c:pt idx="0">
                  <c:v>BUENO</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VARONES!$W$32:$Z$32</c:f>
              <c:strCache>
                <c:ptCount val="2"/>
                <c:pt idx="0">
                  <c:v>Hombres</c:v>
                </c:pt>
                <c:pt idx="1">
                  <c:v>Mujeres</c:v>
                </c:pt>
              </c:strCache>
            </c:strRef>
          </c:cat>
          <c:val>
            <c:numRef>
              <c:f>VARONES!$W$36:$Z$36</c:f>
              <c:numCache>
                <c:formatCode>General</c:formatCode>
                <c:ptCount val="2"/>
                <c:pt idx="0">
                  <c:v>10</c:v>
                </c:pt>
                <c:pt idx="1">
                  <c:v>1</c:v>
                </c:pt>
              </c:numCache>
            </c:numRef>
          </c:val>
          <c:extLst>
            <c:ext xmlns:c16="http://schemas.microsoft.com/office/drawing/2014/chart" uri="{C3380CC4-5D6E-409C-BE32-E72D297353CC}">
              <c16:uniqueId val="{00000002-60C6-44BA-BECC-E077F5ABFF8F}"/>
            </c:ext>
          </c:extLst>
        </c:ser>
        <c:ser>
          <c:idx val="3"/>
          <c:order val="3"/>
          <c:tx>
            <c:strRef>
              <c:f>VARONES!$V$37</c:f>
              <c:strCache>
                <c:ptCount val="1"/>
                <c:pt idx="0">
                  <c:v>POBRE</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VARONES!$W$32:$Z$32</c:f>
              <c:strCache>
                <c:ptCount val="2"/>
                <c:pt idx="0">
                  <c:v>Hombres</c:v>
                </c:pt>
                <c:pt idx="1">
                  <c:v>Mujeres</c:v>
                </c:pt>
              </c:strCache>
            </c:strRef>
          </c:cat>
          <c:val>
            <c:numRef>
              <c:f>VARONES!$W$37:$Z$37</c:f>
              <c:numCache>
                <c:formatCode>General</c:formatCode>
                <c:ptCount val="2"/>
                <c:pt idx="0">
                  <c:v>10</c:v>
                </c:pt>
                <c:pt idx="1">
                  <c:v>0</c:v>
                </c:pt>
              </c:numCache>
            </c:numRef>
          </c:val>
          <c:extLst>
            <c:ext xmlns:c16="http://schemas.microsoft.com/office/drawing/2014/chart" uri="{C3380CC4-5D6E-409C-BE32-E72D297353CC}">
              <c16:uniqueId val="{00000003-60C6-44BA-BECC-E077F5ABFF8F}"/>
            </c:ext>
          </c:extLst>
        </c:ser>
        <c:ser>
          <c:idx val="4"/>
          <c:order val="4"/>
          <c:tx>
            <c:strRef>
              <c:f>VARONES!$V$38</c:f>
              <c:strCache>
                <c:ptCount val="1"/>
                <c:pt idx="0">
                  <c:v>MUY POBRE</c:v>
                </c:pt>
              </c:strCache>
            </c:strRef>
          </c:tx>
          <c:spPr>
            <a:noFill/>
            <a:ln w="9525" cap="flat" cmpd="sng" algn="ctr">
              <a:solidFill>
                <a:schemeClr val="accent5"/>
              </a:solidFill>
              <a:miter lim="800000"/>
            </a:ln>
            <a:effectLst>
              <a:glow rad="63500">
                <a:schemeClr val="accent5">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VARONES!$W$32:$Z$32</c:f>
              <c:strCache>
                <c:ptCount val="2"/>
                <c:pt idx="0">
                  <c:v>Hombres</c:v>
                </c:pt>
                <c:pt idx="1">
                  <c:v>Mujeres</c:v>
                </c:pt>
              </c:strCache>
            </c:strRef>
          </c:cat>
          <c:val>
            <c:numRef>
              <c:f>VARONES!$W$38:$Z$38</c:f>
              <c:numCache>
                <c:formatCode>General</c:formatCode>
                <c:ptCount val="2"/>
                <c:pt idx="0">
                  <c:v>14</c:v>
                </c:pt>
                <c:pt idx="1">
                  <c:v>3</c:v>
                </c:pt>
              </c:numCache>
            </c:numRef>
          </c:val>
          <c:extLst>
            <c:ext xmlns:c16="http://schemas.microsoft.com/office/drawing/2014/chart" uri="{C3380CC4-5D6E-409C-BE32-E72D297353CC}">
              <c16:uniqueId val="{00000004-60C6-44BA-BECC-E077F5ABFF8F}"/>
            </c:ext>
          </c:extLst>
        </c:ser>
        <c:dLbls>
          <c:dLblPos val="inEnd"/>
          <c:showLegendKey val="0"/>
          <c:showVal val="1"/>
          <c:showCatName val="0"/>
          <c:showSerName val="0"/>
          <c:showPercent val="0"/>
          <c:showBubbleSize val="0"/>
        </c:dLbls>
        <c:gapWidth val="315"/>
        <c:overlap val="-40"/>
        <c:axId val="1213098591"/>
        <c:axId val="1771632799"/>
        <c:extLst>
          <c:ext xmlns:c15="http://schemas.microsoft.com/office/drawing/2012/chart" uri="{02D57815-91ED-43cb-92C2-25804820EDAC}">
            <c15:filteredBarSeries>
              <c15:ser>
                <c:idx val="5"/>
                <c:order val="5"/>
                <c:tx>
                  <c:strRef>
                    <c:extLst>
                      <c:ext uri="{02D57815-91ED-43cb-92C2-25804820EDAC}">
                        <c15:formulaRef>
                          <c15:sqref>VARONES!$V$39</c15:sqref>
                        </c15:formulaRef>
                      </c:ext>
                    </c:extLst>
                    <c:strCache>
                      <c:ptCount val="1"/>
                      <c:pt idx="0">
                        <c:v>TOTAL</c:v>
                      </c:pt>
                    </c:strCache>
                  </c:strRef>
                </c:tx>
                <c:spPr>
                  <a:noFill/>
                  <a:ln w="9525" cap="flat" cmpd="sng" algn="ctr">
                    <a:solidFill>
                      <a:schemeClr val="accent6"/>
                    </a:solidFill>
                    <a:miter lim="800000"/>
                  </a:ln>
                  <a:effectLst>
                    <a:glow rad="63500">
                      <a:schemeClr val="accent6">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cat>
                  <c:strRef>
                    <c:extLst>
                      <c:ext uri="{02D57815-91ED-43cb-92C2-25804820EDAC}">
                        <c15:formulaRef>
                          <c15:sqref>VARONES!$W$32:$Z$32</c15:sqref>
                        </c15:formulaRef>
                      </c:ext>
                    </c:extLst>
                    <c:strCache>
                      <c:ptCount val="2"/>
                      <c:pt idx="0">
                        <c:v>Hombres</c:v>
                      </c:pt>
                      <c:pt idx="1">
                        <c:v>Mujeres</c:v>
                      </c:pt>
                    </c:strCache>
                  </c:strRef>
                </c:cat>
                <c:val>
                  <c:numRef>
                    <c:extLst>
                      <c:ext uri="{02D57815-91ED-43cb-92C2-25804820EDAC}">
                        <c15:formulaRef>
                          <c15:sqref>VARONES!$W$39:$Z$39</c15:sqref>
                        </c15:formulaRef>
                      </c:ext>
                    </c:extLst>
                    <c:numCache>
                      <c:formatCode>General</c:formatCode>
                      <c:ptCount val="2"/>
                      <c:pt idx="0">
                        <c:v>91</c:v>
                      </c:pt>
                      <c:pt idx="1">
                        <c:v>15</c:v>
                      </c:pt>
                    </c:numCache>
                  </c:numRef>
                </c:val>
                <c:extLst>
                  <c:ext xmlns:c16="http://schemas.microsoft.com/office/drawing/2014/chart" uri="{C3380CC4-5D6E-409C-BE32-E72D297353CC}">
                    <c16:uniqueId val="{00000005-60C6-44BA-BECC-E077F5ABFF8F}"/>
                  </c:ext>
                </c:extLst>
              </c15:ser>
            </c15:filteredBarSeries>
          </c:ext>
        </c:extLst>
      </c:barChart>
      <c:catAx>
        <c:axId val="1213098591"/>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771632799"/>
        <c:crosses val="autoZero"/>
        <c:auto val="1"/>
        <c:lblAlgn val="ctr"/>
        <c:lblOffset val="100"/>
        <c:noMultiLvlLbl val="0"/>
      </c:catAx>
      <c:valAx>
        <c:axId val="1771632799"/>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2130985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419"/>
              <a:t>Prueba de Transportados</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419"/>
        </a:p>
      </c:txPr>
    </c:title>
    <c:autoTitleDeleted val="0"/>
    <c:plotArea>
      <c:layout/>
      <c:barChart>
        <c:barDir val="col"/>
        <c:grouping val="clustered"/>
        <c:varyColors val="0"/>
        <c:ser>
          <c:idx val="0"/>
          <c:order val="0"/>
          <c:tx>
            <c:strRef>
              <c:f>VARONES!$V$62</c:f>
              <c:strCache>
                <c:ptCount val="1"/>
                <c:pt idx="0">
                  <c:v>EXCELENTE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VARONES!$W$60:$Z$60</c:f>
              <c:strCache>
                <c:ptCount val="2"/>
                <c:pt idx="0">
                  <c:v>Hombres</c:v>
                </c:pt>
                <c:pt idx="1">
                  <c:v>Mujeres</c:v>
                </c:pt>
              </c:strCache>
            </c:strRef>
          </c:cat>
          <c:val>
            <c:numRef>
              <c:f>VARONES!$W$62:$Z$62</c:f>
              <c:numCache>
                <c:formatCode>General</c:formatCode>
                <c:ptCount val="2"/>
                <c:pt idx="0">
                  <c:v>31</c:v>
                </c:pt>
                <c:pt idx="1">
                  <c:v>4</c:v>
                </c:pt>
              </c:numCache>
            </c:numRef>
          </c:val>
          <c:extLst>
            <c:ext xmlns:c16="http://schemas.microsoft.com/office/drawing/2014/chart" uri="{C3380CC4-5D6E-409C-BE32-E72D297353CC}">
              <c16:uniqueId val="{00000000-5EF2-4FEB-AFF7-07599FB947BA}"/>
            </c:ext>
          </c:extLst>
        </c:ser>
        <c:ser>
          <c:idx val="1"/>
          <c:order val="1"/>
          <c:tx>
            <c:strRef>
              <c:f>VARONES!$V$63</c:f>
              <c:strCache>
                <c:ptCount val="1"/>
                <c:pt idx="0">
                  <c:v>MUY BUENO</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VARONES!$W$60:$Z$60</c:f>
              <c:strCache>
                <c:ptCount val="2"/>
                <c:pt idx="0">
                  <c:v>Hombres</c:v>
                </c:pt>
                <c:pt idx="1">
                  <c:v>Mujeres</c:v>
                </c:pt>
              </c:strCache>
            </c:strRef>
          </c:cat>
          <c:val>
            <c:numRef>
              <c:f>VARONES!$W$63:$Z$63</c:f>
              <c:numCache>
                <c:formatCode>General</c:formatCode>
                <c:ptCount val="2"/>
                <c:pt idx="0">
                  <c:v>12</c:v>
                </c:pt>
                <c:pt idx="1">
                  <c:v>0</c:v>
                </c:pt>
              </c:numCache>
            </c:numRef>
          </c:val>
          <c:extLst>
            <c:ext xmlns:c16="http://schemas.microsoft.com/office/drawing/2014/chart" uri="{C3380CC4-5D6E-409C-BE32-E72D297353CC}">
              <c16:uniqueId val="{00000001-5EF2-4FEB-AFF7-07599FB947BA}"/>
            </c:ext>
          </c:extLst>
        </c:ser>
        <c:ser>
          <c:idx val="2"/>
          <c:order val="2"/>
          <c:tx>
            <c:strRef>
              <c:f>VARONES!$V$64</c:f>
              <c:strCache>
                <c:ptCount val="1"/>
                <c:pt idx="0">
                  <c:v>BUENO</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VARONES!$W$60:$Z$60</c:f>
              <c:strCache>
                <c:ptCount val="2"/>
                <c:pt idx="0">
                  <c:v>Hombres</c:v>
                </c:pt>
                <c:pt idx="1">
                  <c:v>Mujeres</c:v>
                </c:pt>
              </c:strCache>
            </c:strRef>
          </c:cat>
          <c:val>
            <c:numRef>
              <c:f>VARONES!$W$64:$Z$64</c:f>
              <c:numCache>
                <c:formatCode>General</c:formatCode>
                <c:ptCount val="2"/>
                <c:pt idx="0">
                  <c:v>12</c:v>
                </c:pt>
                <c:pt idx="1">
                  <c:v>7</c:v>
                </c:pt>
              </c:numCache>
            </c:numRef>
          </c:val>
          <c:extLst>
            <c:ext xmlns:c16="http://schemas.microsoft.com/office/drawing/2014/chart" uri="{C3380CC4-5D6E-409C-BE32-E72D297353CC}">
              <c16:uniqueId val="{00000002-5EF2-4FEB-AFF7-07599FB947BA}"/>
            </c:ext>
          </c:extLst>
        </c:ser>
        <c:ser>
          <c:idx val="3"/>
          <c:order val="3"/>
          <c:tx>
            <c:strRef>
              <c:f>VARONES!$V$65</c:f>
              <c:strCache>
                <c:ptCount val="1"/>
                <c:pt idx="0">
                  <c:v>POBRE</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VARONES!$W$60:$Z$60</c:f>
              <c:strCache>
                <c:ptCount val="2"/>
                <c:pt idx="0">
                  <c:v>Hombres</c:v>
                </c:pt>
                <c:pt idx="1">
                  <c:v>Mujeres</c:v>
                </c:pt>
              </c:strCache>
            </c:strRef>
          </c:cat>
          <c:val>
            <c:numRef>
              <c:f>VARONES!$W$65:$Z$65</c:f>
              <c:numCache>
                <c:formatCode>General</c:formatCode>
                <c:ptCount val="2"/>
                <c:pt idx="0">
                  <c:v>15</c:v>
                </c:pt>
                <c:pt idx="1">
                  <c:v>3</c:v>
                </c:pt>
              </c:numCache>
            </c:numRef>
          </c:val>
          <c:extLst>
            <c:ext xmlns:c16="http://schemas.microsoft.com/office/drawing/2014/chart" uri="{C3380CC4-5D6E-409C-BE32-E72D297353CC}">
              <c16:uniqueId val="{00000003-5EF2-4FEB-AFF7-07599FB947BA}"/>
            </c:ext>
          </c:extLst>
        </c:ser>
        <c:ser>
          <c:idx val="4"/>
          <c:order val="4"/>
          <c:tx>
            <c:strRef>
              <c:f>VARONES!$V$66</c:f>
              <c:strCache>
                <c:ptCount val="1"/>
                <c:pt idx="0">
                  <c:v>MUY POBRE</c:v>
                </c:pt>
              </c:strCache>
            </c:strRef>
          </c:tx>
          <c:spPr>
            <a:noFill/>
            <a:ln w="9525" cap="flat" cmpd="sng" algn="ctr">
              <a:solidFill>
                <a:schemeClr val="accent5"/>
              </a:solidFill>
              <a:miter lim="800000"/>
            </a:ln>
            <a:effectLst>
              <a:glow rad="63500">
                <a:schemeClr val="accent5">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VARONES!$W$60:$Z$60</c:f>
              <c:strCache>
                <c:ptCount val="2"/>
                <c:pt idx="0">
                  <c:v>Hombres</c:v>
                </c:pt>
                <c:pt idx="1">
                  <c:v>Mujeres</c:v>
                </c:pt>
              </c:strCache>
            </c:strRef>
          </c:cat>
          <c:val>
            <c:numRef>
              <c:f>VARONES!$W$66:$Z$66</c:f>
              <c:numCache>
                <c:formatCode>General</c:formatCode>
                <c:ptCount val="2"/>
                <c:pt idx="0">
                  <c:v>21</c:v>
                </c:pt>
                <c:pt idx="1">
                  <c:v>1</c:v>
                </c:pt>
              </c:numCache>
            </c:numRef>
          </c:val>
          <c:extLst>
            <c:ext xmlns:c16="http://schemas.microsoft.com/office/drawing/2014/chart" uri="{C3380CC4-5D6E-409C-BE32-E72D297353CC}">
              <c16:uniqueId val="{00000004-5EF2-4FEB-AFF7-07599FB947BA}"/>
            </c:ext>
          </c:extLst>
        </c:ser>
        <c:dLbls>
          <c:dLblPos val="inEnd"/>
          <c:showLegendKey val="0"/>
          <c:showVal val="1"/>
          <c:showCatName val="0"/>
          <c:showSerName val="0"/>
          <c:showPercent val="0"/>
          <c:showBubbleSize val="0"/>
        </c:dLbls>
        <c:gapWidth val="315"/>
        <c:overlap val="-40"/>
        <c:axId val="1213098591"/>
        <c:axId val="1771632799"/>
        <c:extLst/>
      </c:barChart>
      <c:catAx>
        <c:axId val="1213098591"/>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771632799"/>
        <c:crosses val="autoZero"/>
        <c:auto val="1"/>
        <c:lblAlgn val="ctr"/>
        <c:lblOffset val="100"/>
        <c:noMultiLvlLbl val="0"/>
      </c:catAx>
      <c:valAx>
        <c:axId val="1771632799"/>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2130985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419"/>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419"/>
              <a:t>Test de Flexibilidad</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419"/>
        </a:p>
      </c:txPr>
    </c:title>
    <c:autoTitleDeleted val="0"/>
    <c:plotArea>
      <c:layout/>
      <c:barChart>
        <c:barDir val="col"/>
        <c:grouping val="clustered"/>
        <c:varyColors val="0"/>
        <c:ser>
          <c:idx val="0"/>
          <c:order val="0"/>
          <c:tx>
            <c:strRef>
              <c:f>VARONES!$V$81</c:f>
              <c:strCache>
                <c:ptCount val="1"/>
                <c:pt idx="0">
                  <c:v>EXCELENTE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VARONES!$W$79:$Z$79</c:f>
              <c:strCache>
                <c:ptCount val="2"/>
                <c:pt idx="0">
                  <c:v>Hombres</c:v>
                </c:pt>
                <c:pt idx="1">
                  <c:v>Mujeres</c:v>
                </c:pt>
              </c:strCache>
            </c:strRef>
          </c:cat>
          <c:val>
            <c:numRef>
              <c:f>VARONES!$W$81:$Z$81</c:f>
              <c:numCache>
                <c:formatCode>General</c:formatCode>
                <c:ptCount val="2"/>
                <c:pt idx="0">
                  <c:v>22</c:v>
                </c:pt>
                <c:pt idx="1">
                  <c:v>4</c:v>
                </c:pt>
              </c:numCache>
            </c:numRef>
          </c:val>
          <c:extLst>
            <c:ext xmlns:c16="http://schemas.microsoft.com/office/drawing/2014/chart" uri="{C3380CC4-5D6E-409C-BE32-E72D297353CC}">
              <c16:uniqueId val="{00000000-AE9B-484C-B3BB-8CCE37C9B938}"/>
            </c:ext>
          </c:extLst>
        </c:ser>
        <c:ser>
          <c:idx val="1"/>
          <c:order val="1"/>
          <c:tx>
            <c:strRef>
              <c:f>VARONES!$V$82</c:f>
              <c:strCache>
                <c:ptCount val="1"/>
                <c:pt idx="0">
                  <c:v>MUY BUENO</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VARONES!$W$79:$Z$79</c:f>
              <c:strCache>
                <c:ptCount val="2"/>
                <c:pt idx="0">
                  <c:v>Hombres</c:v>
                </c:pt>
                <c:pt idx="1">
                  <c:v>Mujeres</c:v>
                </c:pt>
              </c:strCache>
            </c:strRef>
          </c:cat>
          <c:val>
            <c:numRef>
              <c:f>VARONES!$W$82:$Z$82</c:f>
              <c:numCache>
                <c:formatCode>General</c:formatCode>
                <c:ptCount val="2"/>
                <c:pt idx="0">
                  <c:v>9</c:v>
                </c:pt>
                <c:pt idx="1">
                  <c:v>8</c:v>
                </c:pt>
              </c:numCache>
            </c:numRef>
          </c:val>
          <c:extLst>
            <c:ext xmlns:c16="http://schemas.microsoft.com/office/drawing/2014/chart" uri="{C3380CC4-5D6E-409C-BE32-E72D297353CC}">
              <c16:uniqueId val="{00000001-AE9B-484C-B3BB-8CCE37C9B938}"/>
            </c:ext>
          </c:extLst>
        </c:ser>
        <c:ser>
          <c:idx val="2"/>
          <c:order val="2"/>
          <c:tx>
            <c:strRef>
              <c:f>VARONES!$V$83</c:f>
              <c:strCache>
                <c:ptCount val="1"/>
                <c:pt idx="0">
                  <c:v>BUENO</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VARONES!$W$79:$Z$79</c:f>
              <c:strCache>
                <c:ptCount val="2"/>
                <c:pt idx="0">
                  <c:v>Hombres</c:v>
                </c:pt>
                <c:pt idx="1">
                  <c:v>Mujeres</c:v>
                </c:pt>
              </c:strCache>
            </c:strRef>
          </c:cat>
          <c:val>
            <c:numRef>
              <c:f>VARONES!$W$83:$Z$83</c:f>
              <c:numCache>
                <c:formatCode>General</c:formatCode>
                <c:ptCount val="2"/>
                <c:pt idx="0">
                  <c:v>15</c:v>
                </c:pt>
                <c:pt idx="1">
                  <c:v>0</c:v>
                </c:pt>
              </c:numCache>
            </c:numRef>
          </c:val>
          <c:extLst>
            <c:ext xmlns:c16="http://schemas.microsoft.com/office/drawing/2014/chart" uri="{C3380CC4-5D6E-409C-BE32-E72D297353CC}">
              <c16:uniqueId val="{00000002-AE9B-484C-B3BB-8CCE37C9B938}"/>
            </c:ext>
          </c:extLst>
        </c:ser>
        <c:ser>
          <c:idx val="3"/>
          <c:order val="3"/>
          <c:tx>
            <c:strRef>
              <c:f>VARONES!$V$84</c:f>
              <c:strCache>
                <c:ptCount val="1"/>
                <c:pt idx="0">
                  <c:v>POBRE</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VARONES!$W$79:$Z$79</c:f>
              <c:strCache>
                <c:ptCount val="2"/>
                <c:pt idx="0">
                  <c:v>Hombres</c:v>
                </c:pt>
                <c:pt idx="1">
                  <c:v>Mujeres</c:v>
                </c:pt>
              </c:strCache>
            </c:strRef>
          </c:cat>
          <c:val>
            <c:numRef>
              <c:f>VARONES!$W$84:$Z$84</c:f>
              <c:numCache>
                <c:formatCode>General</c:formatCode>
                <c:ptCount val="2"/>
                <c:pt idx="0">
                  <c:v>12</c:v>
                </c:pt>
                <c:pt idx="1">
                  <c:v>3</c:v>
                </c:pt>
              </c:numCache>
            </c:numRef>
          </c:val>
          <c:extLst>
            <c:ext xmlns:c16="http://schemas.microsoft.com/office/drawing/2014/chart" uri="{C3380CC4-5D6E-409C-BE32-E72D297353CC}">
              <c16:uniqueId val="{00000003-AE9B-484C-B3BB-8CCE37C9B938}"/>
            </c:ext>
          </c:extLst>
        </c:ser>
        <c:ser>
          <c:idx val="4"/>
          <c:order val="4"/>
          <c:tx>
            <c:strRef>
              <c:f>VARONES!$V$85</c:f>
              <c:strCache>
                <c:ptCount val="1"/>
                <c:pt idx="0">
                  <c:v>MUY POBRE</c:v>
                </c:pt>
              </c:strCache>
            </c:strRef>
          </c:tx>
          <c:spPr>
            <a:noFill/>
            <a:ln w="9525" cap="flat" cmpd="sng" algn="ctr">
              <a:solidFill>
                <a:schemeClr val="accent5"/>
              </a:solidFill>
              <a:miter lim="800000"/>
            </a:ln>
            <a:effectLst>
              <a:glow rad="63500">
                <a:schemeClr val="accent5">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VARONES!$W$79:$Z$79</c:f>
              <c:strCache>
                <c:ptCount val="2"/>
                <c:pt idx="0">
                  <c:v>Hombres</c:v>
                </c:pt>
                <c:pt idx="1">
                  <c:v>Mujeres</c:v>
                </c:pt>
              </c:strCache>
            </c:strRef>
          </c:cat>
          <c:val>
            <c:numRef>
              <c:f>VARONES!$W$85:$Z$85</c:f>
              <c:numCache>
                <c:formatCode>General</c:formatCode>
                <c:ptCount val="2"/>
                <c:pt idx="0">
                  <c:v>33</c:v>
                </c:pt>
                <c:pt idx="1">
                  <c:v>0</c:v>
                </c:pt>
              </c:numCache>
            </c:numRef>
          </c:val>
          <c:extLst>
            <c:ext xmlns:c16="http://schemas.microsoft.com/office/drawing/2014/chart" uri="{C3380CC4-5D6E-409C-BE32-E72D297353CC}">
              <c16:uniqueId val="{00000004-AE9B-484C-B3BB-8CCE37C9B938}"/>
            </c:ext>
          </c:extLst>
        </c:ser>
        <c:dLbls>
          <c:dLblPos val="inEnd"/>
          <c:showLegendKey val="0"/>
          <c:showVal val="1"/>
          <c:showCatName val="0"/>
          <c:showSerName val="0"/>
          <c:showPercent val="0"/>
          <c:showBubbleSize val="0"/>
        </c:dLbls>
        <c:gapWidth val="315"/>
        <c:overlap val="-40"/>
        <c:axId val="1213098591"/>
        <c:axId val="1771632799"/>
        <c:extLst>
          <c:ext xmlns:c15="http://schemas.microsoft.com/office/drawing/2012/chart" uri="{02D57815-91ED-43cb-92C2-25804820EDAC}">
            <c15:filteredBarSeries>
              <c15:ser>
                <c:idx val="5"/>
                <c:order val="5"/>
                <c:tx>
                  <c:strRef>
                    <c:extLst>
                      <c:ext uri="{02D57815-91ED-43cb-92C2-25804820EDAC}">
                        <c15:formulaRef>
                          <c15:sqref>VARONES!$V$86</c15:sqref>
                        </c15:formulaRef>
                      </c:ext>
                    </c:extLst>
                    <c:strCache>
                      <c:ptCount val="1"/>
                      <c:pt idx="0">
                        <c:v>TOTAL</c:v>
                      </c:pt>
                    </c:strCache>
                  </c:strRef>
                </c:tx>
                <c:spPr>
                  <a:noFill/>
                  <a:ln w="9525" cap="flat" cmpd="sng" algn="ctr">
                    <a:solidFill>
                      <a:schemeClr val="accent6"/>
                    </a:solidFill>
                    <a:miter lim="800000"/>
                  </a:ln>
                  <a:effectLst>
                    <a:glow rad="63500">
                      <a:schemeClr val="accent6">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419"/>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cat>
                  <c:strRef>
                    <c:extLst>
                      <c:ext uri="{02D57815-91ED-43cb-92C2-25804820EDAC}">
                        <c15:formulaRef>
                          <c15:sqref>VARONES!$W$79:$Z$79</c15:sqref>
                        </c15:formulaRef>
                      </c:ext>
                    </c:extLst>
                    <c:strCache>
                      <c:ptCount val="2"/>
                      <c:pt idx="0">
                        <c:v>Hombres</c:v>
                      </c:pt>
                      <c:pt idx="1">
                        <c:v>Mujeres</c:v>
                      </c:pt>
                    </c:strCache>
                  </c:strRef>
                </c:cat>
                <c:val>
                  <c:numRef>
                    <c:extLst>
                      <c:ext uri="{02D57815-91ED-43cb-92C2-25804820EDAC}">
                        <c15:formulaRef>
                          <c15:sqref>VARONES!$W$86:$Z$86</c15:sqref>
                        </c15:formulaRef>
                      </c:ext>
                    </c:extLst>
                    <c:numCache>
                      <c:formatCode>General</c:formatCode>
                      <c:ptCount val="2"/>
                      <c:pt idx="0">
                        <c:v>91</c:v>
                      </c:pt>
                      <c:pt idx="1">
                        <c:v>15</c:v>
                      </c:pt>
                    </c:numCache>
                  </c:numRef>
                </c:val>
                <c:extLst>
                  <c:ext xmlns:c16="http://schemas.microsoft.com/office/drawing/2014/chart" uri="{C3380CC4-5D6E-409C-BE32-E72D297353CC}">
                    <c16:uniqueId val="{00000005-AE9B-484C-B3BB-8CCE37C9B938}"/>
                  </c:ext>
                </c:extLst>
              </c15:ser>
            </c15:filteredBarSeries>
          </c:ext>
        </c:extLst>
      </c:barChart>
      <c:catAx>
        <c:axId val="1213098591"/>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771632799"/>
        <c:crosses val="autoZero"/>
        <c:auto val="1"/>
        <c:lblAlgn val="ctr"/>
        <c:lblOffset val="100"/>
        <c:noMultiLvlLbl val="0"/>
      </c:catAx>
      <c:valAx>
        <c:axId val="1771632799"/>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crossAx val="12130985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419"/>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A117797-4C10-8545-A9C7-334C695CEBFA}" type="datetimeFigureOut">
              <a:rPr lang="es-ES" smtClean="0"/>
              <a:t>25/01/2019</a:t>
            </a:fld>
            <a:endParaRPr lang="es-ES"/>
          </a:p>
        </p:txBody>
      </p:sp>
      <p:sp>
        <p:nvSpPr>
          <p:cNvPr id="4" name="Marcador de imagen de diapositiva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B0CC613-9E25-7C42-9CA7-A22255FF2C25}" type="slidenum">
              <a:rPr lang="es-ES" smtClean="0"/>
              <a:t>‹Nº›</a:t>
            </a:fld>
            <a:endParaRPr lang="es-ES"/>
          </a:p>
        </p:txBody>
      </p:sp>
    </p:spTree>
    <p:extLst>
      <p:ext uri="{BB962C8B-B14F-4D97-AF65-F5344CB8AC3E}">
        <p14:creationId xmlns:p14="http://schemas.microsoft.com/office/powerpoint/2010/main" val="1777461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a:t>
            </a:fld>
            <a:endParaRPr lang="es-ES"/>
          </a:p>
        </p:txBody>
      </p:sp>
    </p:spTree>
    <p:extLst>
      <p:ext uri="{BB962C8B-B14F-4D97-AF65-F5344CB8AC3E}">
        <p14:creationId xmlns:p14="http://schemas.microsoft.com/office/powerpoint/2010/main" val="143920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10</a:t>
            </a:fld>
            <a:endParaRPr lang="es-ES"/>
          </a:p>
        </p:txBody>
      </p:sp>
    </p:spTree>
    <p:extLst>
      <p:ext uri="{BB962C8B-B14F-4D97-AF65-F5344CB8AC3E}">
        <p14:creationId xmlns:p14="http://schemas.microsoft.com/office/powerpoint/2010/main" val="30719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11</a:t>
            </a:fld>
            <a:endParaRPr lang="es-ES"/>
          </a:p>
        </p:txBody>
      </p:sp>
    </p:spTree>
    <p:extLst>
      <p:ext uri="{BB962C8B-B14F-4D97-AF65-F5344CB8AC3E}">
        <p14:creationId xmlns:p14="http://schemas.microsoft.com/office/powerpoint/2010/main" val="418670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12</a:t>
            </a:fld>
            <a:endParaRPr lang="es-ES"/>
          </a:p>
        </p:txBody>
      </p:sp>
    </p:spTree>
    <p:extLst>
      <p:ext uri="{BB962C8B-B14F-4D97-AF65-F5344CB8AC3E}">
        <p14:creationId xmlns:p14="http://schemas.microsoft.com/office/powerpoint/2010/main" val="302509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13</a:t>
            </a:fld>
            <a:endParaRPr lang="es-ES"/>
          </a:p>
        </p:txBody>
      </p:sp>
    </p:spTree>
    <p:extLst>
      <p:ext uri="{BB962C8B-B14F-4D97-AF65-F5344CB8AC3E}">
        <p14:creationId xmlns:p14="http://schemas.microsoft.com/office/powerpoint/2010/main" val="350785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14</a:t>
            </a:fld>
            <a:endParaRPr lang="es-ES"/>
          </a:p>
        </p:txBody>
      </p:sp>
    </p:spTree>
    <p:extLst>
      <p:ext uri="{BB962C8B-B14F-4D97-AF65-F5344CB8AC3E}">
        <p14:creationId xmlns:p14="http://schemas.microsoft.com/office/powerpoint/2010/main" val="197742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15</a:t>
            </a:fld>
            <a:endParaRPr lang="es-ES"/>
          </a:p>
        </p:txBody>
      </p:sp>
    </p:spTree>
    <p:extLst>
      <p:ext uri="{BB962C8B-B14F-4D97-AF65-F5344CB8AC3E}">
        <p14:creationId xmlns:p14="http://schemas.microsoft.com/office/powerpoint/2010/main" val="275631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16</a:t>
            </a:fld>
            <a:endParaRPr lang="es-ES"/>
          </a:p>
        </p:txBody>
      </p:sp>
    </p:spTree>
    <p:extLst>
      <p:ext uri="{BB962C8B-B14F-4D97-AF65-F5344CB8AC3E}">
        <p14:creationId xmlns:p14="http://schemas.microsoft.com/office/powerpoint/2010/main" val="279597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17</a:t>
            </a:fld>
            <a:endParaRPr lang="es-ES"/>
          </a:p>
        </p:txBody>
      </p:sp>
    </p:spTree>
    <p:extLst>
      <p:ext uri="{BB962C8B-B14F-4D97-AF65-F5344CB8AC3E}">
        <p14:creationId xmlns:p14="http://schemas.microsoft.com/office/powerpoint/2010/main" val="135057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18</a:t>
            </a:fld>
            <a:endParaRPr lang="es-ES"/>
          </a:p>
        </p:txBody>
      </p:sp>
    </p:spTree>
    <p:extLst>
      <p:ext uri="{BB962C8B-B14F-4D97-AF65-F5344CB8AC3E}">
        <p14:creationId xmlns:p14="http://schemas.microsoft.com/office/powerpoint/2010/main" val="133665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2</a:t>
            </a:fld>
            <a:endParaRPr lang="es-ES"/>
          </a:p>
        </p:txBody>
      </p:sp>
    </p:spTree>
    <p:extLst>
      <p:ext uri="{BB962C8B-B14F-4D97-AF65-F5344CB8AC3E}">
        <p14:creationId xmlns:p14="http://schemas.microsoft.com/office/powerpoint/2010/main" val="143920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3</a:t>
            </a:fld>
            <a:endParaRPr lang="es-ES"/>
          </a:p>
        </p:txBody>
      </p:sp>
    </p:spTree>
    <p:extLst>
      <p:ext uri="{BB962C8B-B14F-4D97-AF65-F5344CB8AC3E}">
        <p14:creationId xmlns:p14="http://schemas.microsoft.com/office/powerpoint/2010/main" val="288106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4</a:t>
            </a:fld>
            <a:endParaRPr lang="es-ES"/>
          </a:p>
        </p:txBody>
      </p:sp>
    </p:spTree>
    <p:extLst>
      <p:ext uri="{BB962C8B-B14F-4D97-AF65-F5344CB8AC3E}">
        <p14:creationId xmlns:p14="http://schemas.microsoft.com/office/powerpoint/2010/main" val="128580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5</a:t>
            </a:fld>
            <a:endParaRPr lang="es-ES"/>
          </a:p>
        </p:txBody>
      </p:sp>
    </p:spTree>
    <p:extLst>
      <p:ext uri="{BB962C8B-B14F-4D97-AF65-F5344CB8AC3E}">
        <p14:creationId xmlns:p14="http://schemas.microsoft.com/office/powerpoint/2010/main" val="343762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6</a:t>
            </a:fld>
            <a:endParaRPr lang="es-ES"/>
          </a:p>
        </p:txBody>
      </p:sp>
    </p:spTree>
    <p:extLst>
      <p:ext uri="{BB962C8B-B14F-4D97-AF65-F5344CB8AC3E}">
        <p14:creationId xmlns:p14="http://schemas.microsoft.com/office/powerpoint/2010/main" val="234100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7</a:t>
            </a:fld>
            <a:endParaRPr lang="es-ES"/>
          </a:p>
        </p:txBody>
      </p:sp>
    </p:spTree>
    <p:extLst>
      <p:ext uri="{BB962C8B-B14F-4D97-AF65-F5344CB8AC3E}">
        <p14:creationId xmlns:p14="http://schemas.microsoft.com/office/powerpoint/2010/main" val="197187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8</a:t>
            </a:fld>
            <a:endParaRPr lang="es-ES"/>
          </a:p>
        </p:txBody>
      </p:sp>
    </p:spTree>
    <p:extLst>
      <p:ext uri="{BB962C8B-B14F-4D97-AF65-F5344CB8AC3E}">
        <p14:creationId xmlns:p14="http://schemas.microsoft.com/office/powerpoint/2010/main" val="143920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0CC613-9E25-7C42-9CA7-A22255FF2C25}" type="slidenum">
              <a:rPr lang="es-ES" smtClean="0"/>
              <a:t>9</a:t>
            </a:fld>
            <a:endParaRPr lang="es-ES"/>
          </a:p>
        </p:txBody>
      </p:sp>
    </p:spTree>
    <p:extLst>
      <p:ext uri="{BB962C8B-B14F-4D97-AF65-F5344CB8AC3E}">
        <p14:creationId xmlns:p14="http://schemas.microsoft.com/office/powerpoint/2010/main" val="188200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55CBF7EE-BF08-454F-9714-CE41CBD40E5E}" type="datetimeFigureOut">
              <a:rPr lang="es-ES" smtClean="0"/>
              <a:t>25/01/2019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105763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55CBF7EE-BF08-454F-9714-CE41CBD40E5E}" type="datetimeFigureOut">
              <a:rPr lang="es-ES" smtClean="0"/>
              <a:t>25/01/2019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119233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55CBF7EE-BF08-454F-9714-CE41CBD40E5E}" type="datetimeFigureOut">
              <a:rPr lang="es-ES" smtClean="0"/>
              <a:t>25/01/2019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114687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55CBF7EE-BF08-454F-9714-CE41CBD40E5E}" type="datetimeFigureOut">
              <a:rPr lang="es-ES" smtClean="0"/>
              <a:t>25/01/2019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3979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55CBF7EE-BF08-454F-9714-CE41CBD40E5E}" type="datetimeFigureOut">
              <a:rPr lang="es-ES" smtClean="0"/>
              <a:t>25/01/2019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304694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55CBF7EE-BF08-454F-9714-CE41CBD40E5E}" type="datetimeFigureOut">
              <a:rPr lang="es-ES" smtClean="0"/>
              <a:t>25/01/2019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178185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55CBF7EE-BF08-454F-9714-CE41CBD40E5E}" type="datetimeFigureOut">
              <a:rPr lang="es-ES" smtClean="0"/>
              <a:t>25/01/2019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286605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55CBF7EE-BF08-454F-9714-CE41CBD40E5E}" type="datetimeFigureOut">
              <a:rPr lang="es-ES" smtClean="0"/>
              <a:t>25/01/2019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291203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CBF7EE-BF08-454F-9714-CE41CBD40E5E}" type="datetimeFigureOut">
              <a:rPr lang="es-ES" smtClean="0"/>
              <a:t>25/01/2019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195177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5CBF7EE-BF08-454F-9714-CE41CBD40E5E}" type="datetimeFigureOut">
              <a:rPr lang="es-ES" smtClean="0"/>
              <a:t>25/01/2019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282852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5CBF7EE-BF08-454F-9714-CE41CBD40E5E}" type="datetimeFigureOut">
              <a:rPr lang="es-ES" smtClean="0"/>
              <a:t>25/01/2019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94EF37-0667-EA4B-AD57-EADF6E2240F2}" type="slidenum">
              <a:rPr lang="es-ES" smtClean="0"/>
              <a:t>‹Nº›</a:t>
            </a:fld>
            <a:endParaRPr lang="es-ES"/>
          </a:p>
        </p:txBody>
      </p:sp>
    </p:spTree>
    <p:extLst>
      <p:ext uri="{BB962C8B-B14F-4D97-AF65-F5344CB8AC3E}">
        <p14:creationId xmlns:p14="http://schemas.microsoft.com/office/powerpoint/2010/main" val="138581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CBF7EE-BF08-454F-9714-CE41CBD40E5E}" type="datetimeFigureOut">
              <a:rPr lang="es-ES" smtClean="0"/>
              <a:t>25/01/2019</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94EF37-0667-EA4B-AD57-EADF6E2240F2}" type="slidenum">
              <a:rPr lang="es-ES" smtClean="0"/>
              <a:t>‹Nº›</a:t>
            </a:fld>
            <a:endParaRPr lang="es-ES"/>
          </a:p>
        </p:txBody>
      </p:sp>
    </p:spTree>
    <p:extLst>
      <p:ext uri="{BB962C8B-B14F-4D97-AF65-F5344CB8AC3E}">
        <p14:creationId xmlns:p14="http://schemas.microsoft.com/office/powerpoint/2010/main" val="3178207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software%20Prufis%20Presidencia.xlsx"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D ADMINISTRATIVO cop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36"/>
            <a:ext cx="9144000" cy="5150349"/>
          </a:xfrm>
          <a:prstGeom prst="rect">
            <a:avLst/>
          </a:prstGeom>
        </p:spPr>
      </p:pic>
      <p:sp>
        <p:nvSpPr>
          <p:cNvPr id="14" name="Rectángulo 13"/>
          <p:cNvSpPr/>
          <p:nvPr/>
        </p:nvSpPr>
        <p:spPr>
          <a:xfrm>
            <a:off x="0" y="-30936"/>
            <a:ext cx="3696722" cy="911672"/>
          </a:xfrm>
          <a:prstGeom prst="rect">
            <a:avLst/>
          </a:prstGeom>
          <a:gradFill>
            <a:gsLst>
              <a:gs pos="0">
                <a:schemeClr val="bg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2" name="Imagen 11" descr="fondo presentaciones ESPE copia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144" y="2771775"/>
            <a:ext cx="10294144" cy="1728329"/>
          </a:xfrm>
          <a:prstGeom prst="rect">
            <a:avLst/>
          </a:prstGeom>
        </p:spPr>
      </p:pic>
      <p:pic>
        <p:nvPicPr>
          <p:cNvPr id="7" name="Imagen 6" descr="LOGO ESP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93" y="312903"/>
            <a:ext cx="1972051" cy="548835"/>
          </a:xfrm>
          <a:prstGeom prst="rect">
            <a:avLst/>
          </a:prstGeom>
        </p:spPr>
      </p:pic>
      <p:sp>
        <p:nvSpPr>
          <p:cNvPr id="11" name="CuadroTexto 10"/>
          <p:cNvSpPr txBox="1"/>
          <p:nvPr/>
        </p:nvSpPr>
        <p:spPr>
          <a:xfrm>
            <a:off x="4429919" y="3081350"/>
            <a:ext cx="4365761" cy="1412694"/>
          </a:xfrm>
          <a:prstGeom prst="rect">
            <a:avLst/>
          </a:prstGeom>
          <a:noFill/>
        </p:spPr>
        <p:txBody>
          <a:bodyPr wrap="square" rtlCol="0">
            <a:spAutoFit/>
          </a:bodyPr>
          <a:lstStyle/>
          <a:p>
            <a:pPr algn="r">
              <a:lnSpc>
                <a:spcPct val="70000"/>
              </a:lnSpc>
            </a:pPr>
            <a:r>
              <a:rPr lang="es-ES" sz="4000" b="1" dirty="0">
                <a:solidFill>
                  <a:schemeClr val="bg1"/>
                </a:solidFill>
              </a:rPr>
              <a:t>Propuesta para la evaluación física al personal del S.P.P</a:t>
            </a:r>
          </a:p>
        </p:txBody>
      </p:sp>
      <p:sp>
        <p:nvSpPr>
          <p:cNvPr id="16" name="CuadroTexto 15"/>
          <p:cNvSpPr txBox="1"/>
          <p:nvPr/>
        </p:nvSpPr>
        <p:spPr>
          <a:xfrm>
            <a:off x="2042573" y="4732498"/>
            <a:ext cx="7101427" cy="323165"/>
          </a:xfrm>
          <a:prstGeom prst="rect">
            <a:avLst/>
          </a:prstGeom>
          <a:noFill/>
        </p:spPr>
        <p:txBody>
          <a:bodyPr wrap="square" rtlCol="0">
            <a:spAutoFit/>
          </a:bodyPr>
          <a:lstStyle/>
          <a:p>
            <a:pPr algn="r">
              <a:lnSpc>
                <a:spcPct val="70000"/>
              </a:lnSpc>
            </a:pPr>
            <a:r>
              <a:rPr lang="es-ES" sz="2000" b="1" dirty="0">
                <a:solidFill>
                  <a:srgbClr val="0D602E"/>
                </a:solidFill>
              </a:rPr>
              <a:t>	DEPARTAMENTO DE CIENCIAS HUMANAS Y SOCIALES</a:t>
            </a:r>
          </a:p>
        </p:txBody>
      </p:sp>
    </p:spTree>
    <p:extLst>
      <p:ext uri="{BB962C8B-B14F-4D97-AF65-F5344CB8AC3E}">
        <p14:creationId xmlns:p14="http://schemas.microsoft.com/office/powerpoint/2010/main" val="208016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8077"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ANÁLISIS DE LOS RESULTADOS</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2D7047D5-C7BA-4E44-91B2-339B82DA0ABE}"/>
              </a:ext>
            </a:extLst>
          </p:cNvPr>
          <p:cNvSpPr txBox="1"/>
          <p:nvPr/>
        </p:nvSpPr>
        <p:spPr>
          <a:xfrm>
            <a:off x="584993" y="676942"/>
            <a:ext cx="4434114" cy="369332"/>
          </a:xfrm>
          <a:prstGeom prst="rect">
            <a:avLst/>
          </a:prstGeom>
          <a:noFill/>
        </p:spPr>
        <p:txBody>
          <a:bodyPr wrap="square" rtlCol="0">
            <a:spAutoFit/>
          </a:bodyPr>
          <a:lstStyle/>
          <a:p>
            <a:r>
              <a:rPr lang="es-419" dirty="0"/>
              <a:t>PRUEBA DE COORDINACIÓN</a:t>
            </a:r>
          </a:p>
        </p:txBody>
      </p:sp>
      <p:sp>
        <p:nvSpPr>
          <p:cNvPr id="4" name="CuadroTexto 3">
            <a:extLst>
              <a:ext uri="{FF2B5EF4-FFF2-40B4-BE49-F238E27FC236}">
                <a16:creationId xmlns:a16="http://schemas.microsoft.com/office/drawing/2014/main" id="{983F9230-51F9-4BB2-B4A2-50EBC56BC68E}"/>
              </a:ext>
            </a:extLst>
          </p:cNvPr>
          <p:cNvSpPr txBox="1"/>
          <p:nvPr/>
        </p:nvSpPr>
        <p:spPr>
          <a:xfrm>
            <a:off x="5925102" y="1699866"/>
            <a:ext cx="3262895" cy="2031325"/>
          </a:xfrm>
          <a:prstGeom prst="rect">
            <a:avLst/>
          </a:prstGeom>
          <a:noFill/>
        </p:spPr>
        <p:txBody>
          <a:bodyPr wrap="square" rtlCol="0">
            <a:spAutoFit/>
          </a:bodyPr>
          <a:lstStyle/>
          <a:p>
            <a:r>
              <a:rPr lang="es-419" dirty="0"/>
              <a:t>Escala de valoración cualitativa realizada por intervalos, de acuerdo a los resultados alcanzados, y expuestas al coeficiente de variación para reducir la dispersión de la población. </a:t>
            </a:r>
          </a:p>
        </p:txBody>
      </p:sp>
      <mc:AlternateContent xmlns:mc="http://schemas.openxmlformats.org/markup-compatibility/2006">
        <mc:Choice xmlns:a14="http://schemas.microsoft.com/office/drawing/2010/main" Requires="a14">
          <p:sp>
            <p:nvSpPr>
              <p:cNvPr id="7" name="Rectángulo 6">
                <a:extLst>
                  <a:ext uri="{FF2B5EF4-FFF2-40B4-BE49-F238E27FC236}">
                    <a16:creationId xmlns:a16="http://schemas.microsoft.com/office/drawing/2014/main" id="{063AFADC-2709-42F2-8FDD-3DE40FA96271}"/>
                  </a:ext>
                </a:extLst>
              </p:cNvPr>
              <p:cNvSpPr/>
              <p:nvPr/>
            </p:nvSpPr>
            <p:spPr>
              <a:xfrm>
                <a:off x="6394562" y="4056027"/>
                <a:ext cx="1638076" cy="6019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𝐶𝑣</m:t>
                      </m:r>
                      <m:r>
                        <a:rPr lang="es-419" i="0">
                          <a:latin typeface="Cambria Math" panose="02040503050406030204" pitchFamily="18" charset="0"/>
                        </a:rPr>
                        <m:t>=</m:t>
                      </m:r>
                      <m:f>
                        <m:fPr>
                          <m:ctrlPr>
                            <a:rPr lang="es-419" i="1">
                              <a:latin typeface="Cambria Math" panose="02040503050406030204" pitchFamily="18" charset="0"/>
                            </a:rPr>
                          </m:ctrlPr>
                        </m:fPr>
                        <m:num>
                          <m:r>
                            <a:rPr lang="es-419" i="1">
                              <a:latin typeface="Cambria Math" panose="02040503050406030204" pitchFamily="18" charset="0"/>
                            </a:rPr>
                            <m:t>𝜎</m:t>
                          </m:r>
                        </m:num>
                        <m:den>
                          <m:d>
                            <m:dPr>
                              <m:begChr m:val="|"/>
                              <m:endChr m:val="|"/>
                              <m:ctrlPr>
                                <a:rPr lang="es-419" i="1">
                                  <a:latin typeface="Cambria Math" panose="02040503050406030204" pitchFamily="18" charset="0"/>
                                </a:rPr>
                              </m:ctrlPr>
                            </m:dPr>
                            <m:e>
                              <m:acc>
                                <m:accPr>
                                  <m:chr m:val="̅"/>
                                  <m:ctrlPr>
                                    <a:rPr lang="es-419" i="1">
                                      <a:latin typeface="Cambria Math" panose="02040503050406030204" pitchFamily="18" charset="0"/>
                                    </a:rPr>
                                  </m:ctrlPr>
                                </m:accPr>
                                <m:e>
                                  <m:r>
                                    <a:rPr lang="es-419" i="1">
                                      <a:latin typeface="Cambria Math" panose="02040503050406030204" pitchFamily="18" charset="0"/>
                                    </a:rPr>
                                    <m:t>𝑥</m:t>
                                  </m:r>
                                </m:e>
                              </m:acc>
                            </m:e>
                          </m:d>
                        </m:den>
                      </m:f>
                      <m:r>
                        <a:rPr lang="es-419" i="0">
                          <a:latin typeface="Cambria Math" panose="02040503050406030204" pitchFamily="18" charset="0"/>
                        </a:rPr>
                        <m:t>⋅100</m:t>
                      </m:r>
                    </m:oMath>
                  </m:oMathPara>
                </a14:m>
                <a:endParaRPr lang="es-419" dirty="0"/>
              </a:p>
            </p:txBody>
          </p:sp>
        </mc:Choice>
        <mc:Fallback>
          <p:sp>
            <p:nvSpPr>
              <p:cNvPr id="7" name="Rectángulo 6">
                <a:extLst>
                  <a:ext uri="{FF2B5EF4-FFF2-40B4-BE49-F238E27FC236}">
                    <a16:creationId xmlns:a16="http://schemas.microsoft.com/office/drawing/2014/main" id="{063AFADC-2709-42F2-8FDD-3DE40FA96271}"/>
                  </a:ext>
                </a:extLst>
              </p:cNvPr>
              <p:cNvSpPr>
                <a:spLocks noRot="1" noChangeAspect="1" noMove="1" noResize="1" noEditPoints="1" noAdjustHandles="1" noChangeArrowheads="1" noChangeShapeType="1" noTextEdit="1"/>
              </p:cNvSpPr>
              <p:nvPr/>
            </p:nvSpPr>
            <p:spPr>
              <a:xfrm>
                <a:off x="6394562" y="4056027"/>
                <a:ext cx="1638076" cy="601960"/>
              </a:xfrm>
              <a:prstGeom prst="rect">
                <a:avLst/>
              </a:prstGeom>
              <a:blipFill>
                <a:blip r:embed="rId4"/>
                <a:stretch>
                  <a:fillRect/>
                </a:stretch>
              </a:blipFill>
            </p:spPr>
            <p:txBody>
              <a:bodyPr/>
              <a:lstStyle/>
              <a:p>
                <a:r>
                  <a:rPr lang="es-419">
                    <a:noFill/>
                  </a:rPr>
                  <a:t> </a:t>
                </a:r>
              </a:p>
            </p:txBody>
          </p:sp>
        </mc:Fallback>
      </mc:AlternateContent>
      <p:sp>
        <p:nvSpPr>
          <p:cNvPr id="8" name="CuadroTexto 7">
            <a:extLst>
              <a:ext uri="{FF2B5EF4-FFF2-40B4-BE49-F238E27FC236}">
                <a16:creationId xmlns:a16="http://schemas.microsoft.com/office/drawing/2014/main" id="{F7578244-D131-48C2-9AF7-7128984D1E84}"/>
              </a:ext>
            </a:extLst>
          </p:cNvPr>
          <p:cNvSpPr txBox="1"/>
          <p:nvPr/>
        </p:nvSpPr>
        <p:spPr>
          <a:xfrm>
            <a:off x="7633778" y="4835719"/>
            <a:ext cx="1958409" cy="307777"/>
          </a:xfrm>
          <a:prstGeom prst="rect">
            <a:avLst/>
          </a:prstGeom>
          <a:noFill/>
        </p:spPr>
        <p:txBody>
          <a:bodyPr wrap="square" rtlCol="0">
            <a:spAutoFit/>
          </a:bodyPr>
          <a:lstStyle/>
          <a:p>
            <a:r>
              <a:rPr lang="es-419" sz="1400" dirty="0" err="1"/>
              <a:t>Zatsiorski</a:t>
            </a:r>
            <a:r>
              <a:rPr lang="es-419" sz="1400" dirty="0"/>
              <a:t>, (1992)</a:t>
            </a:r>
          </a:p>
        </p:txBody>
      </p:sp>
      <p:graphicFrame>
        <p:nvGraphicFramePr>
          <p:cNvPr id="6" name="Tabla 5">
            <a:extLst>
              <a:ext uri="{FF2B5EF4-FFF2-40B4-BE49-F238E27FC236}">
                <a16:creationId xmlns:a16="http://schemas.microsoft.com/office/drawing/2014/main" id="{0F80E9FD-4AFC-4233-A214-56B0BAD255F1}"/>
              </a:ext>
            </a:extLst>
          </p:cNvPr>
          <p:cNvGraphicFramePr>
            <a:graphicFrameLocks noGrp="1"/>
          </p:cNvGraphicFramePr>
          <p:nvPr>
            <p:extLst>
              <p:ext uri="{D42A27DB-BD31-4B8C-83A1-F6EECF244321}">
                <p14:modId xmlns:p14="http://schemas.microsoft.com/office/powerpoint/2010/main" val="3742015717"/>
              </p:ext>
            </p:extLst>
          </p:nvPr>
        </p:nvGraphicFramePr>
        <p:xfrm>
          <a:off x="114550" y="1007909"/>
          <a:ext cx="4427220" cy="1584960"/>
        </p:xfrm>
        <a:graphic>
          <a:graphicData uri="http://schemas.openxmlformats.org/drawingml/2006/table">
            <a:tbl>
              <a:tblPr firstRow="1" firstCol="1" bandRow="1">
                <a:tableStyleId>{073A0DAA-6AF3-43AB-8588-CEC1D06C72B9}</a:tableStyleId>
              </a:tblPr>
              <a:tblGrid>
                <a:gridCol w="1139048">
                  <a:extLst>
                    <a:ext uri="{9D8B030D-6E8A-4147-A177-3AD203B41FA5}">
                      <a16:colId xmlns:a16="http://schemas.microsoft.com/office/drawing/2014/main" val="4161609200"/>
                    </a:ext>
                  </a:extLst>
                </a:gridCol>
                <a:gridCol w="822043">
                  <a:extLst>
                    <a:ext uri="{9D8B030D-6E8A-4147-A177-3AD203B41FA5}">
                      <a16:colId xmlns:a16="http://schemas.microsoft.com/office/drawing/2014/main" val="4273628488"/>
                    </a:ext>
                  </a:extLst>
                </a:gridCol>
                <a:gridCol w="822043">
                  <a:extLst>
                    <a:ext uri="{9D8B030D-6E8A-4147-A177-3AD203B41FA5}">
                      <a16:colId xmlns:a16="http://schemas.microsoft.com/office/drawing/2014/main" val="3355199991"/>
                    </a:ext>
                  </a:extLst>
                </a:gridCol>
                <a:gridCol w="822043">
                  <a:extLst>
                    <a:ext uri="{9D8B030D-6E8A-4147-A177-3AD203B41FA5}">
                      <a16:colId xmlns:a16="http://schemas.microsoft.com/office/drawing/2014/main" val="3952940800"/>
                    </a:ext>
                  </a:extLst>
                </a:gridCol>
                <a:gridCol w="822043">
                  <a:extLst>
                    <a:ext uri="{9D8B030D-6E8A-4147-A177-3AD203B41FA5}">
                      <a16:colId xmlns:a16="http://schemas.microsoft.com/office/drawing/2014/main" val="531987478"/>
                    </a:ext>
                  </a:extLst>
                </a:gridCol>
              </a:tblGrid>
              <a:tr h="198120">
                <a:tc rowSpan="2">
                  <a:txBody>
                    <a:bodyPr/>
                    <a:lstStyle/>
                    <a:p>
                      <a:pPr algn="ctr">
                        <a:lnSpc>
                          <a:spcPct val="107000"/>
                        </a:lnSpc>
                        <a:spcAft>
                          <a:spcPts val="0"/>
                        </a:spcAft>
                      </a:pPr>
                      <a:r>
                        <a:rPr lang="es-419" sz="1000">
                          <a:effectLst/>
                        </a:rPr>
                        <a:t>Calificación</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419" sz="1000">
                          <a:effectLst/>
                        </a:rPr>
                        <a:t>Hombres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gridSpan="2">
                  <a:txBody>
                    <a:bodyPr/>
                    <a:lstStyle/>
                    <a:p>
                      <a:pPr algn="ctr">
                        <a:lnSpc>
                          <a:spcPct val="107000"/>
                        </a:lnSpc>
                        <a:spcAft>
                          <a:spcPts val="0"/>
                        </a:spcAft>
                      </a:pPr>
                      <a:r>
                        <a:rPr lang="es-419" sz="1000">
                          <a:effectLst/>
                        </a:rPr>
                        <a:t>Mujeres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extLst>
                  <a:ext uri="{0D108BD9-81ED-4DB2-BD59-A6C34878D82A}">
                    <a16:rowId xmlns:a16="http://schemas.microsoft.com/office/drawing/2014/main" val="2286428597"/>
                  </a:ext>
                </a:extLst>
              </a:tr>
              <a:tr h="198120">
                <a:tc vMerge="1">
                  <a:txBody>
                    <a:bodyPr/>
                    <a:lstStyle/>
                    <a:p>
                      <a:endParaRPr lang="es-419"/>
                    </a:p>
                  </a:txBody>
                  <a:tcPr/>
                </a:tc>
                <a:tc>
                  <a:txBody>
                    <a:bodyPr/>
                    <a:lstStyle/>
                    <a:p>
                      <a:pP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1443207"/>
                  </a:ext>
                </a:extLst>
              </a:tr>
              <a:tr h="198120">
                <a:tc>
                  <a:txBody>
                    <a:bodyPr/>
                    <a:lstStyle/>
                    <a:p>
                      <a:pPr>
                        <a:lnSpc>
                          <a:spcPct val="107000"/>
                        </a:lnSpc>
                        <a:spcAft>
                          <a:spcPts val="0"/>
                        </a:spcAft>
                      </a:pPr>
                      <a:r>
                        <a:rPr lang="es-419" sz="1000">
                          <a:effectLst/>
                        </a:rPr>
                        <a:t>EXCELENTE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41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45.1%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0195217"/>
                  </a:ext>
                </a:extLst>
              </a:tr>
              <a:tr h="198120">
                <a:tc>
                  <a:txBody>
                    <a:bodyPr/>
                    <a:lstStyle/>
                    <a:p>
                      <a:pPr>
                        <a:lnSpc>
                          <a:spcPct val="107000"/>
                        </a:lnSpc>
                        <a:spcAft>
                          <a:spcPts val="0"/>
                        </a:spcAft>
                      </a:pPr>
                      <a:r>
                        <a:rPr lang="es-419" sz="1000">
                          <a:effectLst/>
                        </a:rPr>
                        <a:t>MUY 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16</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17.6%</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8</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53.3%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2330519"/>
                  </a:ext>
                </a:extLst>
              </a:tr>
              <a:tr h="198120">
                <a:tc>
                  <a:txBody>
                    <a:bodyPr/>
                    <a:lstStyle/>
                    <a:p>
                      <a:pPr>
                        <a:lnSpc>
                          <a:spcPct val="107000"/>
                        </a:lnSpc>
                        <a:spcAft>
                          <a:spcPts val="0"/>
                        </a:spcAft>
                      </a:pPr>
                      <a:r>
                        <a:rPr lang="es-419" sz="1000">
                          <a:effectLst/>
                        </a:rPr>
                        <a:t>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11.0%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6.7%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1969801"/>
                  </a:ext>
                </a:extLst>
              </a:tr>
              <a:tr h="198120">
                <a:tc>
                  <a:txBody>
                    <a:bodyPr/>
                    <a:lstStyle/>
                    <a:p>
                      <a:pPr>
                        <a:lnSpc>
                          <a:spcPct val="107000"/>
                        </a:lnSpc>
                        <a:spcAft>
                          <a:spcPts val="0"/>
                        </a:spcAft>
                      </a:pPr>
                      <a:r>
                        <a:rPr lang="es-419" sz="1000">
                          <a:effectLst/>
                        </a:rPr>
                        <a:t>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11.0%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7336469"/>
                  </a:ext>
                </a:extLst>
              </a:tr>
              <a:tr h="198120">
                <a:tc>
                  <a:txBody>
                    <a:bodyPr/>
                    <a:lstStyle/>
                    <a:p>
                      <a:pPr>
                        <a:lnSpc>
                          <a:spcPct val="107000"/>
                        </a:lnSpc>
                        <a:spcAft>
                          <a:spcPts val="0"/>
                        </a:spcAft>
                      </a:pPr>
                      <a:r>
                        <a:rPr lang="es-419" sz="1000">
                          <a:effectLst/>
                        </a:rPr>
                        <a:t>MUY 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14</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15.4%</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7195464"/>
                  </a:ext>
                </a:extLst>
              </a:tr>
              <a:tr h="198120">
                <a:tc>
                  <a:txBody>
                    <a:bodyPr/>
                    <a:lstStyle/>
                    <a:p>
                      <a:pPr>
                        <a:lnSpc>
                          <a:spcPct val="107000"/>
                        </a:lnSpc>
                        <a:spcAft>
                          <a:spcPts val="0"/>
                        </a:spcAft>
                      </a:pPr>
                      <a:r>
                        <a:rPr lang="es-419" sz="1000">
                          <a:effectLst/>
                        </a:rPr>
                        <a:t>TOTAL</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91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100.0%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dirty="0">
                          <a:effectLst/>
                        </a:rPr>
                        <a:t>100.0%</a:t>
                      </a:r>
                      <a:endParaRPr lang="es-419"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6615511"/>
                  </a:ext>
                </a:extLst>
              </a:tr>
            </a:tbl>
          </a:graphicData>
        </a:graphic>
      </p:graphicFrame>
      <p:graphicFrame>
        <p:nvGraphicFramePr>
          <p:cNvPr id="13" name="Gráfico 12" descr="Hom">
            <a:extLst>
              <a:ext uri="{FF2B5EF4-FFF2-40B4-BE49-F238E27FC236}">
                <a16:creationId xmlns:a16="http://schemas.microsoft.com/office/drawing/2014/main" id="{AC245818-99D8-4979-AB37-F9A1AA7ED4C0}"/>
              </a:ext>
            </a:extLst>
          </p:cNvPr>
          <p:cNvGraphicFramePr/>
          <p:nvPr>
            <p:extLst>
              <p:ext uri="{D42A27DB-BD31-4B8C-83A1-F6EECF244321}">
                <p14:modId xmlns:p14="http://schemas.microsoft.com/office/powerpoint/2010/main" val="2311175102"/>
              </p:ext>
            </p:extLst>
          </p:nvPr>
        </p:nvGraphicFramePr>
        <p:xfrm>
          <a:off x="114550" y="2690257"/>
          <a:ext cx="5760085" cy="23558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187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8077"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ANÁLISIS DE LOS RESULTADOS</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2D7047D5-C7BA-4E44-91B2-339B82DA0ABE}"/>
              </a:ext>
            </a:extLst>
          </p:cNvPr>
          <p:cNvSpPr txBox="1"/>
          <p:nvPr/>
        </p:nvSpPr>
        <p:spPr>
          <a:xfrm>
            <a:off x="584993" y="676942"/>
            <a:ext cx="4434114" cy="369332"/>
          </a:xfrm>
          <a:prstGeom prst="rect">
            <a:avLst/>
          </a:prstGeom>
          <a:noFill/>
        </p:spPr>
        <p:txBody>
          <a:bodyPr wrap="square" rtlCol="0">
            <a:spAutoFit/>
          </a:bodyPr>
          <a:lstStyle/>
          <a:p>
            <a:r>
              <a:rPr lang="es-419" dirty="0"/>
              <a:t>PRUEBA DE TRANSPORTADOS</a:t>
            </a:r>
          </a:p>
        </p:txBody>
      </p:sp>
      <p:sp>
        <p:nvSpPr>
          <p:cNvPr id="4" name="CuadroTexto 3">
            <a:extLst>
              <a:ext uri="{FF2B5EF4-FFF2-40B4-BE49-F238E27FC236}">
                <a16:creationId xmlns:a16="http://schemas.microsoft.com/office/drawing/2014/main" id="{983F9230-51F9-4BB2-B4A2-50EBC56BC68E}"/>
              </a:ext>
            </a:extLst>
          </p:cNvPr>
          <p:cNvSpPr txBox="1"/>
          <p:nvPr/>
        </p:nvSpPr>
        <p:spPr>
          <a:xfrm>
            <a:off x="5925102" y="1699866"/>
            <a:ext cx="3262895" cy="2031325"/>
          </a:xfrm>
          <a:prstGeom prst="rect">
            <a:avLst/>
          </a:prstGeom>
          <a:noFill/>
        </p:spPr>
        <p:txBody>
          <a:bodyPr wrap="square" rtlCol="0">
            <a:spAutoFit/>
          </a:bodyPr>
          <a:lstStyle/>
          <a:p>
            <a:r>
              <a:rPr lang="es-419" dirty="0"/>
              <a:t>Escala de valoración cualitativa realizada por intervalos, de acuerdo a los resultados alcanzados, y expuestas al coeficiente de variación para reducir la dispersión de la población. </a:t>
            </a:r>
          </a:p>
        </p:txBody>
      </p:sp>
      <mc:AlternateContent xmlns:mc="http://schemas.openxmlformats.org/markup-compatibility/2006">
        <mc:Choice xmlns:a14="http://schemas.microsoft.com/office/drawing/2010/main" Requires="a14">
          <p:sp>
            <p:nvSpPr>
              <p:cNvPr id="7" name="Rectángulo 6">
                <a:extLst>
                  <a:ext uri="{FF2B5EF4-FFF2-40B4-BE49-F238E27FC236}">
                    <a16:creationId xmlns:a16="http://schemas.microsoft.com/office/drawing/2014/main" id="{063AFADC-2709-42F2-8FDD-3DE40FA96271}"/>
                  </a:ext>
                </a:extLst>
              </p:cNvPr>
              <p:cNvSpPr/>
              <p:nvPr/>
            </p:nvSpPr>
            <p:spPr>
              <a:xfrm>
                <a:off x="6394562" y="4056027"/>
                <a:ext cx="1638076" cy="6019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𝐶𝑣</m:t>
                      </m:r>
                      <m:r>
                        <a:rPr lang="es-419" i="0">
                          <a:latin typeface="Cambria Math" panose="02040503050406030204" pitchFamily="18" charset="0"/>
                        </a:rPr>
                        <m:t>=</m:t>
                      </m:r>
                      <m:f>
                        <m:fPr>
                          <m:ctrlPr>
                            <a:rPr lang="es-419" i="1">
                              <a:latin typeface="Cambria Math" panose="02040503050406030204" pitchFamily="18" charset="0"/>
                            </a:rPr>
                          </m:ctrlPr>
                        </m:fPr>
                        <m:num>
                          <m:r>
                            <a:rPr lang="es-419" i="1">
                              <a:latin typeface="Cambria Math" panose="02040503050406030204" pitchFamily="18" charset="0"/>
                            </a:rPr>
                            <m:t>𝜎</m:t>
                          </m:r>
                        </m:num>
                        <m:den>
                          <m:d>
                            <m:dPr>
                              <m:begChr m:val="|"/>
                              <m:endChr m:val="|"/>
                              <m:ctrlPr>
                                <a:rPr lang="es-419" i="1">
                                  <a:latin typeface="Cambria Math" panose="02040503050406030204" pitchFamily="18" charset="0"/>
                                </a:rPr>
                              </m:ctrlPr>
                            </m:dPr>
                            <m:e>
                              <m:acc>
                                <m:accPr>
                                  <m:chr m:val="̅"/>
                                  <m:ctrlPr>
                                    <a:rPr lang="es-419" i="1">
                                      <a:latin typeface="Cambria Math" panose="02040503050406030204" pitchFamily="18" charset="0"/>
                                    </a:rPr>
                                  </m:ctrlPr>
                                </m:accPr>
                                <m:e>
                                  <m:r>
                                    <a:rPr lang="es-419" i="1">
                                      <a:latin typeface="Cambria Math" panose="02040503050406030204" pitchFamily="18" charset="0"/>
                                    </a:rPr>
                                    <m:t>𝑥</m:t>
                                  </m:r>
                                </m:e>
                              </m:acc>
                            </m:e>
                          </m:d>
                        </m:den>
                      </m:f>
                      <m:r>
                        <a:rPr lang="es-419" i="0">
                          <a:latin typeface="Cambria Math" panose="02040503050406030204" pitchFamily="18" charset="0"/>
                        </a:rPr>
                        <m:t>⋅100</m:t>
                      </m:r>
                    </m:oMath>
                  </m:oMathPara>
                </a14:m>
                <a:endParaRPr lang="es-419" dirty="0"/>
              </a:p>
            </p:txBody>
          </p:sp>
        </mc:Choice>
        <mc:Fallback>
          <p:sp>
            <p:nvSpPr>
              <p:cNvPr id="7" name="Rectángulo 6">
                <a:extLst>
                  <a:ext uri="{FF2B5EF4-FFF2-40B4-BE49-F238E27FC236}">
                    <a16:creationId xmlns:a16="http://schemas.microsoft.com/office/drawing/2014/main" id="{063AFADC-2709-42F2-8FDD-3DE40FA96271}"/>
                  </a:ext>
                </a:extLst>
              </p:cNvPr>
              <p:cNvSpPr>
                <a:spLocks noRot="1" noChangeAspect="1" noMove="1" noResize="1" noEditPoints="1" noAdjustHandles="1" noChangeArrowheads="1" noChangeShapeType="1" noTextEdit="1"/>
              </p:cNvSpPr>
              <p:nvPr/>
            </p:nvSpPr>
            <p:spPr>
              <a:xfrm>
                <a:off x="6394562" y="4056027"/>
                <a:ext cx="1638076" cy="601960"/>
              </a:xfrm>
              <a:prstGeom prst="rect">
                <a:avLst/>
              </a:prstGeom>
              <a:blipFill>
                <a:blip r:embed="rId4"/>
                <a:stretch>
                  <a:fillRect/>
                </a:stretch>
              </a:blipFill>
            </p:spPr>
            <p:txBody>
              <a:bodyPr/>
              <a:lstStyle/>
              <a:p>
                <a:r>
                  <a:rPr lang="es-419">
                    <a:noFill/>
                  </a:rPr>
                  <a:t> </a:t>
                </a:r>
              </a:p>
            </p:txBody>
          </p:sp>
        </mc:Fallback>
      </mc:AlternateContent>
      <p:sp>
        <p:nvSpPr>
          <p:cNvPr id="8" name="CuadroTexto 7">
            <a:extLst>
              <a:ext uri="{FF2B5EF4-FFF2-40B4-BE49-F238E27FC236}">
                <a16:creationId xmlns:a16="http://schemas.microsoft.com/office/drawing/2014/main" id="{F7578244-D131-48C2-9AF7-7128984D1E84}"/>
              </a:ext>
            </a:extLst>
          </p:cNvPr>
          <p:cNvSpPr txBox="1"/>
          <p:nvPr/>
        </p:nvSpPr>
        <p:spPr>
          <a:xfrm>
            <a:off x="7633778" y="4835719"/>
            <a:ext cx="1958409" cy="307777"/>
          </a:xfrm>
          <a:prstGeom prst="rect">
            <a:avLst/>
          </a:prstGeom>
          <a:noFill/>
        </p:spPr>
        <p:txBody>
          <a:bodyPr wrap="square" rtlCol="0">
            <a:spAutoFit/>
          </a:bodyPr>
          <a:lstStyle/>
          <a:p>
            <a:r>
              <a:rPr lang="es-419" sz="1400" dirty="0" err="1"/>
              <a:t>Zatsiorski</a:t>
            </a:r>
            <a:r>
              <a:rPr lang="es-419" sz="1400" dirty="0"/>
              <a:t>, (1992)</a:t>
            </a:r>
          </a:p>
        </p:txBody>
      </p:sp>
      <p:graphicFrame>
        <p:nvGraphicFramePr>
          <p:cNvPr id="2" name="Tabla 1">
            <a:extLst>
              <a:ext uri="{FF2B5EF4-FFF2-40B4-BE49-F238E27FC236}">
                <a16:creationId xmlns:a16="http://schemas.microsoft.com/office/drawing/2014/main" id="{168D9F84-C694-4FFA-99AB-EA9A7686D741}"/>
              </a:ext>
            </a:extLst>
          </p:cNvPr>
          <p:cNvGraphicFramePr>
            <a:graphicFrameLocks noGrp="1"/>
          </p:cNvGraphicFramePr>
          <p:nvPr>
            <p:extLst>
              <p:ext uri="{D42A27DB-BD31-4B8C-83A1-F6EECF244321}">
                <p14:modId xmlns:p14="http://schemas.microsoft.com/office/powerpoint/2010/main" val="3828995478"/>
              </p:ext>
            </p:extLst>
          </p:nvPr>
        </p:nvGraphicFramePr>
        <p:xfrm>
          <a:off x="114550" y="986790"/>
          <a:ext cx="4484371" cy="1584960"/>
        </p:xfrm>
        <a:graphic>
          <a:graphicData uri="http://schemas.openxmlformats.org/drawingml/2006/table">
            <a:tbl>
              <a:tblPr firstRow="1" firstCol="1" bandRow="1">
                <a:tableStyleId>{073A0DAA-6AF3-43AB-8588-CEC1D06C72B9}</a:tableStyleId>
              </a:tblPr>
              <a:tblGrid>
                <a:gridCol w="1194063">
                  <a:extLst>
                    <a:ext uri="{9D8B030D-6E8A-4147-A177-3AD203B41FA5}">
                      <a16:colId xmlns:a16="http://schemas.microsoft.com/office/drawing/2014/main" val="2519561165"/>
                    </a:ext>
                  </a:extLst>
                </a:gridCol>
                <a:gridCol w="822577">
                  <a:extLst>
                    <a:ext uri="{9D8B030D-6E8A-4147-A177-3AD203B41FA5}">
                      <a16:colId xmlns:a16="http://schemas.microsoft.com/office/drawing/2014/main" val="3262616428"/>
                    </a:ext>
                  </a:extLst>
                </a:gridCol>
                <a:gridCol w="822577">
                  <a:extLst>
                    <a:ext uri="{9D8B030D-6E8A-4147-A177-3AD203B41FA5}">
                      <a16:colId xmlns:a16="http://schemas.microsoft.com/office/drawing/2014/main" val="2194422895"/>
                    </a:ext>
                  </a:extLst>
                </a:gridCol>
                <a:gridCol w="822577">
                  <a:extLst>
                    <a:ext uri="{9D8B030D-6E8A-4147-A177-3AD203B41FA5}">
                      <a16:colId xmlns:a16="http://schemas.microsoft.com/office/drawing/2014/main" val="4031621068"/>
                    </a:ext>
                  </a:extLst>
                </a:gridCol>
                <a:gridCol w="822577">
                  <a:extLst>
                    <a:ext uri="{9D8B030D-6E8A-4147-A177-3AD203B41FA5}">
                      <a16:colId xmlns:a16="http://schemas.microsoft.com/office/drawing/2014/main" val="2403086177"/>
                    </a:ext>
                  </a:extLst>
                </a:gridCol>
              </a:tblGrid>
              <a:tr h="198120">
                <a:tc rowSpan="2">
                  <a:txBody>
                    <a:bodyPr/>
                    <a:lstStyle/>
                    <a:p>
                      <a:pPr indent="-7620" algn="ctr">
                        <a:lnSpc>
                          <a:spcPct val="107000"/>
                        </a:lnSpc>
                        <a:spcAft>
                          <a:spcPts val="0"/>
                        </a:spcAft>
                      </a:pPr>
                      <a:r>
                        <a:rPr lang="es-419" sz="1000">
                          <a:effectLst/>
                        </a:rPr>
                        <a:t>Calificación</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419" sz="1000">
                          <a:effectLst/>
                        </a:rPr>
                        <a:t>Hombres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gridSpan="2">
                  <a:txBody>
                    <a:bodyPr/>
                    <a:lstStyle/>
                    <a:p>
                      <a:pPr algn="ctr">
                        <a:lnSpc>
                          <a:spcPct val="107000"/>
                        </a:lnSpc>
                        <a:spcAft>
                          <a:spcPts val="0"/>
                        </a:spcAft>
                      </a:pPr>
                      <a:r>
                        <a:rPr lang="es-419" sz="1000">
                          <a:effectLst/>
                        </a:rPr>
                        <a:t>Mujeres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extLst>
                  <a:ext uri="{0D108BD9-81ED-4DB2-BD59-A6C34878D82A}">
                    <a16:rowId xmlns:a16="http://schemas.microsoft.com/office/drawing/2014/main" val="3570377383"/>
                  </a:ext>
                </a:extLst>
              </a:tr>
              <a:tr h="198120">
                <a:tc vMerge="1">
                  <a:txBody>
                    <a:bodyPr/>
                    <a:lstStyle/>
                    <a:p>
                      <a:endParaRPr lang="es-419"/>
                    </a:p>
                  </a:txBody>
                  <a:tcPr/>
                </a:tc>
                <a:tc>
                  <a:txBody>
                    <a:bodyPr/>
                    <a:lstStyle/>
                    <a:p>
                      <a:pP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921951"/>
                  </a:ext>
                </a:extLst>
              </a:tr>
              <a:tr h="198120">
                <a:tc>
                  <a:txBody>
                    <a:bodyPr/>
                    <a:lstStyle/>
                    <a:p>
                      <a:pPr>
                        <a:lnSpc>
                          <a:spcPct val="107000"/>
                        </a:lnSpc>
                        <a:spcAft>
                          <a:spcPts val="0"/>
                        </a:spcAft>
                      </a:pPr>
                      <a:r>
                        <a:rPr lang="es-419" sz="1000">
                          <a:effectLst/>
                        </a:rPr>
                        <a:t>EXCELENTE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31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34.1%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4</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26.7%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8577892"/>
                  </a:ext>
                </a:extLst>
              </a:tr>
              <a:tr h="198120">
                <a:tc>
                  <a:txBody>
                    <a:bodyPr/>
                    <a:lstStyle/>
                    <a:p>
                      <a:pPr>
                        <a:lnSpc>
                          <a:spcPct val="107000"/>
                        </a:lnSpc>
                        <a:spcAft>
                          <a:spcPts val="0"/>
                        </a:spcAft>
                      </a:pPr>
                      <a:r>
                        <a:rPr lang="es-419" sz="1000">
                          <a:effectLst/>
                        </a:rPr>
                        <a:t>MUY 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13.2%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498943"/>
                  </a:ext>
                </a:extLst>
              </a:tr>
              <a:tr h="198120">
                <a:tc>
                  <a:txBody>
                    <a:bodyPr/>
                    <a:lstStyle/>
                    <a:p>
                      <a:pPr>
                        <a:lnSpc>
                          <a:spcPct val="107000"/>
                        </a:lnSpc>
                        <a:spcAft>
                          <a:spcPts val="0"/>
                        </a:spcAft>
                      </a:pPr>
                      <a:r>
                        <a:rPr lang="es-419" sz="1000">
                          <a:effectLst/>
                        </a:rPr>
                        <a:t>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13.2%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46.7%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126805"/>
                  </a:ext>
                </a:extLst>
              </a:tr>
              <a:tr h="198120">
                <a:tc>
                  <a:txBody>
                    <a:bodyPr/>
                    <a:lstStyle/>
                    <a:p>
                      <a:pPr>
                        <a:lnSpc>
                          <a:spcPct val="107000"/>
                        </a:lnSpc>
                        <a:spcAft>
                          <a:spcPts val="0"/>
                        </a:spcAft>
                      </a:pPr>
                      <a:r>
                        <a:rPr lang="es-419" sz="1000">
                          <a:effectLst/>
                        </a:rPr>
                        <a:t>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16.5%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375063"/>
                  </a:ext>
                </a:extLst>
              </a:tr>
              <a:tr h="198120">
                <a:tc>
                  <a:txBody>
                    <a:bodyPr/>
                    <a:lstStyle/>
                    <a:p>
                      <a:pPr>
                        <a:lnSpc>
                          <a:spcPct val="107000"/>
                        </a:lnSpc>
                        <a:spcAft>
                          <a:spcPts val="0"/>
                        </a:spcAft>
                      </a:pPr>
                      <a:r>
                        <a:rPr lang="es-419" sz="1000">
                          <a:effectLst/>
                        </a:rPr>
                        <a:t>MUY 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23.1%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6.7%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2268731"/>
                  </a:ext>
                </a:extLst>
              </a:tr>
              <a:tr h="198120">
                <a:tc>
                  <a:txBody>
                    <a:bodyPr/>
                    <a:lstStyle/>
                    <a:p>
                      <a:pPr>
                        <a:lnSpc>
                          <a:spcPct val="107000"/>
                        </a:lnSpc>
                        <a:spcAft>
                          <a:spcPts val="0"/>
                        </a:spcAft>
                      </a:pPr>
                      <a:r>
                        <a:rPr lang="es-419" sz="1000">
                          <a:effectLst/>
                        </a:rPr>
                        <a:t>TOTAL</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91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100.0%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dirty="0">
                          <a:effectLst/>
                        </a:rPr>
                        <a:t>100.0%</a:t>
                      </a:r>
                      <a:endParaRPr lang="es-419"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3853221"/>
                  </a:ext>
                </a:extLst>
              </a:tr>
            </a:tbl>
          </a:graphicData>
        </a:graphic>
      </p:graphicFrame>
      <p:graphicFrame>
        <p:nvGraphicFramePr>
          <p:cNvPr id="14" name="Gráfico 13" descr="Hom">
            <a:extLst>
              <a:ext uri="{FF2B5EF4-FFF2-40B4-BE49-F238E27FC236}">
                <a16:creationId xmlns:a16="http://schemas.microsoft.com/office/drawing/2014/main" id="{7145373E-3F28-49A1-8400-71756C79A1C4}"/>
              </a:ext>
            </a:extLst>
          </p:cNvPr>
          <p:cNvGraphicFramePr/>
          <p:nvPr>
            <p:extLst>
              <p:ext uri="{D42A27DB-BD31-4B8C-83A1-F6EECF244321}">
                <p14:modId xmlns:p14="http://schemas.microsoft.com/office/powerpoint/2010/main" val="3751944117"/>
              </p:ext>
            </p:extLst>
          </p:nvPr>
        </p:nvGraphicFramePr>
        <p:xfrm>
          <a:off x="136937" y="2715528"/>
          <a:ext cx="5760085" cy="23558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770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8077"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ANÁLISIS DE LOS RESULTADOS</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2D7047D5-C7BA-4E44-91B2-339B82DA0ABE}"/>
              </a:ext>
            </a:extLst>
          </p:cNvPr>
          <p:cNvSpPr txBox="1"/>
          <p:nvPr/>
        </p:nvSpPr>
        <p:spPr>
          <a:xfrm>
            <a:off x="584993" y="676942"/>
            <a:ext cx="4434114" cy="369332"/>
          </a:xfrm>
          <a:prstGeom prst="rect">
            <a:avLst/>
          </a:prstGeom>
          <a:noFill/>
        </p:spPr>
        <p:txBody>
          <a:bodyPr wrap="square" rtlCol="0">
            <a:spAutoFit/>
          </a:bodyPr>
          <a:lstStyle/>
          <a:p>
            <a:r>
              <a:rPr lang="es-419" dirty="0"/>
              <a:t>PRUEBA DE FLEXIBILIDAD</a:t>
            </a:r>
          </a:p>
        </p:txBody>
      </p:sp>
      <p:sp>
        <p:nvSpPr>
          <p:cNvPr id="4" name="CuadroTexto 3">
            <a:extLst>
              <a:ext uri="{FF2B5EF4-FFF2-40B4-BE49-F238E27FC236}">
                <a16:creationId xmlns:a16="http://schemas.microsoft.com/office/drawing/2014/main" id="{983F9230-51F9-4BB2-B4A2-50EBC56BC68E}"/>
              </a:ext>
            </a:extLst>
          </p:cNvPr>
          <p:cNvSpPr txBox="1"/>
          <p:nvPr/>
        </p:nvSpPr>
        <p:spPr>
          <a:xfrm>
            <a:off x="5925102" y="1699866"/>
            <a:ext cx="3262895" cy="2031325"/>
          </a:xfrm>
          <a:prstGeom prst="rect">
            <a:avLst/>
          </a:prstGeom>
          <a:noFill/>
        </p:spPr>
        <p:txBody>
          <a:bodyPr wrap="square" rtlCol="0">
            <a:spAutoFit/>
          </a:bodyPr>
          <a:lstStyle/>
          <a:p>
            <a:r>
              <a:rPr lang="es-419" dirty="0"/>
              <a:t>Escala de valoración cualitativa realizada por intervalos, de acuerdo a los resultados alcanzados, y expuestas al coeficiente de variación para reducir la dispersión de la población. </a:t>
            </a:r>
          </a:p>
        </p:txBody>
      </p:sp>
      <mc:AlternateContent xmlns:mc="http://schemas.openxmlformats.org/markup-compatibility/2006">
        <mc:Choice xmlns:a14="http://schemas.microsoft.com/office/drawing/2010/main" Requires="a14">
          <p:sp>
            <p:nvSpPr>
              <p:cNvPr id="7" name="Rectángulo 6">
                <a:extLst>
                  <a:ext uri="{FF2B5EF4-FFF2-40B4-BE49-F238E27FC236}">
                    <a16:creationId xmlns:a16="http://schemas.microsoft.com/office/drawing/2014/main" id="{063AFADC-2709-42F2-8FDD-3DE40FA96271}"/>
                  </a:ext>
                </a:extLst>
              </p:cNvPr>
              <p:cNvSpPr/>
              <p:nvPr/>
            </p:nvSpPr>
            <p:spPr>
              <a:xfrm>
                <a:off x="6394562" y="4056027"/>
                <a:ext cx="1638076" cy="6019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𝐶𝑣</m:t>
                      </m:r>
                      <m:r>
                        <a:rPr lang="es-419" i="0">
                          <a:latin typeface="Cambria Math" panose="02040503050406030204" pitchFamily="18" charset="0"/>
                        </a:rPr>
                        <m:t>=</m:t>
                      </m:r>
                      <m:f>
                        <m:fPr>
                          <m:ctrlPr>
                            <a:rPr lang="es-419" i="1">
                              <a:latin typeface="Cambria Math" panose="02040503050406030204" pitchFamily="18" charset="0"/>
                            </a:rPr>
                          </m:ctrlPr>
                        </m:fPr>
                        <m:num>
                          <m:r>
                            <a:rPr lang="es-419" i="1">
                              <a:latin typeface="Cambria Math" panose="02040503050406030204" pitchFamily="18" charset="0"/>
                            </a:rPr>
                            <m:t>𝜎</m:t>
                          </m:r>
                        </m:num>
                        <m:den>
                          <m:d>
                            <m:dPr>
                              <m:begChr m:val="|"/>
                              <m:endChr m:val="|"/>
                              <m:ctrlPr>
                                <a:rPr lang="es-419" i="1">
                                  <a:latin typeface="Cambria Math" panose="02040503050406030204" pitchFamily="18" charset="0"/>
                                </a:rPr>
                              </m:ctrlPr>
                            </m:dPr>
                            <m:e>
                              <m:acc>
                                <m:accPr>
                                  <m:chr m:val="̅"/>
                                  <m:ctrlPr>
                                    <a:rPr lang="es-419" i="1">
                                      <a:latin typeface="Cambria Math" panose="02040503050406030204" pitchFamily="18" charset="0"/>
                                    </a:rPr>
                                  </m:ctrlPr>
                                </m:accPr>
                                <m:e>
                                  <m:r>
                                    <a:rPr lang="es-419" i="1">
                                      <a:latin typeface="Cambria Math" panose="02040503050406030204" pitchFamily="18" charset="0"/>
                                    </a:rPr>
                                    <m:t>𝑥</m:t>
                                  </m:r>
                                </m:e>
                              </m:acc>
                            </m:e>
                          </m:d>
                        </m:den>
                      </m:f>
                      <m:r>
                        <a:rPr lang="es-419" i="0">
                          <a:latin typeface="Cambria Math" panose="02040503050406030204" pitchFamily="18" charset="0"/>
                        </a:rPr>
                        <m:t>⋅100</m:t>
                      </m:r>
                    </m:oMath>
                  </m:oMathPara>
                </a14:m>
                <a:endParaRPr lang="es-419" dirty="0"/>
              </a:p>
            </p:txBody>
          </p:sp>
        </mc:Choice>
        <mc:Fallback>
          <p:sp>
            <p:nvSpPr>
              <p:cNvPr id="7" name="Rectángulo 6">
                <a:extLst>
                  <a:ext uri="{FF2B5EF4-FFF2-40B4-BE49-F238E27FC236}">
                    <a16:creationId xmlns:a16="http://schemas.microsoft.com/office/drawing/2014/main" id="{063AFADC-2709-42F2-8FDD-3DE40FA96271}"/>
                  </a:ext>
                </a:extLst>
              </p:cNvPr>
              <p:cNvSpPr>
                <a:spLocks noRot="1" noChangeAspect="1" noMove="1" noResize="1" noEditPoints="1" noAdjustHandles="1" noChangeArrowheads="1" noChangeShapeType="1" noTextEdit="1"/>
              </p:cNvSpPr>
              <p:nvPr/>
            </p:nvSpPr>
            <p:spPr>
              <a:xfrm>
                <a:off x="6394562" y="4056027"/>
                <a:ext cx="1638076" cy="601960"/>
              </a:xfrm>
              <a:prstGeom prst="rect">
                <a:avLst/>
              </a:prstGeom>
              <a:blipFill>
                <a:blip r:embed="rId4"/>
                <a:stretch>
                  <a:fillRect/>
                </a:stretch>
              </a:blipFill>
            </p:spPr>
            <p:txBody>
              <a:bodyPr/>
              <a:lstStyle/>
              <a:p>
                <a:r>
                  <a:rPr lang="es-419">
                    <a:noFill/>
                  </a:rPr>
                  <a:t> </a:t>
                </a:r>
              </a:p>
            </p:txBody>
          </p:sp>
        </mc:Fallback>
      </mc:AlternateContent>
      <p:sp>
        <p:nvSpPr>
          <p:cNvPr id="8" name="CuadroTexto 7">
            <a:extLst>
              <a:ext uri="{FF2B5EF4-FFF2-40B4-BE49-F238E27FC236}">
                <a16:creationId xmlns:a16="http://schemas.microsoft.com/office/drawing/2014/main" id="{F7578244-D131-48C2-9AF7-7128984D1E84}"/>
              </a:ext>
            </a:extLst>
          </p:cNvPr>
          <p:cNvSpPr txBox="1"/>
          <p:nvPr/>
        </p:nvSpPr>
        <p:spPr>
          <a:xfrm>
            <a:off x="7633778" y="4835719"/>
            <a:ext cx="1958409" cy="307777"/>
          </a:xfrm>
          <a:prstGeom prst="rect">
            <a:avLst/>
          </a:prstGeom>
          <a:noFill/>
        </p:spPr>
        <p:txBody>
          <a:bodyPr wrap="square" rtlCol="0">
            <a:spAutoFit/>
          </a:bodyPr>
          <a:lstStyle/>
          <a:p>
            <a:r>
              <a:rPr lang="es-419" sz="1400" dirty="0" err="1"/>
              <a:t>Zatsiorski</a:t>
            </a:r>
            <a:r>
              <a:rPr lang="es-419" sz="1400" dirty="0"/>
              <a:t>, (1992)</a:t>
            </a:r>
          </a:p>
        </p:txBody>
      </p:sp>
      <p:graphicFrame>
        <p:nvGraphicFramePr>
          <p:cNvPr id="6" name="Tabla 5">
            <a:extLst>
              <a:ext uri="{FF2B5EF4-FFF2-40B4-BE49-F238E27FC236}">
                <a16:creationId xmlns:a16="http://schemas.microsoft.com/office/drawing/2014/main" id="{95702DA5-73C0-40D4-AD62-9B726C875AC5}"/>
              </a:ext>
            </a:extLst>
          </p:cNvPr>
          <p:cNvGraphicFramePr>
            <a:graphicFrameLocks noGrp="1"/>
          </p:cNvGraphicFramePr>
          <p:nvPr>
            <p:extLst>
              <p:ext uri="{D42A27DB-BD31-4B8C-83A1-F6EECF244321}">
                <p14:modId xmlns:p14="http://schemas.microsoft.com/office/powerpoint/2010/main" val="3229939929"/>
              </p:ext>
            </p:extLst>
          </p:nvPr>
        </p:nvGraphicFramePr>
        <p:xfrm>
          <a:off x="160398" y="1046274"/>
          <a:ext cx="4590416" cy="1584960"/>
        </p:xfrm>
        <a:graphic>
          <a:graphicData uri="http://schemas.openxmlformats.org/drawingml/2006/table">
            <a:tbl>
              <a:tblPr firstRow="1" firstCol="1" bandRow="1">
                <a:tableStyleId>{073A0DAA-6AF3-43AB-8588-CEC1D06C72B9}</a:tableStyleId>
              </a:tblPr>
              <a:tblGrid>
                <a:gridCol w="1115872">
                  <a:extLst>
                    <a:ext uri="{9D8B030D-6E8A-4147-A177-3AD203B41FA5}">
                      <a16:colId xmlns:a16="http://schemas.microsoft.com/office/drawing/2014/main" val="1889247250"/>
                    </a:ext>
                  </a:extLst>
                </a:gridCol>
                <a:gridCol w="868636">
                  <a:extLst>
                    <a:ext uri="{9D8B030D-6E8A-4147-A177-3AD203B41FA5}">
                      <a16:colId xmlns:a16="http://schemas.microsoft.com/office/drawing/2014/main" val="874216950"/>
                    </a:ext>
                  </a:extLst>
                </a:gridCol>
                <a:gridCol w="868636">
                  <a:extLst>
                    <a:ext uri="{9D8B030D-6E8A-4147-A177-3AD203B41FA5}">
                      <a16:colId xmlns:a16="http://schemas.microsoft.com/office/drawing/2014/main" val="372716649"/>
                    </a:ext>
                  </a:extLst>
                </a:gridCol>
                <a:gridCol w="868636">
                  <a:extLst>
                    <a:ext uri="{9D8B030D-6E8A-4147-A177-3AD203B41FA5}">
                      <a16:colId xmlns:a16="http://schemas.microsoft.com/office/drawing/2014/main" val="3658573185"/>
                    </a:ext>
                  </a:extLst>
                </a:gridCol>
                <a:gridCol w="868636">
                  <a:extLst>
                    <a:ext uri="{9D8B030D-6E8A-4147-A177-3AD203B41FA5}">
                      <a16:colId xmlns:a16="http://schemas.microsoft.com/office/drawing/2014/main" val="897483304"/>
                    </a:ext>
                  </a:extLst>
                </a:gridCol>
              </a:tblGrid>
              <a:tr h="198120">
                <a:tc rowSpan="2">
                  <a:txBody>
                    <a:bodyPr/>
                    <a:lstStyle/>
                    <a:p>
                      <a:pPr algn="ctr">
                        <a:lnSpc>
                          <a:spcPct val="107000"/>
                        </a:lnSpc>
                        <a:spcAft>
                          <a:spcPts val="0"/>
                        </a:spcAft>
                      </a:pPr>
                      <a:r>
                        <a:rPr lang="es-419" sz="1000">
                          <a:effectLst/>
                        </a:rPr>
                        <a:t>Calificación</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419" sz="1000">
                          <a:effectLst/>
                        </a:rPr>
                        <a:t>Hombres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gridSpan="2">
                  <a:txBody>
                    <a:bodyPr/>
                    <a:lstStyle/>
                    <a:p>
                      <a:pPr algn="ctr">
                        <a:lnSpc>
                          <a:spcPct val="107000"/>
                        </a:lnSpc>
                        <a:spcAft>
                          <a:spcPts val="0"/>
                        </a:spcAft>
                      </a:pPr>
                      <a:r>
                        <a:rPr lang="es-419" sz="1000">
                          <a:effectLst/>
                        </a:rPr>
                        <a:t>Mujeres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extLst>
                  <a:ext uri="{0D108BD9-81ED-4DB2-BD59-A6C34878D82A}">
                    <a16:rowId xmlns:a16="http://schemas.microsoft.com/office/drawing/2014/main" val="3240308048"/>
                  </a:ext>
                </a:extLst>
              </a:tr>
              <a:tr h="198120">
                <a:tc vMerge="1">
                  <a:txBody>
                    <a:bodyPr/>
                    <a:lstStyle/>
                    <a:p>
                      <a:endParaRPr lang="es-419"/>
                    </a:p>
                  </a:txBody>
                  <a:tcPr/>
                </a:tc>
                <a:tc>
                  <a:txBody>
                    <a:bodyPr/>
                    <a:lstStyle/>
                    <a:p>
                      <a:pP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0878038"/>
                  </a:ext>
                </a:extLst>
              </a:tr>
              <a:tr h="198120">
                <a:tc>
                  <a:txBody>
                    <a:bodyPr/>
                    <a:lstStyle/>
                    <a:p>
                      <a:pPr>
                        <a:lnSpc>
                          <a:spcPct val="107000"/>
                        </a:lnSpc>
                        <a:spcAft>
                          <a:spcPts val="0"/>
                        </a:spcAft>
                      </a:pPr>
                      <a:r>
                        <a:rPr lang="es-419" sz="1000">
                          <a:effectLst/>
                        </a:rPr>
                        <a:t>EXCELENTE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24.2%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4</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26.7%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7279561"/>
                  </a:ext>
                </a:extLst>
              </a:tr>
              <a:tr h="198120">
                <a:tc>
                  <a:txBody>
                    <a:bodyPr/>
                    <a:lstStyle/>
                    <a:p>
                      <a:pPr>
                        <a:lnSpc>
                          <a:spcPct val="107000"/>
                        </a:lnSpc>
                        <a:spcAft>
                          <a:spcPts val="0"/>
                        </a:spcAft>
                      </a:pPr>
                      <a:r>
                        <a:rPr lang="es-419" sz="1000">
                          <a:effectLst/>
                        </a:rPr>
                        <a:t>MUY 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9</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9.9%</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8</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53.3%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2812485"/>
                  </a:ext>
                </a:extLst>
              </a:tr>
              <a:tr h="198120">
                <a:tc>
                  <a:txBody>
                    <a:bodyPr/>
                    <a:lstStyle/>
                    <a:p>
                      <a:pPr>
                        <a:lnSpc>
                          <a:spcPct val="107000"/>
                        </a:lnSpc>
                        <a:spcAft>
                          <a:spcPts val="0"/>
                        </a:spcAft>
                      </a:pPr>
                      <a:r>
                        <a:rPr lang="es-419" sz="1000">
                          <a:effectLst/>
                        </a:rPr>
                        <a:t>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16.5%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9395590"/>
                  </a:ext>
                </a:extLst>
              </a:tr>
              <a:tr h="198120">
                <a:tc>
                  <a:txBody>
                    <a:bodyPr/>
                    <a:lstStyle/>
                    <a:p>
                      <a:pPr>
                        <a:lnSpc>
                          <a:spcPct val="107000"/>
                        </a:lnSpc>
                        <a:spcAft>
                          <a:spcPts val="0"/>
                        </a:spcAft>
                      </a:pPr>
                      <a:r>
                        <a:rPr lang="es-419" sz="1000">
                          <a:effectLst/>
                        </a:rPr>
                        <a:t>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13.2%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2431198"/>
                  </a:ext>
                </a:extLst>
              </a:tr>
              <a:tr h="198120">
                <a:tc>
                  <a:txBody>
                    <a:bodyPr/>
                    <a:lstStyle/>
                    <a:p>
                      <a:pPr>
                        <a:lnSpc>
                          <a:spcPct val="107000"/>
                        </a:lnSpc>
                        <a:spcAft>
                          <a:spcPts val="0"/>
                        </a:spcAft>
                      </a:pPr>
                      <a:r>
                        <a:rPr lang="es-419" sz="1000">
                          <a:effectLst/>
                        </a:rPr>
                        <a:t>MUY 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33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36.3%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121539"/>
                  </a:ext>
                </a:extLst>
              </a:tr>
              <a:tr h="198120">
                <a:tc>
                  <a:txBody>
                    <a:bodyPr/>
                    <a:lstStyle/>
                    <a:p>
                      <a:pPr>
                        <a:lnSpc>
                          <a:spcPct val="107000"/>
                        </a:lnSpc>
                        <a:spcAft>
                          <a:spcPts val="0"/>
                        </a:spcAft>
                      </a:pPr>
                      <a:r>
                        <a:rPr lang="es-419" sz="1000">
                          <a:effectLst/>
                        </a:rPr>
                        <a:t>TOTAL</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91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100.0%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dirty="0">
                          <a:effectLst/>
                        </a:rPr>
                        <a:t>100.0%</a:t>
                      </a:r>
                      <a:endParaRPr lang="es-419"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2985800"/>
                  </a:ext>
                </a:extLst>
              </a:tr>
            </a:tbl>
          </a:graphicData>
        </a:graphic>
      </p:graphicFrame>
      <p:graphicFrame>
        <p:nvGraphicFramePr>
          <p:cNvPr id="13" name="Gráfico 12" descr="Hom">
            <a:extLst>
              <a:ext uri="{FF2B5EF4-FFF2-40B4-BE49-F238E27FC236}">
                <a16:creationId xmlns:a16="http://schemas.microsoft.com/office/drawing/2014/main" id="{511B26B2-0BDE-4FF5-AA9E-977BF99CA613}"/>
              </a:ext>
            </a:extLst>
          </p:cNvPr>
          <p:cNvGraphicFramePr/>
          <p:nvPr>
            <p:extLst>
              <p:ext uri="{D42A27DB-BD31-4B8C-83A1-F6EECF244321}">
                <p14:modId xmlns:p14="http://schemas.microsoft.com/office/powerpoint/2010/main" val="1538467343"/>
              </p:ext>
            </p:extLst>
          </p:nvPr>
        </p:nvGraphicFramePr>
        <p:xfrm>
          <a:off x="136937" y="2743161"/>
          <a:ext cx="5760085" cy="23558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730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OBJETIVO Y ANÁLISIS DE LA PROPUESTA</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1C100E1D-4B63-4607-8F06-DEFEB976FBAF}"/>
              </a:ext>
            </a:extLst>
          </p:cNvPr>
          <p:cNvSpPr txBox="1"/>
          <p:nvPr/>
        </p:nvSpPr>
        <p:spPr>
          <a:xfrm>
            <a:off x="471826" y="945754"/>
            <a:ext cx="8244341" cy="170957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nSpc>
                <a:spcPct val="150000"/>
              </a:lnSpc>
            </a:pPr>
            <a:r>
              <a:rPr lang="es-EC" dirty="0">
                <a:latin typeface="Arial" panose="020B0604020202020204" pitchFamily="34" charset="0"/>
                <a:ea typeface="Calibri" panose="020F0502020204030204" pitchFamily="34" charset="0"/>
                <a:cs typeface="Times New Roman" panose="02020603050405020304" pitchFamily="18" charset="0"/>
              </a:rPr>
              <a:t>Proponer una batería de test que mida y evalué específicamente la condición física de los miembros del Servicio de Protección Presidencial, a fin de mejorar los procesos de selección del personal que cumplirá misiones en esta unidad militar</a:t>
            </a:r>
            <a:endParaRPr lang="es-419" dirty="0"/>
          </a:p>
        </p:txBody>
      </p:sp>
      <p:pic>
        <p:nvPicPr>
          <p:cNvPr id="9" name="Imagen 8">
            <a:extLst>
              <a:ext uri="{FF2B5EF4-FFF2-40B4-BE49-F238E27FC236}">
                <a16:creationId xmlns:a16="http://schemas.microsoft.com/office/drawing/2014/main" id="{9888C4F5-F2A9-4C68-BCA8-6BDD1C81A533}"/>
              </a:ext>
            </a:extLst>
          </p:cNvPr>
          <p:cNvPicPr>
            <a:picLocks noChangeAspect="1"/>
          </p:cNvPicPr>
          <p:nvPr/>
        </p:nvPicPr>
        <p:blipFill>
          <a:blip r:embed="rId4"/>
          <a:stretch>
            <a:fillRect/>
          </a:stretch>
        </p:blipFill>
        <p:spPr>
          <a:xfrm>
            <a:off x="642258" y="2717792"/>
            <a:ext cx="2427514" cy="1820636"/>
          </a:xfrm>
          <a:prstGeom prst="rect">
            <a:avLst/>
          </a:prstGeom>
        </p:spPr>
      </p:pic>
      <p:pic>
        <p:nvPicPr>
          <p:cNvPr id="13" name="Imagen 12">
            <a:extLst>
              <a:ext uri="{FF2B5EF4-FFF2-40B4-BE49-F238E27FC236}">
                <a16:creationId xmlns:a16="http://schemas.microsoft.com/office/drawing/2014/main" id="{BF5898E3-D51C-454D-9A02-1AF88A94953A}"/>
              </a:ext>
            </a:extLst>
          </p:cNvPr>
          <p:cNvPicPr>
            <a:picLocks noChangeAspect="1"/>
          </p:cNvPicPr>
          <p:nvPr/>
        </p:nvPicPr>
        <p:blipFill>
          <a:blip r:embed="rId5"/>
          <a:stretch>
            <a:fillRect/>
          </a:stretch>
        </p:blipFill>
        <p:spPr>
          <a:xfrm>
            <a:off x="3254791" y="2741888"/>
            <a:ext cx="2427516" cy="1820637"/>
          </a:xfrm>
          <a:prstGeom prst="rect">
            <a:avLst/>
          </a:prstGeom>
        </p:spPr>
      </p:pic>
      <p:pic>
        <p:nvPicPr>
          <p:cNvPr id="15" name="Imagen 14">
            <a:extLst>
              <a:ext uri="{FF2B5EF4-FFF2-40B4-BE49-F238E27FC236}">
                <a16:creationId xmlns:a16="http://schemas.microsoft.com/office/drawing/2014/main" id="{74AB46F4-B360-4B90-9179-6C42B053B0E5}"/>
              </a:ext>
            </a:extLst>
          </p:cNvPr>
          <p:cNvPicPr>
            <a:picLocks noChangeAspect="1"/>
          </p:cNvPicPr>
          <p:nvPr/>
        </p:nvPicPr>
        <p:blipFill>
          <a:blip r:embed="rId6"/>
          <a:stretch>
            <a:fillRect/>
          </a:stretch>
        </p:blipFill>
        <p:spPr>
          <a:xfrm>
            <a:off x="6063342" y="2743893"/>
            <a:ext cx="2427515" cy="1820637"/>
          </a:xfrm>
          <a:prstGeom prst="rect">
            <a:avLst/>
          </a:prstGeom>
        </p:spPr>
      </p:pic>
    </p:spTree>
    <p:extLst>
      <p:ext uri="{BB962C8B-B14F-4D97-AF65-F5344CB8AC3E}">
        <p14:creationId xmlns:p14="http://schemas.microsoft.com/office/powerpoint/2010/main" val="7833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OBJETIVO Y ANÁLISIS DE LA PROPUESTA</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aphicFrame>
        <p:nvGraphicFramePr>
          <p:cNvPr id="6" name="Tabla 5">
            <a:extLst>
              <a:ext uri="{FF2B5EF4-FFF2-40B4-BE49-F238E27FC236}">
                <a16:creationId xmlns:a16="http://schemas.microsoft.com/office/drawing/2014/main" id="{C497C914-0018-4264-BAA6-FDF71755CEC2}"/>
              </a:ext>
            </a:extLst>
          </p:cNvPr>
          <p:cNvGraphicFramePr>
            <a:graphicFrameLocks noGrp="1"/>
          </p:cNvGraphicFramePr>
          <p:nvPr>
            <p:extLst>
              <p:ext uri="{D42A27DB-BD31-4B8C-83A1-F6EECF244321}">
                <p14:modId xmlns:p14="http://schemas.microsoft.com/office/powerpoint/2010/main" val="427732331"/>
              </p:ext>
            </p:extLst>
          </p:nvPr>
        </p:nvGraphicFramePr>
        <p:xfrm>
          <a:off x="753631" y="1698672"/>
          <a:ext cx="7893368" cy="2131505"/>
        </p:xfrm>
        <a:graphic>
          <a:graphicData uri="http://schemas.openxmlformats.org/drawingml/2006/table">
            <a:tbl>
              <a:tblPr firstRow="1" firstCol="1" bandRow="1">
                <a:tableStyleId>{7E9639D4-E3E2-4D34-9284-5A2195B3D0D7}</a:tableStyleId>
              </a:tblPr>
              <a:tblGrid>
                <a:gridCol w="4218532">
                  <a:extLst>
                    <a:ext uri="{9D8B030D-6E8A-4147-A177-3AD203B41FA5}">
                      <a16:colId xmlns:a16="http://schemas.microsoft.com/office/drawing/2014/main" val="1769325376"/>
                    </a:ext>
                  </a:extLst>
                </a:gridCol>
                <a:gridCol w="3674836">
                  <a:extLst>
                    <a:ext uri="{9D8B030D-6E8A-4147-A177-3AD203B41FA5}">
                      <a16:colId xmlns:a16="http://schemas.microsoft.com/office/drawing/2014/main" val="823635334"/>
                    </a:ext>
                  </a:extLst>
                </a:gridCol>
              </a:tblGrid>
              <a:tr h="192405">
                <a:tc>
                  <a:txBody>
                    <a:bodyPr/>
                    <a:lstStyle/>
                    <a:p>
                      <a:pPr marL="0" marR="0" indent="450215" algn="ctr">
                        <a:lnSpc>
                          <a:spcPct val="150000"/>
                        </a:lnSpc>
                        <a:spcBef>
                          <a:spcPts val="0"/>
                        </a:spcBef>
                        <a:spcAft>
                          <a:spcPts val="0"/>
                        </a:spcAft>
                      </a:pPr>
                      <a:r>
                        <a:rPr lang="es-EC" sz="2400" dirty="0">
                          <a:effectLst/>
                        </a:rPr>
                        <a:t>TEST O INSTRUMENTO</a:t>
                      </a:r>
                      <a:endParaRPr lang="es-419"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450215" algn="ctr">
                        <a:lnSpc>
                          <a:spcPct val="150000"/>
                        </a:lnSpc>
                        <a:spcBef>
                          <a:spcPts val="0"/>
                        </a:spcBef>
                        <a:spcAft>
                          <a:spcPts val="0"/>
                        </a:spcAft>
                      </a:pPr>
                      <a:r>
                        <a:rPr lang="es-EC" sz="2400" dirty="0">
                          <a:effectLst/>
                        </a:rPr>
                        <a:t>CAPACIDAD EVALUADA</a:t>
                      </a:r>
                      <a:endParaRPr lang="es-419"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6195466"/>
                  </a:ext>
                </a:extLst>
              </a:tr>
              <a:tr h="192405">
                <a:tc>
                  <a:txBody>
                    <a:bodyPr/>
                    <a:lstStyle/>
                    <a:p>
                      <a:pPr marL="0" marR="0" indent="450215" algn="just">
                        <a:lnSpc>
                          <a:spcPct val="150000"/>
                        </a:lnSpc>
                        <a:spcBef>
                          <a:spcPts val="0"/>
                        </a:spcBef>
                        <a:spcAft>
                          <a:spcPts val="0"/>
                        </a:spcAft>
                      </a:pPr>
                      <a:r>
                        <a:rPr lang="es-EC" sz="1600" dirty="0">
                          <a:effectLst/>
                        </a:rPr>
                        <a:t>Coordinación T-40</a:t>
                      </a:r>
                      <a:endParaRPr lang="es-419"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dirty="0">
                          <a:effectLst/>
                        </a:rPr>
                        <a:t>Agilidad, coordinación, reacción</a:t>
                      </a:r>
                      <a:endParaRPr lang="es-419"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31915000"/>
                  </a:ext>
                </a:extLst>
              </a:tr>
              <a:tr h="192405">
                <a:tc>
                  <a:txBody>
                    <a:bodyPr/>
                    <a:lstStyle/>
                    <a:p>
                      <a:pPr marL="0" marR="0" indent="450215" algn="just">
                        <a:lnSpc>
                          <a:spcPct val="150000"/>
                        </a:lnSpc>
                        <a:spcBef>
                          <a:spcPts val="0"/>
                        </a:spcBef>
                        <a:spcAft>
                          <a:spcPts val="0"/>
                        </a:spcAft>
                      </a:pPr>
                      <a:r>
                        <a:rPr lang="es-EC" sz="1600" dirty="0">
                          <a:effectLst/>
                        </a:rPr>
                        <a:t>Velocidad de Matsudo</a:t>
                      </a:r>
                      <a:endParaRPr lang="es-419"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dirty="0">
                          <a:effectLst/>
                        </a:rPr>
                        <a:t>Rapidez de desplazamiento</a:t>
                      </a:r>
                      <a:endParaRPr lang="es-419"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10922171"/>
                  </a:ext>
                </a:extLst>
              </a:tr>
              <a:tr h="192405">
                <a:tc>
                  <a:txBody>
                    <a:bodyPr/>
                    <a:lstStyle/>
                    <a:p>
                      <a:pPr marL="0" marR="0" indent="450215" algn="just">
                        <a:lnSpc>
                          <a:spcPct val="150000"/>
                        </a:lnSpc>
                        <a:spcBef>
                          <a:spcPts val="0"/>
                        </a:spcBef>
                        <a:spcAft>
                          <a:spcPts val="0"/>
                        </a:spcAft>
                      </a:pPr>
                      <a:r>
                        <a:rPr lang="es-EC" sz="1600">
                          <a:effectLst/>
                        </a:rPr>
                        <a:t>Transportados</a:t>
                      </a:r>
                      <a:endParaRPr lang="es-419"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dirty="0">
                          <a:effectLst/>
                        </a:rPr>
                        <a:t>Fuerza explosiva</a:t>
                      </a:r>
                      <a:endParaRPr lang="es-419"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34541959"/>
                  </a:ext>
                </a:extLst>
              </a:tr>
              <a:tr h="192405">
                <a:tc>
                  <a:txBody>
                    <a:bodyPr/>
                    <a:lstStyle/>
                    <a:p>
                      <a:pPr marL="0" marR="0" indent="450215" algn="just">
                        <a:lnSpc>
                          <a:spcPct val="150000"/>
                        </a:lnSpc>
                        <a:spcBef>
                          <a:spcPts val="0"/>
                        </a:spcBef>
                        <a:spcAft>
                          <a:spcPts val="0"/>
                        </a:spcAft>
                      </a:pPr>
                      <a:r>
                        <a:rPr lang="es-EC" sz="1600" dirty="0">
                          <a:effectLst/>
                        </a:rPr>
                        <a:t>Yo-Yo Test</a:t>
                      </a:r>
                      <a:endParaRPr lang="es-419"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dirty="0">
                          <a:effectLst/>
                        </a:rPr>
                        <a:t>Capacidad aerobia</a:t>
                      </a:r>
                      <a:endParaRPr lang="es-419"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80459353"/>
                  </a:ext>
                </a:extLst>
              </a:tr>
              <a:tr h="192405">
                <a:tc>
                  <a:txBody>
                    <a:bodyPr/>
                    <a:lstStyle/>
                    <a:p>
                      <a:pPr marL="0" marR="0" indent="450215" algn="just">
                        <a:lnSpc>
                          <a:spcPct val="150000"/>
                        </a:lnSpc>
                        <a:spcBef>
                          <a:spcPts val="0"/>
                        </a:spcBef>
                        <a:spcAft>
                          <a:spcPts val="0"/>
                        </a:spcAft>
                      </a:pPr>
                      <a:r>
                        <a:rPr lang="es-EC" sz="1600">
                          <a:effectLst/>
                        </a:rPr>
                        <a:t>Flexibilidad</a:t>
                      </a:r>
                      <a:endParaRPr lang="es-419"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dirty="0">
                          <a:effectLst/>
                        </a:rPr>
                        <a:t>Flexibilidad</a:t>
                      </a:r>
                      <a:endParaRPr lang="es-419"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92423945"/>
                  </a:ext>
                </a:extLst>
              </a:tr>
            </a:tbl>
          </a:graphicData>
        </a:graphic>
      </p:graphicFrame>
    </p:spTree>
    <p:extLst>
      <p:ext uri="{BB962C8B-B14F-4D97-AF65-F5344CB8AC3E}">
        <p14:creationId xmlns:p14="http://schemas.microsoft.com/office/powerpoint/2010/main" val="341587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391884"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BAREMOS Y EVALUACION</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aphicFrame>
        <p:nvGraphicFramePr>
          <p:cNvPr id="2" name="Tabla 1">
            <a:extLst>
              <a:ext uri="{FF2B5EF4-FFF2-40B4-BE49-F238E27FC236}">
                <a16:creationId xmlns:a16="http://schemas.microsoft.com/office/drawing/2014/main" id="{5C7F4F99-2B44-4F9E-800B-732E2C4676A1}"/>
              </a:ext>
            </a:extLst>
          </p:cNvPr>
          <p:cNvGraphicFramePr>
            <a:graphicFrameLocks noGrp="1"/>
          </p:cNvGraphicFramePr>
          <p:nvPr>
            <p:extLst>
              <p:ext uri="{D42A27DB-BD31-4B8C-83A1-F6EECF244321}">
                <p14:modId xmlns:p14="http://schemas.microsoft.com/office/powerpoint/2010/main" val="38876338"/>
              </p:ext>
            </p:extLst>
          </p:nvPr>
        </p:nvGraphicFramePr>
        <p:xfrm>
          <a:off x="928914" y="1666249"/>
          <a:ext cx="7823201" cy="2008699"/>
        </p:xfrm>
        <a:graphic>
          <a:graphicData uri="http://schemas.openxmlformats.org/drawingml/2006/table">
            <a:tbl>
              <a:tblPr firstRow="1" firstCol="1" bandRow="1">
                <a:tableStyleId>{073A0DAA-6AF3-43AB-8588-CEC1D06C72B9}</a:tableStyleId>
              </a:tblPr>
              <a:tblGrid>
                <a:gridCol w="2863803">
                  <a:extLst>
                    <a:ext uri="{9D8B030D-6E8A-4147-A177-3AD203B41FA5}">
                      <a16:colId xmlns:a16="http://schemas.microsoft.com/office/drawing/2014/main" val="741440349"/>
                    </a:ext>
                  </a:extLst>
                </a:gridCol>
                <a:gridCol w="1591591">
                  <a:extLst>
                    <a:ext uri="{9D8B030D-6E8A-4147-A177-3AD203B41FA5}">
                      <a16:colId xmlns:a16="http://schemas.microsoft.com/office/drawing/2014/main" val="398628957"/>
                    </a:ext>
                  </a:extLst>
                </a:gridCol>
                <a:gridCol w="1676476">
                  <a:extLst>
                    <a:ext uri="{9D8B030D-6E8A-4147-A177-3AD203B41FA5}">
                      <a16:colId xmlns:a16="http://schemas.microsoft.com/office/drawing/2014/main" val="1049834739"/>
                    </a:ext>
                  </a:extLst>
                </a:gridCol>
                <a:gridCol w="1691331">
                  <a:extLst>
                    <a:ext uri="{9D8B030D-6E8A-4147-A177-3AD203B41FA5}">
                      <a16:colId xmlns:a16="http://schemas.microsoft.com/office/drawing/2014/main" val="3472719327"/>
                    </a:ext>
                  </a:extLst>
                </a:gridCol>
              </a:tblGrid>
              <a:tr h="200025">
                <a:tc>
                  <a:txBody>
                    <a:bodyPr/>
                    <a:lstStyle/>
                    <a:p>
                      <a:pPr marL="0" marR="0" indent="450215">
                        <a:lnSpc>
                          <a:spcPct val="150000"/>
                        </a:lnSpc>
                        <a:spcBef>
                          <a:spcPts val="0"/>
                        </a:spcBef>
                        <a:spcAft>
                          <a:spcPts val="0"/>
                        </a:spcAft>
                      </a:pPr>
                      <a:r>
                        <a:rPr lang="es-EC" sz="1400" dirty="0">
                          <a:effectLst/>
                        </a:rPr>
                        <a:t>Batería de test</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nSpc>
                          <a:spcPct val="150000"/>
                        </a:lnSpc>
                        <a:spcBef>
                          <a:spcPts val="0"/>
                        </a:spcBef>
                        <a:spcAft>
                          <a:spcPts val="0"/>
                        </a:spcAft>
                      </a:pPr>
                      <a:r>
                        <a:rPr lang="es-EC" sz="1400" dirty="0">
                          <a:effectLst/>
                        </a:rPr>
                        <a:t>Valor mínimo</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nSpc>
                          <a:spcPct val="150000"/>
                        </a:lnSpc>
                        <a:spcBef>
                          <a:spcPts val="0"/>
                        </a:spcBef>
                        <a:spcAft>
                          <a:spcPts val="0"/>
                        </a:spcAft>
                      </a:pPr>
                      <a:r>
                        <a:rPr lang="es-EC" sz="1400" dirty="0">
                          <a:effectLst/>
                        </a:rPr>
                        <a:t>Valor máximo</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nSpc>
                          <a:spcPct val="150000"/>
                        </a:lnSpc>
                        <a:spcBef>
                          <a:spcPts val="0"/>
                        </a:spcBef>
                        <a:spcAft>
                          <a:spcPts val="0"/>
                        </a:spcAft>
                      </a:pPr>
                      <a:r>
                        <a:rPr lang="es-EC" sz="1400">
                          <a:effectLst/>
                        </a:rPr>
                        <a:t>Ponderación</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34016800"/>
                  </a:ext>
                </a:extLst>
              </a:tr>
              <a:tr h="200025">
                <a:tc>
                  <a:txBody>
                    <a:bodyPr/>
                    <a:lstStyle/>
                    <a:p>
                      <a:pPr marL="0" marR="0" indent="450215">
                        <a:lnSpc>
                          <a:spcPct val="150000"/>
                        </a:lnSpc>
                        <a:spcBef>
                          <a:spcPts val="0"/>
                        </a:spcBef>
                        <a:spcAft>
                          <a:spcPts val="0"/>
                        </a:spcAft>
                      </a:pPr>
                      <a:r>
                        <a:rPr lang="es-EC" sz="1400">
                          <a:effectLst/>
                        </a:rPr>
                        <a:t>Coordinación T-40 (seg)</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dirty="0">
                          <a:effectLst/>
                        </a:rPr>
                        <a:t>15.25</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dirty="0">
                          <a:effectLst/>
                        </a:rPr>
                        <a:t>11.6</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dirty="0">
                          <a:effectLst/>
                        </a:rPr>
                        <a:t>100</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65056812"/>
                  </a:ext>
                </a:extLst>
              </a:tr>
              <a:tr h="200025">
                <a:tc>
                  <a:txBody>
                    <a:bodyPr/>
                    <a:lstStyle/>
                    <a:p>
                      <a:pPr marL="0" marR="0" indent="450215">
                        <a:lnSpc>
                          <a:spcPct val="150000"/>
                        </a:lnSpc>
                        <a:spcBef>
                          <a:spcPts val="0"/>
                        </a:spcBef>
                        <a:spcAft>
                          <a:spcPts val="0"/>
                        </a:spcAft>
                      </a:pPr>
                      <a:r>
                        <a:rPr lang="es-EC" sz="1400">
                          <a:effectLst/>
                        </a:rPr>
                        <a:t>Velocidad de Matsudo (mts)</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227</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275</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dirty="0">
                          <a:effectLst/>
                        </a:rPr>
                        <a:t>150</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60224799"/>
                  </a:ext>
                </a:extLst>
              </a:tr>
              <a:tr h="200025">
                <a:tc>
                  <a:txBody>
                    <a:bodyPr/>
                    <a:lstStyle/>
                    <a:p>
                      <a:pPr marL="0" marR="0" indent="450215">
                        <a:lnSpc>
                          <a:spcPct val="150000"/>
                        </a:lnSpc>
                        <a:spcBef>
                          <a:spcPts val="0"/>
                        </a:spcBef>
                        <a:spcAft>
                          <a:spcPts val="0"/>
                        </a:spcAft>
                      </a:pPr>
                      <a:r>
                        <a:rPr lang="es-EC" sz="1400">
                          <a:effectLst/>
                        </a:rPr>
                        <a:t>Transportados (seg)</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20.77</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14.38</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dirty="0">
                          <a:effectLst/>
                        </a:rPr>
                        <a:t>150</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27698339"/>
                  </a:ext>
                </a:extLst>
              </a:tr>
              <a:tr h="200025">
                <a:tc>
                  <a:txBody>
                    <a:bodyPr/>
                    <a:lstStyle/>
                    <a:p>
                      <a:pPr marL="0" marR="0" indent="450215">
                        <a:lnSpc>
                          <a:spcPct val="150000"/>
                        </a:lnSpc>
                        <a:spcBef>
                          <a:spcPts val="0"/>
                        </a:spcBef>
                        <a:spcAft>
                          <a:spcPts val="0"/>
                        </a:spcAft>
                      </a:pPr>
                      <a:r>
                        <a:rPr lang="es-EC" sz="1400">
                          <a:effectLst/>
                        </a:rPr>
                        <a:t>Yo-Yo Test (mts)</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600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1200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dirty="0">
                          <a:effectLst/>
                        </a:rPr>
                        <a:t>150</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83732135"/>
                  </a:ext>
                </a:extLst>
              </a:tr>
              <a:tr h="200025">
                <a:tc>
                  <a:txBody>
                    <a:bodyPr/>
                    <a:lstStyle/>
                    <a:p>
                      <a:pPr marL="0" marR="0" indent="450215">
                        <a:lnSpc>
                          <a:spcPct val="150000"/>
                        </a:lnSpc>
                        <a:spcBef>
                          <a:spcPts val="0"/>
                        </a:spcBef>
                        <a:spcAft>
                          <a:spcPts val="0"/>
                        </a:spcAft>
                      </a:pPr>
                      <a:r>
                        <a:rPr lang="es-EC" sz="1400">
                          <a:effectLst/>
                        </a:rPr>
                        <a:t>Flexibilidad</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14.3</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20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dirty="0">
                          <a:effectLst/>
                        </a:rPr>
                        <a:t>50</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65504371"/>
                  </a:ext>
                </a:extLst>
              </a:tr>
              <a:tr h="200025">
                <a:tc gridSpan="3">
                  <a:txBody>
                    <a:bodyPr/>
                    <a:lstStyle/>
                    <a:p>
                      <a:pPr marL="0" marR="0" indent="450215">
                        <a:lnSpc>
                          <a:spcPct val="150000"/>
                        </a:lnSpc>
                        <a:spcBef>
                          <a:spcPts val="0"/>
                        </a:spcBef>
                        <a:spcAft>
                          <a:spcPts val="0"/>
                        </a:spcAft>
                      </a:pPr>
                      <a:r>
                        <a:rPr lang="es-EC" sz="1400">
                          <a:effectLst/>
                        </a:rPr>
                        <a:t>Total</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419"/>
                    </a:p>
                  </a:txBody>
                  <a:tcPr/>
                </a:tc>
                <a:tc hMerge="1">
                  <a:txBody>
                    <a:bodyPr/>
                    <a:lstStyle/>
                    <a:p>
                      <a:endParaRPr lang="es-419"/>
                    </a:p>
                  </a:txBody>
                  <a:tcPr/>
                </a:tc>
                <a:tc>
                  <a:txBody>
                    <a:bodyPr/>
                    <a:lstStyle/>
                    <a:p>
                      <a:pPr marL="0" marR="0" indent="450215" algn="ctr">
                        <a:lnSpc>
                          <a:spcPct val="150000"/>
                        </a:lnSpc>
                        <a:spcBef>
                          <a:spcPts val="0"/>
                        </a:spcBef>
                        <a:spcAft>
                          <a:spcPts val="0"/>
                        </a:spcAft>
                      </a:pPr>
                      <a:r>
                        <a:rPr lang="es-EC" sz="1400" dirty="0">
                          <a:effectLst/>
                        </a:rPr>
                        <a:t>600 pts.</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12151526"/>
                  </a:ext>
                </a:extLst>
              </a:tr>
            </a:tbl>
          </a:graphicData>
        </a:graphic>
      </p:graphicFrame>
      <p:sp>
        <p:nvSpPr>
          <p:cNvPr id="4" name="Rectángulo 3">
            <a:extLst>
              <a:ext uri="{FF2B5EF4-FFF2-40B4-BE49-F238E27FC236}">
                <a16:creationId xmlns:a16="http://schemas.microsoft.com/office/drawing/2014/main" id="{63AB0042-FC29-4196-8C25-BD727CA7CB46}"/>
              </a:ext>
            </a:extLst>
          </p:cNvPr>
          <p:cNvSpPr/>
          <p:nvPr/>
        </p:nvSpPr>
        <p:spPr>
          <a:xfrm>
            <a:off x="1908628" y="1089841"/>
            <a:ext cx="5370286" cy="369332"/>
          </a:xfrm>
          <a:prstGeom prst="rect">
            <a:avLst/>
          </a:prstGeom>
        </p:spPr>
        <p:txBody>
          <a:bodyPr wrap="square">
            <a:spAutoFit/>
          </a:bodyPr>
          <a:lstStyle/>
          <a:p>
            <a:r>
              <a:rPr lang="es-EC" dirty="0">
                <a:latin typeface="Arial" panose="020B0604020202020204" pitchFamily="34" charset="0"/>
                <a:ea typeface="Calibri" panose="020F0502020204030204" pitchFamily="34" charset="0"/>
              </a:rPr>
              <a:t>Ponderación de las pruebas físicas en varones</a:t>
            </a:r>
            <a:endParaRPr lang="es-419" dirty="0"/>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F81F14FB-DFBB-4BFA-8136-F6F2B161F0D1}"/>
                  </a:ext>
                </a:extLst>
              </p:cNvPr>
              <p:cNvSpPr txBox="1"/>
              <p:nvPr/>
            </p:nvSpPr>
            <p:spPr>
              <a:xfrm>
                <a:off x="984647" y="3815455"/>
                <a:ext cx="7479506" cy="1038746"/>
              </a:xfrm>
              <a:prstGeom prst="rect">
                <a:avLst/>
              </a:prstGeom>
              <a:noFill/>
            </p:spPr>
            <p:txBody>
              <a:bodyPr wrap="square" rtlCol="0">
                <a:spAutoFit/>
              </a:bodyPr>
              <a:lstStyle/>
              <a:p>
                <a:r>
                  <a:rPr lang="es-419" dirty="0"/>
                  <a:t>Para eliminar la dispersión de la población, se aplicó la formula estadística  del coeficiente de variación  </a:t>
                </a:r>
                <a14:m>
                  <m:oMath xmlns:m="http://schemas.openxmlformats.org/officeDocument/2006/math">
                    <m:r>
                      <a:rPr lang="es-419" i="1">
                        <a:latin typeface="Cambria Math" panose="02040503050406030204" pitchFamily="18" charset="0"/>
                      </a:rPr>
                      <m:t>𝐶𝑣</m:t>
                    </m:r>
                    <m:r>
                      <a:rPr lang="es-419" i="1">
                        <a:latin typeface="Cambria Math" panose="02040503050406030204" pitchFamily="18" charset="0"/>
                      </a:rPr>
                      <m:t>=</m:t>
                    </m:r>
                    <m:f>
                      <m:fPr>
                        <m:ctrlPr>
                          <a:rPr lang="es-419" i="1">
                            <a:latin typeface="Cambria Math" panose="02040503050406030204" pitchFamily="18" charset="0"/>
                          </a:rPr>
                        </m:ctrlPr>
                      </m:fPr>
                      <m:num>
                        <m:r>
                          <a:rPr lang="es-419" i="1">
                            <a:latin typeface="Cambria Math" panose="02040503050406030204" pitchFamily="18" charset="0"/>
                          </a:rPr>
                          <m:t>𝜎</m:t>
                        </m:r>
                      </m:num>
                      <m:den>
                        <m:d>
                          <m:dPr>
                            <m:begChr m:val="|"/>
                            <m:endChr m:val="|"/>
                            <m:ctrlPr>
                              <a:rPr lang="es-419" i="1">
                                <a:latin typeface="Cambria Math" panose="02040503050406030204" pitchFamily="18" charset="0"/>
                              </a:rPr>
                            </m:ctrlPr>
                          </m:dPr>
                          <m:e>
                            <m:acc>
                              <m:accPr>
                                <m:chr m:val="̅"/>
                                <m:ctrlPr>
                                  <a:rPr lang="es-419" i="1">
                                    <a:latin typeface="Cambria Math" panose="02040503050406030204" pitchFamily="18" charset="0"/>
                                  </a:rPr>
                                </m:ctrlPr>
                              </m:accPr>
                              <m:e>
                                <m:r>
                                  <a:rPr lang="es-419" i="1">
                                    <a:latin typeface="Cambria Math" panose="02040503050406030204" pitchFamily="18" charset="0"/>
                                  </a:rPr>
                                  <m:t>𝑥</m:t>
                                </m:r>
                              </m:e>
                            </m:acc>
                          </m:e>
                        </m:d>
                      </m:den>
                    </m:f>
                    <m:r>
                      <a:rPr lang="es-419" i="1">
                        <a:latin typeface="Cambria Math" panose="02040503050406030204" pitchFamily="18" charset="0"/>
                      </a:rPr>
                      <m:t>⋅100</m:t>
                    </m:r>
                  </m:oMath>
                </a14:m>
                <a:r>
                  <a:rPr lang="es-419" dirty="0"/>
                  <a:t>.</a:t>
                </a:r>
              </a:p>
              <a:p>
                <a:endParaRPr lang="es-419" dirty="0"/>
              </a:p>
            </p:txBody>
          </p:sp>
        </mc:Choice>
        <mc:Fallback>
          <p:sp>
            <p:nvSpPr>
              <p:cNvPr id="6" name="CuadroTexto 5">
                <a:extLst>
                  <a:ext uri="{FF2B5EF4-FFF2-40B4-BE49-F238E27FC236}">
                    <a16:creationId xmlns:a16="http://schemas.microsoft.com/office/drawing/2014/main" id="{F81F14FB-DFBB-4BFA-8136-F6F2B161F0D1}"/>
                  </a:ext>
                </a:extLst>
              </p:cNvPr>
              <p:cNvSpPr txBox="1">
                <a:spLocks noRot="1" noChangeAspect="1" noMove="1" noResize="1" noEditPoints="1" noAdjustHandles="1" noChangeArrowheads="1" noChangeShapeType="1" noTextEdit="1"/>
              </p:cNvSpPr>
              <p:nvPr/>
            </p:nvSpPr>
            <p:spPr>
              <a:xfrm>
                <a:off x="984647" y="3815455"/>
                <a:ext cx="7479506" cy="1038746"/>
              </a:xfrm>
              <a:prstGeom prst="rect">
                <a:avLst/>
              </a:prstGeom>
              <a:blipFill>
                <a:blip r:embed="rId4"/>
                <a:stretch>
                  <a:fillRect l="-734" t="-3529" r="-734"/>
                </a:stretch>
              </a:blipFill>
            </p:spPr>
            <p:txBody>
              <a:bodyPr/>
              <a:lstStyle/>
              <a:p>
                <a:r>
                  <a:rPr lang="es-419">
                    <a:noFill/>
                  </a:rPr>
                  <a:t> </a:t>
                </a:r>
              </a:p>
            </p:txBody>
          </p:sp>
        </mc:Fallback>
      </mc:AlternateContent>
      <p:sp>
        <p:nvSpPr>
          <p:cNvPr id="7" name="AutoShape 2" descr=" C_V = \frac{\sigma}{|\bar{x}|} \cdot 100 ">
            <a:extLst>
              <a:ext uri="{FF2B5EF4-FFF2-40B4-BE49-F238E27FC236}">
                <a16:creationId xmlns:a16="http://schemas.microsoft.com/office/drawing/2014/main" id="{62944BB9-D273-4A2F-ACBC-2A641999EBB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419"/>
          </a:p>
        </p:txBody>
      </p:sp>
    </p:spTree>
    <p:extLst>
      <p:ext uri="{BB962C8B-B14F-4D97-AF65-F5344CB8AC3E}">
        <p14:creationId xmlns:p14="http://schemas.microsoft.com/office/powerpoint/2010/main" val="344677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D ADMINISTRATIVO copia.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3424"/>
            <a:ext cx="9144000" cy="5150349"/>
          </a:xfrm>
          <a:prstGeom prst="rect">
            <a:avLst/>
          </a:prstGeom>
        </p:spPr>
      </p:pic>
      <p:pic>
        <p:nvPicPr>
          <p:cNvPr id="2" name="Imagen 1" descr="fondo presentaciones ESPE copia cop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2"/>
            <a:ext cx="9144000" cy="1089731"/>
          </a:xfrm>
          <a:prstGeom prst="rect">
            <a:avLst/>
          </a:prstGeom>
        </p:spPr>
      </p:pic>
      <p:sp>
        <p:nvSpPr>
          <p:cNvPr id="8" name="CuadroTexto 7"/>
          <p:cNvSpPr txBox="1"/>
          <p:nvPr/>
        </p:nvSpPr>
        <p:spPr>
          <a:xfrm>
            <a:off x="315913" y="262790"/>
            <a:ext cx="5606256" cy="445635"/>
          </a:xfrm>
          <a:prstGeom prst="rect">
            <a:avLst/>
          </a:prstGeom>
          <a:noFill/>
        </p:spPr>
        <p:txBody>
          <a:bodyPr wrap="square" rtlCol="0">
            <a:spAutoFit/>
          </a:bodyPr>
          <a:lstStyle/>
          <a:p>
            <a:pPr>
              <a:lnSpc>
                <a:spcPct val="80000"/>
              </a:lnSpc>
            </a:pPr>
            <a:r>
              <a:rPr lang="es-ES" sz="2800" b="1" dirty="0">
                <a:solidFill>
                  <a:schemeClr val="bg1"/>
                </a:solidFill>
              </a:rPr>
              <a:t>RESULTADOS DE LA INVESTIGACIÓN</a:t>
            </a:r>
          </a:p>
        </p:txBody>
      </p:sp>
      <p:graphicFrame>
        <p:nvGraphicFramePr>
          <p:cNvPr id="3" name="Tabla 2">
            <a:extLst>
              <a:ext uri="{FF2B5EF4-FFF2-40B4-BE49-F238E27FC236}">
                <a16:creationId xmlns:a16="http://schemas.microsoft.com/office/drawing/2014/main" id="{1ECE403C-6F47-404C-8DE5-FCDD721CB692}"/>
              </a:ext>
            </a:extLst>
          </p:cNvPr>
          <p:cNvGraphicFramePr>
            <a:graphicFrameLocks noGrp="1"/>
          </p:cNvGraphicFramePr>
          <p:nvPr>
            <p:extLst>
              <p:ext uri="{D42A27DB-BD31-4B8C-83A1-F6EECF244321}">
                <p14:modId xmlns:p14="http://schemas.microsoft.com/office/powerpoint/2010/main" val="1515027042"/>
              </p:ext>
            </p:extLst>
          </p:nvPr>
        </p:nvGraphicFramePr>
        <p:xfrm>
          <a:off x="856343" y="1705430"/>
          <a:ext cx="7649029" cy="2381672"/>
        </p:xfrm>
        <a:graphic>
          <a:graphicData uri="http://schemas.openxmlformats.org/drawingml/2006/table">
            <a:tbl>
              <a:tblPr firstRow="1" firstCol="1" bandRow="1">
                <a:tableStyleId>{073A0DAA-6AF3-43AB-8588-CEC1D06C72B9}</a:tableStyleId>
              </a:tblPr>
              <a:tblGrid>
                <a:gridCol w="2800045">
                  <a:extLst>
                    <a:ext uri="{9D8B030D-6E8A-4147-A177-3AD203B41FA5}">
                      <a16:colId xmlns:a16="http://schemas.microsoft.com/office/drawing/2014/main" val="1410522143"/>
                    </a:ext>
                  </a:extLst>
                </a:gridCol>
                <a:gridCol w="1556157">
                  <a:extLst>
                    <a:ext uri="{9D8B030D-6E8A-4147-A177-3AD203B41FA5}">
                      <a16:colId xmlns:a16="http://schemas.microsoft.com/office/drawing/2014/main" val="2630352885"/>
                    </a:ext>
                  </a:extLst>
                </a:gridCol>
                <a:gridCol w="1639152">
                  <a:extLst>
                    <a:ext uri="{9D8B030D-6E8A-4147-A177-3AD203B41FA5}">
                      <a16:colId xmlns:a16="http://schemas.microsoft.com/office/drawing/2014/main" val="1348726814"/>
                    </a:ext>
                  </a:extLst>
                </a:gridCol>
                <a:gridCol w="1653675">
                  <a:extLst>
                    <a:ext uri="{9D8B030D-6E8A-4147-A177-3AD203B41FA5}">
                      <a16:colId xmlns:a16="http://schemas.microsoft.com/office/drawing/2014/main" val="3558484191"/>
                    </a:ext>
                  </a:extLst>
                </a:gridCol>
              </a:tblGrid>
              <a:tr h="552858">
                <a:tc>
                  <a:txBody>
                    <a:bodyPr/>
                    <a:lstStyle/>
                    <a:p>
                      <a:pPr marL="0" marR="0" indent="450215" algn="ctr">
                        <a:lnSpc>
                          <a:spcPct val="150000"/>
                        </a:lnSpc>
                        <a:spcBef>
                          <a:spcPts val="0"/>
                        </a:spcBef>
                        <a:spcAft>
                          <a:spcPts val="0"/>
                        </a:spcAft>
                      </a:pPr>
                      <a:r>
                        <a:rPr lang="es-EC" sz="1400" dirty="0">
                          <a:effectLst/>
                        </a:rPr>
                        <a:t>Batería de test</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450215" algn="l">
                        <a:lnSpc>
                          <a:spcPct val="150000"/>
                        </a:lnSpc>
                        <a:spcBef>
                          <a:spcPts val="0"/>
                        </a:spcBef>
                        <a:spcAft>
                          <a:spcPts val="0"/>
                        </a:spcAft>
                      </a:pPr>
                      <a:r>
                        <a:rPr lang="es-EC" sz="1400" dirty="0">
                          <a:effectLst/>
                        </a:rPr>
                        <a:t>Valor mínimo</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450215" algn="l">
                        <a:lnSpc>
                          <a:spcPct val="150000"/>
                        </a:lnSpc>
                        <a:spcBef>
                          <a:spcPts val="0"/>
                        </a:spcBef>
                        <a:spcAft>
                          <a:spcPts val="0"/>
                        </a:spcAft>
                      </a:pPr>
                      <a:r>
                        <a:rPr lang="es-EC" sz="1400" dirty="0">
                          <a:effectLst/>
                        </a:rPr>
                        <a:t>Valor máximo</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450215" algn="l">
                        <a:lnSpc>
                          <a:spcPct val="150000"/>
                        </a:lnSpc>
                        <a:spcBef>
                          <a:spcPts val="0"/>
                        </a:spcBef>
                        <a:spcAft>
                          <a:spcPts val="0"/>
                        </a:spcAft>
                      </a:pPr>
                      <a:r>
                        <a:rPr lang="es-EC" sz="1400" dirty="0">
                          <a:effectLst/>
                        </a:rPr>
                        <a:t>Ponderación</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48711327"/>
                  </a:ext>
                </a:extLst>
              </a:tr>
              <a:tr h="350944">
                <a:tc>
                  <a:txBody>
                    <a:bodyPr/>
                    <a:lstStyle/>
                    <a:p>
                      <a:pPr marL="0" marR="0" indent="450215">
                        <a:lnSpc>
                          <a:spcPct val="150000"/>
                        </a:lnSpc>
                        <a:spcBef>
                          <a:spcPts val="0"/>
                        </a:spcBef>
                        <a:spcAft>
                          <a:spcPts val="0"/>
                        </a:spcAft>
                      </a:pPr>
                      <a:r>
                        <a:rPr lang="es-EC" sz="1400">
                          <a:effectLst/>
                        </a:rPr>
                        <a:t>Coordinación T-40 (seg)</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16.7</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13.8</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100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16078494"/>
                  </a:ext>
                </a:extLst>
              </a:tr>
              <a:tr h="330042">
                <a:tc>
                  <a:txBody>
                    <a:bodyPr/>
                    <a:lstStyle/>
                    <a:p>
                      <a:pPr marL="0" marR="0" indent="450215">
                        <a:lnSpc>
                          <a:spcPct val="150000"/>
                        </a:lnSpc>
                        <a:spcBef>
                          <a:spcPts val="0"/>
                        </a:spcBef>
                        <a:spcAft>
                          <a:spcPts val="0"/>
                        </a:spcAft>
                      </a:pPr>
                      <a:r>
                        <a:rPr lang="es-EC" sz="1400" dirty="0">
                          <a:effectLst/>
                        </a:rPr>
                        <a:t>Velocidad de Matsudo (</a:t>
                      </a:r>
                      <a:r>
                        <a:rPr lang="es-EC" sz="1400" dirty="0" err="1">
                          <a:effectLst/>
                        </a:rPr>
                        <a:t>mts</a:t>
                      </a:r>
                      <a:r>
                        <a:rPr lang="es-EC" sz="1400" dirty="0">
                          <a:effectLst/>
                        </a:rPr>
                        <a:t>)</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182.3</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228.1</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150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96541492"/>
                  </a:ext>
                </a:extLst>
              </a:tr>
              <a:tr h="261363">
                <a:tc>
                  <a:txBody>
                    <a:bodyPr/>
                    <a:lstStyle/>
                    <a:p>
                      <a:pPr marL="0" marR="0" indent="450215">
                        <a:lnSpc>
                          <a:spcPct val="150000"/>
                        </a:lnSpc>
                        <a:spcBef>
                          <a:spcPts val="0"/>
                        </a:spcBef>
                        <a:spcAft>
                          <a:spcPts val="0"/>
                        </a:spcAft>
                      </a:pPr>
                      <a:r>
                        <a:rPr lang="es-EC" sz="1400">
                          <a:effectLst/>
                        </a:rPr>
                        <a:t>Transportados (seg)</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20.84</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16.5</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150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56306565"/>
                  </a:ext>
                </a:extLst>
              </a:tr>
              <a:tr h="261363">
                <a:tc>
                  <a:txBody>
                    <a:bodyPr/>
                    <a:lstStyle/>
                    <a:p>
                      <a:pPr marL="0" marR="0" indent="450215">
                        <a:lnSpc>
                          <a:spcPct val="150000"/>
                        </a:lnSpc>
                        <a:spcBef>
                          <a:spcPts val="0"/>
                        </a:spcBef>
                        <a:spcAft>
                          <a:spcPts val="0"/>
                        </a:spcAft>
                      </a:pPr>
                      <a:r>
                        <a:rPr lang="es-EC" sz="1400">
                          <a:effectLst/>
                        </a:rPr>
                        <a:t>Yo-Yo Test (mts)</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460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980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150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51137966"/>
                  </a:ext>
                </a:extLst>
              </a:tr>
              <a:tr h="261363">
                <a:tc>
                  <a:txBody>
                    <a:bodyPr/>
                    <a:lstStyle/>
                    <a:p>
                      <a:pPr marL="0" marR="0" indent="450215">
                        <a:lnSpc>
                          <a:spcPct val="150000"/>
                        </a:lnSpc>
                        <a:spcBef>
                          <a:spcPts val="0"/>
                        </a:spcBef>
                        <a:spcAft>
                          <a:spcPts val="0"/>
                        </a:spcAft>
                      </a:pPr>
                      <a:r>
                        <a:rPr lang="es-EC" sz="1400">
                          <a:effectLst/>
                        </a:rPr>
                        <a:t>Flexibilidad</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9</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19</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400">
                          <a:effectLst/>
                        </a:rPr>
                        <a:t>50</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20603587"/>
                  </a:ext>
                </a:extLst>
              </a:tr>
              <a:tr h="261363">
                <a:tc gridSpan="3">
                  <a:txBody>
                    <a:bodyPr/>
                    <a:lstStyle/>
                    <a:p>
                      <a:pPr marL="0" marR="0" indent="450215">
                        <a:lnSpc>
                          <a:spcPct val="150000"/>
                        </a:lnSpc>
                        <a:spcBef>
                          <a:spcPts val="0"/>
                        </a:spcBef>
                        <a:spcAft>
                          <a:spcPts val="0"/>
                        </a:spcAft>
                      </a:pPr>
                      <a:r>
                        <a:rPr lang="es-EC" sz="1400">
                          <a:effectLst/>
                        </a:rPr>
                        <a:t>Total</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419"/>
                    </a:p>
                  </a:txBody>
                  <a:tcPr/>
                </a:tc>
                <a:tc hMerge="1">
                  <a:txBody>
                    <a:bodyPr/>
                    <a:lstStyle/>
                    <a:p>
                      <a:endParaRPr lang="es-419"/>
                    </a:p>
                  </a:txBody>
                  <a:tcPr/>
                </a:tc>
                <a:tc>
                  <a:txBody>
                    <a:bodyPr/>
                    <a:lstStyle/>
                    <a:p>
                      <a:pPr marL="0" marR="0" indent="450215" algn="ctr">
                        <a:lnSpc>
                          <a:spcPct val="150000"/>
                        </a:lnSpc>
                        <a:spcBef>
                          <a:spcPts val="0"/>
                        </a:spcBef>
                        <a:spcAft>
                          <a:spcPts val="0"/>
                        </a:spcAft>
                      </a:pPr>
                      <a:r>
                        <a:rPr lang="es-EC" sz="1400" dirty="0">
                          <a:effectLst/>
                        </a:rPr>
                        <a:t>600 pts.</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94493655"/>
                  </a:ext>
                </a:extLst>
              </a:tr>
            </a:tbl>
          </a:graphicData>
        </a:graphic>
      </p:graphicFrame>
      <p:sp>
        <p:nvSpPr>
          <p:cNvPr id="10" name="Rectángulo 9">
            <a:extLst>
              <a:ext uri="{FF2B5EF4-FFF2-40B4-BE49-F238E27FC236}">
                <a16:creationId xmlns:a16="http://schemas.microsoft.com/office/drawing/2014/main" id="{ECD6CA08-8F5A-44A9-9416-51693AD92297}"/>
              </a:ext>
            </a:extLst>
          </p:cNvPr>
          <p:cNvSpPr/>
          <p:nvPr/>
        </p:nvSpPr>
        <p:spPr>
          <a:xfrm>
            <a:off x="1908628" y="1089841"/>
            <a:ext cx="5370286" cy="369332"/>
          </a:xfrm>
          <a:prstGeom prst="rect">
            <a:avLst/>
          </a:prstGeom>
        </p:spPr>
        <p:txBody>
          <a:bodyPr wrap="square">
            <a:spAutoFit/>
          </a:bodyPr>
          <a:lstStyle/>
          <a:p>
            <a:r>
              <a:rPr lang="es-EC" dirty="0">
                <a:latin typeface="Arial" panose="020B0604020202020204" pitchFamily="34" charset="0"/>
                <a:ea typeface="Calibri" panose="020F0502020204030204" pitchFamily="34" charset="0"/>
              </a:rPr>
              <a:t>Ponderación de las pruebas físicas en mujeres</a:t>
            </a:r>
            <a:endParaRPr lang="es-419" dirty="0"/>
          </a:p>
        </p:txBody>
      </p:sp>
    </p:spTree>
    <p:extLst>
      <p:ext uri="{BB962C8B-B14F-4D97-AF65-F5344CB8AC3E}">
        <p14:creationId xmlns:p14="http://schemas.microsoft.com/office/powerpoint/2010/main" val="211249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D ADMINISTRATIVO copia.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850"/>
            <a:ext cx="9144000" cy="5150349"/>
          </a:xfrm>
          <a:prstGeom prst="rect">
            <a:avLst/>
          </a:prstGeom>
        </p:spPr>
      </p:pic>
      <p:pic>
        <p:nvPicPr>
          <p:cNvPr id="2" name="Imagen 1" descr="fondo presentaciones ESPE copia cop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89731"/>
          </a:xfrm>
          <a:prstGeom prst="rect">
            <a:avLst/>
          </a:prstGeom>
        </p:spPr>
      </p:pic>
      <p:sp>
        <p:nvSpPr>
          <p:cNvPr id="8" name="CuadroTexto 7"/>
          <p:cNvSpPr txBox="1"/>
          <p:nvPr/>
        </p:nvSpPr>
        <p:spPr>
          <a:xfrm>
            <a:off x="515938" y="249267"/>
            <a:ext cx="7485062" cy="445635"/>
          </a:xfrm>
          <a:prstGeom prst="rect">
            <a:avLst/>
          </a:prstGeom>
          <a:noFill/>
        </p:spPr>
        <p:txBody>
          <a:bodyPr wrap="square" rtlCol="0">
            <a:spAutoFit/>
          </a:bodyPr>
          <a:lstStyle/>
          <a:p>
            <a:pPr>
              <a:lnSpc>
                <a:spcPct val="80000"/>
              </a:lnSpc>
            </a:pPr>
            <a:r>
              <a:rPr lang="es-ES" sz="2800" b="1" dirty="0">
                <a:solidFill>
                  <a:schemeClr val="bg1"/>
                </a:solidFill>
              </a:rPr>
              <a:t>SOFTWARE PARA EL CALCULO DE LA NOTA FINAL</a:t>
            </a:r>
          </a:p>
        </p:txBody>
      </p:sp>
      <p:sp>
        <p:nvSpPr>
          <p:cNvPr id="3" name="CuadroTexto 2">
            <a:extLst>
              <a:ext uri="{FF2B5EF4-FFF2-40B4-BE49-F238E27FC236}">
                <a16:creationId xmlns:a16="http://schemas.microsoft.com/office/drawing/2014/main" id="{6B6DC7DC-639C-46DD-BDDC-C0B9F0419028}"/>
              </a:ext>
            </a:extLst>
          </p:cNvPr>
          <p:cNvSpPr txBox="1"/>
          <p:nvPr/>
        </p:nvSpPr>
        <p:spPr>
          <a:xfrm>
            <a:off x="235744" y="892969"/>
            <a:ext cx="7200900" cy="369332"/>
          </a:xfrm>
          <a:prstGeom prst="rect">
            <a:avLst/>
          </a:prstGeom>
          <a:noFill/>
        </p:spPr>
        <p:txBody>
          <a:bodyPr wrap="square" rtlCol="0">
            <a:spAutoFit/>
          </a:bodyPr>
          <a:lstStyle/>
          <a:p>
            <a:pPr marL="285750" indent="-285750">
              <a:buFont typeface="Arial" panose="020B0604020202020204" pitchFamily="34" charset="0"/>
              <a:buChar char="•"/>
            </a:pPr>
            <a:endParaRPr lang="es-419" dirty="0"/>
          </a:p>
        </p:txBody>
      </p:sp>
      <p:sp>
        <p:nvSpPr>
          <p:cNvPr id="4" name="Rectángulo 3">
            <a:hlinkClick r:id="rId5" action="ppaction://hlinkfile"/>
            <a:extLst>
              <a:ext uri="{FF2B5EF4-FFF2-40B4-BE49-F238E27FC236}">
                <a16:creationId xmlns:a16="http://schemas.microsoft.com/office/drawing/2014/main" id="{DF2051F3-8E14-4494-AC2C-1979DA968EBE}"/>
              </a:ext>
            </a:extLst>
          </p:cNvPr>
          <p:cNvSpPr/>
          <p:nvPr/>
        </p:nvSpPr>
        <p:spPr>
          <a:xfrm>
            <a:off x="1350963" y="1020921"/>
            <a:ext cx="5815012" cy="566950"/>
          </a:xfrm>
          <a:prstGeom prst="rect">
            <a:avLst/>
          </a:prstGeom>
          <a:solidFill>
            <a:schemeClr val="accent3">
              <a:lumMod val="60000"/>
              <a:lumOff val="40000"/>
            </a:schemeClr>
          </a:solidFill>
          <a:ln w="19050">
            <a:solidFill>
              <a:schemeClr val="tx1"/>
            </a:solidFill>
          </a:ln>
        </p:spPr>
        <p:txBody>
          <a:bodyPr wrap="square">
            <a:spAutoFit/>
          </a:bodyPr>
          <a:lstStyle/>
          <a:p>
            <a:pPr marL="540385" marR="0" indent="179705" algn="just">
              <a:lnSpc>
                <a:spcPct val="200000"/>
              </a:lnSpc>
              <a:spcBef>
                <a:spcPts val="0"/>
              </a:spcBef>
              <a:spcAft>
                <a:spcPts val="800"/>
              </a:spcAft>
            </a:pP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X1</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(((X0 – X2) * (Y1-Y2)) / (Y0-Y1))) + X2</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11">
            <a:extLst>
              <a:ext uri="{FF2B5EF4-FFF2-40B4-BE49-F238E27FC236}">
                <a16:creationId xmlns:a16="http://schemas.microsoft.com/office/drawing/2014/main" id="{7D7798FC-FF59-428D-8D0B-A55FCC8734DE}"/>
              </a:ext>
            </a:extLst>
          </p:cNvPr>
          <p:cNvGraphicFramePr>
            <a:graphicFrameLocks noGrp="1"/>
          </p:cNvGraphicFramePr>
          <p:nvPr>
            <p:extLst>
              <p:ext uri="{D42A27DB-BD31-4B8C-83A1-F6EECF244321}">
                <p14:modId xmlns:p14="http://schemas.microsoft.com/office/powerpoint/2010/main" val="1346345839"/>
              </p:ext>
            </p:extLst>
          </p:nvPr>
        </p:nvGraphicFramePr>
        <p:xfrm>
          <a:off x="851592" y="1749349"/>
          <a:ext cx="2787444" cy="1637952"/>
        </p:xfrm>
        <a:graphic>
          <a:graphicData uri="http://schemas.openxmlformats.org/drawingml/2006/table">
            <a:tbl>
              <a:tblPr firstRow="1" firstCol="1" bandRow="1">
                <a:tableStyleId>{073A0DAA-6AF3-43AB-8588-CEC1D06C72B9}</a:tableStyleId>
              </a:tblPr>
              <a:tblGrid>
                <a:gridCol w="444572">
                  <a:extLst>
                    <a:ext uri="{9D8B030D-6E8A-4147-A177-3AD203B41FA5}">
                      <a16:colId xmlns:a16="http://schemas.microsoft.com/office/drawing/2014/main" val="3104565171"/>
                    </a:ext>
                  </a:extLst>
                </a:gridCol>
                <a:gridCol w="658933">
                  <a:extLst>
                    <a:ext uri="{9D8B030D-6E8A-4147-A177-3AD203B41FA5}">
                      <a16:colId xmlns:a16="http://schemas.microsoft.com/office/drawing/2014/main" val="2187122599"/>
                    </a:ext>
                  </a:extLst>
                </a:gridCol>
                <a:gridCol w="900209">
                  <a:extLst>
                    <a:ext uri="{9D8B030D-6E8A-4147-A177-3AD203B41FA5}">
                      <a16:colId xmlns:a16="http://schemas.microsoft.com/office/drawing/2014/main" val="2166042502"/>
                    </a:ext>
                  </a:extLst>
                </a:gridCol>
                <a:gridCol w="783730">
                  <a:extLst>
                    <a:ext uri="{9D8B030D-6E8A-4147-A177-3AD203B41FA5}">
                      <a16:colId xmlns:a16="http://schemas.microsoft.com/office/drawing/2014/main" val="2343012636"/>
                    </a:ext>
                  </a:extLst>
                </a:gridCol>
              </a:tblGrid>
              <a:tr h="409488">
                <a:tc gridSpan="2">
                  <a:txBody>
                    <a:bodyPr/>
                    <a:lstStyle/>
                    <a:p>
                      <a:pPr marL="0" marR="0" algn="ctr">
                        <a:lnSpc>
                          <a:spcPct val="150000"/>
                        </a:lnSpc>
                        <a:spcBef>
                          <a:spcPts val="0"/>
                        </a:spcBef>
                        <a:spcAft>
                          <a:spcPts val="0"/>
                        </a:spcAft>
                      </a:pPr>
                      <a:r>
                        <a:rPr lang="es-EC" sz="1200" u="none" dirty="0">
                          <a:effectLst/>
                        </a:rPr>
                        <a:t>Puntos</a:t>
                      </a:r>
                      <a:endParaRPr lang="es-419" sz="16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gridSpan="2">
                  <a:txBody>
                    <a:bodyPr/>
                    <a:lstStyle/>
                    <a:p>
                      <a:pPr marL="0" marR="0" algn="ctr">
                        <a:lnSpc>
                          <a:spcPct val="150000"/>
                        </a:lnSpc>
                        <a:spcBef>
                          <a:spcPts val="0"/>
                        </a:spcBef>
                        <a:spcAft>
                          <a:spcPts val="0"/>
                        </a:spcAft>
                      </a:pPr>
                      <a:r>
                        <a:rPr lang="es-EC" sz="1200" u="none" dirty="0">
                          <a:effectLst/>
                        </a:rPr>
                        <a:t>Tiempo</a:t>
                      </a:r>
                      <a:endParaRPr lang="es-419" sz="16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extLst>
                  <a:ext uri="{0D108BD9-81ED-4DB2-BD59-A6C34878D82A}">
                    <a16:rowId xmlns:a16="http://schemas.microsoft.com/office/drawing/2014/main" val="2554167823"/>
                  </a:ext>
                </a:extLst>
              </a:tr>
              <a:tr h="409488">
                <a:tc>
                  <a:txBody>
                    <a:bodyPr/>
                    <a:lstStyle/>
                    <a:p>
                      <a:pPr marL="0" marR="0" algn="just">
                        <a:lnSpc>
                          <a:spcPct val="150000"/>
                        </a:lnSpc>
                        <a:spcBef>
                          <a:spcPts val="0"/>
                        </a:spcBef>
                        <a:spcAft>
                          <a:spcPts val="0"/>
                        </a:spcAft>
                      </a:pPr>
                      <a:r>
                        <a:rPr lang="es-EC" sz="1200">
                          <a:effectLst/>
                        </a:rPr>
                        <a:t>X0</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a:effectLst/>
                        </a:rPr>
                        <a:t>0</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a:effectLst/>
                        </a:rPr>
                        <a:t>Y0</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a:effectLst/>
                        </a:rPr>
                        <a:t>0</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0149112"/>
                  </a:ext>
                </a:extLst>
              </a:tr>
              <a:tr h="409488">
                <a:tc>
                  <a:txBody>
                    <a:bodyPr/>
                    <a:lstStyle/>
                    <a:p>
                      <a:pPr marL="0" marR="0" algn="just">
                        <a:lnSpc>
                          <a:spcPct val="150000"/>
                        </a:lnSpc>
                        <a:spcBef>
                          <a:spcPts val="0"/>
                        </a:spcBef>
                        <a:spcAft>
                          <a:spcPts val="0"/>
                        </a:spcAft>
                      </a:pPr>
                      <a:r>
                        <a:rPr lang="es-EC" sz="1200">
                          <a:effectLst/>
                        </a:rPr>
                        <a:t>X1</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a:effectLst/>
                        </a:rPr>
                        <a:t>?</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a:effectLst/>
                        </a:rPr>
                        <a:t>Y1</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a:effectLst/>
                        </a:rPr>
                        <a:t>12</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5303432"/>
                  </a:ext>
                </a:extLst>
              </a:tr>
              <a:tr h="409488">
                <a:tc>
                  <a:txBody>
                    <a:bodyPr/>
                    <a:lstStyle/>
                    <a:p>
                      <a:pPr marL="0" marR="0" algn="just">
                        <a:lnSpc>
                          <a:spcPct val="150000"/>
                        </a:lnSpc>
                        <a:spcBef>
                          <a:spcPts val="0"/>
                        </a:spcBef>
                        <a:spcAft>
                          <a:spcPts val="0"/>
                        </a:spcAft>
                      </a:pPr>
                      <a:r>
                        <a:rPr lang="es-EC" sz="1200">
                          <a:effectLst/>
                        </a:rPr>
                        <a:t>X2</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a:effectLst/>
                        </a:rPr>
                        <a:t>100</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a:effectLst/>
                        </a:rPr>
                        <a:t>Y2</a:t>
                      </a:r>
                      <a:endParaRPr lang="es-419"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C" sz="1200" dirty="0">
                          <a:effectLst/>
                        </a:rPr>
                        <a:t>14</a:t>
                      </a:r>
                      <a:endParaRPr lang="es-419"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6580088"/>
                  </a:ext>
                </a:extLst>
              </a:tr>
            </a:tbl>
          </a:graphicData>
        </a:graphic>
      </p:graphicFrame>
      <p:sp>
        <p:nvSpPr>
          <p:cNvPr id="13" name="Rectángulo 12">
            <a:extLst>
              <a:ext uri="{FF2B5EF4-FFF2-40B4-BE49-F238E27FC236}">
                <a16:creationId xmlns:a16="http://schemas.microsoft.com/office/drawing/2014/main" id="{F0360AD0-C8D1-4065-BBCF-7EEA3EA7DFB3}"/>
              </a:ext>
            </a:extLst>
          </p:cNvPr>
          <p:cNvSpPr/>
          <p:nvPr/>
        </p:nvSpPr>
        <p:spPr>
          <a:xfrm>
            <a:off x="4023917" y="1587871"/>
            <a:ext cx="3503612" cy="3468835"/>
          </a:xfrm>
          <a:prstGeom prst="rect">
            <a:avLst/>
          </a:prstGeom>
        </p:spPr>
        <p:txBody>
          <a:bodyPr wrap="square">
            <a:spAutoFit/>
          </a:bodyPr>
          <a:lstStyle/>
          <a:p>
            <a:pPr marL="540385" marR="0" indent="179705">
              <a:lnSpc>
                <a:spcPct val="200000"/>
              </a:lnSpc>
              <a:spcBef>
                <a:spcPts val="0"/>
              </a:spcBef>
              <a:spcAft>
                <a:spcPts val="0"/>
              </a:spcAft>
            </a:pP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En donde; </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540385" marR="0" indent="179705">
              <a:lnSpc>
                <a:spcPct val="200000"/>
              </a:lnSpc>
              <a:spcBef>
                <a:spcPts val="0"/>
              </a:spcBef>
              <a:spcAft>
                <a:spcPts val="0"/>
              </a:spcAft>
            </a:pP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X0 puntaje mínimo</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540385" marR="0" indent="179705">
              <a:lnSpc>
                <a:spcPct val="200000"/>
              </a:lnSpc>
              <a:spcBef>
                <a:spcPts val="0"/>
              </a:spcBef>
              <a:spcAft>
                <a:spcPts val="0"/>
              </a:spcAft>
            </a:pP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X1 puntaje por encontrar</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540385" marR="0" indent="179705">
              <a:lnSpc>
                <a:spcPct val="200000"/>
              </a:lnSpc>
              <a:spcBef>
                <a:spcPts val="0"/>
              </a:spcBef>
              <a:spcAft>
                <a:spcPts val="0"/>
              </a:spcAft>
            </a:pPr>
            <a:r>
              <a:rPr lang="es-EC" sz="1600" dirty="0">
                <a:latin typeface="Arial" panose="020B0604020202020204" pitchFamily="34" charset="0"/>
                <a:ea typeface="Calibri" panose="020F0502020204030204" pitchFamily="34" charset="0"/>
                <a:cs typeface="Times New Roman" panose="02020603050405020304" pitchFamily="18" charset="0"/>
              </a:rPr>
              <a:t>X2 puntaje máximo</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540385" marR="0" indent="179705">
              <a:lnSpc>
                <a:spcPct val="200000"/>
              </a:lnSpc>
              <a:spcBef>
                <a:spcPts val="0"/>
              </a:spcBef>
              <a:spcAft>
                <a:spcPts val="0"/>
              </a:spcAft>
            </a:pPr>
            <a:r>
              <a:rPr lang="es-EC" sz="1600" dirty="0">
                <a:latin typeface="Arial" panose="020B0604020202020204" pitchFamily="34" charset="0"/>
                <a:ea typeface="Calibri" panose="020F0502020204030204" pitchFamily="34" charset="0"/>
                <a:cs typeface="Times New Roman" panose="02020603050405020304" pitchFamily="18" charset="0"/>
              </a:rPr>
              <a:t>Y0 tiempo mínimo</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540385" marR="0" indent="179705">
              <a:lnSpc>
                <a:spcPct val="200000"/>
              </a:lnSpc>
              <a:spcBef>
                <a:spcPts val="0"/>
              </a:spcBef>
              <a:spcAft>
                <a:spcPts val="0"/>
              </a:spcAft>
            </a:pPr>
            <a:r>
              <a:rPr lang="es-EC" sz="1600" dirty="0">
                <a:latin typeface="Arial" panose="020B0604020202020204" pitchFamily="34" charset="0"/>
                <a:ea typeface="Calibri" panose="020F0502020204030204" pitchFamily="34" charset="0"/>
                <a:cs typeface="Times New Roman" panose="02020603050405020304" pitchFamily="18" charset="0"/>
              </a:rPr>
              <a:t>Y1 tiempo a ser evaluado</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540385" marR="0" indent="179705">
              <a:lnSpc>
                <a:spcPct val="200000"/>
              </a:lnSpc>
              <a:spcBef>
                <a:spcPts val="0"/>
              </a:spcBef>
              <a:spcAft>
                <a:spcPts val="800"/>
              </a:spcAft>
            </a:pPr>
            <a:r>
              <a:rPr lang="es-EC" sz="1600" dirty="0">
                <a:latin typeface="Arial" panose="020B0604020202020204" pitchFamily="34" charset="0"/>
                <a:ea typeface="Calibri" panose="020F0502020204030204" pitchFamily="34" charset="0"/>
                <a:cs typeface="Times New Roman" panose="02020603050405020304" pitchFamily="18" charset="0"/>
              </a:rPr>
              <a:t>Y2 tiempo máximo</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B49E427A-2874-47BF-8AFA-0A958177D639}"/>
              </a:ext>
            </a:extLst>
          </p:cNvPr>
          <p:cNvSpPr txBox="1"/>
          <p:nvPr/>
        </p:nvSpPr>
        <p:spPr>
          <a:xfrm>
            <a:off x="763730" y="3416011"/>
            <a:ext cx="2496457" cy="276999"/>
          </a:xfrm>
          <a:prstGeom prst="rect">
            <a:avLst/>
          </a:prstGeom>
          <a:noFill/>
        </p:spPr>
        <p:txBody>
          <a:bodyPr wrap="square" rtlCol="0">
            <a:spAutoFit/>
          </a:bodyPr>
          <a:lstStyle/>
          <a:p>
            <a:r>
              <a:rPr lang="es-419" sz="1200" dirty="0"/>
              <a:t>Interpolación lineal. FEDEME, (2018)</a:t>
            </a:r>
          </a:p>
        </p:txBody>
      </p:sp>
    </p:spTree>
    <p:extLst>
      <p:ext uri="{BB962C8B-B14F-4D97-AF65-F5344CB8AC3E}">
        <p14:creationId xmlns:p14="http://schemas.microsoft.com/office/powerpoint/2010/main" val="5643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CONCLUSIONES Y RECOMENDACIONES</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83993D4F-18CC-4087-83FC-9AD0ADF3E41F}"/>
              </a:ext>
            </a:extLst>
          </p:cNvPr>
          <p:cNvSpPr txBox="1"/>
          <p:nvPr/>
        </p:nvSpPr>
        <p:spPr>
          <a:xfrm>
            <a:off x="156705" y="691229"/>
            <a:ext cx="8898849" cy="5078313"/>
          </a:xfrm>
          <a:prstGeom prst="rect">
            <a:avLst/>
          </a:prstGeom>
          <a:noFill/>
        </p:spPr>
        <p:txBody>
          <a:bodyPr wrap="square" rtlCol="0">
            <a:spAutoFit/>
          </a:bodyPr>
          <a:lstStyle/>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Se realizó un estudió científico para proporcionar una herramienta técnica basada en los sustratos energéticos que un agente de la seguridad presidencial utiliza durante las actividades de protección a personas importantes, y de esta manera determinar las capacidades físicas condicionantes y determinantes para el ejercicio profesional.</a:t>
            </a:r>
          </a:p>
          <a:p>
            <a:pPr lvl="2" algn="just"/>
            <a:endParaRPr lang="es-EC" dirty="0"/>
          </a:p>
          <a:p>
            <a:pPr lvl="2" algn="just"/>
            <a:r>
              <a:rPr lang="es-EC" dirty="0"/>
              <a:t>Por tanto se recomienda:</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Previo a la incorporación de personal militar al Servicio de Protección Presidencial implementar un proceso de selección tomando en consideración las herramientas técnicas debidamente sustentadas  para contar con el mejor personal en esta unidad.</a:t>
            </a:r>
          </a:p>
          <a:p>
            <a:pPr lvl="0" algn="just"/>
            <a:endParaRPr lang="es-EC" dirty="0"/>
          </a:p>
          <a:p>
            <a:pPr marL="285750" lvl="0" indent="-285750" algn="just">
              <a:buFont typeface="Arial" panose="020B0604020202020204" pitchFamily="34" charset="0"/>
              <a:buChar char="•"/>
            </a:pPr>
            <a:r>
              <a:rPr lang="es-EC" dirty="0"/>
              <a:t>Planificar la realización de mismo tipo de investigación a las unidades a nivel brigada y mayores, escuelas de especialización y perfeccionamiento, unidades especiales, que a través de la Universidad de las Fuerzas Armadas o sus oficiales de Cultura física realicen pruebas físicas específicas, acordes a las misiones que desempeñan sus unidades.</a:t>
            </a:r>
            <a:endParaRPr lang="es-419" dirty="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419" dirty="0"/>
          </a:p>
        </p:txBody>
      </p:sp>
    </p:spTree>
    <p:extLst>
      <p:ext uri="{BB962C8B-B14F-4D97-AF65-F5344CB8AC3E}">
        <p14:creationId xmlns:p14="http://schemas.microsoft.com/office/powerpoint/2010/main" val="147595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D ADMINISTRATIVO copia.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3424"/>
            <a:ext cx="9144000" cy="5150349"/>
          </a:xfrm>
          <a:prstGeom prst="rect">
            <a:avLst/>
          </a:prstGeom>
        </p:spPr>
      </p:pic>
      <p:pic>
        <p:nvPicPr>
          <p:cNvPr id="2" name="Imagen 1" descr="fondo presentaciones ESPE copia cop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89731"/>
          </a:xfrm>
          <a:prstGeom prst="rect">
            <a:avLst/>
          </a:prstGeom>
        </p:spPr>
      </p:pic>
      <p:sp>
        <p:nvSpPr>
          <p:cNvPr id="8" name="CuadroTexto 7"/>
          <p:cNvSpPr txBox="1"/>
          <p:nvPr/>
        </p:nvSpPr>
        <p:spPr>
          <a:xfrm>
            <a:off x="515938" y="249267"/>
            <a:ext cx="4977606" cy="445635"/>
          </a:xfrm>
          <a:prstGeom prst="rect">
            <a:avLst/>
          </a:prstGeom>
          <a:noFill/>
        </p:spPr>
        <p:txBody>
          <a:bodyPr wrap="square" rtlCol="0">
            <a:spAutoFit/>
          </a:bodyPr>
          <a:lstStyle/>
          <a:p>
            <a:pPr>
              <a:lnSpc>
                <a:spcPct val="80000"/>
              </a:lnSpc>
            </a:pPr>
            <a:r>
              <a:rPr lang="es-ES" sz="2800" b="1" dirty="0">
                <a:solidFill>
                  <a:schemeClr val="bg1"/>
                </a:solidFill>
              </a:rPr>
              <a:t>GLOSARIO</a:t>
            </a:r>
          </a:p>
        </p:txBody>
      </p:sp>
      <p:sp>
        <p:nvSpPr>
          <p:cNvPr id="3" name="CuadroTexto 2">
            <a:extLst>
              <a:ext uri="{FF2B5EF4-FFF2-40B4-BE49-F238E27FC236}">
                <a16:creationId xmlns:a16="http://schemas.microsoft.com/office/drawing/2014/main" id="{6B6DC7DC-639C-46DD-BDDC-C0B9F0419028}"/>
              </a:ext>
            </a:extLst>
          </p:cNvPr>
          <p:cNvSpPr txBox="1"/>
          <p:nvPr/>
        </p:nvSpPr>
        <p:spPr>
          <a:xfrm>
            <a:off x="373629" y="1017831"/>
            <a:ext cx="7200900" cy="3693319"/>
          </a:xfrm>
          <a:prstGeom prst="rect">
            <a:avLst/>
          </a:prstGeom>
          <a:noFill/>
        </p:spPr>
        <p:txBody>
          <a:bodyPr wrap="square" rtlCol="0">
            <a:spAutoFit/>
          </a:bodyPr>
          <a:lstStyle/>
          <a:p>
            <a:pPr marL="342900" indent="-342900" algn="just">
              <a:buFont typeface="+mj-lt"/>
              <a:buAutoNum type="arabicPeriod"/>
            </a:pPr>
            <a:r>
              <a:rPr lang="es-419" dirty="0"/>
              <a:t>ANTECEDENTES</a:t>
            </a:r>
          </a:p>
          <a:p>
            <a:pPr algn="just"/>
            <a:endParaRPr lang="es-419" dirty="0"/>
          </a:p>
          <a:p>
            <a:pPr marL="342900" indent="-342900" algn="just">
              <a:buFont typeface="+mj-lt"/>
              <a:buAutoNum type="arabicPeriod"/>
            </a:pPr>
            <a:r>
              <a:rPr lang="es-419" dirty="0"/>
              <a:t>EL PROBLEMA DE INVESTIGACIÓN</a:t>
            </a:r>
          </a:p>
          <a:p>
            <a:pPr marL="342900" indent="-342900" algn="just">
              <a:buFont typeface="+mj-lt"/>
              <a:buAutoNum type="arabicPeriod"/>
            </a:pPr>
            <a:endParaRPr lang="es-419" dirty="0"/>
          </a:p>
          <a:p>
            <a:pPr marL="342900" indent="-342900" algn="just">
              <a:buFont typeface="+mj-lt"/>
              <a:buAutoNum type="arabicPeriod"/>
            </a:pPr>
            <a:r>
              <a:rPr lang="es-419" dirty="0"/>
              <a:t>MARCO TEÓRICO</a:t>
            </a:r>
          </a:p>
          <a:p>
            <a:pPr marL="342900" indent="-342900" algn="just">
              <a:buFont typeface="+mj-lt"/>
              <a:buAutoNum type="arabicPeriod"/>
            </a:pPr>
            <a:endParaRPr lang="es-419" dirty="0"/>
          </a:p>
          <a:p>
            <a:pPr marL="342900" indent="-342900" algn="just">
              <a:buFont typeface="+mj-lt"/>
              <a:buAutoNum type="arabicPeriod"/>
            </a:pPr>
            <a:r>
              <a:rPr lang="es-419" dirty="0"/>
              <a:t>METODOLOGIA DE LA INVESTIGACIÓN</a:t>
            </a:r>
          </a:p>
          <a:p>
            <a:pPr marL="342900" indent="-342900" algn="just">
              <a:buFont typeface="+mj-lt"/>
              <a:buAutoNum type="arabicPeriod"/>
            </a:pPr>
            <a:endParaRPr lang="es-419" dirty="0"/>
          </a:p>
          <a:p>
            <a:pPr marL="342900" indent="-342900" algn="just">
              <a:buFont typeface="+mj-lt"/>
              <a:buAutoNum type="arabicPeriod"/>
            </a:pPr>
            <a:r>
              <a:rPr lang="es-419" dirty="0"/>
              <a:t>ANALISIS DE LOS RESULTADOS</a:t>
            </a:r>
          </a:p>
          <a:p>
            <a:pPr marL="342900" indent="-342900" algn="just">
              <a:buFont typeface="+mj-lt"/>
              <a:buAutoNum type="arabicPeriod"/>
            </a:pPr>
            <a:endParaRPr lang="es-419" dirty="0"/>
          </a:p>
          <a:p>
            <a:pPr marL="342900" indent="-342900" algn="just">
              <a:buFont typeface="+mj-lt"/>
              <a:buAutoNum type="arabicPeriod"/>
            </a:pPr>
            <a:r>
              <a:rPr lang="es-419" dirty="0"/>
              <a:t>PROPUESTA</a:t>
            </a:r>
          </a:p>
          <a:p>
            <a:pPr marL="342900" indent="-342900" algn="just">
              <a:buFont typeface="+mj-lt"/>
              <a:buAutoNum type="arabicPeriod"/>
            </a:pPr>
            <a:endParaRPr lang="es-419" dirty="0"/>
          </a:p>
          <a:p>
            <a:pPr marL="342900" indent="-342900" algn="just">
              <a:buFont typeface="+mj-lt"/>
              <a:buAutoNum type="arabicPeriod"/>
            </a:pPr>
            <a:r>
              <a:rPr lang="es-419" dirty="0"/>
              <a:t>CONCLUSIONES Y RECOMENDACIONES</a:t>
            </a:r>
          </a:p>
        </p:txBody>
      </p:sp>
    </p:spTree>
    <p:extLst>
      <p:ext uri="{BB962C8B-B14F-4D97-AF65-F5344CB8AC3E}">
        <p14:creationId xmlns:p14="http://schemas.microsoft.com/office/powerpoint/2010/main" val="221976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 y="-4"/>
            <a:ext cx="9131840" cy="5143500"/>
          </a:xfrm>
          <a:prstGeom prst="rect">
            <a:avLst/>
          </a:prstGeom>
        </p:spPr>
      </p:pic>
      <p:sp>
        <p:nvSpPr>
          <p:cNvPr id="10" name="Rectángulo 9"/>
          <p:cNvSpPr/>
          <p:nvPr/>
        </p:nvSpPr>
        <p:spPr>
          <a:xfrm rot="5400000">
            <a:off x="4267134" y="-4267131"/>
            <a:ext cx="597566" cy="9131839"/>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ANTECEDENTES</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pic>
        <p:nvPicPr>
          <p:cNvPr id="6" name="Imagen 5">
            <a:extLst>
              <a:ext uri="{FF2B5EF4-FFF2-40B4-BE49-F238E27FC236}">
                <a16:creationId xmlns:a16="http://schemas.microsoft.com/office/drawing/2014/main" id="{592D880C-C721-44F4-8745-2DBA584D088A}"/>
              </a:ext>
              <a:ext uri="{C183D7F6-B498-43B3-948B-1728B52AA6E4}">
                <adec:decorative xmlns:adec="http://schemas.microsoft.com/office/drawing/2017/decorative" val="1"/>
              </a:ext>
            </a:extLst>
          </p:cNvPr>
          <p:cNvPicPr>
            <a:picLocks noChangeAspect="1"/>
          </p:cNvPicPr>
          <p:nvPr/>
        </p:nvPicPr>
        <p:blipFill rotWithShape="1">
          <a:blip r:embed="rId4"/>
          <a:srcRect l="8177" r="8284"/>
          <a:stretch/>
        </p:blipFill>
        <p:spPr>
          <a:xfrm>
            <a:off x="671510" y="811369"/>
            <a:ext cx="2614614" cy="1796940"/>
          </a:xfrm>
          <a:prstGeom prst="rect">
            <a:avLst/>
          </a:prstGeom>
        </p:spPr>
      </p:pic>
      <p:pic>
        <p:nvPicPr>
          <p:cNvPr id="9" name="Imagen 8">
            <a:extLst>
              <a:ext uri="{FF2B5EF4-FFF2-40B4-BE49-F238E27FC236}">
                <a16:creationId xmlns:a16="http://schemas.microsoft.com/office/drawing/2014/main" id="{EA74C3A6-8A66-4553-A400-C8CFCCFC5482}"/>
              </a:ext>
            </a:extLst>
          </p:cNvPr>
          <p:cNvPicPr>
            <a:picLocks noChangeAspect="1"/>
          </p:cNvPicPr>
          <p:nvPr/>
        </p:nvPicPr>
        <p:blipFill>
          <a:blip r:embed="rId5"/>
          <a:stretch>
            <a:fillRect/>
          </a:stretch>
        </p:blipFill>
        <p:spPr>
          <a:xfrm>
            <a:off x="6093426" y="2835692"/>
            <a:ext cx="2366706" cy="2125738"/>
          </a:xfrm>
          <a:prstGeom prst="rect">
            <a:avLst/>
          </a:prstGeom>
        </p:spPr>
      </p:pic>
      <p:pic>
        <p:nvPicPr>
          <p:cNvPr id="13" name="Imagen 12" descr="Imagen que contiene árbol, persona, exterior, foto&#10;&#10;Descripción generada automáticamente">
            <a:extLst>
              <a:ext uri="{FF2B5EF4-FFF2-40B4-BE49-F238E27FC236}">
                <a16:creationId xmlns:a16="http://schemas.microsoft.com/office/drawing/2014/main" id="{6F25F0DC-CF2E-412F-904B-43B9C17E10A2}"/>
              </a:ext>
            </a:extLst>
          </p:cNvPr>
          <p:cNvPicPr>
            <a:picLocks noChangeAspect="1"/>
          </p:cNvPicPr>
          <p:nvPr/>
        </p:nvPicPr>
        <p:blipFill rotWithShape="1">
          <a:blip r:embed="rId6"/>
          <a:srcRect t="13161" b="5694"/>
          <a:stretch/>
        </p:blipFill>
        <p:spPr>
          <a:xfrm>
            <a:off x="624393" y="2436859"/>
            <a:ext cx="2705949" cy="2195730"/>
          </a:xfrm>
          <a:prstGeom prst="rect">
            <a:avLst/>
          </a:prstGeom>
        </p:spPr>
      </p:pic>
      <p:pic>
        <p:nvPicPr>
          <p:cNvPr id="15" name="Imagen 14">
            <a:extLst>
              <a:ext uri="{FF2B5EF4-FFF2-40B4-BE49-F238E27FC236}">
                <a16:creationId xmlns:a16="http://schemas.microsoft.com/office/drawing/2014/main" id="{715ED060-26D0-45EE-8B59-C378F9AA86AA}"/>
              </a:ext>
            </a:extLst>
          </p:cNvPr>
          <p:cNvPicPr>
            <a:picLocks noChangeAspect="1"/>
          </p:cNvPicPr>
          <p:nvPr/>
        </p:nvPicPr>
        <p:blipFill>
          <a:blip r:embed="rId7"/>
          <a:stretch>
            <a:fillRect/>
          </a:stretch>
        </p:blipFill>
        <p:spPr>
          <a:xfrm>
            <a:off x="6093426" y="1038752"/>
            <a:ext cx="2519362" cy="1796939"/>
          </a:xfrm>
          <a:prstGeom prst="rect">
            <a:avLst/>
          </a:prstGeom>
        </p:spPr>
      </p:pic>
      <p:pic>
        <p:nvPicPr>
          <p:cNvPr id="16" name="Imagen 15">
            <a:extLst>
              <a:ext uri="{FF2B5EF4-FFF2-40B4-BE49-F238E27FC236}">
                <a16:creationId xmlns:a16="http://schemas.microsoft.com/office/drawing/2014/main" id="{4729AED3-4DCE-4EB0-BB25-3B951E732F9C}"/>
              </a:ext>
            </a:extLst>
          </p:cNvPr>
          <p:cNvPicPr>
            <a:picLocks noChangeAspect="1"/>
          </p:cNvPicPr>
          <p:nvPr/>
        </p:nvPicPr>
        <p:blipFill rotWithShape="1">
          <a:blip r:embed="rId8"/>
          <a:srcRect b="53544"/>
          <a:stretch/>
        </p:blipFill>
        <p:spPr>
          <a:xfrm>
            <a:off x="3283225" y="772824"/>
            <a:ext cx="2857500" cy="2323074"/>
          </a:xfrm>
          <a:prstGeom prst="rect">
            <a:avLst/>
          </a:prstGeom>
        </p:spPr>
      </p:pic>
      <p:pic>
        <p:nvPicPr>
          <p:cNvPr id="18" name="Imagen 17" descr="Imagen que contiene persona, hombre, interior, sujetando&#10;&#10;Descripción generada automáticamente">
            <a:extLst>
              <a:ext uri="{FF2B5EF4-FFF2-40B4-BE49-F238E27FC236}">
                <a16:creationId xmlns:a16="http://schemas.microsoft.com/office/drawing/2014/main" id="{3BC14D8A-0840-415A-9326-84ABC59BA34C}"/>
              </a:ext>
            </a:extLst>
          </p:cNvPr>
          <p:cNvPicPr>
            <a:picLocks noChangeAspect="1"/>
          </p:cNvPicPr>
          <p:nvPr/>
        </p:nvPicPr>
        <p:blipFill>
          <a:blip r:embed="rId9"/>
          <a:stretch>
            <a:fillRect/>
          </a:stretch>
        </p:blipFill>
        <p:spPr>
          <a:xfrm>
            <a:off x="2922178" y="3075430"/>
            <a:ext cx="3287477" cy="1979792"/>
          </a:xfrm>
          <a:prstGeom prst="rect">
            <a:avLst/>
          </a:prstGeom>
        </p:spPr>
      </p:pic>
    </p:spTree>
    <p:extLst>
      <p:ext uri="{BB962C8B-B14F-4D97-AF65-F5344CB8AC3E}">
        <p14:creationId xmlns:p14="http://schemas.microsoft.com/office/powerpoint/2010/main" val="420979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D ADMINISTRATIVO copia.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3424"/>
            <a:ext cx="9144000" cy="5150349"/>
          </a:xfrm>
          <a:prstGeom prst="rect">
            <a:avLst/>
          </a:prstGeom>
        </p:spPr>
      </p:pic>
      <p:pic>
        <p:nvPicPr>
          <p:cNvPr id="2" name="Imagen 1" descr="fondo presentaciones ESPE copia cop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89731"/>
          </a:xfrm>
          <a:prstGeom prst="rect">
            <a:avLst/>
          </a:prstGeom>
        </p:spPr>
      </p:pic>
      <p:sp>
        <p:nvSpPr>
          <p:cNvPr id="8" name="CuadroTexto 7"/>
          <p:cNvSpPr txBox="1"/>
          <p:nvPr/>
        </p:nvSpPr>
        <p:spPr>
          <a:xfrm>
            <a:off x="94456" y="277078"/>
            <a:ext cx="5691981" cy="445635"/>
          </a:xfrm>
          <a:prstGeom prst="rect">
            <a:avLst/>
          </a:prstGeom>
          <a:noFill/>
        </p:spPr>
        <p:txBody>
          <a:bodyPr wrap="square" rtlCol="0">
            <a:spAutoFit/>
          </a:bodyPr>
          <a:lstStyle/>
          <a:p>
            <a:pPr>
              <a:lnSpc>
                <a:spcPct val="80000"/>
              </a:lnSpc>
            </a:pPr>
            <a:r>
              <a:rPr lang="es-ES" sz="2800" b="1" dirty="0">
                <a:solidFill>
                  <a:schemeClr val="bg1"/>
                </a:solidFill>
              </a:rPr>
              <a:t>EL PROBLEMA DE INVESTIGACIÓN</a:t>
            </a:r>
          </a:p>
        </p:txBody>
      </p:sp>
      <p:sp>
        <p:nvSpPr>
          <p:cNvPr id="3" name="CuadroTexto 2">
            <a:extLst>
              <a:ext uri="{FF2B5EF4-FFF2-40B4-BE49-F238E27FC236}">
                <a16:creationId xmlns:a16="http://schemas.microsoft.com/office/drawing/2014/main" id="{6B6DC7DC-639C-46DD-BDDC-C0B9F0419028}"/>
              </a:ext>
            </a:extLst>
          </p:cNvPr>
          <p:cNvSpPr txBox="1"/>
          <p:nvPr/>
        </p:nvSpPr>
        <p:spPr>
          <a:xfrm>
            <a:off x="235744" y="892969"/>
            <a:ext cx="4229276" cy="3693319"/>
          </a:xfrm>
          <a:prstGeom prst="rect">
            <a:avLst/>
          </a:prstGeom>
          <a:noFill/>
        </p:spPr>
        <p:txBody>
          <a:bodyPr wrap="square" rtlCol="0">
            <a:spAutoFit/>
          </a:bodyPr>
          <a:lstStyle/>
          <a:p>
            <a:pPr marL="285750" indent="-285750" algn="just">
              <a:buFont typeface="Arial" panose="020B0604020202020204" pitchFamily="34" charset="0"/>
              <a:buChar char="•"/>
            </a:pPr>
            <a:r>
              <a:rPr lang="es-419" dirty="0"/>
              <a:t>DECRETO EJECUTIVO </a:t>
            </a:r>
            <a:r>
              <a:rPr lang="es-419" dirty="0" err="1"/>
              <a:t>N°</a:t>
            </a:r>
            <a:r>
              <a:rPr lang="es-419" dirty="0"/>
              <a:t> 243 DE 2010 FIRMADO POR EL EXPRESIDENTE RAFAEL CORREA.</a:t>
            </a:r>
          </a:p>
          <a:p>
            <a:pPr marL="285750" indent="-285750" algn="just">
              <a:buFont typeface="Arial" panose="020B0604020202020204" pitchFamily="34" charset="0"/>
              <a:buChar char="•"/>
            </a:pPr>
            <a:endParaRPr lang="es-419" dirty="0"/>
          </a:p>
          <a:p>
            <a:pPr marL="285750" indent="-285750" algn="just">
              <a:buFont typeface="Arial" panose="020B0604020202020204" pitchFamily="34" charset="0"/>
              <a:buChar char="•"/>
            </a:pPr>
            <a:r>
              <a:rPr lang="es-419" dirty="0"/>
              <a:t>REQUERIMIENTO DE PERSONAL PARA EL S.P.P</a:t>
            </a:r>
          </a:p>
          <a:p>
            <a:pPr algn="just"/>
            <a:endParaRPr lang="es-419" dirty="0"/>
          </a:p>
          <a:p>
            <a:pPr marL="285750" indent="-285750" algn="just">
              <a:buFont typeface="Arial" panose="020B0604020202020204" pitchFamily="34" charset="0"/>
              <a:buChar char="•"/>
            </a:pPr>
            <a:r>
              <a:rPr lang="es-419" dirty="0">
                <a:highlight>
                  <a:srgbClr val="FFFF00"/>
                </a:highlight>
              </a:rPr>
              <a:t>INADECUADO PROCESO DE SELECCIÓN DE PERSONAL</a:t>
            </a:r>
          </a:p>
          <a:p>
            <a:pPr algn="just"/>
            <a:endParaRPr lang="es-419" dirty="0"/>
          </a:p>
          <a:p>
            <a:pPr marL="285750" indent="-285750" algn="just">
              <a:buFont typeface="Arial" panose="020B0604020202020204" pitchFamily="34" charset="0"/>
              <a:buChar char="•"/>
            </a:pPr>
            <a:r>
              <a:rPr lang="es-419" dirty="0"/>
              <a:t>CARACTERÍSTICAS Y NATURALEZA DE LAS MISIONES DEL S.P.P </a:t>
            </a:r>
          </a:p>
          <a:p>
            <a:pPr marL="285750" indent="-285750" algn="just">
              <a:buFont typeface="Arial" panose="020B0604020202020204" pitchFamily="34" charset="0"/>
              <a:buChar char="•"/>
            </a:pPr>
            <a:endParaRPr lang="es-419" dirty="0"/>
          </a:p>
        </p:txBody>
      </p:sp>
      <p:pic>
        <p:nvPicPr>
          <p:cNvPr id="5" name="Imagen 4" descr="Imagen que contiene persona, carretera, exterior, grupo&#10;&#10;Descripción generada automáticamente">
            <a:extLst>
              <a:ext uri="{FF2B5EF4-FFF2-40B4-BE49-F238E27FC236}">
                <a16:creationId xmlns:a16="http://schemas.microsoft.com/office/drawing/2014/main" id="{69CFFDC4-0372-4D1A-9345-C3137A87AAD1}"/>
              </a:ext>
            </a:extLst>
          </p:cNvPr>
          <p:cNvPicPr>
            <a:picLocks noChangeAspect="1"/>
          </p:cNvPicPr>
          <p:nvPr/>
        </p:nvPicPr>
        <p:blipFill rotWithShape="1">
          <a:blip r:embed="rId5"/>
          <a:srcRect l="6449" t="3283" r="3545" b="11079"/>
          <a:stretch/>
        </p:blipFill>
        <p:spPr>
          <a:xfrm>
            <a:off x="4678980" y="1366809"/>
            <a:ext cx="4229276" cy="2686050"/>
          </a:xfrm>
          <a:prstGeom prst="rect">
            <a:avLst/>
          </a:prstGeom>
        </p:spPr>
      </p:pic>
    </p:spTree>
    <p:extLst>
      <p:ext uri="{BB962C8B-B14F-4D97-AF65-F5344CB8AC3E}">
        <p14:creationId xmlns:p14="http://schemas.microsoft.com/office/powerpoint/2010/main" val="120972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D ADMINISTRATIVO copia.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3424"/>
            <a:ext cx="9144000" cy="5150349"/>
          </a:xfrm>
          <a:prstGeom prst="rect">
            <a:avLst/>
          </a:prstGeom>
        </p:spPr>
      </p:pic>
      <p:pic>
        <p:nvPicPr>
          <p:cNvPr id="2" name="Imagen 1" descr="fondo presentaciones ESPE copia cop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89731"/>
          </a:xfrm>
          <a:prstGeom prst="rect">
            <a:avLst/>
          </a:prstGeom>
        </p:spPr>
      </p:pic>
      <p:sp>
        <p:nvSpPr>
          <p:cNvPr id="8" name="CuadroTexto 7"/>
          <p:cNvSpPr txBox="1"/>
          <p:nvPr/>
        </p:nvSpPr>
        <p:spPr>
          <a:xfrm>
            <a:off x="515938" y="249267"/>
            <a:ext cx="4977606" cy="445635"/>
          </a:xfrm>
          <a:prstGeom prst="rect">
            <a:avLst/>
          </a:prstGeom>
          <a:noFill/>
        </p:spPr>
        <p:txBody>
          <a:bodyPr wrap="square" rtlCol="0">
            <a:spAutoFit/>
          </a:bodyPr>
          <a:lstStyle/>
          <a:p>
            <a:pPr>
              <a:lnSpc>
                <a:spcPct val="80000"/>
              </a:lnSpc>
            </a:pPr>
            <a:r>
              <a:rPr lang="es-ES" sz="2800" b="1" dirty="0">
                <a:solidFill>
                  <a:schemeClr val="bg1"/>
                </a:solidFill>
              </a:rPr>
              <a:t>MARCO TEÓRICO</a:t>
            </a:r>
          </a:p>
        </p:txBody>
      </p:sp>
      <p:sp>
        <p:nvSpPr>
          <p:cNvPr id="3" name="CuadroTexto 2">
            <a:extLst>
              <a:ext uri="{FF2B5EF4-FFF2-40B4-BE49-F238E27FC236}">
                <a16:creationId xmlns:a16="http://schemas.microsoft.com/office/drawing/2014/main" id="{6B6DC7DC-639C-46DD-BDDC-C0B9F0419028}"/>
              </a:ext>
            </a:extLst>
          </p:cNvPr>
          <p:cNvSpPr txBox="1"/>
          <p:nvPr/>
        </p:nvSpPr>
        <p:spPr>
          <a:xfrm>
            <a:off x="235744" y="892969"/>
            <a:ext cx="4786312" cy="1477328"/>
          </a:xfrm>
          <a:prstGeom prst="rect">
            <a:avLst/>
          </a:prstGeom>
          <a:noFill/>
        </p:spPr>
        <p:txBody>
          <a:bodyPr wrap="square" rtlCol="0">
            <a:spAutoFit/>
          </a:bodyPr>
          <a:lstStyle/>
          <a:p>
            <a:pPr marL="285750" indent="-285750" algn="just">
              <a:buFont typeface="Arial" panose="020B0604020202020204" pitchFamily="34" charset="0"/>
              <a:buChar char="•"/>
            </a:pPr>
            <a:r>
              <a:rPr lang="es-419" dirty="0"/>
              <a:t>El Servicio de Protección Presidencial (S.P.P)</a:t>
            </a:r>
          </a:p>
          <a:p>
            <a:pPr marL="285750" indent="-285750" algn="just">
              <a:buFont typeface="Arial" panose="020B0604020202020204" pitchFamily="34" charset="0"/>
              <a:buChar char="•"/>
            </a:pPr>
            <a:endParaRPr lang="es-419" dirty="0"/>
          </a:p>
          <a:p>
            <a:pPr marL="285750" indent="-285750" algn="just">
              <a:buFont typeface="Arial" panose="020B0604020202020204" pitchFamily="34" charset="0"/>
              <a:buChar char="•"/>
            </a:pPr>
            <a:r>
              <a:rPr lang="es-419" dirty="0"/>
              <a:t>Condición física y entrenamiento físico militar</a:t>
            </a:r>
          </a:p>
          <a:p>
            <a:pPr marL="285750" indent="-285750" algn="just">
              <a:buFont typeface="Arial" panose="020B0604020202020204" pitchFamily="34" charset="0"/>
              <a:buChar char="•"/>
            </a:pPr>
            <a:endParaRPr lang="es-419" dirty="0"/>
          </a:p>
          <a:p>
            <a:pPr marL="285750" indent="-285750" algn="just">
              <a:buFont typeface="Arial" panose="020B0604020202020204" pitchFamily="34" charset="0"/>
              <a:buChar char="•"/>
            </a:pPr>
            <a:r>
              <a:rPr lang="es-419" dirty="0"/>
              <a:t>Evaluación de la condición física</a:t>
            </a:r>
          </a:p>
        </p:txBody>
      </p:sp>
      <p:sp>
        <p:nvSpPr>
          <p:cNvPr id="6" name="AutoShape 4" descr="blob:https://web.whatsapp.com/5a97abf8-c414-4586-898d-57d10e08d96f">
            <a:extLst>
              <a:ext uri="{FF2B5EF4-FFF2-40B4-BE49-F238E27FC236}">
                <a16:creationId xmlns:a16="http://schemas.microsoft.com/office/drawing/2014/main" id="{75A41F36-BA0B-4EFE-83C7-F2D44CC9B21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419"/>
          </a:p>
        </p:txBody>
      </p:sp>
      <p:pic>
        <p:nvPicPr>
          <p:cNvPr id="7" name="Imagen 6">
            <a:extLst>
              <a:ext uri="{FF2B5EF4-FFF2-40B4-BE49-F238E27FC236}">
                <a16:creationId xmlns:a16="http://schemas.microsoft.com/office/drawing/2014/main" id="{DE5607CA-70C9-4A29-89C5-AA2ECD31EE3A}"/>
              </a:ext>
            </a:extLst>
          </p:cNvPr>
          <p:cNvPicPr>
            <a:picLocks noChangeAspect="1"/>
          </p:cNvPicPr>
          <p:nvPr/>
        </p:nvPicPr>
        <p:blipFill>
          <a:blip r:embed="rId5"/>
          <a:stretch>
            <a:fillRect/>
          </a:stretch>
        </p:blipFill>
        <p:spPr>
          <a:xfrm>
            <a:off x="515938" y="2523937"/>
            <a:ext cx="3160395" cy="2370296"/>
          </a:xfrm>
          <a:prstGeom prst="rect">
            <a:avLst/>
          </a:prstGeom>
        </p:spPr>
      </p:pic>
      <p:pic>
        <p:nvPicPr>
          <p:cNvPr id="11" name="Imagen 10" descr="Imagen que contiene cielo, persona, exterior&#10;&#10;Descripción generada automáticamente">
            <a:extLst>
              <a:ext uri="{FF2B5EF4-FFF2-40B4-BE49-F238E27FC236}">
                <a16:creationId xmlns:a16="http://schemas.microsoft.com/office/drawing/2014/main" id="{FC1CC8D1-500E-432D-AB41-2A0594F87A0E}"/>
              </a:ext>
            </a:extLst>
          </p:cNvPr>
          <p:cNvPicPr>
            <a:picLocks noChangeAspect="1"/>
          </p:cNvPicPr>
          <p:nvPr/>
        </p:nvPicPr>
        <p:blipFill>
          <a:blip r:embed="rId6"/>
          <a:stretch>
            <a:fillRect/>
          </a:stretch>
        </p:blipFill>
        <p:spPr>
          <a:xfrm>
            <a:off x="3898107" y="2509807"/>
            <a:ext cx="1788319" cy="2384426"/>
          </a:xfrm>
          <a:prstGeom prst="rect">
            <a:avLst/>
          </a:prstGeom>
        </p:spPr>
      </p:pic>
      <p:pic>
        <p:nvPicPr>
          <p:cNvPr id="1030" name="Picture 6" descr="Imagen relacionada">
            <a:extLst>
              <a:ext uri="{FF2B5EF4-FFF2-40B4-BE49-F238E27FC236}">
                <a16:creationId xmlns:a16="http://schemas.microsoft.com/office/drawing/2014/main" id="{ABBA8EFD-4960-45B4-B3AA-E211C59F7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3289" y="2509807"/>
            <a:ext cx="2384426" cy="238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6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18837F4B-E019-4ABD-93A1-A5B82F392DAD}"/>
              </a:ext>
            </a:extLst>
          </p:cNvPr>
          <p:cNvSpPr/>
          <p:nvPr/>
        </p:nvSpPr>
        <p:spPr>
          <a:xfrm>
            <a:off x="245154" y="3278981"/>
            <a:ext cx="8528959" cy="1682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15" name="CuadroTexto 14">
            <a:extLst>
              <a:ext uri="{FF2B5EF4-FFF2-40B4-BE49-F238E27FC236}">
                <a16:creationId xmlns:a16="http://schemas.microsoft.com/office/drawing/2014/main" id="{B5E11C93-45F8-4C85-B7A3-29C8CB4F99D6}"/>
              </a:ext>
            </a:extLst>
          </p:cNvPr>
          <p:cNvSpPr txBox="1"/>
          <p:nvPr/>
        </p:nvSpPr>
        <p:spPr>
          <a:xfrm>
            <a:off x="245154" y="1078706"/>
            <a:ext cx="4526871" cy="172163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s-419" dirty="0"/>
          </a:p>
        </p:txBody>
      </p:sp>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2750" y="-3942"/>
            <a:ext cx="9131840" cy="5143500"/>
          </a:xfrm>
          <a:prstGeom prst="rect">
            <a:avLst/>
          </a:prstGeom>
        </p:spPr>
      </p:pic>
      <p:sp>
        <p:nvSpPr>
          <p:cNvPr id="10" name="Rectángulo 9"/>
          <p:cNvSpPr/>
          <p:nvPr/>
        </p:nvSpPr>
        <p:spPr>
          <a:xfrm rot="5400000">
            <a:off x="3883650" y="-3945094"/>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226194"/>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METODOLOGIA DE LA INVESTIGACIÓN</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00C51D84-A6A7-4FA4-B181-DEFF241A41E1}"/>
              </a:ext>
            </a:extLst>
          </p:cNvPr>
          <p:cNvSpPr txBox="1"/>
          <p:nvPr/>
        </p:nvSpPr>
        <p:spPr>
          <a:xfrm>
            <a:off x="413882" y="1328046"/>
            <a:ext cx="757694" cy="369304"/>
          </a:xfrm>
          <a:prstGeom prst="rect">
            <a:avLst/>
          </a:prstGeom>
          <a:solidFill>
            <a:schemeClr val="accent5">
              <a:lumMod val="40000"/>
              <a:lumOff val="60000"/>
            </a:schemeClr>
          </a:solidFill>
        </p:spPr>
        <p:txBody>
          <a:bodyPr wrap="square" rtlCol="0">
            <a:spAutoFit/>
          </a:bodyPr>
          <a:lstStyle/>
          <a:p>
            <a:r>
              <a:rPr lang="es-419" dirty="0"/>
              <a:t>CUAN</a:t>
            </a:r>
          </a:p>
        </p:txBody>
      </p:sp>
      <p:sp>
        <p:nvSpPr>
          <p:cNvPr id="9" name="CuadroTexto 8">
            <a:extLst>
              <a:ext uri="{FF2B5EF4-FFF2-40B4-BE49-F238E27FC236}">
                <a16:creationId xmlns:a16="http://schemas.microsoft.com/office/drawing/2014/main" id="{B5A42D10-91C5-4224-B7F2-86847DFDDDB3}"/>
              </a:ext>
            </a:extLst>
          </p:cNvPr>
          <p:cNvSpPr txBox="1"/>
          <p:nvPr/>
        </p:nvSpPr>
        <p:spPr>
          <a:xfrm>
            <a:off x="413882" y="1846060"/>
            <a:ext cx="757694" cy="369304"/>
          </a:xfrm>
          <a:prstGeom prst="rect">
            <a:avLst/>
          </a:prstGeom>
          <a:solidFill>
            <a:schemeClr val="accent5">
              <a:lumMod val="40000"/>
              <a:lumOff val="60000"/>
            </a:schemeClr>
          </a:solidFill>
        </p:spPr>
        <p:txBody>
          <a:bodyPr wrap="square" rtlCol="0">
            <a:spAutoFit/>
          </a:bodyPr>
          <a:lstStyle/>
          <a:p>
            <a:r>
              <a:rPr lang="en-US" dirty="0"/>
              <a:t>CUAL</a:t>
            </a:r>
            <a:endParaRPr lang="es-419" dirty="0"/>
          </a:p>
        </p:txBody>
      </p:sp>
      <p:cxnSp>
        <p:nvCxnSpPr>
          <p:cNvPr id="8" name="Conector recto de flecha 7">
            <a:extLst>
              <a:ext uri="{FF2B5EF4-FFF2-40B4-BE49-F238E27FC236}">
                <a16:creationId xmlns:a16="http://schemas.microsoft.com/office/drawing/2014/main" id="{30FEC4E9-F10F-4ECB-81FF-2D195ECAA8B0}"/>
              </a:ext>
            </a:extLst>
          </p:cNvPr>
          <p:cNvCxnSpPr/>
          <p:nvPr/>
        </p:nvCxnSpPr>
        <p:spPr>
          <a:xfrm>
            <a:off x="1171576" y="1512698"/>
            <a:ext cx="600074" cy="266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a:extLst>
              <a:ext uri="{FF2B5EF4-FFF2-40B4-BE49-F238E27FC236}">
                <a16:creationId xmlns:a16="http://schemas.microsoft.com/office/drawing/2014/main" id="{8A2112F7-8493-48C5-AB72-A955D8C6C625}"/>
              </a:ext>
            </a:extLst>
          </p:cNvPr>
          <p:cNvCxnSpPr/>
          <p:nvPr/>
        </p:nvCxnSpPr>
        <p:spPr>
          <a:xfrm flipV="1">
            <a:off x="1235869" y="1778794"/>
            <a:ext cx="535781" cy="251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A33A2EF1-5DFC-4741-88D9-A1567B1FDD2C}"/>
              </a:ext>
            </a:extLst>
          </p:cNvPr>
          <p:cNvSpPr txBox="1"/>
          <p:nvPr/>
        </p:nvSpPr>
        <p:spPr>
          <a:xfrm>
            <a:off x="1771651" y="1512698"/>
            <a:ext cx="2514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419" dirty="0"/>
              <a:t>Interpretación basada en resultados CUAN</a:t>
            </a:r>
            <a:r>
              <a:rPr lang="en-US" dirty="0"/>
              <a:t>+ </a:t>
            </a:r>
            <a:r>
              <a:rPr lang="en-US" dirty="0" err="1"/>
              <a:t>cual</a:t>
            </a:r>
            <a:endParaRPr lang="es-419" dirty="0"/>
          </a:p>
        </p:txBody>
      </p:sp>
      <p:sp>
        <p:nvSpPr>
          <p:cNvPr id="16" name="CuadroTexto 15">
            <a:extLst>
              <a:ext uri="{FF2B5EF4-FFF2-40B4-BE49-F238E27FC236}">
                <a16:creationId xmlns:a16="http://schemas.microsoft.com/office/drawing/2014/main" id="{4B28DF72-CAF7-4D3D-8786-B03B7CABC278}"/>
              </a:ext>
            </a:extLst>
          </p:cNvPr>
          <p:cNvSpPr txBox="1"/>
          <p:nvPr/>
        </p:nvSpPr>
        <p:spPr>
          <a:xfrm>
            <a:off x="166572" y="2816646"/>
            <a:ext cx="4405428" cy="261610"/>
          </a:xfrm>
          <a:prstGeom prst="rect">
            <a:avLst/>
          </a:prstGeom>
          <a:noFill/>
        </p:spPr>
        <p:txBody>
          <a:bodyPr wrap="square" rtlCol="0">
            <a:spAutoFit/>
          </a:bodyPr>
          <a:lstStyle/>
          <a:p>
            <a:r>
              <a:rPr lang="en-US" sz="1100" dirty="0" err="1"/>
              <a:t>Dise</a:t>
            </a:r>
            <a:r>
              <a:rPr lang="es-419" sz="1100" dirty="0" err="1"/>
              <a:t>ño</a:t>
            </a:r>
            <a:r>
              <a:rPr lang="es-419" sz="1100" dirty="0"/>
              <a:t> de Triangulación incrustado de dominancia(Creswell </a:t>
            </a:r>
            <a:r>
              <a:rPr lang="en-US" sz="1100" dirty="0"/>
              <a:t>&amp; Clark, 2007)</a:t>
            </a:r>
            <a:endParaRPr lang="es-419" sz="1100" dirty="0"/>
          </a:p>
        </p:txBody>
      </p:sp>
      <p:sp>
        <p:nvSpPr>
          <p:cNvPr id="17" name="CuadroTexto 16">
            <a:extLst>
              <a:ext uri="{FF2B5EF4-FFF2-40B4-BE49-F238E27FC236}">
                <a16:creationId xmlns:a16="http://schemas.microsoft.com/office/drawing/2014/main" id="{569EE816-7B79-4928-AEBF-83609F6652D5}"/>
              </a:ext>
            </a:extLst>
          </p:cNvPr>
          <p:cNvSpPr txBox="1"/>
          <p:nvPr/>
        </p:nvSpPr>
        <p:spPr>
          <a:xfrm>
            <a:off x="369887" y="4014788"/>
            <a:ext cx="2844801"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err="1"/>
              <a:t>Triangulación</a:t>
            </a:r>
            <a:r>
              <a:rPr lang="en-US" dirty="0"/>
              <a:t> </a:t>
            </a:r>
            <a:r>
              <a:rPr lang="en-US" dirty="0" err="1"/>
              <a:t>metodológica</a:t>
            </a:r>
            <a:endParaRPr lang="es-419" dirty="0"/>
          </a:p>
        </p:txBody>
      </p:sp>
      <p:cxnSp>
        <p:nvCxnSpPr>
          <p:cNvPr id="19" name="Conector recto de flecha 18">
            <a:extLst>
              <a:ext uri="{FF2B5EF4-FFF2-40B4-BE49-F238E27FC236}">
                <a16:creationId xmlns:a16="http://schemas.microsoft.com/office/drawing/2014/main" id="{B2F81AEC-95A7-42F0-A921-FD8518A23829}"/>
              </a:ext>
            </a:extLst>
          </p:cNvPr>
          <p:cNvCxnSpPr/>
          <p:nvPr/>
        </p:nvCxnSpPr>
        <p:spPr>
          <a:xfrm flipV="1">
            <a:off x="3307556" y="3664744"/>
            <a:ext cx="535782" cy="521494"/>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ector recto de flecha 20">
            <a:extLst>
              <a:ext uri="{FF2B5EF4-FFF2-40B4-BE49-F238E27FC236}">
                <a16:creationId xmlns:a16="http://schemas.microsoft.com/office/drawing/2014/main" id="{D0D4E925-87F8-4ECB-B636-E737BB7BFD20}"/>
              </a:ext>
            </a:extLst>
          </p:cNvPr>
          <p:cNvCxnSpPr>
            <a:cxnSpLocks/>
          </p:cNvCxnSpPr>
          <p:nvPr/>
        </p:nvCxnSpPr>
        <p:spPr>
          <a:xfrm>
            <a:off x="3307556" y="4271963"/>
            <a:ext cx="392907" cy="3693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CuadroTexto 22">
            <a:extLst>
              <a:ext uri="{FF2B5EF4-FFF2-40B4-BE49-F238E27FC236}">
                <a16:creationId xmlns:a16="http://schemas.microsoft.com/office/drawing/2014/main" id="{F5EEB869-8E02-4739-A4A7-BB67A79CFB62}"/>
              </a:ext>
            </a:extLst>
          </p:cNvPr>
          <p:cNvSpPr txBox="1"/>
          <p:nvPr/>
        </p:nvSpPr>
        <p:spPr>
          <a:xfrm>
            <a:off x="3921919" y="3436144"/>
            <a:ext cx="1164431"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419" dirty="0"/>
              <a:t>MÉTODOS</a:t>
            </a:r>
          </a:p>
        </p:txBody>
      </p:sp>
      <p:sp>
        <p:nvSpPr>
          <p:cNvPr id="24" name="CuadroTexto 23">
            <a:extLst>
              <a:ext uri="{FF2B5EF4-FFF2-40B4-BE49-F238E27FC236}">
                <a16:creationId xmlns:a16="http://schemas.microsoft.com/office/drawing/2014/main" id="{3D85E53B-88C5-44CA-BFBA-5AFF5449B95C}"/>
              </a:ext>
            </a:extLst>
          </p:cNvPr>
          <p:cNvSpPr txBox="1"/>
          <p:nvPr/>
        </p:nvSpPr>
        <p:spPr>
          <a:xfrm>
            <a:off x="3793331" y="4466558"/>
            <a:ext cx="1735931"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419" dirty="0"/>
              <a:t>INSTRUMENTOS</a:t>
            </a:r>
          </a:p>
        </p:txBody>
      </p:sp>
      <p:sp>
        <p:nvSpPr>
          <p:cNvPr id="28" name="Flecha: a la derecha con bandas 27">
            <a:extLst>
              <a:ext uri="{FF2B5EF4-FFF2-40B4-BE49-F238E27FC236}">
                <a16:creationId xmlns:a16="http://schemas.microsoft.com/office/drawing/2014/main" id="{D74F7319-7629-4D3A-9C87-B70525713361}"/>
              </a:ext>
            </a:extLst>
          </p:cNvPr>
          <p:cNvSpPr/>
          <p:nvPr/>
        </p:nvSpPr>
        <p:spPr>
          <a:xfrm>
            <a:off x="5529262" y="3805476"/>
            <a:ext cx="835819" cy="46648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29" name="CuadroTexto 28">
            <a:extLst>
              <a:ext uri="{FF2B5EF4-FFF2-40B4-BE49-F238E27FC236}">
                <a16:creationId xmlns:a16="http://schemas.microsoft.com/office/drawing/2014/main" id="{BFCBE08E-EC5E-44DF-B7B9-1A6377E79B83}"/>
              </a:ext>
            </a:extLst>
          </p:cNvPr>
          <p:cNvSpPr txBox="1"/>
          <p:nvPr/>
        </p:nvSpPr>
        <p:spPr>
          <a:xfrm>
            <a:off x="6493670" y="3691622"/>
            <a:ext cx="1821656"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419" dirty="0"/>
              <a:t>PROBLEMA DE INVESTIGACIÓN</a:t>
            </a:r>
          </a:p>
        </p:txBody>
      </p:sp>
      <p:sp>
        <p:nvSpPr>
          <p:cNvPr id="31" name="CuadroTexto 30">
            <a:extLst>
              <a:ext uri="{FF2B5EF4-FFF2-40B4-BE49-F238E27FC236}">
                <a16:creationId xmlns:a16="http://schemas.microsoft.com/office/drawing/2014/main" id="{46905973-24D9-4D02-9F6E-D8A2F9003D42}"/>
              </a:ext>
            </a:extLst>
          </p:cNvPr>
          <p:cNvSpPr txBox="1"/>
          <p:nvPr/>
        </p:nvSpPr>
        <p:spPr>
          <a:xfrm>
            <a:off x="5086350" y="1028681"/>
            <a:ext cx="194891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s-419" dirty="0"/>
              <a:t>Experimental</a:t>
            </a:r>
          </a:p>
          <a:p>
            <a:pPr marL="285750" indent="-285750">
              <a:buFont typeface="Arial" panose="020B0604020202020204" pitchFamily="34" charset="0"/>
              <a:buChar char="•"/>
            </a:pPr>
            <a:r>
              <a:rPr lang="es-419" dirty="0"/>
              <a:t>De campo</a:t>
            </a:r>
          </a:p>
          <a:p>
            <a:pPr marL="285750" indent="-285750">
              <a:buFont typeface="Arial" panose="020B0604020202020204" pitchFamily="34" charset="0"/>
              <a:buChar char="•"/>
            </a:pPr>
            <a:endParaRPr lang="es-419" dirty="0"/>
          </a:p>
        </p:txBody>
      </p:sp>
      <p:sp>
        <p:nvSpPr>
          <p:cNvPr id="32" name="CuadroTexto 31">
            <a:extLst>
              <a:ext uri="{FF2B5EF4-FFF2-40B4-BE49-F238E27FC236}">
                <a16:creationId xmlns:a16="http://schemas.microsoft.com/office/drawing/2014/main" id="{705C7C6A-EBB5-43C4-9D8B-D8D2AC396DB1}"/>
              </a:ext>
            </a:extLst>
          </p:cNvPr>
          <p:cNvSpPr txBox="1"/>
          <p:nvPr/>
        </p:nvSpPr>
        <p:spPr>
          <a:xfrm>
            <a:off x="5086350" y="2017734"/>
            <a:ext cx="194891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419" dirty="0"/>
              <a:t>Población:</a:t>
            </a:r>
          </a:p>
          <a:p>
            <a:r>
              <a:rPr lang="es-419" dirty="0"/>
              <a:t>91 varones</a:t>
            </a:r>
          </a:p>
          <a:p>
            <a:r>
              <a:rPr lang="es-419" dirty="0"/>
              <a:t>15 mujeres</a:t>
            </a:r>
          </a:p>
          <a:p>
            <a:pPr marL="285750" indent="-285750">
              <a:buFont typeface="Arial" panose="020B0604020202020204" pitchFamily="34" charset="0"/>
              <a:buChar char="•"/>
            </a:pPr>
            <a:endParaRPr lang="es-419" dirty="0"/>
          </a:p>
        </p:txBody>
      </p:sp>
    </p:spTree>
    <p:extLst>
      <p:ext uri="{BB962C8B-B14F-4D97-AF65-F5344CB8AC3E}">
        <p14:creationId xmlns:p14="http://schemas.microsoft.com/office/powerpoint/2010/main" val="268623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TO ED ADMINISTRATIVO copia.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0"/>
            <a:ext cx="9144000" cy="5150349"/>
          </a:xfrm>
          <a:prstGeom prst="rect">
            <a:avLst/>
          </a:prstGeom>
        </p:spPr>
      </p:pic>
      <p:pic>
        <p:nvPicPr>
          <p:cNvPr id="2" name="Imagen 1" descr="fondo presentaciones ESPE copia cop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89731"/>
          </a:xfrm>
          <a:prstGeom prst="rect">
            <a:avLst/>
          </a:prstGeom>
        </p:spPr>
      </p:pic>
      <p:sp>
        <p:nvSpPr>
          <p:cNvPr id="8" name="CuadroTexto 7"/>
          <p:cNvSpPr txBox="1"/>
          <p:nvPr/>
        </p:nvSpPr>
        <p:spPr>
          <a:xfrm>
            <a:off x="94456" y="277078"/>
            <a:ext cx="6399213" cy="445635"/>
          </a:xfrm>
          <a:prstGeom prst="rect">
            <a:avLst/>
          </a:prstGeom>
          <a:noFill/>
        </p:spPr>
        <p:txBody>
          <a:bodyPr wrap="square" rtlCol="0">
            <a:spAutoFit/>
          </a:bodyPr>
          <a:lstStyle/>
          <a:p>
            <a:pPr>
              <a:lnSpc>
                <a:spcPct val="80000"/>
              </a:lnSpc>
            </a:pPr>
            <a:r>
              <a:rPr lang="es-ES" sz="2800" b="1" dirty="0">
                <a:solidFill>
                  <a:schemeClr val="bg1"/>
                </a:solidFill>
              </a:rPr>
              <a:t>METODOLOGIA DE LA INVESTIGACIÓN</a:t>
            </a:r>
          </a:p>
        </p:txBody>
      </p:sp>
      <p:sp>
        <p:nvSpPr>
          <p:cNvPr id="4" name="CuadroTexto 3">
            <a:extLst>
              <a:ext uri="{FF2B5EF4-FFF2-40B4-BE49-F238E27FC236}">
                <a16:creationId xmlns:a16="http://schemas.microsoft.com/office/drawing/2014/main" id="{ECBD052C-984A-4957-961B-8D1FBDDF759D}"/>
              </a:ext>
            </a:extLst>
          </p:cNvPr>
          <p:cNvSpPr txBox="1"/>
          <p:nvPr/>
        </p:nvSpPr>
        <p:spPr>
          <a:xfrm>
            <a:off x="971550" y="1094409"/>
            <a:ext cx="2543175"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419" dirty="0"/>
              <a:t>METODOS:</a:t>
            </a:r>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r>
              <a:rPr lang="es-419" dirty="0"/>
              <a:t>Análisis documental</a:t>
            </a:r>
          </a:p>
          <a:p>
            <a:pPr marL="285750" indent="-285750">
              <a:buFont typeface="Arial" panose="020B0604020202020204" pitchFamily="34" charset="0"/>
              <a:buChar char="•"/>
            </a:pPr>
            <a:r>
              <a:rPr lang="es-419" dirty="0"/>
              <a:t>Observación</a:t>
            </a:r>
          </a:p>
          <a:p>
            <a:pPr marL="285750" indent="-285750">
              <a:buFont typeface="Arial" panose="020B0604020202020204" pitchFamily="34" charset="0"/>
              <a:buChar char="•"/>
            </a:pPr>
            <a:r>
              <a:rPr lang="es-419" dirty="0"/>
              <a:t>Test</a:t>
            </a:r>
          </a:p>
        </p:txBody>
      </p:sp>
      <p:sp>
        <p:nvSpPr>
          <p:cNvPr id="10" name="CuadroTexto 9">
            <a:extLst>
              <a:ext uri="{FF2B5EF4-FFF2-40B4-BE49-F238E27FC236}">
                <a16:creationId xmlns:a16="http://schemas.microsoft.com/office/drawing/2014/main" id="{92A7A982-1CBD-4E44-8177-EDA188E2060B}"/>
              </a:ext>
            </a:extLst>
          </p:cNvPr>
          <p:cNvSpPr txBox="1"/>
          <p:nvPr/>
        </p:nvSpPr>
        <p:spPr>
          <a:xfrm>
            <a:off x="5867401" y="1089731"/>
            <a:ext cx="2005012"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419" dirty="0"/>
              <a:t>INSTRUMENTOS:</a:t>
            </a:r>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r>
              <a:rPr lang="es-419" dirty="0"/>
              <a:t>Pruebas físicas</a:t>
            </a:r>
          </a:p>
          <a:p>
            <a:pPr marL="285750" indent="-285750">
              <a:buFont typeface="Arial" panose="020B0604020202020204" pitchFamily="34" charset="0"/>
              <a:buChar char="•"/>
            </a:pPr>
            <a:r>
              <a:rPr lang="es-419" dirty="0"/>
              <a:t>Encuesta</a:t>
            </a:r>
          </a:p>
          <a:p>
            <a:pPr marL="285750" indent="-285750">
              <a:buFont typeface="Arial" panose="020B0604020202020204" pitchFamily="34" charset="0"/>
              <a:buChar char="•"/>
            </a:pPr>
            <a:endParaRPr lang="es-419" dirty="0"/>
          </a:p>
        </p:txBody>
      </p:sp>
      <p:sp>
        <p:nvSpPr>
          <p:cNvPr id="7" name="Flecha: hacia abajo 6">
            <a:extLst>
              <a:ext uri="{FF2B5EF4-FFF2-40B4-BE49-F238E27FC236}">
                <a16:creationId xmlns:a16="http://schemas.microsoft.com/office/drawing/2014/main" id="{8CCED8F3-E776-4FFD-B596-A94A2D7D4592}"/>
              </a:ext>
            </a:extLst>
          </p:cNvPr>
          <p:cNvSpPr/>
          <p:nvPr/>
        </p:nvSpPr>
        <p:spPr>
          <a:xfrm>
            <a:off x="6261496" y="2768974"/>
            <a:ext cx="750094" cy="108973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12" name="Flecha: hacia abajo 11">
            <a:extLst>
              <a:ext uri="{FF2B5EF4-FFF2-40B4-BE49-F238E27FC236}">
                <a16:creationId xmlns:a16="http://schemas.microsoft.com/office/drawing/2014/main" id="{67A2597E-A338-4218-84D3-BB305E04A052}"/>
              </a:ext>
            </a:extLst>
          </p:cNvPr>
          <p:cNvSpPr/>
          <p:nvPr/>
        </p:nvSpPr>
        <p:spPr>
          <a:xfrm>
            <a:off x="2132410" y="2768974"/>
            <a:ext cx="750094" cy="108973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13" name="CuadroTexto 12">
            <a:extLst>
              <a:ext uri="{FF2B5EF4-FFF2-40B4-BE49-F238E27FC236}">
                <a16:creationId xmlns:a16="http://schemas.microsoft.com/office/drawing/2014/main" id="{C4ADFD81-AD06-464F-BD21-161A4168DD55}"/>
              </a:ext>
            </a:extLst>
          </p:cNvPr>
          <p:cNvSpPr txBox="1"/>
          <p:nvPr/>
        </p:nvSpPr>
        <p:spPr>
          <a:xfrm>
            <a:off x="2882504" y="4000500"/>
            <a:ext cx="355758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419" sz="2400" dirty="0"/>
              <a:t>VALIDEZ Y CONFIABILIDAD</a:t>
            </a:r>
          </a:p>
        </p:txBody>
      </p:sp>
      <p:sp>
        <p:nvSpPr>
          <p:cNvPr id="14" name="CuadroTexto 13">
            <a:extLst>
              <a:ext uri="{FF2B5EF4-FFF2-40B4-BE49-F238E27FC236}">
                <a16:creationId xmlns:a16="http://schemas.microsoft.com/office/drawing/2014/main" id="{B0B8C953-D514-425F-B9A8-BD1773A253B5}"/>
              </a:ext>
            </a:extLst>
          </p:cNvPr>
          <p:cNvSpPr txBox="1"/>
          <p:nvPr/>
        </p:nvSpPr>
        <p:spPr>
          <a:xfrm>
            <a:off x="1900239" y="4700588"/>
            <a:ext cx="558641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dirty="0"/>
              <a:t>Validez de contenido y Validez relacionada con el criterio</a:t>
            </a:r>
          </a:p>
        </p:txBody>
      </p:sp>
    </p:spTree>
    <p:extLst>
      <p:ext uri="{BB962C8B-B14F-4D97-AF65-F5344CB8AC3E}">
        <p14:creationId xmlns:p14="http://schemas.microsoft.com/office/powerpoint/2010/main" val="149333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ANÁLISIS DE LOS RESULTADOS</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aphicFrame>
        <p:nvGraphicFramePr>
          <p:cNvPr id="6" name="Tabla 5">
            <a:extLst>
              <a:ext uri="{FF2B5EF4-FFF2-40B4-BE49-F238E27FC236}">
                <a16:creationId xmlns:a16="http://schemas.microsoft.com/office/drawing/2014/main" id="{2B5BC0FB-898E-4E13-9AAF-B5094D472E30}"/>
              </a:ext>
            </a:extLst>
          </p:cNvPr>
          <p:cNvGraphicFramePr>
            <a:graphicFrameLocks noGrp="1"/>
          </p:cNvGraphicFramePr>
          <p:nvPr>
            <p:extLst>
              <p:ext uri="{D42A27DB-BD31-4B8C-83A1-F6EECF244321}">
                <p14:modId xmlns:p14="http://schemas.microsoft.com/office/powerpoint/2010/main" val="2302535643"/>
              </p:ext>
            </p:extLst>
          </p:nvPr>
        </p:nvGraphicFramePr>
        <p:xfrm>
          <a:off x="654731" y="1067472"/>
          <a:ext cx="4134982" cy="1613130"/>
        </p:xfrm>
        <a:graphic>
          <a:graphicData uri="http://schemas.openxmlformats.org/drawingml/2006/table">
            <a:tbl>
              <a:tblPr firstRow="1" firstCol="1" bandRow="1">
                <a:tableStyleId>{073A0DAA-6AF3-43AB-8588-CEC1D06C72B9}</a:tableStyleId>
              </a:tblPr>
              <a:tblGrid>
                <a:gridCol w="1102522">
                  <a:extLst>
                    <a:ext uri="{9D8B030D-6E8A-4147-A177-3AD203B41FA5}">
                      <a16:colId xmlns:a16="http://schemas.microsoft.com/office/drawing/2014/main" val="2759808532"/>
                    </a:ext>
                  </a:extLst>
                </a:gridCol>
                <a:gridCol w="758115">
                  <a:extLst>
                    <a:ext uri="{9D8B030D-6E8A-4147-A177-3AD203B41FA5}">
                      <a16:colId xmlns:a16="http://schemas.microsoft.com/office/drawing/2014/main" val="2054226311"/>
                    </a:ext>
                  </a:extLst>
                </a:gridCol>
                <a:gridCol w="758115">
                  <a:extLst>
                    <a:ext uri="{9D8B030D-6E8A-4147-A177-3AD203B41FA5}">
                      <a16:colId xmlns:a16="http://schemas.microsoft.com/office/drawing/2014/main" val="1469174421"/>
                    </a:ext>
                  </a:extLst>
                </a:gridCol>
                <a:gridCol w="758115">
                  <a:extLst>
                    <a:ext uri="{9D8B030D-6E8A-4147-A177-3AD203B41FA5}">
                      <a16:colId xmlns:a16="http://schemas.microsoft.com/office/drawing/2014/main" val="2229743452"/>
                    </a:ext>
                  </a:extLst>
                </a:gridCol>
                <a:gridCol w="758115">
                  <a:extLst>
                    <a:ext uri="{9D8B030D-6E8A-4147-A177-3AD203B41FA5}">
                      <a16:colId xmlns:a16="http://schemas.microsoft.com/office/drawing/2014/main" val="1097984932"/>
                    </a:ext>
                  </a:extLst>
                </a:gridCol>
              </a:tblGrid>
              <a:tr h="161313">
                <a:tc rowSpan="2">
                  <a:txBody>
                    <a:bodyPr/>
                    <a:lstStyle/>
                    <a:p>
                      <a:pPr algn="ctr">
                        <a:lnSpc>
                          <a:spcPct val="107000"/>
                        </a:lnSpc>
                        <a:spcAft>
                          <a:spcPts val="0"/>
                        </a:spcAft>
                      </a:pPr>
                      <a:r>
                        <a:rPr lang="es-419" sz="1000">
                          <a:effectLst/>
                        </a:rPr>
                        <a:t>Calificación</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419" sz="1000">
                          <a:effectLst/>
                        </a:rPr>
                        <a:t>Varones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gridSpan="2">
                  <a:txBody>
                    <a:bodyPr/>
                    <a:lstStyle/>
                    <a:p>
                      <a:pPr algn="ctr">
                        <a:lnSpc>
                          <a:spcPct val="107000"/>
                        </a:lnSpc>
                        <a:spcAft>
                          <a:spcPts val="0"/>
                        </a:spcAft>
                      </a:pPr>
                      <a:r>
                        <a:rPr lang="es-419" sz="1000">
                          <a:effectLst/>
                        </a:rPr>
                        <a:t>Mujeres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extLst>
                  <a:ext uri="{0D108BD9-81ED-4DB2-BD59-A6C34878D82A}">
                    <a16:rowId xmlns:a16="http://schemas.microsoft.com/office/drawing/2014/main" val="1684878018"/>
                  </a:ext>
                </a:extLst>
              </a:tr>
              <a:tr h="161313">
                <a:tc vMerge="1">
                  <a:txBody>
                    <a:bodyPr/>
                    <a:lstStyle/>
                    <a:p>
                      <a:endParaRPr lang="es-419"/>
                    </a:p>
                  </a:txBody>
                  <a:tcPr/>
                </a:tc>
                <a:tc>
                  <a:txBody>
                    <a:bodyPr/>
                    <a:lstStyle/>
                    <a:p>
                      <a:pPr algn="ct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4405813"/>
                  </a:ext>
                </a:extLst>
              </a:tr>
              <a:tr h="161313">
                <a:tc>
                  <a:txBody>
                    <a:bodyPr/>
                    <a:lstStyle/>
                    <a:p>
                      <a:pPr>
                        <a:lnSpc>
                          <a:spcPct val="107000"/>
                        </a:lnSpc>
                        <a:spcAft>
                          <a:spcPts val="0"/>
                        </a:spcAft>
                      </a:pPr>
                      <a:r>
                        <a:rPr lang="es-419" sz="1000">
                          <a:effectLst/>
                        </a:rPr>
                        <a:t>EXCELENTE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5.5%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7799574"/>
                  </a:ext>
                </a:extLst>
              </a:tr>
              <a:tr h="161313">
                <a:tc>
                  <a:txBody>
                    <a:bodyPr/>
                    <a:lstStyle/>
                    <a:p>
                      <a:pPr>
                        <a:lnSpc>
                          <a:spcPct val="107000"/>
                        </a:lnSpc>
                        <a:spcAft>
                          <a:spcPts val="0"/>
                        </a:spcAft>
                      </a:pPr>
                      <a:r>
                        <a:rPr lang="es-419" sz="1000">
                          <a:effectLst/>
                        </a:rPr>
                        <a:t>MUY 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27.5%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1054912"/>
                  </a:ext>
                </a:extLst>
              </a:tr>
              <a:tr h="161313">
                <a:tc>
                  <a:txBody>
                    <a:bodyPr/>
                    <a:lstStyle/>
                    <a:p>
                      <a:pPr>
                        <a:lnSpc>
                          <a:spcPct val="107000"/>
                        </a:lnSpc>
                        <a:spcAft>
                          <a:spcPts val="0"/>
                        </a:spcAft>
                      </a:pPr>
                      <a:r>
                        <a:rPr lang="es-419" sz="1000">
                          <a:effectLst/>
                        </a:rPr>
                        <a:t>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24.2%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76608678"/>
                  </a:ext>
                </a:extLst>
              </a:tr>
              <a:tr h="161313">
                <a:tc>
                  <a:txBody>
                    <a:bodyPr/>
                    <a:lstStyle/>
                    <a:p>
                      <a:pPr>
                        <a:lnSpc>
                          <a:spcPct val="107000"/>
                        </a:lnSpc>
                        <a:spcAft>
                          <a:spcPts val="0"/>
                        </a:spcAft>
                      </a:pPr>
                      <a:r>
                        <a:rPr lang="es-419" sz="1000">
                          <a:effectLst/>
                        </a:rPr>
                        <a:t>MEDIO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27.5%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000">
                          <a:effectLst/>
                        </a:rPr>
                        <a:t>66.7%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2274883"/>
                  </a:ext>
                </a:extLst>
              </a:tr>
              <a:tr h="161313">
                <a:tc>
                  <a:txBody>
                    <a:bodyPr/>
                    <a:lstStyle/>
                    <a:p>
                      <a:pPr>
                        <a:lnSpc>
                          <a:spcPct val="107000"/>
                        </a:lnSpc>
                        <a:spcAft>
                          <a:spcPts val="0"/>
                        </a:spcAft>
                      </a:pPr>
                      <a:r>
                        <a:rPr lang="es-419" sz="1000">
                          <a:effectLst/>
                        </a:rPr>
                        <a:t>MALO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14.3%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44738798"/>
                  </a:ext>
                </a:extLst>
              </a:tr>
              <a:tr h="161313">
                <a:tc>
                  <a:txBody>
                    <a:bodyPr/>
                    <a:lstStyle/>
                    <a:p>
                      <a:pPr>
                        <a:lnSpc>
                          <a:spcPct val="107000"/>
                        </a:lnSpc>
                        <a:spcAft>
                          <a:spcPts val="0"/>
                        </a:spcAft>
                      </a:pPr>
                      <a:r>
                        <a:rPr lang="es-419" sz="1000">
                          <a:effectLst/>
                        </a:rPr>
                        <a:t>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000">
                          <a:effectLst/>
                        </a:rPr>
                        <a:t>33.3%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88032009"/>
                  </a:ext>
                </a:extLst>
              </a:tr>
              <a:tr h="161313">
                <a:tc>
                  <a:txBody>
                    <a:bodyPr/>
                    <a:lstStyle/>
                    <a:p>
                      <a:pPr>
                        <a:lnSpc>
                          <a:spcPct val="107000"/>
                        </a:lnSpc>
                        <a:spcAft>
                          <a:spcPts val="0"/>
                        </a:spcAft>
                      </a:pPr>
                      <a:r>
                        <a:rPr lang="es-419" sz="1000">
                          <a:effectLst/>
                        </a:rPr>
                        <a:t>MUY 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000">
                          <a:effectLst/>
                        </a:rPr>
                        <a:t>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77333443"/>
                  </a:ext>
                </a:extLst>
              </a:tr>
              <a:tr h="161313">
                <a:tc>
                  <a:txBody>
                    <a:bodyPr/>
                    <a:lstStyle/>
                    <a:p>
                      <a:pPr>
                        <a:lnSpc>
                          <a:spcPct val="107000"/>
                        </a:lnSpc>
                        <a:spcAft>
                          <a:spcPts val="0"/>
                        </a:spcAft>
                      </a:pPr>
                      <a:r>
                        <a:rPr lang="es-419" sz="1000">
                          <a:effectLst/>
                        </a:rPr>
                        <a:t>TOTAL</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91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419" sz="1000">
                          <a:effectLst/>
                        </a:rPr>
                        <a:t>100.0%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000">
                          <a:effectLst/>
                        </a:rPr>
                        <a:t>15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000" dirty="0">
                          <a:effectLst/>
                        </a:rPr>
                        <a:t>100.0%</a:t>
                      </a:r>
                      <a:endParaRPr lang="es-419"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68331441"/>
                  </a:ext>
                </a:extLst>
              </a:tr>
            </a:tbl>
          </a:graphicData>
        </a:graphic>
      </p:graphicFrame>
      <p:sp>
        <p:nvSpPr>
          <p:cNvPr id="12" name="CuadroTexto 11">
            <a:extLst>
              <a:ext uri="{FF2B5EF4-FFF2-40B4-BE49-F238E27FC236}">
                <a16:creationId xmlns:a16="http://schemas.microsoft.com/office/drawing/2014/main" id="{2D7047D5-C7BA-4E44-91B2-339B82DA0ABE}"/>
              </a:ext>
            </a:extLst>
          </p:cNvPr>
          <p:cNvSpPr txBox="1"/>
          <p:nvPr/>
        </p:nvSpPr>
        <p:spPr>
          <a:xfrm>
            <a:off x="505165" y="763454"/>
            <a:ext cx="4434114" cy="369332"/>
          </a:xfrm>
          <a:prstGeom prst="rect">
            <a:avLst/>
          </a:prstGeom>
          <a:noFill/>
        </p:spPr>
        <p:txBody>
          <a:bodyPr wrap="square" rtlCol="0">
            <a:spAutoFit/>
          </a:bodyPr>
          <a:lstStyle/>
          <a:p>
            <a:r>
              <a:rPr lang="es-419" dirty="0"/>
              <a:t>MÁXIMO CONSUMO DE OXÍGENO (VO2 Max.)</a:t>
            </a:r>
          </a:p>
        </p:txBody>
      </p:sp>
      <p:graphicFrame>
        <p:nvGraphicFramePr>
          <p:cNvPr id="13" name="Gráfico 12" descr="Hom">
            <a:extLst>
              <a:ext uri="{FF2B5EF4-FFF2-40B4-BE49-F238E27FC236}">
                <a16:creationId xmlns:a16="http://schemas.microsoft.com/office/drawing/2014/main" id="{66C0AFF1-2A5D-4CEA-93C6-D524547503F8}"/>
              </a:ext>
            </a:extLst>
          </p:cNvPr>
          <p:cNvGraphicFramePr/>
          <p:nvPr>
            <p:extLst>
              <p:ext uri="{D42A27DB-BD31-4B8C-83A1-F6EECF244321}">
                <p14:modId xmlns:p14="http://schemas.microsoft.com/office/powerpoint/2010/main" val="3188395841"/>
              </p:ext>
            </p:extLst>
          </p:nvPr>
        </p:nvGraphicFramePr>
        <p:xfrm>
          <a:off x="213949" y="2773131"/>
          <a:ext cx="5349240" cy="2343150"/>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a:extLst>
              <a:ext uri="{FF2B5EF4-FFF2-40B4-BE49-F238E27FC236}">
                <a16:creationId xmlns:a16="http://schemas.microsoft.com/office/drawing/2014/main" id="{EB948B4F-CF79-4F75-90D4-A5553EBBD1FE}"/>
              </a:ext>
            </a:extLst>
          </p:cNvPr>
          <p:cNvSpPr txBox="1"/>
          <p:nvPr/>
        </p:nvSpPr>
        <p:spPr>
          <a:xfrm>
            <a:off x="5855066" y="1931027"/>
            <a:ext cx="2094271" cy="2308324"/>
          </a:xfrm>
          <a:prstGeom prst="rect">
            <a:avLst/>
          </a:prstGeom>
          <a:noFill/>
        </p:spPr>
        <p:txBody>
          <a:bodyPr wrap="square" rtlCol="0">
            <a:spAutoFit/>
          </a:bodyPr>
          <a:lstStyle/>
          <a:p>
            <a:r>
              <a:rPr lang="es-419" dirty="0"/>
              <a:t>Valoración en base a la escala de VO2 Máximo presentada por Cooper (1982) y avalada por la Organización Mundial de la Salud (2011).</a:t>
            </a:r>
          </a:p>
        </p:txBody>
      </p:sp>
    </p:spTree>
    <p:extLst>
      <p:ext uri="{BB962C8B-B14F-4D97-AF65-F5344CB8AC3E}">
        <p14:creationId xmlns:p14="http://schemas.microsoft.com/office/powerpoint/2010/main" val="178343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tudiantes.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0096" y="-4"/>
            <a:ext cx="9131840" cy="5143500"/>
          </a:xfrm>
          <a:prstGeom prst="rect">
            <a:avLst/>
          </a:prstGeom>
        </p:spPr>
      </p:pic>
      <p:sp>
        <p:nvSpPr>
          <p:cNvPr id="10" name="Rectángulo 9"/>
          <p:cNvSpPr/>
          <p:nvPr/>
        </p:nvSpPr>
        <p:spPr>
          <a:xfrm rot="5400000">
            <a:off x="3907979" y="-3907977"/>
            <a:ext cx="1328041" cy="9144004"/>
          </a:xfrm>
          <a:prstGeom prst="rect">
            <a:avLst/>
          </a:prstGeom>
          <a:gradFill>
            <a:gsLst>
              <a:gs pos="28000">
                <a:srgbClr val="0B5729"/>
              </a:gs>
              <a:gs pos="100000">
                <a:srgbClr val="0B5729">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413881" y="182071"/>
            <a:ext cx="8360232"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70000"/>
              </a:lnSpc>
            </a:pPr>
            <a:r>
              <a:rPr lang="es-ES" sz="2800" b="1" dirty="0">
                <a:solidFill>
                  <a:schemeClr val="bg1"/>
                </a:solidFill>
              </a:rPr>
              <a:t>ANÁLISIS DE LOS RESULTADOS</a:t>
            </a:r>
          </a:p>
        </p:txBody>
      </p:sp>
      <p:cxnSp>
        <p:nvCxnSpPr>
          <p:cNvPr id="3" name="Conector recto 2"/>
          <p:cNvCxnSpPr/>
          <p:nvPr/>
        </p:nvCxnSpPr>
        <p:spPr>
          <a:xfrm>
            <a:off x="-3" y="676942"/>
            <a:ext cx="889884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2D7047D5-C7BA-4E44-91B2-339B82DA0ABE}"/>
              </a:ext>
            </a:extLst>
          </p:cNvPr>
          <p:cNvSpPr txBox="1"/>
          <p:nvPr/>
        </p:nvSpPr>
        <p:spPr>
          <a:xfrm>
            <a:off x="584993" y="676942"/>
            <a:ext cx="4434114" cy="369332"/>
          </a:xfrm>
          <a:prstGeom prst="rect">
            <a:avLst/>
          </a:prstGeom>
          <a:noFill/>
        </p:spPr>
        <p:txBody>
          <a:bodyPr wrap="square" rtlCol="0">
            <a:spAutoFit/>
          </a:bodyPr>
          <a:lstStyle/>
          <a:p>
            <a:r>
              <a:rPr lang="es-419" dirty="0"/>
              <a:t>PRUEBA DE VELOCIDAD</a:t>
            </a:r>
          </a:p>
        </p:txBody>
      </p:sp>
      <p:graphicFrame>
        <p:nvGraphicFramePr>
          <p:cNvPr id="2" name="Tabla 1">
            <a:extLst>
              <a:ext uri="{FF2B5EF4-FFF2-40B4-BE49-F238E27FC236}">
                <a16:creationId xmlns:a16="http://schemas.microsoft.com/office/drawing/2014/main" id="{C815C440-29E9-47DF-85EF-32E29CD317E1}"/>
              </a:ext>
            </a:extLst>
          </p:cNvPr>
          <p:cNvGraphicFramePr>
            <a:graphicFrameLocks noGrp="1"/>
          </p:cNvGraphicFramePr>
          <p:nvPr>
            <p:extLst>
              <p:ext uri="{D42A27DB-BD31-4B8C-83A1-F6EECF244321}">
                <p14:modId xmlns:p14="http://schemas.microsoft.com/office/powerpoint/2010/main" val="103105777"/>
              </p:ext>
            </p:extLst>
          </p:nvPr>
        </p:nvGraphicFramePr>
        <p:xfrm>
          <a:off x="140130" y="1055146"/>
          <a:ext cx="4612639" cy="1584960"/>
        </p:xfrm>
        <a:graphic>
          <a:graphicData uri="http://schemas.openxmlformats.org/drawingml/2006/table">
            <a:tbl>
              <a:tblPr firstRow="1" firstCol="1" bandRow="1">
                <a:tableStyleId>{073A0DAA-6AF3-43AB-8588-CEC1D06C72B9}</a:tableStyleId>
              </a:tblPr>
              <a:tblGrid>
                <a:gridCol w="1137215">
                  <a:extLst>
                    <a:ext uri="{9D8B030D-6E8A-4147-A177-3AD203B41FA5}">
                      <a16:colId xmlns:a16="http://schemas.microsoft.com/office/drawing/2014/main" val="2302461579"/>
                    </a:ext>
                  </a:extLst>
                </a:gridCol>
                <a:gridCol w="868856">
                  <a:extLst>
                    <a:ext uri="{9D8B030D-6E8A-4147-A177-3AD203B41FA5}">
                      <a16:colId xmlns:a16="http://schemas.microsoft.com/office/drawing/2014/main" val="383257833"/>
                    </a:ext>
                  </a:extLst>
                </a:gridCol>
                <a:gridCol w="868856">
                  <a:extLst>
                    <a:ext uri="{9D8B030D-6E8A-4147-A177-3AD203B41FA5}">
                      <a16:colId xmlns:a16="http://schemas.microsoft.com/office/drawing/2014/main" val="2114343380"/>
                    </a:ext>
                  </a:extLst>
                </a:gridCol>
                <a:gridCol w="868856">
                  <a:extLst>
                    <a:ext uri="{9D8B030D-6E8A-4147-A177-3AD203B41FA5}">
                      <a16:colId xmlns:a16="http://schemas.microsoft.com/office/drawing/2014/main" val="2723802156"/>
                    </a:ext>
                  </a:extLst>
                </a:gridCol>
                <a:gridCol w="868856">
                  <a:extLst>
                    <a:ext uri="{9D8B030D-6E8A-4147-A177-3AD203B41FA5}">
                      <a16:colId xmlns:a16="http://schemas.microsoft.com/office/drawing/2014/main" val="3676216656"/>
                    </a:ext>
                  </a:extLst>
                </a:gridCol>
              </a:tblGrid>
              <a:tr h="198120">
                <a:tc rowSpan="2">
                  <a:txBody>
                    <a:bodyPr/>
                    <a:lstStyle/>
                    <a:p>
                      <a:pPr algn="ctr">
                        <a:lnSpc>
                          <a:spcPct val="107000"/>
                        </a:lnSpc>
                        <a:spcAft>
                          <a:spcPts val="0"/>
                        </a:spcAft>
                      </a:pPr>
                      <a:r>
                        <a:rPr lang="es-419" sz="1000">
                          <a:effectLst/>
                        </a:rPr>
                        <a:t>Calificación</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419" sz="1000">
                          <a:effectLst/>
                        </a:rPr>
                        <a:t>Hombres</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gridSpan="2">
                  <a:txBody>
                    <a:bodyPr/>
                    <a:lstStyle/>
                    <a:p>
                      <a:pPr algn="ctr">
                        <a:lnSpc>
                          <a:spcPct val="107000"/>
                        </a:lnSpc>
                        <a:spcAft>
                          <a:spcPts val="0"/>
                        </a:spcAft>
                      </a:pPr>
                      <a:r>
                        <a:rPr lang="es-419" sz="1000" dirty="0">
                          <a:effectLst/>
                        </a:rPr>
                        <a:t>Mujeres</a:t>
                      </a:r>
                      <a:endParaRPr lang="es-419"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extLst>
                  <a:ext uri="{0D108BD9-81ED-4DB2-BD59-A6C34878D82A}">
                    <a16:rowId xmlns:a16="http://schemas.microsoft.com/office/drawing/2014/main" val="2219867237"/>
                  </a:ext>
                </a:extLst>
              </a:tr>
              <a:tr h="198120">
                <a:tc vMerge="1">
                  <a:txBody>
                    <a:bodyPr/>
                    <a:lstStyle/>
                    <a:p>
                      <a:endParaRPr lang="es-419"/>
                    </a:p>
                  </a:txBody>
                  <a:tcPr/>
                </a:tc>
                <a:tc>
                  <a:txBody>
                    <a:bodyPr/>
                    <a:lstStyle/>
                    <a:p>
                      <a:pPr algn="ct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Cantidad</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Porcentaje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25492"/>
                  </a:ext>
                </a:extLst>
              </a:tr>
              <a:tr h="198120">
                <a:tc>
                  <a:txBody>
                    <a:bodyPr/>
                    <a:lstStyle/>
                    <a:p>
                      <a:pPr algn="ctr">
                        <a:lnSpc>
                          <a:spcPct val="107000"/>
                        </a:lnSpc>
                        <a:spcAft>
                          <a:spcPts val="0"/>
                        </a:spcAft>
                      </a:pPr>
                      <a:r>
                        <a:rPr lang="es-419" sz="1000">
                          <a:effectLst/>
                        </a:rPr>
                        <a:t>EXCELENTE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27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29.7%</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20.0%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632602"/>
                  </a:ext>
                </a:extLst>
              </a:tr>
              <a:tr h="198120">
                <a:tc>
                  <a:txBody>
                    <a:bodyPr/>
                    <a:lstStyle/>
                    <a:p>
                      <a:pPr algn="ctr">
                        <a:lnSpc>
                          <a:spcPct val="107000"/>
                        </a:lnSpc>
                        <a:spcAft>
                          <a:spcPts val="0"/>
                        </a:spcAft>
                      </a:pPr>
                      <a:r>
                        <a:rPr lang="es-419" sz="1000">
                          <a:effectLst/>
                        </a:rPr>
                        <a:t>MUY 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16</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17.6%</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13.3%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8455827"/>
                  </a:ext>
                </a:extLst>
              </a:tr>
              <a:tr h="198120">
                <a:tc>
                  <a:txBody>
                    <a:bodyPr/>
                    <a:lstStyle/>
                    <a:p>
                      <a:pPr algn="ctr">
                        <a:lnSpc>
                          <a:spcPct val="107000"/>
                        </a:lnSpc>
                        <a:spcAft>
                          <a:spcPts val="0"/>
                        </a:spcAft>
                      </a:pPr>
                      <a:r>
                        <a:rPr lang="es-419" sz="1000">
                          <a:effectLst/>
                        </a:rPr>
                        <a:t>BUENO</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21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23.1%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6</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40.0%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6706653"/>
                  </a:ext>
                </a:extLst>
              </a:tr>
              <a:tr h="198120">
                <a:tc>
                  <a:txBody>
                    <a:bodyPr/>
                    <a:lstStyle/>
                    <a:p>
                      <a:pPr algn="ctr">
                        <a:lnSpc>
                          <a:spcPct val="107000"/>
                        </a:lnSpc>
                        <a:spcAft>
                          <a:spcPts val="0"/>
                        </a:spcAft>
                      </a:pPr>
                      <a:r>
                        <a:rPr lang="es-419" sz="1000">
                          <a:effectLst/>
                        </a:rPr>
                        <a:t>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12.1%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13.3%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0579797"/>
                  </a:ext>
                </a:extLst>
              </a:tr>
              <a:tr h="198120">
                <a:tc>
                  <a:txBody>
                    <a:bodyPr/>
                    <a:lstStyle/>
                    <a:p>
                      <a:pPr algn="ctr">
                        <a:lnSpc>
                          <a:spcPct val="107000"/>
                        </a:lnSpc>
                        <a:spcAft>
                          <a:spcPts val="0"/>
                        </a:spcAft>
                      </a:pPr>
                      <a:r>
                        <a:rPr lang="es-419" sz="1000">
                          <a:effectLst/>
                        </a:rPr>
                        <a:t>MUY POBRE</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16</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17.6%</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2</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13.3%</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186349"/>
                  </a:ext>
                </a:extLst>
              </a:tr>
              <a:tr h="198120">
                <a:tc>
                  <a:txBody>
                    <a:bodyPr/>
                    <a:lstStyle/>
                    <a:p>
                      <a:pPr algn="ctr">
                        <a:lnSpc>
                          <a:spcPct val="107000"/>
                        </a:lnSpc>
                        <a:spcAft>
                          <a:spcPts val="0"/>
                        </a:spcAft>
                      </a:pPr>
                      <a:r>
                        <a:rPr lang="es-419" sz="1000">
                          <a:effectLst/>
                        </a:rPr>
                        <a:t>TOTAL</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91</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100.0%</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a:effectLst/>
                        </a:rPr>
                        <a:t>15</a:t>
                      </a:r>
                      <a:endParaRPr lang="es-419"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000" dirty="0">
                          <a:effectLst/>
                        </a:rPr>
                        <a:t>100.0%</a:t>
                      </a:r>
                      <a:endParaRPr lang="es-419"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995791"/>
                  </a:ext>
                </a:extLst>
              </a:tr>
            </a:tbl>
          </a:graphicData>
        </a:graphic>
      </p:graphicFrame>
      <p:graphicFrame>
        <p:nvGraphicFramePr>
          <p:cNvPr id="15" name="Gráfico 14" descr="Hom">
            <a:extLst>
              <a:ext uri="{FF2B5EF4-FFF2-40B4-BE49-F238E27FC236}">
                <a16:creationId xmlns:a16="http://schemas.microsoft.com/office/drawing/2014/main" id="{095C10EB-8B77-43F2-950E-BD30923F17A4}"/>
              </a:ext>
            </a:extLst>
          </p:cNvPr>
          <p:cNvGraphicFramePr/>
          <p:nvPr>
            <p:extLst>
              <p:ext uri="{D42A27DB-BD31-4B8C-83A1-F6EECF244321}">
                <p14:modId xmlns:p14="http://schemas.microsoft.com/office/powerpoint/2010/main" val="829476554"/>
              </p:ext>
            </p:extLst>
          </p:nvPr>
        </p:nvGraphicFramePr>
        <p:xfrm>
          <a:off x="12163" y="2713876"/>
          <a:ext cx="5760085" cy="2355850"/>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983F9230-51F9-4BB2-B4A2-50EBC56BC68E}"/>
              </a:ext>
            </a:extLst>
          </p:cNvPr>
          <p:cNvSpPr txBox="1"/>
          <p:nvPr/>
        </p:nvSpPr>
        <p:spPr>
          <a:xfrm>
            <a:off x="5740975" y="1800389"/>
            <a:ext cx="3262895" cy="2031325"/>
          </a:xfrm>
          <a:prstGeom prst="rect">
            <a:avLst/>
          </a:prstGeom>
          <a:noFill/>
        </p:spPr>
        <p:txBody>
          <a:bodyPr wrap="square" rtlCol="0">
            <a:spAutoFit/>
          </a:bodyPr>
          <a:lstStyle/>
          <a:p>
            <a:r>
              <a:rPr lang="es-419" dirty="0"/>
              <a:t>Escala de valoración cualitativa realizada por intervalos, de acuerdo a los resultados alcanzados, y expuestas al coeficiente de variación para reducir la dispersión de la población. </a:t>
            </a:r>
          </a:p>
        </p:txBody>
      </p:sp>
      <mc:AlternateContent xmlns:mc="http://schemas.openxmlformats.org/markup-compatibility/2006">
        <mc:Choice xmlns:a14="http://schemas.microsoft.com/office/drawing/2010/main" Requires="a14">
          <p:sp>
            <p:nvSpPr>
              <p:cNvPr id="7" name="Rectángulo 6">
                <a:extLst>
                  <a:ext uri="{FF2B5EF4-FFF2-40B4-BE49-F238E27FC236}">
                    <a16:creationId xmlns:a16="http://schemas.microsoft.com/office/drawing/2014/main" id="{063AFADC-2709-42F2-8FDD-3DE40FA96271}"/>
                  </a:ext>
                </a:extLst>
              </p:cNvPr>
              <p:cNvSpPr/>
              <p:nvPr/>
            </p:nvSpPr>
            <p:spPr>
              <a:xfrm>
                <a:off x="6394562" y="4056027"/>
                <a:ext cx="1638076" cy="6019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𝐶𝑣</m:t>
                      </m:r>
                      <m:r>
                        <a:rPr lang="es-419" i="0">
                          <a:latin typeface="Cambria Math" panose="02040503050406030204" pitchFamily="18" charset="0"/>
                        </a:rPr>
                        <m:t>=</m:t>
                      </m:r>
                      <m:f>
                        <m:fPr>
                          <m:ctrlPr>
                            <a:rPr lang="es-419" i="1">
                              <a:latin typeface="Cambria Math" panose="02040503050406030204" pitchFamily="18" charset="0"/>
                            </a:rPr>
                          </m:ctrlPr>
                        </m:fPr>
                        <m:num>
                          <m:r>
                            <a:rPr lang="es-419" i="1">
                              <a:latin typeface="Cambria Math" panose="02040503050406030204" pitchFamily="18" charset="0"/>
                            </a:rPr>
                            <m:t>𝜎</m:t>
                          </m:r>
                        </m:num>
                        <m:den>
                          <m:d>
                            <m:dPr>
                              <m:begChr m:val="|"/>
                              <m:endChr m:val="|"/>
                              <m:ctrlPr>
                                <a:rPr lang="es-419" i="1">
                                  <a:latin typeface="Cambria Math" panose="02040503050406030204" pitchFamily="18" charset="0"/>
                                </a:rPr>
                              </m:ctrlPr>
                            </m:dPr>
                            <m:e>
                              <m:acc>
                                <m:accPr>
                                  <m:chr m:val="̅"/>
                                  <m:ctrlPr>
                                    <a:rPr lang="es-419" i="1">
                                      <a:latin typeface="Cambria Math" panose="02040503050406030204" pitchFamily="18" charset="0"/>
                                    </a:rPr>
                                  </m:ctrlPr>
                                </m:accPr>
                                <m:e>
                                  <m:r>
                                    <a:rPr lang="es-419" i="1">
                                      <a:latin typeface="Cambria Math" panose="02040503050406030204" pitchFamily="18" charset="0"/>
                                    </a:rPr>
                                    <m:t>𝑥</m:t>
                                  </m:r>
                                </m:e>
                              </m:acc>
                            </m:e>
                          </m:d>
                        </m:den>
                      </m:f>
                      <m:r>
                        <a:rPr lang="es-419" i="0">
                          <a:latin typeface="Cambria Math" panose="02040503050406030204" pitchFamily="18" charset="0"/>
                        </a:rPr>
                        <m:t>⋅100</m:t>
                      </m:r>
                    </m:oMath>
                  </m:oMathPara>
                </a14:m>
                <a:endParaRPr lang="es-419" dirty="0"/>
              </a:p>
            </p:txBody>
          </p:sp>
        </mc:Choice>
        <mc:Fallback>
          <p:sp>
            <p:nvSpPr>
              <p:cNvPr id="7" name="Rectángulo 6">
                <a:extLst>
                  <a:ext uri="{FF2B5EF4-FFF2-40B4-BE49-F238E27FC236}">
                    <a16:creationId xmlns:a16="http://schemas.microsoft.com/office/drawing/2014/main" id="{063AFADC-2709-42F2-8FDD-3DE40FA96271}"/>
                  </a:ext>
                </a:extLst>
              </p:cNvPr>
              <p:cNvSpPr>
                <a:spLocks noRot="1" noChangeAspect="1" noMove="1" noResize="1" noEditPoints="1" noAdjustHandles="1" noChangeArrowheads="1" noChangeShapeType="1" noTextEdit="1"/>
              </p:cNvSpPr>
              <p:nvPr/>
            </p:nvSpPr>
            <p:spPr>
              <a:xfrm>
                <a:off x="6394562" y="4056027"/>
                <a:ext cx="1638076" cy="601960"/>
              </a:xfrm>
              <a:prstGeom prst="rect">
                <a:avLst/>
              </a:prstGeom>
              <a:blipFill>
                <a:blip r:embed="rId5"/>
                <a:stretch>
                  <a:fillRect/>
                </a:stretch>
              </a:blipFill>
            </p:spPr>
            <p:txBody>
              <a:bodyPr/>
              <a:lstStyle/>
              <a:p>
                <a:r>
                  <a:rPr lang="es-419">
                    <a:noFill/>
                  </a:rPr>
                  <a:t> </a:t>
                </a:r>
              </a:p>
            </p:txBody>
          </p:sp>
        </mc:Fallback>
      </mc:AlternateContent>
      <p:sp>
        <p:nvSpPr>
          <p:cNvPr id="8" name="CuadroTexto 7">
            <a:extLst>
              <a:ext uri="{FF2B5EF4-FFF2-40B4-BE49-F238E27FC236}">
                <a16:creationId xmlns:a16="http://schemas.microsoft.com/office/drawing/2014/main" id="{F7578244-D131-48C2-9AF7-7128984D1E84}"/>
              </a:ext>
            </a:extLst>
          </p:cNvPr>
          <p:cNvSpPr txBox="1"/>
          <p:nvPr/>
        </p:nvSpPr>
        <p:spPr>
          <a:xfrm>
            <a:off x="7633778" y="4835719"/>
            <a:ext cx="1958409" cy="307777"/>
          </a:xfrm>
          <a:prstGeom prst="rect">
            <a:avLst/>
          </a:prstGeom>
          <a:noFill/>
        </p:spPr>
        <p:txBody>
          <a:bodyPr wrap="square" rtlCol="0">
            <a:spAutoFit/>
          </a:bodyPr>
          <a:lstStyle/>
          <a:p>
            <a:r>
              <a:rPr lang="es-419" sz="1400" dirty="0" err="1"/>
              <a:t>Zatsiorski</a:t>
            </a:r>
            <a:r>
              <a:rPr lang="es-419" sz="1400" dirty="0"/>
              <a:t>, (1992)</a:t>
            </a:r>
          </a:p>
        </p:txBody>
      </p:sp>
    </p:spTree>
    <p:extLst>
      <p:ext uri="{BB962C8B-B14F-4D97-AF65-F5344CB8AC3E}">
        <p14:creationId xmlns:p14="http://schemas.microsoft.com/office/powerpoint/2010/main" val="9692938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TotalTime>
  <Words>1134</Words>
  <Application>Microsoft Office PowerPoint</Application>
  <PresentationFormat>Presentación en pantalla (16:9)</PresentationFormat>
  <Paragraphs>403</Paragraphs>
  <Slides>18</Slides>
  <Notes>18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 Uquillas Maldonado</dc:creator>
  <cp:lastModifiedBy>Fabian Uquillas Maldonado</cp:lastModifiedBy>
  <cp:revision>16</cp:revision>
  <dcterms:created xsi:type="dcterms:W3CDTF">2019-01-25T13:45:11Z</dcterms:created>
  <dcterms:modified xsi:type="dcterms:W3CDTF">2019-01-25T16:36:35Z</dcterms:modified>
</cp:coreProperties>
</file>