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73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80" r:id="rId6"/>
    <p:sldId id="261" r:id="rId7"/>
    <p:sldId id="257" r:id="rId8"/>
    <p:sldId id="263" r:id="rId9"/>
    <p:sldId id="266" r:id="rId10"/>
    <p:sldId id="267" r:id="rId11"/>
    <p:sldId id="265" r:id="rId12"/>
    <p:sldId id="264" r:id="rId13"/>
    <p:sldId id="268" r:id="rId14"/>
    <p:sldId id="269" r:id="rId15"/>
    <p:sldId id="281" r:id="rId16"/>
    <p:sldId id="283" r:id="rId17"/>
    <p:sldId id="282" r:id="rId18"/>
    <p:sldId id="284" r:id="rId19"/>
    <p:sldId id="274" r:id="rId20"/>
    <p:sldId id="285" r:id="rId21"/>
    <p:sldId id="270" r:id="rId22"/>
    <p:sldId id="271" r:id="rId23"/>
    <p:sldId id="279" r:id="rId24"/>
    <p:sldId id="286" r:id="rId25"/>
    <p:sldId id="275" r:id="rId26"/>
    <p:sldId id="276" r:id="rId27"/>
    <p:sldId id="277" r:id="rId28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a Jimenez" initials="KJ" lastIdx="1" clrIdx="0">
    <p:extLst>
      <p:ext uri="{19B8F6BF-5375-455C-9EA6-DF929625EA0E}">
        <p15:presenceInfo xmlns:p15="http://schemas.microsoft.com/office/powerpoint/2012/main" userId="5ed1a08e388af8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006699"/>
    <a:srgbClr val="008080"/>
    <a:srgbClr val="006666"/>
    <a:srgbClr val="339966"/>
    <a:srgbClr val="003366"/>
    <a:srgbClr val="FFFF00"/>
    <a:srgbClr val="FFFF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9048" autoAdjust="0"/>
  </p:normalViewPr>
  <p:slideViewPr>
    <p:cSldViewPr>
      <p:cViewPr varScale="1">
        <p:scale>
          <a:sx n="66" d="100"/>
          <a:sy n="66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ina\Dropbox\MI%20TESIS\Tabulacion\base%20de%20datos%20de%20Pederna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ina\Dropbox\MI%20TESIS\Tabulacion\base%20de%20datos%20de%20Pederna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ina\Dropbox\MI%20TESIS\Tabulacion\base%20de%20datos%20de%20Pederna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ina\Dropbox\MI%20TESIS\Tabulacion\base%20de%20datos%20de%20Pederna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ina\Dropbox\MI%20TESIS\Tabulacion\base%20de%20datos%20de%20Pederna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ina\Dropbox\MI%20TESIS\Tabulacion\base%20de%20datos%20de%20Pederna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ina\Dropbox\MI%20TESIS\Tabulacion\base%20de%20datos%20de%20Pederna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ina\Dropbox\MI%20TESIS\Tabulacion\base%20de%20datos%20de%20Pedernal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ina\Dropbox\MI%20TESIS\Tabulacion\base%20de%20datos%20de%20Pedernal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82337023928485"/>
          <c:y val="0.12840736280552664"/>
          <c:w val="0.47654629646328928"/>
          <c:h val="0.81708201672682368"/>
        </c:manualLayout>
      </c:layout>
      <c:radarChart>
        <c:radarStyle val="marker"/>
        <c:varyColors val="0"/>
        <c:ser>
          <c:idx val="0"/>
          <c:order val="0"/>
          <c:spPr>
            <a:ln w="12700" cap="rnd">
              <a:solidFill>
                <a:srgbClr val="0066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2700">
                <a:solidFill>
                  <a:srgbClr val="00669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2.3206751054852242E-2"/>
                  <c:y val="6.2581477744153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00E-485A-9677-665C33ACA20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6.9534975271282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00E-485A-9677-665C33ACA20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2194092827004216E-3"/>
                  <c:y val="-3.4767487635641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00E-485A-9677-665C33ACA20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9624705771248978E-2"/>
                  <c:y val="-9.0030492144714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00E-485A-9677-665C33ACA20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139458636916822E-2"/>
                  <c:y val="-3.049233660607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00E-485A-9677-665C33ACA20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2025380737794657E-2"/>
                  <c:y val="-2.3867016622922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00E-485A-9677-665C33ACA20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3955842077785125E-2"/>
                  <c:y val="4.7573739295908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00E-485A-9677-665C33ACA20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6264591162357251E-2"/>
                  <c:y val="8.22516774410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00E-485A-9677-665C33ACA20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'dimension economica regional'!$A$3:$A$13</c:f>
              <c:strCache>
                <c:ptCount val="11"/>
                <c:pt idx="0">
                  <c:v>Diversidad económica</c:v>
                </c:pt>
                <c:pt idx="1">
                  <c:v>Equidad de ingresos</c:v>
                </c:pt>
                <c:pt idx="2">
                  <c:v>Propiedad de la vivienda</c:v>
                </c:pt>
                <c:pt idx="3">
                  <c:v>Empleo por Sectores</c:v>
                </c:pt>
                <c:pt idx="4">
                  <c:v>Empleo</c:v>
                </c:pt>
                <c:pt idx="5">
                  <c:v>Dependencia Económica</c:v>
                </c:pt>
                <c:pt idx="6">
                  <c:v>Pobreza</c:v>
                </c:pt>
                <c:pt idx="7">
                  <c:v>Vulnerabilidad Económica</c:v>
                </c:pt>
                <c:pt idx="8">
                  <c:v>Abastecimiento</c:v>
                </c:pt>
                <c:pt idx="9">
                  <c:v>Empleo Femenino</c:v>
                </c:pt>
                <c:pt idx="10">
                  <c:v>Asequibidad Regional</c:v>
                </c:pt>
              </c:strCache>
            </c:strRef>
          </c:cat>
          <c:val>
            <c:numRef>
              <c:f>'dimension economica regional'!$B$3:$B$13</c:f>
              <c:numCache>
                <c:formatCode>General</c:formatCode>
                <c:ptCount val="11"/>
                <c:pt idx="0">
                  <c:v>0.5</c:v>
                </c:pt>
                <c:pt idx="1">
                  <c:v>0.78</c:v>
                </c:pt>
                <c:pt idx="2">
                  <c:v>0.53</c:v>
                </c:pt>
                <c:pt idx="3">
                  <c:v>0.65</c:v>
                </c:pt>
                <c:pt idx="4">
                  <c:v>0.45</c:v>
                </c:pt>
                <c:pt idx="5">
                  <c:v>1</c:v>
                </c:pt>
                <c:pt idx="6">
                  <c:v>0.46</c:v>
                </c:pt>
                <c:pt idx="7">
                  <c:v>0</c:v>
                </c:pt>
                <c:pt idx="8">
                  <c:v>0.5</c:v>
                </c:pt>
                <c:pt idx="9">
                  <c:v>0.26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00E-485A-9677-665C33ACA2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493979696"/>
        <c:axId val="1800342496"/>
      </c:radarChart>
      <c:catAx>
        <c:axId val="14939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MX"/>
          </a:p>
        </c:txPr>
        <c:crossAx val="1800342496"/>
        <c:crosses val="autoZero"/>
        <c:auto val="1"/>
        <c:lblAlgn val="ctr"/>
        <c:lblOffset val="100"/>
        <c:noMultiLvlLbl val="0"/>
      </c:catAx>
      <c:valAx>
        <c:axId val="180034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9397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20439268231578"/>
          <c:y val="0.15144431080148785"/>
          <c:w val="0.51673336627745037"/>
          <c:h val="0.76823376007515998"/>
        </c:manualLayout>
      </c:layout>
      <c:radarChart>
        <c:radarStyle val="marker"/>
        <c:varyColors val="0"/>
        <c:ser>
          <c:idx val="0"/>
          <c:order val="0"/>
          <c:spPr>
            <a:ln w="12700" cap="rnd">
              <a:solidFill>
                <a:srgbClr val="0066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2700">
                <a:solidFill>
                  <a:srgbClr val="00669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9.6579476861166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81-4BB6-890A-230FE387D90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029436059172486E-4"/>
                  <c:y val="2.0812348756453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81-4BB6-890A-230FE387D90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228705163825684E-2"/>
                  <c:y val="-2.1814798884731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81-4BB6-890A-230FE387D90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533983749251331E-2"/>
                  <c:y val="-4.2924211938296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81-4BB6-890A-230FE387D90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507651039189669E-2"/>
                  <c:y val="-3.791137214054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581-4BB6-890A-230FE387D90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'dimension econom. empresarial'!$A$3:$A$7</c:f>
              <c:strCache>
                <c:ptCount val="5"/>
                <c:pt idx="0">
                  <c:v>Actividad empresarial femenina</c:v>
                </c:pt>
                <c:pt idx="1">
                  <c:v>Comport. empresariales frente a desastre</c:v>
                </c:pt>
                <c:pt idx="2">
                  <c:v>Visión empresarial</c:v>
                </c:pt>
                <c:pt idx="3">
                  <c:v>Emprendimiento</c:v>
                </c:pt>
                <c:pt idx="4">
                  <c:v>Ambiente empresarial</c:v>
                </c:pt>
              </c:strCache>
            </c:strRef>
          </c:cat>
          <c:val>
            <c:numRef>
              <c:f>'dimension econom. empresarial'!$B$3:$B$7</c:f>
              <c:numCache>
                <c:formatCode>General</c:formatCode>
                <c:ptCount val="5"/>
                <c:pt idx="0">
                  <c:v>0</c:v>
                </c:pt>
                <c:pt idx="1">
                  <c:v>0.48</c:v>
                </c:pt>
                <c:pt idx="2">
                  <c:v>0.51</c:v>
                </c:pt>
                <c:pt idx="3">
                  <c:v>0.59</c:v>
                </c:pt>
                <c:pt idx="4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581-4BB6-890A-230FE387D9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85773744"/>
        <c:axId val="1801058800"/>
      </c:radarChart>
      <c:catAx>
        <c:axId val="168577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1058800"/>
        <c:crosses val="autoZero"/>
        <c:auto val="1"/>
        <c:lblAlgn val="ctr"/>
        <c:lblOffset val="100"/>
        <c:noMultiLvlLbl val="0"/>
      </c:catAx>
      <c:valAx>
        <c:axId val="180105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8577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06531346020668"/>
          <c:y val="9.5493202280356654E-2"/>
          <c:w val="0.4906014802172457"/>
          <c:h val="0.73617501105541649"/>
        </c:manualLayout>
      </c:layout>
      <c:radarChart>
        <c:radarStyle val="marker"/>
        <c:varyColors val="0"/>
        <c:ser>
          <c:idx val="0"/>
          <c:order val="0"/>
          <c:spPr>
            <a:ln w="12700" cap="rnd">
              <a:solidFill>
                <a:srgbClr val="0066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2700">
                <a:solidFill>
                  <a:srgbClr val="00669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4690625111584137E-2"/>
                  <c:y val="0.13167763846190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CB6-4F55-9182-EF0290B3728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298651132195758E-2"/>
                  <c:y val="7.440038011101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B6-4F55-9182-EF0290B3728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40740846117526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CB6-4F55-9182-EF0290B3728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030310938664837E-2"/>
                  <c:y val="-9.1023983983601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B6-4F55-9182-EF0290B3728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4833538130660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CB6-4F55-9182-EF0290B3728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6818190291426617E-3"/>
                  <c:y val="-4.0455103992711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CB6-4F55-9182-EF0290B3728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6818190291426617E-3"/>
                  <c:y val="-6.18056948930925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CB6-4F55-9182-EF0290B3728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9620604687508225E-2"/>
                  <c:y val="7.4332144701859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CB6-4F55-9182-EF0290B3728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'dimension social comunitaria'!$A$3:$A$10</c:f>
              <c:strCache>
                <c:ptCount val="8"/>
                <c:pt idx="0">
                  <c:v>Individual y comunitaria</c:v>
                </c:pt>
                <c:pt idx="1">
                  <c:v>Cohesión comunitaria</c:v>
                </c:pt>
                <c:pt idx="2">
                  <c:v>Cohesión familia</c:v>
                </c:pt>
                <c:pt idx="3">
                  <c:v>Liderazgo</c:v>
                </c:pt>
                <c:pt idx="4">
                  <c:v>Solidaridad</c:v>
                </c:pt>
                <c:pt idx="5">
                  <c:v>Confianza Institucional</c:v>
                </c:pt>
                <c:pt idx="6">
                  <c:v>Asociatividad</c:v>
                </c:pt>
                <c:pt idx="7">
                  <c:v>Responsabilidad Social empresarial</c:v>
                </c:pt>
              </c:strCache>
            </c:strRef>
          </c:cat>
          <c:val>
            <c:numRef>
              <c:f>'dimension social comunitaria'!$B$3:$B$10</c:f>
              <c:numCache>
                <c:formatCode>General</c:formatCode>
                <c:ptCount val="8"/>
                <c:pt idx="0">
                  <c:v>0.79</c:v>
                </c:pt>
                <c:pt idx="1">
                  <c:v>0.74</c:v>
                </c:pt>
                <c:pt idx="2">
                  <c:v>0.8</c:v>
                </c:pt>
                <c:pt idx="3">
                  <c:v>0.64</c:v>
                </c:pt>
                <c:pt idx="4">
                  <c:v>0.78</c:v>
                </c:pt>
                <c:pt idx="5">
                  <c:v>0.56999999999999995</c:v>
                </c:pt>
                <c:pt idx="6">
                  <c:v>0.47</c:v>
                </c:pt>
                <c:pt idx="7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B6-4F55-9182-EF0290B372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01052272"/>
        <c:axId val="1801053360"/>
      </c:radarChart>
      <c:catAx>
        <c:axId val="180105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1053360"/>
        <c:crosses val="autoZero"/>
        <c:auto val="1"/>
        <c:lblAlgn val="ctr"/>
        <c:lblOffset val="100"/>
        <c:noMultiLvlLbl val="0"/>
      </c:catAx>
      <c:valAx>
        <c:axId val="180105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105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77223301632756"/>
          <c:y val="0.14363714878241041"/>
          <c:w val="0.41672537904177859"/>
          <c:h val="0.73476713720696651"/>
        </c:manualLayout>
      </c:layout>
      <c:radarChart>
        <c:radarStyle val="marker"/>
        <c:varyColors val="0"/>
        <c:ser>
          <c:idx val="0"/>
          <c:order val="0"/>
          <c:spPr>
            <a:ln w="12700" cap="rnd">
              <a:solidFill>
                <a:srgbClr val="0066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2700">
                <a:solidFill>
                  <a:srgbClr val="00669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038936826754721E-2"/>
                  <c:y val="7.746732541268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650-43C6-950A-2347D4BE56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584052401320921E-2"/>
                  <c:y val="7.1301267787069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50-43C6-950A-2347D4BE56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4074085152146432E-2"/>
                  <c:y val="4.9910887450948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50-43C6-950A-2347D4BE569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8376078601981444E-2"/>
                  <c:y val="-4.188711452799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50-43C6-950A-2347D4BE569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4966775836084552E-3"/>
                  <c:y val="-5.2821722767136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50-43C6-950A-2347D4BE569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3684716884599288E-2"/>
                  <c:y val="-0.11013540649451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650-43C6-950A-2347D4BE569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489961482087465E-2"/>
                  <c:y val="-4.880746845285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650-43C6-950A-2347D4BE569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590697234103872E-2"/>
                  <c:y val="3.3491415028328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650-43C6-950A-2347D4BE569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6590697234103872E-2"/>
                  <c:y val="9.6809758399987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650-43C6-950A-2347D4BE569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899335516721705E-3"/>
                  <c:y val="2.775735544190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650-43C6-950A-2347D4BE569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8993355167216354E-3"/>
                  <c:y val="2.495553582656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650-43C6-950A-2347D4BE569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9.4966775836085246E-3"/>
                  <c:y val="2.049669749634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650-43C6-950A-2347D4BE56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'dimension socio regional'!$A$2:$A$13</c:f>
              <c:strCache>
                <c:ptCount val="12"/>
                <c:pt idx="0">
                  <c:v>Nivel educación</c:v>
                </c:pt>
                <c:pt idx="1">
                  <c:v>Edad Población</c:v>
                </c:pt>
                <c:pt idx="2">
                  <c:v>Discapacidad</c:v>
                </c:pt>
                <c:pt idx="3">
                  <c:v>Género</c:v>
                </c:pt>
                <c:pt idx="4">
                  <c:v>Educación Básica</c:v>
                </c:pt>
                <c:pt idx="5">
                  <c:v>Ocupación de la población</c:v>
                </c:pt>
                <c:pt idx="6">
                  <c:v>Identidad</c:v>
                </c:pt>
                <c:pt idx="7">
                  <c:v>Cobertura de Seguridad de Salud</c:v>
                </c:pt>
                <c:pt idx="8">
                  <c:v>Cobertura médica</c:v>
                </c:pt>
                <c:pt idx="9">
                  <c:v>Influencia religiosa</c:v>
                </c:pt>
                <c:pt idx="10">
                  <c:v>Identidad del empresario</c:v>
                </c:pt>
                <c:pt idx="11">
                  <c:v>Vulnerabilidad social</c:v>
                </c:pt>
              </c:strCache>
            </c:strRef>
          </c:cat>
          <c:val>
            <c:numRef>
              <c:f>'dimension socio regional'!$B$2:$B$13</c:f>
              <c:numCache>
                <c:formatCode>General</c:formatCode>
                <c:ptCount val="12"/>
                <c:pt idx="0">
                  <c:v>0.5</c:v>
                </c:pt>
                <c:pt idx="1">
                  <c:v>1</c:v>
                </c:pt>
                <c:pt idx="2">
                  <c:v>0.98</c:v>
                </c:pt>
                <c:pt idx="3">
                  <c:v>0.67</c:v>
                </c:pt>
                <c:pt idx="4">
                  <c:v>0.21</c:v>
                </c:pt>
                <c:pt idx="5">
                  <c:v>1</c:v>
                </c:pt>
                <c:pt idx="6">
                  <c:v>0.81</c:v>
                </c:pt>
                <c:pt idx="7">
                  <c:v>0.11</c:v>
                </c:pt>
                <c:pt idx="8">
                  <c:v>0</c:v>
                </c:pt>
                <c:pt idx="9">
                  <c:v>0.56999999999999995</c:v>
                </c:pt>
                <c:pt idx="10">
                  <c:v>0.65</c:v>
                </c:pt>
                <c:pt idx="11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650-43C6-950A-2347D4BE56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01052816"/>
        <c:axId val="1801053904"/>
      </c:radarChart>
      <c:catAx>
        <c:axId val="180105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1053904"/>
        <c:crosses val="autoZero"/>
        <c:auto val="1"/>
        <c:lblAlgn val="ctr"/>
        <c:lblOffset val="100"/>
        <c:noMultiLvlLbl val="0"/>
      </c:catAx>
      <c:valAx>
        <c:axId val="180105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105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46323045081697"/>
          <c:y val="0.12376269089759256"/>
          <c:w val="0.47088750079489305"/>
          <c:h val="0.66498861237640261"/>
        </c:manualLayout>
      </c:layout>
      <c:radarChart>
        <c:radarStyle val="marker"/>
        <c:varyColors val="0"/>
        <c:ser>
          <c:idx val="0"/>
          <c:order val="0"/>
          <c:spPr>
            <a:ln w="12700" cap="rnd">
              <a:solidFill>
                <a:srgbClr val="0066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2700">
                <a:solidFill>
                  <a:srgbClr val="00669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5901639344262293E-2"/>
                  <c:y val="7.843137254901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F46-4069-A739-D8037475A8B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7179021155961225E-3"/>
                  <c:y val="-0.10313290880220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F46-4069-A739-D8037475A8B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583922681762539E-2"/>
                  <c:y val="-0.11976492543421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F46-4069-A739-D8037475A8B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300546448087432E-2"/>
                  <c:y val="2.3121387283236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F46-4069-A739-D8037475A8B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'dimension institucional'!$A$3:$A$7</c:f>
              <c:strCache>
                <c:ptCount val="5"/>
                <c:pt idx="0">
                  <c:v>Prevención</c:v>
                </c:pt>
                <c:pt idx="1">
                  <c:v>Mitigación de Riesgos</c:v>
                </c:pt>
                <c:pt idx="2">
                  <c:v>Cordinación Institucional</c:v>
                </c:pt>
                <c:pt idx="3">
                  <c:v>Plan de Emergencia Institucional</c:v>
                </c:pt>
                <c:pt idx="4">
                  <c:v>Plan de Emergencia Empresarial</c:v>
                </c:pt>
              </c:strCache>
            </c:strRef>
          </c:cat>
          <c:val>
            <c:numRef>
              <c:f>'dimension institucional'!$B$3:$B$7</c:f>
              <c:numCache>
                <c:formatCode>General</c:formatCode>
                <c:ptCount val="5"/>
                <c:pt idx="0">
                  <c:v>0.66</c:v>
                </c:pt>
                <c:pt idx="1">
                  <c:v>0.41</c:v>
                </c:pt>
                <c:pt idx="2">
                  <c:v>0.5</c:v>
                </c:pt>
                <c:pt idx="3">
                  <c:v>0.54</c:v>
                </c:pt>
                <c:pt idx="4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46-4069-A739-D8037475A8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01055536"/>
        <c:axId val="1801058256"/>
      </c:radarChart>
      <c:catAx>
        <c:axId val="180105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1058256"/>
        <c:crosses val="autoZero"/>
        <c:auto val="1"/>
        <c:lblAlgn val="ctr"/>
        <c:lblOffset val="100"/>
        <c:noMultiLvlLbl val="0"/>
      </c:catAx>
      <c:valAx>
        <c:axId val="180105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105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17007194267943"/>
          <c:y val="0.13062554814974936"/>
          <c:w val="0.47509767396528069"/>
          <c:h val="0.70389672267915948"/>
        </c:manualLayout>
      </c:layout>
      <c:radarChart>
        <c:radarStyle val="marker"/>
        <c:varyColors val="0"/>
        <c:ser>
          <c:idx val="0"/>
          <c:order val="0"/>
          <c:spPr>
            <a:ln w="12700" cap="rnd">
              <a:solidFill>
                <a:srgbClr val="0066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2700">
                <a:solidFill>
                  <a:srgbClr val="00669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5117739403453611E-2"/>
                  <c:y val="2.209944751381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976-425C-9C9B-BBC4FE049F1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747761580528687E-17"/>
                  <c:y val="1.1049723756906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76-425C-9C9B-BBC4FE049F1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608058608058532E-2"/>
                  <c:y val="-1.1049723756906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76-425C-9C9B-BBC4FE049F1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2099447513812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976-425C-9C9B-BBC4FE049F1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'dimension infraestructura'!$A$4:$A$9</c:f>
              <c:strCache>
                <c:ptCount val="6"/>
                <c:pt idx="0">
                  <c:v>Servicios Básicos</c:v>
                </c:pt>
                <c:pt idx="1">
                  <c:v>Planificación Urbana</c:v>
                </c:pt>
                <c:pt idx="2">
                  <c:v>Vías de Evacuación</c:v>
                </c:pt>
                <c:pt idx="3">
                  <c:v>Infraestructura del Sistema de Salud</c:v>
                </c:pt>
                <c:pt idx="4">
                  <c:v>Monitoreo de desastres</c:v>
                </c:pt>
                <c:pt idx="5">
                  <c:v>Cobertura Móvil</c:v>
                </c:pt>
              </c:strCache>
            </c:strRef>
          </c:cat>
          <c:val>
            <c:numRef>
              <c:f>'dimension infraestructura'!$B$4:$B$9</c:f>
              <c:numCache>
                <c:formatCode>General</c:formatCode>
                <c:ptCount val="6"/>
                <c:pt idx="0">
                  <c:v>0.48</c:v>
                </c:pt>
                <c:pt idx="1">
                  <c:v>0.1</c:v>
                </c:pt>
                <c:pt idx="2">
                  <c:v>1</c:v>
                </c:pt>
                <c:pt idx="3">
                  <c:v>0.25</c:v>
                </c:pt>
                <c:pt idx="4">
                  <c:v>0.5</c:v>
                </c:pt>
                <c:pt idx="5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76-425C-9C9B-BBC4FE049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056624"/>
        <c:axId val="1801054448"/>
      </c:radarChart>
      <c:catAx>
        <c:axId val="180105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1054448"/>
        <c:crosses val="autoZero"/>
        <c:auto val="1"/>
        <c:lblAlgn val="ctr"/>
        <c:lblOffset val="100"/>
        <c:noMultiLvlLbl val="0"/>
      </c:catAx>
      <c:valAx>
        <c:axId val="180105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105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31920891788081"/>
          <c:y val="0.10597465616512985"/>
          <c:w val="0.464815028028981"/>
          <c:h val="0.78023413493238436"/>
        </c:manualLayout>
      </c:layout>
      <c:radarChart>
        <c:radarStyle val="marker"/>
        <c:varyColors val="0"/>
        <c:ser>
          <c:idx val="0"/>
          <c:order val="0"/>
          <c:spPr>
            <a:ln w="12700" cap="rnd">
              <a:solidFill>
                <a:srgbClr val="0066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2700">
                <a:solidFill>
                  <a:srgbClr val="00669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0651340996168581E-2"/>
                  <c:y val="2.256699242702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51-4FA5-B4D4-F0175202792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2566992427026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51-4FA5-B4D4-F0175202792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531289910600253E-2"/>
                  <c:y val="-0.13540195456216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51-4FA5-B4D4-F0175202792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54278416347382E-3"/>
                  <c:y val="-1.8805827022522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51-4FA5-B4D4-F0175202792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4508301404853126E-2"/>
                  <c:y val="-3.761165404504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51-4FA5-B4D4-F0175202792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4074074074074125E-2"/>
                  <c:y val="9.0267969708106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51-4FA5-B4D4-F0175202792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'dimension experiencial'!$A$4:$A$10</c:f>
              <c:strCache>
                <c:ptCount val="7"/>
                <c:pt idx="0">
                  <c:v>Percep. de capacitación en desastres</c:v>
                </c:pt>
                <c:pt idx="1">
                  <c:v>Percep. de riesgos</c:v>
                </c:pt>
                <c:pt idx="2">
                  <c:v>Seguridad frente a desastres</c:v>
                </c:pt>
                <c:pt idx="3">
                  <c:v>Percep. de experiencia en desastres</c:v>
                </c:pt>
                <c:pt idx="4">
                  <c:v>Identif. con el sistema de gestión de riesgo</c:v>
                </c:pt>
                <c:pt idx="5">
                  <c:v>Expectativas económicas</c:v>
                </c:pt>
                <c:pt idx="6">
                  <c:v>Afectación a la salud</c:v>
                </c:pt>
              </c:strCache>
            </c:strRef>
          </c:cat>
          <c:val>
            <c:numRef>
              <c:f>'dimension experiencial'!$B$4:$B$10</c:f>
              <c:numCache>
                <c:formatCode>General</c:formatCode>
                <c:ptCount val="7"/>
                <c:pt idx="0">
                  <c:v>0.55000000000000004</c:v>
                </c:pt>
                <c:pt idx="1">
                  <c:v>0.5</c:v>
                </c:pt>
                <c:pt idx="2">
                  <c:v>0.44</c:v>
                </c:pt>
                <c:pt idx="3">
                  <c:v>0.73</c:v>
                </c:pt>
                <c:pt idx="4">
                  <c:v>0.44</c:v>
                </c:pt>
                <c:pt idx="5">
                  <c:v>0.79</c:v>
                </c:pt>
                <c:pt idx="6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D51-4FA5-B4D4-F017520279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01057168"/>
        <c:axId val="1801054992"/>
      </c:radarChart>
      <c:catAx>
        <c:axId val="180105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MX"/>
          </a:p>
        </c:txPr>
        <c:crossAx val="1801054992"/>
        <c:crosses val="autoZero"/>
        <c:auto val="1"/>
        <c:lblAlgn val="ctr"/>
        <c:lblOffset val="100"/>
        <c:noMultiLvlLbl val="0"/>
      </c:catAx>
      <c:valAx>
        <c:axId val="180105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105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06682013585507E-2"/>
          <c:y val="1.8873387305460058E-2"/>
          <c:w val="0.89017261920758195"/>
          <c:h val="0.8599188284362316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825-4C86-91CF-B0E0497E57A3}"/>
              </c:ext>
            </c:extLst>
          </c:dPt>
          <c:dLbls>
            <c:dLbl>
              <c:idx val="1"/>
              <c:layout>
                <c:manualLayout>
                  <c:x val="-2.9726993699254661E-2"/>
                  <c:y val="3.6965955921270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825-4C86-91CF-B0E0497E57A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3336726342397509E-2"/>
                  <c:y val="-1.8774347729719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25-4C86-91CF-B0E0497E57A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206055379033653E-3"/>
                  <c:y val="-1.1173397231857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825-4C86-91CF-B0E0497E57A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240609471343093E-3"/>
                  <c:y val="-7.9581951712617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825-4C86-91CF-B0E0497E57A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495926996262122E-2"/>
                  <c:y val="-5.9312750384985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825-4C86-91CF-B0E0497E57A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UNIDIMENSIONAL!$F$6:$F$13</c:f>
              <c:strCache>
                <c:ptCount val="8"/>
                <c:pt idx="0">
                  <c:v>Económica regional</c:v>
                </c:pt>
                <c:pt idx="1">
                  <c:v>Económica empresarial</c:v>
                </c:pt>
                <c:pt idx="2">
                  <c:v>socio regional</c:v>
                </c:pt>
                <c:pt idx="3">
                  <c:v>socio comunitaria</c:v>
                </c:pt>
                <c:pt idx="4">
                  <c:v>Institucional</c:v>
                </c:pt>
                <c:pt idx="5">
                  <c:v>Infraestrucutra</c:v>
                </c:pt>
                <c:pt idx="6">
                  <c:v>Ecologica</c:v>
                </c:pt>
                <c:pt idx="7">
                  <c:v>Experiencial</c:v>
                </c:pt>
              </c:strCache>
            </c:strRef>
          </c:xVal>
          <c:yVal>
            <c:numRef>
              <c:f>UNIDIMENSIONAL!$G$6:$G$13</c:f>
              <c:numCache>
                <c:formatCode>0.00</c:formatCode>
                <c:ptCount val="8"/>
                <c:pt idx="0">
                  <c:v>0.55000000000000004</c:v>
                </c:pt>
                <c:pt idx="1">
                  <c:v>0.45400000000000001</c:v>
                </c:pt>
                <c:pt idx="2">
                  <c:v>0.58000000000000007</c:v>
                </c:pt>
                <c:pt idx="3">
                  <c:v>0.6925</c:v>
                </c:pt>
                <c:pt idx="4">
                  <c:v>0.51600000000000001</c:v>
                </c:pt>
                <c:pt idx="5">
                  <c:v>0.5</c:v>
                </c:pt>
                <c:pt idx="6">
                  <c:v>0.69</c:v>
                </c:pt>
                <c:pt idx="7">
                  <c:v>0.52714285714285702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825-4C86-91CF-B0E0497E57A3}"/>
            </c:ext>
          </c:extLst>
        </c:ser>
        <c:ser>
          <c:idx val="1"/>
          <c:order val="1"/>
          <c:tx>
            <c:strRef>
              <c:f>UNIDIMENSIONAL!$B$12</c:f>
              <c:strCache>
                <c:ptCount val="1"/>
                <c:pt idx="0">
                  <c:v>•       Visión empresarial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UNIDIMENSIONAL!$E$7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UNIDIMENSIONAL!$C$12</c:f>
              <c:numCache>
                <c:formatCode>0.00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825-4C86-91CF-B0E0497E57A3}"/>
            </c:ext>
          </c:extLst>
        </c:ser>
        <c:ser>
          <c:idx val="2"/>
          <c:order val="2"/>
          <c:tx>
            <c:strRef>
              <c:f>UNIDIMENSIONAL!$B$13</c:f>
              <c:strCache>
                <c:ptCount val="1"/>
                <c:pt idx="0">
                  <c:v>•       Emprendimiento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UNIDIMENSIONAL!$E$7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UNIDIMENSIONAL!$C$13</c:f>
              <c:numCache>
                <c:formatCode>0.00</c:formatCode>
                <c:ptCount val="1"/>
                <c:pt idx="0">
                  <c:v>0.48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2825-4C86-91CF-B0E0497E57A3}"/>
            </c:ext>
          </c:extLst>
        </c:ser>
        <c:ser>
          <c:idx val="3"/>
          <c:order val="3"/>
          <c:tx>
            <c:strRef>
              <c:f>UNIDIMENSIONAL!$B$14</c:f>
              <c:strCache>
                <c:ptCount val="1"/>
                <c:pt idx="0">
                  <c:v>•       Ambiento empresarial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UNIDIMENSIONAL!$E$7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UNIDIMENSIONAL!$C$14</c:f>
              <c:numCache>
                <c:formatCode>0.00</c:formatCode>
                <c:ptCount val="1"/>
                <c:pt idx="0">
                  <c:v>0.51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2825-4C86-91CF-B0E0497E57A3}"/>
            </c:ext>
          </c:extLst>
        </c:ser>
        <c:ser>
          <c:idx val="4"/>
          <c:order val="4"/>
          <c:tx>
            <c:strRef>
              <c:f>UNIDIMENSIONAL!$B$15</c:f>
              <c:strCache>
                <c:ptCount val="1"/>
                <c:pt idx="0">
                  <c:v>•       Comportamiento de la empresa frente al desastre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UNIDIMENSIONAL!$E$7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UNIDIMENSIONAL!$C$15</c:f>
              <c:numCache>
                <c:formatCode>0.00</c:formatCode>
                <c:ptCount val="1"/>
                <c:pt idx="0">
                  <c:v>0.59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825-4C86-91CF-B0E0497E57A3}"/>
            </c:ext>
          </c:extLst>
        </c:ser>
        <c:ser>
          <c:idx val="5"/>
          <c:order val="5"/>
          <c:tx>
            <c:strRef>
              <c:f>UNIDIMENSIONAL!$B$16</c:f>
              <c:strCache>
                <c:ptCount val="1"/>
                <c:pt idx="0">
                  <c:v>•       Actividad empresarial femenina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UNIDIMENSIONAL!$E$7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UNIDIMENSIONAL!$C$16</c:f>
              <c:numCache>
                <c:formatCode>0.00</c:formatCode>
                <c:ptCount val="1"/>
                <c:pt idx="0">
                  <c:v>0.69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2825-4C86-91CF-B0E0497E57A3}"/>
            </c:ext>
          </c:extLst>
        </c:ser>
        <c:ser>
          <c:idx val="6"/>
          <c:order val="6"/>
          <c:tx>
            <c:strRef>
              <c:f>UNIDIMENSIONAL!$B$1</c:f>
              <c:strCache>
                <c:ptCount val="1"/>
                <c:pt idx="0">
                  <c:v>•       La pobreza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UNIDIMENSIONAL!$E$6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UNIDIMENSIONAL!$C$1</c:f>
              <c:numCache>
                <c:formatCode>0.00</c:formatCode>
                <c:ptCount val="1"/>
                <c:pt idx="0">
                  <c:v>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2825-4C86-91CF-B0E0497E57A3}"/>
            </c:ext>
          </c:extLst>
        </c:ser>
        <c:ser>
          <c:idx val="7"/>
          <c:order val="7"/>
          <c:tx>
            <c:strRef>
              <c:f>UNIDIMENSIONAL!$B$2</c:f>
              <c:strCache>
                <c:ptCount val="1"/>
                <c:pt idx="0">
                  <c:v>•       Equidad de ingreso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UNIDIMENSIONAL!$C$2</c:f>
              <c:numCache>
                <c:formatCode>0.00</c:formatCode>
                <c:ptCount val="1"/>
                <c:pt idx="0">
                  <c:v>0.78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2825-4C86-91CF-B0E0497E57A3}"/>
            </c:ext>
          </c:extLst>
        </c:ser>
        <c:ser>
          <c:idx val="8"/>
          <c:order val="8"/>
          <c:tx>
            <c:strRef>
              <c:f>UNIDIMENSIONAL!$B$3</c:f>
              <c:strCache>
                <c:ptCount val="1"/>
                <c:pt idx="0">
                  <c:v>•       El empleo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UNIDIMENSIONAL!$C$3</c:f>
              <c:numCache>
                <c:formatCode>0.00</c:formatCode>
                <c:ptCount val="1"/>
                <c:pt idx="0">
                  <c:v>0.53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2825-4C86-91CF-B0E0497E57A3}"/>
            </c:ext>
          </c:extLst>
        </c:ser>
        <c:ser>
          <c:idx val="9"/>
          <c:order val="9"/>
          <c:tx>
            <c:strRef>
              <c:f>UNIDIMENSIONAL!$B$4</c:f>
              <c:strCache>
                <c:ptCount val="1"/>
                <c:pt idx="0">
                  <c:v>•       El empleo por sectores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UNIDIMENSIONAL!$C$4</c:f>
              <c:numCache>
                <c:formatCode>0.00</c:formatCode>
                <c:ptCount val="1"/>
                <c:pt idx="0">
                  <c:v>0.65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2825-4C86-91CF-B0E0497E57A3}"/>
            </c:ext>
          </c:extLst>
        </c:ser>
        <c:ser>
          <c:idx val="10"/>
          <c:order val="10"/>
          <c:tx>
            <c:strRef>
              <c:f>UNIDIMENSIONAL!$B$5</c:f>
              <c:strCache>
                <c:ptCount val="1"/>
                <c:pt idx="0">
                  <c:v>•       Diversidad económica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UNIDIMENSIONAL!$C$5</c:f>
              <c:numCache>
                <c:formatCode>0.00</c:formatCode>
                <c:ptCount val="1"/>
                <c:pt idx="0">
                  <c:v>0.45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2825-4C86-91CF-B0E0497E57A3}"/>
            </c:ext>
          </c:extLst>
        </c:ser>
        <c:ser>
          <c:idx val="11"/>
          <c:order val="11"/>
          <c:tx>
            <c:strRef>
              <c:f>UNIDIMENSIONAL!$B$6</c:f>
              <c:strCache>
                <c:ptCount val="1"/>
                <c:pt idx="0">
                  <c:v>•       Empleo femenino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UNIDIMENSIONAL!$E$6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UNIDIMENSIONAL!$C$6</c:f>
              <c:numCache>
                <c:formatCode>0.00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2825-4C86-91CF-B0E0497E57A3}"/>
            </c:ext>
          </c:extLst>
        </c:ser>
        <c:ser>
          <c:idx val="12"/>
          <c:order val="12"/>
          <c:tx>
            <c:strRef>
              <c:f>UNIDIMENSIONAL!$B$7</c:f>
              <c:strCache>
                <c:ptCount val="1"/>
                <c:pt idx="0">
                  <c:v>•       Dependencia económica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UNIDIMENSIONAL!$C$7</c:f>
              <c:numCache>
                <c:formatCode>0.00</c:formatCode>
                <c:ptCount val="1"/>
                <c:pt idx="0">
                  <c:v>0.46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2825-4C86-91CF-B0E0497E57A3}"/>
            </c:ext>
          </c:extLst>
        </c:ser>
        <c:ser>
          <c:idx val="13"/>
          <c:order val="13"/>
          <c:tx>
            <c:strRef>
              <c:f>UNIDIMENSIONAL!$B$8</c:f>
              <c:strCache>
                <c:ptCount val="1"/>
                <c:pt idx="0">
                  <c:v>•       Asequibilidad regional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UNIDIMENSIONAL!$C$8</c:f>
              <c:numCache>
                <c:formatCode>0.00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2825-4C86-91CF-B0E0497E57A3}"/>
            </c:ext>
          </c:extLst>
        </c:ser>
        <c:ser>
          <c:idx val="14"/>
          <c:order val="14"/>
          <c:tx>
            <c:strRef>
              <c:f>UNIDIMENSIONAL!$B$9</c:f>
              <c:strCache>
                <c:ptCount val="1"/>
                <c:pt idx="0">
                  <c:v>•       Propiedad de la vivienda.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UNIDIMENSIONAL!$C$9</c:f>
              <c:numCache>
                <c:formatCode>0.00</c:formatCode>
                <c:ptCount val="1"/>
                <c:pt idx="0">
                  <c:v>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2825-4C86-91CF-B0E0497E57A3}"/>
            </c:ext>
          </c:extLst>
        </c:ser>
        <c:ser>
          <c:idx val="15"/>
          <c:order val="15"/>
          <c:tx>
            <c:strRef>
              <c:f>UNIDIMENSIONAL!$B$10</c:f>
              <c:strCache>
                <c:ptCount val="1"/>
                <c:pt idx="0">
                  <c:v>•       Vulnerabilidad económica</c:v>
                </c:pt>
              </c:strCache>
            </c:strRef>
          </c:tx>
          <c:spPr>
            <a:ln w="254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UNIDIMENSIONAL!$C$10</c:f>
              <c:numCache>
                <c:formatCode>0.00</c:formatCode>
                <c:ptCount val="1"/>
                <c:pt idx="0">
                  <c:v>0.26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2825-4C86-91CF-B0E0497E57A3}"/>
            </c:ext>
          </c:extLst>
        </c:ser>
        <c:ser>
          <c:idx val="16"/>
          <c:order val="16"/>
          <c:tx>
            <c:strRef>
              <c:f>UNIDIMENSIONAL!$B$11</c:f>
              <c:strCache>
                <c:ptCount val="1"/>
                <c:pt idx="0">
                  <c:v>•       Abastecimiento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952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accent1">
                    <a:lumMod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825-4C86-91CF-B0E0497E57A3}"/>
              </c:ext>
            </c:extLst>
          </c:dPt>
          <c:xVal>
            <c:numRef>
              <c:f>UNIDIMENSIONAL!$E$6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UNIDIMENSIONAL!$C$11</c:f>
              <c:numCache>
                <c:formatCode>0.00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2825-4C86-91CF-B0E0497E57A3}"/>
            </c:ext>
          </c:extLst>
        </c:ser>
        <c:ser>
          <c:idx val="17"/>
          <c:order val="17"/>
          <c:tx>
            <c:strRef>
              <c:f>UNIDIMENSIONAL!$B$17</c:f>
              <c:strCache>
                <c:ptCount val="1"/>
                <c:pt idx="0">
                  <c:v>•       Nivel de educación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UNIDIMENSIONAL!$E$8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UNIDIMENSIONAL!$C$17</c:f>
              <c:numCache>
                <c:formatCode>0.00</c:formatCode>
                <c:ptCount val="1"/>
                <c:pt idx="0">
                  <c:v>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2825-4C86-91CF-B0E0497E57A3}"/>
            </c:ext>
          </c:extLst>
        </c:ser>
        <c:ser>
          <c:idx val="18"/>
          <c:order val="18"/>
          <c:tx>
            <c:strRef>
              <c:f>UNIDIMENSIONAL!$B$18</c:f>
              <c:strCache>
                <c:ptCount val="1"/>
                <c:pt idx="0">
                  <c:v>•       Edad de la población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UNIDIMENSIONAL!$E$8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UNIDIMENSIONAL!$C$18</c:f>
              <c:numCache>
                <c:formatCode>0.00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2825-4C86-91CF-B0E0497E57A3}"/>
            </c:ext>
          </c:extLst>
        </c:ser>
        <c:ser>
          <c:idx val="19"/>
          <c:order val="19"/>
          <c:tx>
            <c:strRef>
              <c:f>UNIDIMENSIONAL!$B$19</c:f>
              <c:strCache>
                <c:ptCount val="1"/>
                <c:pt idx="0">
                  <c:v>•       Discapacidades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UNIDIMENSIONAL!$E$8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UNIDIMENSIONAL!$C$19</c:f>
              <c:numCache>
                <c:formatCode>0.00</c:formatCode>
                <c:ptCount val="1"/>
                <c:pt idx="0">
                  <c:v>0.98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2825-4C86-91CF-B0E0497E57A3}"/>
            </c:ext>
          </c:extLst>
        </c:ser>
        <c:ser>
          <c:idx val="20"/>
          <c:order val="20"/>
          <c:tx>
            <c:strRef>
              <c:f>UNIDIMENSIONAL!$B$20</c:f>
              <c:strCache>
                <c:ptCount val="1"/>
                <c:pt idx="0">
                  <c:v>•       Género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UNIDIMENSIONAL!$E$8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UNIDIMENSIONAL!$C$20</c:f>
              <c:numCache>
                <c:formatCode>0.00</c:formatCode>
                <c:ptCount val="1"/>
                <c:pt idx="0">
                  <c:v>0.67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2825-4C86-91CF-B0E0497E57A3}"/>
            </c:ext>
          </c:extLst>
        </c:ser>
        <c:ser>
          <c:idx val="21"/>
          <c:order val="21"/>
          <c:tx>
            <c:strRef>
              <c:f>UNIDIMENSIONAL!$B$21</c:f>
              <c:strCache>
                <c:ptCount val="1"/>
                <c:pt idx="0">
                  <c:v>•       Educación básica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UNIDIMENSIONAL!$E$8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UNIDIMENSIONAL!$C$21</c:f>
              <c:numCache>
                <c:formatCode>0.00</c:formatCode>
                <c:ptCount val="1"/>
                <c:pt idx="0">
                  <c:v>0.21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2825-4C86-91CF-B0E0497E57A3}"/>
            </c:ext>
          </c:extLst>
        </c:ser>
        <c:ser>
          <c:idx val="22"/>
          <c:order val="22"/>
          <c:tx>
            <c:strRef>
              <c:f>UNIDIMENSIONAL!$B$22</c:f>
              <c:strCache>
                <c:ptCount val="1"/>
                <c:pt idx="0">
                  <c:v>•       Ocupación de la población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UNIDIMENSIONAL!$E$8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UNIDIMENSIONAL!$C$22</c:f>
              <c:numCache>
                <c:formatCode>0.00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2825-4C86-91CF-B0E0497E57A3}"/>
            </c:ext>
          </c:extLst>
        </c:ser>
        <c:ser>
          <c:idx val="23"/>
          <c:order val="23"/>
          <c:tx>
            <c:strRef>
              <c:f>UNIDIMENSIONAL!$B$23</c:f>
              <c:strCache>
                <c:ptCount val="1"/>
                <c:pt idx="0">
                  <c:v>•       Identidad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UNIDIMENSIONAL!$E$8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UNIDIMENSIONAL!$C$23</c:f>
              <c:numCache>
                <c:formatCode>0.00</c:formatCode>
                <c:ptCount val="1"/>
                <c:pt idx="0">
                  <c:v>0.81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2825-4C86-91CF-B0E0497E57A3}"/>
            </c:ext>
          </c:extLst>
        </c:ser>
        <c:ser>
          <c:idx val="24"/>
          <c:order val="24"/>
          <c:tx>
            <c:strRef>
              <c:f>UNIDIMENSIONAL!$B$24</c:f>
              <c:strCache>
                <c:ptCount val="1"/>
                <c:pt idx="0">
                  <c:v>•       Cobertura de seguro de salud.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UNIDIMENSIONAL!$E$8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UNIDIMENSIONAL!$C$24</c:f>
              <c:numCache>
                <c:formatCode>0.00</c:formatCode>
                <c:ptCount val="1"/>
                <c:pt idx="0">
                  <c:v>0.11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2825-4C86-91CF-B0E0497E57A3}"/>
            </c:ext>
          </c:extLst>
        </c:ser>
        <c:ser>
          <c:idx val="25"/>
          <c:order val="25"/>
          <c:tx>
            <c:strRef>
              <c:f>UNIDIMENSIONAL!$B$25</c:f>
              <c:strCache>
                <c:ptCount val="1"/>
                <c:pt idx="0">
                  <c:v>•       Cobertura médica.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UNIDIMENSIONAL!$E$8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UNIDIMENSIONAL!$C$25</c:f>
              <c:numCache>
                <c:formatCode>0.00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2825-4C86-91CF-B0E0497E57A3}"/>
            </c:ext>
          </c:extLst>
        </c:ser>
        <c:ser>
          <c:idx val="26"/>
          <c:order val="26"/>
          <c:tx>
            <c:strRef>
              <c:f>UNIDIMENSIONAL!$B$26</c:f>
              <c:strCache>
                <c:ptCount val="1"/>
                <c:pt idx="0">
                  <c:v>•       Influencia religiosa.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UNIDIMENSIONAL!$E$8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UNIDIMENSIONAL!$C$26</c:f>
              <c:numCache>
                <c:formatCode>0.00</c:formatCode>
                <c:ptCount val="1"/>
                <c:pt idx="0">
                  <c:v>0.56999999999999995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2825-4C86-91CF-B0E0497E57A3}"/>
            </c:ext>
          </c:extLst>
        </c:ser>
        <c:ser>
          <c:idx val="27"/>
          <c:order val="27"/>
          <c:tx>
            <c:strRef>
              <c:f>UNIDIMENSIONAL!$B$27</c:f>
              <c:strCache>
                <c:ptCount val="1"/>
                <c:pt idx="0">
                  <c:v>•       Identidad del empresario con el territorio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UNIDIMENSIONAL!$E$8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UNIDIMENSIONAL!$C$27</c:f>
              <c:numCache>
                <c:formatCode>0.00</c:formatCode>
                <c:ptCount val="1"/>
                <c:pt idx="0">
                  <c:v>0.65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3-2825-4C86-91CF-B0E0497E57A3}"/>
            </c:ext>
          </c:extLst>
        </c:ser>
        <c:ser>
          <c:idx val="28"/>
          <c:order val="28"/>
          <c:tx>
            <c:strRef>
              <c:f>UNIDIMENSIONAL!$B$28</c:f>
              <c:strCache>
                <c:ptCount val="1"/>
                <c:pt idx="0">
                  <c:v>•       Vulnerabilidad social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UNIDIMENSIONAL!$E$8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UNIDIMENSIONAL!$C$28</c:f>
              <c:numCache>
                <c:formatCode>0.00</c:formatCode>
                <c:ptCount val="1"/>
                <c:pt idx="0">
                  <c:v>0.46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4-2825-4C86-91CF-B0E0497E57A3}"/>
            </c:ext>
          </c:extLst>
        </c:ser>
        <c:ser>
          <c:idx val="29"/>
          <c:order val="29"/>
          <c:tx>
            <c:strRef>
              <c:f>UNIDIMENSIONAL!$B$29</c:f>
              <c:strCache>
                <c:ptCount val="1"/>
                <c:pt idx="0">
                  <c:v>•       Resiliencia Individual y comunitaria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UNIDIMENSIONAL!$E$9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UNIDIMENSIONAL!$C$29</c:f>
              <c:numCache>
                <c:formatCode>0.00</c:formatCode>
                <c:ptCount val="1"/>
                <c:pt idx="0">
                  <c:v>0.79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5-2825-4C86-91CF-B0E0497E57A3}"/>
            </c:ext>
          </c:extLst>
        </c:ser>
        <c:ser>
          <c:idx val="30"/>
          <c:order val="30"/>
          <c:tx>
            <c:strRef>
              <c:f>UNIDIMENSIONAL!$B$30</c:f>
              <c:strCache>
                <c:ptCount val="1"/>
                <c:pt idx="0">
                  <c:v>•       Cohesión comunitaria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UNIDIMENSIONAL!$E$9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UNIDIMENSIONAL!$C$30</c:f>
              <c:numCache>
                <c:formatCode>0.00</c:formatCode>
                <c:ptCount val="1"/>
                <c:pt idx="0">
                  <c:v>0.74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2825-4C86-91CF-B0E0497E57A3}"/>
            </c:ext>
          </c:extLst>
        </c:ser>
        <c:ser>
          <c:idx val="31"/>
          <c:order val="31"/>
          <c:tx>
            <c:strRef>
              <c:f>UNIDIMENSIONAL!$B$31</c:f>
              <c:strCache>
                <c:ptCount val="1"/>
                <c:pt idx="0">
                  <c:v>•       Liderazgo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UNIDIMENSIONAL!$E$9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UNIDIMENSIONAL!$C$31</c:f>
              <c:numCache>
                <c:formatCode>0.00</c:formatCode>
                <c:ptCount val="1"/>
                <c:pt idx="0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7-2825-4C86-91CF-B0E0497E57A3}"/>
            </c:ext>
          </c:extLst>
        </c:ser>
        <c:ser>
          <c:idx val="32"/>
          <c:order val="32"/>
          <c:tx>
            <c:strRef>
              <c:f>UNIDIMENSIONAL!$B$32</c:f>
              <c:strCache>
                <c:ptCount val="1"/>
                <c:pt idx="0">
                  <c:v>•       Solidaridad 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UNIDIMENSIONAL!$E$9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UNIDIMENSIONAL!$C$32</c:f>
              <c:numCache>
                <c:formatCode>0.00</c:formatCode>
                <c:ptCount val="1"/>
                <c:pt idx="0">
                  <c:v>0.64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2825-4C86-91CF-B0E0497E57A3}"/>
            </c:ext>
          </c:extLst>
        </c:ser>
        <c:ser>
          <c:idx val="33"/>
          <c:order val="33"/>
          <c:tx>
            <c:strRef>
              <c:f>UNIDIMENSIONAL!$B$33</c:f>
              <c:strCache>
                <c:ptCount val="1"/>
                <c:pt idx="0">
                  <c:v>•       Cohesión familiar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UNIDIMENSIONAL!$E$9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UNIDIMENSIONAL!$C$33</c:f>
              <c:numCache>
                <c:formatCode>0.00</c:formatCode>
                <c:ptCount val="1"/>
                <c:pt idx="0">
                  <c:v>0.78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9-2825-4C86-91CF-B0E0497E57A3}"/>
            </c:ext>
          </c:extLst>
        </c:ser>
        <c:ser>
          <c:idx val="34"/>
          <c:order val="34"/>
          <c:tx>
            <c:strRef>
              <c:f>UNIDIMENSIONAL!$B$34</c:f>
              <c:strCache>
                <c:ptCount val="1"/>
                <c:pt idx="0">
                  <c:v>•       Confianza institucional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UNIDIMENSIONAL!$E$9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UNIDIMENSIONAL!$C$34</c:f>
              <c:numCache>
                <c:formatCode>0.00</c:formatCode>
                <c:ptCount val="1"/>
                <c:pt idx="0">
                  <c:v>0.56999999999999995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A-2825-4C86-91CF-B0E0497E57A3}"/>
            </c:ext>
          </c:extLst>
        </c:ser>
        <c:ser>
          <c:idx val="35"/>
          <c:order val="35"/>
          <c:tx>
            <c:strRef>
              <c:f>UNIDIMENSIONAL!$B$35</c:f>
              <c:strCache>
                <c:ptCount val="1"/>
                <c:pt idx="0">
                  <c:v>•       Asociatividad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UNIDIMENSIONAL!$E$9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UNIDIMENSIONAL!$C$35</c:f>
              <c:numCache>
                <c:formatCode>0.00</c:formatCode>
                <c:ptCount val="1"/>
                <c:pt idx="0">
                  <c:v>0.47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B-2825-4C86-91CF-B0E0497E57A3}"/>
            </c:ext>
          </c:extLst>
        </c:ser>
        <c:ser>
          <c:idx val="36"/>
          <c:order val="36"/>
          <c:tx>
            <c:strRef>
              <c:f>UNIDIMENSIONAL!$B$36</c:f>
              <c:strCache>
                <c:ptCount val="1"/>
                <c:pt idx="0">
                  <c:v>•       Responsabilidad Social empresarial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UNIDIMENSIONAL!$E$9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UNIDIMENSIONAL!$C$36</c:f>
              <c:numCache>
                <c:formatCode>0.00</c:formatCode>
                <c:ptCount val="1"/>
                <c:pt idx="0">
                  <c:v>0.75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C-2825-4C86-91CF-B0E0497E57A3}"/>
            </c:ext>
          </c:extLst>
        </c:ser>
        <c:ser>
          <c:idx val="37"/>
          <c:order val="37"/>
          <c:tx>
            <c:strRef>
              <c:f>UNIDIMENSIONAL!$B$37</c:f>
              <c:strCache>
                <c:ptCount val="1"/>
                <c:pt idx="0">
                  <c:v>•       Prevención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UNIDIMENSIONAL!$E$10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UNIDIMENSIONAL!$C$37</c:f>
              <c:numCache>
                <c:formatCode>0.00</c:formatCode>
                <c:ptCount val="1"/>
                <c:pt idx="0">
                  <c:v>0.66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D-2825-4C86-91CF-B0E0497E57A3}"/>
            </c:ext>
          </c:extLst>
        </c:ser>
        <c:ser>
          <c:idx val="38"/>
          <c:order val="38"/>
          <c:tx>
            <c:strRef>
              <c:f>UNIDIMENSIONAL!$B$38</c:f>
              <c:strCache>
                <c:ptCount val="1"/>
                <c:pt idx="0">
                  <c:v>•       Mitigación de riesgos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UNIDIMENSIONAL!$E$10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UNIDIMENSIONAL!$C$38</c:f>
              <c:numCache>
                <c:formatCode>0.00</c:formatCode>
                <c:ptCount val="1"/>
                <c:pt idx="0">
                  <c:v>0.41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E-2825-4C86-91CF-B0E0497E57A3}"/>
            </c:ext>
          </c:extLst>
        </c:ser>
        <c:ser>
          <c:idx val="39"/>
          <c:order val="39"/>
          <c:tx>
            <c:strRef>
              <c:f>UNIDIMENSIONAL!$B$39</c:f>
              <c:strCache>
                <c:ptCount val="1"/>
                <c:pt idx="0">
                  <c:v>•       Coordinación institucional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UNIDIMENSIONAL!$E$10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UNIDIMENSIONAL!$C$39</c:f>
              <c:numCache>
                <c:formatCode>0.00</c:formatCode>
                <c:ptCount val="1"/>
                <c:pt idx="0">
                  <c:v>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F-2825-4C86-91CF-B0E0497E57A3}"/>
            </c:ext>
          </c:extLst>
        </c:ser>
        <c:ser>
          <c:idx val="40"/>
          <c:order val="40"/>
          <c:tx>
            <c:strRef>
              <c:f>UNIDIMENSIONAL!$B$40</c:f>
              <c:strCache>
                <c:ptCount val="1"/>
                <c:pt idx="0">
                  <c:v>•       Planes de emergencia institucional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UNIDIMENSIONAL!$E$10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UNIDIMENSIONAL!$C$40</c:f>
              <c:numCache>
                <c:formatCode>0.00</c:formatCode>
                <c:ptCount val="1"/>
                <c:pt idx="0">
                  <c:v>0.54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0-2825-4C86-91CF-B0E0497E57A3}"/>
            </c:ext>
          </c:extLst>
        </c:ser>
        <c:ser>
          <c:idx val="41"/>
          <c:order val="41"/>
          <c:tx>
            <c:strRef>
              <c:f>UNIDIMENSIONAL!$B$41</c:f>
              <c:strCache>
                <c:ptCount val="1"/>
                <c:pt idx="0">
                  <c:v>•       Conocimiento de plan de emergencia (empresas)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UNIDIMENSIONAL!$E$10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UNIDIMENSIONAL!$C$41</c:f>
              <c:numCache>
                <c:formatCode>0.00</c:formatCode>
                <c:ptCount val="1"/>
                <c:pt idx="0">
                  <c:v>0.47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1-2825-4C86-91CF-B0E0497E57A3}"/>
            </c:ext>
          </c:extLst>
        </c:ser>
        <c:ser>
          <c:idx val="42"/>
          <c:order val="42"/>
          <c:tx>
            <c:strRef>
              <c:f>UNIDIMENSIONAL!$B$42</c:f>
              <c:strCache>
                <c:ptCount val="1"/>
                <c:pt idx="0">
                  <c:v>•       Servicios básicos</c:v>
                </c:pt>
              </c:strCache>
            </c:strRef>
          </c:tx>
          <c:spPr>
            <a:ln w="254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UNIDIMENSIONAL!$E$11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UNIDIMENSIONAL!$C$42</c:f>
              <c:numCache>
                <c:formatCode>0.00</c:formatCode>
                <c:ptCount val="1"/>
                <c:pt idx="0">
                  <c:v>0.48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2-2825-4C86-91CF-B0E0497E57A3}"/>
            </c:ext>
          </c:extLst>
        </c:ser>
        <c:ser>
          <c:idx val="43"/>
          <c:order val="43"/>
          <c:tx>
            <c:strRef>
              <c:f>UNIDIMENSIONAL!$B$43</c:f>
              <c:strCache>
                <c:ptCount val="1"/>
                <c:pt idx="0">
                  <c:v>•       Planificación urbana</c:v>
                </c:pt>
              </c:strCache>
            </c:strRef>
          </c:tx>
          <c:spPr>
            <a:ln w="254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UNIDIMENSIONAL!$E$11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UNIDIMENSIONAL!$C$43</c:f>
              <c:numCache>
                <c:formatCode>0.00</c:formatCode>
                <c:ptCount val="1"/>
                <c:pt idx="0">
                  <c:v>0.1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3-2825-4C86-91CF-B0E0497E57A3}"/>
            </c:ext>
          </c:extLst>
        </c:ser>
        <c:ser>
          <c:idx val="44"/>
          <c:order val="44"/>
          <c:tx>
            <c:strRef>
              <c:f>UNIDIMENSIONAL!$B$44</c:f>
              <c:strCache>
                <c:ptCount val="1"/>
                <c:pt idx="0">
                  <c:v>•       Líneas de vías para evacuación</c:v>
                </c:pt>
              </c:strCache>
            </c:strRef>
          </c:tx>
          <c:spPr>
            <a:ln w="254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UNIDIMENSIONAL!$E$11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UNIDIMENSIONAL!$C$44</c:f>
              <c:numCache>
                <c:formatCode>0.00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4-2825-4C86-91CF-B0E0497E57A3}"/>
            </c:ext>
          </c:extLst>
        </c:ser>
        <c:ser>
          <c:idx val="45"/>
          <c:order val="45"/>
          <c:tx>
            <c:strRef>
              <c:f>UNIDIMENSIONAL!$B$45</c:f>
              <c:strCache>
                <c:ptCount val="1"/>
                <c:pt idx="0">
                  <c:v>•       Infraestructura de sistema de salud</c:v>
                </c:pt>
              </c:strCache>
            </c:strRef>
          </c:tx>
          <c:spPr>
            <a:ln w="254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UNIDIMENSIONAL!$E$11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UNIDIMENSIONAL!$C$45</c:f>
              <c:numCache>
                <c:formatCode>0.00</c:formatCode>
                <c:ptCount val="1"/>
                <c:pt idx="0">
                  <c:v>0.25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5-2825-4C86-91CF-B0E0497E57A3}"/>
            </c:ext>
          </c:extLst>
        </c:ser>
        <c:ser>
          <c:idx val="46"/>
          <c:order val="46"/>
          <c:tx>
            <c:strRef>
              <c:f>UNIDIMENSIONAL!$B$46</c:f>
              <c:strCache>
                <c:ptCount val="1"/>
                <c:pt idx="0">
                  <c:v>•       Monitoreo de desastres</c:v>
                </c:pt>
              </c:strCache>
            </c:strRef>
          </c:tx>
          <c:spPr>
            <a:ln w="254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UNIDIMENSIONAL!$E$11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UNIDIMENSIONAL!$C$46</c:f>
              <c:numCache>
                <c:formatCode>0.00</c:formatCode>
                <c:ptCount val="1"/>
                <c:pt idx="0">
                  <c:v>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6-2825-4C86-91CF-B0E0497E57A3}"/>
            </c:ext>
          </c:extLst>
        </c:ser>
        <c:ser>
          <c:idx val="47"/>
          <c:order val="47"/>
          <c:tx>
            <c:strRef>
              <c:f>UNIDIMENSIONAL!$B$47</c:f>
              <c:strCache>
                <c:ptCount val="1"/>
                <c:pt idx="0">
                  <c:v>•       Cobertura móvil</c:v>
                </c:pt>
              </c:strCache>
            </c:strRef>
          </c:tx>
          <c:spPr>
            <a:ln w="254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xVal>
            <c:numRef>
              <c:f>UNIDIMENSIONAL!$E$11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UNIDIMENSIONAL!$C$47</c:f>
              <c:numCache>
                <c:formatCode>0.00</c:formatCode>
                <c:ptCount val="1"/>
                <c:pt idx="0">
                  <c:v>0.67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7-2825-4C86-91CF-B0E0497E57A3}"/>
            </c:ext>
          </c:extLst>
        </c:ser>
        <c:ser>
          <c:idx val="48"/>
          <c:order val="48"/>
          <c:tx>
            <c:strRef>
              <c:f>UNIDIMENSIONAL!$B$48</c:f>
              <c:strCache>
                <c:ptCount val="1"/>
                <c:pt idx="0">
                  <c:v>•       Riesgo de amenaza natural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UNIDIMENSIONAL!$E$12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UNIDIMENSIONAL!$C$48</c:f>
              <c:numCache>
                <c:formatCode>0.00</c:formatCode>
                <c:ptCount val="1"/>
                <c:pt idx="0">
                  <c:v>0.38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8-2825-4C86-91CF-B0E0497E57A3}"/>
            </c:ext>
          </c:extLst>
        </c:ser>
        <c:ser>
          <c:idx val="49"/>
          <c:order val="49"/>
          <c:tx>
            <c:strRef>
              <c:f>UNIDIMENSIONAL!$B$49</c:f>
              <c:strCache>
                <c:ptCount val="1"/>
                <c:pt idx="0">
                  <c:v>•       Biodiversidad ecológica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UNIDIMENSIONAL!$E$12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UNIDIMENSIONAL!$C$49</c:f>
              <c:numCache>
                <c:formatCode>0.00</c:formatCode>
                <c:ptCount val="1"/>
                <c:pt idx="0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9-2825-4C86-91CF-B0E0497E57A3}"/>
            </c:ext>
          </c:extLst>
        </c:ser>
        <c:ser>
          <c:idx val="50"/>
          <c:order val="50"/>
          <c:tx>
            <c:strRef>
              <c:f>UNIDIMENSIONAL!$B$50</c:f>
              <c:strCache>
                <c:ptCount val="1"/>
                <c:pt idx="0">
                  <c:v>•       Percepción sobre capacitación en desastres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UNIDIMENSIONAL!$E$13:$E$14</c:f>
              <c:numCache>
                <c:formatCode>General</c:formatCode>
                <c:ptCount val="2"/>
                <c:pt idx="0">
                  <c:v>8</c:v>
                </c:pt>
              </c:numCache>
            </c:numRef>
          </c:xVal>
          <c:yVal>
            <c:numRef>
              <c:f>UNIDIMENSIONAL!$C$50</c:f>
              <c:numCache>
                <c:formatCode>0.00</c:formatCode>
                <c:ptCount val="1"/>
                <c:pt idx="0">
                  <c:v>0.55000000000000004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A-2825-4C86-91CF-B0E0497E57A3}"/>
            </c:ext>
          </c:extLst>
        </c:ser>
        <c:ser>
          <c:idx val="51"/>
          <c:order val="51"/>
          <c:tx>
            <c:strRef>
              <c:f>UNIDIMENSIONAL!$B$51</c:f>
              <c:strCache>
                <c:ptCount val="1"/>
                <c:pt idx="0">
                  <c:v>•       Percepción de riesgo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UNIDIMENSIONAL!$E$13:$E$14</c:f>
              <c:numCache>
                <c:formatCode>General</c:formatCode>
                <c:ptCount val="2"/>
                <c:pt idx="0">
                  <c:v>8</c:v>
                </c:pt>
              </c:numCache>
            </c:numRef>
          </c:xVal>
          <c:yVal>
            <c:numRef>
              <c:f>UNIDIMENSIONAL!$C$51</c:f>
              <c:numCache>
                <c:formatCode>0.00</c:formatCode>
                <c:ptCount val="1"/>
                <c:pt idx="0">
                  <c:v>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B-2825-4C86-91CF-B0E0497E57A3}"/>
            </c:ext>
          </c:extLst>
        </c:ser>
        <c:ser>
          <c:idx val="52"/>
          <c:order val="52"/>
          <c:tx>
            <c:strRef>
              <c:f>UNIDIMENSIONAL!$B$52</c:f>
              <c:strCache>
                <c:ptCount val="1"/>
                <c:pt idx="0">
                  <c:v>•       Seguridad frente a desastres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UNIDIMENSIONAL!$E$13:$E$14</c:f>
              <c:numCache>
                <c:formatCode>General</c:formatCode>
                <c:ptCount val="2"/>
                <c:pt idx="0">
                  <c:v>8</c:v>
                </c:pt>
              </c:numCache>
            </c:numRef>
          </c:xVal>
          <c:yVal>
            <c:numRef>
              <c:f>UNIDIMENSIONAL!$C$52</c:f>
              <c:numCache>
                <c:formatCode>0.00</c:formatCode>
                <c:ptCount val="1"/>
                <c:pt idx="0">
                  <c:v>0.44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C-2825-4C86-91CF-B0E0497E57A3}"/>
            </c:ext>
          </c:extLst>
        </c:ser>
        <c:ser>
          <c:idx val="53"/>
          <c:order val="53"/>
          <c:tx>
            <c:strRef>
              <c:f>UNIDIMENSIONAL!$B$53</c:f>
              <c:strCache>
                <c:ptCount val="1"/>
                <c:pt idx="0">
                  <c:v>•       Percepción de experiencia en desastres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UNIDIMENSIONAL!$E$13:$E$14</c:f>
              <c:numCache>
                <c:formatCode>General</c:formatCode>
                <c:ptCount val="2"/>
                <c:pt idx="0">
                  <c:v>8</c:v>
                </c:pt>
              </c:numCache>
            </c:numRef>
          </c:xVal>
          <c:yVal>
            <c:numRef>
              <c:f>UNIDIMENSIONAL!$C$53</c:f>
              <c:numCache>
                <c:formatCode>0.00</c:formatCode>
                <c:ptCount val="1"/>
                <c:pt idx="0">
                  <c:v>0.73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D-2825-4C86-91CF-B0E0497E57A3}"/>
            </c:ext>
          </c:extLst>
        </c:ser>
        <c:ser>
          <c:idx val="54"/>
          <c:order val="54"/>
          <c:tx>
            <c:strRef>
              <c:f>UNIDIMENSIONAL!$B$54</c:f>
              <c:strCache>
                <c:ptCount val="1"/>
                <c:pt idx="0">
                  <c:v>•       Identificación con el sistema de gestión de riesgos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UNIDIMENSIONAL!$E$13:$E$14</c:f>
              <c:numCache>
                <c:formatCode>General</c:formatCode>
                <c:ptCount val="2"/>
                <c:pt idx="0">
                  <c:v>8</c:v>
                </c:pt>
              </c:numCache>
            </c:numRef>
          </c:xVal>
          <c:yVal>
            <c:numRef>
              <c:f>UNIDIMENSIONAL!$C$54</c:f>
              <c:numCache>
                <c:formatCode>0.00</c:formatCode>
                <c:ptCount val="1"/>
                <c:pt idx="0">
                  <c:v>0.44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E-2825-4C86-91CF-B0E0497E57A3}"/>
            </c:ext>
          </c:extLst>
        </c:ser>
        <c:ser>
          <c:idx val="55"/>
          <c:order val="55"/>
          <c:tx>
            <c:strRef>
              <c:f>UNIDIMENSIONAL!$B$55</c:f>
              <c:strCache>
                <c:ptCount val="1"/>
                <c:pt idx="0">
                  <c:v>•       Expectativas económicas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UNIDIMENSIONAL!$E$13:$E$14</c:f>
              <c:numCache>
                <c:formatCode>General</c:formatCode>
                <c:ptCount val="2"/>
                <c:pt idx="0">
                  <c:v>8</c:v>
                </c:pt>
              </c:numCache>
            </c:numRef>
          </c:xVal>
          <c:yVal>
            <c:numRef>
              <c:f>UNIDIMENSIONAL!$C$55</c:f>
              <c:numCache>
                <c:formatCode>0.00</c:formatCode>
                <c:ptCount val="1"/>
                <c:pt idx="0">
                  <c:v>0.79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F-2825-4C86-91CF-B0E0497E57A3}"/>
            </c:ext>
          </c:extLst>
        </c:ser>
        <c:ser>
          <c:idx val="56"/>
          <c:order val="56"/>
          <c:tx>
            <c:strRef>
              <c:f>UNIDIMENSIONAL!$B$56</c:f>
              <c:strCache>
                <c:ptCount val="1"/>
                <c:pt idx="0">
                  <c:v>•       Afectación a la salud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UNIDIMENSIONAL!$E$13:$E$14</c:f>
              <c:numCache>
                <c:formatCode>General</c:formatCode>
                <c:ptCount val="2"/>
                <c:pt idx="0">
                  <c:v>8</c:v>
                </c:pt>
              </c:numCache>
            </c:numRef>
          </c:xVal>
          <c:yVal>
            <c:numRef>
              <c:f>UNIDIMENSIONAL!$C$56</c:f>
              <c:numCache>
                <c:formatCode>0.00</c:formatCode>
                <c:ptCount val="1"/>
                <c:pt idx="0">
                  <c:v>0.24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0-2825-4C86-91CF-B0E0497E5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059344"/>
        <c:axId val="1801056080"/>
      </c:scatterChart>
      <c:valAx>
        <c:axId val="18010593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1056080"/>
        <c:crosses val="autoZero"/>
        <c:crossBetween val="midCat"/>
      </c:valAx>
      <c:valAx>
        <c:axId val="18010560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1059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2905432275511"/>
          <c:y val="5.177613469773476E-2"/>
          <c:w val="0.84847721307563828"/>
          <c:h val="0.8273180013337493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>
                    <a:lumMod val="50000"/>
                  </a:schemeClr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827-4E5A-843F-3CF27BE07F6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4">
                    <a:lumMod val="50000"/>
                  </a:schemeClr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827-4E5A-843F-3CF27BE07F6B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827-4E5A-843F-3CF27BE07F6B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2">
                    <a:lumMod val="50000"/>
                  </a:schemeClr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827-4E5A-843F-3CF27BE07F6B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827-4E5A-843F-3CF27BE07F6B}"/>
              </c:ext>
            </c:extLst>
          </c:dPt>
          <c:dLbls>
            <c:dLbl>
              <c:idx val="0"/>
              <c:layout>
                <c:manualLayout>
                  <c:x val="-6.5525332060765135E-2"/>
                  <c:y val="-9.880369586521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827-4E5A-843F-3CF27BE07F6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787958323391392E-2"/>
                  <c:y val="5.3775390369551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827-4E5A-843F-3CF27BE07F6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1585938121371262E-2"/>
                  <c:y val="-7.1062043822526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27-4E5A-843F-3CF27BE07F6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707150242583384E-2"/>
                  <c:y val="-6.7594337317191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827-4E5A-843F-3CF27BE07F6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3505130040563032E-2"/>
                  <c:y val="-9.1868282854539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827-4E5A-843F-3CF27BE07F6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121291656724873E-2"/>
                  <c:y val="-0.10573910887588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827-4E5A-843F-3CF27BE07F6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5222301757734831E-2"/>
                  <c:y val="6.764621639089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827-4E5A-843F-3CF27BE07F6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'MEDIAS MULTIDIMENCIONAL'!$H$2:$H$9</c:f>
              <c:strCache>
                <c:ptCount val="8"/>
                <c:pt idx="0">
                  <c:v>dimensión economica regional</c:v>
                </c:pt>
                <c:pt idx="1">
                  <c:v>dimensión economica empresarial</c:v>
                </c:pt>
                <c:pt idx="2">
                  <c:v>dimensión socio regional</c:v>
                </c:pt>
                <c:pt idx="3">
                  <c:v>dimensión socio comunitaria</c:v>
                </c:pt>
                <c:pt idx="4">
                  <c:v>dimensión institucional</c:v>
                </c:pt>
                <c:pt idx="5">
                  <c:v>dimensión infraestructura</c:v>
                </c:pt>
                <c:pt idx="6">
                  <c:v>dimensión ecologica</c:v>
                </c:pt>
                <c:pt idx="7">
                  <c:v>dimensión experiencial</c:v>
                </c:pt>
              </c:strCache>
            </c:strRef>
          </c:xVal>
          <c:yVal>
            <c:numRef>
              <c:f>'MEDIAS MULTIDIMENCIONAL'!$I$2:$I$9</c:f>
              <c:numCache>
                <c:formatCode>General</c:formatCode>
                <c:ptCount val="8"/>
                <c:pt idx="0">
                  <c:v>8.5227272727272721E-3</c:v>
                </c:pt>
                <c:pt idx="1">
                  <c:v>6.7640000000000009E-3</c:v>
                </c:pt>
                <c:pt idx="2">
                  <c:v>9.5941666666666675E-3</c:v>
                </c:pt>
                <c:pt idx="3">
                  <c:v>1.318625E-2</c:v>
                </c:pt>
                <c:pt idx="4">
                  <c:v>9.4720000000000013E-3</c:v>
                </c:pt>
                <c:pt idx="5">
                  <c:v>1.0396666666666667E-2</c:v>
                </c:pt>
                <c:pt idx="6">
                  <c:v>7.0600000000000003E-3</c:v>
                </c:pt>
                <c:pt idx="7">
                  <c:v>1.1068571428571429E-2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827-4E5A-843F-3CF27BE07F6B}"/>
            </c:ext>
          </c:extLst>
        </c:ser>
        <c:ser>
          <c:idx val="1"/>
          <c:order val="1"/>
          <c:tx>
            <c:strRef>
              <c:f>'MEDIAS MULTIDIMENCIONAL'!$B$2</c:f>
              <c:strCache>
                <c:ptCount val="1"/>
                <c:pt idx="0">
                  <c:v>La pobreza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'MEDIAS MULTIDIMENCIONAL'!$F$2</c:f>
              <c:numCache>
                <c:formatCode>0.000000</c:formatCode>
                <c:ptCount val="1"/>
                <c:pt idx="0">
                  <c:v>8.0000000000000002E-3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6827-4E5A-843F-3CF27BE07F6B}"/>
            </c:ext>
          </c:extLst>
        </c:ser>
        <c:ser>
          <c:idx val="2"/>
          <c:order val="2"/>
          <c:tx>
            <c:strRef>
              <c:f>'MEDIAS MULTIDIMENCIONAL'!$B$3</c:f>
              <c:strCache>
                <c:ptCount val="1"/>
                <c:pt idx="0">
                  <c:v>Equidad de ingreso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'MEDIAS MULTIDIMENCIONAL'!$F$3</c:f>
              <c:numCache>
                <c:formatCode>0.000000</c:formatCode>
                <c:ptCount val="1"/>
                <c:pt idx="0">
                  <c:v>1.3260000000000001E-2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6827-4E5A-843F-3CF27BE07F6B}"/>
            </c:ext>
          </c:extLst>
        </c:ser>
        <c:ser>
          <c:idx val="3"/>
          <c:order val="3"/>
          <c:tx>
            <c:strRef>
              <c:f>'MEDIAS MULTIDIMENCIONAL'!$B$4</c:f>
              <c:strCache>
                <c:ptCount val="1"/>
                <c:pt idx="0">
                  <c:v> El empleo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'MEDIAS MULTIDIMENCIONAL'!$F$4</c:f>
              <c:numCache>
                <c:formatCode>0.000000</c:formatCode>
                <c:ptCount val="1"/>
                <c:pt idx="0">
                  <c:v>1.06E-2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6827-4E5A-843F-3CF27BE07F6B}"/>
            </c:ext>
          </c:extLst>
        </c:ser>
        <c:ser>
          <c:idx val="4"/>
          <c:order val="4"/>
          <c:tx>
            <c:strRef>
              <c:f>'MEDIAS MULTIDIMENCIONAL'!$B$5</c:f>
              <c:strCache>
                <c:ptCount val="1"/>
                <c:pt idx="0">
                  <c:v>  El empleo por sectores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'MEDIAS MULTIDIMENCIONAL'!$F$5</c:f>
              <c:numCache>
                <c:formatCode>0.000000</c:formatCode>
                <c:ptCount val="1"/>
                <c:pt idx="0">
                  <c:v>5.8500000000000002E-3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827-4E5A-843F-3CF27BE07F6B}"/>
            </c:ext>
          </c:extLst>
        </c:ser>
        <c:ser>
          <c:idx val="5"/>
          <c:order val="5"/>
          <c:tx>
            <c:strRef>
              <c:f>'MEDIAS MULTIDIMENCIONAL'!$B$6</c:f>
              <c:strCache>
                <c:ptCount val="1"/>
                <c:pt idx="0">
                  <c:v>Diversidad económica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'MEDIAS MULTIDIMENCIONAL'!$F$6</c:f>
              <c:numCache>
                <c:formatCode>0.000000</c:formatCode>
                <c:ptCount val="1"/>
                <c:pt idx="0">
                  <c:v>7.2000000000000007E-3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6827-4E5A-843F-3CF27BE07F6B}"/>
            </c:ext>
          </c:extLst>
        </c:ser>
        <c:ser>
          <c:idx val="6"/>
          <c:order val="6"/>
          <c:tx>
            <c:strRef>
              <c:f>'MEDIAS MULTIDIMENCIONAL'!$B$7</c:f>
              <c:strCache>
                <c:ptCount val="1"/>
                <c:pt idx="0">
                  <c:v>Empleo femenino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'MEDIAS MULTIDIMENCIONAL'!$F$7</c:f>
              <c:numCache>
                <c:formatCode>0.000000</c:formatCode>
                <c:ptCount val="1"/>
                <c:pt idx="0">
                  <c:v>1.4E-2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6827-4E5A-843F-3CF27BE07F6B}"/>
            </c:ext>
          </c:extLst>
        </c:ser>
        <c:ser>
          <c:idx val="7"/>
          <c:order val="7"/>
          <c:tx>
            <c:strRef>
              <c:f>'MEDIAS MULTIDIMENCIONAL'!$B$8</c:f>
              <c:strCache>
                <c:ptCount val="1"/>
                <c:pt idx="0">
                  <c:v>Dependencia económica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'MEDIAS MULTIDIMENCIONAL'!$F$8</c:f>
              <c:numCache>
                <c:formatCode>0.000000</c:formatCode>
                <c:ptCount val="1"/>
                <c:pt idx="0">
                  <c:v>5.5200000000000006E-3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6827-4E5A-843F-3CF27BE07F6B}"/>
            </c:ext>
          </c:extLst>
        </c:ser>
        <c:ser>
          <c:idx val="8"/>
          <c:order val="8"/>
          <c:tx>
            <c:strRef>
              <c:f>'MEDIAS MULTIDIMENCIONAL'!$B$9</c:f>
              <c:strCache>
                <c:ptCount val="1"/>
                <c:pt idx="0">
                  <c:v>Asequibilidad regional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'MEDIAS MULTIDIMENCIONAL'!$F$9</c:f>
              <c:numCache>
                <c:formatCode>0.000000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6827-4E5A-843F-3CF27BE07F6B}"/>
            </c:ext>
          </c:extLst>
        </c:ser>
        <c:ser>
          <c:idx val="9"/>
          <c:order val="9"/>
          <c:tx>
            <c:strRef>
              <c:f>'MEDIAS MULTIDIMENCIONAL'!$B$10</c:f>
              <c:strCache>
                <c:ptCount val="1"/>
                <c:pt idx="0">
                  <c:v> Propiedad de la vivienda.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'MEDIAS MULTIDIMENCIONAL'!$F$10</c:f>
              <c:numCache>
                <c:formatCode>0.000000</c:formatCode>
                <c:ptCount val="1"/>
                <c:pt idx="0">
                  <c:v>8.5000000000000006E-3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6827-4E5A-843F-3CF27BE07F6B}"/>
            </c:ext>
          </c:extLst>
        </c:ser>
        <c:ser>
          <c:idx val="10"/>
          <c:order val="10"/>
          <c:tx>
            <c:strRef>
              <c:f>'MEDIAS MULTIDIMENCIONAL'!$B$11</c:f>
              <c:strCache>
                <c:ptCount val="1"/>
                <c:pt idx="0">
                  <c:v> Vulnerabilidad económica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'MEDIAS MULTIDIMENCIONAL'!$F$11</c:f>
              <c:numCache>
                <c:formatCode>0.000000</c:formatCode>
                <c:ptCount val="1"/>
                <c:pt idx="0">
                  <c:v>1.82E-3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6827-4E5A-843F-3CF27BE07F6B}"/>
            </c:ext>
          </c:extLst>
        </c:ser>
        <c:ser>
          <c:idx val="11"/>
          <c:order val="11"/>
          <c:tx>
            <c:strRef>
              <c:f>'MEDIAS MULTIDIMENCIONAL'!$B$12</c:f>
              <c:strCache>
                <c:ptCount val="1"/>
                <c:pt idx="0">
                  <c:v>Abastecimiento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'MEDIAS MULTIDIMENCIONAL'!$F$12</c:f>
              <c:numCache>
                <c:formatCode>0.000000</c:formatCode>
                <c:ptCount val="1"/>
                <c:pt idx="0">
                  <c:v>1.9E-2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6827-4E5A-843F-3CF27BE07F6B}"/>
            </c:ext>
          </c:extLst>
        </c:ser>
        <c:ser>
          <c:idx val="12"/>
          <c:order val="12"/>
          <c:tx>
            <c:strRef>
              <c:f>'MEDIAS MULTIDIMENCIONAL'!$B$13</c:f>
              <c:strCache>
                <c:ptCount val="1"/>
                <c:pt idx="0">
                  <c:v>Visión empresarial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'MEDIAS MULTIDIMENCIONAL'!$G$3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'MEDIAS MULTIDIMENCIONAL'!$F$13</c:f>
              <c:numCache>
                <c:formatCode>0.000000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6827-4E5A-843F-3CF27BE07F6B}"/>
            </c:ext>
          </c:extLst>
        </c:ser>
        <c:ser>
          <c:idx val="13"/>
          <c:order val="13"/>
          <c:tx>
            <c:strRef>
              <c:f>'MEDIAS MULTIDIMENCIONAL'!$B$14</c:f>
              <c:strCache>
                <c:ptCount val="1"/>
                <c:pt idx="0">
                  <c:v>Emprendimiento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MULTIDIMENCIONAL'!$G$3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'MEDIAS MULTIDIMENCIONAL'!$F$14</c:f>
              <c:numCache>
                <c:formatCode>0.000000</c:formatCode>
                <c:ptCount val="1"/>
                <c:pt idx="0">
                  <c:v>8.1600000000000006E-3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6827-4E5A-843F-3CF27BE07F6B}"/>
            </c:ext>
          </c:extLst>
        </c:ser>
        <c:ser>
          <c:idx val="14"/>
          <c:order val="14"/>
          <c:tx>
            <c:strRef>
              <c:f>'MEDIAS MULTIDIMENCIONAL'!$B$15</c:f>
              <c:strCache>
                <c:ptCount val="1"/>
                <c:pt idx="0">
                  <c:v>Ambiento empresarial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MULTIDIMENCIONAL'!$G$3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'MEDIAS MULTIDIMENCIONAL'!$F$15</c:f>
              <c:numCache>
                <c:formatCode>0.000000</c:formatCode>
                <c:ptCount val="1"/>
                <c:pt idx="0">
                  <c:v>1.2750000000000001E-2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6827-4E5A-843F-3CF27BE07F6B}"/>
            </c:ext>
          </c:extLst>
        </c:ser>
        <c:ser>
          <c:idx val="15"/>
          <c:order val="15"/>
          <c:tx>
            <c:strRef>
              <c:f>'MEDIAS MULTIDIMENCIONAL'!$B$16</c:f>
              <c:strCache>
                <c:ptCount val="1"/>
                <c:pt idx="0">
                  <c:v>Comportamiento de la empresa frente al desastre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MULTIDIMENCIONAL'!$G$3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'MEDIAS MULTIDIMENCIONAL'!$F$16</c:f>
              <c:numCache>
                <c:formatCode>0.000000</c:formatCode>
                <c:ptCount val="1"/>
                <c:pt idx="0">
                  <c:v>1.1800000000000001E-3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6827-4E5A-843F-3CF27BE07F6B}"/>
            </c:ext>
          </c:extLst>
        </c:ser>
        <c:ser>
          <c:idx val="16"/>
          <c:order val="16"/>
          <c:tx>
            <c:strRef>
              <c:f>'MEDIAS MULTIDIMENCIONAL'!$B$17</c:f>
              <c:strCache>
                <c:ptCount val="1"/>
                <c:pt idx="0">
                  <c:v> Actividad empresarial femenina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MULTIDIMENCIONAL'!$G$3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'MEDIAS MULTIDIMENCIONAL'!$F$17</c:f>
              <c:numCache>
                <c:formatCode>0.000000</c:formatCode>
                <c:ptCount val="1"/>
                <c:pt idx="0">
                  <c:v>1.1729999999999999E-2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6827-4E5A-843F-3CF27BE07F6B}"/>
            </c:ext>
          </c:extLst>
        </c:ser>
        <c:ser>
          <c:idx val="17"/>
          <c:order val="17"/>
          <c:tx>
            <c:strRef>
              <c:f>'MEDIAS MULTIDIMENCIONAL'!$B$18</c:f>
              <c:strCache>
                <c:ptCount val="1"/>
                <c:pt idx="0">
                  <c:v>Nivel de educación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MULTIDIMENCIONAL'!$G$4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'MEDIAS MULTIDIMENCIONAL'!$F$18</c:f>
              <c:numCache>
                <c:formatCode>0.000000</c:formatCode>
                <c:ptCount val="1"/>
                <c:pt idx="0">
                  <c:v>1.0999999999999999E-2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6827-4E5A-843F-3CF27BE07F6B}"/>
            </c:ext>
          </c:extLst>
        </c:ser>
        <c:ser>
          <c:idx val="18"/>
          <c:order val="18"/>
          <c:tx>
            <c:strRef>
              <c:f>'MEDIAS MULTIDIMENCIONAL'!$B$19</c:f>
              <c:strCache>
                <c:ptCount val="1"/>
                <c:pt idx="0">
                  <c:v>Edad de la población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MULTIDIMENCIONAL'!$G$4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'MEDIAS MULTIDIMENCIONAL'!$F$19</c:f>
              <c:numCache>
                <c:formatCode>0.000000</c:formatCode>
                <c:ptCount val="1"/>
                <c:pt idx="0">
                  <c:v>1.2999999999999999E-2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6827-4E5A-843F-3CF27BE07F6B}"/>
            </c:ext>
          </c:extLst>
        </c:ser>
        <c:ser>
          <c:idx val="19"/>
          <c:order val="19"/>
          <c:tx>
            <c:strRef>
              <c:f>'MEDIAS MULTIDIMENCIONAL'!$B$20</c:f>
              <c:strCache>
                <c:ptCount val="1"/>
                <c:pt idx="0">
                  <c:v>Discapacidades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MULTIDIMENCIONAL'!$G$4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'MEDIAS MULTIDIMENCIONAL'!$F$20</c:f>
              <c:numCache>
                <c:formatCode>0.000000</c:formatCode>
                <c:ptCount val="1"/>
                <c:pt idx="0">
                  <c:v>1.8619999999999998E-2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6827-4E5A-843F-3CF27BE07F6B}"/>
            </c:ext>
          </c:extLst>
        </c:ser>
        <c:ser>
          <c:idx val="20"/>
          <c:order val="20"/>
          <c:tx>
            <c:strRef>
              <c:f>'MEDIAS MULTIDIMENCIONAL'!$B$21</c:f>
              <c:strCache>
                <c:ptCount val="1"/>
                <c:pt idx="0">
                  <c:v>Género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MULTIDIMENCIONAL'!$G$4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'MEDIAS MULTIDIMENCIONAL'!$F$21</c:f>
              <c:numCache>
                <c:formatCode>0.000000</c:formatCode>
                <c:ptCount val="1"/>
                <c:pt idx="0">
                  <c:v>6.0299999999999998E-3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6827-4E5A-843F-3CF27BE07F6B}"/>
            </c:ext>
          </c:extLst>
        </c:ser>
        <c:ser>
          <c:idx val="21"/>
          <c:order val="21"/>
          <c:tx>
            <c:strRef>
              <c:f>'MEDIAS MULTIDIMENCIONAL'!$B$22</c:f>
              <c:strCache>
                <c:ptCount val="1"/>
                <c:pt idx="0">
                  <c:v> Educación básica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MULTIDIMENCIONAL'!$G$4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'MEDIAS MULTIDIMENCIONAL'!$F$22</c:f>
              <c:numCache>
                <c:formatCode>0.000000</c:formatCode>
                <c:ptCount val="1"/>
                <c:pt idx="0">
                  <c:v>4.62E-3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6827-4E5A-843F-3CF27BE07F6B}"/>
            </c:ext>
          </c:extLst>
        </c:ser>
        <c:ser>
          <c:idx val="22"/>
          <c:order val="22"/>
          <c:tx>
            <c:strRef>
              <c:f>'MEDIAS MULTIDIMENCIONAL'!$B$23</c:f>
              <c:strCache>
                <c:ptCount val="1"/>
                <c:pt idx="0">
                  <c:v>Ocupación de la población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MULTIDIMENCIONAL'!$G$4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'MEDIAS MULTIDIMENCIONAL'!$F$23</c:f>
              <c:numCache>
                <c:formatCode>0.000000</c:formatCode>
                <c:ptCount val="1"/>
                <c:pt idx="0">
                  <c:v>1.4999999999999999E-2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6827-4E5A-843F-3CF27BE07F6B}"/>
            </c:ext>
          </c:extLst>
        </c:ser>
        <c:ser>
          <c:idx val="23"/>
          <c:order val="23"/>
          <c:tx>
            <c:strRef>
              <c:f>'MEDIAS MULTIDIMENCIONAL'!$B$24</c:f>
              <c:strCache>
                <c:ptCount val="1"/>
                <c:pt idx="0">
                  <c:v>Identidad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MULTIDIMENCIONAL'!$G$4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'MEDIAS MULTIDIMENCIONAL'!$F$24</c:f>
              <c:numCache>
                <c:formatCode>0.000000</c:formatCode>
                <c:ptCount val="1"/>
                <c:pt idx="0">
                  <c:v>2.0250000000000004E-2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6827-4E5A-843F-3CF27BE07F6B}"/>
            </c:ext>
          </c:extLst>
        </c:ser>
        <c:ser>
          <c:idx val="24"/>
          <c:order val="24"/>
          <c:tx>
            <c:strRef>
              <c:f>'MEDIAS MULTIDIMENCIONAL'!$B$25</c:f>
              <c:strCache>
                <c:ptCount val="1"/>
                <c:pt idx="0">
                  <c:v>Cobertura de seguro de salud.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MULTIDIMENCIONAL'!$G$4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'MEDIAS MULTIDIMENCIONAL'!$F$25</c:f>
              <c:numCache>
                <c:formatCode>0.000000</c:formatCode>
                <c:ptCount val="1"/>
                <c:pt idx="0">
                  <c:v>2.64E-3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6827-4E5A-843F-3CF27BE07F6B}"/>
            </c:ext>
          </c:extLst>
        </c:ser>
        <c:ser>
          <c:idx val="25"/>
          <c:order val="25"/>
          <c:tx>
            <c:strRef>
              <c:f>'MEDIAS MULTIDIMENCIONAL'!$B$26</c:f>
              <c:strCache>
                <c:ptCount val="1"/>
                <c:pt idx="0">
                  <c:v> Cobertura médica.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MULTIDIMENCIONAL'!$G$4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'MEDIAS MULTIDIMENCIONAL'!$F$26</c:f>
              <c:numCache>
                <c:formatCode>0.000000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6827-4E5A-843F-3CF27BE07F6B}"/>
            </c:ext>
          </c:extLst>
        </c:ser>
        <c:ser>
          <c:idx val="26"/>
          <c:order val="26"/>
          <c:tx>
            <c:strRef>
              <c:f>'MEDIAS MULTIDIMENCIONAL'!$B$27</c:f>
              <c:strCache>
                <c:ptCount val="1"/>
                <c:pt idx="0">
                  <c:v> Influencia religiosa.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MULTIDIMENCIONAL'!$G$4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'MEDIAS MULTIDIMENCIONAL'!$F$27</c:f>
              <c:numCache>
                <c:formatCode>0.000000</c:formatCode>
                <c:ptCount val="1"/>
                <c:pt idx="0">
                  <c:v>5.1299999999999991E-3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6827-4E5A-843F-3CF27BE07F6B}"/>
            </c:ext>
          </c:extLst>
        </c:ser>
        <c:ser>
          <c:idx val="27"/>
          <c:order val="27"/>
          <c:tx>
            <c:strRef>
              <c:f>'MEDIAS MULTIDIMENCIONAL'!$B$28</c:f>
              <c:strCache>
                <c:ptCount val="1"/>
                <c:pt idx="0">
                  <c:v>Identidad del empresario con el territorio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MULTIDIMENCIONAL'!$G$4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'MEDIAS MULTIDIMENCIONAL'!$F$28</c:f>
              <c:numCache>
                <c:formatCode>0.000000</c:formatCode>
                <c:ptCount val="1"/>
                <c:pt idx="0">
                  <c:v>7.8000000000000005E-3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6827-4E5A-843F-3CF27BE07F6B}"/>
            </c:ext>
          </c:extLst>
        </c:ser>
        <c:ser>
          <c:idx val="28"/>
          <c:order val="28"/>
          <c:tx>
            <c:strRef>
              <c:f>'MEDIAS MULTIDIMENCIONAL'!$B$29</c:f>
              <c:strCache>
                <c:ptCount val="1"/>
                <c:pt idx="0">
                  <c:v>Vulnerabilidad social</c:v>
                </c:pt>
              </c:strCache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MULTIDIMENCIONAL'!$G$4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'MEDIAS MULTIDIMENCIONAL'!$F$29</c:f>
              <c:numCache>
                <c:formatCode>0.000000</c:formatCode>
                <c:ptCount val="1"/>
                <c:pt idx="0">
                  <c:v>1.1040000000000001E-2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3-6827-4E5A-843F-3CF27BE07F6B}"/>
            </c:ext>
          </c:extLst>
        </c:ser>
        <c:ser>
          <c:idx val="29"/>
          <c:order val="29"/>
          <c:tx>
            <c:strRef>
              <c:f>'MEDIAS MULTIDIMENCIONAL'!$B$30</c:f>
              <c:strCache>
                <c:ptCount val="1"/>
                <c:pt idx="0">
                  <c:v> Resiliencia Individual y comunitaria</c:v>
                </c:pt>
              </c:strCache>
            </c:strRef>
          </c:tx>
          <c:spPr>
            <a:ln w="254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MULTIDIMENCIONAL'!$G$5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'MEDIAS MULTIDIMENCIONAL'!$F$30</c:f>
              <c:numCache>
                <c:formatCode>0.000000</c:formatCode>
                <c:ptCount val="1"/>
                <c:pt idx="0">
                  <c:v>2.0539999999999999E-2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4-6827-4E5A-843F-3CF27BE07F6B}"/>
            </c:ext>
          </c:extLst>
        </c:ser>
        <c:ser>
          <c:idx val="30"/>
          <c:order val="30"/>
          <c:tx>
            <c:strRef>
              <c:f>'MEDIAS MULTIDIMENCIONAL'!$B$31</c:f>
              <c:strCache>
                <c:ptCount val="1"/>
                <c:pt idx="0">
                  <c:v> Cohesión comunitaria</c:v>
                </c:pt>
              </c:strCache>
            </c:strRef>
          </c:tx>
          <c:spPr>
            <a:ln w="254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MULTIDIMENCIONAL'!$G$5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'MEDIAS MULTIDIMENCIONAL'!$F$31</c:f>
              <c:numCache>
                <c:formatCode>0.000000</c:formatCode>
                <c:ptCount val="1"/>
                <c:pt idx="0">
                  <c:v>1.6279999999999999E-2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5-6827-4E5A-843F-3CF27BE07F6B}"/>
            </c:ext>
          </c:extLst>
        </c:ser>
        <c:ser>
          <c:idx val="31"/>
          <c:order val="31"/>
          <c:tx>
            <c:strRef>
              <c:f>'MEDIAS MULTIDIMENCIONAL'!$B$32</c:f>
              <c:strCache>
                <c:ptCount val="1"/>
                <c:pt idx="0">
                  <c:v>  Liderazgo</c:v>
                </c:pt>
              </c:strCache>
            </c:strRef>
          </c:tx>
          <c:spPr>
            <a:ln w="254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MULTIDIMENCIONAL'!$G$5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'MEDIAS MULTIDIMENCIONAL'!$F$32</c:f>
              <c:numCache>
                <c:formatCode>0.000000</c:formatCode>
                <c:ptCount val="1"/>
                <c:pt idx="0">
                  <c:v>1.6800000000000002E-2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6827-4E5A-843F-3CF27BE07F6B}"/>
            </c:ext>
          </c:extLst>
        </c:ser>
        <c:ser>
          <c:idx val="32"/>
          <c:order val="32"/>
          <c:tx>
            <c:strRef>
              <c:f>'MEDIAS MULTIDIMENCIONAL'!$B$33</c:f>
              <c:strCache>
                <c:ptCount val="1"/>
                <c:pt idx="0">
                  <c:v>Solidaridad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MULTIDIMENCIONAL'!$G$5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'MEDIAS MULTIDIMENCIONAL'!$F$33</c:f>
              <c:numCache>
                <c:formatCode>0.000000</c:formatCode>
                <c:ptCount val="1"/>
                <c:pt idx="0">
                  <c:v>1.3440000000000001E-2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7-6827-4E5A-843F-3CF27BE07F6B}"/>
            </c:ext>
          </c:extLst>
        </c:ser>
        <c:ser>
          <c:idx val="33"/>
          <c:order val="33"/>
          <c:tx>
            <c:strRef>
              <c:f>'MEDIAS MULTIDIMENCIONAL'!$B$34</c:f>
              <c:strCache>
                <c:ptCount val="1"/>
                <c:pt idx="0">
                  <c:v>Cohesión familiar</c:v>
                </c:pt>
              </c:strCache>
            </c:strRef>
          </c:tx>
          <c:spPr>
            <a:ln w="254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MULTIDIMENCIONAL'!$G$5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'MEDIAS MULTIDIMENCIONAL'!$F$34</c:f>
              <c:numCache>
                <c:formatCode>0.000000</c:formatCode>
                <c:ptCount val="1"/>
                <c:pt idx="0">
                  <c:v>1.3260000000000001E-2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6827-4E5A-843F-3CF27BE07F6B}"/>
            </c:ext>
          </c:extLst>
        </c:ser>
        <c:ser>
          <c:idx val="34"/>
          <c:order val="34"/>
          <c:tx>
            <c:strRef>
              <c:f>'MEDIAS MULTIDIMENCIONAL'!$B$35</c:f>
              <c:strCache>
                <c:ptCount val="1"/>
                <c:pt idx="0">
                  <c:v>Confianza institucional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MULTIDIMENCIONAL'!$G$5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'MEDIAS MULTIDIMENCIONAL'!$F$35</c:f>
              <c:numCache>
                <c:formatCode>0.000000</c:formatCode>
                <c:ptCount val="1"/>
                <c:pt idx="0">
                  <c:v>9.1199999999999996E-3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9-6827-4E5A-843F-3CF27BE07F6B}"/>
            </c:ext>
          </c:extLst>
        </c:ser>
        <c:ser>
          <c:idx val="35"/>
          <c:order val="35"/>
          <c:tx>
            <c:strRef>
              <c:f>'MEDIAS MULTIDIMENCIONAL'!$B$36</c:f>
              <c:strCache>
                <c:ptCount val="1"/>
                <c:pt idx="0">
                  <c:v>Asociatividad</c:v>
                </c:pt>
              </c:strCache>
            </c:strRef>
          </c:tx>
          <c:spPr>
            <a:ln w="254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MULTIDIMENCIONAL'!$G$5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'MEDIAS MULTIDIMENCIONAL'!$F$36</c:f>
              <c:numCache>
                <c:formatCode>0.000000</c:formatCode>
                <c:ptCount val="1"/>
                <c:pt idx="0">
                  <c:v>7.049999999999999E-3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A-6827-4E5A-843F-3CF27BE07F6B}"/>
            </c:ext>
          </c:extLst>
        </c:ser>
        <c:ser>
          <c:idx val="36"/>
          <c:order val="36"/>
          <c:tx>
            <c:strRef>
              <c:f>'MEDIAS MULTIDIMENCIONAL'!$B$37</c:f>
              <c:strCache>
                <c:ptCount val="1"/>
                <c:pt idx="0">
                  <c:v> Responsabilidad Social empresarial</c:v>
                </c:pt>
              </c:strCache>
            </c:strRef>
          </c:tx>
          <c:spPr>
            <a:ln w="254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MULTIDIMENCIONAL'!$G$5</c:f>
              <c:numCache>
                <c:formatCode>General</c:formatCode>
                <c:ptCount val="1"/>
                <c:pt idx="0">
                  <c:v>4</c:v>
                </c:pt>
              </c:numCache>
            </c:numRef>
          </c:xVal>
          <c:yVal>
            <c:numRef>
              <c:f>'MEDIAS MULTIDIMENCIONAL'!$F$37</c:f>
              <c:numCache>
                <c:formatCode>0.000000</c:formatCode>
                <c:ptCount val="1"/>
                <c:pt idx="0">
                  <c:v>9.0000000000000011E-3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B-6827-4E5A-843F-3CF27BE07F6B}"/>
            </c:ext>
          </c:extLst>
        </c:ser>
        <c:ser>
          <c:idx val="37"/>
          <c:order val="37"/>
          <c:tx>
            <c:strRef>
              <c:f>'MEDIAS MULTIDIMENCIONAL'!$B$38</c:f>
              <c:strCache>
                <c:ptCount val="1"/>
                <c:pt idx="0">
                  <c:v>Prevención</c:v>
                </c:pt>
              </c:strCache>
            </c:strRef>
          </c:tx>
          <c:spPr>
            <a:ln w="254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MULTIDIMENCIONAL'!$G$6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'MEDIAS MULTIDIMENCIONAL'!$F$38</c:f>
              <c:numCache>
                <c:formatCode>0.000000</c:formatCode>
                <c:ptCount val="1"/>
                <c:pt idx="0">
                  <c:v>1.7160000000000002E-2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C-6827-4E5A-843F-3CF27BE07F6B}"/>
            </c:ext>
          </c:extLst>
        </c:ser>
        <c:ser>
          <c:idx val="38"/>
          <c:order val="38"/>
          <c:tx>
            <c:strRef>
              <c:f>'MEDIAS MULTIDIMENCIONAL'!$B$39</c:f>
              <c:strCache>
                <c:ptCount val="1"/>
                <c:pt idx="0">
                  <c:v>Mitigación de riesgos</c:v>
                </c:pt>
              </c:strCache>
            </c:strRef>
          </c:tx>
          <c:spPr>
            <a:ln w="254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MULTIDIMENCIONAL'!$G$6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'MEDIAS MULTIDIMENCIONAL'!$F$39</c:f>
              <c:numCache>
                <c:formatCode>0.000000</c:formatCode>
                <c:ptCount val="1"/>
                <c:pt idx="0">
                  <c:v>1.025E-2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D-6827-4E5A-843F-3CF27BE07F6B}"/>
            </c:ext>
          </c:extLst>
        </c:ser>
        <c:ser>
          <c:idx val="39"/>
          <c:order val="39"/>
          <c:tx>
            <c:strRef>
              <c:f>'MEDIAS MULTIDIMENCIONAL'!$B$40</c:f>
              <c:strCache>
                <c:ptCount val="1"/>
                <c:pt idx="0">
                  <c:v>Coordinación institucional</c:v>
                </c:pt>
              </c:strCache>
            </c:strRef>
          </c:tx>
          <c:spPr>
            <a:ln w="254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MULTIDIMENCIONAL'!$G$6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'MEDIAS MULTIDIMENCIONAL'!$F$40</c:f>
              <c:numCache>
                <c:formatCode>0.000000</c:formatCode>
                <c:ptCount val="1"/>
                <c:pt idx="0">
                  <c:v>9.4999999999999998E-3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E-6827-4E5A-843F-3CF27BE07F6B}"/>
            </c:ext>
          </c:extLst>
        </c:ser>
        <c:ser>
          <c:idx val="40"/>
          <c:order val="40"/>
          <c:tx>
            <c:strRef>
              <c:f>'MEDIAS MULTIDIMENCIONAL'!$B$41</c:f>
              <c:strCache>
                <c:ptCount val="1"/>
                <c:pt idx="0">
                  <c:v>Planes de emergencia institucional</c:v>
                </c:pt>
              </c:strCache>
            </c:strRef>
          </c:tx>
          <c:spPr>
            <a:ln w="254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MULTIDIMENCIONAL'!$G$6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'MEDIAS MULTIDIMENCIONAL'!$F$41</c:f>
              <c:numCache>
                <c:formatCode>0.000000</c:formatCode>
                <c:ptCount val="1"/>
                <c:pt idx="0">
                  <c:v>8.0999999999999996E-3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F-6827-4E5A-843F-3CF27BE07F6B}"/>
            </c:ext>
          </c:extLst>
        </c:ser>
        <c:ser>
          <c:idx val="41"/>
          <c:order val="41"/>
          <c:tx>
            <c:strRef>
              <c:f>'MEDIAS MULTIDIMENCIONAL'!$B$42</c:f>
              <c:strCache>
                <c:ptCount val="1"/>
                <c:pt idx="0">
                  <c:v> Conocimiento de plan de emergencia (empresas)</c:v>
                </c:pt>
              </c:strCache>
            </c:strRef>
          </c:tx>
          <c:spPr>
            <a:ln w="254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MULTIDIMENCIONAL'!$G$6</c:f>
              <c:numCache>
                <c:formatCode>General</c:formatCode>
                <c:ptCount val="1"/>
                <c:pt idx="0">
                  <c:v>5</c:v>
                </c:pt>
              </c:numCache>
            </c:numRef>
          </c:xVal>
          <c:yVal>
            <c:numRef>
              <c:f>'MEDIAS MULTIDIMENCIONAL'!$F$42</c:f>
              <c:numCache>
                <c:formatCode>0.000000</c:formatCode>
                <c:ptCount val="1"/>
                <c:pt idx="0">
                  <c:v>2.3500000000000001E-3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0-6827-4E5A-843F-3CF27BE07F6B}"/>
            </c:ext>
          </c:extLst>
        </c:ser>
        <c:ser>
          <c:idx val="42"/>
          <c:order val="42"/>
          <c:tx>
            <c:strRef>
              <c:f>'MEDIAS MULTIDIMENCIONAL'!$B$43</c:f>
              <c:strCache>
                <c:ptCount val="1"/>
                <c:pt idx="0">
                  <c:v> Servicios básicos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MULTIDIMENCIONAL'!$G$7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'MEDIAS MULTIDIMENCIONAL'!$F$43</c:f>
              <c:numCache>
                <c:formatCode>0.000000</c:formatCode>
                <c:ptCount val="1"/>
                <c:pt idx="0">
                  <c:v>1.2E-2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1-6827-4E5A-843F-3CF27BE07F6B}"/>
            </c:ext>
          </c:extLst>
        </c:ser>
        <c:ser>
          <c:idx val="43"/>
          <c:order val="43"/>
          <c:tx>
            <c:strRef>
              <c:f>'MEDIAS MULTIDIMENCIONAL'!$B$44</c:f>
              <c:strCache>
                <c:ptCount val="1"/>
                <c:pt idx="0">
                  <c:v>Planificación urbana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MULTIDIMENCIONAL'!$G$7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'MEDIAS MULTIDIMENCIONAL'!$F$44</c:f>
              <c:numCache>
                <c:formatCode>0.000000</c:formatCode>
                <c:ptCount val="1"/>
                <c:pt idx="0">
                  <c:v>2.5000000000000005E-3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2-6827-4E5A-843F-3CF27BE07F6B}"/>
            </c:ext>
          </c:extLst>
        </c:ser>
        <c:ser>
          <c:idx val="44"/>
          <c:order val="44"/>
          <c:tx>
            <c:strRef>
              <c:f>'MEDIAS MULTIDIMENCIONAL'!$B$45</c:f>
              <c:strCache>
                <c:ptCount val="1"/>
                <c:pt idx="0">
                  <c:v> Líneas de vías para evacuación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MULTIDIMENCIONAL'!$G$7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'MEDIAS MULTIDIMENCIONAL'!$F$45</c:f>
              <c:numCache>
                <c:formatCode>0.000000</c:formatCode>
                <c:ptCount val="1"/>
                <c:pt idx="0">
                  <c:v>2.4E-2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3-6827-4E5A-843F-3CF27BE07F6B}"/>
            </c:ext>
          </c:extLst>
        </c:ser>
        <c:ser>
          <c:idx val="45"/>
          <c:order val="45"/>
          <c:tx>
            <c:strRef>
              <c:f>'MEDIAS MULTIDIMENCIONAL'!$B$46</c:f>
              <c:strCache>
                <c:ptCount val="1"/>
                <c:pt idx="0">
                  <c:v>Infraestructura de sistema de salud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MULTIDIMENCIONAL'!$G$7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'MEDIAS MULTIDIMENCIONAL'!$F$46</c:f>
              <c:numCache>
                <c:formatCode>0.000000</c:formatCode>
                <c:ptCount val="1"/>
                <c:pt idx="0">
                  <c:v>5.0000000000000001E-3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4-6827-4E5A-843F-3CF27BE07F6B}"/>
            </c:ext>
          </c:extLst>
        </c:ser>
        <c:ser>
          <c:idx val="46"/>
          <c:order val="46"/>
          <c:tx>
            <c:strRef>
              <c:f>'MEDIAS MULTIDIMENCIONAL'!$B$47</c:f>
              <c:strCache>
                <c:ptCount val="1"/>
                <c:pt idx="0">
                  <c:v>Monitoreo de desastres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MULTIDIMENCIONAL'!$G$7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'MEDIAS MULTIDIMENCIONAL'!$F$47</c:f>
              <c:numCache>
                <c:formatCode>0.000000</c:formatCode>
                <c:ptCount val="1"/>
                <c:pt idx="0">
                  <c:v>9.4999999999999998E-3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5-6827-4E5A-843F-3CF27BE07F6B}"/>
            </c:ext>
          </c:extLst>
        </c:ser>
        <c:ser>
          <c:idx val="47"/>
          <c:order val="47"/>
          <c:tx>
            <c:strRef>
              <c:f>'MEDIAS MULTIDIMENCIONAL'!$B$48</c:f>
              <c:strCache>
                <c:ptCount val="1"/>
                <c:pt idx="0">
                  <c:v>Cobertura móvil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MULTIDIMENCIONAL'!$G$7</c:f>
              <c:numCache>
                <c:formatCode>General</c:formatCode>
                <c:ptCount val="1"/>
                <c:pt idx="0">
                  <c:v>6</c:v>
                </c:pt>
              </c:numCache>
            </c:numRef>
          </c:xVal>
          <c:yVal>
            <c:numRef>
              <c:f>'MEDIAS MULTIDIMENCIONAL'!$F$48</c:f>
              <c:numCache>
                <c:formatCode>0.000000</c:formatCode>
                <c:ptCount val="1"/>
                <c:pt idx="0">
                  <c:v>9.3800000000000012E-3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6-6827-4E5A-843F-3CF27BE07F6B}"/>
            </c:ext>
          </c:extLst>
        </c:ser>
        <c:ser>
          <c:idx val="48"/>
          <c:order val="48"/>
          <c:tx>
            <c:strRef>
              <c:f>'MEDIAS MULTIDIMENCIONAL'!$B$49</c:f>
              <c:strCache>
                <c:ptCount val="1"/>
                <c:pt idx="0">
                  <c:v> Riesgo de amenaza natural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MULTIDIMENCIONAL'!$G$8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'MEDIAS MULTIDIMENCIONAL'!$F$49</c:f>
              <c:numCache>
                <c:formatCode>0.000000</c:formatCode>
                <c:ptCount val="1"/>
                <c:pt idx="0">
                  <c:v>9.1199999999999996E-3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7-6827-4E5A-843F-3CF27BE07F6B}"/>
            </c:ext>
          </c:extLst>
        </c:ser>
        <c:ser>
          <c:idx val="49"/>
          <c:order val="49"/>
          <c:tx>
            <c:strRef>
              <c:f>'MEDIAS MULTIDIMENCIONAL'!$B$50</c:f>
              <c:strCache>
                <c:ptCount val="1"/>
                <c:pt idx="0">
                  <c:v>Biodiversidad ecológica</c:v>
                </c:pt>
              </c:strCache>
            </c:strRef>
          </c:tx>
          <c:spPr>
            <a:ln w="254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xVal>
            <c:numRef>
              <c:f>'MEDIAS MULTIDIMENCIONAL'!$G$8</c:f>
              <c:numCache>
                <c:formatCode>General</c:formatCode>
                <c:ptCount val="1"/>
                <c:pt idx="0">
                  <c:v>7</c:v>
                </c:pt>
              </c:numCache>
            </c:numRef>
          </c:xVal>
          <c:yVal>
            <c:numRef>
              <c:f>'MEDIAS MULTIDIMENCIONAL'!$F$50</c:f>
              <c:numCache>
                <c:formatCode>0.000000</c:formatCode>
                <c:ptCount val="1"/>
                <c:pt idx="0">
                  <c:v>5.0000000000000001E-3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8-6827-4E5A-843F-3CF27BE07F6B}"/>
            </c:ext>
          </c:extLst>
        </c:ser>
        <c:ser>
          <c:idx val="50"/>
          <c:order val="50"/>
          <c:tx>
            <c:strRef>
              <c:f>'MEDIAS MULTIDIMENCIONAL'!$B$51</c:f>
              <c:strCache>
                <c:ptCount val="1"/>
                <c:pt idx="0">
                  <c:v>Percepción sobre capacitación en desastres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'MEDIAS MULTIDIMENCIONAL'!$G$9</c:f>
              <c:numCache>
                <c:formatCode>General</c:formatCode>
                <c:ptCount val="1"/>
                <c:pt idx="0">
                  <c:v>8</c:v>
                </c:pt>
              </c:numCache>
            </c:numRef>
          </c:xVal>
          <c:yVal>
            <c:numRef>
              <c:f>'MEDIAS MULTIDIMENCIONAL'!$F$51</c:f>
              <c:numCache>
                <c:formatCode>0.000000</c:formatCode>
                <c:ptCount val="1"/>
                <c:pt idx="0">
                  <c:v>1.21E-2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9-6827-4E5A-843F-3CF27BE07F6B}"/>
            </c:ext>
          </c:extLst>
        </c:ser>
        <c:ser>
          <c:idx val="51"/>
          <c:order val="51"/>
          <c:tx>
            <c:strRef>
              <c:f>'MEDIAS MULTIDIMENCIONAL'!$B$52</c:f>
              <c:strCache>
                <c:ptCount val="1"/>
                <c:pt idx="0">
                  <c:v>Percepción de riesgo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'MEDIAS MULTIDIMENCIONAL'!$G$9</c:f>
              <c:numCache>
                <c:formatCode>General</c:formatCode>
                <c:ptCount val="1"/>
                <c:pt idx="0">
                  <c:v>8</c:v>
                </c:pt>
              </c:numCache>
            </c:numRef>
          </c:xVal>
          <c:yVal>
            <c:numRef>
              <c:f>'MEDIAS MULTIDIMENCIONAL'!$F$52</c:f>
              <c:numCache>
                <c:formatCode>0.000000</c:formatCode>
                <c:ptCount val="1"/>
                <c:pt idx="0">
                  <c:v>1.2500000000000001E-2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A-6827-4E5A-843F-3CF27BE07F6B}"/>
            </c:ext>
          </c:extLst>
        </c:ser>
        <c:ser>
          <c:idx val="52"/>
          <c:order val="52"/>
          <c:tx>
            <c:strRef>
              <c:f>'MEDIAS MULTIDIMENCIONAL'!$B$53</c:f>
              <c:strCache>
                <c:ptCount val="1"/>
                <c:pt idx="0">
                  <c:v>Seguridad frente a desastres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'MEDIAS MULTIDIMENCIONAL'!$G$9</c:f>
              <c:numCache>
                <c:formatCode>General</c:formatCode>
                <c:ptCount val="1"/>
                <c:pt idx="0">
                  <c:v>8</c:v>
                </c:pt>
              </c:numCache>
            </c:numRef>
          </c:xVal>
          <c:yVal>
            <c:numRef>
              <c:f>'MEDIAS MULTIDIMENCIONAL'!$F$53</c:f>
              <c:numCache>
                <c:formatCode>0.000000</c:formatCode>
                <c:ptCount val="1"/>
                <c:pt idx="0">
                  <c:v>5.7199999999999994E-3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B-6827-4E5A-843F-3CF27BE07F6B}"/>
            </c:ext>
          </c:extLst>
        </c:ser>
        <c:ser>
          <c:idx val="53"/>
          <c:order val="53"/>
          <c:tx>
            <c:strRef>
              <c:f>'MEDIAS MULTIDIMENCIONAL'!$B$54</c:f>
              <c:strCache>
                <c:ptCount val="1"/>
                <c:pt idx="0">
                  <c:v>Percepción de experiencia en desastres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'MEDIAS MULTIDIMENCIONAL'!$G$9</c:f>
              <c:numCache>
                <c:formatCode>General</c:formatCode>
                <c:ptCount val="1"/>
                <c:pt idx="0">
                  <c:v>8</c:v>
                </c:pt>
              </c:numCache>
            </c:numRef>
          </c:xVal>
          <c:yVal>
            <c:numRef>
              <c:f>'MEDIAS MULTIDIMENCIONAL'!$F$54</c:f>
              <c:numCache>
                <c:formatCode>0.000000</c:formatCode>
                <c:ptCount val="1"/>
                <c:pt idx="0">
                  <c:v>2.044E-2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C-6827-4E5A-843F-3CF27BE07F6B}"/>
            </c:ext>
          </c:extLst>
        </c:ser>
        <c:ser>
          <c:idx val="54"/>
          <c:order val="54"/>
          <c:tx>
            <c:strRef>
              <c:f>'MEDIAS MULTIDIMENCIONAL'!$B$55</c:f>
              <c:strCache>
                <c:ptCount val="1"/>
                <c:pt idx="0">
                  <c:v>Identificación con el sistema de gestión de riesgos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'MEDIAS MULTIDIMENCIONAL'!$G$9</c:f>
              <c:numCache>
                <c:formatCode>General</c:formatCode>
                <c:ptCount val="1"/>
                <c:pt idx="0">
                  <c:v>8</c:v>
                </c:pt>
              </c:numCache>
            </c:numRef>
          </c:xVal>
          <c:yVal>
            <c:numRef>
              <c:f>'MEDIAS MULTIDIMENCIONAL'!$F$55</c:f>
              <c:numCache>
                <c:formatCode>0.000000</c:formatCode>
                <c:ptCount val="1"/>
                <c:pt idx="0">
                  <c:v>1.1439999999999999E-2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D-6827-4E5A-843F-3CF27BE07F6B}"/>
            </c:ext>
          </c:extLst>
        </c:ser>
        <c:ser>
          <c:idx val="55"/>
          <c:order val="55"/>
          <c:tx>
            <c:strRef>
              <c:f>'MEDIAS MULTIDIMENCIONAL'!$B$56</c:f>
              <c:strCache>
                <c:ptCount val="1"/>
                <c:pt idx="0">
                  <c:v>Expectativas económicas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'MEDIAS MULTIDIMENCIONAL'!$G$9</c:f>
              <c:numCache>
                <c:formatCode>General</c:formatCode>
                <c:ptCount val="1"/>
                <c:pt idx="0">
                  <c:v>8</c:v>
                </c:pt>
              </c:numCache>
            </c:numRef>
          </c:xVal>
          <c:yVal>
            <c:numRef>
              <c:f>'MEDIAS MULTIDIMENCIONAL'!$F$56</c:f>
              <c:numCache>
                <c:formatCode>0.000000</c:formatCode>
                <c:ptCount val="1"/>
                <c:pt idx="0">
                  <c:v>1.264E-2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E-6827-4E5A-843F-3CF27BE07F6B}"/>
            </c:ext>
          </c:extLst>
        </c:ser>
        <c:ser>
          <c:idx val="56"/>
          <c:order val="56"/>
          <c:tx>
            <c:strRef>
              <c:f>'MEDIAS MULTIDIMENCIONAL'!$B$57</c:f>
              <c:strCache>
                <c:ptCount val="1"/>
                <c:pt idx="0">
                  <c:v>Afectación a la salud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'MEDIAS MULTIDIMENCIONAL'!$G$9</c:f>
              <c:numCache>
                <c:formatCode>General</c:formatCode>
                <c:ptCount val="1"/>
                <c:pt idx="0">
                  <c:v>8</c:v>
                </c:pt>
              </c:numCache>
            </c:numRef>
          </c:xVal>
          <c:yVal>
            <c:numRef>
              <c:f>'MEDIAS MULTIDIMENCIONAL'!$F$57</c:f>
              <c:numCache>
                <c:formatCode>0.000000</c:formatCode>
                <c:ptCount val="1"/>
                <c:pt idx="0">
                  <c:v>2.6399999999999996E-3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F-6827-4E5A-843F-3CF27BE07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1057712"/>
        <c:axId val="1803283920"/>
      </c:scatterChart>
      <c:valAx>
        <c:axId val="18010577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3283920"/>
        <c:crosses val="autoZero"/>
        <c:crossBetween val="midCat"/>
      </c:valAx>
      <c:valAx>
        <c:axId val="1803283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Calificación Ponderada Ajustada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1057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28/01/2019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28/01/2019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La resiliencia socio-ecológica es un tema compuesto por dos elementos, por la actividad humana que requiere los recursos ecológicos para su desenvolvimiento, y el desarrollo social que crece a escalas mundiales  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resiliencia económica es la capacidad de un sistema para influir en las tendencias de crecimiento económico en un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territorio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resiliencia frente a desastres es la habilidad que tiene un sistema para adaptarse y recuperarse de los efectos de DON, el fortalecimiento de la resiliencia trae beneficios, disminuye el número de muertos, perdidas económicas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 la cooperación internacional en planeación preventiva, 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18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modelo matemático empleado, pondera las </a:t>
            </a:r>
            <a:r>
              <a:rPr lang="es-MX" baseline="0" dirty="0" smtClean="0"/>
              <a:t>dimensiones y los criterios en función de opinión de expertos que aplica el modelo, a través de una tabla parecida a la escala de Likert, llamada la escala de </a:t>
            </a:r>
            <a:r>
              <a:rPr lang="es-MX" baseline="0" dirty="0" err="1" smtClean="0"/>
              <a:t>saaty</a:t>
            </a:r>
            <a:r>
              <a:rPr lang="es-MX" baseline="0" dirty="0" smtClean="0"/>
              <a:t>, a través de valoraciones matemáticas se establece su peso. Modelo toma los pesos de cada criterio para alimentar y establecer una sola medida a la cual se la denomina resiliencia multidimensional.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428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Todas estas variable</a:t>
            </a:r>
            <a:r>
              <a:rPr lang="es-MX" baseline="0" dirty="0" smtClean="0"/>
              <a:t>s salieron de la teoría de la resiliencia </a:t>
            </a:r>
            <a:r>
              <a:rPr lang="es-MX" dirty="0" smtClean="0"/>
              <a:t>Primeros planteamientos de cada una de</a:t>
            </a:r>
            <a:r>
              <a:rPr lang="es-MX" baseline="0" dirty="0" smtClean="0"/>
              <a:t> estas variables fueron planteadas por </a:t>
            </a:r>
            <a:r>
              <a:rPr lang="es-MX" baseline="0" dirty="0" err="1" smtClean="0"/>
              <a:t>Elizabet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Cutter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6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Os demás ítems también fueron desarrollados de similar forma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80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474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Resultado de cada una de las dimensiones numérica, podemos observar variabilidad de las medidas mientras la dimensión socio regional tiene las</a:t>
            </a:r>
            <a:r>
              <a:rPr lang="es-MX" baseline="0" dirty="0" smtClean="0"/>
              <a:t> calificaciones de los criterios dispersos en la socio comunitario se denota que todos tienden a la media.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93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Aplicando el modelo, como</a:t>
            </a:r>
            <a:r>
              <a:rPr lang="es-MX" baseline="0" dirty="0" smtClean="0"/>
              <a:t> el modelo esta ponderado, al multiplicarse por aquella ponderación, obtenemos los resultados en función de la importancia de las calificaciones que tienen las dimensiones.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722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Los valores por percentiles permitieron</a:t>
            </a:r>
            <a:r>
              <a:rPr lang="es-MX" baseline="0" dirty="0" smtClean="0"/>
              <a:t> establecer una clasificación por rangos, para definir cuales son los valores mas críticos y menos críticos  a </a:t>
            </a:r>
            <a:r>
              <a:rPr lang="es-MX" baseline="0" smtClean="0"/>
              <a:t>nivel descriptivo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80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VERSIÓN: </a:t>
            </a:r>
            <a:r>
              <a:rPr lang="es-EC" dirty="0" smtClean="0"/>
              <a:t>1.1</a:t>
            </a:r>
            <a:endParaRPr lang="es-EC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smtClean="0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FECHA ÚLTIMA REVISIÓN: </a:t>
            </a:r>
            <a:r>
              <a:rPr lang="es-EC" dirty="0" smtClean="0"/>
              <a:t>09/10/13</a:t>
            </a:r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smtClean="0"/>
              <a:t>CÓDIGO: </a:t>
            </a:r>
            <a:r>
              <a:rPr lang="es-EC" smtClean="0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 smtClean="0"/>
              <a:t>VERSIÓN: </a:t>
            </a:r>
            <a:r>
              <a:rPr lang="es-EC" dirty="0" smtClean="0"/>
              <a:t>1.1</a:t>
            </a:r>
            <a:endParaRPr lang="es-EC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 dirty="0" smtClean="0"/>
              <a:t>FECHA ÚLTIMA REVISIÓN: 13/12/11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C" b="1" dirty="0" smtClean="0"/>
              <a:t>CÓDIGO: </a:t>
            </a:r>
            <a:r>
              <a:rPr lang="es-EC" dirty="0" smtClean="0"/>
              <a:t>GDI.3.1.004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1619672" y="126876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RESILIENCIA MULTIDIMENSIONAL DEL SECTOR TURISMO EN EL CANTÓN PEDERNALES PROVINCIA DE MANABÍ</a:t>
            </a:r>
            <a:endParaRPr lang="es-MX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252124" y="4869160"/>
            <a:ext cx="227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Sangolqui</a:t>
            </a:r>
            <a:endParaRPr lang="es-ES" dirty="0" smtClean="0"/>
          </a:p>
          <a:p>
            <a:pPr algn="ctr"/>
            <a:r>
              <a:rPr lang="es-ES" dirty="0" smtClean="0"/>
              <a:t>2019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220072" y="285293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Lilian Karina Jiménez Torres</a:t>
            </a:r>
          </a:p>
          <a:p>
            <a:r>
              <a:rPr lang="es-ES" dirty="0" smtClean="0"/>
              <a:t>Autor</a:t>
            </a:r>
          </a:p>
          <a:p>
            <a:endParaRPr lang="es-ES" dirty="0" smtClean="0"/>
          </a:p>
          <a:p>
            <a:r>
              <a:rPr lang="es-ES" dirty="0" smtClean="0"/>
              <a:t>Giovanni Herrera Enríquez </a:t>
            </a:r>
            <a:r>
              <a:rPr lang="es-ES" dirty="0" err="1" smtClean="0"/>
              <a:t>Ph.D</a:t>
            </a:r>
            <a:endParaRPr lang="es-ES" dirty="0" smtClean="0"/>
          </a:p>
          <a:p>
            <a:r>
              <a:rPr lang="es-ES" dirty="0" smtClean="0"/>
              <a:t>Director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15816" y="285293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180532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" y="0"/>
            <a:ext cx="8229600" cy="624251"/>
          </a:xfrm>
        </p:spPr>
        <p:txBody>
          <a:bodyPr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Medición </a:t>
            </a:r>
            <a:r>
              <a:rPr lang="es-ES" sz="2800" dirty="0">
                <a:solidFill>
                  <a:schemeClr val="tx1"/>
                </a:solidFill>
              </a:rPr>
              <a:t>de la </a:t>
            </a:r>
            <a:r>
              <a:rPr lang="es-ES" sz="2800" dirty="0" smtClean="0">
                <a:solidFill>
                  <a:schemeClr val="tx1"/>
                </a:solidFill>
              </a:rPr>
              <a:t>Resiliencia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3000" y="753418"/>
            <a:ext cx="8373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Modelo basado en el </a:t>
            </a:r>
            <a:r>
              <a:rPr lang="es-MX" dirty="0"/>
              <a:t>análisis jerárquico </a:t>
            </a:r>
            <a:r>
              <a:rPr lang="es-MX" dirty="0" err="1" smtClean="0"/>
              <a:t>multicriterio</a:t>
            </a:r>
            <a:r>
              <a:rPr lang="es-MX" dirty="0"/>
              <a:t>,</a:t>
            </a:r>
            <a:r>
              <a:rPr lang="es-MX" dirty="0" smtClean="0"/>
              <a:t> </a:t>
            </a:r>
            <a:r>
              <a:rPr lang="es-MX" dirty="0"/>
              <a:t>planteado por </a:t>
            </a:r>
            <a:r>
              <a:rPr lang="es-MX" dirty="0" err="1"/>
              <a:t>Saaty</a:t>
            </a:r>
            <a:r>
              <a:rPr lang="es-MX" dirty="0"/>
              <a:t> T </a:t>
            </a:r>
            <a:r>
              <a:rPr lang="es-MX" dirty="0" smtClean="0"/>
              <a:t>(1990), se desarrollo metodología para análisis de la resiliencia multidimensional propuesto por Herrera (2016).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Metodología implica el análisis de 8 dimensiones.</a:t>
            </a:r>
          </a:p>
          <a:p>
            <a:pPr algn="just"/>
            <a:endParaRPr lang="es-ES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467544" y="4063102"/>
            <a:ext cx="1944216" cy="369332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8 Dimensiones</a:t>
            </a:r>
          </a:p>
        </p:txBody>
      </p:sp>
      <p:sp>
        <p:nvSpPr>
          <p:cNvPr id="7" name="Llaves 6"/>
          <p:cNvSpPr/>
          <p:nvPr/>
        </p:nvSpPr>
        <p:spPr>
          <a:xfrm>
            <a:off x="3055328" y="3139773"/>
            <a:ext cx="4896544" cy="2211630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415368" y="3139773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Dimensión económica-regional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Dimensión económica-empresarial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Dimensión social-regional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Dimensión social-comunitaria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Dimensión experiencial 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Dimensión Institucional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Dimensión Infraestructura</a:t>
            </a: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/>
              <a:t>Dimensión Ecológica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6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049" name="Imagen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18111" r="20911" b="9679"/>
          <a:stretch>
            <a:fillRect/>
          </a:stretch>
        </p:blipFill>
        <p:spPr bwMode="auto">
          <a:xfrm>
            <a:off x="179512" y="48968"/>
            <a:ext cx="8964488" cy="59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31640" y="6093296"/>
            <a:ext cx="472276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ES" sz="1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s-MX" altLang="es-ES" sz="100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igura 2 </a:t>
            </a:r>
            <a:r>
              <a:rPr kumimoji="0" lang="es-MX" altLang="es-ES" sz="1000" u="none" strike="noStrike" cap="none" normalizeH="0" baseline="0" dirty="0" smtClean="0" bmk="_Toc53597309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Estructura del modelo de análisis multidimensional de la resiliencia</a:t>
            </a:r>
            <a:endParaRPr kumimoji="0" lang="es-ES" altLang="es-ES" sz="1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Fuente: (Libro de la resiliencia de Herrera, 2016).</a:t>
            </a:r>
            <a:endParaRPr kumimoji="0" lang="es-MX" altLang="es-ES" sz="1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MX" altLang="es-ES" sz="1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s-MX" altLang="es-ES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13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Estudio Empírico</a:t>
            </a:r>
          </a:p>
        </p:txBody>
      </p:sp>
    </p:spTree>
    <p:extLst>
      <p:ext uri="{BB962C8B-B14F-4D97-AF65-F5344CB8AC3E}">
        <p14:creationId xmlns:p14="http://schemas.microsoft.com/office/powerpoint/2010/main" val="382280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1584" y="0"/>
            <a:ext cx="9068079" cy="1143000"/>
          </a:xfrm>
        </p:spPr>
        <p:txBody>
          <a:bodyPr/>
          <a:lstStyle/>
          <a:p>
            <a:r>
              <a:rPr lang="es-ES" sz="2400" dirty="0" smtClean="0">
                <a:solidFill>
                  <a:schemeClr val="tx1"/>
                </a:solidFill>
              </a:rPr>
              <a:t>RESILIENCIA DEL SECTOR TURISMO DEL CANTÓN PEDERNALES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498" r="12031" b="2517"/>
          <a:stretch/>
        </p:blipFill>
        <p:spPr>
          <a:xfrm>
            <a:off x="107504" y="1143000"/>
            <a:ext cx="4320480" cy="352839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985406" y="1700808"/>
            <a:ext cx="3943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</a:t>
            </a:r>
            <a:r>
              <a:rPr lang="es-MX" dirty="0" smtClean="0"/>
              <a:t>ivel </a:t>
            </a:r>
            <a:r>
              <a:rPr lang="es-MX" dirty="0"/>
              <a:t>de pobreza </a:t>
            </a:r>
            <a:r>
              <a:rPr lang="es-MX" dirty="0" smtClean="0"/>
              <a:t>de </a:t>
            </a:r>
            <a:r>
              <a:rPr lang="es-MX" dirty="0"/>
              <a:t>53.53%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Cobertura </a:t>
            </a:r>
            <a:r>
              <a:rPr lang="es-EC" dirty="0"/>
              <a:t>de servicios básicos, </a:t>
            </a:r>
            <a:r>
              <a:rPr lang="es-EC" dirty="0" smtClean="0"/>
              <a:t>inferior a la media nacional. 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Deficiente cobertura del sistema de salud.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-10</a:t>
            </a:r>
            <a:r>
              <a:rPr lang="es-MX" dirty="0"/>
              <a:t>% de la planta turística se promociona 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err="1" smtClean="0"/>
              <a:t>REMACH</a:t>
            </a:r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1187624" y="4869160"/>
            <a:ext cx="32403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50" dirty="0" smtClean="0"/>
              <a:t>Figura 3. Mapa Turístico de Pedernales</a:t>
            </a:r>
          </a:p>
          <a:p>
            <a:r>
              <a:rPr lang="es-EC" sz="1050" dirty="0" smtClean="0"/>
              <a:t>Fuente</a:t>
            </a:r>
            <a:r>
              <a:rPr lang="es-EC" sz="1050" dirty="0"/>
              <a:t>: </a:t>
            </a:r>
            <a:r>
              <a:rPr lang="es-EC" sz="1050" dirty="0" smtClean="0"/>
              <a:t>Municipio Provincial de Manabí, (2016)</a:t>
            </a:r>
            <a:endParaRPr lang="es-EC" sz="1050" dirty="0"/>
          </a:p>
        </p:txBody>
      </p:sp>
    </p:spTree>
    <p:extLst>
      <p:ext uri="{BB962C8B-B14F-4D97-AF65-F5344CB8AC3E}">
        <p14:creationId xmlns:p14="http://schemas.microsoft.com/office/powerpoint/2010/main" val="197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11760" y="1120678"/>
            <a:ext cx="6408712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9388" indent="-179388" algn="r">
              <a:buFont typeface="Arial" panose="020B0604020202020204" pitchFamily="34" charset="0"/>
              <a:buChar char="•"/>
            </a:pPr>
            <a:r>
              <a:rPr lang="es-ES" dirty="0" smtClean="0"/>
              <a:t>Censo </a:t>
            </a:r>
            <a:r>
              <a:rPr lang="es-ES" dirty="0"/>
              <a:t>Nacional Poblacional y Económico 2010</a:t>
            </a:r>
          </a:p>
          <a:p>
            <a:pPr marL="179388" indent="-179388" algn="r">
              <a:buFont typeface="Arial" panose="020B0604020202020204" pitchFamily="34" charset="0"/>
              <a:buChar char="•"/>
            </a:pPr>
            <a:r>
              <a:rPr lang="es-ES" dirty="0" smtClean="0"/>
              <a:t>71 sonde de opinión -resiliencia </a:t>
            </a:r>
            <a:r>
              <a:rPr lang="es-ES" dirty="0"/>
              <a:t>sistema </a:t>
            </a:r>
            <a:r>
              <a:rPr lang="es-ES" dirty="0" smtClean="0"/>
              <a:t>empresarial</a:t>
            </a:r>
          </a:p>
          <a:p>
            <a:pPr marL="179388" indent="-179388" algn="r">
              <a:buFont typeface="Arial" panose="020B0604020202020204" pitchFamily="34" charset="0"/>
              <a:buChar char="•"/>
            </a:pPr>
            <a:r>
              <a:rPr lang="es-ES" dirty="0" smtClean="0"/>
              <a:t>372 </a:t>
            </a:r>
            <a:r>
              <a:rPr lang="es-ES" dirty="0"/>
              <a:t>encuestas </a:t>
            </a:r>
            <a:r>
              <a:rPr lang="es-ES" dirty="0" smtClean="0"/>
              <a:t>resiliencia social, económica y comunitaria</a:t>
            </a:r>
          </a:p>
          <a:p>
            <a:pPr marL="179388" indent="-179388" algn="r">
              <a:buFont typeface="Arial" panose="020B0604020202020204" pitchFamily="34" charset="0"/>
              <a:buChar char="•"/>
            </a:pPr>
            <a:r>
              <a:rPr lang="es-ES" dirty="0" smtClean="0"/>
              <a:t>2 entrevistas a expertos sobre sistema de riesgos</a:t>
            </a:r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6568" y="188640"/>
            <a:ext cx="376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OBTENCIÓN DE DATOS</a:t>
            </a:r>
            <a:endParaRPr lang="es-MX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59024" y="3356992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Resiliencia Económica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Índice de </a:t>
            </a:r>
            <a:r>
              <a:rPr lang="es-MX" dirty="0" err="1"/>
              <a:t>Burgdofer</a:t>
            </a:r>
            <a:r>
              <a:rPr lang="es-MX" dirty="0"/>
              <a:t> 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Índice de </a:t>
            </a:r>
            <a:r>
              <a:rPr lang="es-MX" dirty="0" err="1" smtClean="0"/>
              <a:t>Herfindahl-Hirschman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Coeficiente </a:t>
            </a:r>
            <a:r>
              <a:rPr lang="es-MX" dirty="0"/>
              <a:t>de </a:t>
            </a:r>
            <a:r>
              <a:rPr lang="es-MX" dirty="0" err="1"/>
              <a:t>Gini</a:t>
            </a:r>
            <a:r>
              <a:rPr lang="es-MX" dirty="0"/>
              <a:t> </a:t>
            </a:r>
            <a:endParaRPr lang="es-MX" i="1" dirty="0" smtClean="0"/>
          </a:p>
          <a:p>
            <a:r>
              <a:rPr lang="es-MX" dirty="0"/>
              <a:t>Resiliencia S</a:t>
            </a:r>
            <a:r>
              <a:rPr lang="es-MX" dirty="0" smtClean="0"/>
              <a:t>ocial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Escala </a:t>
            </a:r>
            <a:r>
              <a:rPr lang="es-MX" i="1" dirty="0" err="1" smtClean="0"/>
              <a:t>RSA</a:t>
            </a:r>
            <a:r>
              <a:rPr lang="es-MX" dirty="0" smtClean="0"/>
              <a:t> </a:t>
            </a:r>
            <a:r>
              <a:rPr lang="es-MX" dirty="0"/>
              <a:t>(</a:t>
            </a:r>
            <a:r>
              <a:rPr lang="es-MX" dirty="0" err="1"/>
              <a:t>Resilience</a:t>
            </a:r>
            <a:r>
              <a:rPr lang="es-MX" dirty="0"/>
              <a:t> </a:t>
            </a:r>
            <a:r>
              <a:rPr lang="es-MX" dirty="0" err="1"/>
              <a:t>Scale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Adults</a:t>
            </a:r>
            <a:r>
              <a:rPr lang="es-MX" i="1" dirty="0" smtClean="0"/>
              <a:t>.</a:t>
            </a:r>
            <a:endParaRPr lang="es-MX" i="1" dirty="0"/>
          </a:p>
          <a:p>
            <a:endParaRPr lang="es-MX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467544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Criterio de Análisis </a:t>
            </a:r>
            <a:endParaRPr lang="es-MX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636912"/>
            <a:ext cx="419009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11663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Criterio de Equidad de Ingresos</a:t>
            </a:r>
            <a:endParaRPr lang="es-MX" sz="2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100" t="24788" r="6688" b="20586"/>
          <a:stretch/>
        </p:blipFill>
        <p:spPr>
          <a:xfrm>
            <a:off x="-1" y="1066964"/>
            <a:ext cx="6764953" cy="3339662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23528" y="1503296"/>
            <a:ext cx="1512168" cy="341527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9345" y="697632"/>
            <a:ext cx="9124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Coeficiente </a:t>
            </a:r>
            <a:r>
              <a:rPr lang="es-MX" dirty="0"/>
              <a:t>de </a:t>
            </a:r>
            <a:r>
              <a:rPr lang="es-MX" dirty="0" err="1"/>
              <a:t>Gini</a:t>
            </a:r>
            <a:r>
              <a:rPr lang="es-MX" dirty="0"/>
              <a:t> por ingresos, con una distribución agrupada por intervalos siendo: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-508" y="4329682"/>
                <a:ext cx="4536504" cy="1093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s-MX" sz="1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 calcula sobre la base del índice de </a:t>
                </a:r>
                <a:r>
                  <a:rPr lang="es-MX" sz="16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Gini</a:t>
                </a:r>
                <a:r>
                  <a:rPr lang="es-MX" sz="1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así:</a:t>
                </a:r>
                <a:endParaRPr lang="es-MX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s-MX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𝑝𝑖</m:t>
                              </m:r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𝑞𝑖</m:t>
                              </m:r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s-MX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𝑝𝑖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4329682"/>
                <a:ext cx="4536504" cy="1093633"/>
              </a:xfrm>
              <a:prstGeom prst="rect">
                <a:avLst/>
              </a:prstGeom>
              <a:blipFill rotWithShape="0">
                <a:blip r:embed="rId4"/>
                <a:stretch>
                  <a:fillRect l="-806" t="-16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/>
          <p:cNvSpPr/>
          <p:nvPr/>
        </p:nvSpPr>
        <p:spPr>
          <a:xfrm>
            <a:off x="4828730" y="4406626"/>
            <a:ext cx="4315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/>
              <a:t>Normalización: método </a:t>
            </a:r>
            <a:r>
              <a:rPr lang="es-MX" sz="1600" dirty="0"/>
              <a:t>del </a:t>
            </a:r>
            <a:r>
              <a:rPr lang="es-MX" sz="1600" dirty="0" smtClean="0"/>
              <a:t>min-</a:t>
            </a:r>
            <a:r>
              <a:rPr lang="es-MX" sz="1600" dirty="0" err="1" smtClean="0"/>
              <a:t>max</a:t>
            </a:r>
            <a:r>
              <a:rPr lang="es-MX" sz="1600" dirty="0" smtClean="0"/>
              <a:t>; objetivo </a:t>
            </a:r>
            <a:r>
              <a:rPr lang="es-MX" sz="1600" dirty="0"/>
              <a:t>es un mínimo.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6300192" y="4790865"/>
                <a:ext cx="2465354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600" i="1">
                          <a:latin typeface="Cambria Math" panose="02040503050406030204" pitchFamily="18" charset="0"/>
                        </a:rPr>
                        <m:t>𝑁𝐺</m:t>
                      </m:r>
                      <m:r>
                        <a:rPr lang="es-MX" sz="16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MX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i="0">
                              <a:latin typeface="Cambria Math" panose="02040503050406030204" pitchFamily="18" charset="0"/>
                            </a:rPr>
                            <m:t>1−0,216</m:t>
                          </m:r>
                        </m:num>
                        <m:den>
                          <m:r>
                            <a:rPr lang="es-MX" sz="1600" i="0">
                              <a:latin typeface="Cambria Math" panose="02040503050406030204" pitchFamily="18" charset="0"/>
                            </a:rPr>
                            <m:t>1−0</m:t>
                          </m:r>
                        </m:den>
                      </m:f>
                      <m:r>
                        <a:rPr lang="es-MX" sz="1600" i="0">
                          <a:latin typeface="Cambria Math" panose="02040503050406030204" pitchFamily="18" charset="0"/>
                        </a:rPr>
                        <m:t>=0,784</m:t>
                      </m:r>
                    </m:oMath>
                  </m:oMathPara>
                </a14:m>
                <a:endParaRPr lang="es-MX" sz="1600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790865"/>
                <a:ext cx="2465354" cy="5549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ipse 14"/>
          <p:cNvSpPr/>
          <p:nvPr/>
        </p:nvSpPr>
        <p:spPr>
          <a:xfrm>
            <a:off x="2590387" y="4041650"/>
            <a:ext cx="1584176" cy="288032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5364088" y="83730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cap="small" dirty="0" smtClean="0"/>
              <a:t>Dimensión económico regional</a:t>
            </a:r>
            <a:endParaRPr lang="en-US" b="1" cap="small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773070108"/>
              </p:ext>
            </p:extLst>
          </p:nvPr>
        </p:nvGraphicFramePr>
        <p:xfrm>
          <a:off x="4162764" y="1357324"/>
          <a:ext cx="53229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282352" y="169737"/>
            <a:ext cx="8178080" cy="543581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sz="2400" kern="0" smtClean="0">
                <a:solidFill>
                  <a:schemeClr val="tx1"/>
                </a:solidFill>
              </a:rPr>
              <a:t>Resultados unidimensionales en el cantón Pedernales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8" name="19 CuadroTexto"/>
          <p:cNvSpPr txBox="1"/>
          <p:nvPr/>
        </p:nvSpPr>
        <p:spPr>
          <a:xfrm>
            <a:off x="428475" y="2183669"/>
            <a:ext cx="3641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cap="small" dirty="0" smtClean="0"/>
              <a:t>Dimensión económico empresarial</a:t>
            </a:r>
            <a:endParaRPr lang="en-US" sz="1600" b="1" cap="small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005542607"/>
              </p:ext>
            </p:extLst>
          </p:nvPr>
        </p:nvGraphicFramePr>
        <p:xfrm>
          <a:off x="-1" y="2772987"/>
          <a:ext cx="4498527" cy="336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09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2 CuadroTexto"/>
          <p:cNvSpPr txBox="1"/>
          <p:nvPr/>
        </p:nvSpPr>
        <p:spPr>
          <a:xfrm>
            <a:off x="5652120" y="1700808"/>
            <a:ext cx="2940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cap="small" dirty="0" smtClean="0"/>
              <a:t>Dimensión socio comunitaria</a:t>
            </a:r>
            <a:endParaRPr lang="en-US" sz="1600" b="1" cap="small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30686337"/>
              </p:ext>
            </p:extLst>
          </p:nvPr>
        </p:nvGraphicFramePr>
        <p:xfrm>
          <a:off x="4860032" y="2564904"/>
          <a:ext cx="4283968" cy="333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20 CuadroTexto"/>
          <p:cNvSpPr txBox="1"/>
          <p:nvPr/>
        </p:nvSpPr>
        <p:spPr>
          <a:xfrm>
            <a:off x="827584" y="692696"/>
            <a:ext cx="2890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cap="small" dirty="0" smtClean="0"/>
              <a:t>Dimensión socio regional</a:t>
            </a:r>
            <a:endParaRPr lang="en-US" sz="1600" b="1" cap="small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374559"/>
              </p:ext>
            </p:extLst>
          </p:nvPr>
        </p:nvGraphicFramePr>
        <p:xfrm>
          <a:off x="-7591" y="1140223"/>
          <a:ext cx="4932040" cy="328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237990" y="40142"/>
            <a:ext cx="8178080" cy="543581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sz="2400" kern="0" dirty="0" smtClean="0">
                <a:solidFill>
                  <a:schemeClr val="tx1"/>
                </a:solidFill>
              </a:rPr>
              <a:t>Resultados unidimensionales en el cantón Pedernales</a:t>
            </a:r>
            <a:endParaRPr 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0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12989" y="720960"/>
            <a:ext cx="2537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cap="small" dirty="0" smtClean="0"/>
              <a:t>Dimensión  Institucional</a:t>
            </a:r>
            <a:endParaRPr lang="en-US" sz="1600" b="1" cap="small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518448" y="202673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cap="small" dirty="0" smtClean="0"/>
              <a:t>Dimensión Infraestructura</a:t>
            </a:r>
            <a:endParaRPr lang="en-US" sz="1600" b="1" cap="small" dirty="0"/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340656005"/>
              </p:ext>
            </p:extLst>
          </p:nvPr>
        </p:nvGraphicFramePr>
        <p:xfrm>
          <a:off x="0" y="1096205"/>
          <a:ext cx="5047849" cy="334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1894938114"/>
              </p:ext>
            </p:extLst>
          </p:nvPr>
        </p:nvGraphicFramePr>
        <p:xfrm>
          <a:off x="4788024" y="2572587"/>
          <a:ext cx="4658099" cy="314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237990" y="40142"/>
            <a:ext cx="8178080" cy="543581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sz="2400" kern="0" dirty="0" smtClean="0">
                <a:solidFill>
                  <a:schemeClr val="tx1"/>
                </a:solidFill>
              </a:rPr>
              <a:t>Resultados unidimensionales en el cantón Pedernales</a:t>
            </a:r>
            <a:endParaRPr 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854968"/>
          </a:xfrm>
        </p:spPr>
        <p:txBody>
          <a:bodyPr/>
          <a:lstStyle/>
          <a:p>
            <a:pPr algn="ctr"/>
            <a:r>
              <a:rPr lang="es-ES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CONTENIDO</a:t>
            </a:r>
            <a:endParaRPr lang="es-ES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cap="small" dirty="0" err="1" smtClean="0">
                <a:solidFill>
                  <a:schemeClr val="tx1"/>
                </a:solidFill>
                <a:hlinkClick r:id="rId2" action="ppaction://hlinksldjump"/>
              </a:rPr>
              <a:t>Antecedentes</a:t>
            </a:r>
            <a:endParaRPr lang="en-US" kern="0" cap="small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kern="0" cap="small" dirty="0" err="1" smtClean="0">
                <a:solidFill>
                  <a:schemeClr val="tx1"/>
                </a:solidFill>
              </a:rPr>
              <a:t>Objetivos</a:t>
            </a:r>
            <a:r>
              <a:rPr lang="en-US" kern="0" cap="small" dirty="0" smtClean="0">
                <a:solidFill>
                  <a:schemeClr val="tx1"/>
                </a:solidFill>
              </a:rPr>
              <a:t> e </a:t>
            </a:r>
            <a:r>
              <a:rPr lang="en-US" kern="0" cap="small" dirty="0" err="1" smtClean="0">
                <a:solidFill>
                  <a:schemeClr val="tx1"/>
                </a:solidFill>
              </a:rPr>
              <a:t>Hipótesis</a:t>
            </a:r>
            <a:endParaRPr lang="en-US" kern="0" cap="small" dirty="0" smtClean="0">
              <a:solidFill>
                <a:schemeClr val="tx1"/>
              </a:solidFill>
            </a:endParaRPr>
          </a:p>
          <a:p>
            <a:r>
              <a:rPr lang="en-US" kern="0" cap="small" dirty="0" smtClean="0">
                <a:solidFill>
                  <a:schemeClr val="tx1"/>
                </a:solidFill>
                <a:hlinkClick r:id="rId3" action="ppaction://hlinksldjump"/>
              </a:rPr>
              <a:t>Marco </a:t>
            </a:r>
            <a:r>
              <a:rPr lang="en-US" kern="0" cap="small" dirty="0" err="1" smtClean="0">
                <a:solidFill>
                  <a:schemeClr val="tx1"/>
                </a:solidFill>
                <a:hlinkClick r:id="rId3" action="ppaction://hlinksldjump"/>
              </a:rPr>
              <a:t>Teórico</a:t>
            </a:r>
            <a:endParaRPr lang="en-US" kern="0" cap="small" dirty="0" smtClean="0">
              <a:solidFill>
                <a:schemeClr val="tx1"/>
              </a:solidFill>
            </a:endParaRPr>
          </a:p>
          <a:p>
            <a:r>
              <a:rPr lang="en-US" kern="0" cap="small" dirty="0" err="1" smtClean="0">
                <a:solidFill>
                  <a:schemeClr val="tx1"/>
                </a:solidFill>
                <a:hlinkClick r:id="rId4" action="ppaction://hlinksldjump"/>
              </a:rPr>
              <a:t>Metodología</a:t>
            </a:r>
            <a:endParaRPr lang="en-US" kern="0" cap="small" dirty="0" smtClean="0">
              <a:solidFill>
                <a:schemeClr val="tx1"/>
              </a:solidFill>
            </a:endParaRPr>
          </a:p>
          <a:p>
            <a:r>
              <a:rPr lang="en-US" kern="0" cap="small" dirty="0" err="1" smtClean="0">
                <a:solidFill>
                  <a:schemeClr val="tx1"/>
                </a:solidFill>
                <a:hlinkClick r:id="" action="ppaction://noaction"/>
              </a:rPr>
              <a:t>Estudio</a:t>
            </a:r>
            <a:r>
              <a:rPr lang="en-US" kern="0" cap="small" dirty="0" smtClean="0">
                <a:solidFill>
                  <a:schemeClr val="tx1"/>
                </a:solidFill>
                <a:hlinkClick r:id="" action="ppaction://noaction"/>
              </a:rPr>
              <a:t> </a:t>
            </a:r>
            <a:r>
              <a:rPr lang="en-US" kern="0" cap="small" dirty="0" err="1" smtClean="0">
                <a:solidFill>
                  <a:schemeClr val="tx1"/>
                </a:solidFill>
                <a:hlinkClick r:id="" action="ppaction://noaction"/>
              </a:rPr>
              <a:t>Empírico</a:t>
            </a:r>
            <a:endParaRPr lang="en-US" kern="0" cap="small" dirty="0" smtClean="0">
              <a:solidFill>
                <a:schemeClr val="tx1"/>
              </a:solidFill>
            </a:endParaRPr>
          </a:p>
          <a:p>
            <a:r>
              <a:rPr lang="en-US" kern="0" cap="small" dirty="0" err="1" smtClean="0">
                <a:solidFill>
                  <a:schemeClr val="tx1"/>
                </a:solidFill>
                <a:hlinkClick r:id="" action="ppaction://noaction"/>
              </a:rPr>
              <a:t>Conclusiones</a:t>
            </a:r>
            <a:r>
              <a:rPr lang="en-US" kern="0" cap="small" dirty="0" smtClean="0">
                <a:solidFill>
                  <a:schemeClr val="tx1"/>
                </a:solidFill>
              </a:rPr>
              <a:t> y </a:t>
            </a:r>
            <a:r>
              <a:rPr lang="en-US" kern="0" cap="small" dirty="0" err="1" smtClean="0">
                <a:solidFill>
                  <a:schemeClr val="tx1"/>
                </a:solidFill>
              </a:rPr>
              <a:t>Recomendaciones</a:t>
            </a:r>
            <a:endParaRPr lang="en-US" kern="0" cap="small" dirty="0" smtClean="0">
              <a:solidFill>
                <a:schemeClr val="tx1"/>
              </a:solidFill>
            </a:endParaRPr>
          </a:p>
          <a:p>
            <a:pPr lvl="1"/>
            <a:r>
              <a:rPr lang="en-US" kern="0" cap="small" dirty="0" err="1" smtClean="0">
                <a:solidFill>
                  <a:schemeClr val="tx1"/>
                </a:solidFill>
              </a:rPr>
              <a:t>Conclusiones</a:t>
            </a:r>
            <a:endParaRPr lang="en-US" kern="0" cap="small" dirty="0" smtClean="0">
              <a:solidFill>
                <a:schemeClr val="tx1"/>
              </a:solidFill>
            </a:endParaRPr>
          </a:p>
          <a:p>
            <a:pPr lvl="1"/>
            <a:r>
              <a:rPr lang="en-US" sz="2000" kern="0" cap="small" dirty="0" err="1" smtClean="0">
                <a:solidFill>
                  <a:schemeClr val="tx1"/>
                </a:solidFill>
              </a:rPr>
              <a:t>RECOMENDACIONES</a:t>
            </a:r>
            <a:endParaRPr lang="en-US" sz="2000" kern="0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/>
          <p:cNvSpPr txBox="1"/>
          <p:nvPr/>
        </p:nvSpPr>
        <p:spPr>
          <a:xfrm>
            <a:off x="5239954" y="4581128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Riesgo de amenaza natural: 0,38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Biodiversidad ecológica: 1,00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1 CuadroTexto"/>
          <p:cNvSpPr txBox="1"/>
          <p:nvPr/>
        </p:nvSpPr>
        <p:spPr>
          <a:xfrm>
            <a:off x="6012160" y="386104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cap="small" dirty="0" smtClean="0"/>
              <a:t>Dimensión  Ecológica</a:t>
            </a:r>
            <a:endParaRPr lang="en-US" sz="1600" b="1" cap="small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21808425"/>
              </p:ext>
            </p:extLst>
          </p:nvPr>
        </p:nvGraphicFramePr>
        <p:xfrm>
          <a:off x="-5716" y="1137108"/>
          <a:ext cx="6017876" cy="358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20 CuadroTexto"/>
          <p:cNvSpPr txBox="1"/>
          <p:nvPr/>
        </p:nvSpPr>
        <p:spPr>
          <a:xfrm>
            <a:off x="1563062" y="79855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cap="small" dirty="0" smtClean="0"/>
              <a:t>Dimensión  Experiencial</a:t>
            </a:r>
            <a:endParaRPr lang="en-US" sz="1600" b="1" cap="smal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37990" y="40142"/>
            <a:ext cx="8178080" cy="543581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sz="2400" kern="0" dirty="0" smtClean="0">
                <a:solidFill>
                  <a:schemeClr val="tx1"/>
                </a:solidFill>
              </a:rPr>
              <a:t>Resultados unidimensionales en el cantón Pedernales</a:t>
            </a:r>
            <a:endParaRPr 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55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75492" y="12369"/>
            <a:ext cx="8328956" cy="793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Etapa de Análisis- Unidimensional en el modelo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95642" y="975317"/>
            <a:ext cx="1512168" cy="523220"/>
          </a:xfrm>
          <a:prstGeom prst="rect">
            <a:avLst/>
          </a:prstGeom>
          <a:noFill/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8 Dimensiones</a:t>
            </a:r>
          </a:p>
          <a:p>
            <a:r>
              <a:rPr lang="es-ES" sz="1400" dirty="0" smtClean="0"/>
              <a:t>(56 Criterios)</a:t>
            </a:r>
            <a:endParaRPr lang="es-ES" sz="1400" dirty="0"/>
          </a:p>
        </p:txBody>
      </p:sp>
      <p:sp>
        <p:nvSpPr>
          <p:cNvPr id="8" name="Rectángulo 7"/>
          <p:cNvSpPr/>
          <p:nvPr/>
        </p:nvSpPr>
        <p:spPr>
          <a:xfrm>
            <a:off x="7004212" y="864996"/>
            <a:ext cx="180020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Auto – </a:t>
            </a:r>
            <a:r>
              <a:rPr kumimoji="0" lang="en-US" sz="14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organización</a:t>
            </a:r>
            <a:endParaRPr kumimoji="0" lang="en-US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Adaptabilidad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Aprendizaje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Transformación</a:t>
            </a:r>
            <a:endParaRPr kumimoji="0" lang="en-US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6445885" y="1125472"/>
            <a:ext cx="288032" cy="187528"/>
          </a:xfrm>
          <a:prstGeom prst="rightArrow">
            <a:avLst/>
          </a:prstGeom>
          <a:solidFill>
            <a:srgbClr val="99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50030078"/>
              </p:ext>
            </p:extLst>
          </p:nvPr>
        </p:nvGraphicFramePr>
        <p:xfrm>
          <a:off x="467544" y="1895878"/>
          <a:ext cx="7992888" cy="367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03648" y="6500953"/>
            <a:ext cx="57468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C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s-MX" altLang="es-EC" sz="120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igura </a:t>
            </a:r>
            <a:r>
              <a:rPr lang="es-MX" altLang="es-EC" sz="1200" dirty="0" bmk="_Toc535973123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s-MX" altLang="es-EC" sz="1200" u="none" strike="noStrike" cap="none" normalizeH="0" baseline="0" dirty="0" smtClean="0" bmk="_Toc53597312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Valores individuales y media de la calificación ponderada por dimensión</a:t>
            </a:r>
            <a:endParaRPr kumimoji="0" lang="es-MX" altLang="es-EC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 rot="19012136">
            <a:off x="1401302" y="5717912"/>
            <a:ext cx="15440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Económica-empresarial</a:t>
            </a:r>
            <a:endParaRPr lang="es-MX" sz="900" dirty="0"/>
          </a:p>
        </p:txBody>
      </p:sp>
      <p:sp>
        <p:nvSpPr>
          <p:cNvPr id="14" name="Rectángulo 13"/>
          <p:cNvSpPr/>
          <p:nvPr/>
        </p:nvSpPr>
        <p:spPr>
          <a:xfrm rot="19012136">
            <a:off x="2475428" y="5651583"/>
            <a:ext cx="11272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Social- regional</a:t>
            </a:r>
            <a:endParaRPr lang="es-MX" sz="900" dirty="0"/>
          </a:p>
        </p:txBody>
      </p:sp>
      <p:sp>
        <p:nvSpPr>
          <p:cNvPr id="15" name="Rectángulo 14"/>
          <p:cNvSpPr/>
          <p:nvPr/>
        </p:nvSpPr>
        <p:spPr>
          <a:xfrm rot="19012136">
            <a:off x="3148180" y="5651924"/>
            <a:ext cx="12811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Social-comunitario</a:t>
            </a:r>
            <a:endParaRPr lang="es-MX" sz="900" dirty="0"/>
          </a:p>
        </p:txBody>
      </p:sp>
      <p:sp>
        <p:nvSpPr>
          <p:cNvPr id="16" name="Rectángulo 15"/>
          <p:cNvSpPr/>
          <p:nvPr/>
        </p:nvSpPr>
        <p:spPr>
          <a:xfrm rot="19012136">
            <a:off x="4173367" y="5580078"/>
            <a:ext cx="9412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Institucional</a:t>
            </a:r>
            <a:endParaRPr lang="es-MX" sz="900" dirty="0"/>
          </a:p>
        </p:txBody>
      </p:sp>
      <p:sp>
        <p:nvSpPr>
          <p:cNvPr id="17" name="Rectángulo 16"/>
          <p:cNvSpPr/>
          <p:nvPr/>
        </p:nvSpPr>
        <p:spPr>
          <a:xfrm rot="19012136">
            <a:off x="4923465" y="5579721"/>
            <a:ext cx="10759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Infraestructura</a:t>
            </a:r>
            <a:endParaRPr lang="es-MX" sz="900" dirty="0"/>
          </a:p>
        </p:txBody>
      </p:sp>
      <p:sp>
        <p:nvSpPr>
          <p:cNvPr id="18" name="Rectángulo 17"/>
          <p:cNvSpPr/>
          <p:nvPr/>
        </p:nvSpPr>
        <p:spPr>
          <a:xfrm rot="19012136">
            <a:off x="5791670" y="5553695"/>
            <a:ext cx="8322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Ecológica</a:t>
            </a:r>
            <a:endParaRPr lang="es-MX" sz="900" dirty="0"/>
          </a:p>
        </p:txBody>
      </p:sp>
      <p:sp>
        <p:nvSpPr>
          <p:cNvPr id="19" name="Rectángulo 18"/>
          <p:cNvSpPr/>
          <p:nvPr/>
        </p:nvSpPr>
        <p:spPr>
          <a:xfrm rot="19012136">
            <a:off x="777702" y="5670768"/>
            <a:ext cx="13516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</a:t>
            </a:r>
            <a:r>
              <a:rPr lang="es-MX" sz="900" dirty="0"/>
              <a:t>E</a:t>
            </a:r>
            <a:r>
              <a:rPr lang="es-MX" sz="900" dirty="0" smtClean="0"/>
              <a:t>conómica-regional</a:t>
            </a:r>
            <a:endParaRPr lang="es-MX" sz="900" dirty="0"/>
          </a:p>
        </p:txBody>
      </p:sp>
      <p:sp>
        <p:nvSpPr>
          <p:cNvPr id="20" name="Rectángulo 19"/>
          <p:cNvSpPr/>
          <p:nvPr/>
        </p:nvSpPr>
        <p:spPr>
          <a:xfrm rot="19012136">
            <a:off x="6640346" y="5601975"/>
            <a:ext cx="9605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Experiencial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27383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2" y="38193"/>
            <a:ext cx="9036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Factores críticos para la resiliencia</a:t>
            </a:r>
            <a:br>
              <a:rPr lang="es-ES" sz="2400" b="1" dirty="0"/>
            </a:br>
            <a:r>
              <a:rPr lang="es-ES" sz="2400" b="1" dirty="0"/>
              <a:t>Modelo de Análisis Multidimensional </a:t>
            </a:r>
            <a:r>
              <a:rPr lang="es-ES" sz="2400" b="1" dirty="0" smtClean="0"/>
              <a:t>FAHP aplicado al cantón Pedernales</a:t>
            </a:r>
            <a:r>
              <a:rPr lang="es-ES" sz="2400" dirty="0"/>
              <a:t/>
            </a:r>
            <a:br>
              <a:rPr lang="es-ES" sz="2400" dirty="0"/>
            </a:br>
            <a:endParaRPr lang="es-EC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13407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9803223"/>
              </p:ext>
            </p:extLst>
          </p:nvPr>
        </p:nvGraphicFramePr>
        <p:xfrm>
          <a:off x="171627" y="1196752"/>
          <a:ext cx="86409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8472" y="6381328"/>
            <a:ext cx="58046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C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s-MX" altLang="es-EC" sz="120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igura </a:t>
            </a:r>
            <a:r>
              <a:rPr lang="es-MX" altLang="es-EC" sz="1200" dirty="0" bmk="_Toc535973125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s-MX" altLang="es-EC" sz="1200" u="none" strike="noStrike" cap="none" normalizeH="0" baseline="0" dirty="0" smtClean="0" bmk="_Toc535973125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Valores individuales y media de las calificaciones ponderadas ajustadas</a:t>
            </a:r>
            <a:endParaRPr kumimoji="0" lang="es-MX" altLang="es-EC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 rot="19012136">
            <a:off x="1421427" y="5355242"/>
            <a:ext cx="15440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Económica-empresarial</a:t>
            </a:r>
            <a:endParaRPr lang="es-MX" sz="900" dirty="0"/>
          </a:p>
        </p:txBody>
      </p:sp>
      <p:sp>
        <p:nvSpPr>
          <p:cNvPr id="7" name="Rectángulo 6"/>
          <p:cNvSpPr/>
          <p:nvPr/>
        </p:nvSpPr>
        <p:spPr>
          <a:xfrm rot="18918450">
            <a:off x="2573632" y="5326770"/>
            <a:ext cx="11272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Social- regional</a:t>
            </a:r>
            <a:endParaRPr lang="es-MX" sz="900" dirty="0"/>
          </a:p>
        </p:txBody>
      </p:sp>
      <p:sp>
        <p:nvSpPr>
          <p:cNvPr id="8" name="Rectángulo 7"/>
          <p:cNvSpPr/>
          <p:nvPr/>
        </p:nvSpPr>
        <p:spPr>
          <a:xfrm rot="19012136">
            <a:off x="3305165" y="5315938"/>
            <a:ext cx="12811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Social-comunitario</a:t>
            </a:r>
            <a:endParaRPr lang="es-MX" sz="900" dirty="0"/>
          </a:p>
        </p:txBody>
      </p:sp>
      <p:sp>
        <p:nvSpPr>
          <p:cNvPr id="9" name="Rectángulo 8"/>
          <p:cNvSpPr/>
          <p:nvPr/>
        </p:nvSpPr>
        <p:spPr>
          <a:xfrm rot="19012136">
            <a:off x="4368476" y="5252199"/>
            <a:ext cx="9412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Institucional</a:t>
            </a:r>
            <a:endParaRPr lang="es-MX" sz="900" dirty="0"/>
          </a:p>
        </p:txBody>
      </p:sp>
      <p:sp>
        <p:nvSpPr>
          <p:cNvPr id="10" name="Rectángulo 9"/>
          <p:cNvSpPr/>
          <p:nvPr/>
        </p:nvSpPr>
        <p:spPr>
          <a:xfrm rot="19012136">
            <a:off x="5084553" y="5269481"/>
            <a:ext cx="10759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Infraestructura</a:t>
            </a:r>
            <a:endParaRPr lang="es-MX" sz="900" dirty="0"/>
          </a:p>
        </p:txBody>
      </p:sp>
      <p:sp>
        <p:nvSpPr>
          <p:cNvPr id="11" name="Rectángulo 10"/>
          <p:cNvSpPr/>
          <p:nvPr/>
        </p:nvSpPr>
        <p:spPr>
          <a:xfrm rot="19012136">
            <a:off x="6096933" y="5210883"/>
            <a:ext cx="8322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Ecológica</a:t>
            </a:r>
            <a:endParaRPr lang="es-MX" sz="900" dirty="0"/>
          </a:p>
        </p:txBody>
      </p:sp>
      <p:sp>
        <p:nvSpPr>
          <p:cNvPr id="12" name="Rectángulo 11"/>
          <p:cNvSpPr/>
          <p:nvPr/>
        </p:nvSpPr>
        <p:spPr>
          <a:xfrm rot="19012136">
            <a:off x="717698" y="5295103"/>
            <a:ext cx="13516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</a:t>
            </a:r>
            <a:r>
              <a:rPr lang="es-MX" sz="900" dirty="0"/>
              <a:t>E</a:t>
            </a:r>
            <a:r>
              <a:rPr lang="es-MX" sz="900" dirty="0" smtClean="0"/>
              <a:t>conómica-regional</a:t>
            </a:r>
            <a:endParaRPr lang="es-MX" sz="900" dirty="0"/>
          </a:p>
        </p:txBody>
      </p:sp>
      <p:sp>
        <p:nvSpPr>
          <p:cNvPr id="13" name="Rectángulo 12"/>
          <p:cNvSpPr/>
          <p:nvPr/>
        </p:nvSpPr>
        <p:spPr>
          <a:xfrm rot="19012136">
            <a:off x="6881249" y="5218960"/>
            <a:ext cx="9605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 smtClean="0"/>
              <a:t>D. Experiencial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24678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Factores Relevantes en la Resiliencia Aplicada al Sector Turístico de Pedernales.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330470" y="1730505"/>
            <a:ext cx="253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Relevancia Calificada </a:t>
            </a:r>
          </a:p>
          <a:p>
            <a:pPr algn="ctr"/>
            <a:r>
              <a:rPr lang="es-MX" dirty="0" smtClean="0"/>
              <a:t>Muy Baja</a:t>
            </a:r>
            <a:endParaRPr lang="es-MX" dirty="0"/>
          </a:p>
        </p:txBody>
      </p:sp>
      <p:sp>
        <p:nvSpPr>
          <p:cNvPr id="10" name="Flecha abajo 9"/>
          <p:cNvSpPr/>
          <p:nvPr/>
        </p:nvSpPr>
        <p:spPr>
          <a:xfrm rot="5400000">
            <a:off x="6430906" y="1922957"/>
            <a:ext cx="323165" cy="584594"/>
          </a:xfrm>
          <a:prstGeom prst="downArrow">
            <a:avLst/>
          </a:prstGeom>
          <a:solidFill>
            <a:srgbClr val="99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867450"/>
              </p:ext>
            </p:extLst>
          </p:nvPr>
        </p:nvGraphicFramePr>
        <p:xfrm>
          <a:off x="107504" y="836712"/>
          <a:ext cx="5684987" cy="5808873"/>
        </p:xfrm>
        <a:graphic>
          <a:graphicData uri="http://schemas.openxmlformats.org/drawingml/2006/table">
            <a:tbl>
              <a:tblPr/>
              <a:tblGrid>
                <a:gridCol w="1769470"/>
                <a:gridCol w="2108833"/>
                <a:gridCol w="967389"/>
                <a:gridCol w="839295"/>
              </a:tblGrid>
              <a:tr h="62325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Criterios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Valoración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ponderada ajustada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Relevancia Calificada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7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económica-regional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El empleo por sectores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292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experiencial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Seguridad frente a desastres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97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económica-regional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Dependencia económica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292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social-regional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Influencia religiosa.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68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Infraestructura de sistema de salud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ecológica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Biodiversidad ecológica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social-regional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Educación básica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292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social-regional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Cobertura de seguro de salud.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292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experiencial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Afectación a la salud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Planificación urbana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97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institucional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Conocimiento de plan de emergencia (empresas)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97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económica-regional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Vulnerabilidad económica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197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económica-empresarial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Comportamiento de la empresa frente al desastre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97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económica-regional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Asequibilidad 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197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económica-empresarial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Visión empresarial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social-regional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Cobertura médica.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96136" y="234888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pPr algn="ctr"/>
            <a:r>
              <a:rPr lang="es-MX" dirty="0"/>
              <a:t>Relevancia Calificada </a:t>
            </a:r>
          </a:p>
          <a:p>
            <a:pPr algn="ctr"/>
            <a:r>
              <a:rPr lang="es-MX" dirty="0"/>
              <a:t>Muy </a:t>
            </a:r>
            <a:r>
              <a:rPr lang="es-MX" dirty="0" smtClean="0"/>
              <a:t>Alta</a:t>
            </a:r>
            <a:endParaRPr lang="es-MX" dirty="0"/>
          </a:p>
        </p:txBody>
      </p:sp>
      <p:sp>
        <p:nvSpPr>
          <p:cNvPr id="3" name="Flecha arriba 2"/>
          <p:cNvSpPr/>
          <p:nvPr/>
        </p:nvSpPr>
        <p:spPr>
          <a:xfrm rot="16200000">
            <a:off x="6287045" y="2827827"/>
            <a:ext cx="342792" cy="604529"/>
          </a:xfrm>
          <a:prstGeom prst="upArrow">
            <a:avLst/>
          </a:prstGeom>
          <a:solidFill>
            <a:srgbClr val="99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16532"/>
              </p:ext>
            </p:extLst>
          </p:nvPr>
        </p:nvGraphicFramePr>
        <p:xfrm>
          <a:off x="323528" y="836712"/>
          <a:ext cx="5266563" cy="5184573"/>
        </p:xfrm>
        <a:graphic>
          <a:graphicData uri="http://schemas.openxmlformats.org/drawingml/2006/table">
            <a:tbl>
              <a:tblPr/>
              <a:tblGrid>
                <a:gridCol w="254340"/>
                <a:gridCol w="1477134"/>
                <a:gridCol w="1875760"/>
                <a:gridCol w="810730"/>
                <a:gridCol w="848599"/>
              </a:tblGrid>
              <a:tr h="496659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Criterios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Valoración ponderada ajustada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Relevancia Calificada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social-comunitaria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Cohesión comunitaria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infraestructura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Líneas de vías para evacuación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social-comunitaria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Resiliencia Individual y comunitaria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0.02054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experiencial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Percepción de experiencia en desastres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0.02044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social-regional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Identidad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económica-regional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Abastecimiento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social-regional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Discapacidades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0.01862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institucional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Prevención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0.01716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social-comunitaria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Liderazgo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social-regional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Ocupación de la población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económica-regional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Empleo femenino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social-comunitaria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Solidaridad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0.01344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económica-regional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Equidad de ingreso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0.01326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851"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Dimensión social-comunitaria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Cohesión familiar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Muy alta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107504" y="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Factores Relevantes en la Resiliencia Aplicada al Sector Turístico de Pedernales.</a:t>
            </a:r>
          </a:p>
        </p:txBody>
      </p:sp>
    </p:spTree>
    <p:extLst>
      <p:ext uri="{BB962C8B-B14F-4D97-AF65-F5344CB8AC3E}">
        <p14:creationId xmlns:p14="http://schemas.microsoft.com/office/powerpoint/2010/main" val="24531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8471" y="44041"/>
            <a:ext cx="3777471" cy="571500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</a:rPr>
              <a:t>Conclusiones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226468"/>
            <a:ext cx="8073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+mj-lt"/>
              </a:rPr>
              <a:t>Factores que debilitan la resiliencia: </a:t>
            </a:r>
          </a:p>
          <a:p>
            <a:pPr marL="285750" indent="180000" algn="just">
              <a:buFont typeface="Wingdings" panose="05000000000000000000" pitchFamily="2" charset="2"/>
              <a:buChar char="v"/>
            </a:pPr>
            <a:r>
              <a:rPr lang="es-EC" dirty="0"/>
              <a:t>Pobreza y vulnerabilidad </a:t>
            </a:r>
            <a:r>
              <a:rPr lang="es-EC" dirty="0" smtClean="0"/>
              <a:t>económica</a:t>
            </a:r>
          </a:p>
          <a:p>
            <a:pPr marL="285750" indent="180000" algn="just">
              <a:buFont typeface="Wingdings" panose="05000000000000000000" pitchFamily="2" charset="2"/>
              <a:buChar char="v"/>
            </a:pPr>
            <a:r>
              <a:rPr lang="es-MX" smtClean="0"/>
              <a:t>Servicios básicos </a:t>
            </a:r>
            <a:r>
              <a:rPr lang="es-MX"/>
              <a:t>y planificación </a:t>
            </a:r>
            <a:r>
              <a:rPr lang="es-MX" smtClean="0"/>
              <a:t>urbana</a:t>
            </a:r>
            <a:r>
              <a:rPr lang="es-EC" smtClean="0">
                <a:latin typeface="+mj-lt"/>
              </a:rPr>
              <a:t>.</a:t>
            </a:r>
          </a:p>
          <a:p>
            <a:pPr marL="285750" indent="180000" algn="just">
              <a:buFont typeface="Wingdings" panose="05000000000000000000" pitchFamily="2" charset="2"/>
              <a:buChar char="v"/>
            </a:pPr>
            <a:r>
              <a:rPr lang="es-EC" dirty="0" smtClean="0">
                <a:latin typeface="+mj-lt"/>
              </a:rPr>
              <a:t>Actividad empresarial femenina y emprendimiento factores negativos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00398" y="4077072"/>
            <a:ext cx="1879041" cy="1801949"/>
            <a:chOff x="82900" y="4072137"/>
            <a:chExt cx="1879041" cy="1801949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4072137"/>
              <a:ext cx="1541800" cy="15418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82900" y="5627865"/>
              <a:ext cx="187904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/>
              <a:r>
                <a:rPr lang="es-ES" sz="1000" b="1" cap="small" dirty="0" err="1" smtClean="0">
                  <a:solidFill>
                    <a:schemeClr val="tx2"/>
                  </a:solidFill>
                </a:rPr>
                <a:t>INDICE</a:t>
              </a:r>
              <a:r>
                <a:rPr lang="es-ES" sz="1000" b="1" cap="small" dirty="0" smtClean="0">
                  <a:solidFill>
                    <a:schemeClr val="tx2"/>
                  </a:solidFill>
                </a:rPr>
                <a:t> DE POBREZA ALTO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329877" y="4155815"/>
            <a:ext cx="1825371" cy="1404305"/>
            <a:chOff x="2786870" y="4103644"/>
            <a:chExt cx="1825371" cy="1404305"/>
          </a:xfrm>
        </p:grpSpPr>
        <p:pic>
          <p:nvPicPr>
            <p:cNvPr id="13" name="Picture 6" descr="Resultado de imagen de quiebr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103644"/>
              <a:ext cx="1150712" cy="1150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ángulo 13"/>
            <p:cNvSpPr/>
            <p:nvPr/>
          </p:nvSpPr>
          <p:spPr>
            <a:xfrm>
              <a:off x="2786870" y="5230950"/>
              <a:ext cx="18253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just"/>
              <a:r>
                <a:rPr lang="es-ES" sz="1200" b="1" cap="small" dirty="0">
                  <a:solidFill>
                    <a:schemeClr val="tx2"/>
                  </a:solidFill>
                </a:rPr>
                <a:t>Vulnerabilidad económica 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713287" y="4077072"/>
            <a:ext cx="1752600" cy="1708067"/>
            <a:chOff x="5269424" y="4072137"/>
            <a:chExt cx="1752600" cy="1708067"/>
          </a:xfrm>
        </p:grpSpPr>
        <p:pic>
          <p:nvPicPr>
            <p:cNvPr id="16" name="Picture 2" descr="Hospital Building Icono Grat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124" y="4072137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ángulo 16"/>
            <p:cNvSpPr/>
            <p:nvPr/>
          </p:nvSpPr>
          <p:spPr>
            <a:xfrm>
              <a:off x="5269424" y="5318539"/>
              <a:ext cx="1752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s-ES" sz="1200" b="1" cap="small" dirty="0">
                  <a:solidFill>
                    <a:schemeClr val="tx2"/>
                  </a:solidFill>
                </a:rPr>
                <a:t>Infraestructura limitada del sistema de salud 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222157" y="4077072"/>
            <a:ext cx="1249589" cy="1632597"/>
            <a:chOff x="7545690" y="3453003"/>
            <a:chExt cx="1249589" cy="1632597"/>
          </a:xfrm>
        </p:grpSpPr>
        <p:pic>
          <p:nvPicPr>
            <p:cNvPr id="19" name="Picture 4" descr="doctor Icono Grati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079" y="3453003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ángulo 19"/>
            <p:cNvSpPr/>
            <p:nvPr/>
          </p:nvSpPr>
          <p:spPr>
            <a:xfrm>
              <a:off x="7545690" y="4623935"/>
              <a:ext cx="124958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s-ES" sz="1200" b="1" cap="small" dirty="0">
                  <a:solidFill>
                    <a:schemeClr val="tx2"/>
                  </a:solidFill>
                </a:rPr>
                <a:t>Cobertura médica limitada. </a:t>
              </a:r>
              <a:endParaRPr lang="en-US" sz="1200" b="1" cap="small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6012160" y="2293334"/>
            <a:ext cx="3131840" cy="646331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Afectan a las Funciones de un destino turístico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Flecha izquierda 3"/>
          <p:cNvSpPr/>
          <p:nvPr/>
        </p:nvSpPr>
        <p:spPr>
          <a:xfrm>
            <a:off x="5220072" y="2467901"/>
            <a:ext cx="528117" cy="374474"/>
          </a:xfrm>
          <a:prstGeom prst="leftArrow">
            <a:avLst/>
          </a:prstGeom>
          <a:solidFill>
            <a:srgbClr val="99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/>
          <p:cNvSpPr/>
          <p:nvPr/>
        </p:nvSpPr>
        <p:spPr>
          <a:xfrm>
            <a:off x="4713287" y="7714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/>
              <a:t>Enfoque del sistema complejo</a:t>
            </a:r>
            <a:endParaRPr lang="es-EC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¿Pedernales es resiliencia?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Dimensión con mayor influencia: Socio-Comunitaria.</a:t>
            </a:r>
          </a:p>
        </p:txBody>
      </p:sp>
    </p:spTree>
    <p:extLst>
      <p:ext uri="{BB962C8B-B14F-4D97-AF65-F5344CB8AC3E}">
        <p14:creationId xmlns:p14="http://schemas.microsoft.com/office/powerpoint/2010/main" val="39375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114300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43808" y="1389156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Análisis de sistema turismo como un sistema complejo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O</a:t>
            </a:r>
            <a:r>
              <a:rPr lang="es-EC" dirty="0" smtClean="0"/>
              <a:t>btención de información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Políticas Publicas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Actores inmersos en la planificación turística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2755863" cy="23836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111299"/>
            <a:ext cx="3031874" cy="19593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4"/>
          <a:stretch/>
        </p:blipFill>
        <p:spPr>
          <a:xfrm>
            <a:off x="3821807" y="3111299"/>
            <a:ext cx="2107380" cy="190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GRACIAS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7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962" y="-13127"/>
            <a:ext cx="8229600" cy="497085"/>
          </a:xfrm>
        </p:spPr>
        <p:txBody>
          <a:bodyPr/>
          <a:lstStyle/>
          <a:p>
            <a:pPr algn="ctr"/>
            <a:r>
              <a:rPr lang="es-E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Antecedentes</a:t>
            </a:r>
            <a:endParaRPr lang="es-ES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" y="1459594"/>
            <a:ext cx="2621651" cy="196099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705273" y="2440091"/>
            <a:ext cx="2565759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Altamente sísmico </a:t>
            </a:r>
            <a:endParaRPr lang="es-ES" dirty="0" smtClean="0"/>
          </a:p>
          <a:p>
            <a:pPr algn="r"/>
            <a:r>
              <a:rPr lang="es-ES" sz="1400" i="1" dirty="0"/>
              <a:t>(</a:t>
            </a:r>
            <a:r>
              <a:rPr lang="es-ES" sz="1400" i="1" dirty="0" err="1"/>
              <a:t>D´Ercole</a:t>
            </a:r>
            <a:r>
              <a:rPr lang="es-ES" sz="1400" i="1" dirty="0"/>
              <a:t> &amp; Trujillo, 2003</a:t>
            </a:r>
            <a:r>
              <a:rPr lang="es-ES" sz="1400" i="1" dirty="0" smtClean="0"/>
              <a:t>)</a:t>
            </a:r>
          </a:p>
          <a:p>
            <a:pPr algn="r"/>
            <a:endParaRPr lang="es-ES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Naturaleza compleja de los desastres</a:t>
            </a:r>
          </a:p>
          <a:p>
            <a:pPr algn="r"/>
            <a:r>
              <a:rPr lang="es-MX" sz="1400" i="1" dirty="0"/>
              <a:t>(</a:t>
            </a:r>
            <a:r>
              <a:rPr lang="es-MX" sz="1400" i="1" dirty="0" err="1"/>
              <a:t>Holland</a:t>
            </a:r>
            <a:r>
              <a:rPr lang="es-MX" sz="1400" i="1" dirty="0"/>
              <a:t>, 2005</a:t>
            </a:r>
            <a:r>
              <a:rPr lang="es-MX" sz="1400" i="1" dirty="0" smtClean="0"/>
              <a:t>)</a:t>
            </a:r>
          </a:p>
          <a:p>
            <a:pPr algn="r"/>
            <a:endParaRPr lang="es-ES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Turismo, sector </a:t>
            </a:r>
            <a:r>
              <a:rPr lang="es-ES" dirty="0" smtClean="0"/>
              <a:t>propenso a </a:t>
            </a:r>
            <a:r>
              <a:rPr lang="es-ES" dirty="0" smtClean="0"/>
              <a:t>riesgos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Sismo-16/04/2016</a:t>
            </a:r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3334"/>
          <a:stretch/>
        </p:blipFill>
        <p:spPr>
          <a:xfrm>
            <a:off x="5175108" y="1317642"/>
            <a:ext cx="3990585" cy="4127582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4"/>
          <a:srcRect t="8152"/>
          <a:stretch/>
        </p:blipFill>
        <p:spPr bwMode="auto">
          <a:xfrm>
            <a:off x="5634" y="4002558"/>
            <a:ext cx="2662180" cy="1987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331" y="1065927"/>
            <a:ext cx="78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Antes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634" y="3633226"/>
            <a:ext cx="119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Después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84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954" y="3248"/>
            <a:ext cx="8229600" cy="634082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OBJETIVOS - HIPÓTESIS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5278" y="170603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Analizar la resiliencia multidimensional en el sector turismo del cantón Pedernales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35" y="2246730"/>
            <a:ext cx="3034265" cy="262649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38856" y="2564904"/>
            <a:ext cx="5917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Establecer la relación de la </a:t>
            </a:r>
            <a:r>
              <a:rPr lang="es-MX" dirty="0" smtClean="0"/>
              <a:t>teoría…con </a:t>
            </a:r>
            <a:r>
              <a:rPr lang="es-MX" dirty="0"/>
              <a:t>la </a:t>
            </a:r>
            <a:r>
              <a:rPr lang="es-MX" dirty="0" smtClean="0"/>
              <a:t>resiliencia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Aplicar el modelo de análisis multidimensional de la resiliencia al sector turístico 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Caracterizar </a:t>
            </a:r>
            <a:r>
              <a:rPr lang="es-MX" dirty="0"/>
              <a:t>las variables </a:t>
            </a:r>
            <a:r>
              <a:rPr lang="es-MX" dirty="0" smtClean="0"/>
              <a:t>multidimensionales…identificando </a:t>
            </a:r>
            <a:r>
              <a:rPr lang="es-MX" dirty="0"/>
              <a:t>su nivel de impacto. </a:t>
            </a:r>
          </a:p>
        </p:txBody>
      </p:sp>
    </p:spTree>
    <p:extLst>
      <p:ext uri="{BB962C8B-B14F-4D97-AF65-F5344CB8AC3E}">
        <p14:creationId xmlns:p14="http://schemas.microsoft.com/office/powerpoint/2010/main" val="29473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591" y="1052736"/>
            <a:ext cx="69127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1200"/>
              </a:spcAft>
            </a:pPr>
            <a:r>
              <a:rPr lang="es-MX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H1: Pobreza </a:t>
            </a:r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s-MX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vulnerabilidad </a:t>
            </a:r>
            <a:r>
              <a:rPr lang="es-MX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económica </a:t>
            </a:r>
            <a:endParaRPr lang="es-MX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1200"/>
              </a:spcAft>
            </a:pP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H2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Actividad 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empresarial femenina y </a:t>
            </a: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emprendimiento</a:t>
            </a:r>
          </a:p>
          <a:p>
            <a:pPr indent="180340" algn="just">
              <a:lnSpc>
                <a:spcPct val="150000"/>
              </a:lnSpc>
              <a:spcAft>
                <a:spcPts val="1200"/>
              </a:spcAft>
            </a:pP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H3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Débil 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cobertura de salud  y </a:t>
            </a: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bajo nivel de educación </a:t>
            </a:r>
            <a:endParaRPr lang="es-MX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50000"/>
              </a:lnSpc>
              <a:spcAft>
                <a:spcPts val="1200"/>
              </a:spcAft>
            </a:pP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H4: Dimensión socio-comunitaria-Calificación mas baja </a:t>
            </a:r>
          </a:p>
          <a:p>
            <a:pPr indent="180340" algn="just">
              <a:lnSpc>
                <a:spcPct val="150000"/>
              </a:lnSpc>
              <a:spcAft>
                <a:spcPts val="1200"/>
              </a:spcAft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H5: </a:t>
            </a: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Desconocimiento del 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plan de mitigación de </a:t>
            </a: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riesgo</a:t>
            </a:r>
          </a:p>
          <a:p>
            <a:pPr indent="180340" algn="just">
              <a:lnSpc>
                <a:spcPct val="150000"/>
              </a:lnSpc>
              <a:spcAft>
                <a:spcPts val="1200"/>
              </a:spcAft>
            </a:pP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H6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: E</a:t>
            </a: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scases 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de servicios básicos y planificación urbana</a:t>
            </a:r>
            <a:endParaRPr lang="es-E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1200"/>
              </a:spcAft>
            </a:pP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H7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Zona 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de alta amenaza en desastres </a:t>
            </a: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 origen natural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1200"/>
              </a:spcAft>
            </a:pP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H8: Dimensión </a:t>
            </a: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</a:rPr>
              <a:t>experiencial tiene un efecto </a:t>
            </a:r>
            <a:r>
              <a:rPr lang="es-MX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positivo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34954" y="3248"/>
            <a:ext cx="8229600" cy="634082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OBJETIVOS - HIPÓTESIS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72008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MARCO TEÓRICO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 dirty="0" smtClean="0"/>
              <a:t>FECHA ÚLTIMA REVISIÓN: 13/12/11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 smtClean="0"/>
              <a:t>VERSIÓN: </a:t>
            </a:r>
            <a:r>
              <a:rPr lang="es-EC" smtClean="0"/>
              <a:t>1.0</a:t>
            </a:r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 dirty="0"/>
              <a:t>CÓDIGO: </a:t>
            </a:r>
            <a:r>
              <a:rPr lang="es-EC" dirty="0"/>
              <a:t>GDI.3.1.004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63405" y="4817075"/>
            <a:ext cx="5047402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El Turismo como Sistema Adaptativo Complejo</a:t>
            </a:r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21316" y="735993"/>
            <a:ext cx="3156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err="1" smtClean="0"/>
              <a:t>Morin</a:t>
            </a:r>
            <a:r>
              <a:rPr lang="es-MX" dirty="0" smtClean="0"/>
              <a:t> (1994)</a:t>
            </a:r>
          </a:p>
          <a:p>
            <a:pPr algn="r"/>
            <a:r>
              <a:rPr lang="es-MX" dirty="0" smtClean="0"/>
              <a:t>Componentes y </a:t>
            </a:r>
            <a:r>
              <a:rPr lang="es-MX" dirty="0"/>
              <a:t>el entorno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179645" y="3672512"/>
            <a:ext cx="1798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err="1" smtClean="0"/>
              <a:t>Holland</a:t>
            </a:r>
            <a:r>
              <a:rPr lang="es-MX" dirty="0" smtClean="0"/>
              <a:t> (1975),</a:t>
            </a:r>
          </a:p>
          <a:p>
            <a:pPr algn="r"/>
            <a:r>
              <a:rPr lang="es-MX" dirty="0"/>
              <a:t>A</a:t>
            </a:r>
            <a:r>
              <a:rPr lang="es-MX" dirty="0" smtClean="0"/>
              <a:t>gentes </a:t>
            </a:r>
            <a:r>
              <a:rPr lang="es-MX" dirty="0"/>
              <a:t>que </a:t>
            </a:r>
            <a:r>
              <a:rPr lang="es-MX" dirty="0" smtClean="0"/>
              <a:t>interactúan</a:t>
            </a:r>
          </a:p>
          <a:p>
            <a:pPr algn="r"/>
            <a:r>
              <a:rPr lang="es-MX" dirty="0" smtClean="0"/>
              <a:t>Adaptabilidad</a:t>
            </a:r>
            <a:endParaRPr lang="es-MX" dirty="0"/>
          </a:p>
        </p:txBody>
      </p:sp>
      <p:sp>
        <p:nvSpPr>
          <p:cNvPr id="14" name="Rectángulo 13"/>
          <p:cNvSpPr/>
          <p:nvPr/>
        </p:nvSpPr>
        <p:spPr>
          <a:xfrm>
            <a:off x="54777" y="838554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Formado por </a:t>
            </a:r>
          </a:p>
          <a:p>
            <a:r>
              <a:rPr lang="es-MX" dirty="0" smtClean="0"/>
              <a:t>subsistemas</a:t>
            </a:r>
            <a:endParaRPr lang="es-MX" dirty="0"/>
          </a:p>
        </p:txBody>
      </p:sp>
      <p:sp>
        <p:nvSpPr>
          <p:cNvPr id="16" name="Rectángulo 15"/>
          <p:cNvSpPr/>
          <p:nvPr/>
        </p:nvSpPr>
        <p:spPr>
          <a:xfrm>
            <a:off x="1734212" y="5344221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Cuervo (1967</a:t>
            </a:r>
            <a:r>
              <a:rPr lang="es-MX" dirty="0" smtClean="0"/>
              <a:t>) </a:t>
            </a:r>
            <a:r>
              <a:rPr lang="es-ES" dirty="0"/>
              <a:t>9 </a:t>
            </a:r>
            <a:r>
              <a:rPr lang="es-ES" dirty="0" smtClean="0"/>
              <a:t>Subconjuntos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8" name="Rectángulo 17"/>
          <p:cNvSpPr/>
          <p:nvPr/>
        </p:nvSpPr>
        <p:spPr>
          <a:xfrm>
            <a:off x="1694365" y="5809315"/>
            <a:ext cx="3954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 smtClean="0"/>
              <a:t>Jafari</a:t>
            </a:r>
            <a:r>
              <a:rPr lang="es-MX" dirty="0" smtClean="0"/>
              <a:t> (1981</a:t>
            </a:r>
            <a:r>
              <a:rPr lang="es-MX" dirty="0"/>
              <a:t>) Turismo-Multidisciplinar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500044" y="585116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/>
          <a:srcRect t="5598" b="5186"/>
          <a:stretch/>
        </p:blipFill>
        <p:spPr>
          <a:xfrm>
            <a:off x="1734212" y="620047"/>
            <a:ext cx="4197012" cy="3744416"/>
          </a:xfrm>
          <a:prstGeom prst="rect">
            <a:avLst/>
          </a:prstGeom>
        </p:spPr>
      </p:pic>
      <p:grpSp>
        <p:nvGrpSpPr>
          <p:cNvPr id="82" name="Grupo 81"/>
          <p:cNvGrpSpPr/>
          <p:nvPr/>
        </p:nvGrpSpPr>
        <p:grpSpPr>
          <a:xfrm>
            <a:off x="1955408" y="1010168"/>
            <a:ext cx="3648012" cy="3020552"/>
            <a:chOff x="1619672" y="1255699"/>
            <a:chExt cx="3648012" cy="3020552"/>
          </a:xfrm>
        </p:grpSpPr>
        <p:cxnSp>
          <p:nvCxnSpPr>
            <p:cNvPr id="24" name="Conector recto de flecha 23"/>
            <p:cNvCxnSpPr/>
            <p:nvPr/>
          </p:nvCxnSpPr>
          <p:spPr>
            <a:xfrm flipV="1">
              <a:off x="4050998" y="2204864"/>
              <a:ext cx="376986" cy="14401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 flipV="1">
              <a:off x="3959353" y="1844825"/>
              <a:ext cx="0" cy="4320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32"/>
            <p:cNvCxnSpPr/>
            <p:nvPr/>
          </p:nvCxnSpPr>
          <p:spPr>
            <a:xfrm flipV="1">
              <a:off x="3959353" y="1484784"/>
              <a:ext cx="0" cy="25198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/>
            <p:cNvCxnSpPr/>
            <p:nvPr/>
          </p:nvCxnSpPr>
          <p:spPr>
            <a:xfrm flipV="1">
              <a:off x="2339752" y="3233124"/>
              <a:ext cx="360040" cy="34206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/>
            <p:cNvCxnSpPr/>
            <p:nvPr/>
          </p:nvCxnSpPr>
          <p:spPr>
            <a:xfrm>
              <a:off x="4176691" y="3456426"/>
              <a:ext cx="315158" cy="20991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/>
            <p:cNvCxnSpPr/>
            <p:nvPr/>
          </p:nvCxnSpPr>
          <p:spPr>
            <a:xfrm>
              <a:off x="4644008" y="3774043"/>
              <a:ext cx="324000" cy="216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/>
            <p:cNvCxnSpPr/>
            <p:nvPr/>
          </p:nvCxnSpPr>
          <p:spPr>
            <a:xfrm flipV="1">
              <a:off x="3653434" y="2541953"/>
              <a:ext cx="184632" cy="324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/>
            <p:cNvCxnSpPr/>
            <p:nvPr/>
          </p:nvCxnSpPr>
          <p:spPr>
            <a:xfrm>
              <a:off x="2140200" y="2543331"/>
              <a:ext cx="199552" cy="20703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/>
            <p:cNvCxnSpPr/>
            <p:nvPr/>
          </p:nvCxnSpPr>
          <p:spPr>
            <a:xfrm>
              <a:off x="3150402" y="2367397"/>
              <a:ext cx="125454" cy="18008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/>
            <p:cNvCxnSpPr/>
            <p:nvPr/>
          </p:nvCxnSpPr>
          <p:spPr>
            <a:xfrm flipV="1">
              <a:off x="3450021" y="3144434"/>
              <a:ext cx="46961" cy="21516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54"/>
            <p:cNvCxnSpPr/>
            <p:nvPr/>
          </p:nvCxnSpPr>
          <p:spPr>
            <a:xfrm>
              <a:off x="2450964" y="2880153"/>
              <a:ext cx="248828" cy="18605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/>
            <p:cNvCxnSpPr/>
            <p:nvPr/>
          </p:nvCxnSpPr>
          <p:spPr>
            <a:xfrm flipV="1">
              <a:off x="4259935" y="1255699"/>
              <a:ext cx="148669" cy="16838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/>
            <p:cNvCxnSpPr/>
            <p:nvPr/>
          </p:nvCxnSpPr>
          <p:spPr>
            <a:xfrm flipH="1" flipV="1">
              <a:off x="3496982" y="1280419"/>
              <a:ext cx="156452" cy="16838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de flecha 62"/>
            <p:cNvCxnSpPr/>
            <p:nvPr/>
          </p:nvCxnSpPr>
          <p:spPr>
            <a:xfrm flipV="1">
              <a:off x="2086652" y="3636227"/>
              <a:ext cx="144000" cy="180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de flecha 64"/>
            <p:cNvCxnSpPr/>
            <p:nvPr/>
          </p:nvCxnSpPr>
          <p:spPr>
            <a:xfrm flipV="1">
              <a:off x="2118992" y="4077175"/>
              <a:ext cx="79320" cy="16495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de flecha 66"/>
            <p:cNvCxnSpPr/>
            <p:nvPr/>
          </p:nvCxnSpPr>
          <p:spPr>
            <a:xfrm flipV="1">
              <a:off x="1619672" y="3666338"/>
              <a:ext cx="216024" cy="60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de flecha 70"/>
            <p:cNvCxnSpPr/>
            <p:nvPr/>
          </p:nvCxnSpPr>
          <p:spPr>
            <a:xfrm flipV="1">
              <a:off x="1782771" y="3918043"/>
              <a:ext cx="149105" cy="14400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de flecha 72"/>
            <p:cNvCxnSpPr/>
            <p:nvPr/>
          </p:nvCxnSpPr>
          <p:spPr>
            <a:xfrm flipV="1">
              <a:off x="4928348" y="4106729"/>
              <a:ext cx="108000" cy="1695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de flecha 74"/>
            <p:cNvCxnSpPr/>
            <p:nvPr/>
          </p:nvCxnSpPr>
          <p:spPr>
            <a:xfrm flipV="1">
              <a:off x="5122634" y="3815074"/>
              <a:ext cx="79320" cy="16495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de flecha 75"/>
            <p:cNvCxnSpPr/>
            <p:nvPr/>
          </p:nvCxnSpPr>
          <p:spPr>
            <a:xfrm flipH="1" flipV="1">
              <a:off x="5138890" y="4131613"/>
              <a:ext cx="128794" cy="12797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CuadroTexto 78"/>
          <p:cNvSpPr txBox="1"/>
          <p:nvPr/>
        </p:nvSpPr>
        <p:spPr>
          <a:xfrm>
            <a:off x="114892" y="298072"/>
            <a:ext cx="1179610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Sistemas</a:t>
            </a:r>
            <a:endParaRPr lang="es-MX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6588720" y="250715"/>
            <a:ext cx="2304256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Sistemas Complejos</a:t>
            </a:r>
            <a:endParaRPr lang="es-MX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6428760" y="2559396"/>
            <a:ext cx="2464216" cy="646331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Sistemas Adaptativos Complejos</a:t>
            </a:r>
            <a:endParaRPr lang="es-MX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0"/>
            <a:ext cx="8229600" cy="7200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S" kern="0" dirty="0" smtClean="0">
                <a:solidFill>
                  <a:schemeClr val="tx1"/>
                </a:solidFill>
              </a:rPr>
              <a:t>Resiliencia</a:t>
            </a:r>
            <a:endParaRPr lang="es-ES" kern="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7504" y="3957397"/>
            <a:ext cx="392274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/>
              <a:t>P</a:t>
            </a:r>
            <a:r>
              <a:rPr lang="es-ES" dirty="0" smtClean="0"/>
              <a:t>ropiedades como: </a:t>
            </a:r>
            <a:r>
              <a:rPr lang="es-ES" b="1" dirty="0" smtClean="0">
                <a:solidFill>
                  <a:schemeClr val="tx2"/>
                </a:solidFill>
              </a:rPr>
              <a:t>aprendizaje</a:t>
            </a:r>
            <a:r>
              <a:rPr lang="es-ES" dirty="0" smtClean="0"/>
              <a:t>, </a:t>
            </a:r>
            <a:r>
              <a:rPr lang="es-ES" b="1" dirty="0">
                <a:solidFill>
                  <a:schemeClr val="tx2"/>
                </a:solidFill>
              </a:rPr>
              <a:t>adaptabilidad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" b="1" dirty="0" smtClean="0">
                <a:solidFill>
                  <a:schemeClr val="tx2"/>
                </a:solidFill>
              </a:rPr>
              <a:t>auto-organización </a:t>
            </a:r>
            <a:r>
              <a:rPr lang="es-ES" dirty="0" smtClean="0"/>
              <a:t>permite </a:t>
            </a:r>
            <a:r>
              <a:rPr lang="es-ES" b="1" dirty="0"/>
              <a:t>el</a:t>
            </a:r>
            <a:r>
              <a:rPr lang="es-ES" dirty="0"/>
              <a:t> </a:t>
            </a:r>
            <a:r>
              <a:rPr lang="es-ES" b="1" dirty="0"/>
              <a:t>desarrollo, la innovación y la </a:t>
            </a:r>
            <a:r>
              <a:rPr lang="es-ES" b="1" dirty="0" smtClean="0"/>
              <a:t>evolución,             </a:t>
            </a:r>
            <a:r>
              <a:rPr lang="es-ES" sz="1400" i="1" dirty="0" smtClean="0"/>
              <a:t>Herrera (2016).</a:t>
            </a:r>
            <a:endParaRPr lang="es-ES" sz="1400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609947"/>
            <a:ext cx="3687479" cy="305533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634991" y="1399455"/>
            <a:ext cx="340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Enfoque Socio-Ecológico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43444" y="1157738"/>
            <a:ext cx="3495999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Capacitad de un </a:t>
            </a:r>
            <a:r>
              <a:rPr lang="es-MX" dirty="0"/>
              <a:t>sistema complejo de </a:t>
            </a:r>
            <a:r>
              <a:rPr lang="es-MX" b="1" dirty="0"/>
              <a:t>responder</a:t>
            </a:r>
            <a:r>
              <a:rPr lang="es-MX" dirty="0"/>
              <a:t> </a:t>
            </a:r>
            <a:r>
              <a:rPr lang="es-MX" b="1" dirty="0"/>
              <a:t>a </a:t>
            </a:r>
            <a:r>
              <a:rPr lang="es-MX" b="1" dirty="0" smtClean="0"/>
              <a:t>perturbaciones</a:t>
            </a:r>
            <a:r>
              <a:rPr lang="es-MX" dirty="0" smtClean="0"/>
              <a:t>, </a:t>
            </a:r>
            <a:r>
              <a:rPr lang="es-ES" dirty="0" smtClean="0"/>
              <a:t>sin </a:t>
            </a:r>
            <a:r>
              <a:rPr lang="es-ES" dirty="0"/>
              <a:t>cambiar sus funciones esenciales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086677" y="2511956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Enfoque Económico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175415" y="4384500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Desastres de Origen Natural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469852" y="1688014"/>
            <a:ext cx="1675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 err="1" smtClean="0"/>
              <a:t>Folker</a:t>
            </a:r>
            <a:r>
              <a:rPr lang="es-MX" sz="1400" i="1" dirty="0" smtClean="0"/>
              <a:t> et al. (2010)</a:t>
            </a:r>
            <a:endParaRPr lang="es-MX" sz="1400" i="1" dirty="0"/>
          </a:p>
        </p:txBody>
      </p:sp>
      <p:sp>
        <p:nvSpPr>
          <p:cNvPr id="15" name="Rectángulo 14"/>
          <p:cNvSpPr/>
          <p:nvPr/>
        </p:nvSpPr>
        <p:spPr>
          <a:xfrm>
            <a:off x="6459533" y="4665283"/>
            <a:ext cx="23647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/>
              <a:t>Academia G-</a:t>
            </a:r>
            <a:r>
              <a:rPr lang="es-MX" sz="1400" i="1" dirty="0" err="1"/>
              <a:t>Science</a:t>
            </a:r>
            <a:r>
              <a:rPr lang="es-MX" sz="1400" i="1" dirty="0"/>
              <a:t>, 2012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577927" y="2780604"/>
            <a:ext cx="1119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 err="1"/>
              <a:t>Jeréz</a:t>
            </a:r>
            <a:r>
              <a:rPr lang="es-MX" sz="1400" i="1" dirty="0"/>
              <a:t>, 2016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40690" y="2358067"/>
            <a:ext cx="129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 err="1"/>
              <a:t>Holling</a:t>
            </a:r>
            <a:r>
              <a:rPr lang="es-MX" sz="1400" i="1" dirty="0"/>
              <a:t> (1973)</a:t>
            </a:r>
          </a:p>
        </p:txBody>
      </p:sp>
    </p:spTree>
    <p:extLst>
      <p:ext uri="{BB962C8B-B14F-4D97-AF65-F5344CB8AC3E}">
        <p14:creationId xmlns:p14="http://schemas.microsoft.com/office/powerpoint/2010/main" val="29955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5175"/>
            <a:ext cx="8229600" cy="5715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Turismo y Resiliencia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0390" y="2028764"/>
            <a:ext cx="4660571" cy="400110"/>
          </a:xfrm>
          <a:prstGeom prst="rect">
            <a:avLst/>
          </a:prstGeom>
          <a:solidFill>
            <a:srgbClr val="990000"/>
          </a:solidFill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Efectos de la Resiliencia en el Turismo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201760" y="2238318"/>
            <a:ext cx="3942240" cy="646331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OMT, 2009</a:t>
            </a:r>
          </a:p>
          <a:p>
            <a:r>
              <a:rPr lang="es-ES" dirty="0" smtClean="0"/>
              <a:t>Comité </a:t>
            </a:r>
            <a:r>
              <a:rPr lang="es-ES" dirty="0"/>
              <a:t>de resiliencia </a:t>
            </a:r>
            <a:r>
              <a:rPr lang="es-ES" dirty="0" smtClean="0"/>
              <a:t>turística.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207560" y="1660923"/>
            <a:ext cx="3942240" cy="369332"/>
          </a:xfrm>
          <a:prstGeom prst="rect">
            <a:avLst/>
          </a:prstGeom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Alta prioridad para </a:t>
            </a:r>
            <a:r>
              <a:rPr lang="es-ES" dirty="0"/>
              <a:t>destinos </a:t>
            </a:r>
            <a:r>
              <a:rPr lang="es-ES" dirty="0" smtClean="0"/>
              <a:t>turísticos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336439" y="762069"/>
            <a:ext cx="2184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 err="1"/>
              <a:t>Biggs</a:t>
            </a:r>
            <a:r>
              <a:rPr lang="es-MX" dirty="0"/>
              <a:t> et al. (2011), </a:t>
            </a:r>
          </a:p>
          <a:p>
            <a:pPr lvl="0"/>
            <a:r>
              <a:rPr lang="es-MX" dirty="0" err="1"/>
              <a:t>Farrell</a:t>
            </a:r>
            <a:r>
              <a:rPr lang="es-MX" dirty="0"/>
              <a:t> (2004),   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483768" y="833173"/>
            <a:ext cx="6069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/>
              <a:t>Capacidad Social de recuperación de un sistema turístico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1884"/>
          <a:stretch/>
        </p:blipFill>
        <p:spPr>
          <a:xfrm>
            <a:off x="4822361" y="4005064"/>
            <a:ext cx="4321639" cy="120496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7504" y="3927538"/>
            <a:ext cx="4503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Caso: </a:t>
            </a:r>
            <a:r>
              <a:rPr lang="es-MX" dirty="0" err="1"/>
              <a:t>Dichato</a:t>
            </a:r>
            <a:r>
              <a:rPr lang="es-MX" dirty="0"/>
              <a:t>, </a:t>
            </a:r>
            <a:r>
              <a:rPr lang="es-MX" dirty="0" smtClean="0"/>
              <a:t>Modelo </a:t>
            </a:r>
            <a:r>
              <a:rPr lang="es-MX" dirty="0"/>
              <a:t>de Gestión de Riesgo y Resiliencia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err="1" smtClean="0"/>
              <a:t>OMT</a:t>
            </a:r>
            <a:r>
              <a:rPr lang="es-MX" dirty="0" smtClean="0"/>
              <a:t>; Reconoce la recuperación del sudeste </a:t>
            </a:r>
            <a:r>
              <a:rPr lang="es-MX" dirty="0"/>
              <a:t>de </a:t>
            </a:r>
            <a:r>
              <a:rPr lang="es-MX" dirty="0" smtClean="0"/>
              <a:t>Asia </a:t>
            </a:r>
            <a:r>
              <a:rPr lang="es-MX" dirty="0"/>
              <a:t>frente al </a:t>
            </a:r>
            <a:r>
              <a:rPr lang="es-MX" dirty="0" smtClean="0"/>
              <a:t>tsunami 2004.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Caso Resiliencia en Baños de Agua </a:t>
            </a:r>
            <a:r>
              <a:rPr lang="es-MX" dirty="0" smtClean="0"/>
              <a:t>Santa-Ecuador.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06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5742</TotalTime>
  <Words>1576</Words>
  <Application>Microsoft Office PowerPoint</Application>
  <PresentationFormat>Presentación en pantalla (4:3)</PresentationFormat>
  <Paragraphs>370</Paragraphs>
  <Slides>27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Wingdings</vt:lpstr>
      <vt:lpstr>Diseño predeterminado</vt:lpstr>
      <vt:lpstr>CorelDRAW</vt:lpstr>
      <vt:lpstr>Presentación de PowerPoint</vt:lpstr>
      <vt:lpstr>CONTENIDO</vt:lpstr>
      <vt:lpstr>Antecedentes</vt:lpstr>
      <vt:lpstr>OBJETIVOS - HIPÓTESIS</vt:lpstr>
      <vt:lpstr>OBJETIVOS - HIPÓTESIS</vt:lpstr>
      <vt:lpstr>MARCO TEÓRICO </vt:lpstr>
      <vt:lpstr>Presentación de PowerPoint</vt:lpstr>
      <vt:lpstr>Presentación de PowerPoint</vt:lpstr>
      <vt:lpstr>Turismo y Resiliencia</vt:lpstr>
      <vt:lpstr>Presentación de PowerPoint</vt:lpstr>
      <vt:lpstr>Medición de la Resiliencia</vt:lpstr>
      <vt:lpstr>Presentación de PowerPoint</vt:lpstr>
      <vt:lpstr>Estudio Empírico</vt:lpstr>
      <vt:lpstr>RESILIENCIA DEL SECTOR TURISMO DEL CANTÓN PEDERNALES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Recomendaciones</vt:lpstr>
      <vt:lpstr>GRACIAS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Karina Jimenez</cp:lastModifiedBy>
  <cp:revision>238</cp:revision>
  <dcterms:created xsi:type="dcterms:W3CDTF">2008-08-08T13:28:34Z</dcterms:created>
  <dcterms:modified xsi:type="dcterms:W3CDTF">2019-01-29T05:03:33Z</dcterms:modified>
</cp:coreProperties>
</file>