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8.xml" ContentType="application/vnd.openxmlformats-officedocument.presentationml.notesSlide+xml"/>
  <Override PartName="/ppt/charts/chart6.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2"/>
  </p:notesMasterIdLst>
  <p:sldIdLst>
    <p:sldId id="256" r:id="rId2"/>
    <p:sldId id="259" r:id="rId3"/>
    <p:sldId id="315" r:id="rId4"/>
    <p:sldId id="317" r:id="rId5"/>
    <p:sldId id="316" r:id="rId6"/>
    <p:sldId id="318" r:id="rId7"/>
    <p:sldId id="319" r:id="rId8"/>
    <p:sldId id="320" r:id="rId9"/>
    <p:sldId id="321" r:id="rId10"/>
    <p:sldId id="322" r:id="rId11"/>
    <p:sldId id="323" r:id="rId12"/>
    <p:sldId id="324" r:id="rId13"/>
    <p:sldId id="325" r:id="rId14"/>
    <p:sldId id="326" r:id="rId15"/>
    <p:sldId id="327" r:id="rId16"/>
    <p:sldId id="328" r:id="rId17"/>
    <p:sldId id="329" r:id="rId18"/>
    <p:sldId id="330" r:id="rId19"/>
    <p:sldId id="331" r:id="rId20"/>
    <p:sldId id="332" r:id="rId21"/>
    <p:sldId id="333" r:id="rId22"/>
    <p:sldId id="334" r:id="rId23"/>
    <p:sldId id="335" r:id="rId24"/>
    <p:sldId id="336" r:id="rId25"/>
    <p:sldId id="337" r:id="rId26"/>
    <p:sldId id="338" r:id="rId27"/>
    <p:sldId id="339" r:id="rId28"/>
    <p:sldId id="340" r:id="rId29"/>
    <p:sldId id="341" r:id="rId30"/>
    <p:sldId id="342"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A6FC2977-9ABA-4A05-BE58-7244F66104BF}">
  <a:tblStyle styleId="{A6FC2977-9ABA-4A05-BE58-7244F66104BF}"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94660"/>
  </p:normalViewPr>
  <p:slideViewPr>
    <p:cSldViewPr snapToGrid="0">
      <p:cViewPr varScale="1">
        <p:scale>
          <a:sx n="111" d="100"/>
          <a:sy n="111" d="100"/>
        </p:scale>
        <p:origin x="-390"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atty\Dropbox\TESIS\datos%20tesis\DATOS%20TESIS.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katty\Dropbox\TESIS\datos%20tesis\DATOS%20TESIS.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katty\Dropbox\TESIS\datos%20tesis\DATOS%20TESIS.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katty\Dropbox\TESIS\datos%20tesis\DATOS%20TESIS.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katty\Dropbox\TESIS\datos%20tesis\DATOS%20TESIS.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katty\Dropbox\TESIS\datos%20tesis\%25%20S%20NO%20C%20Y%20REN.xlsx" TargetMode="External"/></Relationships>
</file>

<file path=ppt/charts/_rels/chart7.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file:///C:\Users\katty\Dropbox\TESIS\datos%20tesis\DATOS%20TE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'datos de humedad'!$I$5</c:f>
              <c:strCache>
                <c:ptCount val="1"/>
                <c:pt idx="0">
                  <c:v>INIAP - 450 Andino</c:v>
                </c:pt>
              </c:strCache>
            </c:strRef>
          </c:tx>
          <c:spPr>
            <a:solidFill>
              <a:schemeClr val="dk1">
                <a:tint val="88500"/>
              </a:schemeClr>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FB6-4EA8-B2EF-439D464091F2}"/>
                </c:ext>
                <c:ext xmlns:c15="http://schemas.microsoft.com/office/drawing/2012/chart" uri="{CE6537A1-D6FC-4f65-9D91-7224C49458BB}"/>
              </c:extLst>
            </c:dLbl>
            <c:dLbl>
              <c:idx val="1"/>
              <c:tx>
                <c:rich>
                  <a:bodyPr/>
                  <a:lstStyle/>
                  <a:p>
                    <a:r>
                      <a:rPr lang="en-US"/>
                      <a:t>b</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FB6-4EA8-B2EF-439D464091F2}"/>
                </c:ext>
                <c:ext xmlns:c15="http://schemas.microsoft.com/office/drawing/2012/chart" uri="{CE6537A1-D6FC-4f65-9D91-7224C49458BB}"/>
              </c:extLst>
            </c:dLbl>
            <c:dLbl>
              <c:idx val="2"/>
              <c:tx>
                <c:rich>
                  <a:bodyPr/>
                  <a:lstStyle/>
                  <a:p>
                    <a:r>
                      <a:rPr lang="en-US"/>
                      <a:t>b</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FFB6-4EA8-B2EF-439D464091F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'datos de humedad'!$J$4:$L$4</c:f>
              <c:strCache>
                <c:ptCount val="3"/>
                <c:pt idx="0">
                  <c:v>Testigo</c:v>
                </c:pt>
                <c:pt idx="1">
                  <c:v>45 min</c:v>
                </c:pt>
                <c:pt idx="2">
                  <c:v>60 min</c:v>
                </c:pt>
              </c:strCache>
            </c:strRef>
          </c:cat>
          <c:val>
            <c:numRef>
              <c:f>'datos de humedad'!$J$5:$L$5</c:f>
              <c:numCache>
                <c:formatCode>0.00</c:formatCode>
                <c:ptCount val="3"/>
                <c:pt idx="0">
                  <c:v>10.469666666666667</c:v>
                </c:pt>
                <c:pt idx="1">
                  <c:v>9.6966666666666672</c:v>
                </c:pt>
                <c:pt idx="2">
                  <c:v>9.7046666666666663</c:v>
                </c:pt>
              </c:numCache>
            </c:numRef>
          </c:val>
          <c:extLst xmlns:c16r2="http://schemas.microsoft.com/office/drawing/2015/06/chart">
            <c:ext xmlns:c16="http://schemas.microsoft.com/office/drawing/2014/chart" uri="{C3380CC4-5D6E-409C-BE32-E72D297353CC}">
              <c16:uniqueId val="{00000003-FFB6-4EA8-B2EF-439D464091F2}"/>
            </c:ext>
          </c:extLst>
        </c:ser>
        <c:ser>
          <c:idx val="1"/>
          <c:order val="1"/>
          <c:tx>
            <c:strRef>
              <c:f>'datos de humedad'!$I$6</c:f>
              <c:strCache>
                <c:ptCount val="1"/>
                <c:pt idx="0">
                  <c:v>F3 - (ECU 2658 X ECU 8415)</c:v>
                </c:pt>
              </c:strCache>
            </c:strRef>
          </c:tx>
          <c:spPr>
            <a:solidFill>
              <a:schemeClr val="dk1">
                <a:tint val="55000"/>
              </a:schemeClr>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FFB6-4EA8-B2EF-439D464091F2}"/>
                </c:ext>
                <c:ext xmlns:c15="http://schemas.microsoft.com/office/drawing/2012/chart" uri="{CE6537A1-D6FC-4f65-9D91-7224C49458BB}"/>
              </c:extLst>
            </c:dLbl>
            <c:dLbl>
              <c:idx val="1"/>
              <c:tx>
                <c:rich>
                  <a:bodyPr/>
                  <a:lstStyle/>
                  <a:p>
                    <a:r>
                      <a:rPr lang="en-US"/>
                      <a:t>b</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FFB6-4EA8-B2EF-439D464091F2}"/>
                </c:ext>
                <c:ext xmlns:c15="http://schemas.microsoft.com/office/drawing/2012/chart" uri="{CE6537A1-D6FC-4f65-9D91-7224C49458BB}"/>
              </c:extLst>
            </c:dLbl>
            <c:dLbl>
              <c:idx val="2"/>
              <c:tx>
                <c:rich>
                  <a:bodyPr/>
                  <a:lstStyle/>
                  <a:p>
                    <a:r>
                      <a:rPr lang="en-US"/>
                      <a:t>b</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FFB6-4EA8-B2EF-439D464091F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'datos de humedad'!$J$4:$L$4</c:f>
              <c:strCache>
                <c:ptCount val="3"/>
                <c:pt idx="0">
                  <c:v>Testigo</c:v>
                </c:pt>
                <c:pt idx="1">
                  <c:v>45 min</c:v>
                </c:pt>
                <c:pt idx="2">
                  <c:v>60 min</c:v>
                </c:pt>
              </c:strCache>
            </c:strRef>
          </c:cat>
          <c:val>
            <c:numRef>
              <c:f>'datos de humedad'!$J$6:$L$6</c:f>
              <c:numCache>
                <c:formatCode>0.00</c:formatCode>
                <c:ptCount val="3"/>
                <c:pt idx="0">
                  <c:v>10.317666666666666</c:v>
                </c:pt>
                <c:pt idx="1">
                  <c:v>9.5836666666666659</c:v>
                </c:pt>
                <c:pt idx="2">
                  <c:v>9.6506666666666661</c:v>
                </c:pt>
              </c:numCache>
            </c:numRef>
          </c:val>
          <c:extLst xmlns:c16r2="http://schemas.microsoft.com/office/drawing/2015/06/chart">
            <c:ext xmlns:c16="http://schemas.microsoft.com/office/drawing/2014/chart" uri="{C3380CC4-5D6E-409C-BE32-E72D297353CC}">
              <c16:uniqueId val="{00000007-FFB6-4EA8-B2EF-439D464091F2}"/>
            </c:ext>
          </c:extLst>
        </c:ser>
        <c:dLbls>
          <c:dLblPos val="outEnd"/>
          <c:showLegendKey val="0"/>
          <c:showVal val="1"/>
          <c:showCatName val="0"/>
          <c:showSerName val="0"/>
          <c:showPercent val="0"/>
          <c:showBubbleSize val="0"/>
        </c:dLbls>
        <c:gapWidth val="219"/>
        <c:overlap val="-27"/>
        <c:axId val="37349632"/>
        <c:axId val="163926400"/>
      </c:barChart>
      <c:catAx>
        <c:axId val="37349632"/>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a:t>Tiempo (min)</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163926400"/>
        <c:crosses val="autoZero"/>
        <c:auto val="1"/>
        <c:lblAlgn val="ctr"/>
        <c:lblOffset val="100"/>
        <c:noMultiLvlLbl val="0"/>
      </c:catAx>
      <c:valAx>
        <c:axId val="163926400"/>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dirty="0" smtClean="0"/>
                  <a:t>Humedad </a:t>
                </a:r>
                <a:r>
                  <a:rPr lang="es-EC" dirty="0"/>
                  <a:t>en</a:t>
                </a:r>
                <a:r>
                  <a:rPr lang="es-EC" baseline="0" dirty="0"/>
                  <a:t> semilla (%)</a:t>
                </a:r>
                <a:endParaRPr lang="es-EC" dirty="0"/>
              </a:p>
            </c:rich>
          </c:tx>
          <c:overlay val="0"/>
          <c:spPr>
            <a:noFill/>
            <a:ln>
              <a:noFill/>
            </a:ln>
            <a:effectLst/>
          </c:spPr>
        </c:title>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37349632"/>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noFill/>
      <a:round/>
    </a:ln>
    <a:effectLst/>
  </c:spPr>
  <c:txPr>
    <a:bodyPr/>
    <a:lstStyle/>
    <a:p>
      <a:pPr>
        <a:defRPr sz="1000">
          <a:solidFill>
            <a:sysClr val="windowText" lastClr="000000"/>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emergencia!$B$49</c:f>
              <c:strCache>
                <c:ptCount val="1"/>
                <c:pt idx="0">
                  <c:v>INIAP - 450 Andino</c:v>
                </c:pt>
              </c:strCache>
            </c:strRef>
          </c:tx>
          <c:spPr>
            <a:solidFill>
              <a:schemeClr val="dk1">
                <a:tint val="88500"/>
              </a:schemeClr>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15F5-4915-B470-7A36E33CDB61}"/>
                </c:ext>
                <c:ext xmlns:c15="http://schemas.microsoft.com/office/drawing/2012/chart" uri="{CE6537A1-D6FC-4f65-9D91-7224C49458BB}"/>
              </c:extLst>
            </c:dLbl>
            <c:dLbl>
              <c:idx val="1"/>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5F5-4915-B470-7A36E33CDB61}"/>
                </c:ext>
                <c:ext xmlns:c15="http://schemas.microsoft.com/office/drawing/2012/chart" uri="{CE6537A1-D6FC-4f65-9D91-7224C49458BB}"/>
              </c:extLst>
            </c:dLbl>
            <c:dLbl>
              <c:idx val="2"/>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15F5-4915-B470-7A36E33CDB61}"/>
                </c:ext>
                <c:ext xmlns:c15="http://schemas.microsoft.com/office/drawing/2012/chart" uri="{CE6537A1-D6FC-4f65-9D91-7224C49458BB}"/>
              </c:extLst>
            </c:dLbl>
            <c:dLbl>
              <c:idx val="3"/>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5F5-4915-B470-7A36E33CDB61}"/>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emergencia!$C$48:$F$48</c:f>
              <c:strCache>
                <c:ptCount val="4"/>
                <c:pt idx="0">
                  <c:v>45 min</c:v>
                </c:pt>
                <c:pt idx="1">
                  <c:v>60 min</c:v>
                </c:pt>
                <c:pt idx="2">
                  <c:v>vitavax </c:v>
                </c:pt>
                <c:pt idx="3">
                  <c:v>testigo</c:v>
                </c:pt>
              </c:strCache>
            </c:strRef>
          </c:cat>
          <c:val>
            <c:numRef>
              <c:f>emergencia!$C$49:$F$49</c:f>
              <c:numCache>
                <c:formatCode>0.00</c:formatCode>
                <c:ptCount val="4"/>
                <c:pt idx="0">
                  <c:v>82.22</c:v>
                </c:pt>
                <c:pt idx="1">
                  <c:v>75.555555555555571</c:v>
                </c:pt>
                <c:pt idx="2">
                  <c:v>93.333333333333329</c:v>
                </c:pt>
                <c:pt idx="3">
                  <c:v>83.333333333333343</c:v>
                </c:pt>
              </c:numCache>
            </c:numRef>
          </c:val>
          <c:extLst xmlns:c16r2="http://schemas.microsoft.com/office/drawing/2015/06/chart">
            <c:ext xmlns:c16="http://schemas.microsoft.com/office/drawing/2014/chart" uri="{C3380CC4-5D6E-409C-BE32-E72D297353CC}">
              <c16:uniqueId val="{00000004-15F5-4915-B470-7A36E33CDB61}"/>
            </c:ext>
          </c:extLst>
        </c:ser>
        <c:ser>
          <c:idx val="1"/>
          <c:order val="1"/>
          <c:tx>
            <c:strRef>
              <c:f>emergencia!$B$50</c:f>
              <c:strCache>
                <c:ptCount val="1"/>
                <c:pt idx="0">
                  <c:v>F3 - (ECU 2658 X ECU 8415) </c:v>
                </c:pt>
              </c:strCache>
            </c:strRef>
          </c:tx>
          <c:spPr>
            <a:solidFill>
              <a:schemeClr val="dk1">
                <a:tint val="55000"/>
              </a:schemeClr>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5F5-4915-B470-7A36E33CDB61}"/>
                </c:ext>
                <c:ext xmlns:c15="http://schemas.microsoft.com/office/drawing/2012/chart" uri="{CE6537A1-D6FC-4f65-9D91-7224C49458BB}"/>
              </c:extLst>
            </c:dLbl>
            <c:dLbl>
              <c:idx val="1"/>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15F5-4915-B470-7A36E33CDB61}"/>
                </c:ext>
                <c:ext xmlns:c15="http://schemas.microsoft.com/office/drawing/2012/chart" uri="{CE6537A1-D6FC-4f65-9D91-7224C49458BB}"/>
              </c:extLst>
            </c:dLbl>
            <c:dLbl>
              <c:idx val="2"/>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15F5-4915-B470-7A36E33CDB61}"/>
                </c:ext>
                <c:ext xmlns:c15="http://schemas.microsoft.com/office/drawing/2012/chart" uri="{CE6537A1-D6FC-4f65-9D91-7224C49458BB}"/>
              </c:extLst>
            </c:dLbl>
            <c:dLbl>
              <c:idx val="3"/>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15F5-4915-B470-7A36E33CDB61}"/>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emergencia!$C$48:$F$48</c:f>
              <c:strCache>
                <c:ptCount val="4"/>
                <c:pt idx="0">
                  <c:v>45 min</c:v>
                </c:pt>
                <c:pt idx="1">
                  <c:v>60 min</c:v>
                </c:pt>
                <c:pt idx="2">
                  <c:v>vitavax </c:v>
                </c:pt>
                <c:pt idx="3">
                  <c:v>testigo</c:v>
                </c:pt>
              </c:strCache>
            </c:strRef>
          </c:cat>
          <c:val>
            <c:numRef>
              <c:f>emergencia!$C$50:$F$50</c:f>
              <c:numCache>
                <c:formatCode>0.00</c:formatCode>
                <c:ptCount val="4"/>
                <c:pt idx="0">
                  <c:v>82.222222222222229</c:v>
                </c:pt>
                <c:pt idx="1">
                  <c:v>81.111111111111114</c:v>
                </c:pt>
                <c:pt idx="2">
                  <c:v>82.222222222222229</c:v>
                </c:pt>
                <c:pt idx="3">
                  <c:v>74.444444444444429</c:v>
                </c:pt>
              </c:numCache>
            </c:numRef>
          </c:val>
          <c:extLst xmlns:c16r2="http://schemas.microsoft.com/office/drawing/2015/06/chart">
            <c:ext xmlns:c16="http://schemas.microsoft.com/office/drawing/2014/chart" uri="{C3380CC4-5D6E-409C-BE32-E72D297353CC}">
              <c16:uniqueId val="{00000009-15F5-4915-B470-7A36E33CDB61}"/>
            </c:ext>
          </c:extLst>
        </c:ser>
        <c:dLbls>
          <c:dLblPos val="outEnd"/>
          <c:showLegendKey val="0"/>
          <c:showVal val="1"/>
          <c:showCatName val="0"/>
          <c:showSerName val="0"/>
          <c:showPercent val="0"/>
          <c:showBubbleSize val="0"/>
        </c:dLbls>
        <c:gapWidth val="150"/>
        <c:axId val="164315520"/>
        <c:axId val="164317440"/>
      </c:barChart>
      <c:catAx>
        <c:axId val="164315520"/>
        <c:scaling>
          <c:orientation val="minMax"/>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b="1"/>
                  <a:t>Tiempo (min)</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164317440"/>
        <c:crosses val="autoZero"/>
        <c:auto val="1"/>
        <c:lblAlgn val="ctr"/>
        <c:lblOffset val="100"/>
        <c:noMultiLvlLbl val="0"/>
      </c:catAx>
      <c:valAx>
        <c:axId val="164317440"/>
        <c:scaling>
          <c:orientation val="minMax"/>
          <c:min val="20"/>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a:t>Emergencia (%)</a:t>
                </a:r>
              </a:p>
            </c:rich>
          </c:tx>
          <c:overlay val="0"/>
          <c:spPr>
            <a:noFill/>
            <a:ln>
              <a:noFill/>
            </a:ln>
            <a:effectLst/>
          </c:sp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164315520"/>
        <c:crosses val="autoZero"/>
        <c:crossBetween val="between"/>
      </c:valAx>
      <c:spPr>
        <a:noFill/>
        <a:ln>
          <a:noFill/>
        </a:ln>
        <a:effectLst/>
      </c:spPr>
    </c:plotArea>
    <c:legend>
      <c:legendPos val="b"/>
      <c:layout>
        <c:manualLayout>
          <c:xMode val="edge"/>
          <c:yMode val="edge"/>
          <c:x val="0.23432511396601741"/>
          <c:y val="0.90273418892033519"/>
          <c:w val="0.647139038541235"/>
          <c:h val="7.0575419620590135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Severidad!$A$44</c:f>
              <c:strCache>
                <c:ptCount val="1"/>
                <c:pt idx="0">
                  <c:v>INIAP - 450 ANDINO </c:v>
                </c:pt>
              </c:strCache>
            </c:strRef>
          </c:tx>
          <c:spPr>
            <a:solidFill>
              <a:schemeClr val="dk1">
                <a:tint val="88500"/>
              </a:schemeClr>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80C-4758-8895-8723785D0738}"/>
                </c:ext>
                <c:ext xmlns:c15="http://schemas.microsoft.com/office/drawing/2012/chart" uri="{CE6537A1-D6FC-4f65-9D91-7224C49458BB}"/>
              </c:extLst>
            </c:dLbl>
            <c:dLbl>
              <c:idx val="1"/>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380C-4758-8895-8723785D0738}"/>
                </c:ext>
                <c:ext xmlns:c15="http://schemas.microsoft.com/office/drawing/2012/chart" uri="{CE6537A1-D6FC-4f65-9D91-7224C49458BB}"/>
              </c:extLst>
            </c:dLbl>
            <c:dLbl>
              <c:idx val="2"/>
              <c:tx>
                <c:rich>
                  <a:bodyPr/>
                  <a:lstStyle/>
                  <a:p>
                    <a:r>
                      <a:rPr lang="en-US"/>
                      <a:t>b</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380C-4758-8895-8723785D0738}"/>
                </c:ext>
                <c:ext xmlns:c15="http://schemas.microsoft.com/office/drawing/2012/chart" uri="{CE6537A1-D6FC-4f65-9D91-7224C49458BB}"/>
              </c:extLst>
            </c:dLbl>
            <c:dLbl>
              <c:idx val="3"/>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380C-4758-8895-8723785D0738}"/>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Severidad!$B$43:$E$43</c:f>
              <c:strCache>
                <c:ptCount val="4"/>
                <c:pt idx="0">
                  <c:v>45 min</c:v>
                </c:pt>
                <c:pt idx="1">
                  <c:v>60 min </c:v>
                </c:pt>
                <c:pt idx="2">
                  <c:v>Vitavax</c:v>
                </c:pt>
                <c:pt idx="3">
                  <c:v>Testigo</c:v>
                </c:pt>
              </c:strCache>
            </c:strRef>
          </c:cat>
          <c:val>
            <c:numRef>
              <c:f>Severidad!$B$44:$E$44</c:f>
              <c:numCache>
                <c:formatCode>General</c:formatCode>
                <c:ptCount val="4"/>
                <c:pt idx="0" formatCode="0.00">
                  <c:v>1.8666666666666669</c:v>
                </c:pt>
                <c:pt idx="1">
                  <c:v>1.6666666666666667</c:v>
                </c:pt>
                <c:pt idx="2" formatCode="0.00">
                  <c:v>2.4666666666666668</c:v>
                </c:pt>
                <c:pt idx="3" formatCode="0.00">
                  <c:v>1.7</c:v>
                </c:pt>
              </c:numCache>
            </c:numRef>
          </c:val>
          <c:extLst xmlns:c16r2="http://schemas.microsoft.com/office/drawing/2015/06/chart">
            <c:ext xmlns:c16="http://schemas.microsoft.com/office/drawing/2014/chart" uri="{C3380CC4-5D6E-409C-BE32-E72D297353CC}">
              <c16:uniqueId val="{00000004-380C-4758-8895-8723785D0738}"/>
            </c:ext>
          </c:extLst>
        </c:ser>
        <c:ser>
          <c:idx val="1"/>
          <c:order val="1"/>
          <c:tx>
            <c:strRef>
              <c:f>Severidad!$A$45</c:f>
              <c:strCache>
                <c:ptCount val="1"/>
                <c:pt idx="0">
                  <c:v>F3 - (ECU 2658 X ECU 8415)</c:v>
                </c:pt>
              </c:strCache>
            </c:strRef>
          </c:tx>
          <c:spPr>
            <a:solidFill>
              <a:schemeClr val="dk1">
                <a:tint val="55000"/>
              </a:schemeClr>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380C-4758-8895-8723785D0738}"/>
                </c:ext>
                <c:ext xmlns:c15="http://schemas.microsoft.com/office/drawing/2012/chart" uri="{CE6537A1-D6FC-4f65-9D91-7224C49458BB}"/>
              </c:extLst>
            </c:dLbl>
            <c:dLbl>
              <c:idx val="1"/>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380C-4758-8895-8723785D0738}"/>
                </c:ext>
                <c:ext xmlns:c15="http://schemas.microsoft.com/office/drawing/2012/chart" uri="{CE6537A1-D6FC-4f65-9D91-7224C49458BB}"/>
              </c:extLst>
            </c:dLbl>
            <c:dLbl>
              <c:idx val="2"/>
              <c:tx>
                <c:rich>
                  <a:bodyPr/>
                  <a:lstStyle/>
                  <a:p>
                    <a:r>
                      <a:rPr lang="en-US"/>
                      <a:t>ab</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380C-4758-8895-8723785D0738}"/>
                </c:ext>
                <c:ext xmlns:c15="http://schemas.microsoft.com/office/drawing/2012/chart" uri="{CE6537A1-D6FC-4f65-9D91-7224C49458BB}"/>
              </c:extLst>
            </c:dLbl>
            <c:dLbl>
              <c:idx val="3"/>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380C-4758-8895-8723785D0738}"/>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Severidad!$B$43:$E$43</c:f>
              <c:strCache>
                <c:ptCount val="4"/>
                <c:pt idx="0">
                  <c:v>45 min</c:v>
                </c:pt>
                <c:pt idx="1">
                  <c:v>60 min </c:v>
                </c:pt>
                <c:pt idx="2">
                  <c:v>Vitavax</c:v>
                </c:pt>
                <c:pt idx="3">
                  <c:v>Testigo</c:v>
                </c:pt>
              </c:strCache>
            </c:strRef>
          </c:cat>
          <c:val>
            <c:numRef>
              <c:f>Severidad!$B$45:$E$45</c:f>
              <c:numCache>
                <c:formatCode>General</c:formatCode>
                <c:ptCount val="4"/>
                <c:pt idx="0">
                  <c:v>1.7</c:v>
                </c:pt>
                <c:pt idx="1">
                  <c:v>1.6666666666666667</c:v>
                </c:pt>
                <c:pt idx="2" formatCode="0.0">
                  <c:v>1.9333333333333333</c:v>
                </c:pt>
                <c:pt idx="3">
                  <c:v>1.5999999999999999</c:v>
                </c:pt>
              </c:numCache>
            </c:numRef>
          </c:val>
          <c:extLst xmlns:c16r2="http://schemas.microsoft.com/office/drawing/2015/06/chart">
            <c:ext xmlns:c16="http://schemas.microsoft.com/office/drawing/2014/chart" uri="{C3380CC4-5D6E-409C-BE32-E72D297353CC}">
              <c16:uniqueId val="{00000009-380C-4758-8895-8723785D0738}"/>
            </c:ext>
          </c:extLst>
        </c:ser>
        <c:dLbls>
          <c:dLblPos val="outEnd"/>
          <c:showLegendKey val="0"/>
          <c:showVal val="1"/>
          <c:showCatName val="0"/>
          <c:showSerName val="0"/>
          <c:showPercent val="0"/>
          <c:showBubbleSize val="0"/>
        </c:dLbls>
        <c:gapWidth val="150"/>
        <c:axId val="165657216"/>
        <c:axId val="165667584"/>
      </c:barChart>
      <c:catAx>
        <c:axId val="165657216"/>
        <c:scaling>
          <c:orientation val="minMax"/>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b="1"/>
                  <a:t>Tiempo (min)</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165667584"/>
        <c:crosses val="autoZero"/>
        <c:auto val="1"/>
        <c:lblAlgn val="ctr"/>
        <c:lblOffset val="100"/>
        <c:noMultiLvlLbl val="0"/>
      </c:catAx>
      <c:valAx>
        <c:axId val="165667584"/>
        <c:scaling>
          <c:orientation val="minMax"/>
        </c:scaling>
        <c:delete val="0"/>
        <c:axPos val="l"/>
        <c:title>
          <c:tx>
            <c:rich>
              <a:bodyPr rot="-540000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b="1"/>
                  <a:t>Severidad</a:t>
                </a:r>
              </a:p>
            </c:rich>
          </c:tx>
          <c:overlay val="0"/>
          <c:spPr>
            <a:noFill/>
            <a:ln>
              <a:noFill/>
            </a:ln>
            <a:effectLst/>
          </c:spPr>
        </c:title>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165657216"/>
        <c:crosses val="autoZero"/>
        <c:crossBetween val="between"/>
        <c:majorUnit val="0.5"/>
      </c:valAx>
      <c:spPr>
        <a:noFill/>
        <a:ln>
          <a:noFill/>
        </a:ln>
        <a:effectLst/>
      </c:spPr>
    </c:plotArea>
    <c:legend>
      <c:legendPos val="b"/>
      <c:layout>
        <c:manualLayout>
          <c:xMode val="edge"/>
          <c:yMode val="edge"/>
          <c:x val="0.14923622047244095"/>
          <c:y val="0.89368438320209975"/>
          <c:w val="0.79041644794400701"/>
          <c:h val="7.8537839020122485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noFill/>
      <a:round/>
    </a:ln>
    <a:effectLst/>
  </c:spPr>
  <c:txPr>
    <a:bodyPr/>
    <a:lstStyle/>
    <a:p>
      <a:pPr>
        <a:defRPr sz="1000">
          <a:solidFill>
            <a:sysClr val="windowText" lastClr="000000"/>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'vainas por planta'!$H$97</c:f>
              <c:strCache>
                <c:ptCount val="1"/>
                <c:pt idx="0">
                  <c:v>INIAP - 450 ANDINO </c:v>
                </c:pt>
              </c:strCache>
            </c:strRef>
          </c:tx>
          <c:spPr>
            <a:solidFill>
              <a:schemeClr val="dk1">
                <a:tint val="88500"/>
              </a:schemeClr>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A22E-4CCD-A322-2847D470B8BC}"/>
                </c:ext>
                <c:ext xmlns:c15="http://schemas.microsoft.com/office/drawing/2012/chart" uri="{CE6537A1-D6FC-4f65-9D91-7224C49458BB}"/>
              </c:extLst>
            </c:dLbl>
            <c:dLbl>
              <c:idx val="1"/>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22E-4CCD-A322-2847D470B8BC}"/>
                </c:ext>
                <c:ext xmlns:c15="http://schemas.microsoft.com/office/drawing/2012/chart" uri="{CE6537A1-D6FC-4f65-9D91-7224C49458BB}"/>
              </c:extLst>
            </c:dLbl>
            <c:dLbl>
              <c:idx val="2"/>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A22E-4CCD-A322-2847D470B8BC}"/>
                </c:ext>
                <c:ext xmlns:c15="http://schemas.microsoft.com/office/drawing/2012/chart" uri="{CE6537A1-D6FC-4f65-9D91-7224C49458BB}"/>
              </c:extLst>
            </c:dLbl>
            <c:dLbl>
              <c:idx val="3"/>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22E-4CCD-A322-2847D470B8BC}"/>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'vainas por planta'!$I$96:$L$96</c:f>
              <c:strCache>
                <c:ptCount val="4"/>
                <c:pt idx="0">
                  <c:v>45 min</c:v>
                </c:pt>
                <c:pt idx="1">
                  <c:v>60 min </c:v>
                </c:pt>
                <c:pt idx="2">
                  <c:v>Vitavax</c:v>
                </c:pt>
                <c:pt idx="3">
                  <c:v>Testigo</c:v>
                </c:pt>
              </c:strCache>
            </c:strRef>
          </c:cat>
          <c:val>
            <c:numRef>
              <c:f>'vainas por planta'!$I$97:$L$97</c:f>
              <c:numCache>
                <c:formatCode>0.00</c:formatCode>
                <c:ptCount val="4"/>
                <c:pt idx="0">
                  <c:v>20.366666666666667</c:v>
                </c:pt>
                <c:pt idx="1">
                  <c:v>21.099999999999998</c:v>
                </c:pt>
                <c:pt idx="2">
                  <c:v>14.133333333333333</c:v>
                </c:pt>
                <c:pt idx="3">
                  <c:v>15</c:v>
                </c:pt>
              </c:numCache>
            </c:numRef>
          </c:val>
          <c:extLst xmlns:c16r2="http://schemas.microsoft.com/office/drawing/2015/06/chart">
            <c:ext xmlns:c16="http://schemas.microsoft.com/office/drawing/2014/chart" uri="{C3380CC4-5D6E-409C-BE32-E72D297353CC}">
              <c16:uniqueId val="{00000004-A22E-4CCD-A322-2847D470B8BC}"/>
            </c:ext>
          </c:extLst>
        </c:ser>
        <c:ser>
          <c:idx val="1"/>
          <c:order val="1"/>
          <c:tx>
            <c:strRef>
              <c:f>'vainas por planta'!$H$98</c:f>
              <c:strCache>
                <c:ptCount val="1"/>
                <c:pt idx="0">
                  <c:v>F3 - (ECU 2658 X ECU 8415)</c:v>
                </c:pt>
              </c:strCache>
            </c:strRef>
          </c:tx>
          <c:spPr>
            <a:solidFill>
              <a:schemeClr val="dk1">
                <a:tint val="55000"/>
              </a:schemeClr>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A22E-4CCD-A322-2847D470B8BC}"/>
                </c:ext>
                <c:ext xmlns:c15="http://schemas.microsoft.com/office/drawing/2012/chart" uri="{CE6537A1-D6FC-4f65-9D91-7224C49458BB}"/>
              </c:extLst>
            </c:dLbl>
            <c:dLbl>
              <c:idx val="1"/>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A22E-4CCD-A322-2847D470B8BC}"/>
                </c:ext>
                <c:ext xmlns:c15="http://schemas.microsoft.com/office/drawing/2012/chart" uri="{CE6537A1-D6FC-4f65-9D91-7224C49458BB}"/>
              </c:extLst>
            </c:dLbl>
            <c:dLbl>
              <c:idx val="2"/>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A22E-4CCD-A322-2847D470B8BC}"/>
                </c:ext>
                <c:ext xmlns:c15="http://schemas.microsoft.com/office/drawing/2012/chart" uri="{CE6537A1-D6FC-4f65-9D91-7224C49458BB}"/>
              </c:extLst>
            </c:dLbl>
            <c:dLbl>
              <c:idx val="3"/>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A22E-4CCD-A322-2847D470B8BC}"/>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'vainas por planta'!$I$96:$L$96</c:f>
              <c:strCache>
                <c:ptCount val="4"/>
                <c:pt idx="0">
                  <c:v>45 min</c:v>
                </c:pt>
                <c:pt idx="1">
                  <c:v>60 min </c:v>
                </c:pt>
                <c:pt idx="2">
                  <c:v>Vitavax</c:v>
                </c:pt>
                <c:pt idx="3">
                  <c:v>Testigo</c:v>
                </c:pt>
              </c:strCache>
            </c:strRef>
          </c:cat>
          <c:val>
            <c:numRef>
              <c:f>'vainas por planta'!$I$98:$L$98</c:f>
              <c:numCache>
                <c:formatCode>0.00</c:formatCode>
                <c:ptCount val="4"/>
                <c:pt idx="0">
                  <c:v>16.666666666666668</c:v>
                </c:pt>
                <c:pt idx="1">
                  <c:v>16.366666666666664</c:v>
                </c:pt>
                <c:pt idx="2">
                  <c:v>15.466666666666667</c:v>
                </c:pt>
                <c:pt idx="3">
                  <c:v>21.166666666666668</c:v>
                </c:pt>
              </c:numCache>
            </c:numRef>
          </c:val>
          <c:extLst xmlns:c16r2="http://schemas.microsoft.com/office/drawing/2015/06/chart">
            <c:ext xmlns:c16="http://schemas.microsoft.com/office/drawing/2014/chart" uri="{C3380CC4-5D6E-409C-BE32-E72D297353CC}">
              <c16:uniqueId val="{00000009-A22E-4CCD-A322-2847D470B8BC}"/>
            </c:ext>
          </c:extLst>
        </c:ser>
        <c:dLbls>
          <c:dLblPos val="outEnd"/>
          <c:showLegendKey val="0"/>
          <c:showVal val="1"/>
          <c:showCatName val="0"/>
          <c:showSerName val="0"/>
          <c:showPercent val="0"/>
          <c:showBubbleSize val="0"/>
        </c:dLbls>
        <c:gapWidth val="150"/>
        <c:axId val="174576384"/>
        <c:axId val="174578304"/>
      </c:barChart>
      <c:catAx>
        <c:axId val="174576384"/>
        <c:scaling>
          <c:orientation val="minMax"/>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b="1"/>
                  <a:t>Tiempo (min)</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174578304"/>
        <c:crosses val="autoZero"/>
        <c:auto val="1"/>
        <c:lblAlgn val="ctr"/>
        <c:lblOffset val="100"/>
        <c:noMultiLvlLbl val="0"/>
      </c:catAx>
      <c:valAx>
        <c:axId val="174578304"/>
        <c:scaling>
          <c:orientation val="minMax"/>
        </c:scaling>
        <c:delete val="0"/>
        <c:axPos val="l"/>
        <c:title>
          <c:tx>
            <c:rich>
              <a:bodyPr rot="-540000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b="1"/>
                  <a:t>Vainas / planta</a:t>
                </a:r>
              </a:p>
            </c:rich>
          </c:tx>
          <c:overlay val="0"/>
          <c:spPr>
            <a:noFill/>
            <a:ln>
              <a:noFill/>
            </a:ln>
            <a:effectLst/>
          </c:spPr>
        </c:title>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174576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'promedio semillas por vaina'!$A$46</c:f>
              <c:strCache>
                <c:ptCount val="1"/>
                <c:pt idx="0">
                  <c:v>INIAP - 450 ANDINO </c:v>
                </c:pt>
              </c:strCache>
            </c:strRef>
          </c:tx>
          <c:spPr>
            <a:solidFill>
              <a:schemeClr val="dk1">
                <a:tint val="88500"/>
              </a:schemeClr>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FBC-4557-9939-53664213940E}"/>
                </c:ext>
                <c:ext xmlns:c15="http://schemas.microsoft.com/office/drawing/2012/chart" uri="{CE6537A1-D6FC-4f65-9D91-7224C49458BB}"/>
              </c:extLst>
            </c:dLbl>
            <c:dLbl>
              <c:idx val="1"/>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3FBC-4557-9939-53664213940E}"/>
                </c:ext>
                <c:ext xmlns:c15="http://schemas.microsoft.com/office/drawing/2012/chart" uri="{CE6537A1-D6FC-4f65-9D91-7224C49458BB}"/>
              </c:extLst>
            </c:dLbl>
            <c:dLbl>
              <c:idx val="2"/>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3FBC-4557-9939-53664213940E}"/>
                </c:ext>
                <c:ext xmlns:c15="http://schemas.microsoft.com/office/drawing/2012/chart" uri="{CE6537A1-D6FC-4f65-9D91-7224C49458BB}"/>
              </c:extLst>
            </c:dLbl>
            <c:dLbl>
              <c:idx val="3"/>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3FBC-4557-9939-53664213940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'promedio semillas por vaina'!$B$45:$E$45</c:f>
              <c:strCache>
                <c:ptCount val="4"/>
                <c:pt idx="0">
                  <c:v>45 min</c:v>
                </c:pt>
                <c:pt idx="1">
                  <c:v>60 min </c:v>
                </c:pt>
                <c:pt idx="2">
                  <c:v>Vitavax</c:v>
                </c:pt>
                <c:pt idx="3">
                  <c:v>Testigo</c:v>
                </c:pt>
              </c:strCache>
            </c:strRef>
          </c:cat>
          <c:val>
            <c:numRef>
              <c:f>'promedio semillas por vaina'!$B$46:$E$46</c:f>
              <c:numCache>
                <c:formatCode>0.00</c:formatCode>
                <c:ptCount val="4"/>
                <c:pt idx="0">
                  <c:v>2.6923389961311801</c:v>
                </c:pt>
                <c:pt idx="1">
                  <c:v>2.6572290342546392</c:v>
                </c:pt>
                <c:pt idx="2">
                  <c:v>2.314924828759938</c:v>
                </c:pt>
                <c:pt idx="3">
                  <c:v>2.5835767743197411</c:v>
                </c:pt>
              </c:numCache>
            </c:numRef>
          </c:val>
          <c:extLst xmlns:c16r2="http://schemas.microsoft.com/office/drawing/2015/06/chart">
            <c:ext xmlns:c16="http://schemas.microsoft.com/office/drawing/2014/chart" uri="{C3380CC4-5D6E-409C-BE32-E72D297353CC}">
              <c16:uniqueId val="{00000004-3FBC-4557-9939-53664213940E}"/>
            </c:ext>
          </c:extLst>
        </c:ser>
        <c:ser>
          <c:idx val="1"/>
          <c:order val="1"/>
          <c:tx>
            <c:strRef>
              <c:f>'promedio semillas por vaina'!$A$47</c:f>
              <c:strCache>
                <c:ptCount val="1"/>
                <c:pt idx="0">
                  <c:v>F3 - (ECU 2658 X  ECU 8415)</c:v>
                </c:pt>
              </c:strCache>
            </c:strRef>
          </c:tx>
          <c:spPr>
            <a:solidFill>
              <a:schemeClr val="dk1">
                <a:tint val="55000"/>
              </a:schemeClr>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3FBC-4557-9939-53664213940E}"/>
                </c:ext>
                <c:ext xmlns:c15="http://schemas.microsoft.com/office/drawing/2012/chart" uri="{CE6537A1-D6FC-4f65-9D91-7224C49458BB}"/>
              </c:extLst>
            </c:dLbl>
            <c:dLbl>
              <c:idx val="1"/>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3FBC-4557-9939-53664213940E}"/>
                </c:ext>
                <c:ext xmlns:c15="http://schemas.microsoft.com/office/drawing/2012/chart" uri="{CE6537A1-D6FC-4f65-9D91-7224C49458BB}"/>
              </c:extLst>
            </c:dLbl>
            <c:dLbl>
              <c:idx val="2"/>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3FBC-4557-9939-53664213940E}"/>
                </c:ext>
                <c:ext xmlns:c15="http://schemas.microsoft.com/office/drawing/2012/chart" uri="{CE6537A1-D6FC-4f65-9D91-7224C49458BB}"/>
              </c:extLst>
            </c:dLbl>
            <c:dLbl>
              <c:idx val="3"/>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3FBC-4557-9939-53664213940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'promedio semillas por vaina'!$B$45:$E$45</c:f>
              <c:strCache>
                <c:ptCount val="4"/>
                <c:pt idx="0">
                  <c:v>45 min</c:v>
                </c:pt>
                <c:pt idx="1">
                  <c:v>60 min </c:v>
                </c:pt>
                <c:pt idx="2">
                  <c:v>Vitavax</c:v>
                </c:pt>
                <c:pt idx="3">
                  <c:v>Testigo</c:v>
                </c:pt>
              </c:strCache>
            </c:strRef>
          </c:cat>
          <c:val>
            <c:numRef>
              <c:f>'promedio semillas por vaina'!$B$47:$E$47</c:f>
              <c:numCache>
                <c:formatCode>0.00</c:formatCode>
                <c:ptCount val="4"/>
                <c:pt idx="0">
                  <c:v>2.7018954291322714</c:v>
                </c:pt>
                <c:pt idx="1">
                  <c:v>2.6768759760662788</c:v>
                </c:pt>
                <c:pt idx="2">
                  <c:v>2.6098551075428631</c:v>
                </c:pt>
                <c:pt idx="3">
                  <c:v>2.4861655263345734</c:v>
                </c:pt>
              </c:numCache>
            </c:numRef>
          </c:val>
          <c:extLst xmlns:c16r2="http://schemas.microsoft.com/office/drawing/2015/06/chart">
            <c:ext xmlns:c16="http://schemas.microsoft.com/office/drawing/2014/chart" uri="{C3380CC4-5D6E-409C-BE32-E72D297353CC}">
              <c16:uniqueId val="{00000009-3FBC-4557-9939-53664213940E}"/>
            </c:ext>
          </c:extLst>
        </c:ser>
        <c:dLbls>
          <c:dLblPos val="outEnd"/>
          <c:showLegendKey val="0"/>
          <c:showVal val="1"/>
          <c:showCatName val="0"/>
          <c:showSerName val="0"/>
          <c:showPercent val="0"/>
          <c:showBubbleSize val="0"/>
        </c:dLbls>
        <c:gapWidth val="150"/>
        <c:axId val="174681088"/>
        <c:axId val="174683264"/>
      </c:barChart>
      <c:catAx>
        <c:axId val="174681088"/>
        <c:scaling>
          <c:orientation val="minMax"/>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b="1"/>
                  <a:t>Tiempo (min)</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174683264"/>
        <c:crosses val="autoZero"/>
        <c:auto val="1"/>
        <c:lblAlgn val="ctr"/>
        <c:lblOffset val="100"/>
        <c:noMultiLvlLbl val="0"/>
      </c:catAx>
      <c:valAx>
        <c:axId val="174683264"/>
        <c:scaling>
          <c:orientation val="minMax"/>
        </c:scaling>
        <c:delete val="0"/>
        <c:axPos val="l"/>
        <c:title>
          <c:tx>
            <c:rich>
              <a:bodyPr rot="-540000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b="1"/>
                  <a:t>semillas/ vaina</a:t>
                </a:r>
              </a:p>
            </c:rich>
          </c:tx>
          <c:overlay val="0"/>
          <c:spPr>
            <a:noFill/>
            <a:ln>
              <a:noFill/>
            </a:ln>
            <a:effectLst/>
          </c:spPr>
        </c:title>
        <c:numFmt formatCode="0.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174681088"/>
        <c:crosses val="autoZero"/>
        <c:crossBetween val="between"/>
      </c:valAx>
      <c:spPr>
        <a:noFill/>
        <a:ln>
          <a:noFill/>
        </a:ln>
        <a:effectLst/>
      </c:spPr>
    </c:plotArea>
    <c:legend>
      <c:legendPos val="b"/>
      <c:layout>
        <c:manualLayout>
          <c:xMode val="edge"/>
          <c:yMode val="edge"/>
          <c:x val="0.18221259842519685"/>
          <c:y val="0.89877150772820069"/>
          <c:w val="0.71890813648293961"/>
          <c:h val="7.3450714494021574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Hoja1!$P$28</c:f>
              <c:strCache>
                <c:ptCount val="1"/>
                <c:pt idx="0">
                  <c:v>INIAP - 450 ANDINO </c:v>
                </c:pt>
              </c:strCache>
            </c:strRef>
          </c:tx>
          <c:spPr>
            <a:solidFill>
              <a:schemeClr val="dk1">
                <a:tint val="88500"/>
              </a:schemeClr>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9888-4FCB-AEB2-C3305DF2E48F}"/>
                </c:ext>
                <c:ext xmlns:c15="http://schemas.microsoft.com/office/drawing/2012/chart" uri="{CE6537A1-D6FC-4f65-9D91-7224C49458BB}"/>
              </c:extLst>
            </c:dLbl>
            <c:dLbl>
              <c:idx val="1"/>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888-4FCB-AEB2-C3305DF2E48F}"/>
                </c:ext>
                <c:ext xmlns:c15="http://schemas.microsoft.com/office/drawing/2012/chart" uri="{CE6537A1-D6FC-4f65-9D91-7224C49458BB}"/>
              </c:extLst>
            </c:dLbl>
            <c:dLbl>
              <c:idx val="2"/>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9888-4FCB-AEB2-C3305DF2E48F}"/>
                </c:ext>
                <c:ext xmlns:c15="http://schemas.microsoft.com/office/drawing/2012/chart" uri="{CE6537A1-D6FC-4f65-9D91-7224C49458BB}"/>
              </c:extLst>
            </c:dLbl>
            <c:dLbl>
              <c:idx val="3"/>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9888-4FCB-AEB2-C3305DF2E48F}"/>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Hoja1!$Q$27:$T$27</c:f>
              <c:strCache>
                <c:ptCount val="4"/>
                <c:pt idx="0">
                  <c:v>45 min</c:v>
                </c:pt>
                <c:pt idx="1">
                  <c:v>60 min </c:v>
                </c:pt>
                <c:pt idx="2">
                  <c:v>vitavax</c:v>
                </c:pt>
                <c:pt idx="3">
                  <c:v>testigo </c:v>
                </c:pt>
              </c:strCache>
            </c:strRef>
          </c:cat>
          <c:val>
            <c:numRef>
              <c:f>Hoja1!$Q$28:$T$28</c:f>
              <c:numCache>
                <c:formatCode>0.00</c:formatCode>
                <c:ptCount val="4"/>
                <c:pt idx="0">
                  <c:v>1.5263500000000001</c:v>
                </c:pt>
                <c:pt idx="1">
                  <c:v>1.6173500000000001</c:v>
                </c:pt>
                <c:pt idx="2">
                  <c:v>1.0867250000000002</c:v>
                </c:pt>
                <c:pt idx="3">
                  <c:v>1.0849458333333333</c:v>
                </c:pt>
              </c:numCache>
            </c:numRef>
          </c:val>
          <c:extLst xmlns:c16r2="http://schemas.microsoft.com/office/drawing/2015/06/chart">
            <c:ext xmlns:c16="http://schemas.microsoft.com/office/drawing/2014/chart" uri="{C3380CC4-5D6E-409C-BE32-E72D297353CC}">
              <c16:uniqueId val="{00000004-9888-4FCB-AEB2-C3305DF2E48F}"/>
            </c:ext>
          </c:extLst>
        </c:ser>
        <c:ser>
          <c:idx val="1"/>
          <c:order val="1"/>
          <c:tx>
            <c:strRef>
              <c:f>Hoja1!$P$29</c:f>
              <c:strCache>
                <c:ptCount val="1"/>
                <c:pt idx="0">
                  <c:v>F3 - (ECU 2658 X ECU 8415)</c:v>
                </c:pt>
              </c:strCache>
            </c:strRef>
          </c:tx>
          <c:spPr>
            <a:solidFill>
              <a:schemeClr val="dk1">
                <a:tint val="55000"/>
              </a:schemeClr>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9888-4FCB-AEB2-C3305DF2E48F}"/>
                </c:ext>
                <c:ext xmlns:c15="http://schemas.microsoft.com/office/drawing/2012/chart" uri="{CE6537A1-D6FC-4f65-9D91-7224C49458BB}"/>
              </c:extLst>
            </c:dLbl>
            <c:dLbl>
              <c:idx val="1"/>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9888-4FCB-AEB2-C3305DF2E48F}"/>
                </c:ext>
                <c:ext xmlns:c15="http://schemas.microsoft.com/office/drawing/2012/chart" uri="{CE6537A1-D6FC-4f65-9D91-7224C49458BB}"/>
              </c:extLst>
            </c:dLbl>
            <c:dLbl>
              <c:idx val="2"/>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9888-4FCB-AEB2-C3305DF2E48F}"/>
                </c:ext>
                <c:ext xmlns:c15="http://schemas.microsoft.com/office/drawing/2012/chart" uri="{CE6537A1-D6FC-4f65-9D91-7224C49458BB}"/>
              </c:extLst>
            </c:dLbl>
            <c:dLbl>
              <c:idx val="3"/>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9888-4FCB-AEB2-C3305DF2E48F}"/>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Hoja1!$Q$27:$T$27</c:f>
              <c:strCache>
                <c:ptCount val="4"/>
                <c:pt idx="0">
                  <c:v>45 min</c:v>
                </c:pt>
                <c:pt idx="1">
                  <c:v>60 min </c:v>
                </c:pt>
                <c:pt idx="2">
                  <c:v>vitavax</c:v>
                </c:pt>
                <c:pt idx="3">
                  <c:v>testigo </c:v>
                </c:pt>
              </c:strCache>
            </c:strRef>
          </c:cat>
          <c:val>
            <c:numRef>
              <c:f>Hoja1!$Q$29:$T$29</c:f>
              <c:numCache>
                <c:formatCode>0.00</c:formatCode>
                <c:ptCount val="4"/>
                <c:pt idx="0">
                  <c:v>1.5318666666666667</c:v>
                </c:pt>
                <c:pt idx="1">
                  <c:v>1.5005583333333332</c:v>
                </c:pt>
                <c:pt idx="2">
                  <c:v>1.1812499999999999</c:v>
                </c:pt>
                <c:pt idx="3">
                  <c:v>1.2255333333333331</c:v>
                </c:pt>
              </c:numCache>
            </c:numRef>
          </c:val>
          <c:extLst xmlns:c16r2="http://schemas.microsoft.com/office/drawing/2015/06/chart">
            <c:ext xmlns:c16="http://schemas.microsoft.com/office/drawing/2014/chart" uri="{C3380CC4-5D6E-409C-BE32-E72D297353CC}">
              <c16:uniqueId val="{00000009-9888-4FCB-AEB2-C3305DF2E48F}"/>
            </c:ext>
          </c:extLst>
        </c:ser>
        <c:dLbls>
          <c:dLblPos val="outEnd"/>
          <c:showLegendKey val="0"/>
          <c:showVal val="1"/>
          <c:showCatName val="0"/>
          <c:showSerName val="0"/>
          <c:showPercent val="0"/>
          <c:showBubbleSize val="0"/>
        </c:dLbls>
        <c:gapWidth val="150"/>
        <c:axId val="167878016"/>
        <c:axId val="167880192"/>
      </c:barChart>
      <c:catAx>
        <c:axId val="167878016"/>
        <c:scaling>
          <c:orientation val="minMax"/>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b="1"/>
                  <a:t>Tiempo (min)</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167880192"/>
        <c:crosses val="autoZero"/>
        <c:auto val="1"/>
        <c:lblAlgn val="ctr"/>
        <c:lblOffset val="100"/>
        <c:noMultiLvlLbl val="0"/>
      </c:catAx>
      <c:valAx>
        <c:axId val="167880192"/>
        <c:scaling>
          <c:orientation val="minMax"/>
        </c:scaling>
        <c:delete val="0"/>
        <c:axPos val="l"/>
        <c:title>
          <c:tx>
            <c:rich>
              <a:bodyPr rot="-540000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b="1"/>
                  <a:t>Rendimiento (Tn.ha</a:t>
                </a:r>
                <a:r>
                  <a:rPr lang="es-EC" b="1" baseline="30000"/>
                  <a:t>-1</a:t>
                </a:r>
                <a:r>
                  <a:rPr lang="es-EC" b="1"/>
                  <a:t>)</a:t>
                </a:r>
              </a:p>
            </c:rich>
          </c:tx>
          <c:overlay val="0"/>
          <c:spPr>
            <a:noFill/>
            <a:ln>
              <a:noFill/>
            </a:ln>
            <a:effectLst/>
          </c:spPr>
        </c:title>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167878016"/>
        <c:crosses val="autoZero"/>
        <c:crossBetween val="between"/>
      </c:valAx>
      <c:spPr>
        <a:noFill/>
        <a:ln>
          <a:noFill/>
        </a:ln>
        <a:effectLst/>
      </c:spPr>
    </c:plotArea>
    <c:legend>
      <c:legendPos val="b"/>
      <c:layout>
        <c:manualLayout>
          <c:xMode val="edge"/>
          <c:yMode val="edge"/>
          <c:x val="0.17762926509186353"/>
          <c:y val="0.89877150772820069"/>
          <c:w val="0.71140813648293966"/>
          <c:h val="7.3450714494021574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 Germinación Lab'!$H$31</c:f>
              <c:strCache>
                <c:ptCount val="1"/>
                <c:pt idx="0">
                  <c:v>INIAP - 450 ANDINO </c:v>
                </c:pt>
              </c:strCache>
            </c:strRef>
          </c:tx>
          <c:spPr>
            <a:solidFill>
              <a:schemeClr val="dk1">
                <a:tint val="88500"/>
              </a:schemeClr>
            </a:solidFill>
            <a:ln>
              <a:noFill/>
            </a:ln>
            <a:effectLst/>
          </c:spPr>
          <c:invertIfNegative val="0"/>
          <c:dLbls>
            <c:dLbl>
              <c:idx val="0"/>
              <c:layout>
                <c:manualLayout>
                  <c:x val="-2.5462668816039986E-17"/>
                  <c:y val="0"/>
                </c:manualLayout>
              </c:layout>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9037-49FA-B320-B6D3982F0BA5}"/>
                </c:ext>
                <c:ext xmlns:c15="http://schemas.microsoft.com/office/drawing/2012/chart" uri="{CE6537A1-D6FC-4f65-9D91-7224C49458BB}"/>
              </c:extLst>
            </c:dLbl>
            <c:dLbl>
              <c:idx val="1"/>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037-49FA-B320-B6D3982F0BA5}"/>
                </c:ext>
                <c:ext xmlns:c15="http://schemas.microsoft.com/office/drawing/2012/chart" uri="{CE6537A1-D6FC-4f65-9D91-7224C49458BB}"/>
              </c:extLst>
            </c:dLbl>
            <c:dLbl>
              <c:idx val="2"/>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9037-49FA-B320-B6D3982F0BA5}"/>
                </c:ext>
                <c:ext xmlns:c15="http://schemas.microsoft.com/office/drawing/2012/chart" uri="{CE6537A1-D6FC-4f65-9D91-7224C49458BB}"/>
              </c:extLst>
            </c:dLbl>
            <c:dLbl>
              <c:idx val="3"/>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9037-49FA-B320-B6D3982F0BA5}"/>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Germinación Lab'!$I$30:$L$30</c:f>
              <c:strCache>
                <c:ptCount val="4"/>
                <c:pt idx="0">
                  <c:v>45 min</c:v>
                </c:pt>
                <c:pt idx="1">
                  <c:v>60 min </c:v>
                </c:pt>
                <c:pt idx="2">
                  <c:v>vitavax</c:v>
                </c:pt>
                <c:pt idx="3">
                  <c:v>testigo </c:v>
                </c:pt>
              </c:strCache>
            </c:strRef>
          </c:cat>
          <c:val>
            <c:numRef>
              <c:f>'% Germinación Lab'!$I$31:$L$31</c:f>
              <c:numCache>
                <c:formatCode>0.00</c:formatCode>
                <c:ptCount val="4"/>
                <c:pt idx="0">
                  <c:v>1</c:v>
                </c:pt>
                <c:pt idx="1">
                  <c:v>1</c:v>
                </c:pt>
                <c:pt idx="2">
                  <c:v>1.3605553331553777</c:v>
                </c:pt>
                <c:pt idx="3">
                  <c:v>1.3605553331553777</c:v>
                </c:pt>
              </c:numCache>
            </c:numRef>
          </c:val>
          <c:extLst xmlns:c16r2="http://schemas.microsoft.com/office/drawing/2015/06/chart">
            <c:ext xmlns:c16="http://schemas.microsoft.com/office/drawing/2014/chart" uri="{C3380CC4-5D6E-409C-BE32-E72D297353CC}">
              <c16:uniqueId val="{00000004-9037-49FA-B320-B6D3982F0BA5}"/>
            </c:ext>
          </c:extLst>
        </c:ser>
        <c:ser>
          <c:idx val="1"/>
          <c:order val="1"/>
          <c:tx>
            <c:strRef>
              <c:f>'% Germinación Lab'!$H$32</c:f>
              <c:strCache>
                <c:ptCount val="1"/>
                <c:pt idx="0">
                  <c:v>F3 - (ECU 2658 X ECU 8415)</c:v>
                </c:pt>
              </c:strCache>
            </c:strRef>
          </c:tx>
          <c:spPr>
            <a:solidFill>
              <a:schemeClr val="dk1">
                <a:tint val="55000"/>
              </a:schemeClr>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9037-49FA-B320-B6D3982F0BA5}"/>
                </c:ext>
                <c:ext xmlns:c15="http://schemas.microsoft.com/office/drawing/2012/chart" uri="{CE6537A1-D6FC-4f65-9D91-7224C49458BB}"/>
              </c:extLst>
            </c:dLbl>
            <c:dLbl>
              <c:idx val="1"/>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9037-49FA-B320-B6D3982F0BA5}"/>
                </c:ext>
                <c:ext xmlns:c15="http://schemas.microsoft.com/office/drawing/2012/chart" uri="{CE6537A1-D6FC-4f65-9D91-7224C49458BB}"/>
              </c:extLst>
            </c:dLbl>
            <c:dLbl>
              <c:idx val="2"/>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9037-49FA-B320-B6D3982F0BA5}"/>
                </c:ext>
                <c:ext xmlns:c15="http://schemas.microsoft.com/office/drawing/2012/chart" uri="{CE6537A1-D6FC-4f65-9D91-7224C49458BB}"/>
              </c:extLst>
            </c:dLbl>
            <c:dLbl>
              <c:idx val="3"/>
              <c:tx>
                <c:rich>
                  <a:bodyPr/>
                  <a:lstStyle/>
                  <a:p>
                    <a:r>
                      <a:rPr lang="en-US"/>
                      <a:t>a</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9037-49FA-B320-B6D3982F0BA5}"/>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Germinación Lab'!$I$30:$L$30</c:f>
              <c:strCache>
                <c:ptCount val="4"/>
                <c:pt idx="0">
                  <c:v>45 min</c:v>
                </c:pt>
                <c:pt idx="1">
                  <c:v>60 min </c:v>
                </c:pt>
                <c:pt idx="2">
                  <c:v>vitavax</c:v>
                </c:pt>
                <c:pt idx="3">
                  <c:v>testigo </c:v>
                </c:pt>
              </c:strCache>
            </c:strRef>
          </c:cat>
          <c:val>
            <c:numRef>
              <c:f>'% Germinación Lab'!$I$32:$L$32</c:f>
              <c:numCache>
                <c:formatCode>0.00</c:formatCode>
                <c:ptCount val="4"/>
                <c:pt idx="0">
                  <c:v>1</c:v>
                </c:pt>
                <c:pt idx="1">
                  <c:v>1</c:v>
                </c:pt>
                <c:pt idx="2">
                  <c:v>1.589624873657564</c:v>
                </c:pt>
                <c:pt idx="3">
                  <c:v>2.0677244681020546</c:v>
                </c:pt>
              </c:numCache>
            </c:numRef>
          </c:val>
          <c:extLst xmlns:c16r2="http://schemas.microsoft.com/office/drawing/2015/06/chart">
            <c:ext xmlns:c16="http://schemas.microsoft.com/office/drawing/2014/chart" uri="{C3380CC4-5D6E-409C-BE32-E72D297353CC}">
              <c16:uniqueId val="{00000009-9037-49FA-B320-B6D3982F0BA5}"/>
            </c:ext>
          </c:extLst>
        </c:ser>
        <c:dLbls>
          <c:dLblPos val="outEnd"/>
          <c:showLegendKey val="0"/>
          <c:showVal val="1"/>
          <c:showCatName val="0"/>
          <c:showSerName val="0"/>
          <c:showPercent val="0"/>
          <c:showBubbleSize val="0"/>
        </c:dLbls>
        <c:gapWidth val="150"/>
        <c:axId val="167970688"/>
        <c:axId val="167989248"/>
      </c:barChart>
      <c:catAx>
        <c:axId val="167970688"/>
        <c:scaling>
          <c:orientation val="minMax"/>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b="1"/>
                  <a:t>Tiempo (min)</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167989248"/>
        <c:crosses val="autoZero"/>
        <c:auto val="1"/>
        <c:lblAlgn val="ctr"/>
        <c:lblOffset val="100"/>
        <c:noMultiLvlLbl val="0"/>
      </c:catAx>
      <c:valAx>
        <c:axId val="167989248"/>
        <c:scaling>
          <c:orientation val="minMax"/>
        </c:scaling>
        <c:delete val="0"/>
        <c:axPos val="l"/>
        <c:title>
          <c:tx>
            <c:rich>
              <a:bodyPr rot="-540000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b="1"/>
                  <a:t>Infección (%)</a:t>
                </a:r>
              </a:p>
            </c:rich>
          </c:tx>
          <c:overlay val="0"/>
          <c:spPr>
            <a:noFill/>
            <a:ln>
              <a:noFill/>
            </a:ln>
            <a:effectLst/>
          </c:spPr>
        </c:title>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167970688"/>
        <c:crosses val="autoZero"/>
        <c:crossBetween val="between"/>
      </c:valAx>
      <c:spPr>
        <a:noFill/>
        <a:ln>
          <a:noFill/>
        </a:ln>
        <a:effectLst/>
      </c:spPr>
    </c:plotArea>
    <c:legend>
      <c:legendPos val="b"/>
      <c:layout>
        <c:manualLayout>
          <c:xMode val="edge"/>
          <c:yMode val="edge"/>
          <c:x val="0.16929593175853019"/>
          <c:y val="0.89877150772820069"/>
          <c:w val="0.71140813648293966"/>
          <c:h val="7.3450714494021574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image" Target="../media/image45.png"/><Relationship Id="rId4" Type="http://schemas.openxmlformats.org/officeDocument/2006/relationships/image" Target="../media/image48.png"/></Relationships>
</file>

<file path=ppt/diagrams/_rels/data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_rels/data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52.png"/></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75B46A-DD7C-4A54-A831-3893B1C10365}" type="doc">
      <dgm:prSet loTypeId="urn:microsoft.com/office/officeart/2005/8/layout/process3" loCatId="process" qsTypeId="urn:microsoft.com/office/officeart/2005/8/quickstyle/3d2" qsCatId="3D" csTypeId="urn:microsoft.com/office/officeart/2005/8/colors/accent6_1" csCatId="accent6" phldr="1"/>
      <dgm:spPr/>
      <dgm:t>
        <a:bodyPr/>
        <a:lstStyle/>
        <a:p>
          <a:endParaRPr lang="es-EC"/>
        </a:p>
      </dgm:t>
    </dgm:pt>
    <dgm:pt modelId="{6C6A493A-BD83-48AE-8B84-3AFB95A2A008}">
      <dgm:prSet phldrT="[Texto]" custT="1"/>
      <dgm:spPr/>
      <dgm:t>
        <a:bodyPr/>
        <a:lstStyle/>
        <a:p>
          <a:pPr algn="ctr"/>
          <a:r>
            <a:rPr lang="es-EC" sz="1200" u="sng" dirty="0" smtClean="0">
              <a:latin typeface="Times New Roman" panose="02020603050405020304" pitchFamily="18" charset="0"/>
              <a:cs typeface="Times New Roman" panose="02020603050405020304" pitchFamily="18" charset="0"/>
            </a:rPr>
            <a:t>Diseño Experimental </a:t>
          </a:r>
          <a:endParaRPr lang="es-EC" sz="1200" u="sng" dirty="0">
            <a:latin typeface="Times New Roman" panose="02020603050405020304" pitchFamily="18" charset="0"/>
            <a:cs typeface="Times New Roman" panose="02020603050405020304" pitchFamily="18" charset="0"/>
          </a:endParaRPr>
        </a:p>
      </dgm:t>
    </dgm:pt>
    <dgm:pt modelId="{5A1F622D-36E9-4803-8578-9EBDC1354CC7}" type="parTrans" cxnId="{5C3C9630-5D4A-4A8B-AEFD-E0A5B7BB86C0}">
      <dgm:prSet/>
      <dgm:spPr/>
      <dgm:t>
        <a:bodyPr/>
        <a:lstStyle/>
        <a:p>
          <a:endParaRPr lang="es-EC" sz="1200">
            <a:latin typeface="Times New Roman" panose="02020603050405020304" pitchFamily="18" charset="0"/>
            <a:cs typeface="Times New Roman" panose="02020603050405020304" pitchFamily="18" charset="0"/>
          </a:endParaRPr>
        </a:p>
      </dgm:t>
    </dgm:pt>
    <dgm:pt modelId="{603AEC20-5A3B-46EE-AD7F-8E86711656DF}" type="sibTrans" cxnId="{5C3C9630-5D4A-4A8B-AEFD-E0A5B7BB86C0}">
      <dgm:prSet custT="1"/>
      <dgm:spPr/>
      <dgm:t>
        <a:bodyPr/>
        <a:lstStyle/>
        <a:p>
          <a:endParaRPr lang="es-EC" sz="1200">
            <a:latin typeface="Times New Roman" panose="02020603050405020304" pitchFamily="18" charset="0"/>
            <a:cs typeface="Times New Roman" panose="02020603050405020304" pitchFamily="18" charset="0"/>
          </a:endParaRPr>
        </a:p>
      </dgm:t>
    </dgm:pt>
    <dgm:pt modelId="{A6494D85-D7E2-411D-AFA3-D6FE5E5FD9CF}">
      <dgm:prSet phldrT="[Texto]" custT="1"/>
      <dgm:spPr/>
      <dgm:t>
        <a:bodyPr/>
        <a:lstStyle/>
        <a:p>
          <a:r>
            <a:rPr lang="es-EC" sz="1200" dirty="0" smtClean="0">
              <a:latin typeface="Times New Roman" panose="02020603050405020304" pitchFamily="18" charset="0"/>
              <a:cs typeface="Times New Roman" panose="02020603050405020304" pitchFamily="18" charset="0"/>
            </a:rPr>
            <a:t>DCA </a:t>
          </a:r>
          <a:endParaRPr lang="es-EC" sz="1200" dirty="0">
            <a:latin typeface="Times New Roman" panose="02020603050405020304" pitchFamily="18" charset="0"/>
            <a:cs typeface="Times New Roman" panose="02020603050405020304" pitchFamily="18" charset="0"/>
          </a:endParaRPr>
        </a:p>
      </dgm:t>
    </dgm:pt>
    <dgm:pt modelId="{2695A74C-F585-49C0-B87D-B27180C80BC4}" type="parTrans" cxnId="{CBDC0457-D709-4D1B-B1B2-431C13D26855}">
      <dgm:prSet/>
      <dgm:spPr/>
      <dgm:t>
        <a:bodyPr/>
        <a:lstStyle/>
        <a:p>
          <a:endParaRPr lang="es-EC" sz="1200">
            <a:latin typeface="Times New Roman" panose="02020603050405020304" pitchFamily="18" charset="0"/>
            <a:cs typeface="Times New Roman" panose="02020603050405020304" pitchFamily="18" charset="0"/>
          </a:endParaRPr>
        </a:p>
      </dgm:t>
    </dgm:pt>
    <dgm:pt modelId="{6357FB58-0416-45F2-9230-462A71507FBB}" type="sibTrans" cxnId="{CBDC0457-D709-4D1B-B1B2-431C13D26855}">
      <dgm:prSet/>
      <dgm:spPr/>
      <dgm:t>
        <a:bodyPr/>
        <a:lstStyle/>
        <a:p>
          <a:endParaRPr lang="es-EC" sz="1200">
            <a:latin typeface="Times New Roman" panose="02020603050405020304" pitchFamily="18" charset="0"/>
            <a:cs typeface="Times New Roman" panose="02020603050405020304" pitchFamily="18" charset="0"/>
          </a:endParaRPr>
        </a:p>
      </dgm:t>
    </dgm:pt>
    <dgm:pt modelId="{5BB199A5-68AC-4010-AB98-6D3EDE774F2D}">
      <dgm:prSet phldrT="[Texto]" custT="1"/>
      <dgm:spPr/>
      <dgm:t>
        <a:bodyPr/>
        <a:lstStyle/>
        <a:p>
          <a:pPr algn="ctr"/>
          <a:r>
            <a:rPr lang="es-EC" sz="1200" u="sng" dirty="0" smtClean="0">
              <a:latin typeface="Times New Roman" panose="02020603050405020304" pitchFamily="18" charset="0"/>
              <a:cs typeface="Times New Roman" panose="02020603050405020304" pitchFamily="18" charset="0"/>
            </a:rPr>
            <a:t>Análisis de datos</a:t>
          </a:r>
          <a:endParaRPr lang="es-EC" sz="1200" u="sng" dirty="0">
            <a:latin typeface="Times New Roman" panose="02020603050405020304" pitchFamily="18" charset="0"/>
            <a:cs typeface="Times New Roman" panose="02020603050405020304" pitchFamily="18" charset="0"/>
          </a:endParaRPr>
        </a:p>
      </dgm:t>
    </dgm:pt>
    <dgm:pt modelId="{D269CB01-8369-4498-B358-CE80F311BFA0}" type="parTrans" cxnId="{4F0DF0F3-9437-4B24-B4B7-F3397512C4D1}">
      <dgm:prSet/>
      <dgm:spPr/>
      <dgm:t>
        <a:bodyPr/>
        <a:lstStyle/>
        <a:p>
          <a:endParaRPr lang="es-EC" sz="1200">
            <a:latin typeface="Times New Roman" panose="02020603050405020304" pitchFamily="18" charset="0"/>
            <a:cs typeface="Times New Roman" panose="02020603050405020304" pitchFamily="18" charset="0"/>
          </a:endParaRPr>
        </a:p>
      </dgm:t>
    </dgm:pt>
    <dgm:pt modelId="{D57F83AC-6FC0-4DFD-9DE5-56100475F969}" type="sibTrans" cxnId="{4F0DF0F3-9437-4B24-B4B7-F3397512C4D1}">
      <dgm:prSet custT="1"/>
      <dgm:spPr/>
      <dgm:t>
        <a:bodyPr/>
        <a:lstStyle/>
        <a:p>
          <a:endParaRPr lang="es-EC" sz="1200">
            <a:latin typeface="Times New Roman" panose="02020603050405020304" pitchFamily="18" charset="0"/>
            <a:cs typeface="Times New Roman" panose="02020603050405020304" pitchFamily="18" charset="0"/>
          </a:endParaRPr>
        </a:p>
      </dgm:t>
    </dgm:pt>
    <dgm:pt modelId="{1CC60D42-D917-43D7-947A-AFF8D878B80A}">
      <dgm:prSet phldrT="[Texto]" custT="1"/>
      <dgm:spPr/>
      <dgm:t>
        <a:bodyPr/>
        <a:lstStyle/>
        <a:p>
          <a:r>
            <a:rPr lang="es-EC" sz="1200" dirty="0" smtClean="0">
              <a:latin typeface="Times New Roman" panose="02020603050405020304" pitchFamily="18" charset="0"/>
              <a:cs typeface="Times New Roman" panose="02020603050405020304" pitchFamily="18" charset="0"/>
            </a:rPr>
            <a:t>ANAVA</a:t>
          </a:r>
          <a:endParaRPr lang="es-EC" sz="1200" dirty="0">
            <a:latin typeface="Times New Roman" panose="02020603050405020304" pitchFamily="18" charset="0"/>
            <a:cs typeface="Times New Roman" panose="02020603050405020304" pitchFamily="18" charset="0"/>
          </a:endParaRPr>
        </a:p>
      </dgm:t>
    </dgm:pt>
    <dgm:pt modelId="{4512D635-34D8-4E6A-9A1B-A31245060EFD}" type="parTrans" cxnId="{CFD5EBC7-75CE-495D-87B8-2DE6C56A72F7}">
      <dgm:prSet/>
      <dgm:spPr/>
      <dgm:t>
        <a:bodyPr/>
        <a:lstStyle/>
        <a:p>
          <a:endParaRPr lang="es-EC" sz="1200">
            <a:latin typeface="Times New Roman" panose="02020603050405020304" pitchFamily="18" charset="0"/>
            <a:cs typeface="Times New Roman" panose="02020603050405020304" pitchFamily="18" charset="0"/>
          </a:endParaRPr>
        </a:p>
      </dgm:t>
    </dgm:pt>
    <dgm:pt modelId="{7A781F64-4183-4977-8739-B5C4E0B14605}" type="sibTrans" cxnId="{CFD5EBC7-75CE-495D-87B8-2DE6C56A72F7}">
      <dgm:prSet/>
      <dgm:spPr/>
      <dgm:t>
        <a:bodyPr/>
        <a:lstStyle/>
        <a:p>
          <a:endParaRPr lang="es-EC" sz="1200">
            <a:latin typeface="Times New Roman" panose="02020603050405020304" pitchFamily="18" charset="0"/>
            <a:cs typeface="Times New Roman" panose="02020603050405020304" pitchFamily="18" charset="0"/>
          </a:endParaRPr>
        </a:p>
      </dgm:t>
    </dgm:pt>
    <dgm:pt modelId="{90988048-3E17-4394-8C97-C34C95F9BA76}">
      <dgm:prSet phldrT="[Texto]" custT="1"/>
      <dgm:spPr/>
      <dgm:t>
        <a:bodyPr/>
        <a:lstStyle/>
        <a:p>
          <a:pPr algn="ctr"/>
          <a:r>
            <a:rPr lang="es-EC" sz="1200" u="sng" dirty="0" smtClean="0">
              <a:latin typeface="Times New Roman" panose="02020603050405020304" pitchFamily="18" charset="0"/>
              <a:cs typeface="Times New Roman" panose="02020603050405020304" pitchFamily="18" charset="0"/>
            </a:rPr>
            <a:t>Factores y Tratamiento</a:t>
          </a:r>
          <a:endParaRPr lang="es-EC" sz="1200" u="sng" dirty="0">
            <a:latin typeface="Times New Roman" panose="02020603050405020304" pitchFamily="18" charset="0"/>
            <a:cs typeface="Times New Roman" panose="02020603050405020304" pitchFamily="18" charset="0"/>
          </a:endParaRPr>
        </a:p>
      </dgm:t>
    </dgm:pt>
    <dgm:pt modelId="{E45C2C4A-59E2-4E2F-95E5-AF46EDFDB998}" type="parTrans" cxnId="{C7A484A7-E443-4E53-B361-1CF808E9218B}">
      <dgm:prSet/>
      <dgm:spPr/>
      <dgm:t>
        <a:bodyPr/>
        <a:lstStyle/>
        <a:p>
          <a:endParaRPr lang="es-EC" sz="1200">
            <a:latin typeface="Times New Roman" panose="02020603050405020304" pitchFamily="18" charset="0"/>
            <a:cs typeface="Times New Roman" panose="02020603050405020304" pitchFamily="18" charset="0"/>
          </a:endParaRPr>
        </a:p>
      </dgm:t>
    </dgm:pt>
    <dgm:pt modelId="{0A3E3B12-867E-4E09-BF6C-70FD2EED5AE2}" type="sibTrans" cxnId="{C7A484A7-E443-4E53-B361-1CF808E9218B}">
      <dgm:prSet/>
      <dgm:spPr/>
      <dgm:t>
        <a:bodyPr/>
        <a:lstStyle/>
        <a:p>
          <a:endParaRPr lang="es-EC" sz="1200">
            <a:latin typeface="Times New Roman" panose="02020603050405020304" pitchFamily="18" charset="0"/>
            <a:cs typeface="Times New Roman" panose="02020603050405020304" pitchFamily="18" charset="0"/>
          </a:endParaRPr>
        </a:p>
      </dgm:t>
    </dgm:pt>
    <dgm:pt modelId="{9500E911-FB85-442C-8334-16A615BD3A29}">
      <dgm:prSet phldrT="[Texto]" custT="1"/>
      <dgm:spPr/>
      <dgm:t>
        <a:bodyPr/>
        <a:lstStyle/>
        <a:p>
          <a:r>
            <a:rPr lang="es-EC" sz="1200" dirty="0" smtClean="0">
              <a:latin typeface="Times New Roman" panose="02020603050405020304" pitchFamily="18" charset="0"/>
              <a:cs typeface="Times New Roman" panose="02020603050405020304" pitchFamily="18" charset="0"/>
            </a:rPr>
            <a:t>Genotipo/Línea</a:t>
          </a:r>
          <a:endParaRPr lang="es-EC" sz="1200" dirty="0">
            <a:latin typeface="Times New Roman" panose="02020603050405020304" pitchFamily="18" charset="0"/>
            <a:cs typeface="Times New Roman" panose="02020603050405020304" pitchFamily="18" charset="0"/>
          </a:endParaRPr>
        </a:p>
      </dgm:t>
    </dgm:pt>
    <dgm:pt modelId="{BF81D984-C4B0-4D08-AB53-22FD68F5700A}" type="parTrans" cxnId="{4FA5E1D1-E092-4EF7-8901-58698C13E526}">
      <dgm:prSet/>
      <dgm:spPr/>
      <dgm:t>
        <a:bodyPr/>
        <a:lstStyle/>
        <a:p>
          <a:endParaRPr lang="es-EC" sz="1200">
            <a:latin typeface="Times New Roman" panose="02020603050405020304" pitchFamily="18" charset="0"/>
            <a:cs typeface="Times New Roman" panose="02020603050405020304" pitchFamily="18" charset="0"/>
          </a:endParaRPr>
        </a:p>
      </dgm:t>
    </dgm:pt>
    <dgm:pt modelId="{93E0D6C6-28B6-4BB9-AB36-608E1040EDE0}" type="sibTrans" cxnId="{4FA5E1D1-E092-4EF7-8901-58698C13E526}">
      <dgm:prSet/>
      <dgm:spPr/>
      <dgm:t>
        <a:bodyPr/>
        <a:lstStyle/>
        <a:p>
          <a:endParaRPr lang="es-EC" sz="1200">
            <a:latin typeface="Times New Roman" panose="02020603050405020304" pitchFamily="18" charset="0"/>
            <a:cs typeface="Times New Roman" panose="02020603050405020304" pitchFamily="18" charset="0"/>
          </a:endParaRPr>
        </a:p>
      </dgm:t>
    </dgm:pt>
    <dgm:pt modelId="{D2B4FEB1-CBEC-49DC-88A7-6FA5A7C431A6}">
      <dgm:prSet phldrT="[Texto]" custT="1"/>
      <dgm:spPr/>
      <dgm:t>
        <a:bodyPr/>
        <a:lstStyle/>
        <a:p>
          <a:r>
            <a:rPr lang="es-EC" sz="1200" dirty="0" smtClean="0">
              <a:latin typeface="Times New Roman" panose="02020603050405020304" pitchFamily="18" charset="0"/>
              <a:cs typeface="Times New Roman" panose="02020603050405020304" pitchFamily="18" charset="0"/>
            </a:rPr>
            <a:t>8 Tratamientos con 3 repeticiones </a:t>
          </a:r>
          <a:endParaRPr lang="es-EC" sz="1200" dirty="0">
            <a:latin typeface="Times New Roman" panose="02020603050405020304" pitchFamily="18" charset="0"/>
            <a:cs typeface="Times New Roman" panose="02020603050405020304" pitchFamily="18" charset="0"/>
          </a:endParaRPr>
        </a:p>
      </dgm:t>
    </dgm:pt>
    <dgm:pt modelId="{1B2204BC-56F2-4FE1-AF75-B4A5C681A503}" type="parTrans" cxnId="{74FF0D07-DE3B-4D78-8F04-F5CB98FAA1F3}">
      <dgm:prSet/>
      <dgm:spPr/>
      <dgm:t>
        <a:bodyPr/>
        <a:lstStyle/>
        <a:p>
          <a:endParaRPr lang="es-EC"/>
        </a:p>
      </dgm:t>
    </dgm:pt>
    <dgm:pt modelId="{388016E4-E0A0-40B1-9DB6-58586FEC5511}" type="sibTrans" cxnId="{74FF0D07-DE3B-4D78-8F04-F5CB98FAA1F3}">
      <dgm:prSet/>
      <dgm:spPr/>
      <dgm:t>
        <a:bodyPr/>
        <a:lstStyle/>
        <a:p>
          <a:endParaRPr lang="es-EC"/>
        </a:p>
      </dgm:t>
    </dgm:pt>
    <dgm:pt modelId="{37A0673D-1839-4E04-9FB3-A437EC9FB10C}">
      <dgm:prSet phldrT="[Texto]" custT="1"/>
      <dgm:spPr/>
      <dgm:t>
        <a:bodyPr/>
        <a:lstStyle/>
        <a:p>
          <a:r>
            <a:rPr lang="es-EC" sz="1200" dirty="0" smtClean="0">
              <a:latin typeface="Times New Roman" panose="02020603050405020304" pitchFamily="18" charset="0"/>
              <a:cs typeface="Times New Roman" panose="02020603050405020304" pitchFamily="18" charset="0"/>
            </a:rPr>
            <a:t>LSD Fisher (5%)</a:t>
          </a:r>
          <a:endParaRPr lang="es-EC" sz="1200" dirty="0">
            <a:latin typeface="Times New Roman" panose="02020603050405020304" pitchFamily="18" charset="0"/>
            <a:cs typeface="Times New Roman" panose="02020603050405020304" pitchFamily="18" charset="0"/>
          </a:endParaRPr>
        </a:p>
      </dgm:t>
    </dgm:pt>
    <dgm:pt modelId="{EB8CD63D-3188-4263-B83D-AE8EE803ADF5}" type="parTrans" cxnId="{96D16620-36DD-4761-ADA8-6DD39CA21FA2}">
      <dgm:prSet/>
      <dgm:spPr/>
      <dgm:t>
        <a:bodyPr/>
        <a:lstStyle/>
        <a:p>
          <a:endParaRPr lang="es-EC"/>
        </a:p>
      </dgm:t>
    </dgm:pt>
    <dgm:pt modelId="{6BAE7AB0-1BD5-4F28-A495-1B8454A8111F}" type="sibTrans" cxnId="{96D16620-36DD-4761-ADA8-6DD39CA21FA2}">
      <dgm:prSet/>
      <dgm:spPr/>
      <dgm:t>
        <a:bodyPr/>
        <a:lstStyle/>
        <a:p>
          <a:endParaRPr lang="es-EC"/>
        </a:p>
      </dgm:t>
    </dgm:pt>
    <dgm:pt modelId="{22B75684-F196-49B2-BF97-6C153F8502BC}">
      <dgm:prSet phldrT="[Texto]" custT="1"/>
      <dgm:spPr/>
      <dgm:t>
        <a:bodyPr/>
        <a:lstStyle/>
        <a:p>
          <a:r>
            <a:rPr lang="es-EC" sz="1200" dirty="0" smtClean="0">
              <a:latin typeface="Times New Roman" panose="02020603050405020304" pitchFamily="18" charset="0"/>
              <a:cs typeface="Times New Roman" panose="02020603050405020304" pitchFamily="18" charset="0"/>
            </a:rPr>
            <a:t>Gráficos de barra en Excel</a:t>
          </a:r>
          <a:endParaRPr lang="es-EC" sz="1200" dirty="0">
            <a:latin typeface="Times New Roman" panose="02020603050405020304" pitchFamily="18" charset="0"/>
            <a:cs typeface="Times New Roman" panose="02020603050405020304" pitchFamily="18" charset="0"/>
          </a:endParaRPr>
        </a:p>
      </dgm:t>
    </dgm:pt>
    <dgm:pt modelId="{4B5ABC15-4A24-4DB1-A212-7DA60A0263CA}" type="parTrans" cxnId="{0F6D181F-F75C-4D2B-97D3-EAE30656658B}">
      <dgm:prSet/>
      <dgm:spPr/>
      <dgm:t>
        <a:bodyPr/>
        <a:lstStyle/>
        <a:p>
          <a:endParaRPr lang="es-EC"/>
        </a:p>
      </dgm:t>
    </dgm:pt>
    <dgm:pt modelId="{33CD1D66-896F-4AB1-98E1-C959ABF1A29A}" type="sibTrans" cxnId="{0F6D181F-F75C-4D2B-97D3-EAE30656658B}">
      <dgm:prSet/>
      <dgm:spPr/>
      <dgm:t>
        <a:bodyPr/>
        <a:lstStyle/>
        <a:p>
          <a:endParaRPr lang="es-EC"/>
        </a:p>
      </dgm:t>
    </dgm:pt>
    <dgm:pt modelId="{EF786DB9-AAE9-4235-BFA4-D62F16D4CA75}">
      <dgm:prSet phldrT="[Texto]" custT="1"/>
      <dgm:spPr/>
      <dgm:t>
        <a:bodyPr/>
        <a:lstStyle/>
        <a:p>
          <a:r>
            <a:rPr lang="es-EC" sz="1200" dirty="0" smtClean="0">
              <a:latin typeface="Times New Roman" panose="02020603050405020304" pitchFamily="18" charset="0"/>
              <a:cs typeface="Times New Roman" panose="02020603050405020304" pitchFamily="18" charset="0"/>
            </a:rPr>
            <a:t>Tiempo (min) </a:t>
          </a:r>
          <a:endParaRPr lang="es-EC" sz="1200" dirty="0">
            <a:latin typeface="Times New Roman" panose="02020603050405020304" pitchFamily="18" charset="0"/>
            <a:cs typeface="Times New Roman" panose="02020603050405020304" pitchFamily="18" charset="0"/>
          </a:endParaRPr>
        </a:p>
      </dgm:t>
    </dgm:pt>
    <dgm:pt modelId="{11BD4F2B-5D54-4672-8E3F-68513D7CA960}" type="parTrans" cxnId="{37F8FAAE-53A7-4F09-BB9F-4C9AAFE45A64}">
      <dgm:prSet/>
      <dgm:spPr/>
      <dgm:t>
        <a:bodyPr/>
        <a:lstStyle/>
        <a:p>
          <a:endParaRPr lang="es-EC"/>
        </a:p>
      </dgm:t>
    </dgm:pt>
    <dgm:pt modelId="{400F0AA6-A4BC-4705-8664-FA03305E6023}" type="sibTrans" cxnId="{37F8FAAE-53A7-4F09-BB9F-4C9AAFE45A64}">
      <dgm:prSet/>
      <dgm:spPr/>
      <dgm:t>
        <a:bodyPr/>
        <a:lstStyle/>
        <a:p>
          <a:endParaRPr lang="es-EC"/>
        </a:p>
      </dgm:t>
    </dgm:pt>
    <dgm:pt modelId="{D282798A-E147-4A42-B28B-0DC9EAA1FFD5}" type="pres">
      <dgm:prSet presAssocID="{0675B46A-DD7C-4A54-A831-3893B1C10365}" presName="linearFlow" presStyleCnt="0">
        <dgm:presLayoutVars>
          <dgm:dir/>
          <dgm:animLvl val="lvl"/>
          <dgm:resizeHandles val="exact"/>
        </dgm:presLayoutVars>
      </dgm:prSet>
      <dgm:spPr/>
      <dgm:t>
        <a:bodyPr/>
        <a:lstStyle/>
        <a:p>
          <a:endParaRPr lang="es-EC"/>
        </a:p>
      </dgm:t>
    </dgm:pt>
    <dgm:pt modelId="{283830B2-93ED-4D6B-985B-1CAE1113DC41}" type="pres">
      <dgm:prSet presAssocID="{6C6A493A-BD83-48AE-8B84-3AFB95A2A008}" presName="composite" presStyleCnt="0"/>
      <dgm:spPr/>
    </dgm:pt>
    <dgm:pt modelId="{01574255-06DF-47C1-A8B5-347DB1F63CCC}" type="pres">
      <dgm:prSet presAssocID="{6C6A493A-BD83-48AE-8B84-3AFB95A2A008}" presName="parTx" presStyleLbl="node1" presStyleIdx="0" presStyleCnt="3">
        <dgm:presLayoutVars>
          <dgm:chMax val="0"/>
          <dgm:chPref val="0"/>
          <dgm:bulletEnabled val="1"/>
        </dgm:presLayoutVars>
      </dgm:prSet>
      <dgm:spPr/>
      <dgm:t>
        <a:bodyPr/>
        <a:lstStyle/>
        <a:p>
          <a:endParaRPr lang="es-EC"/>
        </a:p>
      </dgm:t>
    </dgm:pt>
    <dgm:pt modelId="{6E6DB0D6-8291-4AB5-A95B-04EA5339961B}" type="pres">
      <dgm:prSet presAssocID="{6C6A493A-BD83-48AE-8B84-3AFB95A2A008}" presName="parSh" presStyleLbl="node1" presStyleIdx="0" presStyleCnt="3"/>
      <dgm:spPr/>
      <dgm:t>
        <a:bodyPr/>
        <a:lstStyle/>
        <a:p>
          <a:endParaRPr lang="es-EC"/>
        </a:p>
      </dgm:t>
    </dgm:pt>
    <dgm:pt modelId="{73B59CE2-4749-44C6-9190-9FCD96CDA609}" type="pres">
      <dgm:prSet presAssocID="{6C6A493A-BD83-48AE-8B84-3AFB95A2A008}" presName="desTx" presStyleLbl="fgAcc1" presStyleIdx="0" presStyleCnt="3" custScaleY="31446">
        <dgm:presLayoutVars>
          <dgm:bulletEnabled val="1"/>
        </dgm:presLayoutVars>
      </dgm:prSet>
      <dgm:spPr/>
      <dgm:t>
        <a:bodyPr/>
        <a:lstStyle/>
        <a:p>
          <a:endParaRPr lang="es-EC"/>
        </a:p>
      </dgm:t>
    </dgm:pt>
    <dgm:pt modelId="{1DAC05FC-8C02-4021-9B86-1407245B3F8B}" type="pres">
      <dgm:prSet presAssocID="{603AEC20-5A3B-46EE-AD7F-8E86711656DF}" presName="sibTrans" presStyleLbl="sibTrans2D1" presStyleIdx="0" presStyleCnt="2"/>
      <dgm:spPr/>
      <dgm:t>
        <a:bodyPr/>
        <a:lstStyle/>
        <a:p>
          <a:endParaRPr lang="es-EC"/>
        </a:p>
      </dgm:t>
    </dgm:pt>
    <dgm:pt modelId="{6091685B-F1E2-490F-87FC-C41475A4925B}" type="pres">
      <dgm:prSet presAssocID="{603AEC20-5A3B-46EE-AD7F-8E86711656DF}" presName="connTx" presStyleLbl="sibTrans2D1" presStyleIdx="0" presStyleCnt="2"/>
      <dgm:spPr/>
      <dgm:t>
        <a:bodyPr/>
        <a:lstStyle/>
        <a:p>
          <a:endParaRPr lang="es-EC"/>
        </a:p>
      </dgm:t>
    </dgm:pt>
    <dgm:pt modelId="{4474BB51-C96A-4941-9798-8F2AC62FC9A0}" type="pres">
      <dgm:prSet presAssocID="{5BB199A5-68AC-4010-AB98-6D3EDE774F2D}" presName="composite" presStyleCnt="0"/>
      <dgm:spPr/>
    </dgm:pt>
    <dgm:pt modelId="{BB6E5A3F-2015-4E3D-ACC2-02BABCE8EADF}" type="pres">
      <dgm:prSet presAssocID="{5BB199A5-68AC-4010-AB98-6D3EDE774F2D}" presName="parTx" presStyleLbl="node1" presStyleIdx="0" presStyleCnt="3">
        <dgm:presLayoutVars>
          <dgm:chMax val="0"/>
          <dgm:chPref val="0"/>
          <dgm:bulletEnabled val="1"/>
        </dgm:presLayoutVars>
      </dgm:prSet>
      <dgm:spPr/>
      <dgm:t>
        <a:bodyPr/>
        <a:lstStyle/>
        <a:p>
          <a:endParaRPr lang="es-EC"/>
        </a:p>
      </dgm:t>
    </dgm:pt>
    <dgm:pt modelId="{CE6E033C-74FD-46DC-B7F1-6524DC2CF3BC}" type="pres">
      <dgm:prSet presAssocID="{5BB199A5-68AC-4010-AB98-6D3EDE774F2D}" presName="parSh" presStyleLbl="node1" presStyleIdx="1" presStyleCnt="3"/>
      <dgm:spPr/>
      <dgm:t>
        <a:bodyPr/>
        <a:lstStyle/>
        <a:p>
          <a:endParaRPr lang="es-EC"/>
        </a:p>
      </dgm:t>
    </dgm:pt>
    <dgm:pt modelId="{D26EAF89-0670-4690-9F0F-70703BFFB9B2}" type="pres">
      <dgm:prSet presAssocID="{5BB199A5-68AC-4010-AB98-6D3EDE774F2D}" presName="desTx" presStyleLbl="fgAcc1" presStyleIdx="1" presStyleCnt="3" custScaleY="32354">
        <dgm:presLayoutVars>
          <dgm:bulletEnabled val="1"/>
        </dgm:presLayoutVars>
      </dgm:prSet>
      <dgm:spPr/>
      <dgm:t>
        <a:bodyPr/>
        <a:lstStyle/>
        <a:p>
          <a:endParaRPr lang="es-EC"/>
        </a:p>
      </dgm:t>
    </dgm:pt>
    <dgm:pt modelId="{FA0051C2-339B-4A26-B78B-0BB6FE03F397}" type="pres">
      <dgm:prSet presAssocID="{D57F83AC-6FC0-4DFD-9DE5-56100475F969}" presName="sibTrans" presStyleLbl="sibTrans2D1" presStyleIdx="1" presStyleCnt="2"/>
      <dgm:spPr/>
      <dgm:t>
        <a:bodyPr/>
        <a:lstStyle/>
        <a:p>
          <a:endParaRPr lang="es-EC"/>
        </a:p>
      </dgm:t>
    </dgm:pt>
    <dgm:pt modelId="{2C85F6B2-0114-4B40-B033-9D24168D39A5}" type="pres">
      <dgm:prSet presAssocID="{D57F83AC-6FC0-4DFD-9DE5-56100475F969}" presName="connTx" presStyleLbl="sibTrans2D1" presStyleIdx="1" presStyleCnt="2"/>
      <dgm:spPr/>
      <dgm:t>
        <a:bodyPr/>
        <a:lstStyle/>
        <a:p>
          <a:endParaRPr lang="es-EC"/>
        </a:p>
      </dgm:t>
    </dgm:pt>
    <dgm:pt modelId="{892FCD30-B58F-4493-A4B8-69D6B0140C97}" type="pres">
      <dgm:prSet presAssocID="{90988048-3E17-4394-8C97-C34C95F9BA76}" presName="composite" presStyleCnt="0"/>
      <dgm:spPr/>
    </dgm:pt>
    <dgm:pt modelId="{EB9C80B2-6454-4587-B48A-90ABBB545595}" type="pres">
      <dgm:prSet presAssocID="{90988048-3E17-4394-8C97-C34C95F9BA76}" presName="parTx" presStyleLbl="node1" presStyleIdx="1" presStyleCnt="3">
        <dgm:presLayoutVars>
          <dgm:chMax val="0"/>
          <dgm:chPref val="0"/>
          <dgm:bulletEnabled val="1"/>
        </dgm:presLayoutVars>
      </dgm:prSet>
      <dgm:spPr/>
      <dgm:t>
        <a:bodyPr/>
        <a:lstStyle/>
        <a:p>
          <a:endParaRPr lang="es-EC"/>
        </a:p>
      </dgm:t>
    </dgm:pt>
    <dgm:pt modelId="{C395066A-D018-4066-93DE-F4B86049E795}" type="pres">
      <dgm:prSet presAssocID="{90988048-3E17-4394-8C97-C34C95F9BA76}" presName="parSh" presStyleLbl="node1" presStyleIdx="2" presStyleCnt="3"/>
      <dgm:spPr/>
      <dgm:t>
        <a:bodyPr/>
        <a:lstStyle/>
        <a:p>
          <a:endParaRPr lang="es-EC"/>
        </a:p>
      </dgm:t>
    </dgm:pt>
    <dgm:pt modelId="{3332EB48-0D1A-40C3-B438-B16DE9BEE7EF}" type="pres">
      <dgm:prSet presAssocID="{90988048-3E17-4394-8C97-C34C95F9BA76}" presName="desTx" presStyleLbl="fgAcc1" presStyleIdx="2" presStyleCnt="3" custScaleY="28966" custLinFactNeighborX="-5152" custLinFactNeighborY="-1427">
        <dgm:presLayoutVars>
          <dgm:bulletEnabled val="1"/>
        </dgm:presLayoutVars>
      </dgm:prSet>
      <dgm:spPr/>
      <dgm:t>
        <a:bodyPr/>
        <a:lstStyle/>
        <a:p>
          <a:endParaRPr lang="es-EC"/>
        </a:p>
      </dgm:t>
    </dgm:pt>
  </dgm:ptLst>
  <dgm:cxnLst>
    <dgm:cxn modelId="{BCD00149-80B8-48FA-8F4C-8DF0C18C20FC}" type="presOf" srcId="{9500E911-FB85-442C-8334-16A615BD3A29}" destId="{3332EB48-0D1A-40C3-B438-B16DE9BEE7EF}" srcOrd="0" destOrd="0" presId="urn:microsoft.com/office/officeart/2005/8/layout/process3"/>
    <dgm:cxn modelId="{72771FE4-78A9-4E24-98BF-00D9B07C7D3D}" type="presOf" srcId="{5BB199A5-68AC-4010-AB98-6D3EDE774F2D}" destId="{BB6E5A3F-2015-4E3D-ACC2-02BABCE8EADF}" srcOrd="0" destOrd="0" presId="urn:microsoft.com/office/officeart/2005/8/layout/process3"/>
    <dgm:cxn modelId="{0A1EF562-7E58-4B9D-A5A0-B501E49224D2}" type="presOf" srcId="{603AEC20-5A3B-46EE-AD7F-8E86711656DF}" destId="{1DAC05FC-8C02-4021-9B86-1407245B3F8B}" srcOrd="0" destOrd="0" presId="urn:microsoft.com/office/officeart/2005/8/layout/process3"/>
    <dgm:cxn modelId="{5C3C9630-5D4A-4A8B-AEFD-E0A5B7BB86C0}" srcId="{0675B46A-DD7C-4A54-A831-3893B1C10365}" destId="{6C6A493A-BD83-48AE-8B84-3AFB95A2A008}" srcOrd="0" destOrd="0" parTransId="{5A1F622D-36E9-4803-8578-9EBDC1354CC7}" sibTransId="{603AEC20-5A3B-46EE-AD7F-8E86711656DF}"/>
    <dgm:cxn modelId="{CFD5EBC7-75CE-495D-87B8-2DE6C56A72F7}" srcId="{5BB199A5-68AC-4010-AB98-6D3EDE774F2D}" destId="{1CC60D42-D917-43D7-947A-AFF8D878B80A}" srcOrd="0" destOrd="0" parTransId="{4512D635-34D8-4E6A-9A1B-A31245060EFD}" sibTransId="{7A781F64-4183-4977-8739-B5C4E0B14605}"/>
    <dgm:cxn modelId="{37F8FAAE-53A7-4F09-BB9F-4C9AAFE45A64}" srcId="{90988048-3E17-4394-8C97-C34C95F9BA76}" destId="{EF786DB9-AAE9-4235-BFA4-D62F16D4CA75}" srcOrd="1" destOrd="0" parTransId="{11BD4F2B-5D54-4672-8E3F-68513D7CA960}" sibTransId="{400F0AA6-A4BC-4705-8664-FA03305E6023}"/>
    <dgm:cxn modelId="{8CF01E71-5FBB-43FE-A595-F6B6191F9FDD}" type="presOf" srcId="{5BB199A5-68AC-4010-AB98-6D3EDE774F2D}" destId="{CE6E033C-74FD-46DC-B7F1-6524DC2CF3BC}" srcOrd="1" destOrd="0" presId="urn:microsoft.com/office/officeart/2005/8/layout/process3"/>
    <dgm:cxn modelId="{30CCDE47-1A63-4F20-B76E-B47CF5A21F89}" type="presOf" srcId="{EF786DB9-AAE9-4235-BFA4-D62F16D4CA75}" destId="{3332EB48-0D1A-40C3-B438-B16DE9BEE7EF}" srcOrd="0" destOrd="1" presId="urn:microsoft.com/office/officeart/2005/8/layout/process3"/>
    <dgm:cxn modelId="{E4160977-6B4C-486D-8F65-CA4808564DF9}" type="presOf" srcId="{D57F83AC-6FC0-4DFD-9DE5-56100475F969}" destId="{2C85F6B2-0114-4B40-B033-9D24168D39A5}" srcOrd="1" destOrd="0" presId="urn:microsoft.com/office/officeart/2005/8/layout/process3"/>
    <dgm:cxn modelId="{6665E4BC-3420-4B89-AB58-C8C682FA9D94}" type="presOf" srcId="{37A0673D-1839-4E04-9FB3-A437EC9FB10C}" destId="{D26EAF89-0670-4690-9F0F-70703BFFB9B2}" srcOrd="0" destOrd="1" presId="urn:microsoft.com/office/officeart/2005/8/layout/process3"/>
    <dgm:cxn modelId="{C18895BF-735C-4110-AD70-5BEE6DEA6391}" type="presOf" srcId="{90988048-3E17-4394-8C97-C34C95F9BA76}" destId="{C395066A-D018-4066-93DE-F4B86049E795}" srcOrd="1" destOrd="0" presId="urn:microsoft.com/office/officeart/2005/8/layout/process3"/>
    <dgm:cxn modelId="{09815123-ED6F-4576-9BBA-82997FF46226}" type="presOf" srcId="{1CC60D42-D917-43D7-947A-AFF8D878B80A}" destId="{D26EAF89-0670-4690-9F0F-70703BFFB9B2}" srcOrd="0" destOrd="0" presId="urn:microsoft.com/office/officeart/2005/8/layout/process3"/>
    <dgm:cxn modelId="{73CE9E8F-ECF2-4E9C-9B7C-E8D20125FB8C}" type="presOf" srcId="{A6494D85-D7E2-411D-AFA3-D6FE5E5FD9CF}" destId="{73B59CE2-4749-44C6-9190-9FCD96CDA609}" srcOrd="0" destOrd="0" presId="urn:microsoft.com/office/officeart/2005/8/layout/process3"/>
    <dgm:cxn modelId="{D25BEECA-13C5-44F4-9A55-AA9BD0115E94}" type="presOf" srcId="{6C6A493A-BD83-48AE-8B84-3AFB95A2A008}" destId="{01574255-06DF-47C1-A8B5-347DB1F63CCC}" srcOrd="0" destOrd="0" presId="urn:microsoft.com/office/officeart/2005/8/layout/process3"/>
    <dgm:cxn modelId="{7A5729ED-D375-496A-976D-604AF6DC7CD4}" type="presOf" srcId="{22B75684-F196-49B2-BF97-6C153F8502BC}" destId="{D26EAF89-0670-4690-9F0F-70703BFFB9B2}" srcOrd="0" destOrd="2" presId="urn:microsoft.com/office/officeart/2005/8/layout/process3"/>
    <dgm:cxn modelId="{74FF0D07-DE3B-4D78-8F04-F5CB98FAA1F3}" srcId="{6C6A493A-BD83-48AE-8B84-3AFB95A2A008}" destId="{D2B4FEB1-CBEC-49DC-88A7-6FA5A7C431A6}" srcOrd="1" destOrd="0" parTransId="{1B2204BC-56F2-4FE1-AF75-B4A5C681A503}" sibTransId="{388016E4-E0A0-40B1-9DB6-58586FEC5511}"/>
    <dgm:cxn modelId="{25DCF410-03EB-427A-9DC2-1C936A0863EE}" type="presOf" srcId="{0675B46A-DD7C-4A54-A831-3893B1C10365}" destId="{D282798A-E147-4A42-B28B-0DC9EAA1FFD5}" srcOrd="0" destOrd="0" presId="urn:microsoft.com/office/officeart/2005/8/layout/process3"/>
    <dgm:cxn modelId="{6981362A-950D-419A-8774-330ADAB43669}" type="presOf" srcId="{6C6A493A-BD83-48AE-8B84-3AFB95A2A008}" destId="{6E6DB0D6-8291-4AB5-A95B-04EA5339961B}" srcOrd="1" destOrd="0" presId="urn:microsoft.com/office/officeart/2005/8/layout/process3"/>
    <dgm:cxn modelId="{96D16620-36DD-4761-ADA8-6DD39CA21FA2}" srcId="{5BB199A5-68AC-4010-AB98-6D3EDE774F2D}" destId="{37A0673D-1839-4E04-9FB3-A437EC9FB10C}" srcOrd="1" destOrd="0" parTransId="{EB8CD63D-3188-4263-B83D-AE8EE803ADF5}" sibTransId="{6BAE7AB0-1BD5-4F28-A495-1B8454A8111F}"/>
    <dgm:cxn modelId="{C99A607D-4990-4144-9599-DC5148F219D9}" type="presOf" srcId="{90988048-3E17-4394-8C97-C34C95F9BA76}" destId="{EB9C80B2-6454-4587-B48A-90ABBB545595}" srcOrd="0" destOrd="0" presId="urn:microsoft.com/office/officeart/2005/8/layout/process3"/>
    <dgm:cxn modelId="{4FA5E1D1-E092-4EF7-8901-58698C13E526}" srcId="{90988048-3E17-4394-8C97-C34C95F9BA76}" destId="{9500E911-FB85-442C-8334-16A615BD3A29}" srcOrd="0" destOrd="0" parTransId="{BF81D984-C4B0-4D08-AB53-22FD68F5700A}" sibTransId="{93E0D6C6-28B6-4BB9-AB36-608E1040EDE0}"/>
    <dgm:cxn modelId="{CBDC0457-D709-4D1B-B1B2-431C13D26855}" srcId="{6C6A493A-BD83-48AE-8B84-3AFB95A2A008}" destId="{A6494D85-D7E2-411D-AFA3-D6FE5E5FD9CF}" srcOrd="0" destOrd="0" parTransId="{2695A74C-F585-49C0-B87D-B27180C80BC4}" sibTransId="{6357FB58-0416-45F2-9230-462A71507FBB}"/>
    <dgm:cxn modelId="{3B64F39B-A057-478D-AA9B-ACB7330F160B}" type="presOf" srcId="{603AEC20-5A3B-46EE-AD7F-8E86711656DF}" destId="{6091685B-F1E2-490F-87FC-C41475A4925B}" srcOrd="1" destOrd="0" presId="urn:microsoft.com/office/officeart/2005/8/layout/process3"/>
    <dgm:cxn modelId="{C7A484A7-E443-4E53-B361-1CF808E9218B}" srcId="{0675B46A-DD7C-4A54-A831-3893B1C10365}" destId="{90988048-3E17-4394-8C97-C34C95F9BA76}" srcOrd="2" destOrd="0" parTransId="{E45C2C4A-59E2-4E2F-95E5-AF46EDFDB998}" sibTransId="{0A3E3B12-867E-4E09-BF6C-70FD2EED5AE2}"/>
    <dgm:cxn modelId="{0F6D181F-F75C-4D2B-97D3-EAE30656658B}" srcId="{5BB199A5-68AC-4010-AB98-6D3EDE774F2D}" destId="{22B75684-F196-49B2-BF97-6C153F8502BC}" srcOrd="2" destOrd="0" parTransId="{4B5ABC15-4A24-4DB1-A212-7DA60A0263CA}" sibTransId="{33CD1D66-896F-4AB1-98E1-C959ABF1A29A}"/>
    <dgm:cxn modelId="{4F0DF0F3-9437-4B24-B4B7-F3397512C4D1}" srcId="{0675B46A-DD7C-4A54-A831-3893B1C10365}" destId="{5BB199A5-68AC-4010-AB98-6D3EDE774F2D}" srcOrd="1" destOrd="0" parTransId="{D269CB01-8369-4498-B358-CE80F311BFA0}" sibTransId="{D57F83AC-6FC0-4DFD-9DE5-56100475F969}"/>
    <dgm:cxn modelId="{E1428A36-986A-485E-B531-BC6B2B32F2FA}" type="presOf" srcId="{D57F83AC-6FC0-4DFD-9DE5-56100475F969}" destId="{FA0051C2-339B-4A26-B78B-0BB6FE03F397}" srcOrd="0" destOrd="0" presId="urn:microsoft.com/office/officeart/2005/8/layout/process3"/>
    <dgm:cxn modelId="{D0B75082-CB4D-487F-A2C4-A5DCB85056CA}" type="presOf" srcId="{D2B4FEB1-CBEC-49DC-88A7-6FA5A7C431A6}" destId="{73B59CE2-4749-44C6-9190-9FCD96CDA609}" srcOrd="0" destOrd="1" presId="urn:microsoft.com/office/officeart/2005/8/layout/process3"/>
    <dgm:cxn modelId="{870F43A9-3524-4884-A213-6A95869D6845}" type="presParOf" srcId="{D282798A-E147-4A42-B28B-0DC9EAA1FFD5}" destId="{283830B2-93ED-4D6B-985B-1CAE1113DC41}" srcOrd="0" destOrd="0" presId="urn:microsoft.com/office/officeart/2005/8/layout/process3"/>
    <dgm:cxn modelId="{66FCC38F-A520-495F-ABCE-554A7BE36236}" type="presParOf" srcId="{283830B2-93ED-4D6B-985B-1CAE1113DC41}" destId="{01574255-06DF-47C1-A8B5-347DB1F63CCC}" srcOrd="0" destOrd="0" presId="urn:microsoft.com/office/officeart/2005/8/layout/process3"/>
    <dgm:cxn modelId="{16E725CF-6640-4157-9F30-63CA577642B7}" type="presParOf" srcId="{283830B2-93ED-4D6B-985B-1CAE1113DC41}" destId="{6E6DB0D6-8291-4AB5-A95B-04EA5339961B}" srcOrd="1" destOrd="0" presId="urn:microsoft.com/office/officeart/2005/8/layout/process3"/>
    <dgm:cxn modelId="{680E68C1-8ECE-49F1-B2A8-3385F8D1AF70}" type="presParOf" srcId="{283830B2-93ED-4D6B-985B-1CAE1113DC41}" destId="{73B59CE2-4749-44C6-9190-9FCD96CDA609}" srcOrd="2" destOrd="0" presId="urn:microsoft.com/office/officeart/2005/8/layout/process3"/>
    <dgm:cxn modelId="{5AD0783D-684E-4883-BB9D-E85B0D7A29C4}" type="presParOf" srcId="{D282798A-E147-4A42-B28B-0DC9EAA1FFD5}" destId="{1DAC05FC-8C02-4021-9B86-1407245B3F8B}" srcOrd="1" destOrd="0" presId="urn:microsoft.com/office/officeart/2005/8/layout/process3"/>
    <dgm:cxn modelId="{704133F2-2946-4225-ADF3-D0E6D9BD8630}" type="presParOf" srcId="{1DAC05FC-8C02-4021-9B86-1407245B3F8B}" destId="{6091685B-F1E2-490F-87FC-C41475A4925B}" srcOrd="0" destOrd="0" presId="urn:microsoft.com/office/officeart/2005/8/layout/process3"/>
    <dgm:cxn modelId="{D66FD0E3-65C7-4DE5-87E8-4C18A9AE39B6}" type="presParOf" srcId="{D282798A-E147-4A42-B28B-0DC9EAA1FFD5}" destId="{4474BB51-C96A-4941-9798-8F2AC62FC9A0}" srcOrd="2" destOrd="0" presId="urn:microsoft.com/office/officeart/2005/8/layout/process3"/>
    <dgm:cxn modelId="{B07B8519-E625-4A59-A91E-014C139325D4}" type="presParOf" srcId="{4474BB51-C96A-4941-9798-8F2AC62FC9A0}" destId="{BB6E5A3F-2015-4E3D-ACC2-02BABCE8EADF}" srcOrd="0" destOrd="0" presId="urn:microsoft.com/office/officeart/2005/8/layout/process3"/>
    <dgm:cxn modelId="{A3A69BA5-DFFD-4B27-BF60-C350E2D712AC}" type="presParOf" srcId="{4474BB51-C96A-4941-9798-8F2AC62FC9A0}" destId="{CE6E033C-74FD-46DC-B7F1-6524DC2CF3BC}" srcOrd="1" destOrd="0" presId="urn:microsoft.com/office/officeart/2005/8/layout/process3"/>
    <dgm:cxn modelId="{7467F39E-8CB2-4BB8-B735-92E7C8FE79C3}" type="presParOf" srcId="{4474BB51-C96A-4941-9798-8F2AC62FC9A0}" destId="{D26EAF89-0670-4690-9F0F-70703BFFB9B2}" srcOrd="2" destOrd="0" presId="urn:microsoft.com/office/officeart/2005/8/layout/process3"/>
    <dgm:cxn modelId="{5F79A2F8-58AA-4F8B-9E8D-B505E1EC1F06}" type="presParOf" srcId="{D282798A-E147-4A42-B28B-0DC9EAA1FFD5}" destId="{FA0051C2-339B-4A26-B78B-0BB6FE03F397}" srcOrd="3" destOrd="0" presId="urn:microsoft.com/office/officeart/2005/8/layout/process3"/>
    <dgm:cxn modelId="{1A5573A2-59ED-4F86-BEC9-98F8B8F0700A}" type="presParOf" srcId="{FA0051C2-339B-4A26-B78B-0BB6FE03F397}" destId="{2C85F6B2-0114-4B40-B033-9D24168D39A5}" srcOrd="0" destOrd="0" presId="urn:microsoft.com/office/officeart/2005/8/layout/process3"/>
    <dgm:cxn modelId="{BE9C9F80-5CC5-4A7B-BBC8-9B65BD66A65B}" type="presParOf" srcId="{D282798A-E147-4A42-B28B-0DC9EAA1FFD5}" destId="{892FCD30-B58F-4493-A4B8-69D6B0140C97}" srcOrd="4" destOrd="0" presId="urn:microsoft.com/office/officeart/2005/8/layout/process3"/>
    <dgm:cxn modelId="{3AE9BD26-D0DE-4F24-9253-1A9D71E16FA1}" type="presParOf" srcId="{892FCD30-B58F-4493-A4B8-69D6B0140C97}" destId="{EB9C80B2-6454-4587-B48A-90ABBB545595}" srcOrd="0" destOrd="0" presId="urn:microsoft.com/office/officeart/2005/8/layout/process3"/>
    <dgm:cxn modelId="{24957C7D-5635-472D-992E-03F86ADD438B}" type="presParOf" srcId="{892FCD30-B58F-4493-A4B8-69D6B0140C97}" destId="{C395066A-D018-4066-93DE-F4B86049E795}" srcOrd="1" destOrd="0" presId="urn:microsoft.com/office/officeart/2005/8/layout/process3"/>
    <dgm:cxn modelId="{F4F5C04A-6C77-4358-ADB2-2F5110242C57}" type="presParOf" srcId="{892FCD30-B58F-4493-A4B8-69D6B0140C97}" destId="{3332EB48-0D1A-40C3-B438-B16DE9BEE7EF}"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02FF19-DC23-4346-8B2F-E75C3A5AA7AD}" type="doc">
      <dgm:prSet loTypeId="urn:microsoft.com/office/officeart/2005/8/layout/pList1" loCatId="list" qsTypeId="urn:microsoft.com/office/officeart/2005/8/quickstyle/simple2" qsCatId="simple" csTypeId="urn:microsoft.com/office/officeart/2005/8/colors/accent6_4" csCatId="accent6" phldr="1"/>
      <dgm:spPr/>
      <dgm:t>
        <a:bodyPr/>
        <a:lstStyle/>
        <a:p>
          <a:endParaRPr lang="es-EC"/>
        </a:p>
      </dgm:t>
    </dgm:pt>
    <dgm:pt modelId="{0D19807E-B3CB-421B-BB38-D3C840E69ECF}">
      <dgm:prSet phldrT="[Texto]" custT="1"/>
      <dgm:spPr/>
      <dgm:t>
        <a:bodyPr/>
        <a:lstStyle/>
        <a:p>
          <a:r>
            <a:rPr lang="es-EC" sz="1200" dirty="0" smtClean="0">
              <a:latin typeface="Times New Roman" panose="02020603050405020304" pitchFamily="18" charset="0"/>
              <a:cs typeface="Times New Roman" panose="02020603050405020304" pitchFamily="18" charset="0"/>
            </a:rPr>
            <a:t>Porcentaje de humedad </a:t>
          </a:r>
          <a:endParaRPr lang="es-EC" sz="1200" dirty="0">
            <a:latin typeface="Times New Roman" panose="02020603050405020304" pitchFamily="18" charset="0"/>
            <a:cs typeface="Times New Roman" panose="02020603050405020304" pitchFamily="18" charset="0"/>
          </a:endParaRPr>
        </a:p>
      </dgm:t>
    </dgm:pt>
    <dgm:pt modelId="{A17B2A69-5A3E-4FAD-8798-A011428067F8}" type="parTrans" cxnId="{96F1DBB4-E297-49B5-B0DB-E6632B77E3FC}">
      <dgm:prSet/>
      <dgm:spPr/>
      <dgm:t>
        <a:bodyPr/>
        <a:lstStyle/>
        <a:p>
          <a:endParaRPr lang="es-EC" sz="1200">
            <a:latin typeface="Times New Roman" panose="02020603050405020304" pitchFamily="18" charset="0"/>
            <a:cs typeface="Times New Roman" panose="02020603050405020304" pitchFamily="18" charset="0"/>
          </a:endParaRPr>
        </a:p>
      </dgm:t>
    </dgm:pt>
    <dgm:pt modelId="{94504D10-DBD7-4831-B2F1-991F45B88434}" type="sibTrans" cxnId="{96F1DBB4-E297-49B5-B0DB-E6632B77E3FC}">
      <dgm:prSet/>
      <dgm:spPr/>
      <dgm:t>
        <a:bodyPr/>
        <a:lstStyle/>
        <a:p>
          <a:endParaRPr lang="es-EC" sz="1200">
            <a:latin typeface="Times New Roman" panose="02020603050405020304" pitchFamily="18" charset="0"/>
            <a:cs typeface="Times New Roman" panose="02020603050405020304" pitchFamily="18" charset="0"/>
          </a:endParaRPr>
        </a:p>
      </dgm:t>
    </dgm:pt>
    <dgm:pt modelId="{9CC77965-D0B9-4BFC-94D0-2B445E6354B5}">
      <dgm:prSet phldrT="[Texto]" custT="1"/>
      <dgm:spPr/>
      <dgm:t>
        <a:bodyPr/>
        <a:lstStyle/>
        <a:p>
          <a:r>
            <a:rPr lang="es-EC" sz="1200" dirty="0" smtClean="0">
              <a:latin typeface="Times New Roman" panose="02020603050405020304" pitchFamily="18" charset="0"/>
              <a:cs typeface="Times New Roman" panose="02020603050405020304" pitchFamily="18" charset="0"/>
            </a:rPr>
            <a:t>Porcentaje de emergencia </a:t>
          </a:r>
          <a:endParaRPr lang="es-EC" sz="1200" dirty="0">
            <a:latin typeface="Times New Roman" panose="02020603050405020304" pitchFamily="18" charset="0"/>
            <a:cs typeface="Times New Roman" panose="02020603050405020304" pitchFamily="18" charset="0"/>
          </a:endParaRPr>
        </a:p>
      </dgm:t>
    </dgm:pt>
    <dgm:pt modelId="{CF9B1CA0-9D7D-4D40-8E03-8FB42FE353A5}" type="parTrans" cxnId="{724AD11D-9521-4CE8-8DCD-02B0FC1F8BD9}">
      <dgm:prSet/>
      <dgm:spPr/>
      <dgm:t>
        <a:bodyPr/>
        <a:lstStyle/>
        <a:p>
          <a:endParaRPr lang="es-EC" sz="1200">
            <a:latin typeface="Times New Roman" panose="02020603050405020304" pitchFamily="18" charset="0"/>
            <a:cs typeface="Times New Roman" panose="02020603050405020304" pitchFamily="18" charset="0"/>
          </a:endParaRPr>
        </a:p>
      </dgm:t>
    </dgm:pt>
    <dgm:pt modelId="{79EE6DCE-77EF-48FC-BB04-3D7E6C134A2A}" type="sibTrans" cxnId="{724AD11D-9521-4CE8-8DCD-02B0FC1F8BD9}">
      <dgm:prSet/>
      <dgm:spPr/>
      <dgm:t>
        <a:bodyPr/>
        <a:lstStyle/>
        <a:p>
          <a:endParaRPr lang="es-EC" sz="1200">
            <a:latin typeface="Times New Roman" panose="02020603050405020304" pitchFamily="18" charset="0"/>
            <a:cs typeface="Times New Roman" panose="02020603050405020304" pitchFamily="18" charset="0"/>
          </a:endParaRPr>
        </a:p>
      </dgm:t>
    </dgm:pt>
    <dgm:pt modelId="{92B228E6-7FA1-471F-89C1-0D641B38C7C1}">
      <dgm:prSet phldrT="[Texto]" custT="1"/>
      <dgm:spPr/>
      <dgm:t>
        <a:bodyPr/>
        <a:lstStyle/>
        <a:p>
          <a:r>
            <a:rPr lang="es-EC" sz="1200" dirty="0" smtClean="0">
              <a:latin typeface="Times New Roman" panose="02020603050405020304" pitchFamily="18" charset="0"/>
              <a:cs typeface="Times New Roman" panose="02020603050405020304" pitchFamily="18" charset="0"/>
            </a:rPr>
            <a:t>Severidad </a:t>
          </a:r>
          <a:endParaRPr lang="es-EC" sz="1200" dirty="0">
            <a:latin typeface="Times New Roman" panose="02020603050405020304" pitchFamily="18" charset="0"/>
            <a:cs typeface="Times New Roman" panose="02020603050405020304" pitchFamily="18" charset="0"/>
          </a:endParaRPr>
        </a:p>
      </dgm:t>
    </dgm:pt>
    <dgm:pt modelId="{31891459-6BBC-4A8B-A2CB-FBC3CC6C07BA}" type="parTrans" cxnId="{59CB172B-3B48-4EC9-848C-091C1F4115C6}">
      <dgm:prSet/>
      <dgm:spPr/>
      <dgm:t>
        <a:bodyPr/>
        <a:lstStyle/>
        <a:p>
          <a:endParaRPr lang="es-EC" sz="1200">
            <a:latin typeface="Times New Roman" panose="02020603050405020304" pitchFamily="18" charset="0"/>
            <a:cs typeface="Times New Roman" panose="02020603050405020304" pitchFamily="18" charset="0"/>
          </a:endParaRPr>
        </a:p>
      </dgm:t>
    </dgm:pt>
    <dgm:pt modelId="{0AEE9BAD-857B-4924-A5C8-A55E406D1B42}" type="sibTrans" cxnId="{59CB172B-3B48-4EC9-848C-091C1F4115C6}">
      <dgm:prSet/>
      <dgm:spPr/>
      <dgm:t>
        <a:bodyPr/>
        <a:lstStyle/>
        <a:p>
          <a:endParaRPr lang="es-EC" sz="1200">
            <a:latin typeface="Times New Roman" panose="02020603050405020304" pitchFamily="18" charset="0"/>
            <a:cs typeface="Times New Roman" panose="02020603050405020304" pitchFamily="18" charset="0"/>
          </a:endParaRPr>
        </a:p>
      </dgm:t>
    </dgm:pt>
    <dgm:pt modelId="{E6E8C77D-640E-4195-A522-AA1538BA3134}">
      <dgm:prSet phldrT="[Texto]" custT="1"/>
      <dgm:spPr/>
      <dgm:t>
        <a:bodyPr/>
        <a:lstStyle/>
        <a:p>
          <a:r>
            <a:rPr lang="es-EC" sz="1200" dirty="0" smtClean="0">
              <a:latin typeface="Times New Roman" panose="02020603050405020304" pitchFamily="18" charset="0"/>
              <a:cs typeface="Times New Roman" panose="02020603050405020304" pitchFamily="18" charset="0"/>
            </a:rPr>
            <a:t>Número de vainas por planta </a:t>
          </a:r>
          <a:endParaRPr lang="es-EC" sz="1200" dirty="0">
            <a:latin typeface="Times New Roman" panose="02020603050405020304" pitchFamily="18" charset="0"/>
            <a:cs typeface="Times New Roman" panose="02020603050405020304" pitchFamily="18" charset="0"/>
          </a:endParaRPr>
        </a:p>
      </dgm:t>
    </dgm:pt>
    <dgm:pt modelId="{D3F20A4E-4A19-4924-B7D5-272C32FA3473}" type="parTrans" cxnId="{FA753E12-66F0-4EB2-A2AA-762BA1CB00F6}">
      <dgm:prSet/>
      <dgm:spPr/>
      <dgm:t>
        <a:bodyPr/>
        <a:lstStyle/>
        <a:p>
          <a:endParaRPr lang="es-EC" sz="1200">
            <a:latin typeface="Times New Roman" panose="02020603050405020304" pitchFamily="18" charset="0"/>
            <a:cs typeface="Times New Roman" panose="02020603050405020304" pitchFamily="18" charset="0"/>
          </a:endParaRPr>
        </a:p>
      </dgm:t>
    </dgm:pt>
    <dgm:pt modelId="{C07A5FD2-3BD7-4FAC-B683-8B7FF7300EAF}" type="sibTrans" cxnId="{FA753E12-66F0-4EB2-A2AA-762BA1CB00F6}">
      <dgm:prSet/>
      <dgm:spPr/>
      <dgm:t>
        <a:bodyPr/>
        <a:lstStyle/>
        <a:p>
          <a:endParaRPr lang="es-EC" sz="1200">
            <a:latin typeface="Times New Roman" panose="02020603050405020304" pitchFamily="18" charset="0"/>
            <a:cs typeface="Times New Roman" panose="02020603050405020304" pitchFamily="18" charset="0"/>
          </a:endParaRPr>
        </a:p>
      </dgm:t>
    </dgm:pt>
    <dgm:pt modelId="{9DC57054-62E1-4C82-AA8D-C8082D512953}" type="pres">
      <dgm:prSet presAssocID="{1002FF19-DC23-4346-8B2F-E75C3A5AA7AD}" presName="Name0" presStyleCnt="0">
        <dgm:presLayoutVars>
          <dgm:dir/>
          <dgm:resizeHandles val="exact"/>
        </dgm:presLayoutVars>
      </dgm:prSet>
      <dgm:spPr/>
      <dgm:t>
        <a:bodyPr/>
        <a:lstStyle/>
        <a:p>
          <a:endParaRPr lang="es-EC"/>
        </a:p>
      </dgm:t>
    </dgm:pt>
    <dgm:pt modelId="{BB3AE616-4874-420B-8DFE-DEE441894C48}" type="pres">
      <dgm:prSet presAssocID="{0D19807E-B3CB-421B-BB38-D3C840E69ECF}" presName="compNode" presStyleCnt="0"/>
      <dgm:spPr/>
    </dgm:pt>
    <dgm:pt modelId="{330B6C71-40F2-4D4F-BFF3-AF4BACA2C4E4}" type="pres">
      <dgm:prSet presAssocID="{0D19807E-B3CB-421B-BB38-D3C840E69ECF}" presName="pictRect" presStyleLbl="node1" presStyleIdx="0" presStyleCnt="4" custScaleY="49531" custLinFactNeighborX="-4806" custLinFactNeighborY="12754"/>
      <dgm:spPr>
        <a:blipFill rotWithShape="1">
          <a:blip xmlns:r="http://schemas.openxmlformats.org/officeDocument/2006/relationships" r:embed="rId1"/>
          <a:stretch>
            <a:fillRect/>
          </a:stretch>
        </a:blipFill>
      </dgm:spPr>
    </dgm:pt>
    <dgm:pt modelId="{D9EC3A8E-4155-4374-8727-B030B3217B96}" type="pres">
      <dgm:prSet presAssocID="{0D19807E-B3CB-421B-BB38-D3C840E69ECF}" presName="textRect" presStyleLbl="revTx" presStyleIdx="0" presStyleCnt="4">
        <dgm:presLayoutVars>
          <dgm:bulletEnabled val="1"/>
        </dgm:presLayoutVars>
      </dgm:prSet>
      <dgm:spPr/>
      <dgm:t>
        <a:bodyPr/>
        <a:lstStyle/>
        <a:p>
          <a:endParaRPr lang="es-EC"/>
        </a:p>
      </dgm:t>
    </dgm:pt>
    <dgm:pt modelId="{7B1F0CF2-4D5D-4114-8CE1-069F0ACEA2CC}" type="pres">
      <dgm:prSet presAssocID="{94504D10-DBD7-4831-B2F1-991F45B88434}" presName="sibTrans" presStyleLbl="sibTrans2D1" presStyleIdx="0" presStyleCnt="0"/>
      <dgm:spPr/>
      <dgm:t>
        <a:bodyPr/>
        <a:lstStyle/>
        <a:p>
          <a:endParaRPr lang="es-EC"/>
        </a:p>
      </dgm:t>
    </dgm:pt>
    <dgm:pt modelId="{2872909C-C9CB-4D5E-93A5-C1FA14480FE3}" type="pres">
      <dgm:prSet presAssocID="{9CC77965-D0B9-4BFC-94D0-2B445E6354B5}" presName="compNode" presStyleCnt="0"/>
      <dgm:spPr/>
    </dgm:pt>
    <dgm:pt modelId="{0F01B518-50DF-4392-BAD3-8907D60DA178}" type="pres">
      <dgm:prSet presAssocID="{9CC77965-D0B9-4BFC-94D0-2B445E6354B5}" presName="pictRect" presStyleLbl="node1" presStyleIdx="1" presStyleCnt="4" custScaleX="72554" custScaleY="142173"/>
      <dgm:spPr>
        <a:blipFill rotWithShape="1">
          <a:blip xmlns:r="http://schemas.openxmlformats.org/officeDocument/2006/relationships" r:embed="rId2"/>
          <a:stretch>
            <a:fillRect/>
          </a:stretch>
        </a:blipFill>
      </dgm:spPr>
    </dgm:pt>
    <dgm:pt modelId="{40C3CF1F-4513-46B3-A779-33E2ED359D16}" type="pres">
      <dgm:prSet presAssocID="{9CC77965-D0B9-4BFC-94D0-2B445E6354B5}" presName="textRect" presStyleLbl="revTx" presStyleIdx="1" presStyleCnt="4" custLinFactNeighborY="43840">
        <dgm:presLayoutVars>
          <dgm:bulletEnabled val="1"/>
        </dgm:presLayoutVars>
      </dgm:prSet>
      <dgm:spPr/>
      <dgm:t>
        <a:bodyPr/>
        <a:lstStyle/>
        <a:p>
          <a:endParaRPr lang="es-EC"/>
        </a:p>
      </dgm:t>
    </dgm:pt>
    <dgm:pt modelId="{61B6C674-3A01-4794-84A4-89A40D245A63}" type="pres">
      <dgm:prSet presAssocID="{79EE6DCE-77EF-48FC-BB04-3D7E6C134A2A}" presName="sibTrans" presStyleLbl="sibTrans2D1" presStyleIdx="0" presStyleCnt="0"/>
      <dgm:spPr/>
      <dgm:t>
        <a:bodyPr/>
        <a:lstStyle/>
        <a:p>
          <a:endParaRPr lang="es-EC"/>
        </a:p>
      </dgm:t>
    </dgm:pt>
    <dgm:pt modelId="{B5615D54-22BE-46C9-82C1-D76897E37F3C}" type="pres">
      <dgm:prSet presAssocID="{92B228E6-7FA1-471F-89C1-0D641B38C7C1}" presName="compNode" presStyleCnt="0"/>
      <dgm:spPr/>
    </dgm:pt>
    <dgm:pt modelId="{3861797F-B41F-4B32-A437-D64AAE438444}" type="pres">
      <dgm:prSet presAssocID="{92B228E6-7FA1-471F-89C1-0D641B38C7C1}" presName="pictRect" presStyleLbl="node1" presStyleIdx="2" presStyleCnt="4"/>
      <dgm:spPr>
        <a:blipFill rotWithShape="1">
          <a:blip xmlns:r="http://schemas.openxmlformats.org/officeDocument/2006/relationships" r:embed="rId3"/>
          <a:stretch>
            <a:fillRect/>
          </a:stretch>
        </a:blipFill>
      </dgm:spPr>
      <dgm:t>
        <a:bodyPr/>
        <a:lstStyle/>
        <a:p>
          <a:endParaRPr lang="es-EC"/>
        </a:p>
      </dgm:t>
    </dgm:pt>
    <dgm:pt modelId="{CDAE1504-03AD-4AED-BDA9-B74CE19F2D84}" type="pres">
      <dgm:prSet presAssocID="{92B228E6-7FA1-471F-89C1-0D641B38C7C1}" presName="textRect" presStyleLbl="revTx" presStyleIdx="2" presStyleCnt="4">
        <dgm:presLayoutVars>
          <dgm:bulletEnabled val="1"/>
        </dgm:presLayoutVars>
      </dgm:prSet>
      <dgm:spPr/>
      <dgm:t>
        <a:bodyPr/>
        <a:lstStyle/>
        <a:p>
          <a:endParaRPr lang="es-EC"/>
        </a:p>
      </dgm:t>
    </dgm:pt>
    <dgm:pt modelId="{0B0EDAA7-B15B-47FD-B5D8-6A3ECBCF4C2E}" type="pres">
      <dgm:prSet presAssocID="{0AEE9BAD-857B-4924-A5C8-A55E406D1B42}" presName="sibTrans" presStyleLbl="sibTrans2D1" presStyleIdx="0" presStyleCnt="0"/>
      <dgm:spPr/>
      <dgm:t>
        <a:bodyPr/>
        <a:lstStyle/>
        <a:p>
          <a:endParaRPr lang="es-EC"/>
        </a:p>
      </dgm:t>
    </dgm:pt>
    <dgm:pt modelId="{F12F8E72-3945-46CD-8AD2-56C17483E053}" type="pres">
      <dgm:prSet presAssocID="{E6E8C77D-640E-4195-A522-AA1538BA3134}" presName="compNode" presStyleCnt="0"/>
      <dgm:spPr/>
    </dgm:pt>
    <dgm:pt modelId="{AFDAAA63-8966-4DA0-8B07-97D9C127D94C}" type="pres">
      <dgm:prSet presAssocID="{E6E8C77D-640E-4195-A522-AA1538BA3134}" presName="pictRect" presStyleLbl="node1" presStyleIdx="3" presStyleCnt="4"/>
      <dgm:spPr>
        <a:blipFill rotWithShape="1">
          <a:blip xmlns:r="http://schemas.openxmlformats.org/officeDocument/2006/relationships" r:embed="rId4"/>
          <a:stretch>
            <a:fillRect/>
          </a:stretch>
        </a:blipFill>
      </dgm:spPr>
      <dgm:t>
        <a:bodyPr/>
        <a:lstStyle/>
        <a:p>
          <a:endParaRPr lang="es-EC"/>
        </a:p>
      </dgm:t>
    </dgm:pt>
    <dgm:pt modelId="{D2B11F3E-2703-4CEF-BCF0-0DDBFCC42891}" type="pres">
      <dgm:prSet presAssocID="{E6E8C77D-640E-4195-A522-AA1538BA3134}" presName="textRect" presStyleLbl="revTx" presStyleIdx="3" presStyleCnt="4">
        <dgm:presLayoutVars>
          <dgm:bulletEnabled val="1"/>
        </dgm:presLayoutVars>
      </dgm:prSet>
      <dgm:spPr/>
      <dgm:t>
        <a:bodyPr/>
        <a:lstStyle/>
        <a:p>
          <a:endParaRPr lang="es-EC"/>
        </a:p>
      </dgm:t>
    </dgm:pt>
  </dgm:ptLst>
  <dgm:cxnLst>
    <dgm:cxn modelId="{F7BD2566-F61A-4F06-B00A-97ACFA789610}" type="presOf" srcId="{E6E8C77D-640E-4195-A522-AA1538BA3134}" destId="{D2B11F3E-2703-4CEF-BCF0-0DDBFCC42891}" srcOrd="0" destOrd="0" presId="urn:microsoft.com/office/officeart/2005/8/layout/pList1"/>
    <dgm:cxn modelId="{724AD11D-9521-4CE8-8DCD-02B0FC1F8BD9}" srcId="{1002FF19-DC23-4346-8B2F-E75C3A5AA7AD}" destId="{9CC77965-D0B9-4BFC-94D0-2B445E6354B5}" srcOrd="1" destOrd="0" parTransId="{CF9B1CA0-9D7D-4D40-8E03-8FB42FE353A5}" sibTransId="{79EE6DCE-77EF-48FC-BB04-3D7E6C134A2A}"/>
    <dgm:cxn modelId="{72B51E8E-1A85-49D0-BA53-818F66875F95}" type="presOf" srcId="{79EE6DCE-77EF-48FC-BB04-3D7E6C134A2A}" destId="{61B6C674-3A01-4794-84A4-89A40D245A63}" srcOrd="0" destOrd="0" presId="urn:microsoft.com/office/officeart/2005/8/layout/pList1"/>
    <dgm:cxn modelId="{7C3A558C-2B95-4ADB-B121-D30FBFDDCF68}" type="presOf" srcId="{92B228E6-7FA1-471F-89C1-0D641B38C7C1}" destId="{CDAE1504-03AD-4AED-BDA9-B74CE19F2D84}" srcOrd="0" destOrd="0" presId="urn:microsoft.com/office/officeart/2005/8/layout/pList1"/>
    <dgm:cxn modelId="{96F1DBB4-E297-49B5-B0DB-E6632B77E3FC}" srcId="{1002FF19-DC23-4346-8B2F-E75C3A5AA7AD}" destId="{0D19807E-B3CB-421B-BB38-D3C840E69ECF}" srcOrd="0" destOrd="0" parTransId="{A17B2A69-5A3E-4FAD-8798-A011428067F8}" sibTransId="{94504D10-DBD7-4831-B2F1-991F45B88434}"/>
    <dgm:cxn modelId="{87A5B4C4-8D51-4122-87FE-D37ABC0B1DEF}" type="presOf" srcId="{0AEE9BAD-857B-4924-A5C8-A55E406D1B42}" destId="{0B0EDAA7-B15B-47FD-B5D8-6A3ECBCF4C2E}" srcOrd="0" destOrd="0" presId="urn:microsoft.com/office/officeart/2005/8/layout/pList1"/>
    <dgm:cxn modelId="{C0AB42E7-8A08-4386-B4D9-E30ED2D871A2}" type="presOf" srcId="{1002FF19-DC23-4346-8B2F-E75C3A5AA7AD}" destId="{9DC57054-62E1-4C82-AA8D-C8082D512953}" srcOrd="0" destOrd="0" presId="urn:microsoft.com/office/officeart/2005/8/layout/pList1"/>
    <dgm:cxn modelId="{E5010B99-E6AC-441D-B441-3392A5237D50}" type="presOf" srcId="{0D19807E-B3CB-421B-BB38-D3C840E69ECF}" destId="{D9EC3A8E-4155-4374-8727-B030B3217B96}" srcOrd="0" destOrd="0" presId="urn:microsoft.com/office/officeart/2005/8/layout/pList1"/>
    <dgm:cxn modelId="{60942E2E-CF29-4F0C-9FA9-153A7F40746A}" type="presOf" srcId="{94504D10-DBD7-4831-B2F1-991F45B88434}" destId="{7B1F0CF2-4D5D-4114-8CE1-069F0ACEA2CC}" srcOrd="0" destOrd="0" presId="urn:microsoft.com/office/officeart/2005/8/layout/pList1"/>
    <dgm:cxn modelId="{41E9564B-7A69-405C-82F1-6BBFCEBD5B5F}" type="presOf" srcId="{9CC77965-D0B9-4BFC-94D0-2B445E6354B5}" destId="{40C3CF1F-4513-46B3-A779-33E2ED359D16}" srcOrd="0" destOrd="0" presId="urn:microsoft.com/office/officeart/2005/8/layout/pList1"/>
    <dgm:cxn modelId="{FA753E12-66F0-4EB2-A2AA-762BA1CB00F6}" srcId="{1002FF19-DC23-4346-8B2F-E75C3A5AA7AD}" destId="{E6E8C77D-640E-4195-A522-AA1538BA3134}" srcOrd="3" destOrd="0" parTransId="{D3F20A4E-4A19-4924-B7D5-272C32FA3473}" sibTransId="{C07A5FD2-3BD7-4FAC-B683-8B7FF7300EAF}"/>
    <dgm:cxn modelId="{59CB172B-3B48-4EC9-848C-091C1F4115C6}" srcId="{1002FF19-DC23-4346-8B2F-E75C3A5AA7AD}" destId="{92B228E6-7FA1-471F-89C1-0D641B38C7C1}" srcOrd="2" destOrd="0" parTransId="{31891459-6BBC-4A8B-A2CB-FBC3CC6C07BA}" sibTransId="{0AEE9BAD-857B-4924-A5C8-A55E406D1B42}"/>
    <dgm:cxn modelId="{5FF02F27-36D5-4325-8654-FBF3A9FCEB6D}" type="presParOf" srcId="{9DC57054-62E1-4C82-AA8D-C8082D512953}" destId="{BB3AE616-4874-420B-8DFE-DEE441894C48}" srcOrd="0" destOrd="0" presId="urn:microsoft.com/office/officeart/2005/8/layout/pList1"/>
    <dgm:cxn modelId="{88F36442-6D76-4B11-A59D-AABA6D018A80}" type="presParOf" srcId="{BB3AE616-4874-420B-8DFE-DEE441894C48}" destId="{330B6C71-40F2-4D4F-BFF3-AF4BACA2C4E4}" srcOrd="0" destOrd="0" presId="urn:microsoft.com/office/officeart/2005/8/layout/pList1"/>
    <dgm:cxn modelId="{3ADC1FFA-F74C-420C-ABDE-DD72FAB1B0EF}" type="presParOf" srcId="{BB3AE616-4874-420B-8DFE-DEE441894C48}" destId="{D9EC3A8E-4155-4374-8727-B030B3217B96}" srcOrd="1" destOrd="0" presId="urn:microsoft.com/office/officeart/2005/8/layout/pList1"/>
    <dgm:cxn modelId="{3DB13665-6F54-4C68-8CEB-87C87E55E589}" type="presParOf" srcId="{9DC57054-62E1-4C82-AA8D-C8082D512953}" destId="{7B1F0CF2-4D5D-4114-8CE1-069F0ACEA2CC}" srcOrd="1" destOrd="0" presId="urn:microsoft.com/office/officeart/2005/8/layout/pList1"/>
    <dgm:cxn modelId="{4C308191-2152-4DF1-B41C-6BE6C6C4CC9A}" type="presParOf" srcId="{9DC57054-62E1-4C82-AA8D-C8082D512953}" destId="{2872909C-C9CB-4D5E-93A5-C1FA14480FE3}" srcOrd="2" destOrd="0" presId="urn:microsoft.com/office/officeart/2005/8/layout/pList1"/>
    <dgm:cxn modelId="{37C8057C-C406-492A-88D0-9A3FA86F81B9}" type="presParOf" srcId="{2872909C-C9CB-4D5E-93A5-C1FA14480FE3}" destId="{0F01B518-50DF-4392-BAD3-8907D60DA178}" srcOrd="0" destOrd="0" presId="urn:microsoft.com/office/officeart/2005/8/layout/pList1"/>
    <dgm:cxn modelId="{5E55E6F1-3189-40C8-88B5-6E9A12295A1E}" type="presParOf" srcId="{2872909C-C9CB-4D5E-93A5-C1FA14480FE3}" destId="{40C3CF1F-4513-46B3-A779-33E2ED359D16}" srcOrd="1" destOrd="0" presId="urn:microsoft.com/office/officeart/2005/8/layout/pList1"/>
    <dgm:cxn modelId="{BC1E29C2-E1FA-4CE3-A2B3-C543D4CA1D72}" type="presParOf" srcId="{9DC57054-62E1-4C82-AA8D-C8082D512953}" destId="{61B6C674-3A01-4794-84A4-89A40D245A63}" srcOrd="3" destOrd="0" presId="urn:microsoft.com/office/officeart/2005/8/layout/pList1"/>
    <dgm:cxn modelId="{152937F8-C10B-4FD4-90B7-33B6FEC0E325}" type="presParOf" srcId="{9DC57054-62E1-4C82-AA8D-C8082D512953}" destId="{B5615D54-22BE-46C9-82C1-D76897E37F3C}" srcOrd="4" destOrd="0" presId="urn:microsoft.com/office/officeart/2005/8/layout/pList1"/>
    <dgm:cxn modelId="{9A19FA23-4B0C-4138-B45B-07E95B979E55}" type="presParOf" srcId="{B5615D54-22BE-46C9-82C1-D76897E37F3C}" destId="{3861797F-B41F-4B32-A437-D64AAE438444}" srcOrd="0" destOrd="0" presId="urn:microsoft.com/office/officeart/2005/8/layout/pList1"/>
    <dgm:cxn modelId="{0C348D2C-E857-46DA-A049-E71BC0124703}" type="presParOf" srcId="{B5615D54-22BE-46C9-82C1-D76897E37F3C}" destId="{CDAE1504-03AD-4AED-BDA9-B74CE19F2D84}" srcOrd="1" destOrd="0" presId="urn:microsoft.com/office/officeart/2005/8/layout/pList1"/>
    <dgm:cxn modelId="{FB19EA52-6B44-4ADD-ADA3-C216741DA88C}" type="presParOf" srcId="{9DC57054-62E1-4C82-AA8D-C8082D512953}" destId="{0B0EDAA7-B15B-47FD-B5D8-6A3ECBCF4C2E}" srcOrd="5" destOrd="0" presId="urn:microsoft.com/office/officeart/2005/8/layout/pList1"/>
    <dgm:cxn modelId="{6A782A65-2390-46AE-8E8E-B0719D393BE5}" type="presParOf" srcId="{9DC57054-62E1-4C82-AA8D-C8082D512953}" destId="{F12F8E72-3945-46CD-8AD2-56C17483E053}" srcOrd="6" destOrd="0" presId="urn:microsoft.com/office/officeart/2005/8/layout/pList1"/>
    <dgm:cxn modelId="{5BC86A64-0932-43F4-BBBC-C3EC2516CF2F}" type="presParOf" srcId="{F12F8E72-3945-46CD-8AD2-56C17483E053}" destId="{AFDAAA63-8966-4DA0-8B07-97D9C127D94C}" srcOrd="0" destOrd="0" presId="urn:microsoft.com/office/officeart/2005/8/layout/pList1"/>
    <dgm:cxn modelId="{838E2BD6-A328-4AFF-870F-BC65D3019B03}" type="presParOf" srcId="{F12F8E72-3945-46CD-8AD2-56C17483E053}" destId="{D2B11F3E-2703-4CEF-BCF0-0DDBFCC42891}"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02FF19-DC23-4346-8B2F-E75C3A5AA7AD}" type="doc">
      <dgm:prSet loTypeId="urn:microsoft.com/office/officeart/2005/8/layout/pList1" loCatId="list" qsTypeId="urn:microsoft.com/office/officeart/2005/8/quickstyle/simple2" qsCatId="simple" csTypeId="urn:microsoft.com/office/officeart/2005/8/colors/accent6_4" csCatId="accent6" phldr="1"/>
      <dgm:spPr/>
      <dgm:t>
        <a:bodyPr/>
        <a:lstStyle/>
        <a:p>
          <a:endParaRPr lang="es-EC"/>
        </a:p>
      </dgm:t>
    </dgm:pt>
    <dgm:pt modelId="{0D19807E-B3CB-421B-BB38-D3C840E69ECF}">
      <dgm:prSet phldrT="[Texto]" custT="1"/>
      <dgm:spPr/>
      <dgm:t>
        <a:bodyPr/>
        <a:lstStyle/>
        <a:p>
          <a:r>
            <a:rPr lang="es-EC" sz="1200" dirty="0" smtClean="0">
              <a:latin typeface="Times New Roman" panose="02020603050405020304" pitchFamily="18" charset="0"/>
              <a:cs typeface="Times New Roman" panose="02020603050405020304" pitchFamily="18" charset="0"/>
            </a:rPr>
            <a:t>Número de semillas por vaina</a:t>
          </a:r>
          <a:endParaRPr lang="es-EC" sz="1200" dirty="0">
            <a:latin typeface="Times New Roman" panose="02020603050405020304" pitchFamily="18" charset="0"/>
            <a:cs typeface="Times New Roman" panose="02020603050405020304" pitchFamily="18" charset="0"/>
          </a:endParaRPr>
        </a:p>
      </dgm:t>
    </dgm:pt>
    <dgm:pt modelId="{A17B2A69-5A3E-4FAD-8798-A011428067F8}" type="parTrans" cxnId="{96F1DBB4-E297-49B5-B0DB-E6632B77E3FC}">
      <dgm:prSet/>
      <dgm:spPr/>
      <dgm:t>
        <a:bodyPr/>
        <a:lstStyle/>
        <a:p>
          <a:endParaRPr lang="es-EC" sz="1200">
            <a:latin typeface="Times New Roman" panose="02020603050405020304" pitchFamily="18" charset="0"/>
            <a:cs typeface="Times New Roman" panose="02020603050405020304" pitchFamily="18" charset="0"/>
          </a:endParaRPr>
        </a:p>
      </dgm:t>
    </dgm:pt>
    <dgm:pt modelId="{94504D10-DBD7-4831-B2F1-991F45B88434}" type="sibTrans" cxnId="{96F1DBB4-E297-49B5-B0DB-E6632B77E3FC}">
      <dgm:prSet/>
      <dgm:spPr/>
      <dgm:t>
        <a:bodyPr/>
        <a:lstStyle/>
        <a:p>
          <a:endParaRPr lang="es-EC" sz="1200">
            <a:latin typeface="Times New Roman" panose="02020603050405020304" pitchFamily="18" charset="0"/>
            <a:cs typeface="Times New Roman" panose="02020603050405020304" pitchFamily="18" charset="0"/>
          </a:endParaRPr>
        </a:p>
      </dgm:t>
    </dgm:pt>
    <dgm:pt modelId="{9CC77965-D0B9-4BFC-94D0-2B445E6354B5}">
      <dgm:prSet phldrT="[Texto]" custT="1"/>
      <dgm:spPr/>
      <dgm:t>
        <a:bodyPr/>
        <a:lstStyle/>
        <a:p>
          <a:r>
            <a:rPr lang="es-EC" sz="1200" dirty="0" smtClean="0">
              <a:latin typeface="Times New Roman" panose="02020603050405020304" pitchFamily="18" charset="0"/>
              <a:cs typeface="Times New Roman" panose="02020603050405020304" pitchFamily="18" charset="0"/>
            </a:rPr>
            <a:t>Porcentaje de semilla no comercial </a:t>
          </a:r>
          <a:endParaRPr lang="es-EC" sz="1200" dirty="0">
            <a:latin typeface="Times New Roman" panose="02020603050405020304" pitchFamily="18" charset="0"/>
            <a:cs typeface="Times New Roman" panose="02020603050405020304" pitchFamily="18" charset="0"/>
          </a:endParaRPr>
        </a:p>
      </dgm:t>
    </dgm:pt>
    <dgm:pt modelId="{CF9B1CA0-9D7D-4D40-8E03-8FB42FE353A5}" type="parTrans" cxnId="{724AD11D-9521-4CE8-8DCD-02B0FC1F8BD9}">
      <dgm:prSet/>
      <dgm:spPr/>
      <dgm:t>
        <a:bodyPr/>
        <a:lstStyle/>
        <a:p>
          <a:endParaRPr lang="es-EC" sz="1200">
            <a:latin typeface="Times New Roman" panose="02020603050405020304" pitchFamily="18" charset="0"/>
            <a:cs typeface="Times New Roman" panose="02020603050405020304" pitchFamily="18" charset="0"/>
          </a:endParaRPr>
        </a:p>
      </dgm:t>
    </dgm:pt>
    <dgm:pt modelId="{79EE6DCE-77EF-48FC-BB04-3D7E6C134A2A}" type="sibTrans" cxnId="{724AD11D-9521-4CE8-8DCD-02B0FC1F8BD9}">
      <dgm:prSet/>
      <dgm:spPr/>
      <dgm:t>
        <a:bodyPr/>
        <a:lstStyle/>
        <a:p>
          <a:endParaRPr lang="es-EC" sz="1200">
            <a:latin typeface="Times New Roman" panose="02020603050405020304" pitchFamily="18" charset="0"/>
            <a:cs typeface="Times New Roman" panose="02020603050405020304" pitchFamily="18" charset="0"/>
          </a:endParaRPr>
        </a:p>
      </dgm:t>
    </dgm:pt>
    <dgm:pt modelId="{92B228E6-7FA1-471F-89C1-0D641B38C7C1}">
      <dgm:prSet phldrT="[Texto]" custT="1"/>
      <dgm:spPr/>
      <dgm:t>
        <a:bodyPr/>
        <a:lstStyle/>
        <a:p>
          <a:r>
            <a:rPr lang="es-EC" sz="1200" dirty="0" smtClean="0">
              <a:latin typeface="Times New Roman" panose="02020603050405020304" pitchFamily="18" charset="0"/>
              <a:cs typeface="Times New Roman" panose="02020603050405020304" pitchFamily="18" charset="0"/>
            </a:rPr>
            <a:t>Rendimiento de semilla por hectárea </a:t>
          </a:r>
          <a:endParaRPr lang="es-EC" sz="1200" dirty="0">
            <a:latin typeface="Times New Roman" panose="02020603050405020304" pitchFamily="18" charset="0"/>
            <a:cs typeface="Times New Roman" panose="02020603050405020304" pitchFamily="18" charset="0"/>
          </a:endParaRPr>
        </a:p>
      </dgm:t>
    </dgm:pt>
    <dgm:pt modelId="{31891459-6BBC-4A8B-A2CB-FBC3CC6C07BA}" type="parTrans" cxnId="{59CB172B-3B48-4EC9-848C-091C1F4115C6}">
      <dgm:prSet/>
      <dgm:spPr/>
      <dgm:t>
        <a:bodyPr/>
        <a:lstStyle/>
        <a:p>
          <a:endParaRPr lang="es-EC" sz="1200">
            <a:latin typeface="Times New Roman" panose="02020603050405020304" pitchFamily="18" charset="0"/>
            <a:cs typeface="Times New Roman" panose="02020603050405020304" pitchFamily="18" charset="0"/>
          </a:endParaRPr>
        </a:p>
      </dgm:t>
    </dgm:pt>
    <dgm:pt modelId="{0AEE9BAD-857B-4924-A5C8-A55E406D1B42}" type="sibTrans" cxnId="{59CB172B-3B48-4EC9-848C-091C1F4115C6}">
      <dgm:prSet/>
      <dgm:spPr/>
      <dgm:t>
        <a:bodyPr/>
        <a:lstStyle/>
        <a:p>
          <a:endParaRPr lang="es-EC" sz="1200">
            <a:latin typeface="Times New Roman" panose="02020603050405020304" pitchFamily="18" charset="0"/>
            <a:cs typeface="Times New Roman" panose="02020603050405020304" pitchFamily="18" charset="0"/>
          </a:endParaRPr>
        </a:p>
      </dgm:t>
    </dgm:pt>
    <dgm:pt modelId="{9DC57054-62E1-4C82-AA8D-C8082D512953}" type="pres">
      <dgm:prSet presAssocID="{1002FF19-DC23-4346-8B2F-E75C3A5AA7AD}" presName="Name0" presStyleCnt="0">
        <dgm:presLayoutVars>
          <dgm:dir/>
          <dgm:resizeHandles val="exact"/>
        </dgm:presLayoutVars>
      </dgm:prSet>
      <dgm:spPr/>
      <dgm:t>
        <a:bodyPr/>
        <a:lstStyle/>
        <a:p>
          <a:endParaRPr lang="es-EC"/>
        </a:p>
      </dgm:t>
    </dgm:pt>
    <dgm:pt modelId="{BB3AE616-4874-420B-8DFE-DEE441894C48}" type="pres">
      <dgm:prSet presAssocID="{0D19807E-B3CB-421B-BB38-D3C840E69ECF}" presName="compNode" presStyleCnt="0"/>
      <dgm:spPr/>
    </dgm:pt>
    <dgm:pt modelId="{330B6C71-40F2-4D4F-BFF3-AF4BACA2C4E4}" type="pres">
      <dgm:prSet presAssocID="{0D19807E-B3CB-421B-BB38-D3C840E69ECF}" presName="pictRect" presStyleLbl="node1" presStyleIdx="0" presStyleCnt="3"/>
      <dgm:spPr>
        <a:blipFill rotWithShape="1">
          <a:blip xmlns:r="http://schemas.openxmlformats.org/officeDocument/2006/relationships" r:embed="rId1"/>
          <a:stretch>
            <a:fillRect/>
          </a:stretch>
        </a:blipFill>
      </dgm:spPr>
    </dgm:pt>
    <dgm:pt modelId="{D9EC3A8E-4155-4374-8727-B030B3217B96}" type="pres">
      <dgm:prSet presAssocID="{0D19807E-B3CB-421B-BB38-D3C840E69ECF}" presName="textRect" presStyleLbl="revTx" presStyleIdx="0" presStyleCnt="3">
        <dgm:presLayoutVars>
          <dgm:bulletEnabled val="1"/>
        </dgm:presLayoutVars>
      </dgm:prSet>
      <dgm:spPr/>
      <dgm:t>
        <a:bodyPr/>
        <a:lstStyle/>
        <a:p>
          <a:endParaRPr lang="es-EC"/>
        </a:p>
      </dgm:t>
    </dgm:pt>
    <dgm:pt modelId="{7B1F0CF2-4D5D-4114-8CE1-069F0ACEA2CC}" type="pres">
      <dgm:prSet presAssocID="{94504D10-DBD7-4831-B2F1-991F45B88434}" presName="sibTrans" presStyleLbl="sibTrans2D1" presStyleIdx="0" presStyleCnt="0"/>
      <dgm:spPr/>
      <dgm:t>
        <a:bodyPr/>
        <a:lstStyle/>
        <a:p>
          <a:endParaRPr lang="es-EC"/>
        </a:p>
      </dgm:t>
    </dgm:pt>
    <dgm:pt modelId="{2872909C-C9CB-4D5E-93A5-C1FA14480FE3}" type="pres">
      <dgm:prSet presAssocID="{9CC77965-D0B9-4BFC-94D0-2B445E6354B5}" presName="compNode" presStyleCnt="0"/>
      <dgm:spPr/>
    </dgm:pt>
    <dgm:pt modelId="{0F01B518-50DF-4392-BAD3-8907D60DA178}" type="pres">
      <dgm:prSet presAssocID="{9CC77965-D0B9-4BFC-94D0-2B445E6354B5}" presName="pictRect" presStyleLbl="node1" presStyleIdx="1" presStyleCnt="3"/>
      <dgm:spPr>
        <a:blipFill rotWithShape="1">
          <a:blip xmlns:r="http://schemas.openxmlformats.org/officeDocument/2006/relationships" r:embed="rId2"/>
          <a:stretch>
            <a:fillRect/>
          </a:stretch>
        </a:blipFill>
      </dgm:spPr>
    </dgm:pt>
    <dgm:pt modelId="{40C3CF1F-4513-46B3-A779-33E2ED359D16}" type="pres">
      <dgm:prSet presAssocID="{9CC77965-D0B9-4BFC-94D0-2B445E6354B5}" presName="textRect" presStyleLbl="revTx" presStyleIdx="1" presStyleCnt="3">
        <dgm:presLayoutVars>
          <dgm:bulletEnabled val="1"/>
        </dgm:presLayoutVars>
      </dgm:prSet>
      <dgm:spPr/>
      <dgm:t>
        <a:bodyPr/>
        <a:lstStyle/>
        <a:p>
          <a:endParaRPr lang="es-EC"/>
        </a:p>
      </dgm:t>
    </dgm:pt>
    <dgm:pt modelId="{61B6C674-3A01-4794-84A4-89A40D245A63}" type="pres">
      <dgm:prSet presAssocID="{79EE6DCE-77EF-48FC-BB04-3D7E6C134A2A}" presName="sibTrans" presStyleLbl="sibTrans2D1" presStyleIdx="0" presStyleCnt="0"/>
      <dgm:spPr/>
      <dgm:t>
        <a:bodyPr/>
        <a:lstStyle/>
        <a:p>
          <a:endParaRPr lang="es-EC"/>
        </a:p>
      </dgm:t>
    </dgm:pt>
    <dgm:pt modelId="{B5615D54-22BE-46C9-82C1-D76897E37F3C}" type="pres">
      <dgm:prSet presAssocID="{92B228E6-7FA1-471F-89C1-0D641B38C7C1}" presName="compNode" presStyleCnt="0"/>
      <dgm:spPr/>
    </dgm:pt>
    <dgm:pt modelId="{3861797F-B41F-4B32-A437-D64AAE438444}" type="pres">
      <dgm:prSet presAssocID="{92B228E6-7FA1-471F-89C1-0D641B38C7C1}" presName="pictRect" presStyleLbl="node1" presStyleIdx="2" presStyleCnt="3"/>
      <dgm:spPr>
        <a:blipFill rotWithShape="1">
          <a:blip xmlns:r="http://schemas.openxmlformats.org/officeDocument/2006/relationships" r:embed="rId3"/>
          <a:stretch>
            <a:fillRect/>
          </a:stretch>
        </a:blipFill>
      </dgm:spPr>
      <dgm:t>
        <a:bodyPr/>
        <a:lstStyle/>
        <a:p>
          <a:endParaRPr lang="es-EC"/>
        </a:p>
      </dgm:t>
    </dgm:pt>
    <dgm:pt modelId="{CDAE1504-03AD-4AED-BDA9-B74CE19F2D84}" type="pres">
      <dgm:prSet presAssocID="{92B228E6-7FA1-471F-89C1-0D641B38C7C1}" presName="textRect" presStyleLbl="revTx" presStyleIdx="2" presStyleCnt="3">
        <dgm:presLayoutVars>
          <dgm:bulletEnabled val="1"/>
        </dgm:presLayoutVars>
      </dgm:prSet>
      <dgm:spPr/>
      <dgm:t>
        <a:bodyPr/>
        <a:lstStyle/>
        <a:p>
          <a:endParaRPr lang="es-EC"/>
        </a:p>
      </dgm:t>
    </dgm:pt>
  </dgm:ptLst>
  <dgm:cxnLst>
    <dgm:cxn modelId="{69458249-CEEF-4EE0-A8E8-29AAAC82ADA9}" type="presOf" srcId="{94504D10-DBD7-4831-B2F1-991F45B88434}" destId="{7B1F0CF2-4D5D-4114-8CE1-069F0ACEA2CC}" srcOrd="0" destOrd="0" presId="urn:microsoft.com/office/officeart/2005/8/layout/pList1"/>
    <dgm:cxn modelId="{BFCE7537-107E-46AF-8021-D3549AFCE46F}" type="presOf" srcId="{9CC77965-D0B9-4BFC-94D0-2B445E6354B5}" destId="{40C3CF1F-4513-46B3-A779-33E2ED359D16}" srcOrd="0" destOrd="0" presId="urn:microsoft.com/office/officeart/2005/8/layout/pList1"/>
    <dgm:cxn modelId="{C5D09985-8FAD-499B-9D1D-BDCD64B32562}" type="presOf" srcId="{1002FF19-DC23-4346-8B2F-E75C3A5AA7AD}" destId="{9DC57054-62E1-4C82-AA8D-C8082D512953}" srcOrd="0" destOrd="0" presId="urn:microsoft.com/office/officeart/2005/8/layout/pList1"/>
    <dgm:cxn modelId="{724AD11D-9521-4CE8-8DCD-02B0FC1F8BD9}" srcId="{1002FF19-DC23-4346-8B2F-E75C3A5AA7AD}" destId="{9CC77965-D0B9-4BFC-94D0-2B445E6354B5}" srcOrd="1" destOrd="0" parTransId="{CF9B1CA0-9D7D-4D40-8E03-8FB42FE353A5}" sibTransId="{79EE6DCE-77EF-48FC-BB04-3D7E6C134A2A}"/>
    <dgm:cxn modelId="{677192F3-F17B-431A-9893-9BEDE688BBE2}" type="presOf" srcId="{79EE6DCE-77EF-48FC-BB04-3D7E6C134A2A}" destId="{61B6C674-3A01-4794-84A4-89A40D245A63}" srcOrd="0" destOrd="0" presId="urn:microsoft.com/office/officeart/2005/8/layout/pList1"/>
    <dgm:cxn modelId="{96F1DBB4-E297-49B5-B0DB-E6632B77E3FC}" srcId="{1002FF19-DC23-4346-8B2F-E75C3A5AA7AD}" destId="{0D19807E-B3CB-421B-BB38-D3C840E69ECF}" srcOrd="0" destOrd="0" parTransId="{A17B2A69-5A3E-4FAD-8798-A011428067F8}" sibTransId="{94504D10-DBD7-4831-B2F1-991F45B88434}"/>
    <dgm:cxn modelId="{DA6F2729-18B0-47B1-BE34-91B2496769D6}" type="presOf" srcId="{92B228E6-7FA1-471F-89C1-0D641B38C7C1}" destId="{CDAE1504-03AD-4AED-BDA9-B74CE19F2D84}" srcOrd="0" destOrd="0" presId="urn:microsoft.com/office/officeart/2005/8/layout/pList1"/>
    <dgm:cxn modelId="{0223BBA0-9AC1-47E0-83F5-2FC895A3FE16}" type="presOf" srcId="{0D19807E-B3CB-421B-BB38-D3C840E69ECF}" destId="{D9EC3A8E-4155-4374-8727-B030B3217B96}" srcOrd="0" destOrd="0" presId="urn:microsoft.com/office/officeart/2005/8/layout/pList1"/>
    <dgm:cxn modelId="{59CB172B-3B48-4EC9-848C-091C1F4115C6}" srcId="{1002FF19-DC23-4346-8B2F-E75C3A5AA7AD}" destId="{92B228E6-7FA1-471F-89C1-0D641B38C7C1}" srcOrd="2" destOrd="0" parTransId="{31891459-6BBC-4A8B-A2CB-FBC3CC6C07BA}" sibTransId="{0AEE9BAD-857B-4924-A5C8-A55E406D1B42}"/>
    <dgm:cxn modelId="{36DE61E8-A3DB-4BF0-B0C2-57C0D74A7DB6}" type="presParOf" srcId="{9DC57054-62E1-4C82-AA8D-C8082D512953}" destId="{BB3AE616-4874-420B-8DFE-DEE441894C48}" srcOrd="0" destOrd="0" presId="urn:microsoft.com/office/officeart/2005/8/layout/pList1"/>
    <dgm:cxn modelId="{A0CB8E69-1717-41E7-BE96-7C2E6620EC5F}" type="presParOf" srcId="{BB3AE616-4874-420B-8DFE-DEE441894C48}" destId="{330B6C71-40F2-4D4F-BFF3-AF4BACA2C4E4}" srcOrd="0" destOrd="0" presId="urn:microsoft.com/office/officeart/2005/8/layout/pList1"/>
    <dgm:cxn modelId="{36C1463F-A5E6-4843-AB20-F0A820808788}" type="presParOf" srcId="{BB3AE616-4874-420B-8DFE-DEE441894C48}" destId="{D9EC3A8E-4155-4374-8727-B030B3217B96}" srcOrd="1" destOrd="0" presId="urn:microsoft.com/office/officeart/2005/8/layout/pList1"/>
    <dgm:cxn modelId="{70E536CC-2F95-4624-876F-273856CDBD5C}" type="presParOf" srcId="{9DC57054-62E1-4C82-AA8D-C8082D512953}" destId="{7B1F0CF2-4D5D-4114-8CE1-069F0ACEA2CC}" srcOrd="1" destOrd="0" presId="urn:microsoft.com/office/officeart/2005/8/layout/pList1"/>
    <dgm:cxn modelId="{D5F6874E-8EDE-4003-A2A5-B34A9BA88DCE}" type="presParOf" srcId="{9DC57054-62E1-4C82-AA8D-C8082D512953}" destId="{2872909C-C9CB-4D5E-93A5-C1FA14480FE3}" srcOrd="2" destOrd="0" presId="urn:microsoft.com/office/officeart/2005/8/layout/pList1"/>
    <dgm:cxn modelId="{0E478A10-B1B5-4D28-8CE2-10D66BE2B707}" type="presParOf" srcId="{2872909C-C9CB-4D5E-93A5-C1FA14480FE3}" destId="{0F01B518-50DF-4392-BAD3-8907D60DA178}" srcOrd="0" destOrd="0" presId="urn:microsoft.com/office/officeart/2005/8/layout/pList1"/>
    <dgm:cxn modelId="{151976A4-E3D2-41BE-998D-27A095B58F36}" type="presParOf" srcId="{2872909C-C9CB-4D5E-93A5-C1FA14480FE3}" destId="{40C3CF1F-4513-46B3-A779-33E2ED359D16}" srcOrd="1" destOrd="0" presId="urn:microsoft.com/office/officeart/2005/8/layout/pList1"/>
    <dgm:cxn modelId="{67070714-FC19-412C-B964-015F9212021D}" type="presParOf" srcId="{9DC57054-62E1-4C82-AA8D-C8082D512953}" destId="{61B6C674-3A01-4794-84A4-89A40D245A63}" srcOrd="3" destOrd="0" presId="urn:microsoft.com/office/officeart/2005/8/layout/pList1"/>
    <dgm:cxn modelId="{7DFA765D-FCC9-4A41-AD02-5413AA0746C6}" type="presParOf" srcId="{9DC57054-62E1-4C82-AA8D-C8082D512953}" destId="{B5615D54-22BE-46C9-82C1-D76897E37F3C}" srcOrd="4" destOrd="0" presId="urn:microsoft.com/office/officeart/2005/8/layout/pList1"/>
    <dgm:cxn modelId="{858A6EB3-C3F9-45BB-BB4C-87A9586DD031}" type="presParOf" srcId="{B5615D54-22BE-46C9-82C1-D76897E37F3C}" destId="{3861797F-B41F-4B32-A437-D64AAE438444}" srcOrd="0" destOrd="0" presId="urn:microsoft.com/office/officeart/2005/8/layout/pList1"/>
    <dgm:cxn modelId="{61782BED-75B5-4E5D-B4AF-B4B44B4BF292}" type="presParOf" srcId="{B5615D54-22BE-46C9-82C1-D76897E37F3C}" destId="{CDAE1504-03AD-4AED-BDA9-B74CE19F2D84}"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8141A6-4046-4A42-9468-7D8EF1A3AD29}" type="doc">
      <dgm:prSet loTypeId="urn:microsoft.com/office/officeart/2008/layout/PictureStrips" loCatId="list" qsTypeId="urn:microsoft.com/office/officeart/2005/8/quickstyle/simple1" qsCatId="simple" csTypeId="urn:microsoft.com/office/officeart/2005/8/colors/accent6_1" csCatId="accent6" phldr="1"/>
      <dgm:spPr/>
      <dgm:t>
        <a:bodyPr/>
        <a:lstStyle/>
        <a:p>
          <a:endParaRPr lang="es-EC"/>
        </a:p>
      </dgm:t>
    </dgm:pt>
    <dgm:pt modelId="{10863A66-11CA-4197-AA3B-BA8B130F4372}">
      <dgm:prSet phldrT="[Texto]" custT="1"/>
      <dgm:spPr/>
      <dgm:t>
        <a:bodyPr/>
        <a:lstStyle/>
        <a:p>
          <a:r>
            <a:rPr lang="es-EC" sz="1200" dirty="0" smtClean="0">
              <a:latin typeface="Times New Roman" panose="02020603050405020304" pitchFamily="18" charset="0"/>
              <a:cs typeface="Times New Roman" panose="02020603050405020304" pitchFamily="18" charset="0"/>
            </a:rPr>
            <a:t>Porcentaje de germinación de semilla cosechada </a:t>
          </a:r>
          <a:endParaRPr lang="es-EC" sz="1200" dirty="0">
            <a:latin typeface="Times New Roman" panose="02020603050405020304" pitchFamily="18" charset="0"/>
            <a:cs typeface="Times New Roman" panose="02020603050405020304" pitchFamily="18" charset="0"/>
          </a:endParaRPr>
        </a:p>
      </dgm:t>
    </dgm:pt>
    <dgm:pt modelId="{31DE4A80-5AAE-4C21-A5F8-C23F7CFFEC4E}" type="parTrans" cxnId="{E64888F5-E339-4AC5-B9E9-A4B69FC486D1}">
      <dgm:prSet/>
      <dgm:spPr/>
      <dgm:t>
        <a:bodyPr/>
        <a:lstStyle/>
        <a:p>
          <a:endParaRPr lang="es-EC" sz="1200">
            <a:latin typeface="Times New Roman" panose="02020603050405020304" pitchFamily="18" charset="0"/>
            <a:cs typeface="Times New Roman" panose="02020603050405020304" pitchFamily="18" charset="0"/>
          </a:endParaRPr>
        </a:p>
      </dgm:t>
    </dgm:pt>
    <dgm:pt modelId="{79360B7D-868C-4E76-83EA-FAC55F9325B0}" type="sibTrans" cxnId="{E64888F5-E339-4AC5-B9E9-A4B69FC486D1}">
      <dgm:prSet/>
      <dgm:spPr/>
      <dgm:t>
        <a:bodyPr/>
        <a:lstStyle/>
        <a:p>
          <a:endParaRPr lang="es-EC" sz="1200">
            <a:latin typeface="Times New Roman" panose="02020603050405020304" pitchFamily="18" charset="0"/>
            <a:cs typeface="Times New Roman" panose="02020603050405020304" pitchFamily="18" charset="0"/>
          </a:endParaRPr>
        </a:p>
      </dgm:t>
    </dgm:pt>
    <dgm:pt modelId="{7A86C4D0-F005-4757-B633-E4B1CB80C587}">
      <dgm:prSet phldrT="[Texto]" custT="1"/>
      <dgm:spPr/>
      <dgm:t>
        <a:bodyPr/>
        <a:lstStyle/>
        <a:p>
          <a:r>
            <a:rPr lang="es-EC" sz="1200" dirty="0" smtClean="0">
              <a:latin typeface="Times New Roman" panose="02020603050405020304" pitchFamily="18" charset="0"/>
              <a:cs typeface="Times New Roman" panose="02020603050405020304" pitchFamily="18" charset="0"/>
            </a:rPr>
            <a:t>Porcentaje de infección de semilla cosechada </a:t>
          </a:r>
          <a:endParaRPr lang="es-EC" sz="1200" dirty="0">
            <a:latin typeface="Times New Roman" panose="02020603050405020304" pitchFamily="18" charset="0"/>
            <a:cs typeface="Times New Roman" panose="02020603050405020304" pitchFamily="18" charset="0"/>
          </a:endParaRPr>
        </a:p>
      </dgm:t>
    </dgm:pt>
    <dgm:pt modelId="{C3EA3BB2-99B7-40B1-8578-B48CC0CE44CD}" type="parTrans" cxnId="{9F0B827F-E7F3-438B-B779-73F3B432D541}">
      <dgm:prSet/>
      <dgm:spPr/>
      <dgm:t>
        <a:bodyPr/>
        <a:lstStyle/>
        <a:p>
          <a:endParaRPr lang="es-EC" sz="1200">
            <a:latin typeface="Times New Roman" panose="02020603050405020304" pitchFamily="18" charset="0"/>
            <a:cs typeface="Times New Roman" panose="02020603050405020304" pitchFamily="18" charset="0"/>
          </a:endParaRPr>
        </a:p>
      </dgm:t>
    </dgm:pt>
    <dgm:pt modelId="{4AA90EDD-48AC-4B04-BB48-21018653C2BD}" type="sibTrans" cxnId="{9F0B827F-E7F3-438B-B779-73F3B432D541}">
      <dgm:prSet/>
      <dgm:spPr/>
      <dgm:t>
        <a:bodyPr/>
        <a:lstStyle/>
        <a:p>
          <a:endParaRPr lang="es-EC" sz="1200">
            <a:latin typeface="Times New Roman" panose="02020603050405020304" pitchFamily="18" charset="0"/>
            <a:cs typeface="Times New Roman" panose="02020603050405020304" pitchFamily="18" charset="0"/>
          </a:endParaRPr>
        </a:p>
      </dgm:t>
    </dgm:pt>
    <dgm:pt modelId="{79DDB08C-E076-44D3-A530-CC991A5A839F}" type="pres">
      <dgm:prSet presAssocID="{3D8141A6-4046-4A42-9468-7D8EF1A3AD29}" presName="Name0" presStyleCnt="0">
        <dgm:presLayoutVars>
          <dgm:dir/>
          <dgm:resizeHandles val="exact"/>
        </dgm:presLayoutVars>
      </dgm:prSet>
      <dgm:spPr/>
      <dgm:t>
        <a:bodyPr/>
        <a:lstStyle/>
        <a:p>
          <a:endParaRPr lang="es-EC"/>
        </a:p>
      </dgm:t>
    </dgm:pt>
    <dgm:pt modelId="{84293491-3DC5-4E93-8AD4-37A41AB73272}" type="pres">
      <dgm:prSet presAssocID="{10863A66-11CA-4197-AA3B-BA8B130F4372}" presName="composite" presStyleCnt="0"/>
      <dgm:spPr/>
    </dgm:pt>
    <dgm:pt modelId="{81B6A009-8F81-45BA-9D20-9097219B7428}" type="pres">
      <dgm:prSet presAssocID="{10863A66-11CA-4197-AA3B-BA8B130F4372}" presName="rect1" presStyleLbl="trAlignAcc1" presStyleIdx="0" presStyleCnt="2" custLinFactNeighborX="8397" custLinFactNeighborY="-1398">
        <dgm:presLayoutVars>
          <dgm:bulletEnabled val="1"/>
        </dgm:presLayoutVars>
      </dgm:prSet>
      <dgm:spPr/>
      <dgm:t>
        <a:bodyPr/>
        <a:lstStyle/>
        <a:p>
          <a:endParaRPr lang="es-EC"/>
        </a:p>
      </dgm:t>
    </dgm:pt>
    <dgm:pt modelId="{59AE9B1F-CFAB-4590-884C-EB0D2FE03141}" type="pres">
      <dgm:prSet presAssocID="{10863A66-11CA-4197-AA3B-BA8B130F4372}" presName="rect2" presStyleLbl="fgImgPlace1" presStyleIdx="0" presStyleCnt="2" custScaleX="213390" custLinFactNeighborX="-13976" custLinFactNeighborY="3993"/>
      <dgm:spPr>
        <a:blipFill rotWithShape="1">
          <a:blip xmlns:r="http://schemas.openxmlformats.org/officeDocument/2006/relationships" r:embed="rId1"/>
          <a:stretch>
            <a:fillRect/>
          </a:stretch>
        </a:blipFill>
      </dgm:spPr>
    </dgm:pt>
    <dgm:pt modelId="{EC3AA013-DBBA-4B17-9F59-FEBE11E7D807}" type="pres">
      <dgm:prSet presAssocID="{79360B7D-868C-4E76-83EA-FAC55F9325B0}" presName="sibTrans" presStyleCnt="0"/>
      <dgm:spPr/>
    </dgm:pt>
    <dgm:pt modelId="{46D4D4D5-A79C-400F-AE9C-40F75BE03CD5}" type="pres">
      <dgm:prSet presAssocID="{7A86C4D0-F005-4757-B633-E4B1CB80C587}" presName="composite" presStyleCnt="0"/>
      <dgm:spPr/>
    </dgm:pt>
    <dgm:pt modelId="{AF564584-F4EE-4ECD-B902-1642D5AD135D}" type="pres">
      <dgm:prSet presAssocID="{7A86C4D0-F005-4757-B633-E4B1CB80C587}" presName="rect1" presStyleLbl="trAlignAcc1" presStyleIdx="1" presStyleCnt="2" custLinFactNeighborX="8408" custLinFactNeighborY="-2795">
        <dgm:presLayoutVars>
          <dgm:bulletEnabled val="1"/>
        </dgm:presLayoutVars>
      </dgm:prSet>
      <dgm:spPr/>
      <dgm:t>
        <a:bodyPr/>
        <a:lstStyle/>
        <a:p>
          <a:endParaRPr lang="es-EC"/>
        </a:p>
      </dgm:t>
    </dgm:pt>
    <dgm:pt modelId="{F4BE9049-5C86-4264-B70F-2779C89694E2}" type="pres">
      <dgm:prSet presAssocID="{7A86C4D0-F005-4757-B633-E4B1CB80C587}" presName="rect2" presStyleLbl="fgImgPlace1" presStyleIdx="1" presStyleCnt="2" custScaleX="221178" custLinFactNeighborX="-15974" custLinFactNeighborY="10649"/>
      <dgm:spPr>
        <a:blipFill rotWithShape="1">
          <a:blip xmlns:r="http://schemas.openxmlformats.org/officeDocument/2006/relationships" r:embed="rId2"/>
          <a:stretch>
            <a:fillRect/>
          </a:stretch>
        </a:blipFill>
      </dgm:spPr>
    </dgm:pt>
  </dgm:ptLst>
  <dgm:cxnLst>
    <dgm:cxn modelId="{8F05D779-E091-4689-890E-F043CD3243DA}" type="presOf" srcId="{7A86C4D0-F005-4757-B633-E4B1CB80C587}" destId="{AF564584-F4EE-4ECD-B902-1642D5AD135D}" srcOrd="0" destOrd="0" presId="urn:microsoft.com/office/officeart/2008/layout/PictureStrips"/>
    <dgm:cxn modelId="{E64888F5-E339-4AC5-B9E9-A4B69FC486D1}" srcId="{3D8141A6-4046-4A42-9468-7D8EF1A3AD29}" destId="{10863A66-11CA-4197-AA3B-BA8B130F4372}" srcOrd="0" destOrd="0" parTransId="{31DE4A80-5AAE-4C21-A5F8-C23F7CFFEC4E}" sibTransId="{79360B7D-868C-4E76-83EA-FAC55F9325B0}"/>
    <dgm:cxn modelId="{9F0B827F-E7F3-438B-B779-73F3B432D541}" srcId="{3D8141A6-4046-4A42-9468-7D8EF1A3AD29}" destId="{7A86C4D0-F005-4757-B633-E4B1CB80C587}" srcOrd="1" destOrd="0" parTransId="{C3EA3BB2-99B7-40B1-8578-B48CC0CE44CD}" sibTransId="{4AA90EDD-48AC-4B04-BB48-21018653C2BD}"/>
    <dgm:cxn modelId="{8E4A6946-60C2-42E1-9C88-F33D35995B08}" type="presOf" srcId="{10863A66-11CA-4197-AA3B-BA8B130F4372}" destId="{81B6A009-8F81-45BA-9D20-9097219B7428}" srcOrd="0" destOrd="0" presId="urn:microsoft.com/office/officeart/2008/layout/PictureStrips"/>
    <dgm:cxn modelId="{91C75135-6273-487F-97BB-E49581B2B61D}" type="presOf" srcId="{3D8141A6-4046-4A42-9468-7D8EF1A3AD29}" destId="{79DDB08C-E076-44D3-A530-CC991A5A839F}" srcOrd="0" destOrd="0" presId="urn:microsoft.com/office/officeart/2008/layout/PictureStrips"/>
    <dgm:cxn modelId="{65588858-93CC-415C-9BE6-18227F57F645}" type="presParOf" srcId="{79DDB08C-E076-44D3-A530-CC991A5A839F}" destId="{84293491-3DC5-4E93-8AD4-37A41AB73272}" srcOrd="0" destOrd="0" presId="urn:microsoft.com/office/officeart/2008/layout/PictureStrips"/>
    <dgm:cxn modelId="{4252A34A-95BE-4075-89F4-04F260C5EF20}" type="presParOf" srcId="{84293491-3DC5-4E93-8AD4-37A41AB73272}" destId="{81B6A009-8F81-45BA-9D20-9097219B7428}" srcOrd="0" destOrd="0" presId="urn:microsoft.com/office/officeart/2008/layout/PictureStrips"/>
    <dgm:cxn modelId="{E7C8010E-C479-4749-B92F-882753262B5E}" type="presParOf" srcId="{84293491-3DC5-4E93-8AD4-37A41AB73272}" destId="{59AE9B1F-CFAB-4590-884C-EB0D2FE03141}" srcOrd="1" destOrd="0" presId="urn:microsoft.com/office/officeart/2008/layout/PictureStrips"/>
    <dgm:cxn modelId="{4FC69164-0817-4AC4-BEC4-46CD82D2C6B8}" type="presParOf" srcId="{79DDB08C-E076-44D3-A530-CC991A5A839F}" destId="{EC3AA013-DBBA-4B17-9F59-FEBE11E7D807}" srcOrd="1" destOrd="0" presId="urn:microsoft.com/office/officeart/2008/layout/PictureStrips"/>
    <dgm:cxn modelId="{0BF9C54F-D1F3-43C3-98D1-81E88BA4C50E}" type="presParOf" srcId="{79DDB08C-E076-44D3-A530-CC991A5A839F}" destId="{46D4D4D5-A79C-400F-AE9C-40F75BE03CD5}" srcOrd="2" destOrd="0" presId="urn:microsoft.com/office/officeart/2008/layout/PictureStrips"/>
    <dgm:cxn modelId="{2DA4D359-81BC-4284-9065-C6EF5D7D0833}" type="presParOf" srcId="{46D4D4D5-A79C-400F-AE9C-40F75BE03CD5}" destId="{AF564584-F4EE-4ECD-B902-1642D5AD135D}" srcOrd="0" destOrd="0" presId="urn:microsoft.com/office/officeart/2008/layout/PictureStrips"/>
    <dgm:cxn modelId="{8D49C173-CA00-4DDC-8CCE-07FCCC8A4456}" type="presParOf" srcId="{46D4D4D5-A79C-400F-AE9C-40F75BE03CD5}" destId="{F4BE9049-5C86-4264-B70F-2779C89694E2}"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DB0D6-8291-4AB5-A95B-04EA5339961B}">
      <dsp:nvSpPr>
        <dsp:cNvPr id="0" name=""/>
        <dsp:cNvSpPr/>
      </dsp:nvSpPr>
      <dsp:spPr>
        <a:xfrm>
          <a:off x="3508" y="16605"/>
          <a:ext cx="1595406" cy="241920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45720" numCol="1" spcCol="1270" anchor="t" anchorCtr="0">
          <a:noAutofit/>
        </a:bodyPr>
        <a:lstStyle/>
        <a:p>
          <a:pPr lvl="0" algn="ctr" defTabSz="533400">
            <a:lnSpc>
              <a:spcPct val="90000"/>
            </a:lnSpc>
            <a:spcBef>
              <a:spcPct val="0"/>
            </a:spcBef>
            <a:spcAft>
              <a:spcPct val="35000"/>
            </a:spcAft>
          </a:pPr>
          <a:r>
            <a:rPr lang="es-EC" sz="1200" u="sng" kern="1200" dirty="0" smtClean="0">
              <a:latin typeface="Times New Roman" panose="02020603050405020304" pitchFamily="18" charset="0"/>
              <a:cs typeface="Times New Roman" panose="02020603050405020304" pitchFamily="18" charset="0"/>
            </a:rPr>
            <a:t>Diseño Experimental </a:t>
          </a:r>
          <a:endParaRPr lang="es-EC" sz="1200" u="sng" kern="1200" dirty="0">
            <a:latin typeface="Times New Roman" panose="02020603050405020304" pitchFamily="18" charset="0"/>
            <a:cs typeface="Times New Roman" panose="02020603050405020304" pitchFamily="18" charset="0"/>
          </a:endParaRPr>
        </a:p>
      </dsp:txBody>
      <dsp:txXfrm>
        <a:off x="3508" y="16605"/>
        <a:ext cx="1595406" cy="638162"/>
      </dsp:txXfrm>
    </dsp:sp>
    <dsp:sp modelId="{73B59CE2-4749-44C6-9190-9FCD96CDA609}">
      <dsp:nvSpPr>
        <dsp:cNvPr id="0" name=""/>
        <dsp:cNvSpPr/>
      </dsp:nvSpPr>
      <dsp:spPr>
        <a:xfrm>
          <a:off x="330278" y="1760406"/>
          <a:ext cx="1595406" cy="1014322"/>
        </a:xfrm>
        <a:prstGeom prst="roundRect">
          <a:avLst>
            <a:gd name="adj" fmla="val 10000"/>
          </a:avLst>
        </a:prstGeom>
        <a:solidFill>
          <a:schemeClr val="accent6">
            <a:alpha val="90000"/>
            <a:tint val="4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s-EC" sz="1200" kern="1200" dirty="0" smtClean="0">
              <a:latin typeface="Times New Roman" panose="02020603050405020304" pitchFamily="18" charset="0"/>
              <a:cs typeface="Times New Roman" panose="02020603050405020304" pitchFamily="18" charset="0"/>
            </a:rPr>
            <a:t>DCA </a:t>
          </a:r>
          <a:endParaRPr lang="es-EC"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s-EC" sz="1200" kern="1200" dirty="0" smtClean="0">
              <a:latin typeface="Times New Roman" panose="02020603050405020304" pitchFamily="18" charset="0"/>
              <a:cs typeface="Times New Roman" panose="02020603050405020304" pitchFamily="18" charset="0"/>
            </a:rPr>
            <a:t>8 Tratamientos con 3 repeticiones </a:t>
          </a:r>
          <a:endParaRPr lang="es-EC" sz="1200" kern="1200" dirty="0">
            <a:latin typeface="Times New Roman" panose="02020603050405020304" pitchFamily="18" charset="0"/>
            <a:cs typeface="Times New Roman" panose="02020603050405020304" pitchFamily="18" charset="0"/>
          </a:endParaRPr>
        </a:p>
      </dsp:txBody>
      <dsp:txXfrm>
        <a:off x="359986" y="1790114"/>
        <a:ext cx="1535990" cy="954906"/>
      </dsp:txXfrm>
    </dsp:sp>
    <dsp:sp modelId="{1DAC05FC-8C02-4021-9B86-1407245B3F8B}">
      <dsp:nvSpPr>
        <dsp:cNvPr id="0" name=""/>
        <dsp:cNvSpPr/>
      </dsp:nvSpPr>
      <dsp:spPr>
        <a:xfrm rot="21590178">
          <a:off x="1840771" y="133378"/>
          <a:ext cx="512740" cy="397210"/>
        </a:xfrm>
        <a:prstGeom prst="rightArrow">
          <a:avLst>
            <a:gd name="adj1" fmla="val 60000"/>
            <a:gd name="adj2" fmla="val 50000"/>
          </a:avLst>
        </a:prstGeom>
        <a:solidFill>
          <a:schemeClr val="accent6">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latin typeface="Times New Roman" panose="02020603050405020304" pitchFamily="18" charset="0"/>
            <a:cs typeface="Times New Roman" panose="02020603050405020304" pitchFamily="18" charset="0"/>
          </a:endParaRPr>
        </a:p>
      </dsp:txBody>
      <dsp:txXfrm>
        <a:off x="1840771" y="212990"/>
        <a:ext cx="393577" cy="238326"/>
      </dsp:txXfrm>
    </dsp:sp>
    <dsp:sp modelId="{CE6E033C-74FD-46DC-B7F1-6524DC2CF3BC}">
      <dsp:nvSpPr>
        <dsp:cNvPr id="0" name=""/>
        <dsp:cNvSpPr/>
      </dsp:nvSpPr>
      <dsp:spPr>
        <a:xfrm>
          <a:off x="2566346" y="9283"/>
          <a:ext cx="1595406" cy="241920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45720" numCol="1" spcCol="1270" anchor="t" anchorCtr="0">
          <a:noAutofit/>
        </a:bodyPr>
        <a:lstStyle/>
        <a:p>
          <a:pPr lvl="0" algn="ctr" defTabSz="533400">
            <a:lnSpc>
              <a:spcPct val="90000"/>
            </a:lnSpc>
            <a:spcBef>
              <a:spcPct val="0"/>
            </a:spcBef>
            <a:spcAft>
              <a:spcPct val="35000"/>
            </a:spcAft>
          </a:pPr>
          <a:r>
            <a:rPr lang="es-EC" sz="1200" u="sng" kern="1200" dirty="0" smtClean="0">
              <a:latin typeface="Times New Roman" panose="02020603050405020304" pitchFamily="18" charset="0"/>
              <a:cs typeface="Times New Roman" panose="02020603050405020304" pitchFamily="18" charset="0"/>
            </a:rPr>
            <a:t>Análisis de datos</a:t>
          </a:r>
          <a:endParaRPr lang="es-EC" sz="1200" u="sng" kern="1200" dirty="0">
            <a:latin typeface="Times New Roman" panose="02020603050405020304" pitchFamily="18" charset="0"/>
            <a:cs typeface="Times New Roman" panose="02020603050405020304" pitchFamily="18" charset="0"/>
          </a:endParaRPr>
        </a:p>
      </dsp:txBody>
      <dsp:txXfrm>
        <a:off x="2566346" y="9283"/>
        <a:ext cx="1595406" cy="638162"/>
      </dsp:txXfrm>
    </dsp:sp>
    <dsp:sp modelId="{D26EAF89-0670-4690-9F0F-70703BFFB9B2}">
      <dsp:nvSpPr>
        <dsp:cNvPr id="0" name=""/>
        <dsp:cNvSpPr/>
      </dsp:nvSpPr>
      <dsp:spPr>
        <a:xfrm>
          <a:off x="2893116" y="1738440"/>
          <a:ext cx="1595406" cy="1043610"/>
        </a:xfrm>
        <a:prstGeom prst="roundRect">
          <a:avLst>
            <a:gd name="adj" fmla="val 10000"/>
          </a:avLst>
        </a:prstGeom>
        <a:solidFill>
          <a:schemeClr val="accent6">
            <a:alpha val="90000"/>
            <a:tint val="4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s-EC" sz="1200" kern="1200" dirty="0" smtClean="0">
              <a:latin typeface="Times New Roman" panose="02020603050405020304" pitchFamily="18" charset="0"/>
              <a:cs typeface="Times New Roman" panose="02020603050405020304" pitchFamily="18" charset="0"/>
            </a:rPr>
            <a:t>ANAVA</a:t>
          </a:r>
          <a:endParaRPr lang="es-EC"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s-EC" sz="1200" kern="1200" dirty="0" smtClean="0">
              <a:latin typeface="Times New Roman" panose="02020603050405020304" pitchFamily="18" charset="0"/>
              <a:cs typeface="Times New Roman" panose="02020603050405020304" pitchFamily="18" charset="0"/>
            </a:rPr>
            <a:t>LSD Fisher (5%)</a:t>
          </a:r>
          <a:endParaRPr lang="es-EC"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s-EC" sz="1200" kern="1200" dirty="0" smtClean="0">
              <a:latin typeface="Times New Roman" panose="02020603050405020304" pitchFamily="18" charset="0"/>
              <a:cs typeface="Times New Roman" panose="02020603050405020304" pitchFamily="18" charset="0"/>
            </a:rPr>
            <a:t>Gráficos de barra en Excel</a:t>
          </a:r>
          <a:endParaRPr lang="es-EC" sz="1200" kern="1200" dirty="0">
            <a:latin typeface="Times New Roman" panose="02020603050405020304" pitchFamily="18" charset="0"/>
            <a:cs typeface="Times New Roman" panose="02020603050405020304" pitchFamily="18" charset="0"/>
          </a:endParaRPr>
        </a:p>
      </dsp:txBody>
      <dsp:txXfrm>
        <a:off x="2923682" y="1769006"/>
        <a:ext cx="1534274" cy="982478"/>
      </dsp:txXfrm>
    </dsp:sp>
    <dsp:sp modelId="{FA0051C2-339B-4A26-B78B-0BB6FE03F397}">
      <dsp:nvSpPr>
        <dsp:cNvPr id="0" name=""/>
        <dsp:cNvSpPr/>
      </dsp:nvSpPr>
      <dsp:spPr>
        <a:xfrm rot="36646">
          <a:off x="4403595" y="143574"/>
          <a:ext cx="512767" cy="397210"/>
        </a:xfrm>
        <a:prstGeom prst="rightArrow">
          <a:avLst>
            <a:gd name="adj1" fmla="val 60000"/>
            <a:gd name="adj2" fmla="val 50000"/>
          </a:avLst>
        </a:prstGeom>
        <a:solidFill>
          <a:schemeClr val="accent6">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latin typeface="Times New Roman" panose="02020603050405020304" pitchFamily="18" charset="0"/>
            <a:cs typeface="Times New Roman" panose="02020603050405020304" pitchFamily="18" charset="0"/>
          </a:endParaRPr>
        </a:p>
      </dsp:txBody>
      <dsp:txXfrm>
        <a:off x="4403598" y="222381"/>
        <a:ext cx="393604" cy="238326"/>
      </dsp:txXfrm>
    </dsp:sp>
    <dsp:sp modelId="{C395066A-D018-4066-93DE-F4B86049E795}">
      <dsp:nvSpPr>
        <dsp:cNvPr id="0" name=""/>
        <dsp:cNvSpPr/>
      </dsp:nvSpPr>
      <dsp:spPr>
        <a:xfrm>
          <a:off x="5129183" y="36603"/>
          <a:ext cx="1595406" cy="241920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45720" numCol="1" spcCol="1270" anchor="t" anchorCtr="0">
          <a:noAutofit/>
        </a:bodyPr>
        <a:lstStyle/>
        <a:p>
          <a:pPr lvl="0" algn="ctr" defTabSz="533400">
            <a:lnSpc>
              <a:spcPct val="90000"/>
            </a:lnSpc>
            <a:spcBef>
              <a:spcPct val="0"/>
            </a:spcBef>
            <a:spcAft>
              <a:spcPct val="35000"/>
            </a:spcAft>
          </a:pPr>
          <a:r>
            <a:rPr lang="es-EC" sz="1200" u="sng" kern="1200" dirty="0" smtClean="0">
              <a:latin typeface="Times New Roman" panose="02020603050405020304" pitchFamily="18" charset="0"/>
              <a:cs typeface="Times New Roman" panose="02020603050405020304" pitchFamily="18" charset="0"/>
            </a:rPr>
            <a:t>Factores y Tratamiento</a:t>
          </a:r>
          <a:endParaRPr lang="es-EC" sz="1200" u="sng" kern="1200" dirty="0">
            <a:latin typeface="Times New Roman" panose="02020603050405020304" pitchFamily="18" charset="0"/>
            <a:cs typeface="Times New Roman" panose="02020603050405020304" pitchFamily="18" charset="0"/>
          </a:endParaRPr>
        </a:p>
      </dsp:txBody>
      <dsp:txXfrm>
        <a:off x="5129183" y="36603"/>
        <a:ext cx="1595406" cy="638162"/>
      </dsp:txXfrm>
    </dsp:sp>
    <dsp:sp modelId="{3332EB48-0D1A-40C3-B438-B16DE9BEE7EF}">
      <dsp:nvSpPr>
        <dsp:cNvPr id="0" name=""/>
        <dsp:cNvSpPr/>
      </dsp:nvSpPr>
      <dsp:spPr>
        <a:xfrm>
          <a:off x="5373758" y="1774373"/>
          <a:ext cx="1595406" cy="934327"/>
        </a:xfrm>
        <a:prstGeom prst="roundRect">
          <a:avLst>
            <a:gd name="adj" fmla="val 10000"/>
          </a:avLst>
        </a:prstGeom>
        <a:solidFill>
          <a:schemeClr val="accent6">
            <a:alpha val="90000"/>
            <a:tint val="4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s-EC" sz="1200" kern="1200" dirty="0" smtClean="0">
              <a:latin typeface="Times New Roman" panose="02020603050405020304" pitchFamily="18" charset="0"/>
              <a:cs typeface="Times New Roman" panose="02020603050405020304" pitchFamily="18" charset="0"/>
            </a:rPr>
            <a:t>Genotipo/Línea</a:t>
          </a:r>
          <a:endParaRPr lang="es-EC" sz="1200" kern="1200" dirty="0">
            <a:latin typeface="Times New Roman" panose="02020603050405020304" pitchFamily="18" charset="0"/>
            <a:cs typeface="Times New Roman" panose="02020603050405020304" pitchFamily="18" charset="0"/>
          </a:endParaRPr>
        </a:p>
        <a:p>
          <a:pPr marL="114300" lvl="1" indent="-114300" algn="l" defTabSz="533400">
            <a:lnSpc>
              <a:spcPct val="90000"/>
            </a:lnSpc>
            <a:spcBef>
              <a:spcPct val="0"/>
            </a:spcBef>
            <a:spcAft>
              <a:spcPct val="15000"/>
            </a:spcAft>
            <a:buChar char="••"/>
          </a:pPr>
          <a:r>
            <a:rPr lang="es-EC" sz="1200" kern="1200" dirty="0" smtClean="0">
              <a:latin typeface="Times New Roman" panose="02020603050405020304" pitchFamily="18" charset="0"/>
              <a:cs typeface="Times New Roman" panose="02020603050405020304" pitchFamily="18" charset="0"/>
            </a:rPr>
            <a:t>Tiempo (min) </a:t>
          </a:r>
          <a:endParaRPr lang="es-EC" sz="1200" kern="1200" dirty="0">
            <a:latin typeface="Times New Roman" panose="02020603050405020304" pitchFamily="18" charset="0"/>
            <a:cs typeface="Times New Roman" panose="02020603050405020304" pitchFamily="18" charset="0"/>
          </a:endParaRPr>
        </a:p>
      </dsp:txBody>
      <dsp:txXfrm>
        <a:off x="5401124" y="1801739"/>
        <a:ext cx="1540674" cy="8795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65720545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50935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2074800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281685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C" baseline="0" dirty="0" smtClean="0"/>
          </a:p>
        </p:txBody>
      </p:sp>
    </p:spTree>
    <p:extLst>
      <p:ext uri="{BB962C8B-B14F-4D97-AF65-F5344CB8AC3E}">
        <p14:creationId xmlns:p14="http://schemas.microsoft.com/office/powerpoint/2010/main" val="2066011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3406565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C" dirty="0" smtClean="0"/>
              <a:t>Coincidiendo</a:t>
            </a:r>
            <a:r>
              <a:rPr lang="es-EC" baseline="0" dirty="0" smtClean="0"/>
              <a:t> con los propuesto por: </a:t>
            </a:r>
          </a:p>
          <a:p>
            <a:endParaRPr lang="es-EC" dirty="0"/>
          </a:p>
        </p:txBody>
      </p:sp>
    </p:spTree>
    <p:extLst>
      <p:ext uri="{BB962C8B-B14F-4D97-AF65-F5344CB8AC3E}">
        <p14:creationId xmlns:p14="http://schemas.microsoft.com/office/powerpoint/2010/main" val="3577533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sz="1100" dirty="0" smtClean="0">
              <a:latin typeface="Times New Roman" panose="02020603050405020304" pitchFamily="18" charset="0"/>
              <a:cs typeface="Times New Roman" panose="02020603050405020304" pitchFamily="18" charset="0"/>
            </a:endParaRPr>
          </a:p>
          <a:p>
            <a:endParaRPr lang="es-EC" dirty="0"/>
          </a:p>
        </p:txBody>
      </p:sp>
    </p:spTree>
    <p:extLst>
      <p:ext uri="{BB962C8B-B14F-4D97-AF65-F5344CB8AC3E}">
        <p14:creationId xmlns:p14="http://schemas.microsoft.com/office/powerpoint/2010/main" val="3190527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331654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584125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809545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s"/>
              <a:t>‹Nº›</a:t>
            </a:fld>
            <a:endParaRPr lang="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s"/>
              <a:t>‹Nº›</a:t>
            </a:fld>
            <a:endParaRPr lang="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s"/>
              <a:t>‹Nº›</a:t>
            </a:fld>
            <a:endParaRPr lang="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s"/>
              <a:t>‹Nº›</a:t>
            </a:fld>
            <a:endParaRPr lang="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s"/>
              <a:t>‹Nº›</a:t>
            </a:fld>
            <a:endParaRPr lang="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s"/>
              <a:t>‹Nº›</a:t>
            </a:fld>
            <a:endParaRPr lang="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s"/>
              <a:t>‹Nº›</a:t>
            </a:fld>
            <a:endParaRPr lang="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s"/>
              <a:t>‹Nº›</a:t>
            </a:fld>
            <a:endParaRPr lang="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s"/>
              <a:t>‹Nº›</a:t>
            </a:fld>
            <a:endParaRPr lang="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s" sz="1000">
                <a:solidFill>
                  <a:schemeClr val="dk2"/>
                </a:solidFill>
              </a:rPr>
              <a:t>‹Nº›</a:t>
            </a:fld>
            <a:endParaRPr lang="es"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 Id="rId9" Type="http://schemas.openxmlformats.org/officeDocument/2006/relationships/image" Target="../media/image27.jp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image" Target="../media/image28.jpg"/><Relationship Id="rId1" Type="http://schemas.openxmlformats.org/officeDocument/2006/relationships/slideLayout" Target="../slideLayouts/slideLayout4.xml"/><Relationship Id="rId6" Type="http://schemas.openxmlformats.org/officeDocument/2006/relationships/image" Target="../media/image32.jpg"/><Relationship Id="rId5" Type="http://schemas.openxmlformats.org/officeDocument/2006/relationships/image" Target="../media/image31.jpg"/><Relationship Id="rId10" Type="http://schemas.openxmlformats.org/officeDocument/2006/relationships/image" Target="../media/image36.png"/><Relationship Id="rId4" Type="http://schemas.openxmlformats.org/officeDocument/2006/relationships/image" Target="../media/image30.jpg"/><Relationship Id="rId9" Type="http://schemas.openxmlformats.org/officeDocument/2006/relationships/image" Target="../media/image35.jpeg"/></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44.emf"/></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55.emf"/><Relationship Id="rId5" Type="http://schemas.openxmlformats.org/officeDocument/2006/relationships/package" Target="../embeddings/Microsoft_Word_Document3.docx"/><Relationship Id="rId4" Type="http://schemas.openxmlformats.org/officeDocument/2006/relationships/image" Target="../media/image54.emf"/></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Shape 55"/>
          <p:cNvSpPr txBox="1">
            <a:spLocks noGrp="1"/>
          </p:cNvSpPr>
          <p:nvPr>
            <p:ph type="body" idx="1"/>
          </p:nvPr>
        </p:nvSpPr>
        <p:spPr>
          <a:xfrm>
            <a:off x="623400" y="1191801"/>
            <a:ext cx="8448681" cy="3316753"/>
          </a:xfrm>
          <a:prstGeom prst="rect">
            <a:avLst/>
          </a:prstGeom>
        </p:spPr>
        <p:txBody>
          <a:bodyPr lIns="91425" tIns="91425" rIns="91425" bIns="91425" anchor="t" anchorCtr="0">
            <a:noAutofit/>
          </a:bodyPr>
          <a:lstStyle/>
          <a:p>
            <a:pPr lvl="0" algn="ctr">
              <a:lnSpc>
                <a:spcPct val="150000"/>
              </a:lnSpc>
              <a:spcBef>
                <a:spcPts val="0"/>
              </a:spcBef>
              <a:spcAft>
                <a:spcPts val="0"/>
              </a:spcAft>
              <a:buClr>
                <a:schemeClr val="dk1"/>
              </a:buClr>
              <a:buSzPct val="73333"/>
              <a:buFont typeface="Arial"/>
              <a:buNone/>
            </a:pPr>
            <a:r>
              <a:rPr lang="es" sz="1400" b="1" dirty="0">
                <a:solidFill>
                  <a:schemeClr val="dk1"/>
                </a:solidFill>
                <a:latin typeface="Times New Roman"/>
                <a:ea typeface="Times New Roman"/>
                <a:cs typeface="Times New Roman"/>
                <a:sym typeface="Times New Roman"/>
              </a:rPr>
              <a:t>DEPARTAMENTO DE CIENCIAS DE LA VIDA </a:t>
            </a:r>
            <a:r>
              <a:rPr lang="es" sz="1400" b="1" dirty="0" smtClean="0">
                <a:solidFill>
                  <a:schemeClr val="dk1"/>
                </a:solidFill>
                <a:latin typeface="Times New Roman"/>
                <a:ea typeface="Times New Roman"/>
                <a:cs typeface="Times New Roman"/>
                <a:sym typeface="Times New Roman"/>
              </a:rPr>
              <a:t>Y DE </a:t>
            </a:r>
            <a:r>
              <a:rPr lang="es" sz="1400" b="1" dirty="0">
                <a:solidFill>
                  <a:schemeClr val="dk1"/>
                </a:solidFill>
                <a:latin typeface="Times New Roman"/>
                <a:ea typeface="Times New Roman"/>
                <a:cs typeface="Times New Roman"/>
                <a:sym typeface="Times New Roman"/>
              </a:rPr>
              <a:t>LA </a:t>
            </a:r>
            <a:r>
              <a:rPr lang="es" sz="1400" b="1" dirty="0" smtClean="0">
                <a:solidFill>
                  <a:schemeClr val="dk1"/>
                </a:solidFill>
                <a:latin typeface="Times New Roman"/>
                <a:ea typeface="Times New Roman"/>
                <a:cs typeface="Times New Roman"/>
                <a:sym typeface="Times New Roman"/>
              </a:rPr>
              <a:t>AGRICULTURA</a:t>
            </a:r>
            <a:endParaRPr lang="es" sz="1400" b="1" dirty="0">
              <a:solidFill>
                <a:schemeClr val="dk1"/>
              </a:solidFill>
              <a:latin typeface="Times New Roman"/>
              <a:ea typeface="Times New Roman"/>
              <a:cs typeface="Times New Roman"/>
              <a:sym typeface="Times New Roman"/>
            </a:endParaRPr>
          </a:p>
          <a:p>
            <a:pPr lvl="0" algn="ctr">
              <a:lnSpc>
                <a:spcPct val="150000"/>
              </a:lnSpc>
              <a:spcBef>
                <a:spcPts val="0"/>
              </a:spcBef>
              <a:spcAft>
                <a:spcPts val="0"/>
              </a:spcAft>
              <a:buClr>
                <a:schemeClr val="dk1"/>
              </a:buClr>
              <a:buSzPct val="73333"/>
              <a:buFont typeface="Arial"/>
              <a:buNone/>
            </a:pPr>
            <a:r>
              <a:rPr lang="es" sz="1400" b="1" dirty="0">
                <a:solidFill>
                  <a:schemeClr val="dk1"/>
                </a:solidFill>
                <a:latin typeface="Times New Roman"/>
                <a:ea typeface="Times New Roman"/>
                <a:cs typeface="Times New Roman"/>
                <a:sym typeface="Times New Roman"/>
              </a:rPr>
              <a:t>CARRERA DE INGENIERÍA AGROPECUARIA</a:t>
            </a:r>
          </a:p>
          <a:p>
            <a:pPr lvl="0" algn="ctr" rtl="0">
              <a:lnSpc>
                <a:spcPct val="150000"/>
              </a:lnSpc>
              <a:spcBef>
                <a:spcPts val="0"/>
              </a:spcBef>
              <a:spcAft>
                <a:spcPts val="0"/>
              </a:spcAft>
              <a:buNone/>
            </a:pPr>
            <a:r>
              <a:rPr lang="es" sz="1400" b="1" dirty="0">
                <a:solidFill>
                  <a:schemeClr val="dk1"/>
                </a:solidFill>
                <a:latin typeface="Times New Roman"/>
                <a:ea typeface="Times New Roman"/>
                <a:cs typeface="Times New Roman"/>
                <a:sym typeface="Times New Roman"/>
              </a:rPr>
              <a:t>TRABAJO DE TITULACIÓN, PREVIO A LA OBTENCIÓN DEL TÍTULO DE INGENIERO AGROPECUARIO</a:t>
            </a:r>
          </a:p>
          <a:p>
            <a:pPr lvl="0" algn="ctr" rtl="0">
              <a:lnSpc>
                <a:spcPct val="150000"/>
              </a:lnSpc>
              <a:spcBef>
                <a:spcPts val="0"/>
              </a:spcBef>
              <a:spcAft>
                <a:spcPts val="0"/>
              </a:spcAft>
              <a:buNone/>
            </a:pPr>
            <a:endParaRPr lang="es" sz="1400" dirty="0">
              <a:solidFill>
                <a:schemeClr val="dk1"/>
              </a:solidFill>
              <a:latin typeface="Times New Roman"/>
              <a:ea typeface="Times New Roman"/>
              <a:cs typeface="Times New Roman"/>
              <a:sym typeface="Times New Roman"/>
            </a:endParaRPr>
          </a:p>
          <a:p>
            <a:pPr algn="ctr"/>
            <a:r>
              <a:rPr lang="es" sz="1400" b="1" dirty="0" smtClean="0">
                <a:solidFill>
                  <a:schemeClr val="dk1"/>
                </a:solidFill>
                <a:latin typeface="Times New Roman"/>
                <a:ea typeface="Times New Roman"/>
                <a:cs typeface="Times New Roman"/>
                <a:sym typeface="Times New Roman"/>
              </a:rPr>
              <a:t>“</a:t>
            </a:r>
            <a:r>
              <a:rPr lang="es-EC" sz="1400" b="1" dirty="0" smtClean="0">
                <a:solidFill>
                  <a:schemeClr val="dk1"/>
                </a:solidFill>
                <a:latin typeface="Times New Roman"/>
                <a:ea typeface="Times New Roman"/>
                <a:cs typeface="Times New Roman"/>
                <a:sym typeface="Times New Roman"/>
              </a:rPr>
              <a:t>EFECTO DEL PRETRATAMIENTO DE SEMILLAS CON CALOR SECO, PARA EL CONTROL DE ANTRACNOSIS (</a:t>
            </a:r>
            <a:r>
              <a:rPr lang="es-EC" sz="1400" b="1" i="1" dirty="0" smtClean="0">
                <a:solidFill>
                  <a:schemeClr val="dk1"/>
                </a:solidFill>
                <a:latin typeface="Times New Roman"/>
                <a:ea typeface="Times New Roman"/>
                <a:cs typeface="Times New Roman"/>
                <a:sym typeface="Times New Roman"/>
              </a:rPr>
              <a:t>Colletotrichum acutatum) Y EN EL RENDIMIENTO DE CHOCHO (Lupinus mutabilis)</a:t>
            </a:r>
            <a:r>
              <a:rPr lang="es" sz="1400" b="1" dirty="0" smtClean="0">
                <a:solidFill>
                  <a:schemeClr val="dk1"/>
                </a:solidFill>
                <a:latin typeface="Times New Roman"/>
                <a:ea typeface="Times New Roman"/>
                <a:cs typeface="Times New Roman"/>
                <a:sym typeface="Times New Roman"/>
              </a:rPr>
              <a:t>”</a:t>
            </a:r>
            <a:endParaRPr lang="es" sz="1400" b="1" dirty="0">
              <a:solidFill>
                <a:schemeClr val="dk1"/>
              </a:solidFill>
              <a:latin typeface="Times New Roman"/>
              <a:ea typeface="Times New Roman"/>
              <a:cs typeface="Times New Roman"/>
              <a:sym typeface="Times New Roman"/>
            </a:endParaRPr>
          </a:p>
          <a:p>
            <a:pPr lvl="0" algn="ctr">
              <a:lnSpc>
                <a:spcPct val="100000"/>
              </a:lnSpc>
              <a:spcAft>
                <a:spcPts val="0"/>
              </a:spcAft>
            </a:pPr>
            <a:r>
              <a:rPr lang="es" sz="1400" b="1" dirty="0">
                <a:solidFill>
                  <a:schemeClr val="dk1"/>
                </a:solidFill>
                <a:latin typeface="Times New Roman"/>
                <a:ea typeface="Times New Roman"/>
                <a:cs typeface="Times New Roman"/>
                <a:sym typeface="Times New Roman"/>
              </a:rPr>
              <a:t>AUTOR:</a:t>
            </a:r>
            <a:r>
              <a:rPr lang="es" sz="1400" dirty="0">
                <a:solidFill>
                  <a:schemeClr val="dk1"/>
                </a:solidFill>
                <a:latin typeface="Times New Roman"/>
                <a:ea typeface="Times New Roman"/>
                <a:cs typeface="Times New Roman"/>
                <a:sym typeface="Times New Roman"/>
              </a:rPr>
              <a:t> </a:t>
            </a:r>
            <a:r>
              <a:rPr lang="es-EC" sz="1400" b="1" dirty="0">
                <a:solidFill>
                  <a:schemeClr val="dk1"/>
                </a:solidFill>
                <a:latin typeface="Times New Roman"/>
                <a:ea typeface="Times New Roman"/>
                <a:cs typeface="Times New Roman"/>
                <a:sym typeface="Times New Roman"/>
              </a:rPr>
              <a:t>BRACHO </a:t>
            </a:r>
            <a:r>
              <a:rPr lang="es-EC" sz="1400" b="1" dirty="0" smtClean="0">
                <a:solidFill>
                  <a:schemeClr val="dk1"/>
                </a:solidFill>
                <a:latin typeface="Times New Roman"/>
                <a:ea typeface="Times New Roman"/>
                <a:cs typeface="Times New Roman"/>
                <a:sym typeface="Times New Roman"/>
              </a:rPr>
              <a:t>GUAMANÍ, KATTY </a:t>
            </a:r>
            <a:r>
              <a:rPr lang="es-EC" sz="1400" b="1" dirty="0">
                <a:solidFill>
                  <a:schemeClr val="dk1"/>
                </a:solidFill>
                <a:latin typeface="Times New Roman"/>
                <a:ea typeface="Times New Roman"/>
                <a:cs typeface="Times New Roman"/>
                <a:sym typeface="Times New Roman"/>
              </a:rPr>
              <a:t>CAROLINA</a:t>
            </a:r>
          </a:p>
          <a:p>
            <a:pPr algn="ctr">
              <a:lnSpc>
                <a:spcPct val="100000"/>
              </a:lnSpc>
              <a:spcAft>
                <a:spcPts val="0"/>
              </a:spcAft>
            </a:pPr>
            <a:endParaRPr lang="es-EC" sz="1400" b="1" dirty="0">
              <a:solidFill>
                <a:schemeClr val="dk1"/>
              </a:solidFill>
              <a:latin typeface="Times New Roman"/>
              <a:ea typeface="Times New Roman"/>
              <a:cs typeface="Times New Roman"/>
              <a:sym typeface="Times New Roman"/>
            </a:endParaRPr>
          </a:p>
          <a:p>
            <a:pPr lvl="0" algn="ctr">
              <a:lnSpc>
                <a:spcPct val="100000"/>
              </a:lnSpc>
              <a:spcAft>
                <a:spcPts val="0"/>
              </a:spcAft>
            </a:pPr>
            <a:r>
              <a:rPr lang="es" sz="1400" b="1" dirty="0" smtClean="0">
                <a:solidFill>
                  <a:schemeClr val="dk1"/>
                </a:solidFill>
                <a:latin typeface="Times New Roman"/>
                <a:ea typeface="Times New Roman"/>
                <a:cs typeface="Times New Roman"/>
                <a:sym typeface="Times New Roman"/>
              </a:rPr>
              <a:t>DIRECTOR:</a:t>
            </a:r>
            <a:r>
              <a:rPr lang="es" sz="1400" b="1" dirty="0">
                <a:solidFill>
                  <a:schemeClr val="dk1"/>
                </a:solidFill>
                <a:latin typeface="Times New Roman"/>
                <a:ea typeface="Times New Roman"/>
                <a:cs typeface="Times New Roman"/>
                <a:sym typeface="Times New Roman"/>
              </a:rPr>
              <a:t>FALCONÍ </a:t>
            </a:r>
            <a:r>
              <a:rPr lang="es" sz="1400" b="1" dirty="0" smtClean="0">
                <a:solidFill>
                  <a:schemeClr val="dk1"/>
                </a:solidFill>
                <a:latin typeface="Times New Roman"/>
                <a:ea typeface="Times New Roman"/>
                <a:cs typeface="Times New Roman"/>
                <a:sym typeface="Times New Roman"/>
              </a:rPr>
              <a:t>SAÁ, CÉSAR </a:t>
            </a:r>
            <a:r>
              <a:rPr lang="es" sz="1400" b="1" dirty="0">
                <a:solidFill>
                  <a:schemeClr val="dk1"/>
                </a:solidFill>
                <a:latin typeface="Times New Roman"/>
                <a:ea typeface="Times New Roman"/>
                <a:cs typeface="Times New Roman"/>
                <a:sym typeface="Times New Roman"/>
              </a:rPr>
              <a:t>EDUARDO. </a:t>
            </a:r>
            <a:r>
              <a:rPr lang="es" sz="1400" b="1" dirty="0" smtClean="0">
                <a:solidFill>
                  <a:schemeClr val="dk1"/>
                </a:solidFill>
                <a:latin typeface="Times New Roman"/>
                <a:ea typeface="Times New Roman"/>
                <a:cs typeface="Times New Roman"/>
                <a:sym typeface="Times New Roman"/>
              </a:rPr>
              <a:t>PhD.</a:t>
            </a:r>
          </a:p>
          <a:p>
            <a:pPr lvl="0" algn="ctr" rtl="0">
              <a:lnSpc>
                <a:spcPct val="100000"/>
              </a:lnSpc>
              <a:spcBef>
                <a:spcPts val="0"/>
              </a:spcBef>
              <a:spcAft>
                <a:spcPts val="0"/>
              </a:spcAft>
              <a:buNone/>
            </a:pPr>
            <a:endParaRPr lang="es" sz="1400" b="1" dirty="0">
              <a:solidFill>
                <a:schemeClr val="dk1"/>
              </a:solidFill>
              <a:latin typeface="Times New Roman"/>
              <a:ea typeface="Times New Roman"/>
              <a:cs typeface="Times New Roman"/>
              <a:sym typeface="Times New Roman"/>
            </a:endParaRPr>
          </a:p>
          <a:p>
            <a:pPr lvl="0" algn="ctr" rtl="0">
              <a:lnSpc>
                <a:spcPct val="100000"/>
              </a:lnSpc>
              <a:spcBef>
                <a:spcPts val="0"/>
              </a:spcBef>
              <a:spcAft>
                <a:spcPts val="0"/>
              </a:spcAft>
              <a:buClr>
                <a:schemeClr val="dk1"/>
              </a:buClr>
              <a:buSzPct val="73333"/>
              <a:buFont typeface="Arial"/>
              <a:buNone/>
            </a:pPr>
            <a:r>
              <a:rPr lang="es" sz="1400" b="1" dirty="0" smtClean="0">
                <a:solidFill>
                  <a:schemeClr val="dk1"/>
                </a:solidFill>
                <a:latin typeface="Times New Roman"/>
                <a:ea typeface="Times New Roman"/>
                <a:cs typeface="Times New Roman"/>
                <a:sym typeface="Times New Roman"/>
              </a:rPr>
              <a:t>SANGOLQUÍ</a:t>
            </a:r>
            <a:endParaRPr lang="es" sz="1400" b="1" dirty="0">
              <a:solidFill>
                <a:schemeClr val="dk1"/>
              </a:solidFill>
              <a:latin typeface="Times New Roman"/>
              <a:ea typeface="Times New Roman"/>
              <a:cs typeface="Times New Roman"/>
              <a:sym typeface="Times New Roman"/>
            </a:endParaRPr>
          </a:p>
          <a:p>
            <a:pPr lvl="0" algn="ctr" rtl="0">
              <a:lnSpc>
                <a:spcPct val="100000"/>
              </a:lnSpc>
              <a:spcBef>
                <a:spcPts val="0"/>
              </a:spcBef>
              <a:spcAft>
                <a:spcPts val="0"/>
              </a:spcAft>
              <a:buClr>
                <a:schemeClr val="dk1"/>
              </a:buClr>
              <a:buSzPct val="73333"/>
              <a:buFont typeface="Arial"/>
              <a:buNone/>
            </a:pPr>
            <a:r>
              <a:rPr lang="es" sz="1400" b="1" dirty="0">
                <a:solidFill>
                  <a:schemeClr val="dk1"/>
                </a:solidFill>
                <a:latin typeface="Times New Roman"/>
                <a:ea typeface="Times New Roman"/>
                <a:cs typeface="Times New Roman"/>
                <a:sym typeface="Times New Roman"/>
              </a:rPr>
              <a:t>2019</a:t>
            </a:r>
          </a:p>
          <a:p>
            <a:pPr lvl="0" algn="ctr" rtl="0">
              <a:spcBef>
                <a:spcPts val="0"/>
              </a:spcBef>
              <a:buNone/>
            </a:pPr>
            <a:endParaRPr sz="1400" dirty="0">
              <a:solidFill>
                <a:schemeClr val="dk1"/>
              </a:solidFill>
              <a:latin typeface="Times New Roman"/>
              <a:ea typeface="Times New Roman"/>
              <a:cs typeface="Times New Roman"/>
              <a:sym typeface="Times New Roman"/>
            </a:endParaRPr>
          </a:p>
          <a:p>
            <a:pPr lvl="0" algn="ctr">
              <a:spcBef>
                <a:spcPts val="0"/>
              </a:spcBef>
              <a:buNone/>
            </a:pPr>
            <a:endParaRPr sz="1400" dirty="0">
              <a:solidFill>
                <a:schemeClr val="dk1"/>
              </a:solidFill>
              <a:latin typeface="Times New Roman"/>
              <a:ea typeface="Times New Roman"/>
              <a:cs typeface="Times New Roman"/>
              <a:sym typeface="Times New Roman"/>
            </a:endParaRPr>
          </a:p>
        </p:txBody>
      </p:sp>
      <p:pic>
        <p:nvPicPr>
          <p:cNvPr id="56" name="Shape 56"/>
          <p:cNvPicPr preferRelativeResize="0"/>
          <p:nvPr/>
        </p:nvPicPr>
        <p:blipFill>
          <a:blip r:embed="rId3">
            <a:alphaModFix/>
          </a:blip>
          <a:stretch>
            <a:fillRect/>
          </a:stretch>
        </p:blipFill>
        <p:spPr>
          <a:xfrm>
            <a:off x="2778075" y="346705"/>
            <a:ext cx="3587848" cy="74545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904127" y="267129"/>
            <a:ext cx="2270588" cy="338554"/>
          </a:xfrm>
          <a:prstGeom prst="rect">
            <a:avLst/>
          </a:prstGeom>
          <a:noFill/>
        </p:spPr>
        <p:txBody>
          <a:bodyPr wrap="square" rtlCol="0">
            <a:spAutoFit/>
          </a:bodyPr>
          <a:lstStyle/>
          <a:p>
            <a:r>
              <a:rPr lang="es-EC" sz="1600" u="sng" dirty="0" smtClean="0">
                <a:latin typeface="Times New Roman" panose="02020603050405020304" pitchFamily="18" charset="0"/>
                <a:cs typeface="Times New Roman" panose="02020603050405020304" pitchFamily="18" charset="0"/>
              </a:rPr>
              <a:t>Fase de campo </a:t>
            </a: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76" y="723155"/>
            <a:ext cx="2055902" cy="1156445"/>
          </a:xfrm>
          <a:prstGeom prst="rect">
            <a:avLst/>
          </a:prstGeom>
          <a:ln>
            <a:noFill/>
          </a:ln>
          <a:effectLst>
            <a:softEdge rad="112500"/>
          </a:effectLst>
        </p:spPr>
      </p:pic>
      <p:sp>
        <p:nvSpPr>
          <p:cNvPr id="9" name="CuadroTexto 8"/>
          <p:cNvSpPr txBox="1"/>
          <p:nvPr/>
        </p:nvSpPr>
        <p:spPr>
          <a:xfrm>
            <a:off x="255776" y="1879600"/>
            <a:ext cx="2068324" cy="307777"/>
          </a:xfrm>
          <a:prstGeom prst="rect">
            <a:avLst/>
          </a:prstGeom>
          <a:noFill/>
        </p:spPr>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Preparación del terreno</a:t>
            </a:r>
            <a:endParaRPr lang="es-EC" dirty="0">
              <a:latin typeface="Times New Roman" panose="02020603050405020304" pitchFamily="18" charset="0"/>
              <a:cs typeface="Times New Roman" panose="02020603050405020304" pitchFamily="18" charset="0"/>
            </a:endParaRPr>
          </a:p>
        </p:txBody>
      </p:sp>
      <p:cxnSp>
        <p:nvCxnSpPr>
          <p:cNvPr id="11" name="Conector recto de flecha 10"/>
          <p:cNvCxnSpPr/>
          <p:nvPr/>
        </p:nvCxnSpPr>
        <p:spPr>
          <a:xfrm flipV="1">
            <a:off x="2242039" y="1262853"/>
            <a:ext cx="339713" cy="6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5822" y="562447"/>
            <a:ext cx="1867889" cy="1400917"/>
          </a:xfrm>
          <a:prstGeom prst="rect">
            <a:avLst/>
          </a:prstGeom>
          <a:ln>
            <a:noFill/>
          </a:ln>
          <a:effectLst>
            <a:softEdge rad="112500"/>
          </a:effectLst>
        </p:spPr>
      </p:pic>
      <p:sp>
        <p:nvSpPr>
          <p:cNvPr id="13" name="CuadroTexto 12"/>
          <p:cNvSpPr txBox="1"/>
          <p:nvPr/>
        </p:nvSpPr>
        <p:spPr>
          <a:xfrm>
            <a:off x="2465604" y="1879600"/>
            <a:ext cx="2068324" cy="307777"/>
          </a:xfrm>
          <a:prstGeom prst="rect">
            <a:avLst/>
          </a:prstGeom>
          <a:noFill/>
        </p:spPr>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División de parcelas </a:t>
            </a:r>
            <a:endParaRPr lang="es-EC" dirty="0">
              <a:latin typeface="Times New Roman" panose="02020603050405020304" pitchFamily="18" charset="0"/>
              <a:cs typeface="Times New Roman" panose="02020603050405020304" pitchFamily="18" charset="0"/>
            </a:endParaRPr>
          </a:p>
        </p:txBody>
      </p:sp>
      <p:cxnSp>
        <p:nvCxnSpPr>
          <p:cNvPr id="15" name="Conector recto de flecha 14"/>
          <p:cNvCxnSpPr/>
          <p:nvPr/>
        </p:nvCxnSpPr>
        <p:spPr>
          <a:xfrm flipV="1">
            <a:off x="4411277" y="1262853"/>
            <a:ext cx="40498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6" name="Imagen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4677" y="602136"/>
            <a:ext cx="1761912" cy="1321434"/>
          </a:xfrm>
          <a:prstGeom prst="rect">
            <a:avLst/>
          </a:prstGeom>
          <a:ln>
            <a:noFill/>
          </a:ln>
          <a:effectLst>
            <a:softEdge rad="112500"/>
          </a:effectLst>
        </p:spPr>
      </p:pic>
      <p:sp>
        <p:nvSpPr>
          <p:cNvPr id="17" name="CuadroTexto 16"/>
          <p:cNvSpPr txBox="1"/>
          <p:nvPr/>
        </p:nvSpPr>
        <p:spPr>
          <a:xfrm>
            <a:off x="4687855" y="1879599"/>
            <a:ext cx="2068324" cy="307777"/>
          </a:xfrm>
          <a:prstGeom prst="rect">
            <a:avLst/>
          </a:prstGeom>
          <a:noFill/>
        </p:spPr>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Siembra </a:t>
            </a:r>
            <a:endParaRPr lang="es-EC" dirty="0">
              <a:latin typeface="Times New Roman" panose="02020603050405020304" pitchFamily="18" charset="0"/>
              <a:cs typeface="Times New Roman" panose="02020603050405020304" pitchFamily="18" charset="0"/>
            </a:endParaRPr>
          </a:p>
        </p:txBody>
      </p:sp>
      <p:cxnSp>
        <p:nvCxnSpPr>
          <p:cNvPr id="18" name="Conector recto de flecha 17"/>
          <p:cNvCxnSpPr/>
          <p:nvPr/>
        </p:nvCxnSpPr>
        <p:spPr>
          <a:xfrm flipV="1">
            <a:off x="6799617" y="1269203"/>
            <a:ext cx="40498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 name="Imagen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7145" y="205412"/>
            <a:ext cx="1114855" cy="1981964"/>
          </a:xfrm>
          <a:prstGeom prst="rect">
            <a:avLst/>
          </a:prstGeom>
          <a:ln>
            <a:noFill/>
          </a:ln>
          <a:effectLst>
            <a:softEdge rad="112500"/>
          </a:effectLst>
        </p:spPr>
      </p:pic>
      <p:sp>
        <p:nvSpPr>
          <p:cNvPr id="20" name="CuadroTexto 19"/>
          <p:cNvSpPr txBox="1"/>
          <p:nvPr/>
        </p:nvSpPr>
        <p:spPr>
          <a:xfrm>
            <a:off x="7649700" y="1042505"/>
            <a:ext cx="2068324" cy="307777"/>
          </a:xfrm>
          <a:prstGeom prst="rect">
            <a:avLst/>
          </a:prstGeom>
          <a:noFill/>
        </p:spPr>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Riego</a:t>
            </a:r>
            <a:endParaRPr lang="es-EC" dirty="0">
              <a:latin typeface="Times New Roman" panose="02020603050405020304" pitchFamily="18" charset="0"/>
              <a:cs typeface="Times New Roman" panose="02020603050405020304" pitchFamily="18" charset="0"/>
            </a:endParaRPr>
          </a:p>
        </p:txBody>
      </p:sp>
      <p:cxnSp>
        <p:nvCxnSpPr>
          <p:cNvPr id="22" name="Conector recto de flecha 21"/>
          <p:cNvCxnSpPr/>
          <p:nvPr/>
        </p:nvCxnSpPr>
        <p:spPr>
          <a:xfrm flipH="1">
            <a:off x="7824572" y="2157511"/>
            <a:ext cx="1" cy="3623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4" name="Imagen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7145" y="2655061"/>
            <a:ext cx="1253664" cy="1671552"/>
          </a:xfrm>
          <a:prstGeom prst="rect">
            <a:avLst/>
          </a:prstGeom>
          <a:ln>
            <a:noFill/>
          </a:ln>
          <a:effectLst>
            <a:softEdge rad="112500"/>
          </a:effectLst>
        </p:spPr>
      </p:pic>
      <p:sp>
        <p:nvSpPr>
          <p:cNvPr id="29" name="CuadroTexto 28"/>
          <p:cNvSpPr txBox="1"/>
          <p:nvPr/>
        </p:nvSpPr>
        <p:spPr>
          <a:xfrm>
            <a:off x="6859815" y="4326613"/>
            <a:ext cx="2068324" cy="307777"/>
          </a:xfrm>
          <a:prstGeom prst="rect">
            <a:avLst/>
          </a:prstGeom>
          <a:noFill/>
        </p:spPr>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 de emergencia  </a:t>
            </a:r>
            <a:endParaRPr lang="es-EC" dirty="0">
              <a:latin typeface="Times New Roman" panose="02020603050405020304" pitchFamily="18" charset="0"/>
              <a:cs typeface="Times New Roman" panose="02020603050405020304" pitchFamily="18" charset="0"/>
            </a:endParaRPr>
          </a:p>
        </p:txBody>
      </p:sp>
      <p:cxnSp>
        <p:nvCxnSpPr>
          <p:cNvPr id="31" name="Conector recto de flecha 30"/>
          <p:cNvCxnSpPr/>
          <p:nvPr/>
        </p:nvCxnSpPr>
        <p:spPr>
          <a:xfrm flipH="1">
            <a:off x="6799617" y="3490837"/>
            <a:ext cx="40733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2" name="Imagen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7764" y="2554847"/>
            <a:ext cx="1328825" cy="1771766"/>
          </a:xfrm>
          <a:prstGeom prst="rect">
            <a:avLst/>
          </a:prstGeom>
          <a:ln>
            <a:noFill/>
          </a:ln>
          <a:effectLst>
            <a:softEdge rad="112500"/>
          </a:effectLst>
        </p:spPr>
      </p:pic>
      <p:sp>
        <p:nvSpPr>
          <p:cNvPr id="33" name="CuadroTexto 32"/>
          <p:cNvSpPr txBox="1"/>
          <p:nvPr/>
        </p:nvSpPr>
        <p:spPr>
          <a:xfrm>
            <a:off x="4981457" y="4285098"/>
            <a:ext cx="2068324" cy="523220"/>
          </a:xfrm>
          <a:prstGeom prst="rect">
            <a:avLst/>
          </a:prstGeom>
          <a:noFill/>
        </p:spPr>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Deshierba a los 30 y 120 días </a:t>
            </a:r>
            <a:endParaRPr lang="es-EC" dirty="0">
              <a:latin typeface="Times New Roman" panose="02020603050405020304" pitchFamily="18" charset="0"/>
              <a:cs typeface="Times New Roman" panose="02020603050405020304" pitchFamily="18" charset="0"/>
            </a:endParaRPr>
          </a:p>
        </p:txBody>
      </p:sp>
      <p:cxnSp>
        <p:nvCxnSpPr>
          <p:cNvPr id="34" name="Conector recto de flecha 33"/>
          <p:cNvCxnSpPr/>
          <p:nvPr/>
        </p:nvCxnSpPr>
        <p:spPr>
          <a:xfrm flipH="1">
            <a:off x="4741012" y="3440730"/>
            <a:ext cx="40733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5" name="Imagen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68184" y="2447103"/>
            <a:ext cx="1443406" cy="1924542"/>
          </a:xfrm>
          <a:prstGeom prst="rect">
            <a:avLst/>
          </a:prstGeom>
          <a:ln>
            <a:noFill/>
          </a:ln>
          <a:effectLst>
            <a:softEdge rad="112500"/>
          </a:effectLst>
        </p:spPr>
      </p:pic>
      <p:pic>
        <p:nvPicPr>
          <p:cNvPr id="36" name="Imagen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2159" y="2465275"/>
            <a:ext cx="1463182" cy="1950910"/>
          </a:xfrm>
          <a:prstGeom prst="rect">
            <a:avLst/>
          </a:prstGeom>
          <a:ln>
            <a:noFill/>
          </a:ln>
          <a:effectLst>
            <a:softEdge rad="112500"/>
          </a:effectLst>
        </p:spPr>
      </p:pic>
      <p:sp>
        <p:nvSpPr>
          <p:cNvPr id="37" name="CuadroTexto 36"/>
          <p:cNvSpPr txBox="1"/>
          <p:nvPr/>
        </p:nvSpPr>
        <p:spPr>
          <a:xfrm>
            <a:off x="2160567" y="4326613"/>
            <a:ext cx="2068324" cy="523220"/>
          </a:xfrm>
          <a:prstGeom prst="rect">
            <a:avLst/>
          </a:prstGeom>
          <a:noFill/>
        </p:spPr>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Marcaje de plantas seleccionadas </a:t>
            </a:r>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74475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888" y="241300"/>
            <a:ext cx="1295400" cy="1727200"/>
          </a:xfrm>
          <a:prstGeom prst="rect">
            <a:avLst/>
          </a:prstGeom>
          <a:ln>
            <a:noFill/>
          </a:ln>
          <a:effectLst>
            <a:softEdge rad="112500"/>
          </a:effectLst>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5988" y="241300"/>
            <a:ext cx="1293813" cy="1725084"/>
          </a:xfrm>
          <a:prstGeom prst="rect">
            <a:avLst/>
          </a:prstGeom>
          <a:ln>
            <a:noFill/>
          </a:ln>
          <a:effectLst>
            <a:softEdge rad="112500"/>
          </a:effectLst>
        </p:spPr>
      </p:pic>
      <p:sp>
        <p:nvSpPr>
          <p:cNvPr id="5" name="CuadroTexto 4"/>
          <p:cNvSpPr txBox="1"/>
          <p:nvPr/>
        </p:nvSpPr>
        <p:spPr>
          <a:xfrm>
            <a:off x="561182" y="1964268"/>
            <a:ext cx="3249612" cy="276999"/>
          </a:xfrm>
          <a:prstGeom prst="rect">
            <a:avLst/>
          </a:prstGeom>
          <a:noFill/>
        </p:spPr>
        <p:txBody>
          <a:bodyPr wrap="square" rtlCol="0">
            <a:spAutoFit/>
          </a:bodyPr>
          <a:lstStyle/>
          <a:p>
            <a:r>
              <a:rPr lang="es-EC" sz="1200" dirty="0" smtClean="0">
                <a:latin typeface="Times New Roman" panose="02020603050405020304" pitchFamily="18" charset="0"/>
                <a:cs typeface="Times New Roman" panose="02020603050405020304" pitchFamily="18" charset="0"/>
              </a:rPr>
              <a:t>Aplicación de un control preventivo de insectos </a:t>
            </a:r>
            <a:endParaRPr lang="es-EC" sz="1200" dirty="0">
              <a:latin typeface="Times New Roman" panose="02020603050405020304" pitchFamily="18" charset="0"/>
              <a:cs typeface="Times New Roman" panose="02020603050405020304" pitchFamily="18" charset="0"/>
            </a:endParaRPr>
          </a:p>
        </p:txBody>
      </p:sp>
      <p:cxnSp>
        <p:nvCxnSpPr>
          <p:cNvPr id="7" name="Conector recto de flecha 6"/>
          <p:cNvCxnSpPr>
            <a:stCxn id="4" idx="3"/>
          </p:cNvCxnSpPr>
          <p:nvPr/>
        </p:nvCxnSpPr>
        <p:spPr>
          <a:xfrm>
            <a:off x="3479801" y="1103842"/>
            <a:ext cx="55879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663" y="241300"/>
            <a:ext cx="2336801" cy="1752601"/>
          </a:xfrm>
          <a:prstGeom prst="rect">
            <a:avLst/>
          </a:prstGeom>
          <a:ln>
            <a:noFill/>
          </a:ln>
          <a:effectLst>
            <a:softEdge rad="112500"/>
          </a:effectLst>
        </p:spPr>
      </p:pic>
      <p:sp>
        <p:nvSpPr>
          <p:cNvPr id="9" name="CuadroTexto 8"/>
          <p:cNvSpPr txBox="1"/>
          <p:nvPr/>
        </p:nvSpPr>
        <p:spPr>
          <a:xfrm>
            <a:off x="4560094" y="1964267"/>
            <a:ext cx="4583906" cy="276999"/>
          </a:xfrm>
          <a:prstGeom prst="rect">
            <a:avLst/>
          </a:prstGeom>
          <a:noFill/>
        </p:spPr>
        <p:txBody>
          <a:bodyPr wrap="square" rtlCol="0">
            <a:spAutoFit/>
          </a:bodyPr>
          <a:lstStyle/>
          <a:p>
            <a:r>
              <a:rPr lang="es-EC" sz="1200" dirty="0" smtClean="0">
                <a:latin typeface="Times New Roman" panose="02020603050405020304" pitchFamily="18" charset="0"/>
                <a:cs typeface="Times New Roman" panose="02020603050405020304" pitchFamily="18" charset="0"/>
              </a:rPr>
              <a:t>Se aplicó fertilizante (</a:t>
            </a:r>
            <a:r>
              <a:rPr lang="es-EC" sz="1200" dirty="0" err="1" smtClean="0">
                <a:latin typeface="Times New Roman" panose="02020603050405020304" pitchFamily="18" charset="0"/>
                <a:cs typeface="Times New Roman" panose="02020603050405020304" pitchFamily="18" charset="0"/>
              </a:rPr>
              <a:t>sugar</a:t>
            </a:r>
            <a:r>
              <a:rPr lang="es-EC" sz="1200" dirty="0" smtClean="0">
                <a:latin typeface="Times New Roman" panose="02020603050405020304" pitchFamily="18" charset="0"/>
                <a:cs typeface="Times New Roman" panose="02020603050405020304" pitchFamily="18" charset="0"/>
              </a:rPr>
              <a:t> </a:t>
            </a:r>
            <a:r>
              <a:rPr lang="es-EC" sz="1200" dirty="0" err="1" smtClean="0">
                <a:latin typeface="Times New Roman" panose="02020603050405020304" pitchFamily="18" charset="0"/>
                <a:cs typeface="Times New Roman" panose="02020603050405020304" pitchFamily="18" charset="0"/>
              </a:rPr>
              <a:t>express</a:t>
            </a:r>
            <a:r>
              <a:rPr lang="es-EC" sz="1200" dirty="0" smtClean="0">
                <a:latin typeface="Times New Roman" panose="02020603050405020304" pitchFamily="18" charset="0"/>
                <a:cs typeface="Times New Roman" panose="02020603050405020304" pitchFamily="18" charset="0"/>
              </a:rPr>
              <a:t>) y fungicida (</a:t>
            </a:r>
            <a:r>
              <a:rPr lang="es-EC" sz="1200" dirty="0" err="1" smtClean="0">
                <a:latin typeface="Times New Roman" panose="02020603050405020304" pitchFamily="18" charset="0"/>
                <a:cs typeface="Times New Roman" panose="02020603050405020304" pitchFamily="18" charset="0"/>
              </a:rPr>
              <a:t>Quadris</a:t>
            </a:r>
            <a:r>
              <a:rPr lang="es-EC" sz="1200" dirty="0" smtClean="0">
                <a:latin typeface="Times New Roman" panose="02020603050405020304" pitchFamily="18" charset="0"/>
                <a:cs typeface="Times New Roman" panose="02020603050405020304" pitchFamily="18" charset="0"/>
              </a:rPr>
              <a:t>)</a:t>
            </a:r>
            <a:endParaRPr lang="es-EC" sz="1200" dirty="0">
              <a:latin typeface="Times New Roman" panose="02020603050405020304" pitchFamily="18" charset="0"/>
              <a:cs typeface="Times New Roman" panose="02020603050405020304" pitchFamily="18" charset="0"/>
            </a:endParaRPr>
          </a:p>
        </p:txBody>
      </p:sp>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5962" y="241300"/>
            <a:ext cx="1292225" cy="1722967"/>
          </a:xfrm>
          <a:prstGeom prst="rect">
            <a:avLst/>
          </a:prstGeom>
          <a:ln>
            <a:noFill/>
          </a:ln>
          <a:effectLst>
            <a:softEdge rad="112500"/>
          </a:effectLst>
        </p:spPr>
      </p:pic>
      <p:pic>
        <p:nvPicPr>
          <p:cNvPr id="11" name="Imagen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9685" y="242215"/>
            <a:ext cx="1269314" cy="1692418"/>
          </a:xfrm>
          <a:prstGeom prst="rect">
            <a:avLst/>
          </a:prstGeom>
          <a:ln>
            <a:noFill/>
          </a:ln>
          <a:effectLst>
            <a:softEdge rad="112500"/>
          </a:effectLst>
        </p:spPr>
      </p:pic>
      <p:cxnSp>
        <p:nvCxnSpPr>
          <p:cNvPr id="13" name="Conector recto de flecha 12"/>
          <p:cNvCxnSpPr>
            <a:stCxn id="9" idx="2"/>
          </p:cNvCxnSpPr>
          <p:nvPr/>
        </p:nvCxnSpPr>
        <p:spPr>
          <a:xfrm>
            <a:off x="6852047" y="2241266"/>
            <a:ext cx="5953" cy="5781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5" name="Imagen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6535" y="2861676"/>
            <a:ext cx="2122464" cy="1591848"/>
          </a:xfrm>
          <a:prstGeom prst="rect">
            <a:avLst/>
          </a:prstGeom>
          <a:ln>
            <a:noFill/>
          </a:ln>
          <a:effectLst>
            <a:softEdge rad="112500"/>
          </a:effectLst>
        </p:spPr>
      </p:pic>
      <p:pic>
        <p:nvPicPr>
          <p:cNvPr id="16" name="Imagen 15"/>
          <p:cNvPicPr>
            <a:picLocks noChangeAspect="1"/>
          </p:cNvPicPr>
          <p:nvPr/>
        </p:nvPicPr>
        <p:blipFill rotWithShape="1">
          <a:blip r:embed="rId8"/>
          <a:srcRect l="11567" t="21485" r="62079" b="46875"/>
          <a:stretch/>
        </p:blipFill>
        <p:spPr>
          <a:xfrm>
            <a:off x="4560094" y="2861676"/>
            <a:ext cx="2192345" cy="1479833"/>
          </a:xfrm>
          <a:prstGeom prst="rect">
            <a:avLst/>
          </a:prstGeom>
          <a:ln>
            <a:noFill/>
          </a:ln>
          <a:effectLst>
            <a:softEdge rad="112500"/>
          </a:effectLst>
        </p:spPr>
      </p:pic>
      <p:sp>
        <p:nvSpPr>
          <p:cNvPr id="17" name="CuadroTexto 16"/>
          <p:cNvSpPr txBox="1"/>
          <p:nvPr/>
        </p:nvSpPr>
        <p:spPr>
          <a:xfrm>
            <a:off x="4560094" y="4371032"/>
            <a:ext cx="4583906" cy="276999"/>
          </a:xfrm>
          <a:prstGeom prst="rect">
            <a:avLst/>
          </a:prstGeom>
          <a:noFill/>
        </p:spPr>
        <p:txBody>
          <a:bodyPr wrap="square" rtlCol="0">
            <a:spAutoFit/>
          </a:bodyPr>
          <a:lstStyle/>
          <a:p>
            <a:pPr algn="ctr"/>
            <a:r>
              <a:rPr lang="es-EC" sz="1200" dirty="0" smtClean="0">
                <a:latin typeface="Times New Roman" panose="02020603050405020304" pitchFamily="18" charset="0"/>
                <a:cs typeface="Times New Roman" panose="02020603050405020304" pitchFamily="18" charset="0"/>
              </a:rPr>
              <a:t>Evaluación de la severidad </a:t>
            </a:r>
            <a:endParaRPr lang="es-EC" sz="1200" dirty="0">
              <a:latin typeface="Times New Roman" panose="02020603050405020304" pitchFamily="18" charset="0"/>
              <a:cs typeface="Times New Roman" panose="02020603050405020304" pitchFamily="18" charset="0"/>
            </a:endParaRPr>
          </a:p>
        </p:txBody>
      </p:sp>
      <p:cxnSp>
        <p:nvCxnSpPr>
          <p:cNvPr id="19" name="Conector recto de flecha 18"/>
          <p:cNvCxnSpPr/>
          <p:nvPr/>
        </p:nvCxnSpPr>
        <p:spPr>
          <a:xfrm flipH="1">
            <a:off x="3641197" y="3601592"/>
            <a:ext cx="82126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098" name="Picture 2" descr="https://lh3.googleusercontent.com/aR_ClGjdd1KeVGAJeJpKnA3yBJg6obc3QpcUF6zzmlQZuUzqb8-ZdulbEhCHipE2MBK6lVS9KqkbR-KmQa1nIT7sDUEfJ5-1D6-E1mPHOPOa4oTavSrGLr3JLe9nlxvTfWvw7MSws6RJJDMDpuTwuA6F15bMWWA4PCKKV1YHMuwhlxOLvIf6mta9bKnvCpO4SAlLNq0aYzJt4gE7zmnrWjfosIrsdDTiwC4O2Hfs31PIb4UcStEcQFzCCW47TghBVUmC1N1161_yh31L6R8xsXP8uK-eLjNbSLi3fLQWtfNDyUDK5r7AR73V4P_tXGZiJLeVMcHyNDicmTHWDnM2hHiR8gJpIpUwUW2rzNwOq_JvUAFPE8ZSiaRBkG_0NsJxHLWzOcFRlt7La6RmjdpYXvSky676AUbHzb6fzRwKg6WhIm6GH4gggt-9sDzuUx6OZzJOLh24Uqbebs4RiZ3zH4p8zWXZvG31e5a8sxcQgZWV-Z5B9vUG0FSY9acxOeDJ-jQD6-I-S-ySR3LWp6VEykI5oN2BW4FB0BcsBj_OO4TQdt6oqarJAVBvpM70NvkV1YAwrSI4NzS-wW2Vb8NHl2MTgyZwiVrYmIr0V1o31eobe6Rnvb_FVqcmugM9I6YKpr_U4PInSNq1u8mDtSA29Ewa=w835-h626-n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8930" y="3132817"/>
            <a:ext cx="1870270" cy="14021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10"/>
          <a:stretch>
            <a:fillRect/>
          </a:stretch>
        </p:blipFill>
        <p:spPr>
          <a:xfrm>
            <a:off x="643862" y="2696462"/>
            <a:ext cx="1516568" cy="1137426"/>
          </a:xfrm>
          <a:prstGeom prst="rect">
            <a:avLst/>
          </a:prstGeom>
        </p:spPr>
      </p:pic>
      <p:sp>
        <p:nvSpPr>
          <p:cNvPr id="18" name="CuadroTexto 17"/>
          <p:cNvSpPr txBox="1"/>
          <p:nvPr/>
        </p:nvSpPr>
        <p:spPr>
          <a:xfrm>
            <a:off x="-142077" y="4491650"/>
            <a:ext cx="4583906" cy="276999"/>
          </a:xfrm>
          <a:prstGeom prst="rect">
            <a:avLst/>
          </a:prstGeom>
          <a:noFill/>
        </p:spPr>
        <p:txBody>
          <a:bodyPr wrap="square" rtlCol="0">
            <a:spAutoFit/>
          </a:bodyPr>
          <a:lstStyle/>
          <a:p>
            <a:pPr algn="ctr"/>
            <a:r>
              <a:rPr lang="es-EC" sz="1200" dirty="0" smtClean="0">
                <a:latin typeface="Times New Roman" panose="02020603050405020304" pitchFamily="18" charset="0"/>
                <a:cs typeface="Times New Roman" panose="02020603050405020304" pitchFamily="18" charset="0"/>
              </a:rPr>
              <a:t>Cosecha </a:t>
            </a:r>
            <a:endParaRPr lang="es-EC"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46914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6505" y="270364"/>
            <a:ext cx="1835599" cy="315263"/>
          </a:xfrm>
        </p:spPr>
        <p:txBody>
          <a:bodyPr/>
          <a:lstStyle/>
          <a:p>
            <a:r>
              <a:rPr lang="es-EC" sz="1400" u="sng" dirty="0" smtClean="0">
                <a:latin typeface="Times New Roman" panose="02020603050405020304" pitchFamily="18" charset="0"/>
                <a:cs typeface="Times New Roman" panose="02020603050405020304" pitchFamily="18" charset="0"/>
              </a:rPr>
              <a:t>Fase de laboratorio </a:t>
            </a:r>
            <a:endParaRPr lang="es-EC" sz="1400" u="sng" dirty="0">
              <a:latin typeface="Times New Roman" panose="02020603050405020304" pitchFamily="18" charset="0"/>
              <a:cs typeface="Times New Roman" panose="02020603050405020304" pitchFamily="18" charset="0"/>
            </a:endParaRPr>
          </a:p>
        </p:txBody>
      </p:sp>
      <p:pic>
        <p:nvPicPr>
          <p:cNvPr id="1026" name="Picture 2" descr="https://lh3.googleusercontent.com/FwxsPHoeb29BZ8ndbHtTm_DTHOm_PIrPAJgV1dJ4GE0INF84DqoMCuhw1ppdCa_iU8bnw6N6Z1-gUgK2ERqHjYP7UWlr7rH9ofPZX0mwpNrf9cIYLo68v8DkFn8mQ9iCwEe4bgR1BSy7jCD1hgZmmnLYNQJwA_qtPL5AXqBPUj06ig9Fezycvax0FOhInrFHuLThmq1LoPjj_7vjBWM8zh__IPTdpTsgJEmD4B8BNTnRnnjtlHqGSl5exde4yGN2I_yofQlgftrafclXj6L1UVOXCBVAPLP00P482Q-qaAjRJSHRUCLFMtPeMVhW8zdcUaRDeinJBUdWU8Pc-mv_LH9D4CbP6CmDfFzauUdLQ-VPtCXGGNKLerdGHSMca_GjjQ-7Aq-8Ot_8dW6RrlEz9FK9Je7EU8QtdRnGUFif_7ovBXxZSzcYgm-anFeIJlChf4A7smD2Ee9EdYjZcqJ9Zr1wfNwbwIKM4jdppPU9zn0gxnOyXsvdylCif47strSdFQvEsyxnoVe5QIMK6u276HKlFnXPHC7f-zlay9Hr7_bmezVqbyMa0EFmdVR4gI7HCpbeas4q9vh9t-y2AsNY__Ml1Jl4pMQ230cb31KTqFvx2g7YjoSC5SGB2XKo9sVLqXwsWGLPaCc-OkJ0XfXaLQ_iRWBlHNs=w448-h597-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864" y="676230"/>
            <a:ext cx="1385867" cy="18467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1047859" y="2509078"/>
            <a:ext cx="2327188" cy="276999"/>
          </a:xfrm>
          <a:prstGeom prst="rect">
            <a:avLst/>
          </a:prstGeom>
          <a:noFill/>
        </p:spPr>
        <p:txBody>
          <a:bodyPr wrap="square" rtlCol="0">
            <a:spAutoFit/>
          </a:bodyPr>
          <a:lstStyle/>
          <a:p>
            <a:r>
              <a:rPr lang="es-EC" sz="1200" dirty="0" smtClean="0">
                <a:latin typeface="Times New Roman" panose="02020603050405020304" pitchFamily="18" charset="0"/>
                <a:cs typeface="Times New Roman" panose="02020603050405020304" pitchFamily="18" charset="0"/>
              </a:rPr>
              <a:t>Selección de semilla cosechada  </a:t>
            </a:r>
            <a:endParaRPr lang="es-EC" sz="1200" dirty="0">
              <a:latin typeface="Times New Roman" panose="02020603050405020304" pitchFamily="18" charset="0"/>
              <a:cs typeface="Times New Roman" panose="02020603050405020304" pitchFamily="18" charset="0"/>
            </a:endParaRPr>
          </a:p>
        </p:txBody>
      </p:sp>
      <p:cxnSp>
        <p:nvCxnSpPr>
          <p:cNvPr id="5" name="Conector recto de flecha 4"/>
          <p:cNvCxnSpPr/>
          <p:nvPr/>
        </p:nvCxnSpPr>
        <p:spPr>
          <a:xfrm>
            <a:off x="2915969" y="1684339"/>
            <a:ext cx="91815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030" name="Picture 6" descr="https://lh3.googleusercontent.com/didkV27uF1AEAET_0qRsriqzixqRgUdpqlayNHSvlKeBv0dHUpBO0atJJ8dXkJkRSKvNKImdaQOvkzTfHkY0DmSFGvNN9FODe-pYv8_-xsRA_iJZvfbyVOts6CeRvg9ApZimJsfdQZwA_TjPAa2mYub8QqtxsZk3Gaa3AHAUgbxN68ZSqHl9E5lNMxcw6KUOAIDXum65-hclQFghReCe07Hyce9hx7ERPdTjcUGIYdUrIGp2h1HxLKxXG4ddxB9NOBXy6R6Ez3BQQsMVgn1d5kyWlpB7MCh59Xv2J1zH_8_0kJEMZWVfhsS0Lx_jNuCjSSNEs6sYKOGv93nlC4I6-Z6fix4KMFlxWOG0v9zEuJyT3pg6xOTAC0YOFgDxH7YYNXaBFQTEM1uXQzXJeOQQVLMntJyAfla_Jw9bnTzRaj_7ndDPiclDf7CPGsTsawpsB1S0ghLQyRYUFfL13-NY7GaBYKKF3ZbA75n3sHrgs8qIBNtTTRrBiKE7Z2evnzTgWkOzgwfhf-JS7flDliGvePHbhHD190iOjlgBnOuO0u7yAdGvsRgesZVHAIUcbzumvbSL7q1tdByd1ghyrdeBHdqQokKztrjNoQX3s-VX433_7jRYSyj_JkJqi811CZ3ym3IqzAu3HOyQwRL4EZLupQGhhb1PUIU=w659-h495-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125" y="727121"/>
            <a:ext cx="2215092" cy="16604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https://lh3.googleusercontent.com/fcQ_VOVtuIJymJVRyHo7pCAdpLy3HeczkbDQi9UT-CpOMGkDinGMikmy3oNtNJu-uKScGUK2SG_1p48vE5KGTZZMQOtD0IKdKP-VUPhbmOO0iuZBgma1ZnGPEN9NpclNJT2qgWsJcQf2sieE_2XFOWG4zTCdrFx1PEQzZr3Eym-X-HjffKNQ6ROiC0JrD142Vm8AHZ1NI1pBR5FuMLyZeV6QEDSxlba59KzJJzG_XXGiOGpduFOn8jgTjAmG1H-rCOrVHAZSkedueaHZB7TuBpsrLd3W8Z28Is6rB6FBkO2BkJDJkeyE_-3fmj8QeSbQbCemQioUWqJL_bXzPB6kAmY26YxgCtXBd1ZKjC08HVenYAZceHnMUKE7NKXWbg1P0qO2oNVVMODcsdm0_OjMCw0eDkcsHDi_c1Tn9vTxhJiZxlujyfEskLLy1e_4dzbCrMYUS24K1SCLW8FNQ1ebdZDJsVrazT-GwmwrgeZLdfWfy1x89h4d0blKmH_YL6G69BY85DLva_djHECseFfUG7uqhB5LFPDSZhcnXJIuB6v5OVdF13hu9Z0YGDlChJCsZpx8VIxmKSzNu9uRmsBcNxD2on5p1h0DXIMsvpzAmVBeICO5aLgYKIHMG8_R4lxFRqQ6B0qHtOPbm0q6MCVs9JxYsCw4juQ=w659-h495-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947" y="760943"/>
            <a:ext cx="1944082" cy="14573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4573631" y="2421422"/>
            <a:ext cx="2623036" cy="276999"/>
          </a:xfrm>
          <a:prstGeom prst="rect">
            <a:avLst/>
          </a:prstGeom>
          <a:noFill/>
        </p:spPr>
        <p:txBody>
          <a:bodyPr wrap="square" rtlCol="0">
            <a:spAutoFit/>
          </a:bodyPr>
          <a:lstStyle/>
          <a:p>
            <a:r>
              <a:rPr lang="es-EC" sz="1200" dirty="0" smtClean="0">
                <a:latin typeface="Times New Roman" panose="02020603050405020304" pitchFamily="18" charset="0"/>
                <a:cs typeface="Times New Roman" panose="02020603050405020304" pitchFamily="18" charset="0"/>
              </a:rPr>
              <a:t>Semilla de chocho de cada tratamiento</a:t>
            </a:r>
            <a:endParaRPr lang="es-EC" sz="1200" dirty="0">
              <a:latin typeface="Times New Roman" panose="02020603050405020304" pitchFamily="18" charset="0"/>
              <a:cs typeface="Times New Roman" panose="02020603050405020304" pitchFamily="18" charset="0"/>
            </a:endParaRPr>
          </a:p>
        </p:txBody>
      </p:sp>
      <p:cxnSp>
        <p:nvCxnSpPr>
          <p:cNvPr id="17" name="Conector recto 16"/>
          <p:cNvCxnSpPr>
            <a:stCxn id="1032" idx="3"/>
          </p:cNvCxnSpPr>
          <p:nvPr/>
        </p:nvCxnSpPr>
        <p:spPr>
          <a:xfrm>
            <a:off x="7851029" y="1489605"/>
            <a:ext cx="734171" cy="0"/>
          </a:xfrm>
          <a:prstGeom prst="line">
            <a:avLst/>
          </a:prstGeom>
        </p:spPr>
        <p:style>
          <a:lnRef idx="1">
            <a:schemeClr val="dk1"/>
          </a:lnRef>
          <a:fillRef idx="0">
            <a:schemeClr val="dk1"/>
          </a:fillRef>
          <a:effectRef idx="0">
            <a:schemeClr val="dk1"/>
          </a:effectRef>
          <a:fontRef idx="minor">
            <a:schemeClr val="tx1"/>
          </a:fontRef>
        </p:style>
      </p:cxnSp>
      <p:cxnSp>
        <p:nvCxnSpPr>
          <p:cNvPr id="19" name="Conector recto 18"/>
          <p:cNvCxnSpPr/>
          <p:nvPr/>
        </p:nvCxnSpPr>
        <p:spPr>
          <a:xfrm>
            <a:off x="8585200" y="1473200"/>
            <a:ext cx="16933" cy="1964267"/>
          </a:xfrm>
          <a:prstGeom prst="line">
            <a:avLst/>
          </a:prstGeom>
        </p:spPr>
        <p:style>
          <a:lnRef idx="1">
            <a:schemeClr val="dk1"/>
          </a:lnRef>
          <a:fillRef idx="0">
            <a:schemeClr val="dk1"/>
          </a:fillRef>
          <a:effectRef idx="0">
            <a:schemeClr val="dk1"/>
          </a:effectRef>
          <a:fontRef idx="minor">
            <a:schemeClr val="tx1"/>
          </a:fontRef>
        </p:style>
      </p:cxnSp>
      <p:cxnSp>
        <p:nvCxnSpPr>
          <p:cNvPr id="21" name="Conector recto de flecha 20"/>
          <p:cNvCxnSpPr/>
          <p:nvPr/>
        </p:nvCxnSpPr>
        <p:spPr>
          <a:xfrm flipH="1">
            <a:off x="8128000" y="3437467"/>
            <a:ext cx="4572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034" name="Picture 10" descr="https://lh3.googleusercontent.com/FPGGV8mtU0-1S3_NOYOHy1RLesFhp0nXq7rM5Ohcgd0sOQ3RkvP5nkAHKrMhZpkUPNr48Kv4dL8bZvXpAK3ro6jNI6tObt7RfdplcqqjdLbusmcWG38zUawps942HhYNvX_9EuSNndFRWtDEpO4--hioiZHIlfss-VVfoXTMNQYiqdzvzGXimRaajWEFPB7WFfaDfHpZYEIbZuk638hYtJRI772K7OLLobY_eXIKq7xKQa6zQ4AAxyKC1UITKhSuwuiokVkCE5yFnZYOURf5XqzqL5szJwG37elDgxoDFzNjEPfNMy0_PhfVsqVG9GArzxgnI_rB9_eybNTgGkxAtwxAtNHqKNeLdss59Adgk0KBu7c23ADWAn2tg79z2pfN64tzoT5geZeo8xjkbXJqGo98xll5p3hiQ8NWLXmSx4dUWWTiWLEFTE3XivugE9C_X5674VKAKqT9wt2JeAVXH5J1VnrdGDER8mUnSEMyYryyTHQSji17bZ59LRP-5DltepmDRpEu3GbiE-2NeIBBhduOmoyc8ZAktK-I4QPEM_MAKYM6tK_zfl0RFjvjD7dv1gK-zgHnGTGMRgL8lAu30qpJ4cbfP1mHfxnc9ZY60odQrh25Jt_sOXNES54KX_V-QjuSZTXb5Gu9JmDc7dltSvos7FWdPww=w659-h495-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9217" y="2786077"/>
            <a:ext cx="1965880" cy="14736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CuadroTexto 27"/>
          <p:cNvSpPr txBox="1"/>
          <p:nvPr/>
        </p:nvSpPr>
        <p:spPr>
          <a:xfrm>
            <a:off x="5979454" y="4259741"/>
            <a:ext cx="2327188" cy="276999"/>
          </a:xfrm>
          <a:prstGeom prst="rect">
            <a:avLst/>
          </a:prstGeom>
          <a:noFill/>
        </p:spPr>
        <p:txBody>
          <a:bodyPr wrap="square" rtlCol="0">
            <a:spAutoFit/>
          </a:bodyPr>
          <a:lstStyle/>
          <a:p>
            <a:pPr algn="ctr"/>
            <a:r>
              <a:rPr lang="es-EC" sz="1200" dirty="0" smtClean="0">
                <a:latin typeface="Times New Roman" panose="02020603050405020304" pitchFamily="18" charset="0"/>
                <a:cs typeface="Times New Roman" panose="02020603050405020304" pitchFamily="18" charset="0"/>
              </a:rPr>
              <a:t>Desinfección de semilla</a:t>
            </a:r>
            <a:endParaRPr lang="es-EC" sz="1200" dirty="0">
              <a:latin typeface="Times New Roman" panose="02020603050405020304" pitchFamily="18" charset="0"/>
              <a:cs typeface="Times New Roman" panose="02020603050405020304" pitchFamily="18" charset="0"/>
            </a:endParaRPr>
          </a:p>
        </p:txBody>
      </p:sp>
      <p:cxnSp>
        <p:nvCxnSpPr>
          <p:cNvPr id="24" name="Conector recto de flecha 23"/>
          <p:cNvCxnSpPr/>
          <p:nvPr/>
        </p:nvCxnSpPr>
        <p:spPr>
          <a:xfrm flipH="1">
            <a:off x="5327197" y="3506751"/>
            <a:ext cx="57975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036" name="Picture 12" descr="https://lh3.googleusercontent.com/kioAHN4T--ZezjdfHx6eLptqVNFOXhkI9RKHJo-27MGwobOxFE_EcWtTuAf34F4zPuI7OZqYRsMprwKXcq6zo2KOivAzUg3Q5yjyYKRwx9uiB4PE_wlTgQ_cZB1-Vp72nr3RrCgXyMx8GrefDv26vH89pGGITdw1G7HruwwqsLB7F7rO02k_-gHZrz3S9K9-PLMO42hW5M6FZdTWbTl330YW8GUeWh-ZvF7LqwLnUKs0rLb4p_UEia3fYyCdDxxQt2qXR-jnKc6uS47GWMFdA77lR912YNEIZgwnl5uzLLsVOYOesE1u-Ownuzw-W8g-osXJ4hd6-RHc_0f9DyU2oFzK8qa1LMSQUJPrzB9ZhTPptyyPUI-f-xZBpc--3mTzhL8eHHMHy6jZiH9WXJ3JP61dT7B_phfmEqZ9CPOaOrX29FhNGCKCQtTWBr9CtDS9lszt4pw4VSWqbpIK0zEFTN2mqnT1GjYhzqMFUnSzBHuI4bIOPDum8dqNhIhtrddBsOXg75wltaoGhQNqMB3WfO6a0JzV1jw3kFo9uD5weO500kqlVIlS7s4p3OoFyQus-d0dzKoCVkEz1KPLaUvsB2wkR4baegbTp2D_zPON2vVqQtpCqygdG0kClxajBdn7Mk-WeJaFsuP4vYhAi5jRgNJN2wWJOnM=w448-h597-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5857" y="2870742"/>
            <a:ext cx="1146263" cy="15274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0" name="Picture 16" descr="https://lh3.googleusercontent.com/rrwn51Tv9OqIyNU1pI3dtRuE5MRQbB7gjUGVlQ3zn8DjEhtU8ZFUTHWyzRZkxbShSiM0l_219yglW9RxFRs-FJ-Rc2gvvb2QmEiErb2NvM7sVYUdLIG82yaziwDEQCEXJJObkgOTWKCBQ6RNWavEjlWEimfPvZYh_zfRX90mw8sWG0APHP26Fboryh6oKremmHpCIyrn4NLv7RK1T0grY0MjWkH0GBuh2s8cN471fXYKAucZJdUq9eXpZWzQKHPUHkY8ZRXkq3-nO18CKtc_aT94LHKSOLggC03lKKrGW1MPOxZNiUMx0MRaT31OjU8hgaXXCfnDFADRb-zUH5l1bS-t8PwyzRihjAO9snLiKyHT5yOXWcEaPFChyU1pBEfM0fMXT9NSX2y_MeaU_xBSSIVsHabZjmi_XDJmYiKS_EajlV52wI_thXPuYbwqIkVpLVVF0Sz7mN4Vpyp7_SZA46w8SjYyF3skznQG1n8J3FNh4QWw__9cekLOE8s5_6jdqY08eqeZrUpA8OOuwLmpGN3NHVOk96tbm5yfHnEg09JwPsxtmkvlNWR6qeaw3MG25n4yf6rgqlHZOCAUreOUpYj3QWI2GmxLL05qZnAUqBJudM4Lb6nGZSZ_nExSofgH8P_vSuweZF0yRnCzOsjYXSoQaTGK67Y=w448-h597-n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7544" y="2881774"/>
            <a:ext cx="1146057" cy="15272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CuadroTexto 33"/>
          <p:cNvSpPr txBox="1"/>
          <p:nvPr/>
        </p:nvSpPr>
        <p:spPr>
          <a:xfrm>
            <a:off x="3142279" y="4341926"/>
            <a:ext cx="2327188" cy="461665"/>
          </a:xfrm>
          <a:prstGeom prst="rect">
            <a:avLst/>
          </a:prstGeom>
          <a:noFill/>
        </p:spPr>
        <p:txBody>
          <a:bodyPr wrap="square" rtlCol="0">
            <a:spAutoFit/>
          </a:bodyPr>
          <a:lstStyle/>
          <a:p>
            <a:pPr algn="ctr"/>
            <a:r>
              <a:rPr lang="es-EC" sz="1200" dirty="0" smtClean="0">
                <a:latin typeface="Times New Roman" panose="02020603050405020304" pitchFamily="18" charset="0"/>
                <a:cs typeface="Times New Roman" panose="02020603050405020304" pitchFamily="18" charset="0"/>
              </a:rPr>
              <a:t>Siembra de semilla en medio de cultivo</a:t>
            </a:r>
            <a:endParaRPr lang="es-EC" sz="1200" dirty="0">
              <a:latin typeface="Times New Roman" panose="02020603050405020304" pitchFamily="18" charset="0"/>
              <a:cs typeface="Times New Roman" panose="02020603050405020304" pitchFamily="18" charset="0"/>
            </a:endParaRPr>
          </a:p>
        </p:txBody>
      </p:sp>
      <p:pic>
        <p:nvPicPr>
          <p:cNvPr id="1042" name="Picture 18" descr="https://lh3.googleusercontent.com/Wy-kay38cQtY54QoRu--_j-k72KXan-bICfpRNo877nDjXaueBs1JLmn2YMriiNuYmmM-w4aBpBwBTeStnLNoThiQmHtvruvYCuJareqdJFpkzENPTiVdMvPHxJtNmZkgHrppEdUkMtmQHqOfEkQVbNGe9KuFhHHMqiUP-aaFFDt9KAQPnHzTT6XO7Zid-9zZJ8wBXKipmJxSWaQzyxjRnkdm50cuIfE_n1yA5K1RUlEqH_W2Z_NnexkMwJaiHvkILW5sBadzwjqvI-90UgNYfittp4rpG7q4jlQMABRO1qsa0btWvMUJVuLwDGFl7yNxw5uw9uBNbC7X5nPLLxf2vYH0fTqQU5xOKwyzuAoLEsqLvLHgrXX26ARzeL2Xw4cHvwtd3ZFZzSF7XMp1erEKCfbYcxjjKZ4tuLMJA8aGC6ALHA8z6AzD7HYfq2AkzJH9tto-aQd04d2HbB2PA8yrFHWDc7jCCMIb1PRrEosW2LBT_RRWXS_P0Ib0GiKdhMeU6_S1pxCWLoxN0yu5LBEkpUQFOfQvO2yoSlHkn4tXNiwmkBXgtmzWUP4L2ahdtzThDez6JeAY7izgmAzJwbA7YziXpvhgqPej7bP5D-2b0xz0Sd3r5N6nPxhlImArLjPEvMLWBtMc3XsRPZxk6aJaYlUalZSHO8=w470-h626-n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3917" y="2976389"/>
            <a:ext cx="1171510" cy="1560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36" name="Conector recto de flecha 35"/>
          <p:cNvCxnSpPr/>
          <p:nvPr/>
        </p:nvCxnSpPr>
        <p:spPr>
          <a:xfrm flipH="1">
            <a:off x="2477794" y="3634491"/>
            <a:ext cx="57975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CuadroTexto 19"/>
          <p:cNvSpPr txBox="1"/>
          <p:nvPr/>
        </p:nvSpPr>
        <p:spPr>
          <a:xfrm>
            <a:off x="815091" y="4460810"/>
            <a:ext cx="2327188" cy="461665"/>
          </a:xfrm>
          <a:prstGeom prst="rect">
            <a:avLst/>
          </a:prstGeom>
          <a:noFill/>
        </p:spPr>
        <p:txBody>
          <a:bodyPr wrap="square" rtlCol="0">
            <a:spAutoFit/>
          </a:bodyPr>
          <a:lstStyle/>
          <a:p>
            <a:pPr algn="ctr"/>
            <a:r>
              <a:rPr lang="es-EC" sz="1200" dirty="0" smtClean="0">
                <a:latin typeface="Times New Roman" panose="02020603050405020304" pitchFamily="18" charset="0"/>
                <a:cs typeface="Times New Roman" panose="02020603050405020304" pitchFamily="18" charset="0"/>
              </a:rPr>
              <a:t>Porcentaje de emergencia e infección </a:t>
            </a:r>
            <a:endParaRPr lang="es-EC"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4776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5134" y="280638"/>
            <a:ext cx="2760273" cy="489924"/>
          </a:xfrm>
        </p:spPr>
        <p:txBody>
          <a:bodyPr/>
          <a:lstStyle/>
          <a:p>
            <a:r>
              <a:rPr lang="es-EC" sz="1600" b="1" u="sng" dirty="0" smtClean="0">
                <a:latin typeface="Times New Roman" panose="02020603050405020304" pitchFamily="18" charset="0"/>
                <a:cs typeface="Times New Roman" panose="02020603050405020304" pitchFamily="18" charset="0"/>
              </a:rPr>
              <a:t>DISEÑO EXPERIMENTAL </a:t>
            </a:r>
            <a:endParaRPr lang="es-EC" sz="1600" b="1" u="sng" dirty="0">
              <a:latin typeface="Times New Roman" panose="02020603050405020304" pitchFamily="18" charset="0"/>
              <a:cs typeface="Times New Roman" panose="02020603050405020304" pitchFamily="18" charset="0"/>
            </a:endParaRPr>
          </a:p>
        </p:txBody>
      </p:sp>
      <p:graphicFrame>
        <p:nvGraphicFramePr>
          <p:cNvPr id="3" name="Diagrama 2"/>
          <p:cNvGraphicFramePr/>
          <p:nvPr>
            <p:extLst>
              <p:ext uri="{D42A27DB-BD31-4B8C-83A1-F6EECF244321}">
                <p14:modId xmlns:p14="http://schemas.microsoft.com/office/powerpoint/2010/main" val="2698587633"/>
              </p:ext>
            </p:extLst>
          </p:nvPr>
        </p:nvGraphicFramePr>
        <p:xfrm>
          <a:off x="1349392" y="1082023"/>
          <a:ext cx="7054869" cy="2791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55804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6505" y="290913"/>
            <a:ext cx="2544516" cy="520746"/>
          </a:xfrm>
        </p:spPr>
        <p:txBody>
          <a:bodyPr/>
          <a:lstStyle/>
          <a:p>
            <a:r>
              <a:rPr lang="es-EC" sz="1600" u="sng" dirty="0" smtClean="0">
                <a:latin typeface="Times New Roman" panose="02020603050405020304" pitchFamily="18" charset="0"/>
                <a:cs typeface="Times New Roman" panose="02020603050405020304" pitchFamily="18" charset="0"/>
              </a:rPr>
              <a:t>Tratamientos</a:t>
            </a:r>
            <a:endParaRPr lang="es-EC" sz="1600" u="sng" dirty="0">
              <a:latin typeface="Times New Roman" panose="02020603050405020304" pitchFamily="18" charset="0"/>
              <a:cs typeface="Times New Roman" panose="02020603050405020304" pitchFamily="18" charset="0"/>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3761431911"/>
              </p:ext>
            </p:extLst>
          </p:nvPr>
        </p:nvGraphicFramePr>
        <p:xfrm>
          <a:off x="2888777" y="811659"/>
          <a:ext cx="5276476" cy="3941278"/>
        </p:xfrm>
        <a:graphic>
          <a:graphicData uri="http://schemas.openxmlformats.org/presentationml/2006/ole">
            <mc:AlternateContent xmlns:mc="http://schemas.openxmlformats.org/markup-compatibility/2006">
              <mc:Choice xmlns:v="urn:schemas-microsoft-com:vml" Requires="v">
                <p:oleObj spid="_x0000_s1050" name="Documento" r:id="rId3" imgW="5990525" imgH="4474607" progId="Word.Document.12">
                  <p:embed/>
                </p:oleObj>
              </mc:Choice>
              <mc:Fallback>
                <p:oleObj name="Documento" r:id="rId3" imgW="5990525" imgH="4474607" progId="Word.Document.12">
                  <p:embed/>
                  <p:pic>
                    <p:nvPicPr>
                      <p:cNvPr id="0" name=""/>
                      <p:cNvPicPr/>
                      <p:nvPr/>
                    </p:nvPicPr>
                    <p:blipFill>
                      <a:blip r:embed="rId4"/>
                      <a:stretch>
                        <a:fillRect/>
                      </a:stretch>
                    </p:blipFill>
                    <p:spPr>
                      <a:xfrm>
                        <a:off x="2888777" y="811659"/>
                        <a:ext cx="5276476" cy="3941278"/>
                      </a:xfrm>
                      <a:prstGeom prst="rect">
                        <a:avLst/>
                      </a:prstGeom>
                    </p:spPr>
                  </p:pic>
                </p:oleObj>
              </mc:Fallback>
            </mc:AlternateContent>
          </a:graphicData>
        </a:graphic>
      </p:graphicFrame>
    </p:spTree>
    <p:extLst>
      <p:ext uri="{BB962C8B-B14F-4D97-AF65-F5344CB8AC3E}">
        <p14:creationId xmlns:p14="http://schemas.microsoft.com/office/powerpoint/2010/main" val="41425272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3200" y="229125"/>
            <a:ext cx="2964900" cy="393175"/>
          </a:xfrm>
        </p:spPr>
        <p:txBody>
          <a:bodyPr/>
          <a:lstStyle/>
          <a:p>
            <a:r>
              <a:rPr lang="es-EC" sz="1600" b="1" u="sng" dirty="0" smtClean="0">
                <a:latin typeface="Times New Roman" panose="02020603050405020304" pitchFamily="18" charset="0"/>
                <a:cs typeface="Times New Roman" panose="02020603050405020304" pitchFamily="18" charset="0"/>
              </a:rPr>
              <a:t>VARIABLES DE ESTUDIO</a:t>
            </a:r>
            <a:endParaRPr lang="es-EC" sz="1600" b="1" u="sng" dirty="0">
              <a:latin typeface="Times New Roman" panose="02020603050405020304" pitchFamily="18" charset="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666111755"/>
              </p:ext>
            </p:extLst>
          </p:nvPr>
        </p:nvGraphicFramePr>
        <p:xfrm>
          <a:off x="1663700" y="622300"/>
          <a:ext cx="6616700" cy="3854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41317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424231763"/>
              </p:ext>
            </p:extLst>
          </p:nvPr>
        </p:nvGraphicFramePr>
        <p:xfrm>
          <a:off x="1549400" y="520700"/>
          <a:ext cx="6616700" cy="3854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43989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907469587"/>
              </p:ext>
            </p:extLst>
          </p:nvPr>
        </p:nvGraphicFramePr>
        <p:xfrm>
          <a:off x="1816100" y="603250"/>
          <a:ext cx="6121400" cy="3371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39839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4150" y="311675"/>
            <a:ext cx="3193500" cy="412225"/>
          </a:xfrm>
        </p:spPr>
        <p:txBody>
          <a:bodyPr/>
          <a:lstStyle/>
          <a:p>
            <a:r>
              <a:rPr lang="es-EC" sz="1600" b="1" u="sng" dirty="0" smtClean="0">
                <a:latin typeface="Times New Roman" panose="02020603050405020304" pitchFamily="18" charset="0"/>
                <a:cs typeface="Times New Roman" panose="02020603050405020304" pitchFamily="18" charset="0"/>
              </a:rPr>
              <a:t>RESULTADOS Y DISCUSIÓN </a:t>
            </a:r>
            <a:endParaRPr lang="es-EC" sz="1600" b="1" u="sng"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864150" y="800294"/>
            <a:ext cx="4450800" cy="276999"/>
          </a:xfrm>
          <a:prstGeom prst="rect">
            <a:avLst/>
          </a:prstGeom>
          <a:noFill/>
        </p:spPr>
        <p:txBody>
          <a:bodyPr wrap="square" rtlCol="0">
            <a:spAutoFit/>
          </a:bodyPr>
          <a:lstStyle/>
          <a:p>
            <a:pPr algn="ctr"/>
            <a:r>
              <a:rPr lang="es-EC" sz="1200" u="sng" dirty="0" smtClean="0">
                <a:latin typeface="Times New Roman" panose="02020603050405020304" pitchFamily="18" charset="0"/>
                <a:cs typeface="Times New Roman" panose="02020603050405020304" pitchFamily="18" charset="0"/>
              </a:rPr>
              <a:t>Contenido de humedad en las semillas tratadas </a:t>
            </a:r>
            <a:endParaRPr lang="es-EC" sz="1200" u="sng"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864150" y="3829051"/>
            <a:ext cx="6184350" cy="830997"/>
          </a:xfrm>
          <a:prstGeom prst="rect">
            <a:avLst/>
          </a:prstGeom>
          <a:noFill/>
        </p:spPr>
        <p:txBody>
          <a:bodyPr wrap="square" rtlCol="0">
            <a:spAutoFit/>
          </a:bodyPr>
          <a:lstStyle/>
          <a:p>
            <a:pPr algn="just"/>
            <a:r>
              <a:rPr lang="es-EC" sz="1200" dirty="0">
                <a:solidFill>
                  <a:schemeClr val="tx1"/>
                </a:solidFill>
                <a:latin typeface="Times New Roman" panose="02020603050405020304" pitchFamily="18" charset="0"/>
                <a:cs typeface="Times New Roman" panose="02020603050405020304" pitchFamily="18" charset="0"/>
              </a:rPr>
              <a:t>Si hubo diferencia significativa en el contenido de humedad entre la semilla sin tratar comparado con la semilla </a:t>
            </a:r>
            <a:r>
              <a:rPr lang="es-EC" sz="1200" dirty="0" err="1">
                <a:solidFill>
                  <a:schemeClr val="tx1"/>
                </a:solidFill>
                <a:latin typeface="Times New Roman" panose="02020603050405020304" pitchFamily="18" charset="0"/>
                <a:cs typeface="Times New Roman" panose="02020603050405020304" pitchFamily="18" charset="0"/>
              </a:rPr>
              <a:t>pretratada</a:t>
            </a:r>
            <a:r>
              <a:rPr lang="es-EC" sz="1200" dirty="0">
                <a:solidFill>
                  <a:schemeClr val="tx1"/>
                </a:solidFill>
                <a:latin typeface="Times New Roman" panose="02020603050405020304" pitchFamily="18" charset="0"/>
                <a:cs typeface="Times New Roman" panose="02020603050405020304" pitchFamily="18" charset="0"/>
              </a:rPr>
              <a:t> con calor seco a 70 °C por 45 y 60 minutos del genotipo INIAP – 450 ANDINO y línea F3 - (ECU 2658 X ECU 8415).</a:t>
            </a:r>
          </a:p>
          <a:p>
            <a:pPr algn="just"/>
            <a:endParaRPr lang="es-EC" sz="1200" dirty="0">
              <a:solidFill>
                <a:schemeClr val="tx1"/>
              </a:solidFill>
              <a:latin typeface="Times New Roman" panose="02020603050405020304" pitchFamily="18" charset="0"/>
              <a:cs typeface="Times New Roman" panose="02020603050405020304" pitchFamily="18" charset="0"/>
            </a:endParaRPr>
          </a:p>
        </p:txBody>
      </p:sp>
      <p:graphicFrame>
        <p:nvGraphicFramePr>
          <p:cNvPr id="6" name="Gráfico 5"/>
          <p:cNvGraphicFramePr/>
          <p:nvPr>
            <p:extLst>
              <p:ext uri="{D42A27DB-BD31-4B8C-83A1-F6EECF244321}">
                <p14:modId xmlns:p14="http://schemas.microsoft.com/office/powerpoint/2010/main" val="3611200579"/>
              </p:ext>
            </p:extLst>
          </p:nvPr>
        </p:nvGraphicFramePr>
        <p:xfrm>
          <a:off x="1019175" y="1200150"/>
          <a:ext cx="4524375" cy="2628901"/>
        </p:xfrm>
        <a:graphic>
          <a:graphicData uri="http://schemas.openxmlformats.org/drawingml/2006/chart">
            <c:chart xmlns:c="http://schemas.openxmlformats.org/drawingml/2006/chart" xmlns:r="http://schemas.openxmlformats.org/officeDocument/2006/relationships" r:id="rId2"/>
          </a:graphicData>
        </a:graphic>
      </p:graphicFrame>
      <p:sp>
        <p:nvSpPr>
          <p:cNvPr id="7" name="CuadroTexto 6"/>
          <p:cNvSpPr txBox="1"/>
          <p:nvPr/>
        </p:nvSpPr>
        <p:spPr>
          <a:xfrm>
            <a:off x="5622532" y="517787"/>
            <a:ext cx="3238500" cy="2693045"/>
          </a:xfrm>
          <a:prstGeom prst="rect">
            <a:avLst/>
          </a:prstGeom>
          <a:noFill/>
        </p:spPr>
        <p:txBody>
          <a:bodyPr wrap="square" rtlCol="0">
            <a:spAutoFit/>
          </a:bodyPr>
          <a:lstStyle/>
          <a:p>
            <a:pPr algn="just"/>
            <a:r>
              <a:rPr lang="es-EC" sz="1300" dirty="0" err="1">
                <a:latin typeface="Times New Roman" panose="02020603050405020304" pitchFamily="18" charset="0"/>
                <a:cs typeface="Times New Roman" panose="02020603050405020304" pitchFamily="18" charset="0"/>
              </a:rPr>
              <a:t>Falconí</a:t>
            </a:r>
            <a:r>
              <a:rPr lang="es-EC" sz="1300" dirty="0">
                <a:latin typeface="Times New Roman" panose="02020603050405020304" pitchFamily="18" charset="0"/>
                <a:cs typeface="Times New Roman" panose="02020603050405020304" pitchFamily="18" charset="0"/>
              </a:rPr>
              <a:t> &amp; Yánez, (2016) </a:t>
            </a:r>
            <a:r>
              <a:rPr lang="es-EC" sz="1300" dirty="0" smtClean="0">
                <a:latin typeface="Times New Roman" panose="02020603050405020304" pitchFamily="18" charset="0"/>
                <a:cs typeface="Times New Roman" panose="02020603050405020304" pitchFamily="18" charset="0"/>
              </a:rPr>
              <a:t>expusieron semilla de chocho de los genotipos ECU 2658 e INIAP – 450 Andino a 65 °C durante 8 y 12 h; con 8 h de exposición el contenido de humedad fue de 7,7 % mientras que con 12 h fue de 4,8%. En el mismo estudio con las variedades Cotopaxi y Chimborazo al exponer la semilla al </a:t>
            </a:r>
            <a:r>
              <a:rPr lang="es-EC" sz="1300" dirty="0">
                <a:latin typeface="Times New Roman" panose="02020603050405020304" pitchFamily="18" charset="0"/>
                <a:cs typeface="Times New Roman" panose="02020603050405020304" pitchFamily="18" charset="0"/>
              </a:rPr>
              <a:t>calor seco </a:t>
            </a:r>
            <a:r>
              <a:rPr lang="es-EC" sz="1300" dirty="0" smtClean="0">
                <a:latin typeface="Times New Roman" panose="02020603050405020304" pitchFamily="18" charset="0"/>
                <a:cs typeface="Times New Roman" panose="02020603050405020304" pitchFamily="18" charset="0"/>
              </a:rPr>
              <a:t>durante 8 h el </a:t>
            </a:r>
            <a:r>
              <a:rPr lang="es-EC" sz="1300" dirty="0">
                <a:latin typeface="Times New Roman" panose="02020603050405020304" pitchFamily="18" charset="0"/>
                <a:cs typeface="Times New Roman" panose="02020603050405020304" pitchFamily="18" charset="0"/>
              </a:rPr>
              <a:t>contenido de humedad fue de 6,9 </a:t>
            </a:r>
            <a:r>
              <a:rPr lang="es-EC" sz="1300" dirty="0" smtClean="0">
                <a:latin typeface="Times New Roman" panose="02020603050405020304" pitchFamily="18" charset="0"/>
                <a:cs typeface="Times New Roman" panose="02020603050405020304" pitchFamily="18" charset="0"/>
              </a:rPr>
              <a:t>y </a:t>
            </a:r>
            <a:r>
              <a:rPr lang="es-EC" sz="1300" dirty="0">
                <a:latin typeface="Times New Roman" panose="02020603050405020304" pitchFamily="18" charset="0"/>
                <a:cs typeface="Times New Roman" panose="02020603050405020304" pitchFamily="18" charset="0"/>
              </a:rPr>
              <a:t>6,4 </a:t>
            </a:r>
            <a:r>
              <a:rPr lang="es-EC" sz="1300" dirty="0" smtClean="0">
                <a:latin typeface="Times New Roman" panose="02020603050405020304" pitchFamily="18" charset="0"/>
                <a:cs typeface="Times New Roman" panose="02020603050405020304" pitchFamily="18" charset="0"/>
              </a:rPr>
              <a:t>%. </a:t>
            </a:r>
            <a:r>
              <a:rPr lang="es-EC" sz="1300" dirty="0">
                <a:latin typeface="Times New Roman" panose="02020603050405020304" pitchFamily="18" charset="0"/>
                <a:cs typeface="Times New Roman" panose="02020603050405020304" pitchFamily="18" charset="0"/>
              </a:rPr>
              <a:t>M</a:t>
            </a:r>
            <a:r>
              <a:rPr lang="es-EC" sz="1300" dirty="0" smtClean="0">
                <a:latin typeface="Times New Roman" panose="02020603050405020304" pitchFamily="18" charset="0"/>
                <a:cs typeface="Times New Roman" panose="02020603050405020304" pitchFamily="18" charset="0"/>
              </a:rPr>
              <a:t>ientras </a:t>
            </a:r>
            <a:r>
              <a:rPr lang="es-EC" sz="1300" dirty="0">
                <a:latin typeface="Times New Roman" panose="02020603050405020304" pitchFamily="18" charset="0"/>
                <a:cs typeface="Times New Roman" panose="02020603050405020304" pitchFamily="18" charset="0"/>
              </a:rPr>
              <a:t>con 12 </a:t>
            </a:r>
            <a:r>
              <a:rPr lang="es-EC" sz="1300" dirty="0" smtClean="0">
                <a:latin typeface="Times New Roman" panose="02020603050405020304" pitchFamily="18" charset="0"/>
                <a:cs typeface="Times New Roman" panose="02020603050405020304" pitchFamily="18" charset="0"/>
              </a:rPr>
              <a:t>h </a:t>
            </a:r>
            <a:r>
              <a:rPr lang="es-EC" sz="1300" dirty="0">
                <a:latin typeface="Times New Roman" panose="02020603050405020304" pitchFamily="18" charset="0"/>
                <a:cs typeface="Times New Roman" panose="02020603050405020304" pitchFamily="18" charset="0"/>
              </a:rPr>
              <a:t>fue de </a:t>
            </a:r>
            <a:r>
              <a:rPr lang="es-EC" sz="1300" dirty="0" smtClean="0">
                <a:latin typeface="Times New Roman" panose="02020603050405020304" pitchFamily="18" charset="0"/>
                <a:cs typeface="Times New Roman" panose="02020603050405020304" pitchFamily="18" charset="0"/>
              </a:rPr>
              <a:t>4,5 </a:t>
            </a:r>
            <a:r>
              <a:rPr lang="es-EC" sz="1300" dirty="0">
                <a:latin typeface="Times New Roman" panose="02020603050405020304" pitchFamily="18" charset="0"/>
                <a:cs typeface="Times New Roman" panose="02020603050405020304" pitchFamily="18" charset="0"/>
              </a:rPr>
              <a:t>y 5,4 </a:t>
            </a:r>
            <a:r>
              <a:rPr lang="es-EC" sz="1300" dirty="0" smtClean="0">
                <a:latin typeface="Times New Roman" panose="02020603050405020304" pitchFamily="18" charset="0"/>
                <a:cs typeface="Times New Roman" panose="02020603050405020304" pitchFamily="18" charset="0"/>
              </a:rPr>
              <a:t>%. Por </a:t>
            </a:r>
            <a:r>
              <a:rPr lang="es-EC" sz="1300" dirty="0">
                <a:latin typeface="Times New Roman" panose="02020603050405020304" pitchFamily="18" charset="0"/>
                <a:cs typeface="Times New Roman" panose="02020603050405020304" pitchFamily="18" charset="0"/>
              </a:rPr>
              <a:t>su parte, cuando trataron la semilla durante 24 y 96 </a:t>
            </a:r>
            <a:r>
              <a:rPr lang="es-EC" sz="1300" dirty="0" smtClean="0">
                <a:latin typeface="Times New Roman" panose="02020603050405020304" pitchFamily="18" charset="0"/>
                <a:cs typeface="Times New Roman" panose="02020603050405020304" pitchFamily="18" charset="0"/>
              </a:rPr>
              <a:t>h </a:t>
            </a:r>
            <a:r>
              <a:rPr lang="es-EC" sz="1300" dirty="0">
                <a:latin typeface="Times New Roman" panose="02020603050405020304" pitchFamily="18" charset="0"/>
                <a:cs typeface="Times New Roman" panose="02020603050405020304" pitchFamily="18" charset="0"/>
              </a:rPr>
              <a:t>se </a:t>
            </a:r>
            <a:r>
              <a:rPr lang="es-EC" sz="1300" dirty="0" smtClean="0">
                <a:latin typeface="Times New Roman" panose="02020603050405020304" pitchFamily="18" charset="0"/>
                <a:cs typeface="Times New Roman" panose="02020603050405020304" pitchFamily="18" charset="0"/>
              </a:rPr>
              <a:t>perdió </a:t>
            </a:r>
            <a:r>
              <a:rPr lang="es-EC" sz="1300" dirty="0">
                <a:latin typeface="Times New Roman" panose="02020603050405020304" pitchFamily="18" charset="0"/>
                <a:cs typeface="Times New Roman" panose="02020603050405020304" pitchFamily="18" charset="0"/>
              </a:rPr>
              <a:t>un 80% el contenido de </a:t>
            </a:r>
            <a:r>
              <a:rPr lang="es-EC" sz="1300" dirty="0" smtClean="0">
                <a:latin typeface="Times New Roman" panose="02020603050405020304" pitchFamily="18" charset="0"/>
                <a:cs typeface="Times New Roman" panose="02020603050405020304" pitchFamily="18" charset="0"/>
              </a:rPr>
              <a:t>humedad.</a:t>
            </a:r>
            <a:endParaRPr lang="es-EC"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59643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787950" y="343094"/>
            <a:ext cx="4450800" cy="276999"/>
          </a:xfrm>
          <a:prstGeom prst="rect">
            <a:avLst/>
          </a:prstGeom>
          <a:noFill/>
        </p:spPr>
        <p:txBody>
          <a:bodyPr wrap="square" rtlCol="0">
            <a:spAutoFit/>
          </a:bodyPr>
          <a:lstStyle/>
          <a:p>
            <a:pPr algn="ctr"/>
            <a:r>
              <a:rPr lang="es-EC" sz="1200" u="sng" dirty="0" smtClean="0">
                <a:latin typeface="Times New Roman" panose="02020603050405020304" pitchFamily="18" charset="0"/>
                <a:cs typeface="Times New Roman" panose="02020603050405020304" pitchFamily="18" charset="0"/>
              </a:rPr>
              <a:t>Porcentaje de emergencia de la semilla de chocho bajo invernadero</a:t>
            </a:r>
            <a:endParaRPr lang="es-EC" sz="1200" u="sng" dirty="0">
              <a:latin typeface="Times New Roman" panose="02020603050405020304" pitchFamily="18" charset="0"/>
              <a:cs typeface="Times New Roman" panose="02020603050405020304" pitchFamily="18" charset="0"/>
            </a:endParaRPr>
          </a:p>
        </p:txBody>
      </p:sp>
      <p:graphicFrame>
        <p:nvGraphicFramePr>
          <p:cNvPr id="4" name="Gráfico 3"/>
          <p:cNvGraphicFramePr/>
          <p:nvPr>
            <p:extLst>
              <p:ext uri="{D42A27DB-BD31-4B8C-83A1-F6EECF244321}">
                <p14:modId xmlns:p14="http://schemas.microsoft.com/office/powerpoint/2010/main" val="70815663"/>
              </p:ext>
            </p:extLst>
          </p:nvPr>
        </p:nvGraphicFramePr>
        <p:xfrm>
          <a:off x="863600" y="896620"/>
          <a:ext cx="4375150" cy="2532380"/>
        </p:xfrm>
        <a:graphic>
          <a:graphicData uri="http://schemas.openxmlformats.org/drawingml/2006/chart">
            <c:chart xmlns:c="http://schemas.openxmlformats.org/drawingml/2006/chart" xmlns:r="http://schemas.openxmlformats.org/officeDocument/2006/relationships" r:id="rId3"/>
          </a:graphicData>
        </a:graphic>
      </p:graphicFrame>
      <p:sp>
        <p:nvSpPr>
          <p:cNvPr id="5" name="CuadroTexto 4"/>
          <p:cNvSpPr txBox="1"/>
          <p:nvPr/>
        </p:nvSpPr>
        <p:spPr>
          <a:xfrm>
            <a:off x="787950" y="3657601"/>
            <a:ext cx="6184350" cy="830997"/>
          </a:xfrm>
          <a:prstGeom prst="rect">
            <a:avLst/>
          </a:prstGeom>
          <a:noFill/>
        </p:spPr>
        <p:txBody>
          <a:bodyPr wrap="square" rtlCol="0">
            <a:spAutoFit/>
          </a:bodyPr>
          <a:lstStyle/>
          <a:p>
            <a:pPr algn="just"/>
            <a:r>
              <a:rPr lang="es-EC" sz="1200" dirty="0">
                <a:latin typeface="Times New Roman" panose="02020603050405020304" pitchFamily="18" charset="0"/>
                <a:cs typeface="Times New Roman" panose="02020603050405020304" pitchFamily="18" charset="0"/>
              </a:rPr>
              <a:t>El porcentaje de emergencia de semilla de chocho del genotipo INIAP – 450 Andino y </a:t>
            </a:r>
            <a:r>
              <a:rPr lang="es-EC" sz="1200" dirty="0" smtClean="0">
                <a:latin typeface="Times New Roman" panose="02020603050405020304" pitchFamily="18" charset="0"/>
                <a:cs typeface="Times New Roman" panose="02020603050405020304" pitchFamily="18" charset="0"/>
              </a:rPr>
              <a:t>Línea </a:t>
            </a:r>
            <a:r>
              <a:rPr lang="es-EC" sz="1200" dirty="0">
                <a:latin typeface="Times New Roman" panose="02020603050405020304" pitchFamily="18" charset="0"/>
                <a:cs typeface="Times New Roman" panose="02020603050405020304" pitchFamily="18" charset="0"/>
              </a:rPr>
              <a:t>F3 – (ECU 2658 X ECU 8415) no presentaron diferencia significativa para los diferentes tratamientos aplicados (F</a:t>
            </a:r>
            <a:r>
              <a:rPr lang="es-EC" sz="1200" baseline="-25000" dirty="0">
                <a:latin typeface="Times New Roman" panose="02020603050405020304" pitchFamily="18" charset="0"/>
                <a:cs typeface="Times New Roman" panose="02020603050405020304" pitchFamily="18" charset="0"/>
              </a:rPr>
              <a:t>7,16</a:t>
            </a:r>
            <a:r>
              <a:rPr lang="es-EC" sz="1200" dirty="0">
                <a:latin typeface="Times New Roman" panose="02020603050405020304" pitchFamily="18" charset="0"/>
                <a:cs typeface="Times New Roman" panose="02020603050405020304" pitchFamily="18" charset="0"/>
              </a:rPr>
              <a:t>=0,59; P= </a:t>
            </a:r>
            <a:r>
              <a:rPr lang="es-EC" sz="1200" dirty="0" smtClean="0">
                <a:latin typeface="Times New Roman" panose="02020603050405020304" pitchFamily="18" charset="0"/>
                <a:cs typeface="Times New Roman" panose="02020603050405020304" pitchFamily="18" charset="0"/>
              </a:rPr>
              <a:t>0,6319</a:t>
            </a:r>
            <a:r>
              <a:rPr lang="es-EC" sz="1200" dirty="0">
                <a:latin typeface="Times New Roman" panose="02020603050405020304" pitchFamily="18" charset="0"/>
                <a:cs typeface="Times New Roman" panose="02020603050405020304" pitchFamily="18" charset="0"/>
              </a:rPr>
              <a:t>)</a:t>
            </a:r>
          </a:p>
          <a:p>
            <a:pPr algn="just"/>
            <a:endParaRPr lang="es-EC" sz="1200" dirty="0">
              <a:latin typeface="Times New Roman" panose="02020603050405020304" pitchFamily="18" charset="0"/>
              <a:cs typeface="Times New Roman" panose="02020603050405020304" pitchFamily="18" charset="0"/>
            </a:endParaRPr>
          </a:p>
        </p:txBody>
      </p:sp>
      <p:sp>
        <p:nvSpPr>
          <p:cNvPr id="6" name="CuadroTexto 5"/>
          <p:cNvSpPr txBox="1"/>
          <p:nvPr/>
        </p:nvSpPr>
        <p:spPr>
          <a:xfrm>
            <a:off x="5591709" y="481593"/>
            <a:ext cx="3202969" cy="2693045"/>
          </a:xfrm>
          <a:prstGeom prst="rect">
            <a:avLst/>
          </a:prstGeom>
          <a:noFill/>
        </p:spPr>
        <p:txBody>
          <a:bodyPr wrap="square" rtlCol="0">
            <a:spAutoFit/>
          </a:bodyPr>
          <a:lstStyle/>
          <a:p>
            <a:pPr algn="just"/>
            <a:r>
              <a:rPr lang="es-EC" sz="1300" dirty="0" err="1" smtClean="0">
                <a:latin typeface="Times New Roman" panose="02020603050405020304" pitchFamily="18" charset="0"/>
                <a:cs typeface="Times New Roman" panose="02020603050405020304" pitchFamily="18" charset="0"/>
              </a:rPr>
              <a:t>Falconí</a:t>
            </a:r>
            <a:r>
              <a:rPr lang="es-EC" sz="1300" dirty="0" smtClean="0">
                <a:latin typeface="Times New Roman" panose="02020603050405020304" pitchFamily="18" charset="0"/>
                <a:cs typeface="Times New Roman" panose="02020603050405020304" pitchFamily="18" charset="0"/>
              </a:rPr>
              <a:t> &amp; Yánez, (2016) donde el porcentaje de emergencia de las semillas tratadas con calor seco a 65 °C por 8 y 12 h se redujo en 14 y 18 %. Semilla de la línea  F3 - (ECU 2658 X ECU 8415) expuesta al calor seco a 70 °C por 45 y 60 min redujo ligeramente el porcentaje de emergencia comparado con el testigo, otros estudios indica resultados opuestos por ejemplo </a:t>
            </a:r>
            <a:r>
              <a:rPr lang="es-EC" sz="1300" dirty="0" err="1" smtClean="0">
                <a:latin typeface="Times New Roman" panose="02020603050405020304" pitchFamily="18" charset="0"/>
                <a:cs typeface="Times New Roman" panose="02020603050405020304" pitchFamily="18" charset="0"/>
              </a:rPr>
              <a:t>Basra</a:t>
            </a:r>
            <a:r>
              <a:rPr lang="es-EC" sz="1300" dirty="0" smtClean="0">
                <a:latin typeface="Times New Roman" panose="02020603050405020304" pitchFamily="18" charset="0"/>
                <a:cs typeface="Times New Roman" panose="02020603050405020304" pitchFamily="18" charset="0"/>
              </a:rPr>
              <a:t>, </a:t>
            </a:r>
            <a:r>
              <a:rPr lang="es-EC" sz="1300" i="1" dirty="0" smtClean="0">
                <a:latin typeface="Times New Roman" panose="02020603050405020304" pitchFamily="18" charset="0"/>
                <a:cs typeface="Times New Roman" panose="02020603050405020304" pitchFamily="18" charset="0"/>
              </a:rPr>
              <a:t>et al</a:t>
            </a:r>
            <a:r>
              <a:rPr lang="es-EC" sz="1300" dirty="0" smtClean="0">
                <a:latin typeface="Times New Roman" panose="02020603050405020304" pitchFamily="18" charset="0"/>
                <a:cs typeface="Times New Roman" panose="02020603050405020304" pitchFamily="18" charset="0"/>
              </a:rPr>
              <a:t>., (2004) quienes trataron semilla de algodón americano con calor seco a 65 °C durante 8 h lograron promover la emergencia de semillas. </a:t>
            </a:r>
            <a:endParaRPr lang="es-EC"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71615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2" name="CuadroTexto 1"/>
          <p:cNvSpPr txBox="1"/>
          <p:nvPr/>
        </p:nvSpPr>
        <p:spPr>
          <a:xfrm>
            <a:off x="1058238" y="297951"/>
            <a:ext cx="2034283" cy="338554"/>
          </a:xfrm>
          <a:prstGeom prst="rect">
            <a:avLst/>
          </a:prstGeom>
          <a:noFill/>
        </p:spPr>
        <p:txBody>
          <a:bodyPr wrap="square" rtlCol="0">
            <a:spAutoFit/>
          </a:bodyPr>
          <a:lstStyle/>
          <a:p>
            <a:r>
              <a:rPr lang="es-EC" sz="1600" b="1" u="sng" dirty="0" smtClean="0">
                <a:latin typeface="Times New Roman" panose="02020603050405020304" pitchFamily="18" charset="0"/>
                <a:cs typeface="Times New Roman" panose="02020603050405020304" pitchFamily="18" charset="0"/>
              </a:rPr>
              <a:t>INTRODUCCIÓN</a:t>
            </a:r>
            <a:endParaRPr lang="es-EC" sz="1600" b="1" u="sng" dirty="0">
              <a:latin typeface="Times New Roman" panose="02020603050405020304" pitchFamily="18" charset="0"/>
              <a:cs typeface="Times New Roman" panose="02020603050405020304" pitchFamily="18" charset="0"/>
            </a:endParaRPr>
          </a:p>
        </p:txBody>
      </p:sp>
      <p:sp>
        <p:nvSpPr>
          <p:cNvPr id="3" name="CuadroTexto 2"/>
          <p:cNvSpPr txBox="1"/>
          <p:nvPr/>
        </p:nvSpPr>
        <p:spPr>
          <a:xfrm>
            <a:off x="1058238" y="770562"/>
            <a:ext cx="2743200" cy="307777"/>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EL CHOCHO </a:t>
            </a:r>
            <a:r>
              <a:rPr lang="es-EC" dirty="0" smtClean="0">
                <a:latin typeface="Times New Roman" panose="02020603050405020304" pitchFamily="18" charset="0"/>
                <a:cs typeface="Times New Roman" panose="02020603050405020304" pitchFamily="18" charset="0"/>
              </a:rPr>
              <a:t>(</a:t>
            </a:r>
            <a:r>
              <a:rPr lang="es-EC" i="1" dirty="0" smtClean="0">
                <a:latin typeface="Times New Roman" panose="02020603050405020304" pitchFamily="18" charset="0"/>
                <a:cs typeface="Times New Roman" panose="02020603050405020304" pitchFamily="18" charset="0"/>
              </a:rPr>
              <a:t>Lupinus mutabilis</a:t>
            </a:r>
            <a:r>
              <a:rPr lang="es-EC" dirty="0" smtClean="0">
                <a:latin typeface="Times New Roman" panose="02020603050405020304" pitchFamily="18" charset="0"/>
                <a:cs typeface="Times New Roman" panose="02020603050405020304" pitchFamily="18" charset="0"/>
              </a:rPr>
              <a:t>) </a:t>
            </a:r>
            <a:endParaRPr lang="es-EC"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747" y="1078340"/>
            <a:ext cx="2080354" cy="1560266"/>
          </a:xfrm>
          <a:prstGeom prst="rect">
            <a:avLst/>
          </a:prstGeom>
          <a:ln>
            <a:noFill/>
          </a:ln>
          <a:effectLst>
            <a:softEdge rad="112500"/>
          </a:effectLst>
        </p:spPr>
      </p:pic>
      <p:cxnSp>
        <p:nvCxnSpPr>
          <p:cNvPr id="8" name="Conector recto de flecha 7"/>
          <p:cNvCxnSpPr/>
          <p:nvPr/>
        </p:nvCxnSpPr>
        <p:spPr>
          <a:xfrm>
            <a:off x="3544584" y="1726058"/>
            <a:ext cx="159249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CuadroTexto 10"/>
          <p:cNvSpPr txBox="1"/>
          <p:nvPr/>
        </p:nvSpPr>
        <p:spPr>
          <a:xfrm>
            <a:off x="3631428" y="1418281"/>
            <a:ext cx="1335641" cy="307777"/>
          </a:xfrm>
          <a:prstGeom prst="rect">
            <a:avLst/>
          </a:prstGeom>
          <a:noFill/>
        </p:spPr>
        <p:txBody>
          <a:bodyPr wrap="square" rtlCol="0">
            <a:spAutoFit/>
          </a:bodyPr>
          <a:lstStyle/>
          <a:p>
            <a:pPr algn="r"/>
            <a:r>
              <a:rPr lang="es-EC" dirty="0" smtClean="0"/>
              <a:t>Agroecología </a:t>
            </a:r>
            <a:endParaRPr lang="es-EC" dirty="0"/>
          </a:p>
        </p:txBody>
      </p:sp>
      <p:sp>
        <p:nvSpPr>
          <p:cNvPr id="12" name="Abrir llave 11"/>
          <p:cNvSpPr/>
          <p:nvPr/>
        </p:nvSpPr>
        <p:spPr>
          <a:xfrm>
            <a:off x="5320406" y="903823"/>
            <a:ext cx="252360" cy="1644470"/>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s-EC"/>
          </a:p>
        </p:txBody>
      </p:sp>
      <p:sp>
        <p:nvSpPr>
          <p:cNvPr id="13" name="CuadroTexto 12"/>
          <p:cNvSpPr txBox="1"/>
          <p:nvPr/>
        </p:nvSpPr>
        <p:spPr>
          <a:xfrm>
            <a:off x="5536968" y="975530"/>
            <a:ext cx="1887874"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1200" dirty="0" smtClean="0">
                <a:latin typeface="Times New Roman" panose="02020603050405020304" pitchFamily="18" charset="0"/>
                <a:cs typeface="Times New Roman" panose="02020603050405020304" pitchFamily="18" charset="0"/>
              </a:rPr>
              <a:t>Fija nitrógeno atmosférico</a:t>
            </a:r>
            <a:endParaRPr lang="es-EC" sz="1200" dirty="0">
              <a:latin typeface="Times New Roman" panose="02020603050405020304" pitchFamily="18" charset="0"/>
              <a:cs typeface="Times New Roman" panose="02020603050405020304" pitchFamily="18" charset="0"/>
            </a:endParaRPr>
          </a:p>
        </p:txBody>
      </p:sp>
      <p:cxnSp>
        <p:nvCxnSpPr>
          <p:cNvPr id="17" name="Conector recto de flecha 16"/>
          <p:cNvCxnSpPr/>
          <p:nvPr/>
        </p:nvCxnSpPr>
        <p:spPr>
          <a:xfrm>
            <a:off x="6445107" y="1282612"/>
            <a:ext cx="0" cy="2168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CuadroTexto 24"/>
          <p:cNvSpPr txBox="1"/>
          <p:nvPr/>
        </p:nvSpPr>
        <p:spPr>
          <a:xfrm>
            <a:off x="5545315" y="1509135"/>
            <a:ext cx="187118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Mejorar la fertilidad del suelo</a:t>
            </a: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Alternativa de rotación de cultivos</a:t>
            </a:r>
            <a:endParaRPr lang="es-EC" sz="1200" dirty="0">
              <a:latin typeface="Times New Roman" panose="02020603050405020304" pitchFamily="18" charset="0"/>
              <a:cs typeface="Times New Roman" panose="02020603050405020304" pitchFamily="18" charset="0"/>
            </a:endParaRPr>
          </a:p>
        </p:txBody>
      </p:sp>
      <p:pic>
        <p:nvPicPr>
          <p:cNvPr id="26" name="Imagen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1404" y="903823"/>
            <a:ext cx="1099014" cy="1465352"/>
          </a:xfrm>
          <a:prstGeom prst="rect">
            <a:avLst/>
          </a:prstGeom>
          <a:ln>
            <a:noFill/>
          </a:ln>
          <a:effectLst>
            <a:softEdge rad="112500"/>
          </a:effectLst>
        </p:spPr>
      </p:pic>
      <p:cxnSp>
        <p:nvCxnSpPr>
          <p:cNvPr id="28" name="Conector recto de flecha 27"/>
          <p:cNvCxnSpPr/>
          <p:nvPr/>
        </p:nvCxnSpPr>
        <p:spPr>
          <a:xfrm>
            <a:off x="2401421" y="2638606"/>
            <a:ext cx="6503" cy="4436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026" name="Picture 2" descr="Resultado de imagen para sierra del ecuador map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609" y="3174714"/>
            <a:ext cx="1677754" cy="15000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1" name="Abrir llave 30"/>
          <p:cNvSpPr/>
          <p:nvPr/>
        </p:nvSpPr>
        <p:spPr>
          <a:xfrm>
            <a:off x="2527442" y="3174714"/>
            <a:ext cx="308225" cy="1510301"/>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s-EC"/>
          </a:p>
        </p:txBody>
      </p:sp>
      <p:sp>
        <p:nvSpPr>
          <p:cNvPr id="33" name="CuadroTexto 32"/>
          <p:cNvSpPr txBox="1"/>
          <p:nvPr/>
        </p:nvSpPr>
        <p:spPr>
          <a:xfrm>
            <a:off x="2835667" y="3230519"/>
            <a:ext cx="1150706" cy="1388416"/>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Cotopaxi</a:t>
            </a: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Chimborazo</a:t>
            </a: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Pichincha</a:t>
            </a: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Bolívar</a:t>
            </a: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Tungurahua</a:t>
            </a: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Imbabura</a:t>
            </a: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Carchi </a:t>
            </a:r>
          </a:p>
        </p:txBody>
      </p:sp>
      <p:pic>
        <p:nvPicPr>
          <p:cNvPr id="1028" name="Picture 4" descr="Resultado de imagen para semillas de choch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0831" y="3082247"/>
            <a:ext cx="2032821" cy="13289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37" name="Conector recto de flecha 36"/>
          <p:cNvCxnSpPr/>
          <p:nvPr/>
        </p:nvCxnSpPr>
        <p:spPr>
          <a:xfrm flipV="1">
            <a:off x="6373652" y="3696320"/>
            <a:ext cx="458663"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Abrir llave 38"/>
          <p:cNvSpPr/>
          <p:nvPr/>
        </p:nvSpPr>
        <p:spPr>
          <a:xfrm>
            <a:off x="6832315" y="2825394"/>
            <a:ext cx="246579" cy="1779882"/>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s-EC"/>
          </a:p>
        </p:txBody>
      </p:sp>
      <p:sp>
        <p:nvSpPr>
          <p:cNvPr id="42" name="CuadroTexto 41"/>
          <p:cNvSpPr txBox="1"/>
          <p:nvPr/>
        </p:nvSpPr>
        <p:spPr>
          <a:xfrm>
            <a:off x="6993956" y="3115170"/>
            <a:ext cx="1412517"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Elevado contenido de proteína (50%) </a:t>
            </a: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Vitaminas</a:t>
            </a: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Minerales </a:t>
            </a: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Aceites </a:t>
            </a:r>
            <a:endParaRPr lang="es-EC" sz="1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787950" y="343095"/>
            <a:ext cx="5117550" cy="461665"/>
          </a:xfrm>
          <a:prstGeom prst="rect">
            <a:avLst/>
          </a:prstGeom>
          <a:noFill/>
        </p:spPr>
        <p:txBody>
          <a:bodyPr wrap="square" rtlCol="0">
            <a:spAutoFit/>
          </a:bodyPr>
          <a:lstStyle/>
          <a:p>
            <a:pPr algn="ctr"/>
            <a:r>
              <a:rPr lang="es-EC" sz="1200" u="sng" dirty="0" smtClean="0">
                <a:latin typeface="Times New Roman" panose="02020603050405020304" pitchFamily="18" charset="0"/>
                <a:cs typeface="Times New Roman" panose="02020603050405020304" pitchFamily="18" charset="0"/>
              </a:rPr>
              <a:t>Efecto </a:t>
            </a:r>
            <a:r>
              <a:rPr lang="es-EC" sz="1200" u="sng" dirty="0">
                <a:latin typeface="Times New Roman" panose="02020603050405020304" pitchFamily="18" charset="0"/>
                <a:cs typeface="Times New Roman" panose="02020603050405020304" pitchFamily="18" charset="0"/>
              </a:rPr>
              <a:t>del pretratamiento de la semilla de chocho con calor seco en la severidad de </a:t>
            </a:r>
            <a:r>
              <a:rPr lang="es-EC" sz="1200" i="1" u="sng" dirty="0">
                <a:latin typeface="Times New Roman" panose="02020603050405020304" pitchFamily="18" charset="0"/>
                <a:cs typeface="Times New Roman" panose="02020603050405020304" pitchFamily="18" charset="0"/>
              </a:rPr>
              <a:t>Colletotrichum acutatum </a:t>
            </a:r>
            <a:r>
              <a:rPr lang="es-EC" sz="1200" u="sng" dirty="0">
                <a:latin typeface="Times New Roman" panose="02020603050405020304" pitchFamily="18" charset="0"/>
                <a:cs typeface="Times New Roman" panose="02020603050405020304" pitchFamily="18" charset="0"/>
              </a:rPr>
              <a:t>en planta. </a:t>
            </a:r>
          </a:p>
        </p:txBody>
      </p:sp>
      <p:graphicFrame>
        <p:nvGraphicFramePr>
          <p:cNvPr id="4" name="Gráfico 3"/>
          <p:cNvGraphicFramePr/>
          <p:nvPr>
            <p:extLst>
              <p:ext uri="{D42A27DB-BD31-4B8C-83A1-F6EECF244321}">
                <p14:modId xmlns:p14="http://schemas.microsoft.com/office/powerpoint/2010/main" val="520902141"/>
              </p:ext>
            </p:extLst>
          </p:nvPr>
        </p:nvGraphicFramePr>
        <p:xfrm>
          <a:off x="933450" y="106680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5" name="CuadroTexto 4"/>
          <p:cNvSpPr txBox="1"/>
          <p:nvPr/>
        </p:nvSpPr>
        <p:spPr>
          <a:xfrm>
            <a:off x="551645" y="3858600"/>
            <a:ext cx="6374850" cy="646331"/>
          </a:xfrm>
          <a:prstGeom prst="rect">
            <a:avLst/>
          </a:prstGeom>
          <a:noFill/>
        </p:spPr>
        <p:txBody>
          <a:bodyPr wrap="square" rtlCol="0">
            <a:spAutoFit/>
          </a:bodyPr>
          <a:lstStyle/>
          <a:p>
            <a:pPr algn="just"/>
            <a:r>
              <a:rPr lang="es-EC" sz="1200" dirty="0">
                <a:latin typeface="Times New Roman" panose="02020603050405020304" pitchFamily="18" charset="0"/>
                <a:cs typeface="Times New Roman" panose="02020603050405020304" pitchFamily="18" charset="0"/>
              </a:rPr>
              <a:t>No hubo diferencias significativas (F</a:t>
            </a:r>
            <a:r>
              <a:rPr lang="es-EC" sz="1200" baseline="-25000" dirty="0">
                <a:latin typeface="Times New Roman" panose="02020603050405020304" pitchFamily="18" charset="0"/>
                <a:cs typeface="Times New Roman" panose="02020603050405020304" pitchFamily="18" charset="0"/>
              </a:rPr>
              <a:t>7,16</a:t>
            </a:r>
            <a:r>
              <a:rPr lang="es-EC" sz="1200" dirty="0">
                <a:latin typeface="Times New Roman" panose="02020603050405020304" pitchFamily="18" charset="0"/>
                <a:cs typeface="Times New Roman" panose="02020603050405020304" pitchFamily="18" charset="0"/>
              </a:rPr>
              <a:t>=0,72; P=0,5525) en la severidad de la planta cuando se utilizó semillas de chocho </a:t>
            </a:r>
            <a:r>
              <a:rPr lang="es-EC" sz="1200" dirty="0" err="1">
                <a:latin typeface="Times New Roman" panose="02020603050405020304" pitchFamily="18" charset="0"/>
                <a:cs typeface="Times New Roman" panose="02020603050405020304" pitchFamily="18" charset="0"/>
              </a:rPr>
              <a:t>pretratadas</a:t>
            </a:r>
            <a:r>
              <a:rPr lang="es-EC" sz="1200" dirty="0">
                <a:latin typeface="Times New Roman" panose="02020603050405020304" pitchFamily="18" charset="0"/>
                <a:cs typeface="Times New Roman" panose="02020603050405020304" pitchFamily="18" charset="0"/>
              </a:rPr>
              <a:t> con calor seco a 70 °C por 45 y 60 minutos  comparado con los sin tratar del genotipo INIAP – 450 Andino y línea F3 - (ECU 2658 X ECU 8415</a:t>
            </a:r>
            <a:r>
              <a:rPr lang="es-EC" sz="1200" dirty="0" smtClean="0">
                <a:latin typeface="Times New Roman" panose="02020603050405020304" pitchFamily="18" charset="0"/>
                <a:cs typeface="Times New Roman" panose="02020603050405020304" pitchFamily="18" charset="0"/>
              </a:rPr>
              <a:t>).</a:t>
            </a:r>
            <a:endParaRPr lang="es-EC" sz="1200" dirty="0">
              <a:latin typeface="Times New Roman" panose="02020603050405020304" pitchFamily="18" charset="0"/>
              <a:cs typeface="Times New Roman" panose="02020603050405020304" pitchFamily="18" charset="0"/>
            </a:endParaRPr>
          </a:p>
        </p:txBody>
      </p:sp>
      <p:sp>
        <p:nvSpPr>
          <p:cNvPr id="6" name="CuadroTexto 5"/>
          <p:cNvSpPr txBox="1"/>
          <p:nvPr/>
        </p:nvSpPr>
        <p:spPr>
          <a:xfrm>
            <a:off x="5782210" y="732841"/>
            <a:ext cx="3084388" cy="2893100"/>
          </a:xfrm>
          <a:prstGeom prst="rect">
            <a:avLst/>
          </a:prstGeom>
          <a:noFill/>
        </p:spPr>
        <p:txBody>
          <a:bodyPr wrap="square" rtlCol="0">
            <a:spAutoFit/>
          </a:bodyPr>
          <a:lstStyle/>
          <a:p>
            <a:pPr algn="just"/>
            <a:r>
              <a:rPr lang="es-EC" sz="1300" dirty="0" smtClean="0">
                <a:latin typeface="Times New Roman" panose="02020603050405020304" pitchFamily="18" charset="0"/>
                <a:cs typeface="Times New Roman" panose="02020603050405020304" pitchFamily="18" charset="0"/>
              </a:rPr>
              <a:t>Thomas, </a:t>
            </a:r>
            <a:r>
              <a:rPr lang="es-EC" sz="1300" i="1" dirty="0">
                <a:latin typeface="Times New Roman" panose="02020603050405020304" pitchFamily="18" charset="0"/>
                <a:cs typeface="Times New Roman" panose="02020603050405020304" pitchFamily="18" charset="0"/>
              </a:rPr>
              <a:t>et </a:t>
            </a:r>
            <a:r>
              <a:rPr lang="es-EC" sz="1300" i="1" dirty="0" smtClean="0">
                <a:latin typeface="Times New Roman" panose="02020603050405020304" pitchFamily="18" charset="0"/>
                <a:cs typeface="Times New Roman" panose="02020603050405020304" pitchFamily="18" charset="0"/>
              </a:rPr>
              <a:t>al., </a:t>
            </a:r>
            <a:r>
              <a:rPr lang="es-EC" sz="1300" dirty="0">
                <a:latin typeface="Times New Roman" panose="02020603050405020304" pitchFamily="18" charset="0"/>
                <a:cs typeface="Times New Roman" panose="02020603050405020304" pitchFamily="18" charset="0"/>
              </a:rPr>
              <a:t>(2008)  señalaron que el patógeno </a:t>
            </a:r>
            <a:r>
              <a:rPr lang="es-EC" sz="1300" i="1" dirty="0">
                <a:latin typeface="Times New Roman" panose="02020603050405020304" pitchFamily="18" charset="0"/>
                <a:cs typeface="Times New Roman" panose="02020603050405020304" pitchFamily="18" charset="0"/>
              </a:rPr>
              <a:t>Colletotrichum </a:t>
            </a:r>
            <a:r>
              <a:rPr lang="es-EC" sz="1300" i="1" dirty="0" err="1">
                <a:latin typeface="Times New Roman" panose="02020603050405020304" pitchFamily="18" charset="0"/>
                <a:cs typeface="Times New Roman" panose="02020603050405020304" pitchFamily="18" charset="0"/>
              </a:rPr>
              <a:t>lupini</a:t>
            </a:r>
            <a:r>
              <a:rPr lang="es-EC" sz="1300" dirty="0">
                <a:latin typeface="Times New Roman" panose="02020603050405020304" pitchFamily="18" charset="0"/>
                <a:cs typeface="Times New Roman" panose="02020603050405020304" pitchFamily="18" charset="0"/>
              </a:rPr>
              <a:t> no crece a temperaturas superiores a 35 °C. En el cultivo presenta un índice de severidad de 1 es decir que se observan lesiones menores a 1 </a:t>
            </a:r>
            <a:r>
              <a:rPr lang="es-EC" sz="1300" dirty="0" err="1">
                <a:latin typeface="Times New Roman" panose="02020603050405020304" pitchFamily="18" charset="0"/>
                <a:cs typeface="Times New Roman" panose="02020603050405020304" pitchFamily="18" charset="0"/>
              </a:rPr>
              <a:t>mm.</a:t>
            </a:r>
            <a:r>
              <a:rPr lang="es-EC" sz="1300" dirty="0">
                <a:latin typeface="Times New Roman" panose="02020603050405020304" pitchFamily="18" charset="0"/>
                <a:cs typeface="Times New Roman" panose="02020603050405020304" pitchFamily="18" charset="0"/>
              </a:rPr>
              <a:t> </a:t>
            </a:r>
            <a:r>
              <a:rPr lang="es-EC" sz="1300" dirty="0" err="1">
                <a:latin typeface="Times New Roman" panose="02020603050405020304" pitchFamily="18" charset="0"/>
                <a:cs typeface="Times New Roman" panose="02020603050405020304" pitchFamily="18" charset="0"/>
              </a:rPr>
              <a:t>Guaytarilla</a:t>
            </a:r>
            <a:r>
              <a:rPr lang="es-EC" sz="1300" dirty="0">
                <a:latin typeface="Times New Roman" panose="02020603050405020304" pitchFamily="18" charset="0"/>
                <a:cs typeface="Times New Roman" panose="02020603050405020304" pitchFamily="18" charset="0"/>
              </a:rPr>
              <a:t> &amp; </a:t>
            </a:r>
            <a:r>
              <a:rPr lang="es-EC" sz="1300" dirty="0" err="1">
                <a:latin typeface="Times New Roman" panose="02020603050405020304" pitchFamily="18" charset="0"/>
                <a:cs typeface="Times New Roman" panose="02020603050405020304" pitchFamily="18" charset="0"/>
              </a:rPr>
              <a:t>Falconí</a:t>
            </a:r>
            <a:r>
              <a:rPr lang="es-EC" sz="1300" dirty="0">
                <a:latin typeface="Times New Roman" panose="02020603050405020304" pitchFamily="18" charset="0"/>
                <a:cs typeface="Times New Roman" panose="02020603050405020304" pitchFamily="18" charset="0"/>
              </a:rPr>
              <a:t> (2014) inocularon cepas de </a:t>
            </a:r>
            <a:r>
              <a:rPr lang="es-EC" sz="1300" i="1" dirty="0">
                <a:latin typeface="Times New Roman" panose="02020603050405020304" pitchFamily="18" charset="0"/>
                <a:cs typeface="Times New Roman" panose="02020603050405020304" pitchFamily="18" charset="0"/>
              </a:rPr>
              <a:t>C. acutatum</a:t>
            </a:r>
            <a:r>
              <a:rPr lang="es-EC" sz="1300" dirty="0">
                <a:latin typeface="Times New Roman" panose="02020603050405020304" pitchFamily="18" charset="0"/>
                <a:cs typeface="Times New Roman" panose="02020603050405020304" pitchFamily="18" charset="0"/>
              </a:rPr>
              <a:t> para observar la distribución de la severidad en donde presentaron un potencial de resistencia a la antracnosis bajo las condiciones de invernadero por lo que obtuvieron plantas resistentes y con distribución heterogénea (escala de severidad 1)</a:t>
            </a:r>
          </a:p>
        </p:txBody>
      </p:sp>
    </p:spTree>
    <p:extLst>
      <p:ext uri="{BB962C8B-B14F-4D97-AF65-F5344CB8AC3E}">
        <p14:creationId xmlns:p14="http://schemas.microsoft.com/office/powerpoint/2010/main" val="25475460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787950" y="343095"/>
            <a:ext cx="5117550" cy="461665"/>
          </a:xfrm>
          <a:prstGeom prst="rect">
            <a:avLst/>
          </a:prstGeom>
          <a:noFill/>
        </p:spPr>
        <p:txBody>
          <a:bodyPr wrap="square" rtlCol="0">
            <a:spAutoFit/>
          </a:bodyPr>
          <a:lstStyle/>
          <a:p>
            <a:pPr algn="ctr"/>
            <a:r>
              <a:rPr lang="es-EC" sz="1200" u="sng" dirty="0" smtClean="0">
                <a:latin typeface="Times New Roman" panose="02020603050405020304" pitchFamily="18" charset="0"/>
                <a:cs typeface="Times New Roman" panose="02020603050405020304" pitchFamily="18" charset="0"/>
              </a:rPr>
              <a:t>Efecto </a:t>
            </a:r>
            <a:r>
              <a:rPr lang="es-EC" sz="1200" u="sng" dirty="0">
                <a:latin typeface="Times New Roman" panose="02020603050405020304" pitchFamily="18" charset="0"/>
                <a:cs typeface="Times New Roman" panose="02020603050405020304" pitchFamily="18" charset="0"/>
              </a:rPr>
              <a:t>del pretratamiento de semilla de chocho con calor seco en el número de vainas por planta </a:t>
            </a:r>
          </a:p>
        </p:txBody>
      </p:sp>
      <p:graphicFrame>
        <p:nvGraphicFramePr>
          <p:cNvPr id="4" name="Gráfico 3"/>
          <p:cNvGraphicFramePr/>
          <p:nvPr>
            <p:extLst>
              <p:ext uri="{D42A27DB-BD31-4B8C-83A1-F6EECF244321}">
                <p14:modId xmlns:p14="http://schemas.microsoft.com/office/powerpoint/2010/main" val="3292051986"/>
              </p:ext>
            </p:extLst>
          </p:nvPr>
        </p:nvGraphicFramePr>
        <p:xfrm>
          <a:off x="1394100" y="1377315"/>
          <a:ext cx="3905250" cy="2337435"/>
        </p:xfrm>
        <a:graphic>
          <a:graphicData uri="http://schemas.openxmlformats.org/drawingml/2006/chart">
            <c:chart xmlns:c="http://schemas.openxmlformats.org/drawingml/2006/chart" xmlns:r="http://schemas.openxmlformats.org/officeDocument/2006/relationships" r:id="rId3"/>
          </a:graphicData>
        </a:graphic>
      </p:graphicFrame>
      <p:sp>
        <p:nvSpPr>
          <p:cNvPr id="5" name="CuadroTexto 4"/>
          <p:cNvSpPr txBox="1"/>
          <p:nvPr/>
        </p:nvSpPr>
        <p:spPr>
          <a:xfrm>
            <a:off x="787950" y="3905071"/>
            <a:ext cx="5458738" cy="646331"/>
          </a:xfrm>
          <a:prstGeom prst="rect">
            <a:avLst/>
          </a:prstGeom>
          <a:noFill/>
        </p:spPr>
        <p:txBody>
          <a:bodyPr wrap="square" rtlCol="0">
            <a:spAutoFit/>
          </a:bodyPr>
          <a:lstStyle/>
          <a:p>
            <a:pPr algn="just"/>
            <a:r>
              <a:rPr lang="es-EC" sz="1200" dirty="0">
                <a:latin typeface="Times New Roman" panose="02020603050405020304" pitchFamily="18" charset="0"/>
                <a:cs typeface="Times New Roman" panose="02020603050405020304" pitchFamily="18" charset="0"/>
              </a:rPr>
              <a:t>El pretratamiento de semilla de chocho del genotipo INIAP – 450 Andino y línea F3 - (ECU 2658 X ECU 8415) no afectó el número de vainas por planta (F</a:t>
            </a:r>
            <a:r>
              <a:rPr lang="es-EC" sz="1200" baseline="-25000" dirty="0">
                <a:latin typeface="Times New Roman" panose="02020603050405020304" pitchFamily="18" charset="0"/>
                <a:cs typeface="Times New Roman" panose="02020603050405020304" pitchFamily="18" charset="0"/>
              </a:rPr>
              <a:t>7,16</a:t>
            </a:r>
            <a:r>
              <a:rPr lang="es-EC" sz="1200" dirty="0">
                <a:latin typeface="Times New Roman" panose="02020603050405020304" pitchFamily="18" charset="0"/>
                <a:cs typeface="Times New Roman" panose="02020603050405020304" pitchFamily="18" charset="0"/>
              </a:rPr>
              <a:t>=1,41; </a:t>
            </a:r>
            <a:r>
              <a:rPr lang="es-EC" sz="1200" dirty="0" smtClean="0">
                <a:latin typeface="Times New Roman" panose="02020603050405020304" pitchFamily="18" charset="0"/>
                <a:cs typeface="Times New Roman" panose="02020603050405020304" pitchFamily="18" charset="0"/>
              </a:rPr>
              <a:t>P=0,2767)</a:t>
            </a:r>
            <a:endParaRPr lang="es-EC" sz="1200" dirty="0">
              <a:latin typeface="Times New Roman" panose="02020603050405020304" pitchFamily="18" charset="0"/>
              <a:cs typeface="Times New Roman" panose="02020603050405020304" pitchFamily="18" charset="0"/>
            </a:endParaRPr>
          </a:p>
        </p:txBody>
      </p:sp>
      <p:sp>
        <p:nvSpPr>
          <p:cNvPr id="6" name="CuadroTexto 5"/>
          <p:cNvSpPr txBox="1"/>
          <p:nvPr/>
        </p:nvSpPr>
        <p:spPr>
          <a:xfrm>
            <a:off x="5905500" y="1408502"/>
            <a:ext cx="2663147" cy="1892826"/>
          </a:xfrm>
          <a:prstGeom prst="rect">
            <a:avLst/>
          </a:prstGeom>
          <a:noFill/>
        </p:spPr>
        <p:txBody>
          <a:bodyPr wrap="square" rtlCol="0">
            <a:spAutoFit/>
          </a:bodyPr>
          <a:lstStyle/>
          <a:p>
            <a:pPr algn="just"/>
            <a:r>
              <a:rPr lang="es-EC" sz="1300" dirty="0" err="1">
                <a:latin typeface="Times New Roman" panose="02020603050405020304" pitchFamily="18" charset="0"/>
                <a:cs typeface="Times New Roman" panose="02020603050405020304" pitchFamily="18" charset="0"/>
              </a:rPr>
              <a:t>Guaytarilla</a:t>
            </a:r>
            <a:r>
              <a:rPr lang="es-EC" sz="1300" dirty="0">
                <a:latin typeface="Times New Roman" panose="02020603050405020304" pitchFamily="18" charset="0"/>
                <a:cs typeface="Times New Roman" panose="02020603050405020304" pitchFamily="18" charset="0"/>
              </a:rPr>
              <a:t> &amp; </a:t>
            </a:r>
            <a:r>
              <a:rPr lang="es-EC" sz="1300" dirty="0" err="1">
                <a:latin typeface="Times New Roman" panose="02020603050405020304" pitchFamily="18" charset="0"/>
                <a:cs typeface="Times New Roman" panose="02020603050405020304" pitchFamily="18" charset="0"/>
              </a:rPr>
              <a:t>Falconí</a:t>
            </a:r>
            <a:r>
              <a:rPr lang="es-EC" sz="1300" dirty="0">
                <a:latin typeface="Times New Roman" panose="02020603050405020304" pitchFamily="18" charset="0"/>
                <a:cs typeface="Times New Roman" panose="02020603050405020304" pitchFamily="18" charset="0"/>
              </a:rPr>
              <a:t> (2014) inocularon plantas con </a:t>
            </a:r>
            <a:r>
              <a:rPr lang="es-EC" sz="1300" i="1" dirty="0">
                <a:latin typeface="Times New Roman" panose="02020603050405020304" pitchFamily="18" charset="0"/>
                <a:cs typeface="Times New Roman" panose="02020603050405020304" pitchFamily="18" charset="0"/>
              </a:rPr>
              <a:t>C. acutatum </a:t>
            </a:r>
            <a:r>
              <a:rPr lang="es-EC" sz="1300" dirty="0">
                <a:latin typeface="Times New Roman" panose="02020603050405020304" pitchFamily="18" charset="0"/>
                <a:cs typeface="Times New Roman" panose="02020603050405020304" pitchFamily="18" charset="0"/>
              </a:rPr>
              <a:t>y las mismas plantas sin recibir algún </a:t>
            </a:r>
            <a:r>
              <a:rPr lang="es-EC" sz="1300" dirty="0" smtClean="0">
                <a:latin typeface="Times New Roman" panose="02020603050405020304" pitchFamily="18" charset="0"/>
                <a:cs typeface="Times New Roman" panose="02020603050405020304" pitchFamily="18" charset="0"/>
              </a:rPr>
              <a:t>tratamiento </a:t>
            </a:r>
            <a:r>
              <a:rPr lang="es-EC" sz="1300" dirty="0">
                <a:latin typeface="Times New Roman" panose="02020603050405020304" pitchFamily="18" charset="0"/>
                <a:cs typeface="Times New Roman" panose="02020603050405020304" pitchFamily="18" charset="0"/>
              </a:rPr>
              <a:t>para el control de antracnosis, el número de vainas del genotipo INIAP – 450 Andino y  línea F3 - (Ecu 2658 X Ecu 8415) fue de 23,38 y 24,15 </a:t>
            </a:r>
            <a:r>
              <a:rPr lang="es-EC" sz="1300" dirty="0" smtClean="0">
                <a:latin typeface="Times New Roman" panose="02020603050405020304" pitchFamily="18" charset="0"/>
                <a:cs typeface="Times New Roman" panose="02020603050405020304" pitchFamily="18" charset="0"/>
              </a:rPr>
              <a:t>respectivamente.</a:t>
            </a:r>
            <a:endParaRPr lang="es-EC"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17121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711750" y="362145"/>
            <a:ext cx="5117550" cy="276999"/>
          </a:xfrm>
          <a:prstGeom prst="rect">
            <a:avLst/>
          </a:prstGeom>
          <a:noFill/>
        </p:spPr>
        <p:txBody>
          <a:bodyPr wrap="square" rtlCol="0">
            <a:spAutoFit/>
          </a:bodyPr>
          <a:lstStyle/>
          <a:p>
            <a:pPr algn="ctr"/>
            <a:r>
              <a:rPr lang="es-EC" sz="1200" u="sng" dirty="0" smtClean="0">
                <a:latin typeface="Times New Roman" panose="02020603050405020304" pitchFamily="18" charset="0"/>
                <a:cs typeface="Times New Roman" panose="02020603050405020304" pitchFamily="18" charset="0"/>
              </a:rPr>
              <a:t>Efecto </a:t>
            </a:r>
            <a:r>
              <a:rPr lang="es-EC" sz="1200" u="sng" dirty="0">
                <a:latin typeface="Times New Roman" panose="02020603050405020304" pitchFamily="18" charset="0"/>
                <a:cs typeface="Times New Roman" panose="02020603050405020304" pitchFamily="18" charset="0"/>
              </a:rPr>
              <a:t>del pretratamiento con calor seco en el número de semillas por vaina</a:t>
            </a:r>
          </a:p>
        </p:txBody>
      </p:sp>
      <p:graphicFrame>
        <p:nvGraphicFramePr>
          <p:cNvPr id="4" name="Gráfico 3"/>
          <p:cNvGraphicFramePr/>
          <p:nvPr>
            <p:extLst>
              <p:ext uri="{D42A27DB-BD31-4B8C-83A1-F6EECF244321}">
                <p14:modId xmlns:p14="http://schemas.microsoft.com/office/powerpoint/2010/main" val="302235048"/>
              </p:ext>
            </p:extLst>
          </p:nvPr>
        </p:nvGraphicFramePr>
        <p:xfrm>
          <a:off x="2952750" y="776682"/>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p:cNvSpPr txBox="1"/>
          <p:nvPr/>
        </p:nvSpPr>
        <p:spPr>
          <a:xfrm>
            <a:off x="2445300" y="3657421"/>
            <a:ext cx="6374850" cy="1015663"/>
          </a:xfrm>
          <a:prstGeom prst="rect">
            <a:avLst/>
          </a:prstGeom>
          <a:noFill/>
        </p:spPr>
        <p:txBody>
          <a:bodyPr wrap="square" rtlCol="0">
            <a:spAutoFit/>
          </a:bodyPr>
          <a:lstStyle/>
          <a:p>
            <a:pPr algn="just"/>
            <a:r>
              <a:rPr lang="es-EC" sz="1200" dirty="0">
                <a:latin typeface="Times New Roman" panose="02020603050405020304" pitchFamily="18" charset="0"/>
                <a:cs typeface="Times New Roman" panose="02020603050405020304" pitchFamily="18" charset="0"/>
              </a:rPr>
              <a:t>El número de semilla por vaina no fue afectada significativamente cuando se trató la semilla del genotipo INIAP -450 Andino y línea F3 – ( ECU 2658 X ECU 8415) con calor seco a 70 °C por 45 y 60 minutos (F</a:t>
            </a:r>
            <a:r>
              <a:rPr lang="es-EC" sz="1200" baseline="-25000" dirty="0">
                <a:latin typeface="Times New Roman" panose="02020603050405020304" pitchFamily="18" charset="0"/>
                <a:cs typeface="Times New Roman" panose="02020603050405020304" pitchFamily="18" charset="0"/>
              </a:rPr>
              <a:t>7,16</a:t>
            </a:r>
            <a:r>
              <a:rPr lang="es-EC" sz="1200" dirty="0">
                <a:latin typeface="Times New Roman" panose="02020603050405020304" pitchFamily="18" charset="0"/>
                <a:cs typeface="Times New Roman" panose="02020603050405020304" pitchFamily="18" charset="0"/>
              </a:rPr>
              <a:t>=0,61; P=0,6167; Figura 9); se obtuvieron un promedio de 2 semillas por vaina en todos los tratamientos.</a:t>
            </a:r>
          </a:p>
          <a:p>
            <a:pPr algn="just"/>
            <a:endParaRPr lang="es-EC"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37127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711750" y="362145"/>
            <a:ext cx="5117550" cy="461665"/>
          </a:xfrm>
          <a:prstGeom prst="rect">
            <a:avLst/>
          </a:prstGeom>
          <a:noFill/>
        </p:spPr>
        <p:txBody>
          <a:bodyPr wrap="square" rtlCol="0">
            <a:spAutoFit/>
          </a:bodyPr>
          <a:lstStyle/>
          <a:p>
            <a:pPr lvl="2" algn="ctr"/>
            <a:r>
              <a:rPr lang="es-EC" sz="1200" u="sng" dirty="0">
                <a:latin typeface="Times New Roman" panose="02020603050405020304" pitchFamily="18" charset="0"/>
                <a:cs typeface="Times New Roman" panose="02020603050405020304" pitchFamily="18" charset="0"/>
              </a:rPr>
              <a:t>Efecto del pretratamiento de semilla de chocho con calor seco a 70 °C por 45 y 60 minutos en el porcentaje de semilla no comercial </a:t>
            </a:r>
          </a:p>
        </p:txBody>
      </p:sp>
      <p:sp>
        <p:nvSpPr>
          <p:cNvPr id="7" name="CuadroTexto 6"/>
          <p:cNvSpPr txBox="1"/>
          <p:nvPr/>
        </p:nvSpPr>
        <p:spPr>
          <a:xfrm>
            <a:off x="2178600" y="1936410"/>
            <a:ext cx="4850850" cy="646331"/>
          </a:xfrm>
          <a:prstGeom prst="rect">
            <a:avLst/>
          </a:prstGeom>
          <a:noFill/>
        </p:spPr>
        <p:txBody>
          <a:bodyPr wrap="square" rtlCol="0">
            <a:spAutoFit/>
          </a:bodyPr>
          <a:lstStyle/>
          <a:p>
            <a:pPr algn="just"/>
            <a:r>
              <a:rPr lang="es-EC" sz="1200" dirty="0">
                <a:latin typeface="Times New Roman" panose="02020603050405020304" pitchFamily="18" charset="0"/>
                <a:cs typeface="Times New Roman" panose="02020603050405020304" pitchFamily="18" charset="0"/>
              </a:rPr>
              <a:t>El porcentaje de semilla no comercial fue menor en la semilla </a:t>
            </a:r>
            <a:r>
              <a:rPr lang="es-EC" sz="1200" dirty="0" err="1">
                <a:latin typeface="Times New Roman" panose="02020603050405020304" pitchFamily="18" charset="0"/>
                <a:cs typeface="Times New Roman" panose="02020603050405020304" pitchFamily="18" charset="0"/>
              </a:rPr>
              <a:t>pretratada</a:t>
            </a:r>
            <a:r>
              <a:rPr lang="es-EC" sz="1200" dirty="0">
                <a:latin typeface="Times New Roman" panose="02020603050405020304" pitchFamily="18" charset="0"/>
                <a:cs typeface="Times New Roman" panose="02020603050405020304" pitchFamily="18" charset="0"/>
              </a:rPr>
              <a:t> con calor seco a 70 °C por 45 y 60 minutos en comparación con la semilla sin tratar (F</a:t>
            </a:r>
            <a:r>
              <a:rPr lang="es-EC" sz="1200" baseline="-25000" dirty="0">
                <a:latin typeface="Times New Roman" panose="02020603050405020304" pitchFamily="18" charset="0"/>
                <a:cs typeface="Times New Roman" panose="02020603050405020304" pitchFamily="18" charset="0"/>
              </a:rPr>
              <a:t>8,12</a:t>
            </a:r>
            <a:r>
              <a:rPr lang="es-EC" sz="1200" dirty="0">
                <a:latin typeface="Times New Roman" panose="02020603050405020304" pitchFamily="18" charset="0"/>
                <a:cs typeface="Times New Roman" panose="02020603050405020304" pitchFamily="18" charset="0"/>
              </a:rPr>
              <a:t>=9,89; P= </a:t>
            </a:r>
            <a:r>
              <a:rPr lang="es-EC" sz="1200" dirty="0" smtClean="0">
                <a:latin typeface="Times New Roman" panose="02020603050405020304" pitchFamily="18" charset="0"/>
                <a:cs typeface="Times New Roman" panose="02020603050405020304" pitchFamily="18" charset="0"/>
              </a:rPr>
              <a:t>0,0046)</a:t>
            </a:r>
            <a:endParaRPr lang="es-EC" sz="1200" dirty="0">
              <a:latin typeface="Times New Roman" panose="02020603050405020304" pitchFamily="18" charset="0"/>
              <a:cs typeface="Times New Roman" panose="02020603050405020304" pitchFamily="18" charset="0"/>
            </a:endParaRPr>
          </a:p>
        </p:txBody>
      </p:sp>
      <p:sp>
        <p:nvSpPr>
          <p:cNvPr id="9" name="CuadroTexto 8"/>
          <p:cNvSpPr txBox="1"/>
          <p:nvPr/>
        </p:nvSpPr>
        <p:spPr>
          <a:xfrm>
            <a:off x="2145664" y="3850216"/>
            <a:ext cx="5441400" cy="666929"/>
          </a:xfrm>
          <a:prstGeom prst="rect">
            <a:avLst/>
          </a:prstGeom>
          <a:noFill/>
        </p:spPr>
        <p:txBody>
          <a:bodyPr wrap="square" rtlCol="0">
            <a:spAutoFit/>
          </a:bodyPr>
          <a:lstStyle/>
          <a:p>
            <a:pPr algn="just"/>
            <a:r>
              <a:rPr lang="es-EC" sz="1200" dirty="0">
                <a:latin typeface="Times New Roman" panose="02020603050405020304" pitchFamily="18" charset="0"/>
                <a:cs typeface="Times New Roman" panose="02020603050405020304" pitchFamily="18" charset="0"/>
              </a:rPr>
              <a:t>El porcentaje de semilla no comercial de la línea F3 – (ECU 2658 x ECU 8415) mostró diferencia significativa en el pretratamiento con calor seco a 70 °C por 45 y 60 minutos comprado con la semilla sin tratar (F8,12=23,24; P= 0,0003</a:t>
            </a:r>
          </a:p>
        </p:txBody>
      </p:sp>
      <p:graphicFrame>
        <p:nvGraphicFramePr>
          <p:cNvPr id="2" name="Objeto 1"/>
          <p:cNvGraphicFramePr>
            <a:graphicFrameLocks noChangeAspect="1"/>
          </p:cNvGraphicFramePr>
          <p:nvPr>
            <p:extLst>
              <p:ext uri="{D42A27DB-BD31-4B8C-83A1-F6EECF244321}">
                <p14:modId xmlns:p14="http://schemas.microsoft.com/office/powerpoint/2010/main" val="2951357364"/>
              </p:ext>
            </p:extLst>
          </p:nvPr>
        </p:nvGraphicFramePr>
        <p:xfrm>
          <a:off x="1733295" y="823810"/>
          <a:ext cx="5991225" cy="885825"/>
        </p:xfrm>
        <a:graphic>
          <a:graphicData uri="http://schemas.openxmlformats.org/presentationml/2006/ole">
            <mc:AlternateContent xmlns:mc="http://schemas.openxmlformats.org/markup-compatibility/2006">
              <mc:Choice xmlns:v="urn:schemas-microsoft-com:vml" Requires="v">
                <p:oleObj spid="_x0000_s2099" name="Documento" r:id="rId3" imgW="5990525" imgH="885408" progId="Word.Document.12">
                  <p:embed/>
                </p:oleObj>
              </mc:Choice>
              <mc:Fallback>
                <p:oleObj name="Documento" r:id="rId3" imgW="5990525" imgH="885408" progId="Word.Document.12">
                  <p:embed/>
                  <p:pic>
                    <p:nvPicPr>
                      <p:cNvPr id="0" name=""/>
                      <p:cNvPicPr/>
                      <p:nvPr/>
                    </p:nvPicPr>
                    <p:blipFill>
                      <a:blip r:embed="rId4"/>
                      <a:stretch>
                        <a:fillRect/>
                      </a:stretch>
                    </p:blipFill>
                    <p:spPr>
                      <a:xfrm>
                        <a:off x="1733295" y="823810"/>
                        <a:ext cx="5991225" cy="885825"/>
                      </a:xfrm>
                      <a:prstGeom prst="rect">
                        <a:avLst/>
                      </a:prstGeom>
                    </p:spPr>
                  </p:pic>
                </p:oleObj>
              </mc:Fallback>
            </mc:AlternateContent>
          </a:graphicData>
        </a:graphic>
      </p:graphicFrame>
      <p:graphicFrame>
        <p:nvGraphicFramePr>
          <p:cNvPr id="5" name="Objeto 4"/>
          <p:cNvGraphicFramePr>
            <a:graphicFrameLocks noChangeAspect="1"/>
          </p:cNvGraphicFramePr>
          <p:nvPr>
            <p:extLst>
              <p:ext uri="{D42A27DB-BD31-4B8C-83A1-F6EECF244321}">
                <p14:modId xmlns:p14="http://schemas.microsoft.com/office/powerpoint/2010/main" val="3138686695"/>
              </p:ext>
            </p:extLst>
          </p:nvPr>
        </p:nvGraphicFramePr>
        <p:xfrm>
          <a:off x="2008207" y="2797769"/>
          <a:ext cx="5716313" cy="1385911"/>
        </p:xfrm>
        <a:graphic>
          <a:graphicData uri="http://schemas.openxmlformats.org/presentationml/2006/ole">
            <mc:AlternateContent xmlns:mc="http://schemas.openxmlformats.org/markup-compatibility/2006">
              <mc:Choice xmlns:v="urn:schemas-microsoft-com:vml" Requires="v">
                <p:oleObj spid="_x0000_s2100" name="Documento" r:id="rId5" imgW="5990525" imgH="1454058" progId="Word.Document.12">
                  <p:embed/>
                </p:oleObj>
              </mc:Choice>
              <mc:Fallback>
                <p:oleObj name="Documento" r:id="rId5" imgW="5990525" imgH="1454058" progId="Word.Document.12">
                  <p:embed/>
                  <p:pic>
                    <p:nvPicPr>
                      <p:cNvPr id="0" name=""/>
                      <p:cNvPicPr/>
                      <p:nvPr/>
                    </p:nvPicPr>
                    <p:blipFill>
                      <a:blip r:embed="rId6"/>
                      <a:stretch>
                        <a:fillRect/>
                      </a:stretch>
                    </p:blipFill>
                    <p:spPr>
                      <a:xfrm>
                        <a:off x="2008207" y="2797769"/>
                        <a:ext cx="5716313" cy="1385911"/>
                      </a:xfrm>
                      <a:prstGeom prst="rect">
                        <a:avLst/>
                      </a:prstGeom>
                    </p:spPr>
                  </p:pic>
                </p:oleObj>
              </mc:Fallback>
            </mc:AlternateContent>
          </a:graphicData>
        </a:graphic>
      </p:graphicFrame>
      <p:sp>
        <p:nvSpPr>
          <p:cNvPr id="10" name="Rectángulo 9"/>
          <p:cNvSpPr/>
          <p:nvPr/>
        </p:nvSpPr>
        <p:spPr>
          <a:xfrm>
            <a:off x="6113124" y="1109609"/>
            <a:ext cx="472611" cy="287676"/>
          </a:xfrm>
          <a:prstGeom prst="rect">
            <a:avLst/>
          </a:prstGeom>
          <a:noFill/>
          <a:ln>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
        <p:nvSpPr>
          <p:cNvPr id="11" name="Rectángulo 10"/>
          <p:cNvSpPr/>
          <p:nvPr/>
        </p:nvSpPr>
        <p:spPr>
          <a:xfrm>
            <a:off x="6203879" y="3208380"/>
            <a:ext cx="472611" cy="287676"/>
          </a:xfrm>
          <a:prstGeom prst="rect">
            <a:avLst/>
          </a:prstGeom>
          <a:noFill/>
          <a:ln>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36205700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921300" y="324045"/>
            <a:ext cx="5117550" cy="461665"/>
          </a:xfrm>
          <a:prstGeom prst="rect">
            <a:avLst/>
          </a:prstGeom>
          <a:noFill/>
        </p:spPr>
        <p:txBody>
          <a:bodyPr wrap="square" rtlCol="0">
            <a:spAutoFit/>
          </a:bodyPr>
          <a:lstStyle/>
          <a:p>
            <a:pPr lvl="2" algn="ctr"/>
            <a:r>
              <a:rPr lang="es-EC" sz="1200" u="sng" dirty="0">
                <a:latin typeface="Times New Roman" panose="02020603050405020304" pitchFamily="18" charset="0"/>
                <a:cs typeface="Times New Roman" panose="02020603050405020304" pitchFamily="18" charset="0"/>
              </a:rPr>
              <a:t>Efecto del pretratamiento de semillas de chocho con calor seco a 70 °C por 45 y 60 minutos en el rendimiento (Tn.ha</a:t>
            </a:r>
            <a:r>
              <a:rPr lang="es-EC" sz="1200" u="sng" baseline="30000" dirty="0">
                <a:latin typeface="Times New Roman" panose="02020603050405020304" pitchFamily="18" charset="0"/>
                <a:cs typeface="Times New Roman" panose="02020603050405020304" pitchFamily="18" charset="0"/>
              </a:rPr>
              <a:t>-1</a:t>
            </a:r>
            <a:r>
              <a:rPr lang="es-EC" sz="1200" u="sng" dirty="0">
                <a:latin typeface="Times New Roman" panose="02020603050405020304" pitchFamily="18" charset="0"/>
                <a:cs typeface="Times New Roman" panose="02020603050405020304" pitchFamily="18" charset="0"/>
              </a:rPr>
              <a:t>)</a:t>
            </a:r>
          </a:p>
        </p:txBody>
      </p:sp>
      <p:graphicFrame>
        <p:nvGraphicFramePr>
          <p:cNvPr id="4" name="Gráfico 3"/>
          <p:cNvGraphicFramePr/>
          <p:nvPr>
            <p:extLst>
              <p:ext uri="{D42A27DB-BD31-4B8C-83A1-F6EECF244321}">
                <p14:modId xmlns:p14="http://schemas.microsoft.com/office/powerpoint/2010/main" val="3213469267"/>
              </p:ext>
            </p:extLst>
          </p:nvPr>
        </p:nvGraphicFramePr>
        <p:xfrm>
          <a:off x="1257712" y="1030940"/>
          <a:ext cx="4444725" cy="2647950"/>
        </p:xfrm>
        <a:graphic>
          <a:graphicData uri="http://schemas.openxmlformats.org/drawingml/2006/chart">
            <c:chart xmlns:c="http://schemas.openxmlformats.org/drawingml/2006/chart" xmlns:r="http://schemas.openxmlformats.org/officeDocument/2006/relationships" r:id="rId3"/>
          </a:graphicData>
        </a:graphic>
      </p:graphicFrame>
      <p:sp>
        <p:nvSpPr>
          <p:cNvPr id="5" name="CuadroTexto 4"/>
          <p:cNvSpPr txBox="1"/>
          <p:nvPr/>
        </p:nvSpPr>
        <p:spPr>
          <a:xfrm>
            <a:off x="902250" y="3962221"/>
            <a:ext cx="5784300" cy="461665"/>
          </a:xfrm>
          <a:prstGeom prst="rect">
            <a:avLst/>
          </a:prstGeom>
          <a:noFill/>
        </p:spPr>
        <p:txBody>
          <a:bodyPr wrap="square" rtlCol="0">
            <a:spAutoFit/>
          </a:bodyPr>
          <a:lstStyle/>
          <a:p>
            <a:pPr algn="just"/>
            <a:r>
              <a:rPr lang="es-EC" sz="1200" dirty="0" smtClean="0">
                <a:latin typeface="Times New Roman" panose="02020603050405020304" pitchFamily="18" charset="0"/>
                <a:cs typeface="Times New Roman" panose="02020603050405020304" pitchFamily="18" charset="0"/>
              </a:rPr>
              <a:t>Presentaron </a:t>
            </a:r>
            <a:r>
              <a:rPr lang="es-EC" sz="1200" dirty="0">
                <a:latin typeface="Times New Roman" panose="02020603050405020304" pitchFamily="18" charset="0"/>
                <a:cs typeface="Times New Roman" panose="02020603050405020304" pitchFamily="18" charset="0"/>
              </a:rPr>
              <a:t>rendimientos significantes a las semillas sin tratar lo cual sugiere que este método alternativo no </a:t>
            </a:r>
            <a:r>
              <a:rPr lang="es-EC" sz="1200" dirty="0" smtClean="0">
                <a:latin typeface="Times New Roman" panose="02020603050405020304" pitchFamily="18" charset="0"/>
                <a:cs typeface="Times New Roman" panose="02020603050405020304" pitchFamily="18" charset="0"/>
              </a:rPr>
              <a:t>afectó </a:t>
            </a:r>
            <a:r>
              <a:rPr lang="es-EC" sz="1200" dirty="0">
                <a:latin typeface="Times New Roman" panose="02020603050405020304" pitchFamily="18" charset="0"/>
                <a:cs typeface="Times New Roman" panose="02020603050405020304" pitchFamily="18" charset="0"/>
              </a:rPr>
              <a:t>el rendimiento por lo tanto es válido (F</a:t>
            </a:r>
            <a:r>
              <a:rPr lang="es-EC" sz="1200" baseline="-25000" dirty="0">
                <a:latin typeface="Times New Roman" panose="02020603050405020304" pitchFamily="18" charset="0"/>
                <a:cs typeface="Times New Roman" panose="02020603050405020304" pitchFamily="18" charset="0"/>
              </a:rPr>
              <a:t>7,16</a:t>
            </a:r>
            <a:r>
              <a:rPr lang="es-EC" sz="1200" dirty="0">
                <a:latin typeface="Times New Roman" panose="02020603050405020304" pitchFamily="18" charset="0"/>
                <a:cs typeface="Times New Roman" panose="02020603050405020304" pitchFamily="18" charset="0"/>
              </a:rPr>
              <a:t>=0,17; </a:t>
            </a:r>
            <a:r>
              <a:rPr lang="es-EC" sz="1200" dirty="0" smtClean="0">
                <a:latin typeface="Times New Roman" panose="02020603050405020304" pitchFamily="18" charset="0"/>
                <a:cs typeface="Times New Roman" panose="02020603050405020304" pitchFamily="18" charset="0"/>
              </a:rPr>
              <a:t>P=0,9146)</a:t>
            </a:r>
            <a:endParaRPr lang="es-EC" sz="1200" dirty="0">
              <a:latin typeface="Times New Roman" panose="02020603050405020304" pitchFamily="18" charset="0"/>
              <a:cs typeface="Times New Roman" panose="02020603050405020304" pitchFamily="18" charset="0"/>
            </a:endParaRPr>
          </a:p>
        </p:txBody>
      </p:sp>
      <p:sp>
        <p:nvSpPr>
          <p:cNvPr id="6" name="CuadroTexto 5"/>
          <p:cNvSpPr txBox="1"/>
          <p:nvPr/>
        </p:nvSpPr>
        <p:spPr>
          <a:xfrm>
            <a:off x="6038850" y="1811448"/>
            <a:ext cx="2895600" cy="892552"/>
          </a:xfrm>
          <a:prstGeom prst="rect">
            <a:avLst/>
          </a:prstGeom>
          <a:noFill/>
        </p:spPr>
        <p:txBody>
          <a:bodyPr wrap="square" rtlCol="0">
            <a:spAutoFit/>
          </a:bodyPr>
          <a:lstStyle/>
          <a:p>
            <a:pPr algn="just"/>
            <a:r>
              <a:rPr lang="es-EC" sz="1300" dirty="0" err="1">
                <a:latin typeface="Times New Roman" panose="02020603050405020304" pitchFamily="18" charset="0"/>
                <a:cs typeface="Times New Roman" panose="02020603050405020304" pitchFamily="18" charset="0"/>
              </a:rPr>
              <a:t>Guaytarilla</a:t>
            </a:r>
            <a:r>
              <a:rPr lang="es-EC" sz="1300" dirty="0">
                <a:latin typeface="Times New Roman" panose="02020603050405020304" pitchFamily="18" charset="0"/>
                <a:cs typeface="Times New Roman" panose="02020603050405020304" pitchFamily="18" charset="0"/>
              </a:rPr>
              <a:t> &amp; </a:t>
            </a:r>
            <a:r>
              <a:rPr lang="es-EC" sz="1300" dirty="0" err="1">
                <a:latin typeface="Times New Roman" panose="02020603050405020304" pitchFamily="18" charset="0"/>
                <a:cs typeface="Times New Roman" panose="02020603050405020304" pitchFamily="18" charset="0"/>
              </a:rPr>
              <a:t>Falconí</a:t>
            </a:r>
            <a:r>
              <a:rPr lang="es-EC" sz="1300" dirty="0">
                <a:latin typeface="Times New Roman" panose="02020603050405020304" pitchFamily="18" charset="0"/>
                <a:cs typeface="Times New Roman" panose="02020603050405020304" pitchFamily="18" charset="0"/>
              </a:rPr>
              <a:t> (2014) al no tratar la semilla produjeron en el genotipo INIAP – 450 Andino y línea F3 - (ECU 2658 X ECU 8415) </a:t>
            </a:r>
            <a:r>
              <a:rPr lang="es-EC" sz="1300" dirty="0" smtClean="0">
                <a:latin typeface="Times New Roman" panose="02020603050405020304" pitchFamily="18" charset="0"/>
                <a:cs typeface="Times New Roman" panose="02020603050405020304" pitchFamily="18" charset="0"/>
              </a:rPr>
              <a:t>0,88 </a:t>
            </a:r>
            <a:r>
              <a:rPr lang="es-EC" sz="1300" dirty="0">
                <a:latin typeface="Times New Roman" panose="02020603050405020304" pitchFamily="18" charset="0"/>
                <a:cs typeface="Times New Roman" panose="02020603050405020304" pitchFamily="18" charset="0"/>
              </a:rPr>
              <a:t>y 1,35 T</a:t>
            </a:r>
            <a:r>
              <a:rPr lang="es-EC" sz="1300" dirty="0" smtClean="0">
                <a:latin typeface="Times New Roman" panose="02020603050405020304" pitchFamily="18" charset="0"/>
                <a:cs typeface="Times New Roman" panose="02020603050405020304" pitchFamily="18" charset="0"/>
              </a:rPr>
              <a:t>n.ha</a:t>
            </a:r>
            <a:r>
              <a:rPr lang="es-EC" sz="1300" baseline="30000" dirty="0" smtClean="0">
                <a:latin typeface="Times New Roman" panose="02020603050405020304" pitchFamily="18" charset="0"/>
                <a:cs typeface="Times New Roman" panose="02020603050405020304" pitchFamily="18" charset="0"/>
              </a:rPr>
              <a:t>-1</a:t>
            </a:r>
            <a:r>
              <a:rPr lang="es-EC" sz="1300" dirty="0" smtClean="0">
                <a:latin typeface="Times New Roman" panose="02020603050405020304" pitchFamily="18" charset="0"/>
                <a:cs typeface="Times New Roman" panose="02020603050405020304" pitchFamily="18" charset="0"/>
              </a:rPr>
              <a:t>.</a:t>
            </a:r>
            <a:endParaRPr lang="es-EC"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62956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921300" y="324045"/>
            <a:ext cx="5117550" cy="276999"/>
          </a:xfrm>
          <a:prstGeom prst="rect">
            <a:avLst/>
          </a:prstGeom>
          <a:noFill/>
        </p:spPr>
        <p:txBody>
          <a:bodyPr wrap="square" rtlCol="0">
            <a:spAutoFit/>
          </a:bodyPr>
          <a:lstStyle/>
          <a:p>
            <a:pPr lvl="2" algn="ctr"/>
            <a:r>
              <a:rPr lang="es-EC" sz="1200" u="sng" dirty="0" smtClean="0">
                <a:latin typeface="Times New Roman" panose="02020603050405020304" pitchFamily="18" charset="0"/>
                <a:cs typeface="Times New Roman" panose="02020603050405020304" pitchFamily="18" charset="0"/>
              </a:rPr>
              <a:t>Porcentaje </a:t>
            </a:r>
            <a:r>
              <a:rPr lang="es-EC" sz="1200" u="sng" dirty="0">
                <a:latin typeface="Times New Roman" panose="02020603050405020304" pitchFamily="18" charset="0"/>
                <a:cs typeface="Times New Roman" panose="02020603050405020304" pitchFamily="18" charset="0"/>
              </a:rPr>
              <a:t>de germinación en semillas de chocho cosechada (Laboratorio)</a:t>
            </a:r>
          </a:p>
        </p:txBody>
      </p:sp>
      <p:graphicFrame>
        <p:nvGraphicFramePr>
          <p:cNvPr id="5" name="Tabla 4"/>
          <p:cNvGraphicFramePr>
            <a:graphicFrameLocks noGrp="1"/>
          </p:cNvGraphicFramePr>
          <p:nvPr>
            <p:extLst>
              <p:ext uri="{D42A27DB-BD31-4B8C-83A1-F6EECF244321}">
                <p14:modId xmlns:p14="http://schemas.microsoft.com/office/powerpoint/2010/main" val="4150272518"/>
              </p:ext>
            </p:extLst>
          </p:nvPr>
        </p:nvGraphicFramePr>
        <p:xfrm>
          <a:off x="921300" y="1380084"/>
          <a:ext cx="4554220" cy="1467612"/>
        </p:xfrm>
        <a:graphic>
          <a:graphicData uri="http://schemas.openxmlformats.org/drawingml/2006/table">
            <a:tbl>
              <a:tblPr firstRow="1" firstCol="1" bandRow="1"/>
              <a:tblGrid>
                <a:gridCol w="1513205"/>
                <a:gridCol w="1744345"/>
                <a:gridCol w="1296670"/>
              </a:tblGrid>
              <a:tr h="86995">
                <a:tc>
                  <a:txBody>
                    <a:bodyPr/>
                    <a:lstStyle/>
                    <a:p>
                      <a:pPr algn="ctr">
                        <a:lnSpc>
                          <a:spcPct val="107000"/>
                        </a:lnSpc>
                        <a:spcAft>
                          <a:spcPts val="0"/>
                        </a:spcAft>
                      </a:pPr>
                      <a:r>
                        <a:rPr lang="es-EC" sz="1000" b="1" dirty="0">
                          <a:effectLst/>
                          <a:latin typeface="Times New Roman" panose="02020603050405020304" pitchFamily="18" charset="0"/>
                          <a:ea typeface="Calibri" panose="020F0502020204030204" pitchFamily="34" charset="0"/>
                          <a:cs typeface="Times New Roman" panose="02020603050405020304" pitchFamily="18" charset="0"/>
                        </a:rPr>
                        <a:t>Tiempo (min)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effectLst/>
                          <a:latin typeface="Times New Roman" panose="02020603050405020304" pitchFamily="18" charset="0"/>
                          <a:ea typeface="Calibri" panose="020F0502020204030204" pitchFamily="34" charset="0"/>
                          <a:cs typeface="Times New Roman" panose="02020603050405020304" pitchFamily="18" charset="0"/>
                        </a:rPr>
                        <a:t>Genotipo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b="1">
                          <a:effectLst/>
                          <a:latin typeface="Times New Roman" panose="02020603050405020304" pitchFamily="18" charset="0"/>
                          <a:ea typeface="Calibri" panose="020F0502020204030204" pitchFamily="34" charset="0"/>
                          <a:cs typeface="Times New Roman" panose="02020603050405020304" pitchFamily="18" charset="0"/>
                        </a:rPr>
                        <a:t>Medias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7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Testigo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F3 - (ECU 2658 X ECU 8415)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81,95 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0">
                <a:tc>
                  <a:txBody>
                    <a:bodyPr/>
                    <a:lstStyle/>
                    <a:p>
                      <a:pPr algn="ctr">
                        <a:lnSpc>
                          <a:spcPct val="107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Vitavax</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F3 - (ECU 2658 X ECU 8415)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91,67 ab</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0">
                <a:tc>
                  <a:txBody>
                    <a:bodyPr/>
                    <a:lstStyle/>
                    <a:p>
                      <a:pPr algn="ctr">
                        <a:lnSpc>
                          <a:spcPct val="107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Testigo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INIAP – 450 Andino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93,61 ab</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0">
                <a:tc>
                  <a:txBody>
                    <a:bodyPr/>
                    <a:lstStyle/>
                    <a:p>
                      <a:pPr algn="ctr">
                        <a:lnSpc>
                          <a:spcPct val="107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60 min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F3 - (ECU 2658 X ECU 8415)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94,45 ab</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0">
                <a:tc>
                  <a:txBody>
                    <a:bodyPr/>
                    <a:lstStyle/>
                    <a:p>
                      <a:pPr algn="ctr">
                        <a:lnSpc>
                          <a:spcPct val="107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45 min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INIAP – 450 Andino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95,28 ab</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0">
                <a:tc>
                  <a:txBody>
                    <a:bodyPr/>
                    <a:lstStyle/>
                    <a:p>
                      <a:pPr algn="ctr">
                        <a:lnSpc>
                          <a:spcPct val="107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45 min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F3 - (ECU 2658 X ECU 8415)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97,78 b</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58420">
                <a:tc>
                  <a:txBody>
                    <a:bodyPr/>
                    <a:lstStyle/>
                    <a:p>
                      <a:pPr algn="ctr">
                        <a:lnSpc>
                          <a:spcPct val="107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Vitavax</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INIAP – 450 Andino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0"/>
                        </a:spcAft>
                      </a:pPr>
                      <a:r>
                        <a:rPr lang="es-EC" sz="1000">
                          <a:effectLst/>
                          <a:latin typeface="Times New Roman" panose="02020603050405020304" pitchFamily="18" charset="0"/>
                          <a:ea typeface="Calibri" panose="020F0502020204030204" pitchFamily="34" charset="0"/>
                          <a:cs typeface="Times New Roman" panose="02020603050405020304" pitchFamily="18" charset="0"/>
                        </a:rPr>
                        <a:t>98,89 b</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85090">
                <a:tc>
                  <a:txBody>
                    <a:bodyPr/>
                    <a:lstStyle/>
                    <a:p>
                      <a:pPr algn="ctr">
                        <a:lnSpc>
                          <a:spcPct val="107000"/>
                        </a:lnSpc>
                        <a:spcAft>
                          <a:spcPts val="0"/>
                        </a:spcAft>
                      </a:pPr>
                      <a:r>
                        <a:rPr lang="es-EC" sz="1000" dirty="0">
                          <a:effectLst/>
                          <a:latin typeface="Times New Roman" panose="02020603050405020304" pitchFamily="18" charset="0"/>
                          <a:ea typeface="Calibri" panose="020F0502020204030204" pitchFamily="34" charset="0"/>
                          <a:cs typeface="Times New Roman" panose="02020603050405020304" pitchFamily="18" charset="0"/>
                        </a:rPr>
                        <a:t>60 min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effectLst/>
                          <a:latin typeface="Times New Roman" panose="02020603050405020304" pitchFamily="18" charset="0"/>
                          <a:ea typeface="Calibri" panose="020F0502020204030204" pitchFamily="34" charset="0"/>
                          <a:cs typeface="Times New Roman" panose="02020603050405020304" pitchFamily="18" charset="0"/>
                        </a:rPr>
                        <a:t>INIAP – 450 Andino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000" dirty="0">
                          <a:effectLst/>
                          <a:latin typeface="Times New Roman" panose="02020603050405020304" pitchFamily="18" charset="0"/>
                          <a:ea typeface="Calibri" panose="020F0502020204030204" pitchFamily="34" charset="0"/>
                          <a:cs typeface="Times New Roman" panose="02020603050405020304" pitchFamily="18" charset="0"/>
                        </a:rPr>
                        <a:t>98,89 b</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6" name="CuadroTexto 5"/>
          <p:cNvSpPr txBox="1"/>
          <p:nvPr/>
        </p:nvSpPr>
        <p:spPr>
          <a:xfrm>
            <a:off x="587925" y="3771143"/>
            <a:ext cx="5784300" cy="461665"/>
          </a:xfrm>
          <a:prstGeom prst="rect">
            <a:avLst/>
          </a:prstGeom>
          <a:noFill/>
        </p:spPr>
        <p:txBody>
          <a:bodyPr wrap="square" rtlCol="0">
            <a:spAutoFit/>
          </a:bodyPr>
          <a:lstStyle/>
          <a:p>
            <a:pPr algn="just"/>
            <a:r>
              <a:rPr lang="es-EC" sz="1200" dirty="0" smtClean="0">
                <a:latin typeface="Times New Roman" panose="02020603050405020304" pitchFamily="18" charset="0"/>
                <a:cs typeface="Times New Roman" panose="02020603050405020304" pitchFamily="18" charset="0"/>
              </a:rPr>
              <a:t>Presentaron </a:t>
            </a:r>
            <a:r>
              <a:rPr lang="es-EC" sz="1200" dirty="0">
                <a:latin typeface="Times New Roman" panose="02020603050405020304" pitchFamily="18" charset="0"/>
                <a:cs typeface="Times New Roman" panose="02020603050405020304" pitchFamily="18" charset="0"/>
              </a:rPr>
              <a:t>mayor porcentaje de germinación en comparación con la semillas cosechadas provenientes de las semillas sin tratar  (F</a:t>
            </a:r>
            <a:r>
              <a:rPr lang="es-EC" sz="1200" baseline="-25000" dirty="0">
                <a:latin typeface="Times New Roman" panose="02020603050405020304" pitchFamily="18" charset="0"/>
                <a:cs typeface="Times New Roman" panose="02020603050405020304" pitchFamily="18" charset="0"/>
              </a:rPr>
              <a:t>7,16</a:t>
            </a:r>
            <a:r>
              <a:rPr lang="es-EC" sz="1200" dirty="0">
                <a:latin typeface="Times New Roman" panose="02020603050405020304" pitchFamily="18" charset="0"/>
                <a:cs typeface="Times New Roman" panose="02020603050405020304" pitchFamily="18" charset="0"/>
              </a:rPr>
              <a:t>=0,74; P= </a:t>
            </a:r>
            <a:r>
              <a:rPr lang="es-EC" sz="1200" dirty="0" smtClean="0">
                <a:latin typeface="Times New Roman" panose="02020603050405020304" pitchFamily="18" charset="0"/>
                <a:cs typeface="Times New Roman" panose="02020603050405020304" pitchFamily="18" charset="0"/>
              </a:rPr>
              <a:t>0,5430)</a:t>
            </a:r>
            <a:endParaRPr lang="es-EC" sz="1200" dirty="0">
              <a:latin typeface="Times New Roman" panose="02020603050405020304" pitchFamily="18" charset="0"/>
              <a:cs typeface="Times New Roman" panose="02020603050405020304" pitchFamily="18" charset="0"/>
            </a:endParaRPr>
          </a:p>
        </p:txBody>
      </p:sp>
      <p:sp>
        <p:nvSpPr>
          <p:cNvPr id="7" name="CuadroTexto 6"/>
          <p:cNvSpPr txBox="1"/>
          <p:nvPr/>
        </p:nvSpPr>
        <p:spPr>
          <a:xfrm>
            <a:off x="6038850" y="601044"/>
            <a:ext cx="2895600" cy="2893100"/>
          </a:xfrm>
          <a:prstGeom prst="rect">
            <a:avLst/>
          </a:prstGeom>
          <a:noFill/>
        </p:spPr>
        <p:txBody>
          <a:bodyPr wrap="square" rtlCol="0">
            <a:spAutoFit/>
          </a:bodyPr>
          <a:lstStyle/>
          <a:p>
            <a:pPr algn="just"/>
            <a:r>
              <a:rPr lang="es-EC" sz="1300" dirty="0" smtClean="0">
                <a:latin typeface="Times New Roman" panose="02020603050405020304" pitchFamily="18" charset="0"/>
                <a:cs typeface="Times New Roman" panose="02020603050405020304" pitchFamily="18" charset="0"/>
              </a:rPr>
              <a:t>Gilbert, </a:t>
            </a:r>
            <a:r>
              <a:rPr lang="es-EC" sz="1300" i="1" dirty="0">
                <a:latin typeface="Times New Roman" panose="02020603050405020304" pitchFamily="18" charset="0"/>
                <a:cs typeface="Times New Roman" panose="02020603050405020304" pitchFamily="18" charset="0"/>
              </a:rPr>
              <a:t>et </a:t>
            </a:r>
            <a:r>
              <a:rPr lang="es-EC" sz="1300" i="1" dirty="0" smtClean="0">
                <a:latin typeface="Times New Roman" panose="02020603050405020304" pitchFamily="18" charset="0"/>
                <a:cs typeface="Times New Roman" panose="02020603050405020304" pitchFamily="18" charset="0"/>
              </a:rPr>
              <a:t>al</a:t>
            </a:r>
            <a:r>
              <a:rPr lang="es-EC" sz="1300" dirty="0" smtClean="0">
                <a:latin typeface="Times New Roman" panose="02020603050405020304" pitchFamily="18" charset="0"/>
                <a:cs typeface="Times New Roman" panose="02020603050405020304" pitchFamily="18" charset="0"/>
              </a:rPr>
              <a:t>., </a:t>
            </a:r>
            <a:r>
              <a:rPr lang="es-EC" sz="1300" dirty="0">
                <a:latin typeface="Times New Roman" panose="02020603050405020304" pitchFamily="18" charset="0"/>
                <a:cs typeface="Times New Roman" panose="02020603050405020304" pitchFamily="18" charset="0"/>
              </a:rPr>
              <a:t>(2010) al tratar las semillas con calor seco </a:t>
            </a:r>
            <a:r>
              <a:rPr lang="es-EC" sz="1300" dirty="0" smtClean="0">
                <a:latin typeface="Times New Roman" panose="02020603050405020304" pitchFamily="18" charset="0"/>
                <a:cs typeface="Times New Roman" panose="02020603050405020304" pitchFamily="18" charset="0"/>
              </a:rPr>
              <a:t>a </a:t>
            </a:r>
            <a:r>
              <a:rPr lang="es-EC" sz="1300" dirty="0">
                <a:latin typeface="Times New Roman" panose="02020603050405020304" pitchFamily="18" charset="0"/>
                <a:cs typeface="Times New Roman" panose="02020603050405020304" pitchFamily="18" charset="0"/>
              </a:rPr>
              <a:t>70°C mejoró la emergencia. </a:t>
            </a:r>
            <a:r>
              <a:rPr lang="es-EC" sz="1300" dirty="0" err="1" smtClean="0">
                <a:latin typeface="Times New Roman" panose="02020603050405020304" pitchFamily="18" charset="0"/>
                <a:cs typeface="Times New Roman" panose="02020603050405020304" pitchFamily="18" charset="0"/>
              </a:rPr>
              <a:t>Elliot</a:t>
            </a:r>
            <a:r>
              <a:rPr lang="es-EC" sz="1300" dirty="0" smtClean="0">
                <a:latin typeface="Times New Roman" panose="02020603050405020304" pitchFamily="18" charset="0"/>
                <a:cs typeface="Times New Roman" panose="02020603050405020304" pitchFamily="18" charset="0"/>
              </a:rPr>
              <a:t>, </a:t>
            </a:r>
            <a:r>
              <a:rPr lang="es-EC" sz="1300" i="1" dirty="0">
                <a:latin typeface="Times New Roman" panose="02020603050405020304" pitchFamily="18" charset="0"/>
                <a:cs typeface="Times New Roman" panose="02020603050405020304" pitchFamily="18" charset="0"/>
              </a:rPr>
              <a:t>et al</a:t>
            </a:r>
            <a:r>
              <a:rPr lang="es-EC" sz="1300" dirty="0" smtClean="0">
                <a:latin typeface="Times New Roman" panose="02020603050405020304" pitchFamily="18" charset="0"/>
                <a:cs typeface="Times New Roman" panose="02020603050405020304" pitchFamily="18" charset="0"/>
              </a:rPr>
              <a:t>., </a:t>
            </a:r>
            <a:r>
              <a:rPr lang="es-EC" sz="1300" dirty="0">
                <a:latin typeface="Times New Roman" panose="02020603050405020304" pitchFamily="18" charset="0"/>
                <a:cs typeface="Times New Roman" panose="02020603050405020304" pitchFamily="18" charset="0"/>
              </a:rPr>
              <a:t>(2011) al someter a temperaturas a tres especies nativas de </a:t>
            </a:r>
            <a:r>
              <a:rPr lang="es-EC" sz="1300" i="1" dirty="0">
                <a:latin typeface="Times New Roman" panose="02020603050405020304" pitchFamily="18" charset="0"/>
                <a:cs typeface="Times New Roman" panose="02020603050405020304" pitchFamily="18" charset="0"/>
              </a:rPr>
              <a:t>Lupinus</a:t>
            </a:r>
            <a:r>
              <a:rPr lang="es-EC" sz="1300" dirty="0">
                <a:latin typeface="Times New Roman" panose="02020603050405020304" pitchFamily="18" charset="0"/>
                <a:cs typeface="Times New Roman" panose="02020603050405020304" pitchFamily="18" charset="0"/>
              </a:rPr>
              <a:t> obtuvo que,  para la especie </a:t>
            </a:r>
            <a:r>
              <a:rPr lang="es-EC" sz="1300" i="1" dirty="0">
                <a:latin typeface="Times New Roman" panose="02020603050405020304" pitchFamily="18" charset="0"/>
                <a:cs typeface="Times New Roman" panose="02020603050405020304" pitchFamily="18" charset="0"/>
              </a:rPr>
              <a:t>Lupinus </a:t>
            </a:r>
            <a:r>
              <a:rPr lang="es-EC" sz="1300" i="1" dirty="0" err="1">
                <a:latin typeface="Times New Roman" panose="02020603050405020304" pitchFamily="18" charset="0"/>
                <a:cs typeface="Times New Roman" panose="02020603050405020304" pitchFamily="18" charset="0"/>
              </a:rPr>
              <a:t>lepidus</a:t>
            </a:r>
            <a:r>
              <a:rPr lang="es-EC" sz="1300" dirty="0">
                <a:latin typeface="Times New Roman" panose="02020603050405020304" pitchFamily="18" charset="0"/>
                <a:cs typeface="Times New Roman" panose="02020603050405020304" pitchFamily="18" charset="0"/>
              </a:rPr>
              <a:t> la germinación fue más alta después de los choques térmicos en la </a:t>
            </a:r>
            <a:r>
              <a:rPr lang="es-EC" sz="1300" dirty="0" smtClean="0">
                <a:latin typeface="Times New Roman" panose="02020603050405020304" pitchFamily="18" charset="0"/>
                <a:cs typeface="Times New Roman" panose="02020603050405020304" pitchFamily="18" charset="0"/>
              </a:rPr>
              <a:t>semilla, </a:t>
            </a:r>
            <a:r>
              <a:rPr lang="es-EC" sz="1300" dirty="0">
                <a:latin typeface="Times New Roman" panose="02020603050405020304" pitchFamily="18" charset="0"/>
                <a:cs typeface="Times New Roman" panose="02020603050405020304" pitchFamily="18" charset="0"/>
              </a:rPr>
              <a:t>para </a:t>
            </a:r>
            <a:r>
              <a:rPr lang="es-EC" sz="1300" i="1" dirty="0">
                <a:latin typeface="Times New Roman" panose="02020603050405020304" pitchFamily="18" charset="0"/>
                <a:cs typeface="Times New Roman" panose="02020603050405020304" pitchFamily="18" charset="0"/>
              </a:rPr>
              <a:t>Lupinus </a:t>
            </a:r>
            <a:r>
              <a:rPr lang="es-EC" sz="1300" i="1" dirty="0" err="1">
                <a:latin typeface="Times New Roman" panose="02020603050405020304" pitchFamily="18" charset="0"/>
                <a:cs typeface="Times New Roman" panose="02020603050405020304" pitchFamily="18" charset="0"/>
              </a:rPr>
              <a:t>polyphyllus</a:t>
            </a:r>
            <a:r>
              <a:rPr lang="es-EC" sz="1300" i="1" dirty="0">
                <a:latin typeface="Times New Roman" panose="02020603050405020304" pitchFamily="18" charset="0"/>
                <a:cs typeface="Times New Roman" panose="02020603050405020304" pitchFamily="18" charset="0"/>
              </a:rPr>
              <a:t> </a:t>
            </a:r>
            <a:r>
              <a:rPr lang="es-EC" sz="1300" dirty="0">
                <a:latin typeface="Times New Roman" panose="02020603050405020304" pitchFamily="18" charset="0"/>
                <a:cs typeface="Times New Roman" panose="02020603050405020304" pitchFamily="18" charset="0"/>
              </a:rPr>
              <a:t>los tratamientos con altas temperaturas no tuvieron un efecto en la germinación y finalmente para la especie </a:t>
            </a:r>
            <a:r>
              <a:rPr lang="es-EC" sz="1300" i="1" dirty="0">
                <a:latin typeface="Times New Roman" panose="02020603050405020304" pitchFamily="18" charset="0"/>
                <a:cs typeface="Times New Roman" panose="02020603050405020304" pitchFamily="18" charset="0"/>
              </a:rPr>
              <a:t>Lupinus </a:t>
            </a:r>
            <a:r>
              <a:rPr lang="es-EC" sz="1300" i="1" dirty="0" err="1">
                <a:latin typeface="Times New Roman" panose="02020603050405020304" pitchFamily="18" charset="0"/>
                <a:cs typeface="Times New Roman" panose="02020603050405020304" pitchFamily="18" charset="0"/>
              </a:rPr>
              <a:t>albicaulis</a:t>
            </a:r>
            <a:r>
              <a:rPr lang="es-EC" sz="1300" i="1" dirty="0">
                <a:latin typeface="Times New Roman" panose="02020603050405020304" pitchFamily="18" charset="0"/>
                <a:cs typeface="Times New Roman" panose="02020603050405020304" pitchFamily="18" charset="0"/>
              </a:rPr>
              <a:t> </a:t>
            </a:r>
            <a:r>
              <a:rPr lang="es-EC" sz="1300" dirty="0">
                <a:latin typeface="Times New Roman" panose="02020603050405020304" pitchFamily="18" charset="0"/>
                <a:cs typeface="Times New Roman" panose="02020603050405020304" pitchFamily="18" charset="0"/>
              </a:rPr>
              <a:t>al </a:t>
            </a:r>
            <a:r>
              <a:rPr lang="es-EC" sz="1300" dirty="0" err="1">
                <a:latin typeface="Times New Roman" panose="02020603050405020304" pitchFamily="18" charset="0"/>
                <a:cs typeface="Times New Roman" panose="02020603050405020304" pitchFamily="18" charset="0"/>
              </a:rPr>
              <a:t>pretratar</a:t>
            </a:r>
            <a:r>
              <a:rPr lang="es-EC" sz="1300" dirty="0">
                <a:latin typeface="Times New Roman" panose="02020603050405020304" pitchFamily="18" charset="0"/>
                <a:cs typeface="Times New Roman" panose="02020603050405020304" pitchFamily="18" charset="0"/>
              </a:rPr>
              <a:t> la semilla con calor seco a 80°C  dio como resultado una alta germinación</a:t>
            </a:r>
          </a:p>
        </p:txBody>
      </p:sp>
      <p:sp>
        <p:nvSpPr>
          <p:cNvPr id="8" name="Rectángulo 7"/>
          <p:cNvSpPr/>
          <p:nvPr/>
        </p:nvSpPr>
        <p:spPr>
          <a:xfrm>
            <a:off x="1385300" y="2320247"/>
            <a:ext cx="3791164" cy="184935"/>
          </a:xfrm>
          <a:prstGeom prst="rect">
            <a:avLst/>
          </a:prstGeom>
          <a:noFill/>
          <a:ln>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
        <p:nvSpPr>
          <p:cNvPr id="9" name="Rectángulo 8"/>
          <p:cNvSpPr/>
          <p:nvPr/>
        </p:nvSpPr>
        <p:spPr>
          <a:xfrm>
            <a:off x="1385300" y="2637775"/>
            <a:ext cx="3791164" cy="184935"/>
          </a:xfrm>
          <a:prstGeom prst="rect">
            <a:avLst/>
          </a:prstGeom>
          <a:noFill/>
          <a:ln>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9994070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921300" y="324045"/>
            <a:ext cx="5117550" cy="276999"/>
          </a:xfrm>
          <a:prstGeom prst="rect">
            <a:avLst/>
          </a:prstGeom>
          <a:noFill/>
        </p:spPr>
        <p:txBody>
          <a:bodyPr wrap="square" rtlCol="0">
            <a:spAutoFit/>
          </a:bodyPr>
          <a:lstStyle/>
          <a:p>
            <a:pPr lvl="2" algn="ctr"/>
            <a:r>
              <a:rPr lang="es-EC" sz="1200" u="sng" dirty="0" smtClean="0">
                <a:latin typeface="Times New Roman" panose="02020603050405020304" pitchFamily="18" charset="0"/>
                <a:cs typeface="Times New Roman" panose="02020603050405020304" pitchFamily="18" charset="0"/>
              </a:rPr>
              <a:t> </a:t>
            </a:r>
            <a:r>
              <a:rPr lang="es-EC" sz="1200" u="sng" dirty="0">
                <a:latin typeface="Times New Roman" panose="02020603050405020304" pitchFamily="18" charset="0"/>
                <a:cs typeface="Times New Roman" panose="02020603050405020304" pitchFamily="18" charset="0"/>
              </a:rPr>
              <a:t>Porcentaje de infección en semillas de chocho cosechada (Laboratorio)</a:t>
            </a:r>
          </a:p>
        </p:txBody>
      </p:sp>
      <p:graphicFrame>
        <p:nvGraphicFramePr>
          <p:cNvPr id="4" name="Gráfico 3"/>
          <p:cNvGraphicFramePr/>
          <p:nvPr>
            <p:extLst>
              <p:ext uri="{D42A27DB-BD31-4B8C-83A1-F6EECF244321}">
                <p14:modId xmlns:p14="http://schemas.microsoft.com/office/powerpoint/2010/main" val="2644988737"/>
              </p:ext>
            </p:extLst>
          </p:nvPr>
        </p:nvGraphicFramePr>
        <p:xfrm>
          <a:off x="1241700" y="890982"/>
          <a:ext cx="4476750" cy="2705100"/>
        </p:xfrm>
        <a:graphic>
          <a:graphicData uri="http://schemas.openxmlformats.org/drawingml/2006/chart">
            <c:chart xmlns:c="http://schemas.openxmlformats.org/drawingml/2006/chart" xmlns:r="http://schemas.openxmlformats.org/officeDocument/2006/relationships" r:id="rId3"/>
          </a:graphicData>
        </a:graphic>
      </p:graphicFrame>
      <p:sp>
        <p:nvSpPr>
          <p:cNvPr id="5" name="CuadroTexto 4"/>
          <p:cNvSpPr txBox="1"/>
          <p:nvPr/>
        </p:nvSpPr>
        <p:spPr>
          <a:xfrm>
            <a:off x="921300" y="3855198"/>
            <a:ext cx="5784300" cy="646331"/>
          </a:xfrm>
          <a:prstGeom prst="rect">
            <a:avLst/>
          </a:prstGeom>
          <a:noFill/>
        </p:spPr>
        <p:txBody>
          <a:bodyPr wrap="square" rtlCol="0">
            <a:spAutoFit/>
          </a:bodyPr>
          <a:lstStyle/>
          <a:p>
            <a:pPr algn="just"/>
            <a:r>
              <a:rPr lang="es-EC" sz="1200" dirty="0">
                <a:latin typeface="Times New Roman" panose="02020603050405020304" pitchFamily="18" charset="0"/>
                <a:cs typeface="Times New Roman" panose="02020603050405020304" pitchFamily="18" charset="0"/>
              </a:rPr>
              <a:t> </a:t>
            </a:r>
            <a:r>
              <a:rPr lang="es-EC" sz="1200" dirty="0" smtClean="0">
                <a:latin typeface="Times New Roman" panose="02020603050405020304" pitchFamily="18" charset="0"/>
                <a:cs typeface="Times New Roman" panose="02020603050405020304" pitchFamily="18" charset="0"/>
              </a:rPr>
              <a:t>El </a:t>
            </a:r>
            <a:r>
              <a:rPr lang="es-EC" sz="1200" dirty="0">
                <a:latin typeface="Times New Roman" panose="02020603050405020304" pitchFamily="18" charset="0"/>
                <a:cs typeface="Times New Roman" panose="02020603050405020304" pitchFamily="18" charset="0"/>
              </a:rPr>
              <a:t>porcentaje de infección de las semillas de chocho del genotipo INIAP – 450 Andino y línea  F3 (ECU 2658 X ECU 8415) no presentó diferencia significativa para el pretratamiento con calor seco 70 °C por 45 y 60 minutos comparado con semilla sin trata</a:t>
            </a:r>
          </a:p>
        </p:txBody>
      </p:sp>
      <p:sp>
        <p:nvSpPr>
          <p:cNvPr id="6" name="CuadroTexto 5"/>
          <p:cNvSpPr txBox="1"/>
          <p:nvPr/>
        </p:nvSpPr>
        <p:spPr>
          <a:xfrm>
            <a:off x="5896724" y="1135301"/>
            <a:ext cx="2971800" cy="1892826"/>
          </a:xfrm>
          <a:prstGeom prst="rect">
            <a:avLst/>
          </a:prstGeom>
          <a:noFill/>
        </p:spPr>
        <p:txBody>
          <a:bodyPr wrap="square" rtlCol="0">
            <a:spAutoFit/>
          </a:bodyPr>
          <a:lstStyle/>
          <a:p>
            <a:pPr algn="just"/>
            <a:r>
              <a:rPr lang="es-EC" sz="1300" dirty="0" err="1">
                <a:latin typeface="Times New Roman" panose="02020603050405020304" pitchFamily="18" charset="0"/>
                <a:cs typeface="Times New Roman" panose="02020603050405020304" pitchFamily="18" charset="0"/>
              </a:rPr>
              <a:t>Sweetingham</a:t>
            </a:r>
            <a:r>
              <a:rPr lang="es-EC" sz="1300" dirty="0">
                <a:latin typeface="Times New Roman" panose="02020603050405020304" pitchFamily="18" charset="0"/>
                <a:cs typeface="Times New Roman" panose="02020603050405020304" pitchFamily="18" charset="0"/>
              </a:rPr>
              <a:t> (1999) que manifiesta que el tratamiento térmico de las semillas puede reducir la presencia de antracnosis, esto dependiendo del tiempo de exposición de la semilla. </a:t>
            </a:r>
            <a:r>
              <a:rPr lang="es-EC" sz="1300" dirty="0" smtClean="0">
                <a:latin typeface="Times New Roman" panose="02020603050405020304" pitchFamily="18" charset="0"/>
                <a:cs typeface="Times New Roman" panose="02020603050405020304" pitchFamily="18" charset="0"/>
              </a:rPr>
              <a:t>Gilbert, </a:t>
            </a:r>
            <a:r>
              <a:rPr lang="es-EC" sz="1300" i="1" dirty="0">
                <a:latin typeface="Times New Roman" panose="02020603050405020304" pitchFamily="18" charset="0"/>
                <a:cs typeface="Times New Roman" panose="02020603050405020304" pitchFamily="18" charset="0"/>
              </a:rPr>
              <a:t>et al</a:t>
            </a:r>
            <a:r>
              <a:rPr lang="es-EC" sz="1300" dirty="0" smtClean="0">
                <a:latin typeface="Times New Roman" panose="02020603050405020304" pitchFamily="18" charset="0"/>
                <a:cs typeface="Times New Roman" panose="02020603050405020304" pitchFamily="18" charset="0"/>
              </a:rPr>
              <a:t>., </a:t>
            </a:r>
            <a:r>
              <a:rPr lang="es-EC" sz="1300" dirty="0">
                <a:latin typeface="Times New Roman" panose="02020603050405020304" pitchFamily="18" charset="0"/>
                <a:cs typeface="Times New Roman" panose="02020603050405020304" pitchFamily="18" charset="0"/>
              </a:rPr>
              <a:t>(</a:t>
            </a:r>
            <a:r>
              <a:rPr lang="es-EC" sz="1300" dirty="0" smtClean="0">
                <a:latin typeface="Times New Roman" panose="02020603050405020304" pitchFamily="18" charset="0"/>
                <a:cs typeface="Times New Roman" panose="02020603050405020304" pitchFamily="18" charset="0"/>
              </a:rPr>
              <a:t>2010) quienes </a:t>
            </a:r>
            <a:r>
              <a:rPr lang="es-EC" sz="1300" dirty="0">
                <a:latin typeface="Times New Roman" panose="02020603050405020304" pitchFamily="18" charset="0"/>
                <a:cs typeface="Times New Roman" panose="02020603050405020304" pitchFamily="18" charset="0"/>
              </a:rPr>
              <a:t>expusieron semilla de trigo durante 5 días al calor seco (70°C) </a:t>
            </a:r>
            <a:r>
              <a:rPr lang="es-EC" sz="1300" dirty="0" smtClean="0">
                <a:latin typeface="Times New Roman" panose="02020603050405020304" pitchFamily="18" charset="0"/>
                <a:cs typeface="Times New Roman" panose="02020603050405020304" pitchFamily="18" charset="0"/>
              </a:rPr>
              <a:t>erradicó </a:t>
            </a:r>
            <a:r>
              <a:rPr lang="es-EC" sz="1300" i="1" dirty="0">
                <a:latin typeface="Times New Roman" panose="02020603050405020304" pitchFamily="18" charset="0"/>
                <a:cs typeface="Times New Roman" panose="02020603050405020304" pitchFamily="18" charset="0"/>
              </a:rPr>
              <a:t>Fusarium </a:t>
            </a:r>
            <a:r>
              <a:rPr lang="es-EC" sz="1300" i="1" dirty="0" err="1">
                <a:latin typeface="Times New Roman" panose="02020603050405020304" pitchFamily="18" charset="0"/>
                <a:cs typeface="Times New Roman" panose="02020603050405020304" pitchFamily="18" charset="0"/>
              </a:rPr>
              <a:t>graminearum</a:t>
            </a:r>
            <a:r>
              <a:rPr lang="es-EC" sz="1300" i="1" dirty="0">
                <a:latin typeface="Times New Roman" panose="02020603050405020304" pitchFamily="18" charset="0"/>
                <a:cs typeface="Times New Roman" panose="02020603050405020304" pitchFamily="18" charset="0"/>
              </a:rPr>
              <a:t> </a:t>
            </a:r>
            <a:r>
              <a:rPr lang="es-EC" sz="1300" dirty="0">
                <a:latin typeface="Times New Roman" panose="02020603050405020304" pitchFamily="18" charset="0"/>
                <a:cs typeface="Times New Roman" panose="02020603050405020304" pitchFamily="18" charset="0"/>
              </a:rPr>
              <a:t>de la semilla de trigo antes de la siembra. </a:t>
            </a:r>
            <a:endParaRPr lang="es-EC" dirty="0"/>
          </a:p>
        </p:txBody>
      </p:sp>
    </p:spTree>
    <p:extLst>
      <p:ext uri="{BB962C8B-B14F-4D97-AF65-F5344CB8AC3E}">
        <p14:creationId xmlns:p14="http://schemas.microsoft.com/office/powerpoint/2010/main" val="7547191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0350" y="349775"/>
            <a:ext cx="2145750" cy="450325"/>
          </a:xfrm>
        </p:spPr>
        <p:txBody>
          <a:bodyPr/>
          <a:lstStyle/>
          <a:p>
            <a:r>
              <a:rPr lang="es-EC" sz="1600" b="1" u="sng" dirty="0" smtClean="0">
                <a:latin typeface="Times New Roman" panose="02020603050405020304" pitchFamily="18" charset="0"/>
                <a:cs typeface="Times New Roman" panose="02020603050405020304" pitchFamily="18" charset="0"/>
              </a:rPr>
              <a:t>CONCLUSIONES</a:t>
            </a:r>
            <a:r>
              <a:rPr lang="es-EC" sz="1600" b="1" dirty="0" smtClean="0">
                <a:latin typeface="Times New Roman" panose="02020603050405020304" pitchFamily="18" charset="0"/>
                <a:cs typeface="Times New Roman" panose="02020603050405020304" pitchFamily="18" charset="0"/>
              </a:rPr>
              <a:t> </a:t>
            </a:r>
            <a:endParaRPr lang="es-EC" sz="1600" b="1" dirty="0">
              <a:latin typeface="Times New Roman" panose="02020603050405020304" pitchFamily="18" charset="0"/>
              <a:cs typeface="Times New Roman" panose="02020603050405020304" pitchFamily="18" charset="0"/>
            </a:endParaRPr>
          </a:p>
        </p:txBody>
      </p:sp>
      <p:sp>
        <p:nvSpPr>
          <p:cNvPr id="3" name="CuadroTexto 2"/>
          <p:cNvSpPr txBox="1"/>
          <p:nvPr/>
        </p:nvSpPr>
        <p:spPr>
          <a:xfrm>
            <a:off x="940350" y="1047750"/>
            <a:ext cx="7803600" cy="3308598"/>
          </a:xfrm>
          <a:prstGeom prst="rect">
            <a:avLst/>
          </a:prstGeom>
          <a:noFill/>
        </p:spPr>
        <p:txBody>
          <a:bodyPr wrap="square" rtlCol="0">
            <a:spAutoFit/>
          </a:bodyPr>
          <a:lstStyle/>
          <a:p>
            <a:pPr marL="285750" indent="-285750" algn="just">
              <a:buFont typeface="Arial" panose="020B0604020202020204" pitchFamily="34" charset="0"/>
              <a:buChar char="•"/>
            </a:pPr>
            <a:r>
              <a:rPr lang="es-EC" sz="1300" dirty="0" smtClean="0">
                <a:latin typeface="Times New Roman" panose="02020603050405020304" pitchFamily="18" charset="0"/>
                <a:cs typeface="Times New Roman" panose="02020603050405020304" pitchFamily="18" charset="0"/>
              </a:rPr>
              <a:t>El pretratamiento de las semilla de chocho con calor seco a 70 °C mostró un efecto positivo en el porcentaje de emergencia en el genotipo INIAP – 450  Andino y línea F3 - (ECU 2658 X ECU 8415) expuestas por 45 minutos; mientras que semilla que fue expuesta por 60 minutos presentaron 75,56 %  en el  genotipo INIAP – 450  Andino y 81,11% en  la línea F3 - (ECU 2658 X ECU8415).</a:t>
            </a:r>
          </a:p>
          <a:p>
            <a:pPr marL="285750" indent="-285750" algn="just">
              <a:buFont typeface="Arial" panose="020B0604020202020204" pitchFamily="34" charset="0"/>
              <a:buChar char="•"/>
            </a:pPr>
            <a:endParaRPr lang="es-EC" sz="1300" dirty="0" smtClean="0">
              <a:latin typeface="Times New Roman" panose="02020603050405020304" pitchFamily="18" charset="0"/>
              <a:cs typeface="Times New Roman" panose="02020603050405020304" pitchFamily="18" charset="0"/>
            </a:endParaRPr>
          </a:p>
          <a:p>
            <a:pPr algn="just"/>
            <a:endParaRPr lang="es-EC" sz="1300"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sz="1300" dirty="0" smtClean="0">
                <a:latin typeface="Times New Roman" panose="02020603050405020304" pitchFamily="18" charset="0"/>
                <a:cs typeface="Times New Roman" panose="02020603050405020304" pitchFamily="18" charset="0"/>
              </a:rPr>
              <a:t>La semilla expuesta al calor seco durante 45 min y 60 min del  genotipo INIAP – 450  Andino y línea F3 - (ECU 2658 X ECU 8415), respectivamente promovió y aumentó el porcentaje de germinación en semilla de chocho cosechada en comparación con los otros tratamientos, demostrando que no existe sensibilidad de la semilla de chocho para estos tiempos de exposición al calor seco. </a:t>
            </a:r>
          </a:p>
          <a:p>
            <a:pPr marL="285750" indent="-285750" algn="just">
              <a:buFont typeface="Arial" panose="020B0604020202020204" pitchFamily="34" charset="0"/>
              <a:buChar char="•"/>
            </a:pPr>
            <a:endParaRPr lang="es-EC" sz="1300" dirty="0" smtClean="0">
              <a:latin typeface="Times New Roman" panose="02020603050405020304" pitchFamily="18" charset="0"/>
              <a:cs typeface="Times New Roman" panose="02020603050405020304" pitchFamily="18" charset="0"/>
            </a:endParaRPr>
          </a:p>
          <a:p>
            <a:pPr algn="just"/>
            <a:endParaRPr lang="es-EC" sz="1300"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sz="1300" dirty="0" smtClean="0">
                <a:latin typeface="Times New Roman" panose="02020603050405020304" pitchFamily="18" charset="0"/>
                <a:cs typeface="Times New Roman" panose="02020603050405020304" pitchFamily="18" charset="0"/>
              </a:rPr>
              <a:t>El calor seco durante 45 y 60 min disminuyó el porcentaje de infección del patógeno en semilla  de chocho cosechada del genotipo INIAP – 450 Andino y línea F3 – (ECU 2658 X ECU 8415) en comparación con el testigo y el tratamiento químico. </a:t>
            </a:r>
          </a:p>
          <a:p>
            <a:pPr algn="just"/>
            <a:endParaRPr lang="es-EC" dirty="0"/>
          </a:p>
        </p:txBody>
      </p:sp>
    </p:spTree>
    <p:extLst>
      <p:ext uri="{BB962C8B-B14F-4D97-AF65-F5344CB8AC3E}">
        <p14:creationId xmlns:p14="http://schemas.microsoft.com/office/powerpoint/2010/main" val="33688283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940350" y="1047750"/>
            <a:ext cx="7803600" cy="1892826"/>
          </a:xfrm>
          <a:prstGeom prst="rect">
            <a:avLst/>
          </a:prstGeom>
          <a:noFill/>
        </p:spPr>
        <p:txBody>
          <a:bodyPr wrap="square" rtlCol="0">
            <a:spAutoFit/>
          </a:bodyPr>
          <a:lstStyle/>
          <a:p>
            <a:pPr marL="285750" indent="-285750" algn="just">
              <a:buFont typeface="Arial" panose="020B0604020202020204" pitchFamily="34" charset="0"/>
              <a:buChar char="•"/>
            </a:pPr>
            <a:r>
              <a:rPr lang="es-EC" sz="1300" dirty="0" smtClean="0">
                <a:latin typeface="Times New Roman" panose="02020603050405020304" pitchFamily="18" charset="0"/>
                <a:cs typeface="Times New Roman" panose="02020603050405020304" pitchFamily="18" charset="0"/>
              </a:rPr>
              <a:t>La semilla del genotipo INIAP – 450 Andino y línea F3 – (ECU 2658 X ECU 8415) </a:t>
            </a:r>
            <a:r>
              <a:rPr lang="es-EC" sz="1300" dirty="0" err="1" smtClean="0">
                <a:latin typeface="Times New Roman" panose="02020603050405020304" pitchFamily="18" charset="0"/>
                <a:cs typeface="Times New Roman" panose="02020603050405020304" pitchFamily="18" charset="0"/>
              </a:rPr>
              <a:t>pretratada</a:t>
            </a:r>
            <a:r>
              <a:rPr lang="es-EC" sz="1300" dirty="0" smtClean="0">
                <a:latin typeface="Times New Roman" panose="02020603050405020304" pitchFamily="18" charset="0"/>
                <a:cs typeface="Times New Roman" panose="02020603050405020304" pitchFamily="18" charset="0"/>
              </a:rPr>
              <a:t> con calor seco  no presentó variabilidad en el número de vainas por planta y en el número de semilla por vaina en comparación con el testigo y el tratamiento químico. </a:t>
            </a:r>
          </a:p>
          <a:p>
            <a:pPr algn="just"/>
            <a:endParaRPr lang="es-EC" sz="1300"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sz="1300" dirty="0" smtClean="0">
                <a:latin typeface="Times New Roman" panose="02020603050405020304" pitchFamily="18" charset="0"/>
                <a:cs typeface="Times New Roman" panose="02020603050405020304" pitchFamily="18" charset="0"/>
              </a:rPr>
              <a:t> El </a:t>
            </a:r>
            <a:r>
              <a:rPr lang="es-EC" sz="1300" dirty="0">
                <a:latin typeface="Times New Roman" panose="02020603050405020304" pitchFamily="18" charset="0"/>
                <a:cs typeface="Times New Roman" panose="02020603050405020304" pitchFamily="18" charset="0"/>
              </a:rPr>
              <a:t>porcentaje de semilla no comercial se </a:t>
            </a:r>
            <a:r>
              <a:rPr lang="es-EC" sz="1300" dirty="0" smtClean="0">
                <a:latin typeface="Times New Roman" panose="02020603050405020304" pitchFamily="18" charset="0"/>
                <a:cs typeface="Times New Roman" panose="02020603050405020304" pitchFamily="18" charset="0"/>
              </a:rPr>
              <a:t>redujo </a:t>
            </a:r>
            <a:r>
              <a:rPr lang="es-EC" sz="1300" dirty="0">
                <a:latin typeface="Times New Roman" panose="02020603050405020304" pitchFamily="18" charset="0"/>
                <a:cs typeface="Times New Roman" panose="02020603050405020304" pitchFamily="18" charset="0"/>
              </a:rPr>
              <a:t>en la semilla </a:t>
            </a:r>
            <a:r>
              <a:rPr lang="es-EC" sz="1300" dirty="0" err="1">
                <a:latin typeface="Times New Roman" panose="02020603050405020304" pitchFamily="18" charset="0"/>
                <a:cs typeface="Times New Roman" panose="02020603050405020304" pitchFamily="18" charset="0"/>
              </a:rPr>
              <a:t>pretratada</a:t>
            </a:r>
            <a:r>
              <a:rPr lang="es-EC" sz="1300" dirty="0">
                <a:latin typeface="Times New Roman" panose="02020603050405020304" pitchFamily="18" charset="0"/>
                <a:cs typeface="Times New Roman" panose="02020603050405020304" pitchFamily="18" charset="0"/>
              </a:rPr>
              <a:t> con calor seco a 70 °C por 45 y 60 minutos en comparación con la semilla sin </a:t>
            </a:r>
            <a:r>
              <a:rPr lang="es-EC" sz="1300" dirty="0" smtClean="0">
                <a:latin typeface="Times New Roman" panose="02020603050405020304" pitchFamily="18" charset="0"/>
                <a:cs typeface="Times New Roman" panose="02020603050405020304" pitchFamily="18" charset="0"/>
              </a:rPr>
              <a:t>tratar. El </a:t>
            </a:r>
            <a:r>
              <a:rPr lang="es-EC" sz="1300" dirty="0">
                <a:latin typeface="Times New Roman" panose="02020603050405020304" pitchFamily="18" charset="0"/>
                <a:cs typeface="Times New Roman" panose="02020603050405020304" pitchFamily="18" charset="0"/>
              </a:rPr>
              <a:t>genotipo INIAP – 450  Andino y </a:t>
            </a:r>
            <a:r>
              <a:rPr lang="es-EC" sz="1300" dirty="0" smtClean="0">
                <a:latin typeface="Times New Roman" panose="02020603050405020304" pitchFamily="18" charset="0"/>
                <a:cs typeface="Times New Roman" panose="02020603050405020304" pitchFamily="18" charset="0"/>
              </a:rPr>
              <a:t>la línea F3 </a:t>
            </a:r>
            <a:r>
              <a:rPr lang="es-EC" sz="1300" dirty="0">
                <a:latin typeface="Times New Roman" panose="02020603050405020304" pitchFamily="18" charset="0"/>
                <a:cs typeface="Times New Roman" panose="02020603050405020304" pitchFamily="18" charset="0"/>
              </a:rPr>
              <a:t>- (Ecu 2658 X Ecu 8415) expuestos al calor seco </a:t>
            </a:r>
            <a:r>
              <a:rPr lang="es-EC" sz="1300" dirty="0" smtClean="0">
                <a:latin typeface="Times New Roman" panose="02020603050405020304" pitchFamily="18" charset="0"/>
                <a:cs typeface="Times New Roman" panose="02020603050405020304" pitchFamily="18" charset="0"/>
              </a:rPr>
              <a:t>por 60 y </a:t>
            </a:r>
            <a:r>
              <a:rPr lang="es-EC" sz="1300" dirty="0">
                <a:latin typeface="Times New Roman" panose="02020603050405020304" pitchFamily="18" charset="0"/>
                <a:cs typeface="Times New Roman" panose="02020603050405020304" pitchFamily="18" charset="0"/>
              </a:rPr>
              <a:t>45 min </a:t>
            </a:r>
            <a:r>
              <a:rPr lang="es-EC" sz="1300" dirty="0" smtClean="0">
                <a:latin typeface="Times New Roman" panose="02020603050405020304" pitchFamily="18" charset="0"/>
                <a:cs typeface="Times New Roman" panose="02020603050405020304" pitchFamily="18" charset="0"/>
              </a:rPr>
              <a:t>respectivamente, </a:t>
            </a:r>
            <a:r>
              <a:rPr lang="es-EC" sz="1300" dirty="0">
                <a:latin typeface="Times New Roman" panose="02020603050405020304" pitchFamily="18" charset="0"/>
                <a:cs typeface="Times New Roman" panose="02020603050405020304" pitchFamily="18" charset="0"/>
              </a:rPr>
              <a:t>obtuvieron los mejores rendimientos por hectárea en comparación con los otros tratamientos con lo que se concluye que este método contribuye a la producción sana y amigable con el ambiente</a:t>
            </a:r>
          </a:p>
        </p:txBody>
      </p:sp>
    </p:spTree>
    <p:extLst>
      <p:ext uri="{BB962C8B-B14F-4D97-AF65-F5344CB8AC3E}">
        <p14:creationId xmlns:p14="http://schemas.microsoft.com/office/powerpoint/2010/main" val="21295825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940350" y="349775"/>
            <a:ext cx="2393400" cy="507475"/>
          </a:xfrm>
        </p:spPr>
        <p:txBody>
          <a:bodyPr/>
          <a:lstStyle/>
          <a:p>
            <a:r>
              <a:rPr lang="es-EC" sz="1600" b="1" u="sng" dirty="0" smtClean="0">
                <a:latin typeface="Times New Roman" panose="02020603050405020304" pitchFamily="18" charset="0"/>
                <a:cs typeface="Times New Roman" panose="02020603050405020304" pitchFamily="18" charset="0"/>
              </a:rPr>
              <a:t>RECOMENDACIONES </a:t>
            </a:r>
            <a:r>
              <a:rPr lang="es-EC" sz="1600" b="1" dirty="0" smtClean="0">
                <a:latin typeface="Times New Roman" panose="02020603050405020304" pitchFamily="18" charset="0"/>
                <a:cs typeface="Times New Roman" panose="02020603050405020304" pitchFamily="18" charset="0"/>
              </a:rPr>
              <a:t> </a:t>
            </a:r>
            <a:endParaRPr lang="es-EC" sz="1600" b="1"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1053366" y="1160766"/>
            <a:ext cx="7803600" cy="3046988"/>
          </a:xfrm>
          <a:prstGeom prst="rect">
            <a:avLst/>
          </a:prstGeom>
          <a:noFill/>
        </p:spPr>
        <p:txBody>
          <a:bodyPr wrap="square" rtlCol="0">
            <a:spAutoFit/>
          </a:bodyPr>
          <a:lstStyle/>
          <a:p>
            <a:pPr marL="171450" indent="-171450" algn="just">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Realizar </a:t>
            </a:r>
            <a:r>
              <a:rPr lang="es-EC" sz="1200" dirty="0">
                <a:latin typeface="Times New Roman" panose="02020603050405020304" pitchFamily="18" charset="0"/>
                <a:cs typeface="Times New Roman" panose="02020603050405020304" pitchFamily="18" charset="0"/>
              </a:rPr>
              <a:t>el ensayo en campo abierto para poder observar cómo afectan las condiciones climatológicas tanto en la emergencia como en la incidencia de la antracnosis</a:t>
            </a:r>
            <a:r>
              <a:rPr lang="es-EC" sz="1200" dirty="0" smtClean="0">
                <a:latin typeface="Times New Roman" panose="02020603050405020304" pitchFamily="18" charset="0"/>
                <a:cs typeface="Times New Roman" panose="02020603050405020304" pitchFamily="18" charset="0"/>
              </a:rPr>
              <a:t>.</a:t>
            </a:r>
          </a:p>
          <a:p>
            <a:pPr marL="171450" indent="-171450" algn="just">
              <a:buFont typeface="Arial" panose="020B0604020202020204" pitchFamily="34" charset="0"/>
              <a:buChar char="•"/>
            </a:pPr>
            <a:endParaRPr lang="es-EC"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Realizar </a:t>
            </a:r>
            <a:r>
              <a:rPr lang="es-EC" sz="1200" dirty="0">
                <a:latin typeface="Times New Roman" panose="02020603050405020304" pitchFamily="18" charset="0"/>
                <a:cs typeface="Times New Roman" panose="02020603050405020304" pitchFamily="18" charset="0"/>
              </a:rPr>
              <a:t>otros ensayos relacionados al tratamiento de semilla con más tiempo de exposición al calor seco a 70 °C, para poder afinar la </a:t>
            </a:r>
            <a:r>
              <a:rPr lang="es-EC" sz="1200" dirty="0" smtClean="0">
                <a:latin typeface="Times New Roman" panose="02020603050405020304" pitchFamily="18" charset="0"/>
                <a:cs typeface="Times New Roman" panose="02020603050405020304" pitchFamily="18" charset="0"/>
              </a:rPr>
              <a:t>técnica de desinfección de la semilla con </a:t>
            </a:r>
            <a:r>
              <a:rPr lang="es-EC" sz="1200" dirty="0">
                <a:latin typeface="Times New Roman" panose="02020603050405020304" pitchFamily="18" charset="0"/>
                <a:cs typeface="Times New Roman" panose="02020603050405020304" pitchFamily="18" charset="0"/>
              </a:rPr>
              <a:t>el fin de obtener un mayor rendimiento al momento de la cosecha. </a:t>
            </a:r>
            <a:endParaRPr lang="es-EC" sz="1200" dirty="0" smtClean="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endParaRPr lang="es-EC"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Ejecutar </a:t>
            </a:r>
            <a:r>
              <a:rPr lang="es-EC" sz="1200" dirty="0">
                <a:latin typeface="Times New Roman" panose="02020603050405020304" pitchFamily="18" charset="0"/>
                <a:cs typeface="Times New Roman" panose="02020603050405020304" pitchFamily="18" charset="0"/>
              </a:rPr>
              <a:t>otros estudios de calor seco añadiendo un tratamiento biológico en las etapas de desarrollo de la planta de chocho para observar con este incide sobre el patógeno</a:t>
            </a:r>
            <a:r>
              <a:rPr lang="es-EC" sz="1200" dirty="0" smtClean="0">
                <a:latin typeface="Times New Roman" panose="02020603050405020304" pitchFamily="18" charset="0"/>
                <a:cs typeface="Times New Roman" panose="02020603050405020304" pitchFamily="18" charset="0"/>
              </a:rPr>
              <a:t>.</a:t>
            </a:r>
          </a:p>
          <a:p>
            <a:pPr marL="171450" indent="-171450" algn="just">
              <a:buFont typeface="Arial" panose="020B0604020202020204" pitchFamily="34" charset="0"/>
              <a:buChar char="•"/>
            </a:pPr>
            <a:endParaRPr lang="es-EC"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Se </a:t>
            </a:r>
            <a:r>
              <a:rPr lang="es-EC" sz="1200" dirty="0">
                <a:latin typeface="Times New Roman" panose="02020603050405020304" pitchFamily="18" charset="0"/>
                <a:cs typeface="Times New Roman" panose="02020603050405020304" pitchFamily="18" charset="0"/>
              </a:rPr>
              <a:t>recomienda repetir este estudio con diferentes variedades de chocho para observar y analizar si existen variaciones en cuanto a las características agronómicas y rendimiento. </a:t>
            </a:r>
            <a:endParaRPr lang="es-EC" sz="1200" dirty="0" smtClean="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endParaRPr lang="es-EC" sz="1200" dirty="0">
              <a:latin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Divulgar </a:t>
            </a:r>
            <a:r>
              <a:rPr lang="es-EC" sz="1200" dirty="0">
                <a:latin typeface="Times New Roman" panose="02020603050405020304" pitchFamily="18" charset="0"/>
                <a:cs typeface="Times New Roman" panose="02020603050405020304" pitchFamily="18" charset="0"/>
              </a:rPr>
              <a:t>los resultados a los pequeños y medianos productores para que conozcan acerca de este método de desinfección de semillas </a:t>
            </a:r>
            <a:r>
              <a:rPr lang="es-EC" sz="1200" dirty="0" smtClean="0">
                <a:latin typeface="Times New Roman" panose="02020603050405020304" pitchFamily="18" charset="0"/>
                <a:cs typeface="Times New Roman" panose="02020603050405020304" pitchFamily="18" charset="0"/>
              </a:rPr>
              <a:t>ya que es amigable </a:t>
            </a:r>
            <a:r>
              <a:rPr lang="es-EC" sz="1200" dirty="0">
                <a:latin typeface="Times New Roman" panose="02020603050405020304" pitchFamily="18" charset="0"/>
                <a:cs typeface="Times New Roman" panose="02020603050405020304" pitchFamily="18" charset="0"/>
              </a:rPr>
              <a:t>con el ambiente y ayudan </a:t>
            </a:r>
            <a:r>
              <a:rPr lang="es-EC" sz="1200" dirty="0" smtClean="0">
                <a:latin typeface="Times New Roman" panose="02020603050405020304" pitchFamily="18" charset="0"/>
                <a:cs typeface="Times New Roman" panose="02020603050405020304" pitchFamily="18" charset="0"/>
              </a:rPr>
              <a:t>en </a:t>
            </a:r>
            <a:r>
              <a:rPr lang="es-EC" sz="1200" dirty="0">
                <a:latin typeface="Times New Roman" panose="02020603050405020304" pitchFamily="18" charset="0"/>
                <a:cs typeface="Times New Roman" panose="02020603050405020304" pitchFamily="18" charset="0"/>
              </a:rPr>
              <a:t>el control de la antracnosis </a:t>
            </a:r>
            <a:r>
              <a:rPr lang="es-EC" sz="1200" dirty="0" smtClean="0">
                <a:latin typeface="Times New Roman" panose="02020603050405020304" pitchFamily="18" charset="0"/>
                <a:cs typeface="Times New Roman" panose="02020603050405020304" pitchFamily="18" charset="0"/>
              </a:rPr>
              <a:t>como en </a:t>
            </a:r>
            <a:r>
              <a:rPr lang="es-EC" sz="1200" dirty="0">
                <a:latin typeface="Times New Roman" panose="02020603050405020304" pitchFamily="18" charset="0"/>
                <a:cs typeface="Times New Roman" panose="02020603050405020304" pitchFamily="18" charset="0"/>
              </a:rPr>
              <a:t>el aumento del </a:t>
            </a:r>
            <a:r>
              <a:rPr lang="es-EC" sz="1200" dirty="0" smtClean="0">
                <a:latin typeface="Times New Roman" panose="02020603050405020304" pitchFamily="18" charset="0"/>
                <a:cs typeface="Times New Roman" panose="02020603050405020304" pitchFamily="18" charset="0"/>
              </a:rPr>
              <a:t>rendimiento de sus cultivos.</a:t>
            </a:r>
            <a:endParaRPr lang="es-EC"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96640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283431" y="425500"/>
            <a:ext cx="2229492"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171450" indent="-171450" algn="just">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Se lo cultiva en áreas secas o arenosas </a:t>
            </a:r>
          </a:p>
          <a:p>
            <a:pPr marL="171450" indent="-171450" algn="just">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Precipitaciones de 300 a 600 mm anuales</a:t>
            </a:r>
          </a:p>
          <a:p>
            <a:pPr marL="171450" indent="-171450" algn="just">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Susceptible a exceso de humedad</a:t>
            </a:r>
            <a:endParaRPr lang="es-EC" sz="1200"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12" y="219790"/>
            <a:ext cx="1276646" cy="1702195"/>
          </a:xfrm>
          <a:prstGeom prst="rect">
            <a:avLst/>
          </a:prstGeom>
          <a:ln>
            <a:noFill/>
          </a:ln>
          <a:effectLst>
            <a:softEdge rad="112500"/>
          </a:effectLst>
        </p:spPr>
      </p:pic>
      <p:cxnSp>
        <p:nvCxnSpPr>
          <p:cNvPr id="7" name="Conector recto de flecha 6"/>
          <p:cNvCxnSpPr/>
          <p:nvPr/>
        </p:nvCxnSpPr>
        <p:spPr>
          <a:xfrm>
            <a:off x="4512923" y="1025664"/>
            <a:ext cx="43665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CuadroTexto 8"/>
          <p:cNvSpPr txBox="1"/>
          <p:nvPr/>
        </p:nvSpPr>
        <p:spPr>
          <a:xfrm>
            <a:off x="4949575" y="563055"/>
            <a:ext cx="2039420"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sz="1200" dirty="0" smtClean="0">
                <a:latin typeface="Times New Roman" panose="02020603050405020304" pitchFamily="18" charset="0"/>
                <a:cs typeface="Times New Roman" panose="02020603050405020304" pitchFamily="18" charset="0"/>
              </a:rPr>
              <a:t>Presenta condiciones ambientales húmedas tiene problemas como:</a:t>
            </a:r>
          </a:p>
          <a:p>
            <a:pPr marL="171450" indent="-171450" algn="just">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Pudriciones radiculares </a:t>
            </a:r>
          </a:p>
          <a:p>
            <a:pPr marL="171450" indent="-171450" algn="just">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Enfermedades foliares </a:t>
            </a:r>
            <a:endParaRPr lang="es-EC" sz="1200" dirty="0">
              <a:latin typeface="Times New Roman" panose="02020603050405020304" pitchFamily="18" charset="0"/>
              <a:cs typeface="Times New Roman" panose="02020603050405020304" pitchFamily="18" charset="0"/>
            </a:endParaRPr>
          </a:p>
        </p:txBody>
      </p:sp>
      <p:cxnSp>
        <p:nvCxnSpPr>
          <p:cNvPr id="25" name="Conector recto de flecha 24"/>
          <p:cNvCxnSpPr>
            <a:stCxn id="9" idx="3"/>
          </p:cNvCxnSpPr>
          <p:nvPr/>
        </p:nvCxnSpPr>
        <p:spPr>
          <a:xfrm flipV="1">
            <a:off x="6988995" y="1070886"/>
            <a:ext cx="326205"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CuadroTexto 25"/>
          <p:cNvSpPr txBox="1"/>
          <p:nvPr/>
        </p:nvSpPr>
        <p:spPr>
          <a:xfrm>
            <a:off x="7315200" y="871775"/>
            <a:ext cx="1479479" cy="32002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dirty="0" smtClean="0">
                <a:solidFill>
                  <a:srgbClr val="FF0000"/>
                </a:solidFill>
                <a:latin typeface="Times New Roman" panose="02020603050405020304" pitchFamily="18" charset="0"/>
                <a:cs typeface="Times New Roman" panose="02020603050405020304" pitchFamily="18" charset="0"/>
              </a:rPr>
              <a:t>ANTRACNOSIS</a:t>
            </a:r>
            <a:r>
              <a:rPr lang="es-EC" dirty="0" smtClean="0">
                <a:latin typeface="Times New Roman" panose="02020603050405020304" pitchFamily="18" charset="0"/>
                <a:cs typeface="Times New Roman" panose="02020603050405020304" pitchFamily="18" charset="0"/>
              </a:rPr>
              <a:t> </a:t>
            </a:r>
            <a:endParaRPr lang="es-EC" dirty="0">
              <a:latin typeface="Times New Roman" panose="02020603050405020304" pitchFamily="18" charset="0"/>
              <a:cs typeface="Times New Roman" panose="02020603050405020304" pitchFamily="18" charset="0"/>
            </a:endParaRPr>
          </a:p>
        </p:txBody>
      </p:sp>
      <p:cxnSp>
        <p:nvCxnSpPr>
          <p:cNvPr id="28" name="Conector recto de flecha 27"/>
          <p:cNvCxnSpPr>
            <a:endCxn id="30" idx="0"/>
          </p:cNvCxnSpPr>
          <p:nvPr/>
        </p:nvCxnSpPr>
        <p:spPr>
          <a:xfrm flipH="1">
            <a:off x="7931649" y="1191802"/>
            <a:ext cx="10278" cy="8764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CuadroTexto 29"/>
          <p:cNvSpPr txBox="1"/>
          <p:nvPr/>
        </p:nvSpPr>
        <p:spPr>
          <a:xfrm>
            <a:off x="6825251" y="2068246"/>
            <a:ext cx="2212796"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1200" i="1" dirty="0" smtClean="0">
                <a:latin typeface="Times New Roman" panose="02020603050405020304" pitchFamily="18" charset="0"/>
                <a:cs typeface="Times New Roman" panose="02020603050405020304" pitchFamily="18" charset="0"/>
              </a:rPr>
              <a:t>Colletotrichum acutatum</a:t>
            </a:r>
            <a:endParaRPr lang="es-EC" sz="1200" i="1" dirty="0">
              <a:latin typeface="Times New Roman" panose="02020603050405020304" pitchFamily="18" charset="0"/>
              <a:cs typeface="Times New Roman" panose="02020603050405020304" pitchFamily="18" charset="0"/>
            </a:endParaRPr>
          </a:p>
        </p:txBody>
      </p:sp>
      <p:cxnSp>
        <p:nvCxnSpPr>
          <p:cNvPr id="34" name="Conector recto de flecha 33"/>
          <p:cNvCxnSpPr/>
          <p:nvPr/>
        </p:nvCxnSpPr>
        <p:spPr>
          <a:xfrm>
            <a:off x="7952201" y="2345245"/>
            <a:ext cx="0" cy="4493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CuadroTexto 34"/>
          <p:cNvSpPr txBox="1"/>
          <p:nvPr/>
        </p:nvSpPr>
        <p:spPr>
          <a:xfrm>
            <a:off x="6808555" y="3708076"/>
            <a:ext cx="2229492"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171450" indent="-171450" algn="just">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Por la semilla </a:t>
            </a:r>
          </a:p>
          <a:p>
            <a:pPr marL="171450" indent="-171450" algn="just">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Dentro del cultivo las esporas se diseminan por la lluvia, viento, insecto y otros medios.</a:t>
            </a:r>
            <a:endParaRPr lang="es-EC" sz="1200" dirty="0">
              <a:latin typeface="Times New Roman" panose="02020603050405020304" pitchFamily="18" charset="0"/>
              <a:cs typeface="Times New Roman" panose="02020603050405020304" pitchFamily="18" charset="0"/>
            </a:endParaRPr>
          </a:p>
        </p:txBody>
      </p:sp>
      <p:pic>
        <p:nvPicPr>
          <p:cNvPr id="2052" name="Picture 4"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2965" y="2811648"/>
            <a:ext cx="1457923" cy="8200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9" name="Conector recto 18"/>
          <p:cNvCxnSpPr>
            <a:stCxn id="30" idx="1"/>
          </p:cNvCxnSpPr>
          <p:nvPr/>
        </p:nvCxnSpPr>
        <p:spPr>
          <a:xfrm flipH="1" flipV="1">
            <a:off x="6492240" y="2206745"/>
            <a:ext cx="333011" cy="1"/>
          </a:xfrm>
          <a:prstGeom prst="line">
            <a:avLst/>
          </a:prstGeom>
        </p:spPr>
        <p:style>
          <a:lnRef idx="1">
            <a:schemeClr val="dk1"/>
          </a:lnRef>
          <a:fillRef idx="0">
            <a:schemeClr val="dk1"/>
          </a:fillRef>
          <a:effectRef idx="0">
            <a:schemeClr val="dk1"/>
          </a:effectRef>
          <a:fontRef idx="minor">
            <a:schemeClr val="tx1"/>
          </a:fontRef>
        </p:style>
      </p:cxnSp>
      <p:cxnSp>
        <p:nvCxnSpPr>
          <p:cNvPr id="21" name="Conector recto 20"/>
          <p:cNvCxnSpPr/>
          <p:nvPr/>
        </p:nvCxnSpPr>
        <p:spPr>
          <a:xfrm flipH="1">
            <a:off x="6487329" y="2206745"/>
            <a:ext cx="2456" cy="464215"/>
          </a:xfrm>
          <a:prstGeom prst="line">
            <a:avLst/>
          </a:prstGeom>
        </p:spPr>
        <p:style>
          <a:lnRef idx="1">
            <a:schemeClr val="dk1"/>
          </a:lnRef>
          <a:fillRef idx="0">
            <a:schemeClr val="dk1"/>
          </a:fillRef>
          <a:effectRef idx="0">
            <a:schemeClr val="dk1"/>
          </a:effectRef>
          <a:fontRef idx="minor">
            <a:schemeClr val="tx1"/>
          </a:fontRef>
        </p:style>
      </p:cxnSp>
      <p:cxnSp>
        <p:nvCxnSpPr>
          <p:cNvPr id="23" name="Conector recto de flecha 22"/>
          <p:cNvCxnSpPr/>
          <p:nvPr/>
        </p:nvCxnSpPr>
        <p:spPr>
          <a:xfrm flipH="1">
            <a:off x="5969285" y="2670960"/>
            <a:ext cx="52295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CuadroTexto 35"/>
          <p:cNvSpPr txBox="1"/>
          <p:nvPr/>
        </p:nvSpPr>
        <p:spPr>
          <a:xfrm>
            <a:off x="3914131" y="2154409"/>
            <a:ext cx="203942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sz="1200" dirty="0" smtClean="0">
                <a:latin typeface="Times New Roman" panose="02020603050405020304" pitchFamily="18" charset="0"/>
                <a:cs typeface="Times New Roman" panose="02020603050405020304" pitchFamily="18" charset="0"/>
              </a:rPr>
              <a:t>Lesiones deprimidas de color oscuro y producir retorcimiento de peciolos y tallos </a:t>
            </a:r>
            <a:endParaRPr lang="es-EC" sz="1200" dirty="0">
              <a:latin typeface="Times New Roman" panose="02020603050405020304" pitchFamily="18" charset="0"/>
              <a:cs typeface="Times New Roman" panose="02020603050405020304" pitchFamily="18" charset="0"/>
            </a:endParaRPr>
          </a:p>
        </p:txBody>
      </p:sp>
      <p:cxnSp>
        <p:nvCxnSpPr>
          <p:cNvPr id="32" name="Conector recto de flecha 31"/>
          <p:cNvCxnSpPr>
            <a:stCxn id="36" idx="2"/>
          </p:cNvCxnSpPr>
          <p:nvPr/>
        </p:nvCxnSpPr>
        <p:spPr>
          <a:xfrm>
            <a:off x="4933841" y="2985406"/>
            <a:ext cx="0" cy="3946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CuadroTexto 41"/>
          <p:cNvSpPr txBox="1"/>
          <p:nvPr/>
        </p:nvSpPr>
        <p:spPr>
          <a:xfrm>
            <a:off x="3910554" y="3400904"/>
            <a:ext cx="2039420"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sz="1200" dirty="0" smtClean="0">
                <a:latin typeface="Times New Roman" panose="02020603050405020304" pitchFamily="18" charset="0"/>
                <a:cs typeface="Times New Roman" panose="02020603050405020304" pitchFamily="18" charset="0"/>
              </a:rPr>
              <a:t>Las semillas infectadas pueden estar malformadas y tener lesiones color marrón, en la superficie de la semilla se presenta un micelio fúngico de color rosado.</a:t>
            </a:r>
            <a:endParaRPr lang="es-EC" sz="1200" dirty="0">
              <a:latin typeface="Times New Roman" panose="02020603050405020304" pitchFamily="18" charset="0"/>
              <a:cs typeface="Times New Roman" panose="02020603050405020304" pitchFamily="18" charset="0"/>
            </a:endParaRPr>
          </a:p>
        </p:txBody>
      </p:sp>
      <p:pic>
        <p:nvPicPr>
          <p:cNvPr id="37" name="Imagen 36"/>
          <p:cNvPicPr>
            <a:picLocks noChangeAspect="1"/>
          </p:cNvPicPr>
          <p:nvPr/>
        </p:nvPicPr>
        <p:blipFill rotWithShape="1">
          <a:blip r:embed="rId5"/>
          <a:srcRect l="16837" t="28906" r="66472" b="26172"/>
          <a:stretch/>
        </p:blipFill>
        <p:spPr>
          <a:xfrm>
            <a:off x="2122463" y="2164634"/>
            <a:ext cx="1634026" cy="2472540"/>
          </a:xfrm>
          <a:prstGeom prst="rect">
            <a:avLst/>
          </a:prstGeom>
        </p:spPr>
      </p:pic>
    </p:spTree>
    <p:extLst>
      <p:ext uri="{BB962C8B-B14F-4D97-AF65-F5344CB8AC3E}">
        <p14:creationId xmlns:p14="http://schemas.microsoft.com/office/powerpoint/2010/main" val="8960999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Resultado de imagen para graci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75" y="1282289"/>
            <a:ext cx="5292725" cy="1986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9554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237224" y="448901"/>
            <a:ext cx="2167850"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La calidad, debe ser buena </a:t>
            </a: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Provenga de áreas desfavorables para la enfermedad </a:t>
            </a: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Desinfección de la semilla</a:t>
            </a:r>
          </a:p>
        </p:txBody>
      </p:sp>
      <p:pic>
        <p:nvPicPr>
          <p:cNvPr id="6" name="Picture 8" descr="Resultado de imagen para semilla de choc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750" y="1095233"/>
            <a:ext cx="1594406" cy="11942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1457028" y="633568"/>
            <a:ext cx="216785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sz="1200" dirty="0" smtClean="0">
                <a:latin typeface="Times New Roman" panose="02020603050405020304" pitchFamily="18" charset="0"/>
                <a:cs typeface="Times New Roman" panose="02020603050405020304" pitchFamily="18" charset="0"/>
              </a:rPr>
              <a:t>La antracnosis se transmite de la semilla a la planta </a:t>
            </a:r>
            <a:endParaRPr lang="es-EC" sz="1200" dirty="0">
              <a:latin typeface="Times New Roman" panose="02020603050405020304" pitchFamily="18" charset="0"/>
              <a:cs typeface="Times New Roman" panose="02020603050405020304" pitchFamily="18" charset="0"/>
            </a:endParaRPr>
          </a:p>
        </p:txBody>
      </p:sp>
      <p:cxnSp>
        <p:nvCxnSpPr>
          <p:cNvPr id="9" name="Conector recto de flecha 8"/>
          <p:cNvCxnSpPr/>
          <p:nvPr/>
        </p:nvCxnSpPr>
        <p:spPr>
          <a:xfrm flipV="1">
            <a:off x="3688265" y="864401"/>
            <a:ext cx="465437"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Conector recto de flecha 22"/>
          <p:cNvCxnSpPr/>
          <p:nvPr/>
        </p:nvCxnSpPr>
        <p:spPr>
          <a:xfrm flipV="1">
            <a:off x="6468461" y="864403"/>
            <a:ext cx="465437"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CuadroTexto 24"/>
          <p:cNvSpPr txBox="1"/>
          <p:nvPr/>
        </p:nvSpPr>
        <p:spPr>
          <a:xfrm>
            <a:off x="6933898" y="699988"/>
            <a:ext cx="1617435"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1600" b="1" dirty="0" smtClean="0">
                <a:solidFill>
                  <a:srgbClr val="FF0000"/>
                </a:solidFill>
                <a:latin typeface="Times New Roman" panose="02020603050405020304" pitchFamily="18" charset="0"/>
                <a:cs typeface="Times New Roman" panose="02020603050405020304" pitchFamily="18" charset="0"/>
              </a:rPr>
              <a:t>CALOR SECO </a:t>
            </a:r>
            <a:endParaRPr lang="es-EC" sz="1600" b="1" dirty="0">
              <a:solidFill>
                <a:srgbClr val="FF0000"/>
              </a:solidFill>
              <a:latin typeface="Times New Roman" panose="02020603050405020304" pitchFamily="18" charset="0"/>
              <a:cs typeface="Times New Roman" panose="02020603050405020304" pitchFamily="18" charset="0"/>
            </a:endParaRPr>
          </a:p>
        </p:txBody>
      </p:sp>
      <p:cxnSp>
        <p:nvCxnSpPr>
          <p:cNvPr id="27" name="Conector recto de flecha 26"/>
          <p:cNvCxnSpPr>
            <a:stCxn id="25" idx="2"/>
          </p:cNvCxnSpPr>
          <p:nvPr/>
        </p:nvCxnSpPr>
        <p:spPr>
          <a:xfrm flipH="1">
            <a:off x="7738533" y="1038542"/>
            <a:ext cx="4083" cy="1250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CuadroTexto 28"/>
          <p:cNvSpPr txBox="1"/>
          <p:nvPr/>
        </p:nvSpPr>
        <p:spPr>
          <a:xfrm>
            <a:off x="6654608" y="2289499"/>
            <a:ext cx="216785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sz="1200" dirty="0" smtClean="0">
                <a:latin typeface="Times New Roman" panose="02020603050405020304" pitchFamily="18" charset="0"/>
                <a:cs typeface="Times New Roman" panose="02020603050405020304" pitchFamily="18" charset="0"/>
              </a:rPr>
              <a:t>Es una herramienta alternativa para eliminar patógenos de las semillas. </a:t>
            </a:r>
          </a:p>
        </p:txBody>
      </p:sp>
      <p:pic>
        <p:nvPicPr>
          <p:cNvPr id="33" name="Imagen 32"/>
          <p:cNvPicPr>
            <a:picLocks noChangeAspect="1"/>
          </p:cNvPicPr>
          <p:nvPr/>
        </p:nvPicPr>
        <p:blipFill>
          <a:blip r:embed="rId4"/>
          <a:stretch>
            <a:fillRect/>
          </a:stretch>
        </p:blipFill>
        <p:spPr>
          <a:xfrm>
            <a:off x="6713970" y="3123142"/>
            <a:ext cx="2049125" cy="1463660"/>
          </a:xfrm>
          <a:prstGeom prst="rect">
            <a:avLst/>
          </a:prstGeom>
          <a:ln>
            <a:noFill/>
          </a:ln>
          <a:effectLst>
            <a:softEdge rad="112500"/>
          </a:effectLst>
        </p:spPr>
      </p:pic>
      <p:cxnSp>
        <p:nvCxnSpPr>
          <p:cNvPr id="38" name="Conector angular 37"/>
          <p:cNvCxnSpPr>
            <a:stCxn id="29" idx="1"/>
          </p:cNvCxnSpPr>
          <p:nvPr/>
        </p:nvCxnSpPr>
        <p:spPr>
          <a:xfrm rot="10800000" flipV="1">
            <a:off x="5723468" y="2612665"/>
            <a:ext cx="931141" cy="858668"/>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39" name="CuadroTexto 38"/>
          <p:cNvSpPr txBox="1"/>
          <p:nvPr/>
        </p:nvSpPr>
        <p:spPr>
          <a:xfrm>
            <a:off x="3555618" y="2963501"/>
            <a:ext cx="2167850"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sz="1200" dirty="0" smtClean="0">
                <a:latin typeface="Times New Roman" panose="02020603050405020304" pitchFamily="18" charset="0"/>
                <a:cs typeface="Times New Roman" panose="02020603050405020304" pitchFamily="18" charset="0"/>
              </a:rPr>
              <a:t>Los periodos moderados de exposición son una forma efectiva de reducir la infección de semillas a niveles extremadamente bajos </a:t>
            </a:r>
            <a:r>
              <a:rPr lang="es-EC" sz="1200" dirty="0">
                <a:latin typeface="Times New Roman" panose="02020603050405020304" pitchFamily="18" charset="0"/>
                <a:cs typeface="Times New Roman" panose="02020603050405020304" pitchFamily="18" charset="0"/>
              </a:rPr>
              <a:t>e</a:t>
            </a:r>
            <a:r>
              <a:rPr lang="es-EC" sz="1200" dirty="0" smtClean="0">
                <a:latin typeface="Times New Roman" panose="02020603050405020304" pitchFamily="18" charset="0"/>
                <a:cs typeface="Times New Roman" panose="02020603050405020304" pitchFamily="18" charset="0"/>
              </a:rPr>
              <a:t> indetectables</a:t>
            </a:r>
            <a:endParaRPr lang="es-EC" sz="1200" dirty="0">
              <a:latin typeface="Times New Roman" panose="02020603050405020304" pitchFamily="18" charset="0"/>
              <a:cs typeface="Times New Roman" panose="02020603050405020304" pitchFamily="18" charset="0"/>
            </a:endParaRPr>
          </a:p>
        </p:txBody>
      </p:sp>
      <p:pic>
        <p:nvPicPr>
          <p:cNvPr id="40" name="Imagen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4781" y="3050463"/>
            <a:ext cx="1979319" cy="1113367"/>
          </a:xfrm>
          <a:prstGeom prst="rect">
            <a:avLst/>
          </a:prstGeom>
          <a:ln>
            <a:noFill/>
          </a:ln>
          <a:effectLst>
            <a:softEdge rad="112500"/>
          </a:effectLst>
        </p:spPr>
      </p:pic>
    </p:spTree>
    <p:extLst>
      <p:ext uri="{BB962C8B-B14F-4D97-AF65-F5344CB8AC3E}">
        <p14:creationId xmlns:p14="http://schemas.microsoft.com/office/powerpoint/2010/main" val="2689409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sz="1600" b="1" dirty="0" smtClean="0">
                <a:latin typeface="Times New Roman" panose="02020603050405020304" pitchFamily="18" charset="0"/>
                <a:cs typeface="Times New Roman" panose="02020603050405020304" pitchFamily="18" charset="0"/>
              </a:rPr>
              <a:t>          </a:t>
            </a:r>
            <a:r>
              <a:rPr lang="es-EC" sz="1600" b="1" u="sng" dirty="0" smtClean="0">
                <a:latin typeface="Times New Roman" panose="02020603050405020304" pitchFamily="18" charset="0"/>
                <a:cs typeface="Times New Roman" panose="02020603050405020304" pitchFamily="18" charset="0"/>
              </a:rPr>
              <a:t>OBJETIVOS</a:t>
            </a:r>
            <a:r>
              <a:rPr lang="es-EC" sz="1600" b="1" dirty="0" smtClean="0">
                <a:latin typeface="Times New Roman" panose="02020603050405020304" pitchFamily="18" charset="0"/>
                <a:cs typeface="Times New Roman" panose="02020603050405020304" pitchFamily="18" charset="0"/>
              </a:rPr>
              <a:t> </a:t>
            </a:r>
            <a:endParaRPr lang="es-EC" sz="1600" b="1" dirty="0">
              <a:latin typeface="Times New Roman" panose="02020603050405020304" pitchFamily="18" charset="0"/>
              <a:cs typeface="Times New Roman" panose="02020603050405020304" pitchFamily="18" charset="0"/>
            </a:endParaRPr>
          </a:p>
        </p:txBody>
      </p:sp>
      <p:sp>
        <p:nvSpPr>
          <p:cNvPr id="3" name="Marcador de texto 2"/>
          <p:cNvSpPr>
            <a:spLocks noGrp="1"/>
          </p:cNvSpPr>
          <p:nvPr>
            <p:ph type="body" idx="1"/>
          </p:nvPr>
        </p:nvSpPr>
        <p:spPr>
          <a:xfrm>
            <a:off x="1797978" y="823701"/>
            <a:ext cx="7034322" cy="3666105"/>
          </a:xfrm>
        </p:spPr>
        <p:txBody>
          <a:bodyPr/>
          <a:lstStyle/>
          <a:p>
            <a:r>
              <a:rPr lang="es-EC" sz="1200" b="1" dirty="0" smtClean="0">
                <a:solidFill>
                  <a:schemeClr val="tx1"/>
                </a:solidFill>
                <a:latin typeface="Times New Roman" panose="02020603050405020304" pitchFamily="18" charset="0"/>
                <a:cs typeface="Times New Roman" panose="02020603050405020304" pitchFamily="18" charset="0"/>
              </a:rPr>
              <a:t>Objetivo general</a:t>
            </a:r>
          </a:p>
          <a:p>
            <a:pPr marL="171450" indent="-171450">
              <a:buFont typeface="Arial" panose="020B0604020202020204" pitchFamily="34" charset="0"/>
              <a:buChar char="•"/>
            </a:pPr>
            <a:r>
              <a:rPr lang="es-EC" sz="1200" dirty="0">
                <a:solidFill>
                  <a:schemeClr val="tx1"/>
                </a:solidFill>
                <a:latin typeface="Times New Roman" panose="02020603050405020304" pitchFamily="18" charset="0"/>
                <a:cs typeface="Times New Roman" panose="02020603050405020304" pitchFamily="18" charset="0"/>
              </a:rPr>
              <a:t>Evaluar el pretratamiento de semillas de chocho expuestas a dos tiempos de 45 y 60 minutos en calor seco a 70 °C sobre la reducción de antracnosis y rendimiento del chocho. </a:t>
            </a:r>
          </a:p>
          <a:p>
            <a:r>
              <a:rPr lang="es-EC" sz="1200" b="1" dirty="0" smtClean="0">
                <a:solidFill>
                  <a:schemeClr val="tx1"/>
                </a:solidFill>
                <a:latin typeface="Times New Roman" panose="02020603050405020304" pitchFamily="18" charset="0"/>
                <a:cs typeface="Times New Roman" panose="02020603050405020304" pitchFamily="18" charset="0"/>
              </a:rPr>
              <a:t>Objetivos específicos </a:t>
            </a:r>
          </a:p>
          <a:p>
            <a:pPr marL="171450" indent="-171450">
              <a:buFont typeface="Arial" panose="020B0604020202020204" pitchFamily="34" charset="0"/>
              <a:buChar char="•"/>
            </a:pPr>
            <a:r>
              <a:rPr lang="es-EC" sz="1200" dirty="0">
                <a:solidFill>
                  <a:schemeClr val="tx1"/>
                </a:solidFill>
                <a:latin typeface="Times New Roman" panose="02020603050405020304" pitchFamily="18" charset="0"/>
                <a:cs typeface="Times New Roman" panose="02020603050405020304" pitchFamily="18" charset="0"/>
              </a:rPr>
              <a:t>Evaluar el efecto de semillas </a:t>
            </a:r>
            <a:r>
              <a:rPr lang="es-EC" sz="1200" dirty="0" err="1" smtClean="0">
                <a:solidFill>
                  <a:schemeClr val="tx1"/>
                </a:solidFill>
                <a:latin typeface="Times New Roman" panose="02020603050405020304" pitchFamily="18" charset="0"/>
                <a:cs typeface="Times New Roman" panose="02020603050405020304" pitchFamily="18" charset="0"/>
              </a:rPr>
              <a:t>pretratadas</a:t>
            </a:r>
            <a:r>
              <a:rPr lang="es-EC" sz="1200" dirty="0" smtClean="0">
                <a:solidFill>
                  <a:schemeClr val="tx1"/>
                </a:solidFill>
                <a:latin typeface="Times New Roman" panose="02020603050405020304" pitchFamily="18" charset="0"/>
                <a:cs typeface="Times New Roman" panose="02020603050405020304" pitchFamily="18" charset="0"/>
              </a:rPr>
              <a:t> </a:t>
            </a:r>
            <a:r>
              <a:rPr lang="es-EC" sz="1200" dirty="0">
                <a:solidFill>
                  <a:schemeClr val="tx1"/>
                </a:solidFill>
                <a:latin typeface="Times New Roman" panose="02020603050405020304" pitchFamily="18" charset="0"/>
                <a:cs typeface="Times New Roman" panose="02020603050405020304" pitchFamily="18" charset="0"/>
              </a:rPr>
              <a:t>con calor seco sobre la emergencia de las plántulas en invernadero. </a:t>
            </a:r>
          </a:p>
          <a:p>
            <a:pPr marL="171450" indent="-171450">
              <a:buFont typeface="Arial" panose="020B0604020202020204" pitchFamily="34" charset="0"/>
              <a:buChar char="•"/>
            </a:pPr>
            <a:r>
              <a:rPr lang="es-EC" sz="1200" dirty="0">
                <a:solidFill>
                  <a:schemeClr val="tx1"/>
                </a:solidFill>
                <a:latin typeface="Times New Roman" panose="02020603050405020304" pitchFamily="18" charset="0"/>
                <a:cs typeface="Times New Roman" panose="02020603050405020304" pitchFamily="18" charset="0"/>
              </a:rPr>
              <a:t>Determinar el efecto del calor seco (70 °C) por 45 y 60 minutos en el porcentaje de germinación de las semillas de chocho cosechadas </a:t>
            </a:r>
            <a:r>
              <a:rPr lang="es-EC" sz="1200" dirty="0" smtClean="0">
                <a:solidFill>
                  <a:schemeClr val="tx1"/>
                </a:solidFill>
                <a:latin typeface="Times New Roman" panose="02020603050405020304" pitchFamily="18" charset="0"/>
                <a:cs typeface="Times New Roman" panose="02020603050405020304" pitchFamily="18" charset="0"/>
              </a:rPr>
              <a:t>de dos genotipos sembradas </a:t>
            </a:r>
            <a:r>
              <a:rPr lang="es-EC" sz="1200" dirty="0">
                <a:solidFill>
                  <a:schemeClr val="tx1"/>
                </a:solidFill>
                <a:latin typeface="Times New Roman" panose="02020603050405020304" pitchFamily="18" charset="0"/>
                <a:cs typeface="Times New Roman" panose="02020603050405020304" pitchFamily="18" charset="0"/>
              </a:rPr>
              <a:t>en laboratorio.</a:t>
            </a:r>
          </a:p>
          <a:p>
            <a:pPr marL="171450" indent="-171450">
              <a:buFont typeface="Arial" panose="020B0604020202020204" pitchFamily="34" charset="0"/>
              <a:buChar char="•"/>
            </a:pPr>
            <a:r>
              <a:rPr lang="es-EC" sz="1200" dirty="0">
                <a:solidFill>
                  <a:schemeClr val="tx1"/>
                </a:solidFill>
                <a:latin typeface="Times New Roman" panose="02020603050405020304" pitchFamily="18" charset="0"/>
                <a:cs typeface="Times New Roman" panose="02020603050405020304" pitchFamily="18" charset="0"/>
              </a:rPr>
              <a:t>Evaluar el efecto del pretratamiento con calor seco sobre la infección del patógeno en la semilla de chocho </a:t>
            </a:r>
            <a:r>
              <a:rPr lang="es-EC" sz="1200" dirty="0" smtClean="0">
                <a:solidFill>
                  <a:schemeClr val="tx1"/>
                </a:solidFill>
                <a:latin typeface="Times New Roman" panose="02020603050405020304" pitchFamily="18" charset="0"/>
                <a:cs typeface="Times New Roman" panose="02020603050405020304" pitchFamily="18" charset="0"/>
              </a:rPr>
              <a:t>cosechada </a:t>
            </a:r>
            <a:r>
              <a:rPr lang="es-EC" sz="1200" dirty="0">
                <a:solidFill>
                  <a:schemeClr val="tx1"/>
                </a:solidFill>
                <a:latin typeface="Times New Roman" panose="02020603050405020304" pitchFamily="18" charset="0"/>
                <a:cs typeface="Times New Roman" panose="02020603050405020304" pitchFamily="18" charset="0"/>
              </a:rPr>
              <a:t>de dos genotipos sembradas en laboratorio.   </a:t>
            </a:r>
          </a:p>
          <a:p>
            <a:pPr marL="171450" indent="-171450">
              <a:buFont typeface="Arial" panose="020B0604020202020204" pitchFamily="34" charset="0"/>
              <a:buChar char="•"/>
            </a:pPr>
            <a:r>
              <a:rPr lang="es-EC" sz="1200" dirty="0">
                <a:solidFill>
                  <a:schemeClr val="tx1"/>
                </a:solidFill>
                <a:latin typeface="Times New Roman" panose="02020603050405020304" pitchFamily="18" charset="0"/>
                <a:cs typeface="Times New Roman" panose="02020603050405020304" pitchFamily="18" charset="0"/>
              </a:rPr>
              <a:t>Determinar el rendimiento por hectárea  para cada tratamiento.</a:t>
            </a:r>
          </a:p>
          <a:p>
            <a:endParaRPr lang="es-EC" sz="1200" dirty="0" smtClean="0">
              <a:solidFill>
                <a:schemeClr val="tx1"/>
              </a:solidFill>
              <a:latin typeface="Times New Roman" panose="02020603050405020304" pitchFamily="18" charset="0"/>
              <a:cs typeface="Times New Roman" panose="02020603050405020304" pitchFamily="18" charset="0"/>
            </a:endParaRPr>
          </a:p>
          <a:p>
            <a:endParaRPr lang="es-EC"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60810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9700" y="326996"/>
            <a:ext cx="3007233" cy="401642"/>
          </a:xfrm>
        </p:spPr>
        <p:txBody>
          <a:bodyPr/>
          <a:lstStyle/>
          <a:p>
            <a:r>
              <a:rPr lang="es-EC" sz="1600" b="1" u="sng" dirty="0" smtClean="0">
                <a:latin typeface="Times New Roman" panose="02020603050405020304" pitchFamily="18" charset="0"/>
                <a:cs typeface="Times New Roman" panose="02020603050405020304" pitchFamily="18" charset="0"/>
              </a:rPr>
              <a:t>MATERIALES Y MÉTODOS </a:t>
            </a:r>
            <a:endParaRPr lang="es-EC" sz="1600" b="1" u="sng" dirty="0">
              <a:latin typeface="Times New Roman" panose="02020603050405020304" pitchFamily="18" charset="0"/>
              <a:cs typeface="Times New Roman" panose="02020603050405020304" pitchFamily="18" charset="0"/>
            </a:endParaRPr>
          </a:p>
        </p:txBody>
      </p:sp>
      <p:sp>
        <p:nvSpPr>
          <p:cNvPr id="3" name="Marcador de texto 2"/>
          <p:cNvSpPr>
            <a:spLocks noGrp="1"/>
          </p:cNvSpPr>
          <p:nvPr>
            <p:ph type="body" idx="1"/>
          </p:nvPr>
        </p:nvSpPr>
        <p:spPr>
          <a:xfrm>
            <a:off x="819700" y="864608"/>
            <a:ext cx="3327814" cy="433250"/>
          </a:xfrm>
        </p:spPr>
        <p:txBody>
          <a:bodyPr/>
          <a:lstStyle/>
          <a:p>
            <a:r>
              <a:rPr lang="es-EC" sz="1600" u="sng" dirty="0" smtClean="0">
                <a:solidFill>
                  <a:schemeClr val="tx1"/>
                </a:solidFill>
                <a:latin typeface="Times New Roman" panose="02020603050405020304" pitchFamily="18" charset="0"/>
                <a:cs typeface="Times New Roman" panose="02020603050405020304" pitchFamily="18" charset="0"/>
              </a:rPr>
              <a:t>Ubicación del lugar de investigación </a:t>
            </a:r>
            <a:endParaRPr lang="es-EC" sz="1600" u="sng" dirty="0">
              <a:solidFill>
                <a:schemeClr val="tx1"/>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rotWithShape="1">
          <a:blip r:embed="rId2"/>
          <a:srcRect l="18035" t="51134" r="61789" b="18220"/>
          <a:stretch/>
        </p:blipFill>
        <p:spPr>
          <a:xfrm>
            <a:off x="1667523" y="1569799"/>
            <a:ext cx="2975291" cy="2540698"/>
          </a:xfrm>
          <a:prstGeom prst="rect">
            <a:avLst/>
          </a:prstGeom>
        </p:spPr>
      </p:pic>
      <p:sp>
        <p:nvSpPr>
          <p:cNvPr id="6" name="CuadroTexto 5"/>
          <p:cNvSpPr txBox="1"/>
          <p:nvPr/>
        </p:nvSpPr>
        <p:spPr>
          <a:xfrm>
            <a:off x="5260027" y="1340049"/>
            <a:ext cx="2909455"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lnSpc>
                <a:spcPct val="200000"/>
              </a:lnSpc>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Laboratorio e invernadero </a:t>
            </a:r>
            <a:r>
              <a:rPr lang="es-EC" smtClean="0">
                <a:latin typeface="Times New Roman" panose="02020603050405020304" pitchFamily="18" charset="0"/>
                <a:cs typeface="Times New Roman" panose="02020603050405020304" pitchFamily="18" charset="0"/>
              </a:rPr>
              <a:t>de </a:t>
            </a:r>
            <a:r>
              <a:rPr lang="es-EC" smtClean="0">
                <a:latin typeface="Times New Roman" panose="02020603050405020304" pitchFamily="18" charset="0"/>
                <a:cs typeface="Times New Roman" panose="02020603050405020304" pitchFamily="18" charset="0"/>
              </a:rPr>
              <a:t>Fitopatología</a:t>
            </a:r>
            <a:endParaRPr lang="es-EC" dirty="0" smtClean="0">
              <a:latin typeface="Times New Roman" panose="02020603050405020304" pitchFamily="18" charset="0"/>
              <a:cs typeface="Times New Roman" panose="02020603050405020304" pitchFamily="18" charset="0"/>
            </a:endParaRPr>
          </a:p>
          <a:p>
            <a:pPr marL="285750" indent="-285750">
              <a:lnSpc>
                <a:spcPct val="200000"/>
              </a:lnSpc>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Localidad de San Fernando</a:t>
            </a:r>
          </a:p>
          <a:p>
            <a:pPr marL="285750" indent="-285750">
              <a:lnSpc>
                <a:spcPct val="200000"/>
              </a:lnSpc>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Parroquia Sangolquí </a:t>
            </a:r>
          </a:p>
          <a:p>
            <a:pPr marL="285750" indent="-285750">
              <a:lnSpc>
                <a:spcPct val="200000"/>
              </a:lnSpc>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Cantón Rumiñahui </a:t>
            </a:r>
          </a:p>
          <a:p>
            <a:pPr marL="285750" indent="-285750">
              <a:lnSpc>
                <a:spcPct val="200000"/>
              </a:lnSpc>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Provincia Pichincha </a:t>
            </a:r>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83338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97588" y="65136"/>
            <a:ext cx="1555200" cy="707450"/>
          </a:xfrm>
        </p:spPr>
        <p:txBody>
          <a:bodyPr/>
          <a:lstStyle/>
          <a:p>
            <a:r>
              <a:rPr lang="es-EC" sz="1600" b="1" u="sng" dirty="0" smtClean="0">
                <a:latin typeface="Times New Roman" panose="02020603050405020304" pitchFamily="18" charset="0"/>
                <a:cs typeface="Times New Roman" panose="02020603050405020304" pitchFamily="18" charset="0"/>
              </a:rPr>
              <a:t>MATERIALES</a:t>
            </a:r>
            <a:r>
              <a:rPr lang="es-EC" b="1" dirty="0" smtClean="0"/>
              <a:t> </a:t>
            </a:r>
            <a:endParaRPr lang="es-EC" b="1" dirty="0"/>
          </a:p>
        </p:txBody>
      </p:sp>
      <p:sp>
        <p:nvSpPr>
          <p:cNvPr id="5" name="CuadroTexto 4"/>
          <p:cNvSpPr txBox="1"/>
          <p:nvPr/>
        </p:nvSpPr>
        <p:spPr>
          <a:xfrm>
            <a:off x="1565550" y="1163786"/>
            <a:ext cx="3235050" cy="246221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s-EC" b="1" dirty="0">
              <a:latin typeface="Times New Roman" panose="02020603050405020304" pitchFamily="18" charset="0"/>
              <a:cs typeface="Times New Roman" panose="02020603050405020304" pitchFamily="18" charset="0"/>
            </a:endParaRPr>
          </a:p>
          <a:p>
            <a:r>
              <a:rPr lang="es-EC" b="1" dirty="0" smtClean="0">
                <a:latin typeface="Times New Roman" panose="02020603050405020304" pitchFamily="18" charset="0"/>
                <a:cs typeface="Times New Roman" panose="02020603050405020304" pitchFamily="18" charset="0"/>
              </a:rPr>
              <a:t>Genotipo INIAP – 450 Andino</a:t>
            </a:r>
          </a:p>
          <a:p>
            <a:endParaRPr lang="es-EC" dirty="0">
              <a:latin typeface="Times New Roman" panose="02020603050405020304" pitchFamily="18" charset="0"/>
              <a:cs typeface="Times New Roman" panose="02020603050405020304" pitchFamily="18" charset="0"/>
            </a:endParaRPr>
          </a:p>
          <a:p>
            <a:endParaRPr lang="es-EC"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Crecimiento </a:t>
            </a:r>
            <a:r>
              <a:rPr lang="es-EC" dirty="0" err="1" smtClean="0">
                <a:latin typeface="Times New Roman" panose="02020603050405020304" pitchFamily="18" charset="0"/>
                <a:cs typeface="Times New Roman" panose="02020603050405020304" pitchFamily="18" charset="0"/>
              </a:rPr>
              <a:t>herbacéo</a:t>
            </a:r>
            <a:r>
              <a:rPr lang="es-EC" dirty="0" smtClean="0">
                <a:latin typeface="Times New Roman" panose="02020603050405020304" pitchFamily="18" charset="0"/>
                <a:cs typeface="Times New Roman" panose="02020603050405020304" pitchFamily="18" charset="0"/>
              </a:rPr>
              <a:t>, precoz y tiene cierta susceptibilidad a plagas y enfermedades. </a:t>
            </a:r>
          </a:p>
          <a:p>
            <a:pPr marL="285750" indent="-285750">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Grano de calidad </a:t>
            </a:r>
          </a:p>
          <a:p>
            <a:pPr marL="285750" indent="-285750">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Día de cosecha 167 a 225 días Rendimiento de 0,33 y 1,5 Tn.ha</a:t>
            </a:r>
            <a:r>
              <a:rPr lang="es-EC" baseline="30000" dirty="0" smtClean="0">
                <a:latin typeface="Times New Roman" panose="02020603050405020304" pitchFamily="18" charset="0"/>
                <a:cs typeface="Times New Roman" panose="02020603050405020304" pitchFamily="18" charset="0"/>
              </a:rPr>
              <a:t>-1 </a:t>
            </a:r>
            <a:r>
              <a:rPr lang="es-EC" dirty="0" smtClean="0">
                <a:latin typeface="Times New Roman" panose="02020603050405020304" pitchFamily="18" charset="0"/>
                <a:cs typeface="Times New Roman" panose="02020603050405020304" pitchFamily="18" charset="0"/>
              </a:rPr>
              <a:t>	 </a:t>
            </a:r>
            <a:endParaRPr lang="es-EC" dirty="0"/>
          </a:p>
        </p:txBody>
      </p:sp>
      <p:sp>
        <p:nvSpPr>
          <p:cNvPr id="6" name="CuadroTexto 5"/>
          <p:cNvSpPr txBox="1"/>
          <p:nvPr/>
        </p:nvSpPr>
        <p:spPr>
          <a:xfrm>
            <a:off x="5242024" y="1163786"/>
            <a:ext cx="3292022"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s-EC" b="1" dirty="0" smtClean="0">
              <a:latin typeface="Times New Roman" panose="02020603050405020304" pitchFamily="18" charset="0"/>
              <a:cs typeface="Times New Roman" panose="02020603050405020304" pitchFamily="18" charset="0"/>
            </a:endParaRPr>
          </a:p>
          <a:p>
            <a:r>
              <a:rPr lang="es-EC" b="1" dirty="0" smtClean="0">
                <a:latin typeface="Times New Roman" panose="02020603050405020304" pitchFamily="18" charset="0"/>
                <a:cs typeface="Times New Roman" panose="02020603050405020304" pitchFamily="18" charset="0"/>
              </a:rPr>
              <a:t>Línea F3 – (ECU 2658 X ECU 8415)</a:t>
            </a:r>
          </a:p>
          <a:p>
            <a:endParaRPr lang="es-EC" dirty="0" smtClean="0">
              <a:latin typeface="Times New Roman" panose="02020603050405020304" pitchFamily="18" charset="0"/>
              <a:cs typeface="Times New Roman" panose="02020603050405020304" pitchFamily="18" charset="0"/>
            </a:endParaRPr>
          </a:p>
          <a:p>
            <a:endParaRPr lang="es-EC"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Presenta una altura de 1,40 m </a:t>
            </a:r>
          </a:p>
          <a:p>
            <a:pPr marL="285750" indent="-285750">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Tiene un rendimiento de 119 kg.ha-1 </a:t>
            </a:r>
          </a:p>
          <a:p>
            <a:pPr marL="285750" indent="-285750">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46% de grano no comercial </a:t>
            </a:r>
          </a:p>
          <a:p>
            <a:endParaRPr lang="es-EC" dirty="0"/>
          </a:p>
          <a:p>
            <a:endParaRPr lang="es-EC" dirty="0"/>
          </a:p>
        </p:txBody>
      </p:sp>
      <p:pic>
        <p:nvPicPr>
          <p:cNvPr id="2050" name="Picture 2" descr="Resultado de imagen para semilla de choc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8659" y="3195111"/>
            <a:ext cx="1758752" cy="1549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ítulo 1"/>
          <p:cNvSpPr txBox="1">
            <a:spLocks/>
          </p:cNvSpPr>
          <p:nvPr/>
        </p:nvSpPr>
        <p:spPr>
          <a:xfrm>
            <a:off x="1565550" y="772586"/>
            <a:ext cx="1974476" cy="63773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s-EC" sz="1600" u="sng" dirty="0" smtClean="0">
                <a:latin typeface="Times New Roman" panose="02020603050405020304" pitchFamily="18" charset="0"/>
                <a:cs typeface="Times New Roman" panose="02020603050405020304" pitchFamily="18" charset="0"/>
              </a:rPr>
              <a:t>Semilla de chocho </a:t>
            </a:r>
            <a:endParaRPr lang="es-EC" sz="16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36056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1906951" y="224352"/>
            <a:ext cx="968100" cy="42756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s-EC" sz="1600" u="sng" dirty="0" smtClean="0">
                <a:latin typeface="Times New Roman" panose="02020603050405020304" pitchFamily="18" charset="0"/>
                <a:cs typeface="Times New Roman" panose="02020603050405020304" pitchFamily="18" charset="0"/>
              </a:rPr>
              <a:t>Campo  </a:t>
            </a:r>
            <a:endParaRPr lang="es-EC" sz="1600" u="sng" dirty="0">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6379207" y="224352"/>
            <a:ext cx="1406250" cy="42756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s-EC" sz="1600" u="sng" dirty="0" smtClean="0">
                <a:latin typeface="Times New Roman" panose="02020603050405020304" pitchFamily="18" charset="0"/>
                <a:cs typeface="Times New Roman" panose="02020603050405020304" pitchFamily="18" charset="0"/>
              </a:rPr>
              <a:t>Laboratorio   </a:t>
            </a:r>
            <a:endParaRPr lang="es-EC" sz="1600" u="sng"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1502929" y="651916"/>
            <a:ext cx="3124200" cy="2862322"/>
          </a:xfrm>
          <a:prstGeom prst="rect">
            <a:avLst/>
          </a:prstGeom>
          <a:noFill/>
        </p:spPr>
        <p:txBody>
          <a:bodyPr wrap="square" rtlCol="0">
            <a:spAutoFit/>
          </a:bodyPr>
          <a:lstStyle/>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Piola</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Estacas</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Letreros</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cinta </a:t>
            </a:r>
            <a:r>
              <a:rPr lang="es-EC" sz="1200" dirty="0">
                <a:latin typeface="Times New Roman" panose="02020603050405020304" pitchFamily="18" charset="0"/>
                <a:cs typeface="Times New Roman" panose="02020603050405020304" pitchFamily="18" charset="0"/>
              </a:rPr>
              <a:t>para </a:t>
            </a:r>
            <a:r>
              <a:rPr lang="es-EC" sz="1200" dirty="0" smtClean="0">
                <a:latin typeface="Times New Roman" panose="02020603050405020304" pitchFamily="18" charset="0"/>
                <a:cs typeface="Times New Roman" panose="02020603050405020304" pitchFamily="18" charset="0"/>
              </a:rPr>
              <a:t>identificación</a:t>
            </a:r>
          </a:p>
          <a:p>
            <a:pPr marL="285750" indent="-285750">
              <a:buFont typeface="Arial" panose="020B0604020202020204" pitchFamily="34" charset="0"/>
              <a:buChar char="•"/>
            </a:pPr>
            <a:r>
              <a:rPr lang="es-EC" sz="1200" dirty="0" err="1" smtClean="0">
                <a:latin typeface="Times New Roman" panose="02020603050405020304" pitchFamily="18" charset="0"/>
                <a:cs typeface="Times New Roman" panose="02020603050405020304" pitchFamily="18" charset="0"/>
              </a:rPr>
              <a:t>Flexómetro</a:t>
            </a:r>
            <a:endParaRPr lang="es-EC" sz="12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libreta </a:t>
            </a:r>
            <a:r>
              <a:rPr lang="es-EC" sz="1200" dirty="0">
                <a:latin typeface="Times New Roman" panose="02020603050405020304" pitchFamily="18" charset="0"/>
                <a:cs typeface="Times New Roman" panose="02020603050405020304" pitchFamily="18" charset="0"/>
              </a:rPr>
              <a:t>de </a:t>
            </a:r>
            <a:r>
              <a:rPr lang="es-EC" sz="1200" dirty="0" smtClean="0">
                <a:latin typeface="Times New Roman" panose="02020603050405020304" pitchFamily="18" charset="0"/>
                <a:cs typeface="Times New Roman" panose="02020603050405020304" pitchFamily="18" charset="0"/>
              </a:rPr>
              <a:t>campo</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marcadores permanentes</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Azadones</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Azadilla</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Rastrillos</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Fungicidas</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Insecticidas</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bomba </a:t>
            </a:r>
            <a:r>
              <a:rPr lang="es-EC" sz="1200" dirty="0">
                <a:latin typeface="Times New Roman" panose="02020603050405020304" pitchFamily="18" charset="0"/>
                <a:cs typeface="Times New Roman" panose="02020603050405020304" pitchFamily="18" charset="0"/>
              </a:rPr>
              <a:t>de </a:t>
            </a:r>
            <a:r>
              <a:rPr lang="es-EC" sz="1200" dirty="0" smtClean="0">
                <a:latin typeface="Times New Roman" panose="02020603050405020304" pitchFamily="18" charset="0"/>
                <a:cs typeface="Times New Roman" panose="02020603050405020304" pitchFamily="18" charset="0"/>
              </a:rPr>
              <a:t>fumigación</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Vitavax</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Piloneras</a:t>
            </a:r>
          </a:p>
        </p:txBody>
      </p:sp>
      <p:sp>
        <p:nvSpPr>
          <p:cNvPr id="6" name="CuadroTexto 5"/>
          <p:cNvSpPr txBox="1"/>
          <p:nvPr/>
        </p:nvSpPr>
        <p:spPr>
          <a:xfrm>
            <a:off x="5645341" y="651916"/>
            <a:ext cx="3124200" cy="2862322"/>
          </a:xfrm>
          <a:prstGeom prst="rect">
            <a:avLst/>
          </a:prstGeom>
          <a:noFill/>
        </p:spPr>
        <p:txBody>
          <a:bodyPr wrap="square" rtlCol="0">
            <a:spAutoFit/>
          </a:bodyPr>
          <a:lstStyle/>
          <a:p>
            <a:pPr marL="285750" indent="-285750">
              <a:buFont typeface="Arial" panose="020B0604020202020204" pitchFamily="34" charset="0"/>
              <a:buChar char="•"/>
            </a:pPr>
            <a:r>
              <a:rPr lang="es-EC" sz="1200" dirty="0">
                <a:latin typeface="Times New Roman" panose="02020603050405020304" pitchFamily="18" charset="0"/>
                <a:cs typeface="Times New Roman" panose="02020603050405020304" pitchFamily="18" charset="0"/>
              </a:rPr>
              <a:t>Horno de </a:t>
            </a:r>
            <a:r>
              <a:rPr lang="es-EC" sz="1200" dirty="0" smtClean="0">
                <a:latin typeface="Times New Roman" panose="02020603050405020304" pitchFamily="18" charset="0"/>
                <a:cs typeface="Times New Roman" panose="02020603050405020304" pitchFamily="18" charset="0"/>
              </a:rPr>
              <a:t>convección</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Cámara </a:t>
            </a:r>
            <a:r>
              <a:rPr lang="es-EC" sz="1200" dirty="0">
                <a:latin typeface="Times New Roman" panose="02020603050405020304" pitchFamily="18" charset="0"/>
                <a:cs typeface="Times New Roman" panose="02020603050405020304" pitchFamily="18" charset="0"/>
              </a:rPr>
              <a:t>de flujo </a:t>
            </a:r>
            <a:r>
              <a:rPr lang="es-EC" sz="1200" dirty="0" smtClean="0">
                <a:latin typeface="Times New Roman" panose="02020603050405020304" pitchFamily="18" charset="0"/>
                <a:cs typeface="Times New Roman" panose="02020603050405020304" pitchFamily="18" charset="0"/>
              </a:rPr>
              <a:t>laminar</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Agar PDA</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Cajas </a:t>
            </a:r>
            <a:r>
              <a:rPr lang="es-EC" sz="1200" dirty="0">
                <a:latin typeface="Times New Roman" panose="02020603050405020304" pitchFamily="18" charset="0"/>
                <a:cs typeface="Times New Roman" panose="02020603050405020304" pitchFamily="18" charset="0"/>
              </a:rPr>
              <a:t>Petri </a:t>
            </a:r>
            <a:endParaRPr lang="es-EC" sz="12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Vasos </a:t>
            </a:r>
            <a:r>
              <a:rPr lang="es-EC" sz="1200" dirty="0">
                <a:latin typeface="Times New Roman" panose="02020603050405020304" pitchFamily="18" charset="0"/>
                <a:cs typeface="Times New Roman" panose="02020603050405020304" pitchFamily="18" charset="0"/>
              </a:rPr>
              <a:t>de </a:t>
            </a:r>
            <a:r>
              <a:rPr lang="es-EC" sz="1200" dirty="0" smtClean="0">
                <a:latin typeface="Times New Roman" panose="02020603050405020304" pitchFamily="18" charset="0"/>
                <a:cs typeface="Times New Roman" panose="02020603050405020304" pitchFamily="18" charset="0"/>
              </a:rPr>
              <a:t>precipitación</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Autoclave</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Balanza</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Incubadora</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Probetas</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Cloro </a:t>
            </a:r>
            <a:r>
              <a:rPr lang="es-EC" sz="1200" dirty="0">
                <a:latin typeface="Times New Roman" panose="02020603050405020304" pitchFamily="18" charset="0"/>
                <a:cs typeface="Times New Roman" panose="02020603050405020304" pitchFamily="18" charset="0"/>
              </a:rPr>
              <a:t>al 96 </a:t>
            </a:r>
            <a:r>
              <a:rPr lang="es-EC" sz="12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Alcohol</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Pinzas</a:t>
            </a:r>
          </a:p>
          <a:p>
            <a:pPr marL="285750" indent="-2857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Mechero </a:t>
            </a:r>
          </a:p>
          <a:p>
            <a:pPr marL="285750" indent="-285750">
              <a:buFont typeface="Arial" panose="020B0604020202020204" pitchFamily="34" charset="0"/>
              <a:buChar char="•"/>
            </a:pPr>
            <a:r>
              <a:rPr lang="es-EC" sz="1200" dirty="0" err="1" smtClean="0">
                <a:latin typeface="Times New Roman" panose="02020603050405020304" pitchFamily="18" charset="0"/>
                <a:cs typeface="Times New Roman" panose="02020603050405020304" pitchFamily="18" charset="0"/>
              </a:rPr>
              <a:t>Parafilm</a:t>
            </a:r>
            <a:r>
              <a:rPr lang="es-EC" sz="1200" dirty="0" smtClean="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s-EC" sz="1200" dirty="0">
                <a:latin typeface="Times New Roman" panose="02020603050405020304" pitchFamily="18" charset="0"/>
                <a:cs typeface="Times New Roman" panose="02020603050405020304" pitchFamily="18" charset="0"/>
              </a:rPr>
              <a:t>F</a:t>
            </a:r>
            <a:r>
              <a:rPr lang="es-EC" sz="1200" dirty="0" smtClean="0">
                <a:latin typeface="Times New Roman" panose="02020603050405020304" pitchFamily="18" charset="0"/>
                <a:cs typeface="Times New Roman" panose="02020603050405020304" pitchFamily="18" charset="0"/>
              </a:rPr>
              <a:t>undas </a:t>
            </a:r>
            <a:r>
              <a:rPr lang="es-EC" sz="1200" dirty="0" err="1">
                <a:latin typeface="Times New Roman" panose="02020603050405020304" pitchFamily="18" charset="0"/>
                <a:cs typeface="Times New Roman" panose="02020603050405020304" pitchFamily="18" charset="0"/>
              </a:rPr>
              <a:t>ziploc</a:t>
            </a:r>
            <a:endParaRPr lang="es-EC" sz="1200" dirty="0" smtClean="0">
              <a:latin typeface="Times New Roman" panose="02020603050405020304" pitchFamily="18" charset="0"/>
              <a:cs typeface="Times New Roman" panose="02020603050405020304" pitchFamily="18" charset="0"/>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489" y="3598617"/>
            <a:ext cx="1732051" cy="1299038"/>
          </a:xfrm>
          <a:prstGeom prst="rect">
            <a:avLst/>
          </a:prstGeom>
          <a:ln>
            <a:noFill/>
          </a:ln>
          <a:effectLst>
            <a:softEdge rad="112500"/>
          </a:effectLst>
        </p:spPr>
      </p:pic>
      <p:pic>
        <p:nvPicPr>
          <p:cNvPr id="3074" name="Picture 2" descr="https://lh3.googleusercontent.com/Mjvmn2wjKWmCeiR0664Hxy-CQUsad-UKGGLF5PnWDZzZhlpbGqRxRbJLwG1hw7jpgtN2aBlJSPngW845PNxF5KuTD-uMQwy_6dhGciHoI-y5AMcQC5VCf6JVv57PyT1ERkKj-9h63OGWwm4qpHN64xWmVmhlF1holfDmPXgQqiE7PPD5qQVYqf9j1AqeIk7D_w4MhFfgUgNLTlOz88XO5RjW-krnBnwwd0ahroNQtLjjlwpWidiIxjazyISgbhByizSvgTh42mgAmoxaTsnjjGYfNbRdela4ZCh76oXYCBwSd3lqTMHPVmE19k-eKBgEVdA4RjxJ_UXBnF01gF0FqYK1IW4EIOF91hoxEN51Fkc8XupFxaVUj2IsYzt6GBeQmx5Ajn6lUipcguRwmrJG1cxkHsioD2BiUSwmnlfzpTPFJ8TSkhafsUJYU1lR6rmO7LHTDB5gq5iPqGnSsHLOjKtx6XnRmag_0me1rNdxxwCI4PXvxH6O-f0Kvd9FiZ70QT9In8htslmlW2EAbxxt9pQHx5A2sNJyX2_sj3bRmmtG43P9r3zGl_fbqgE3udT2Dml-2cskBmb5og4APy4L9kQc-zxRfbVwtwFt1YJgvvueGawQVfx6-P4KB39BshD0WXUZaOXldwc0UIF0FO161sDR=w835-h626-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6581" y="3514238"/>
            <a:ext cx="1718876" cy="12886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1713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231" y="260090"/>
            <a:ext cx="1352713" cy="459101"/>
          </a:xfrm>
        </p:spPr>
        <p:txBody>
          <a:bodyPr/>
          <a:lstStyle/>
          <a:p>
            <a:r>
              <a:rPr lang="es-EC" sz="1600" b="1" u="sng" dirty="0" smtClean="0">
                <a:latin typeface="Times New Roman" panose="02020603050405020304" pitchFamily="18" charset="0"/>
                <a:cs typeface="Times New Roman" panose="02020603050405020304" pitchFamily="18" charset="0"/>
              </a:rPr>
              <a:t>MÉTODOS</a:t>
            </a:r>
            <a:r>
              <a:rPr lang="es-EC" sz="1600" u="sng" dirty="0" smtClean="0">
                <a:latin typeface="Times New Roman" panose="02020603050405020304" pitchFamily="18" charset="0"/>
                <a:cs typeface="Times New Roman" panose="02020603050405020304" pitchFamily="18" charset="0"/>
              </a:rPr>
              <a:t> </a:t>
            </a:r>
            <a:endParaRPr lang="es-EC" sz="1600" u="sng"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955497" y="760288"/>
            <a:ext cx="2270588" cy="338554"/>
          </a:xfrm>
          <a:prstGeom prst="rect">
            <a:avLst/>
          </a:prstGeom>
          <a:noFill/>
        </p:spPr>
        <p:txBody>
          <a:bodyPr wrap="square" rtlCol="0">
            <a:spAutoFit/>
          </a:bodyPr>
          <a:lstStyle/>
          <a:p>
            <a:r>
              <a:rPr lang="es-EC" sz="1600" u="sng" dirty="0" smtClean="0">
                <a:latin typeface="Times New Roman" panose="02020603050405020304" pitchFamily="18" charset="0"/>
                <a:cs typeface="Times New Roman" panose="02020603050405020304" pitchFamily="18" charset="0"/>
              </a:rPr>
              <a:t>Selección de semillas </a:t>
            </a:r>
            <a:endParaRPr lang="es-EC" sz="1600" u="sng"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732" y="2728610"/>
            <a:ext cx="1425378" cy="1900504"/>
          </a:xfrm>
          <a:prstGeom prst="rect">
            <a:avLst/>
          </a:prstGeom>
          <a:ln>
            <a:noFill/>
          </a:ln>
          <a:effectLst>
            <a:softEdge rad="112500"/>
          </a:effectLst>
        </p:spPr>
      </p:pic>
      <p:cxnSp>
        <p:nvCxnSpPr>
          <p:cNvPr id="7" name="Conector recto de flecha 6"/>
          <p:cNvCxnSpPr/>
          <p:nvPr/>
        </p:nvCxnSpPr>
        <p:spPr>
          <a:xfrm>
            <a:off x="5685058" y="3638476"/>
            <a:ext cx="61644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169" y="3027763"/>
            <a:ext cx="2315015" cy="1302196"/>
          </a:xfrm>
          <a:prstGeom prst="rect">
            <a:avLst/>
          </a:prstGeom>
          <a:ln>
            <a:noFill/>
          </a:ln>
          <a:effectLst>
            <a:softEdge rad="112500"/>
          </a:effectLst>
        </p:spPr>
      </p:pic>
      <p:cxnSp>
        <p:nvCxnSpPr>
          <p:cNvPr id="9" name="Conector recto de flecha 8"/>
          <p:cNvCxnSpPr/>
          <p:nvPr/>
        </p:nvCxnSpPr>
        <p:spPr>
          <a:xfrm>
            <a:off x="3539377" y="3638476"/>
            <a:ext cx="61644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0841" y="3064499"/>
            <a:ext cx="2184400" cy="1228725"/>
          </a:xfrm>
          <a:prstGeom prst="rect">
            <a:avLst/>
          </a:prstGeom>
          <a:ln>
            <a:noFill/>
          </a:ln>
          <a:effectLst>
            <a:softEdge rad="112500"/>
          </a:effectLst>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5886" y="497104"/>
            <a:ext cx="2267396" cy="1700547"/>
          </a:xfrm>
          <a:prstGeom prst="rect">
            <a:avLst/>
          </a:prstGeom>
          <a:ln>
            <a:noFill/>
          </a:ln>
          <a:effectLst>
            <a:softEdge rad="112500"/>
          </a:effectLst>
        </p:spPr>
      </p:pic>
      <p:sp>
        <p:nvSpPr>
          <p:cNvPr id="12" name="CuadroTexto 11"/>
          <p:cNvSpPr txBox="1"/>
          <p:nvPr/>
        </p:nvSpPr>
        <p:spPr>
          <a:xfrm>
            <a:off x="3847601" y="2043762"/>
            <a:ext cx="2068324" cy="307777"/>
          </a:xfrm>
          <a:prstGeom prst="rect">
            <a:avLst/>
          </a:prstGeom>
          <a:noFill/>
        </p:spPr>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Piloneras </a:t>
            </a:r>
            <a:endParaRPr lang="es-EC" dirty="0">
              <a:latin typeface="Times New Roman" panose="02020603050405020304" pitchFamily="18" charset="0"/>
              <a:cs typeface="Times New Roman" panose="02020603050405020304" pitchFamily="18" charset="0"/>
            </a:endParaRPr>
          </a:p>
        </p:txBody>
      </p:sp>
      <p:sp>
        <p:nvSpPr>
          <p:cNvPr id="14" name="CuadroTexto 13"/>
          <p:cNvSpPr txBox="1"/>
          <p:nvPr/>
        </p:nvSpPr>
        <p:spPr>
          <a:xfrm>
            <a:off x="1101169" y="4329959"/>
            <a:ext cx="2068324" cy="307777"/>
          </a:xfrm>
          <a:prstGeom prst="rect">
            <a:avLst/>
          </a:prstGeom>
          <a:noFill/>
        </p:spPr>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Selección de la semilla  </a:t>
            </a:r>
            <a:endParaRPr lang="es-EC" dirty="0">
              <a:latin typeface="Times New Roman" panose="02020603050405020304" pitchFamily="18" charset="0"/>
              <a:cs typeface="Times New Roman" panose="02020603050405020304" pitchFamily="18" charset="0"/>
            </a:endParaRPr>
          </a:p>
        </p:txBody>
      </p:sp>
      <p:sp>
        <p:nvSpPr>
          <p:cNvPr id="15" name="CuadroTexto 14"/>
          <p:cNvSpPr txBox="1"/>
          <p:nvPr/>
        </p:nvSpPr>
        <p:spPr>
          <a:xfrm>
            <a:off x="3847601" y="4488161"/>
            <a:ext cx="2068324" cy="307777"/>
          </a:xfrm>
          <a:prstGeom prst="rect">
            <a:avLst/>
          </a:prstGeom>
          <a:noFill/>
        </p:spPr>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Tratamientos </a:t>
            </a:r>
            <a:endParaRPr lang="es-EC" dirty="0">
              <a:latin typeface="Times New Roman" panose="02020603050405020304" pitchFamily="18" charset="0"/>
              <a:cs typeface="Times New Roman" panose="02020603050405020304" pitchFamily="18" charset="0"/>
            </a:endParaRPr>
          </a:p>
        </p:txBody>
      </p:sp>
      <p:sp>
        <p:nvSpPr>
          <p:cNvPr id="16" name="CuadroTexto 15"/>
          <p:cNvSpPr txBox="1"/>
          <p:nvPr/>
        </p:nvSpPr>
        <p:spPr>
          <a:xfrm>
            <a:off x="6594033" y="4266493"/>
            <a:ext cx="2068324" cy="307777"/>
          </a:xfrm>
          <a:prstGeom prst="rect">
            <a:avLst/>
          </a:prstGeom>
          <a:noFill/>
        </p:spPr>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Horno de convección  </a:t>
            </a:r>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1854884"/>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1588</TotalTime>
  <Words>2506</Words>
  <Application>Microsoft Office PowerPoint</Application>
  <PresentationFormat>Presentación en pantalla (16:9)</PresentationFormat>
  <Paragraphs>300</Paragraphs>
  <Slides>30</Slides>
  <Notes>10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30</vt:i4>
      </vt:variant>
    </vt:vector>
  </HeadingPairs>
  <TitlesOfParts>
    <vt:vector size="32" baseType="lpstr">
      <vt:lpstr>simple-light-2</vt:lpstr>
      <vt:lpstr>Documento</vt:lpstr>
      <vt:lpstr>Presentación de PowerPoint</vt:lpstr>
      <vt:lpstr>Presentación de PowerPoint</vt:lpstr>
      <vt:lpstr>Presentación de PowerPoint</vt:lpstr>
      <vt:lpstr>Presentación de PowerPoint</vt:lpstr>
      <vt:lpstr>          OBJETIVOS </vt:lpstr>
      <vt:lpstr>MATERIALES Y MÉTODOS </vt:lpstr>
      <vt:lpstr>MATERIALES </vt:lpstr>
      <vt:lpstr>Presentación de PowerPoint</vt:lpstr>
      <vt:lpstr>MÉTODOS </vt:lpstr>
      <vt:lpstr>Presentación de PowerPoint</vt:lpstr>
      <vt:lpstr>Presentación de PowerPoint</vt:lpstr>
      <vt:lpstr>Fase de laboratorio </vt:lpstr>
      <vt:lpstr>DISEÑO EXPERIMENTAL </vt:lpstr>
      <vt:lpstr>Tratamientos</vt:lpstr>
      <vt:lpstr>VARIABLES DE ESTUDIO</vt:lpstr>
      <vt:lpstr>Presentación de PowerPoint</vt:lpstr>
      <vt:lpstr>Presentación de PowerPoint</vt:lpstr>
      <vt:lpstr>RESULTADOS Y DISCUSIÓN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 </vt:lpstr>
      <vt:lpstr>Presentación de PowerPoint</vt:lpstr>
      <vt:lpstr>RECOMENDACIONES  </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Darwiin Figueroa</dc:creator>
  <cp:lastModifiedBy>ESPE</cp:lastModifiedBy>
  <cp:revision>115</cp:revision>
  <dcterms:modified xsi:type="dcterms:W3CDTF">2019-02-15T16:37:33Z</dcterms:modified>
</cp:coreProperties>
</file>