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sldIdLst>
    <p:sldId id="256" r:id="rId2"/>
    <p:sldId id="317" r:id="rId3"/>
    <p:sldId id="313" r:id="rId4"/>
    <p:sldId id="298" r:id="rId5"/>
    <p:sldId id="314" r:id="rId6"/>
    <p:sldId id="318" r:id="rId7"/>
    <p:sldId id="263" r:id="rId8"/>
    <p:sldId id="267" r:id="rId9"/>
    <p:sldId id="315" r:id="rId10"/>
    <p:sldId id="300" r:id="rId11"/>
    <p:sldId id="274" r:id="rId12"/>
    <p:sldId id="277" r:id="rId13"/>
    <p:sldId id="279" r:id="rId14"/>
    <p:sldId id="280" r:id="rId15"/>
    <p:sldId id="282" r:id="rId16"/>
    <p:sldId id="288" r:id="rId17"/>
    <p:sldId id="283" r:id="rId18"/>
    <p:sldId id="284" r:id="rId19"/>
    <p:sldId id="316" r:id="rId20"/>
    <p:sldId id="322" r:id="rId21"/>
    <p:sldId id="301" r:id="rId22"/>
    <p:sldId id="302" r:id="rId23"/>
    <p:sldId id="303" r:id="rId24"/>
    <p:sldId id="305" r:id="rId25"/>
    <p:sldId id="308" r:id="rId26"/>
    <p:sldId id="309" r:id="rId27"/>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accent1">
                  <a:lumMod val="75000"/>
                </a:schemeClr>
              </a:solidFill>
              <a:round/>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C88-451D-805F-CC6CA592EFC1}"/>
            </c:ext>
          </c:extLst>
        </c:ser>
        <c:ser>
          <c:idx val="1"/>
          <c:order val="1"/>
          <c:tx>
            <c:strRef>
              <c:f>Sheet1!$C$1</c:f>
              <c:strCache>
                <c:ptCount val="1"/>
                <c:pt idx="0">
                  <c:v>Series 2</c:v>
                </c:pt>
              </c:strCache>
            </c:strRef>
          </c:tx>
          <c:spPr>
            <a:solidFill>
              <a:schemeClr val="accent2">
                <a:alpha val="85000"/>
              </a:schemeClr>
            </a:solidFill>
            <a:ln w="9525" cap="flat" cmpd="sng" algn="ctr">
              <a:noFill/>
              <a:round/>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C88-451D-805F-CC6CA592EFC1}"/>
            </c:ext>
          </c:extLst>
        </c:ser>
        <c:ser>
          <c:idx val="2"/>
          <c:order val="2"/>
          <c:tx>
            <c:strRef>
              <c:f>Sheet1!$D$1</c:f>
              <c:strCache>
                <c:ptCount val="1"/>
                <c:pt idx="0">
                  <c:v>Series 3</c:v>
                </c:pt>
              </c:strCache>
            </c:strRef>
          </c:tx>
          <c:spPr>
            <a:solidFill>
              <a:schemeClr val="accent3">
                <a:alpha val="85000"/>
              </a:schemeClr>
            </a:solidFill>
            <a:ln w="9525" cap="flat" cmpd="sng" algn="ctr">
              <a:solidFill>
                <a:schemeClr val="accent3">
                  <a:lumMod val="75000"/>
                </a:schemeClr>
              </a:solidFill>
              <a:round/>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C88-451D-805F-CC6CA592EFC1}"/>
            </c:ext>
          </c:extLst>
        </c:ser>
        <c:dLbls>
          <c:showLegendKey val="0"/>
          <c:showVal val="0"/>
          <c:showCatName val="0"/>
          <c:showSerName val="0"/>
          <c:showPercent val="0"/>
          <c:showBubbleSize val="0"/>
        </c:dLbls>
        <c:gapWidth val="65"/>
        <c:axId val="-1921743440"/>
        <c:axId val="-1921740720"/>
      </c:barChart>
      <c:catAx>
        <c:axId val="-1921743440"/>
        <c:scaling>
          <c:orientation val="minMax"/>
        </c:scaling>
        <c:delete val="1"/>
        <c:axPos val="b"/>
        <c:numFmt formatCode="General" sourceLinked="1"/>
        <c:majorTickMark val="none"/>
        <c:minorTickMark val="none"/>
        <c:tickLblPos val="nextTo"/>
        <c:crossAx val="-1921740720"/>
        <c:crosses val="autoZero"/>
        <c:auto val="1"/>
        <c:lblAlgn val="ctr"/>
        <c:lblOffset val="100"/>
        <c:noMultiLvlLbl val="0"/>
      </c:catAx>
      <c:valAx>
        <c:axId val="-19217407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192174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AAD3-4145-9F9B-965AFC92B85E}"/>
            </c:ext>
          </c:extLst>
        </c:ser>
        <c:ser>
          <c:idx val="1"/>
          <c:order val="1"/>
          <c:tx>
            <c:strRef>
              <c:f>Sheet1!$C$1</c:f>
              <c:strCache>
                <c:ptCount val="1"/>
                <c:pt idx="0">
                  <c:v>High</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AAD3-4145-9F9B-965AFC92B85E}"/>
            </c:ext>
          </c:extLst>
        </c:ser>
        <c:ser>
          <c:idx val="2"/>
          <c:order val="2"/>
          <c:tx>
            <c:strRef>
              <c:f>Sheet1!$D$1</c:f>
              <c:strCache>
                <c:ptCount val="1"/>
                <c:pt idx="0">
                  <c:v>Low</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AAD3-4145-9F9B-965AFC92B85E}"/>
            </c:ext>
          </c:extLst>
        </c:ser>
        <c:ser>
          <c:idx val="3"/>
          <c:order val="3"/>
          <c:tx>
            <c:strRef>
              <c:f>Sheet1!$E$1</c:f>
              <c:strCache>
                <c:ptCount val="1"/>
                <c:pt idx="0">
                  <c:v>Close</c:v>
                </c:pt>
              </c:strCache>
            </c:strRef>
          </c:tx>
          <c:spPr>
            <a:ln w="19050" cap="rnd">
              <a:solidFill>
                <a:schemeClr val="tx1">
                  <a:lumMod val="50000"/>
                  <a:lumOff val="50000"/>
                </a:schemeClr>
              </a:solid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AAD3-4145-9F9B-965AFC92B85E}"/>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5"/>
              </a:solidFill>
              <a:ln w="9525" cap="flat" cmpd="sng" algn="ctr">
                <a:solidFill>
                  <a:schemeClr val="tx1">
                    <a:lumMod val="65000"/>
                    <a:lumOff val="35000"/>
                  </a:schemeClr>
                </a:solidFill>
                <a:round/>
              </a:ln>
              <a:effectLst/>
            </c:spPr>
          </c:upBars>
          <c:downBars>
            <c:spPr>
              <a:solidFill>
                <a:schemeClr val="accent6"/>
              </a:solidFill>
              <a:ln w="9525" cap="flat" cmpd="sng" algn="ctr">
                <a:solidFill>
                  <a:schemeClr val="tx1">
                    <a:lumMod val="65000"/>
                    <a:lumOff val="35000"/>
                  </a:schemeClr>
                </a:solidFill>
                <a:round/>
              </a:ln>
              <a:effectLst/>
            </c:spPr>
          </c:downBars>
        </c:upDownBars>
        <c:axId val="-1921739632"/>
        <c:axId val="-1921744528"/>
      </c:stockChart>
      <c:dateAx>
        <c:axId val="-1921739632"/>
        <c:scaling>
          <c:orientation val="minMax"/>
        </c:scaling>
        <c:delete val="1"/>
        <c:axPos val="b"/>
        <c:numFmt formatCode="m/d/yyyy" sourceLinked="1"/>
        <c:majorTickMark val="out"/>
        <c:minorTickMark val="none"/>
        <c:tickLblPos val="nextTo"/>
        <c:crossAx val="-1921744528"/>
        <c:crosses val="autoZero"/>
        <c:auto val="1"/>
        <c:lblOffset val="100"/>
        <c:baseTimeUnit val="months"/>
      </c:dateAx>
      <c:valAx>
        <c:axId val="-19217445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2173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6FD81-038B-40E1-8C48-B86AF2BFFB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36BEC50-6439-46F0-9FCD-495F99C6F878}">
      <dgm:prSet phldrT="[Texto]" custT="1">
        <dgm:style>
          <a:lnRef idx="1">
            <a:schemeClr val="accent5"/>
          </a:lnRef>
          <a:fillRef idx="2">
            <a:schemeClr val="accent5"/>
          </a:fillRef>
          <a:effectRef idx="1">
            <a:schemeClr val="accent5"/>
          </a:effectRef>
          <a:fontRef idx="minor">
            <a:schemeClr val="dk1"/>
          </a:fontRef>
        </dgm:style>
      </dgm:prSet>
      <dgm:spPr>
        <a:gradFill rotWithShape="0">
          <a:gsLst>
            <a:gs pos="94000">
              <a:schemeClr val="accent2">
                <a:lumMod val="75000"/>
              </a:schemeClr>
            </a:gs>
            <a:gs pos="23000">
              <a:schemeClr val="bg1"/>
            </a:gs>
          </a:gsLst>
          <a:lin ang="5400000" scaled="1"/>
        </a:gradFill>
      </dgm:spPr>
      <dgm:t>
        <a:bodyPr/>
        <a:lstStyle/>
        <a:p>
          <a:pPr>
            <a:lnSpc>
              <a:spcPct val="150000"/>
            </a:lnSpc>
          </a:pPr>
          <a:r>
            <a:rPr lang="es-EC" sz="14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55 encuestas </a:t>
          </a:r>
          <a:endParaRPr lang="es-ES" sz="14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dgm:t>
    </dgm:pt>
    <dgm:pt modelId="{288CFACE-9086-41E9-9EB1-141AEC85F9FE}" type="parTrans" cxnId="{2102F263-B5C6-4027-92ED-9F0E282C6D16}">
      <dgm:prSet/>
      <dgm:spPr/>
      <dgm:t>
        <a:bodyPr/>
        <a:lstStyle/>
        <a:p>
          <a:endParaRPr lang="es-ES"/>
        </a:p>
      </dgm:t>
    </dgm:pt>
    <dgm:pt modelId="{4DA40222-46F5-41F6-83B6-17F5C5602DA5}" type="sibTrans" cxnId="{2102F263-B5C6-4027-92ED-9F0E282C6D16}">
      <dgm:prSet/>
      <dgm:spPr/>
      <dgm:t>
        <a:bodyPr/>
        <a:lstStyle/>
        <a:p>
          <a:endParaRPr lang="es-ES"/>
        </a:p>
      </dgm:t>
    </dgm:pt>
    <dgm:pt modelId="{24553977-F1BE-4A76-AB4A-23B6F7F4C46C}" type="pres">
      <dgm:prSet presAssocID="{C5B6FD81-038B-40E1-8C48-B86AF2BFFB47}" presName="linear" presStyleCnt="0">
        <dgm:presLayoutVars>
          <dgm:dir/>
          <dgm:animLvl val="lvl"/>
          <dgm:resizeHandles val="exact"/>
        </dgm:presLayoutVars>
      </dgm:prSet>
      <dgm:spPr/>
      <dgm:t>
        <a:bodyPr/>
        <a:lstStyle/>
        <a:p>
          <a:endParaRPr lang="es-ES"/>
        </a:p>
      </dgm:t>
    </dgm:pt>
    <dgm:pt modelId="{37FEE2F8-7DC5-4500-B8E7-08E77735307F}" type="pres">
      <dgm:prSet presAssocID="{836BEC50-6439-46F0-9FCD-495F99C6F878}" presName="parentLin" presStyleCnt="0"/>
      <dgm:spPr/>
    </dgm:pt>
    <dgm:pt modelId="{3472456B-C63A-456F-AB5E-4E4F45C42189}" type="pres">
      <dgm:prSet presAssocID="{836BEC50-6439-46F0-9FCD-495F99C6F878}" presName="parentLeftMargin" presStyleLbl="node1" presStyleIdx="0" presStyleCnt="1"/>
      <dgm:spPr/>
      <dgm:t>
        <a:bodyPr/>
        <a:lstStyle/>
        <a:p>
          <a:endParaRPr lang="es-ES"/>
        </a:p>
      </dgm:t>
    </dgm:pt>
    <dgm:pt modelId="{4EFF9144-54F1-4CBC-991B-5230E6D21D47}" type="pres">
      <dgm:prSet presAssocID="{836BEC50-6439-46F0-9FCD-495F99C6F878}" presName="parentText" presStyleLbl="node1" presStyleIdx="0" presStyleCnt="1" custScaleX="71178" custScaleY="63290" custLinFactX="19844" custLinFactNeighborX="100000" custLinFactNeighborY="14565">
        <dgm:presLayoutVars>
          <dgm:chMax val="0"/>
          <dgm:bulletEnabled val="1"/>
        </dgm:presLayoutVars>
      </dgm:prSet>
      <dgm:spPr/>
      <dgm:t>
        <a:bodyPr/>
        <a:lstStyle/>
        <a:p>
          <a:endParaRPr lang="es-ES"/>
        </a:p>
      </dgm:t>
    </dgm:pt>
    <dgm:pt modelId="{48355064-329E-4FA7-B09C-F555C88F642A}" type="pres">
      <dgm:prSet presAssocID="{836BEC50-6439-46F0-9FCD-495F99C6F878}" presName="negativeSpace" presStyleCnt="0"/>
      <dgm:spPr/>
    </dgm:pt>
    <dgm:pt modelId="{0C078F92-08BB-4171-9760-E2219CE5CC91}" type="pres">
      <dgm:prSet presAssocID="{836BEC50-6439-46F0-9FCD-495F99C6F878}" presName="childText" presStyleLbl="conFgAcc1" presStyleIdx="0" presStyleCnt="1">
        <dgm:presLayoutVars>
          <dgm:bulletEnabled val="1"/>
        </dgm:presLayoutVars>
      </dgm:prSet>
      <dgm:spPr>
        <a:solidFill>
          <a:srgbClr val="FFFF00">
            <a:alpha val="90000"/>
          </a:srgbClr>
        </a:solidFill>
        <a:ln>
          <a:solidFill>
            <a:srgbClr val="682300"/>
          </a:solidFill>
        </a:ln>
      </dgm:spPr>
    </dgm:pt>
  </dgm:ptLst>
  <dgm:cxnLst>
    <dgm:cxn modelId="{25073B6A-493A-4853-8184-308BCD6BAD81}" type="presOf" srcId="{836BEC50-6439-46F0-9FCD-495F99C6F878}" destId="{3472456B-C63A-456F-AB5E-4E4F45C42189}" srcOrd="0" destOrd="0" presId="urn:microsoft.com/office/officeart/2005/8/layout/list1"/>
    <dgm:cxn modelId="{D9FECE1D-7336-4E5F-8EE1-3CBECD4A13AB}" type="presOf" srcId="{C5B6FD81-038B-40E1-8C48-B86AF2BFFB47}" destId="{24553977-F1BE-4A76-AB4A-23B6F7F4C46C}" srcOrd="0" destOrd="0" presId="urn:microsoft.com/office/officeart/2005/8/layout/list1"/>
    <dgm:cxn modelId="{2102F263-B5C6-4027-92ED-9F0E282C6D16}" srcId="{C5B6FD81-038B-40E1-8C48-B86AF2BFFB47}" destId="{836BEC50-6439-46F0-9FCD-495F99C6F878}" srcOrd="0" destOrd="0" parTransId="{288CFACE-9086-41E9-9EB1-141AEC85F9FE}" sibTransId="{4DA40222-46F5-41F6-83B6-17F5C5602DA5}"/>
    <dgm:cxn modelId="{EB8DD2D8-1AE8-4382-AECA-F846499FCEE0}" type="presOf" srcId="{836BEC50-6439-46F0-9FCD-495F99C6F878}" destId="{4EFF9144-54F1-4CBC-991B-5230E6D21D47}" srcOrd="1" destOrd="0" presId="urn:microsoft.com/office/officeart/2005/8/layout/list1"/>
    <dgm:cxn modelId="{4AD55F87-01BD-4B1C-8A89-C235B86C4A80}" type="presParOf" srcId="{24553977-F1BE-4A76-AB4A-23B6F7F4C46C}" destId="{37FEE2F8-7DC5-4500-B8E7-08E77735307F}" srcOrd="0" destOrd="0" presId="urn:microsoft.com/office/officeart/2005/8/layout/list1"/>
    <dgm:cxn modelId="{6E3F9959-19D8-4C34-8614-64BE02E8D2FA}" type="presParOf" srcId="{37FEE2F8-7DC5-4500-B8E7-08E77735307F}" destId="{3472456B-C63A-456F-AB5E-4E4F45C42189}" srcOrd="0" destOrd="0" presId="urn:microsoft.com/office/officeart/2005/8/layout/list1"/>
    <dgm:cxn modelId="{46A128A1-6079-419E-B0F6-E616E9062474}" type="presParOf" srcId="{37FEE2F8-7DC5-4500-B8E7-08E77735307F}" destId="{4EFF9144-54F1-4CBC-991B-5230E6D21D47}" srcOrd="1" destOrd="0" presId="urn:microsoft.com/office/officeart/2005/8/layout/list1"/>
    <dgm:cxn modelId="{7B8B0C52-23B2-4CE4-BAF5-367365F70D2F}" type="presParOf" srcId="{24553977-F1BE-4A76-AB4A-23B6F7F4C46C}" destId="{48355064-329E-4FA7-B09C-F555C88F642A}" srcOrd="1" destOrd="0" presId="urn:microsoft.com/office/officeart/2005/8/layout/list1"/>
    <dgm:cxn modelId="{E77DB1C0-79EE-474A-BF31-DF605DD7AAA4}" type="presParOf" srcId="{24553977-F1BE-4A76-AB4A-23B6F7F4C46C}" destId="{0C078F92-08BB-4171-9760-E2219CE5CC91}"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9621E-5AB8-43A1-95D7-3B49FB1F784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83133290-1F58-456F-A292-D04ADC81AE4E}" type="pres">
      <dgm:prSet presAssocID="{0239621E-5AB8-43A1-95D7-3B49FB1F7849}" presName="hierChild1" presStyleCnt="0">
        <dgm:presLayoutVars>
          <dgm:orgChart val="1"/>
          <dgm:chPref val="1"/>
          <dgm:dir/>
          <dgm:animOne val="branch"/>
          <dgm:animLvl val="lvl"/>
          <dgm:resizeHandles/>
        </dgm:presLayoutVars>
      </dgm:prSet>
      <dgm:spPr/>
      <dgm:t>
        <a:bodyPr/>
        <a:lstStyle/>
        <a:p>
          <a:endParaRPr lang="es-ES"/>
        </a:p>
      </dgm:t>
    </dgm:pt>
  </dgm:ptLst>
  <dgm:cxnLst>
    <dgm:cxn modelId="{C9D931EB-D114-4279-B752-009F78355944}" type="presOf" srcId="{0239621E-5AB8-43A1-95D7-3B49FB1F7849}" destId="{83133290-1F58-456F-A292-D04ADC81AE4E}" srcOrd="0"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39621E-5AB8-43A1-95D7-3B49FB1F784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6D5B3621-E2D3-49AA-931C-ABB7B7022A73}">
      <dgm:prSet phldrT="[Texto]"/>
      <dgm:spPr/>
      <dgm:t>
        <a:bodyPr/>
        <a:lstStyle/>
        <a:p>
          <a:pPr algn="ctr"/>
          <a:r>
            <a:rPr lang="es-ES" b="1"/>
            <a:t>Alcalde</a:t>
          </a:r>
        </a:p>
      </dgm:t>
    </dgm:pt>
    <dgm:pt modelId="{A6AA5ADC-A4C8-4653-A59D-A63E2E056BF8}" type="parTrans" cxnId="{A85275B2-8362-4513-9F89-C872A4A0A414}">
      <dgm:prSet/>
      <dgm:spPr/>
      <dgm:t>
        <a:bodyPr/>
        <a:lstStyle/>
        <a:p>
          <a:pPr algn="ctr"/>
          <a:endParaRPr lang="es-ES"/>
        </a:p>
      </dgm:t>
    </dgm:pt>
    <dgm:pt modelId="{75280E91-74BB-4E42-9617-0F7FA5742932}" type="sibTrans" cxnId="{A85275B2-8362-4513-9F89-C872A4A0A414}">
      <dgm:prSet/>
      <dgm:spPr/>
      <dgm:t>
        <a:bodyPr/>
        <a:lstStyle/>
        <a:p>
          <a:pPr algn="ctr"/>
          <a:endParaRPr lang="es-ES"/>
        </a:p>
      </dgm:t>
    </dgm:pt>
    <dgm:pt modelId="{F2F3D9E7-C1CB-49C7-BD76-AC75FD01F7C8}">
      <dgm:prSet/>
      <dgm:spPr/>
      <dgm:t>
        <a:bodyPr/>
        <a:lstStyle/>
        <a:p>
          <a:pPr algn="ctr"/>
          <a:r>
            <a:rPr lang="es-ES" b="1"/>
            <a:t>Técnico Gestión de Riesgos</a:t>
          </a:r>
        </a:p>
      </dgm:t>
    </dgm:pt>
    <dgm:pt modelId="{1DCC357F-5DD8-48B6-9ABF-66125161E0EC}" type="parTrans" cxnId="{DD62EC54-D56D-4C58-9F4A-9014BA83B06D}">
      <dgm:prSet/>
      <dgm:spPr/>
      <dgm:t>
        <a:bodyPr/>
        <a:lstStyle/>
        <a:p>
          <a:pPr algn="ctr"/>
          <a:endParaRPr lang="es-ES"/>
        </a:p>
      </dgm:t>
    </dgm:pt>
    <dgm:pt modelId="{6CD14327-47E3-4FBB-8071-94CC133BDFF5}" type="sibTrans" cxnId="{DD62EC54-D56D-4C58-9F4A-9014BA83B06D}">
      <dgm:prSet/>
      <dgm:spPr/>
      <dgm:t>
        <a:bodyPr/>
        <a:lstStyle/>
        <a:p>
          <a:pPr algn="ctr"/>
          <a:endParaRPr lang="es-ES"/>
        </a:p>
      </dgm:t>
    </dgm:pt>
    <dgm:pt modelId="{CA751E3A-1303-4DFA-A191-A0E2C363AD4B}">
      <dgm:prSet/>
      <dgm:spPr/>
      <dgm:t>
        <a:bodyPr/>
        <a:lstStyle/>
        <a:p>
          <a:pPr algn="ctr"/>
          <a:r>
            <a:rPr lang="es-ES" b="1"/>
            <a:t>Técnico Seguridad Fisica</a:t>
          </a:r>
        </a:p>
      </dgm:t>
    </dgm:pt>
    <dgm:pt modelId="{ADDDDFD3-7EE1-408C-A9C5-69AA3CECF71E}" type="parTrans" cxnId="{F2EE7834-C843-46FE-AB7A-108BAB77899F}">
      <dgm:prSet/>
      <dgm:spPr/>
      <dgm:t>
        <a:bodyPr/>
        <a:lstStyle/>
        <a:p>
          <a:pPr algn="ctr"/>
          <a:endParaRPr lang="es-ES"/>
        </a:p>
      </dgm:t>
    </dgm:pt>
    <dgm:pt modelId="{1C9FEF22-1F99-4429-8E00-5291EB08239E}" type="sibTrans" cxnId="{F2EE7834-C843-46FE-AB7A-108BAB77899F}">
      <dgm:prSet/>
      <dgm:spPr/>
      <dgm:t>
        <a:bodyPr/>
        <a:lstStyle/>
        <a:p>
          <a:pPr algn="ctr"/>
          <a:endParaRPr lang="es-ES"/>
        </a:p>
      </dgm:t>
    </dgm:pt>
    <dgm:pt modelId="{1ADA4E14-1292-4F0F-8A3E-3822B00C6E78}">
      <dgm:prSet/>
      <dgm:spPr/>
      <dgm:t>
        <a:bodyPr/>
        <a:lstStyle/>
        <a:p>
          <a:pPr algn="ctr"/>
          <a:r>
            <a:rPr lang="es-ES" b="1"/>
            <a:t>Técnico Seguridad y Salud Ocupacional</a:t>
          </a:r>
        </a:p>
      </dgm:t>
    </dgm:pt>
    <dgm:pt modelId="{36B71946-7FCD-4EE5-8F3E-94619E99B50E}" type="parTrans" cxnId="{B350CEA3-FE8C-40A6-84C8-503599D393C6}">
      <dgm:prSet/>
      <dgm:spPr/>
      <dgm:t>
        <a:bodyPr/>
        <a:lstStyle/>
        <a:p>
          <a:pPr algn="ctr"/>
          <a:endParaRPr lang="es-ES"/>
        </a:p>
      </dgm:t>
    </dgm:pt>
    <dgm:pt modelId="{7002FC97-1F02-427C-8B53-8FA2203C8C3C}" type="sibTrans" cxnId="{B350CEA3-FE8C-40A6-84C8-503599D393C6}">
      <dgm:prSet/>
      <dgm:spPr/>
      <dgm:t>
        <a:bodyPr/>
        <a:lstStyle/>
        <a:p>
          <a:pPr algn="ctr"/>
          <a:endParaRPr lang="es-ES"/>
        </a:p>
      </dgm:t>
    </dgm:pt>
    <dgm:pt modelId="{83133290-1F58-456F-A292-D04ADC81AE4E}" type="pres">
      <dgm:prSet presAssocID="{0239621E-5AB8-43A1-95D7-3B49FB1F7849}" presName="hierChild1" presStyleCnt="0">
        <dgm:presLayoutVars>
          <dgm:orgChart val="1"/>
          <dgm:chPref val="1"/>
          <dgm:dir/>
          <dgm:animOne val="branch"/>
          <dgm:animLvl val="lvl"/>
          <dgm:resizeHandles/>
        </dgm:presLayoutVars>
      </dgm:prSet>
      <dgm:spPr/>
      <dgm:t>
        <a:bodyPr/>
        <a:lstStyle/>
        <a:p>
          <a:endParaRPr lang="es-ES"/>
        </a:p>
      </dgm:t>
    </dgm:pt>
    <dgm:pt modelId="{9B7C408A-A89D-4160-894E-BE9E0B8905D8}" type="pres">
      <dgm:prSet presAssocID="{6D5B3621-E2D3-49AA-931C-ABB7B7022A73}" presName="hierRoot1" presStyleCnt="0">
        <dgm:presLayoutVars>
          <dgm:hierBranch val="init"/>
        </dgm:presLayoutVars>
      </dgm:prSet>
      <dgm:spPr/>
      <dgm:t>
        <a:bodyPr/>
        <a:lstStyle/>
        <a:p>
          <a:endParaRPr lang="es-ES"/>
        </a:p>
      </dgm:t>
    </dgm:pt>
    <dgm:pt modelId="{86EFB99E-5D04-4184-B8F5-28001FD387B4}" type="pres">
      <dgm:prSet presAssocID="{6D5B3621-E2D3-49AA-931C-ABB7B7022A73}" presName="rootComposite1" presStyleCnt="0"/>
      <dgm:spPr/>
      <dgm:t>
        <a:bodyPr/>
        <a:lstStyle/>
        <a:p>
          <a:endParaRPr lang="es-ES"/>
        </a:p>
      </dgm:t>
    </dgm:pt>
    <dgm:pt modelId="{C5BAEA71-9A08-4CD8-A2DC-071991B4FC95}" type="pres">
      <dgm:prSet presAssocID="{6D5B3621-E2D3-49AA-931C-ABB7B7022A73}" presName="rootText1" presStyleLbl="node0" presStyleIdx="0" presStyleCnt="1">
        <dgm:presLayoutVars>
          <dgm:chPref val="3"/>
        </dgm:presLayoutVars>
      </dgm:prSet>
      <dgm:spPr/>
      <dgm:t>
        <a:bodyPr/>
        <a:lstStyle/>
        <a:p>
          <a:endParaRPr lang="es-ES"/>
        </a:p>
      </dgm:t>
    </dgm:pt>
    <dgm:pt modelId="{374EC897-F820-41A8-869C-1885551E08DE}" type="pres">
      <dgm:prSet presAssocID="{6D5B3621-E2D3-49AA-931C-ABB7B7022A73}" presName="rootConnector1" presStyleLbl="node1" presStyleIdx="0" presStyleCnt="0"/>
      <dgm:spPr/>
      <dgm:t>
        <a:bodyPr/>
        <a:lstStyle/>
        <a:p>
          <a:endParaRPr lang="es-ES"/>
        </a:p>
      </dgm:t>
    </dgm:pt>
    <dgm:pt modelId="{0AEBCDB5-C555-4C18-8FE2-8F34AB4A0ED2}" type="pres">
      <dgm:prSet presAssocID="{6D5B3621-E2D3-49AA-931C-ABB7B7022A73}" presName="hierChild2" presStyleCnt="0"/>
      <dgm:spPr/>
      <dgm:t>
        <a:bodyPr/>
        <a:lstStyle/>
        <a:p>
          <a:endParaRPr lang="es-ES"/>
        </a:p>
      </dgm:t>
    </dgm:pt>
    <dgm:pt modelId="{5594AE8C-516C-4616-AAD1-9E5CAF8D55A8}" type="pres">
      <dgm:prSet presAssocID="{1DCC357F-5DD8-48B6-9ABF-66125161E0EC}" presName="Name37" presStyleLbl="parChTrans1D2" presStyleIdx="0" presStyleCnt="1"/>
      <dgm:spPr/>
      <dgm:t>
        <a:bodyPr/>
        <a:lstStyle/>
        <a:p>
          <a:endParaRPr lang="es-ES"/>
        </a:p>
      </dgm:t>
    </dgm:pt>
    <dgm:pt modelId="{5B3BD1F8-500B-45D3-98DF-16FADEC0709D}" type="pres">
      <dgm:prSet presAssocID="{F2F3D9E7-C1CB-49C7-BD76-AC75FD01F7C8}" presName="hierRoot2" presStyleCnt="0">
        <dgm:presLayoutVars>
          <dgm:hierBranch val="init"/>
        </dgm:presLayoutVars>
      </dgm:prSet>
      <dgm:spPr/>
      <dgm:t>
        <a:bodyPr/>
        <a:lstStyle/>
        <a:p>
          <a:endParaRPr lang="es-ES"/>
        </a:p>
      </dgm:t>
    </dgm:pt>
    <dgm:pt modelId="{77CCD679-40AF-4E24-A9DD-FDF5324B99DA}" type="pres">
      <dgm:prSet presAssocID="{F2F3D9E7-C1CB-49C7-BD76-AC75FD01F7C8}" presName="rootComposite" presStyleCnt="0"/>
      <dgm:spPr/>
      <dgm:t>
        <a:bodyPr/>
        <a:lstStyle/>
        <a:p>
          <a:endParaRPr lang="es-ES"/>
        </a:p>
      </dgm:t>
    </dgm:pt>
    <dgm:pt modelId="{44C9D22B-280D-4139-B907-EE9D21238551}" type="pres">
      <dgm:prSet presAssocID="{F2F3D9E7-C1CB-49C7-BD76-AC75FD01F7C8}" presName="rootText" presStyleLbl="node2" presStyleIdx="0" presStyleCnt="1" custLinFactNeighborX="-3814">
        <dgm:presLayoutVars>
          <dgm:chPref val="3"/>
        </dgm:presLayoutVars>
      </dgm:prSet>
      <dgm:spPr/>
      <dgm:t>
        <a:bodyPr/>
        <a:lstStyle/>
        <a:p>
          <a:endParaRPr lang="es-ES"/>
        </a:p>
      </dgm:t>
    </dgm:pt>
    <dgm:pt modelId="{90C47B67-F0B3-449D-82D8-B17D702D40FF}" type="pres">
      <dgm:prSet presAssocID="{F2F3D9E7-C1CB-49C7-BD76-AC75FD01F7C8}" presName="rootConnector" presStyleLbl="node2" presStyleIdx="0" presStyleCnt="1"/>
      <dgm:spPr/>
      <dgm:t>
        <a:bodyPr/>
        <a:lstStyle/>
        <a:p>
          <a:endParaRPr lang="es-ES"/>
        </a:p>
      </dgm:t>
    </dgm:pt>
    <dgm:pt modelId="{CDC5C1A8-F0D1-4CF6-A76C-93AA87B6EA3C}" type="pres">
      <dgm:prSet presAssocID="{F2F3D9E7-C1CB-49C7-BD76-AC75FD01F7C8}" presName="hierChild4" presStyleCnt="0"/>
      <dgm:spPr/>
      <dgm:t>
        <a:bodyPr/>
        <a:lstStyle/>
        <a:p>
          <a:endParaRPr lang="es-ES"/>
        </a:p>
      </dgm:t>
    </dgm:pt>
    <dgm:pt modelId="{29FAF685-31F6-4E33-B868-184945C3F3E3}" type="pres">
      <dgm:prSet presAssocID="{ADDDDFD3-7EE1-408C-A9C5-69AA3CECF71E}" presName="Name37" presStyleLbl="parChTrans1D3" presStyleIdx="0" presStyleCnt="2"/>
      <dgm:spPr/>
      <dgm:t>
        <a:bodyPr/>
        <a:lstStyle/>
        <a:p>
          <a:endParaRPr lang="es-ES"/>
        </a:p>
      </dgm:t>
    </dgm:pt>
    <dgm:pt modelId="{72F1C492-E8EA-46A8-93FB-B261563653EB}" type="pres">
      <dgm:prSet presAssocID="{CA751E3A-1303-4DFA-A191-A0E2C363AD4B}" presName="hierRoot2" presStyleCnt="0">
        <dgm:presLayoutVars>
          <dgm:hierBranch val="init"/>
        </dgm:presLayoutVars>
      </dgm:prSet>
      <dgm:spPr/>
      <dgm:t>
        <a:bodyPr/>
        <a:lstStyle/>
        <a:p>
          <a:endParaRPr lang="es-ES"/>
        </a:p>
      </dgm:t>
    </dgm:pt>
    <dgm:pt modelId="{1C41C324-F0CC-4B99-A792-DD8C667F207C}" type="pres">
      <dgm:prSet presAssocID="{CA751E3A-1303-4DFA-A191-A0E2C363AD4B}" presName="rootComposite" presStyleCnt="0"/>
      <dgm:spPr/>
      <dgm:t>
        <a:bodyPr/>
        <a:lstStyle/>
        <a:p>
          <a:endParaRPr lang="es-ES"/>
        </a:p>
      </dgm:t>
    </dgm:pt>
    <dgm:pt modelId="{95A26444-78F8-4A06-AFD3-628B7ED5F134}" type="pres">
      <dgm:prSet presAssocID="{CA751E3A-1303-4DFA-A191-A0E2C363AD4B}" presName="rootText" presStyleLbl="node3" presStyleIdx="0" presStyleCnt="2">
        <dgm:presLayoutVars>
          <dgm:chPref val="3"/>
        </dgm:presLayoutVars>
      </dgm:prSet>
      <dgm:spPr/>
      <dgm:t>
        <a:bodyPr/>
        <a:lstStyle/>
        <a:p>
          <a:endParaRPr lang="es-ES"/>
        </a:p>
      </dgm:t>
    </dgm:pt>
    <dgm:pt modelId="{FA94B50F-F534-4DD0-9190-9CF77020EB3D}" type="pres">
      <dgm:prSet presAssocID="{CA751E3A-1303-4DFA-A191-A0E2C363AD4B}" presName="rootConnector" presStyleLbl="node3" presStyleIdx="0" presStyleCnt="2"/>
      <dgm:spPr/>
      <dgm:t>
        <a:bodyPr/>
        <a:lstStyle/>
        <a:p>
          <a:endParaRPr lang="es-ES"/>
        </a:p>
      </dgm:t>
    </dgm:pt>
    <dgm:pt modelId="{3D70F390-CE4A-40F0-9830-7F6874D325FB}" type="pres">
      <dgm:prSet presAssocID="{CA751E3A-1303-4DFA-A191-A0E2C363AD4B}" presName="hierChild4" presStyleCnt="0"/>
      <dgm:spPr/>
      <dgm:t>
        <a:bodyPr/>
        <a:lstStyle/>
        <a:p>
          <a:endParaRPr lang="es-ES"/>
        </a:p>
      </dgm:t>
    </dgm:pt>
    <dgm:pt modelId="{EAA9235C-4378-446A-932E-5C3C81A48FA3}" type="pres">
      <dgm:prSet presAssocID="{CA751E3A-1303-4DFA-A191-A0E2C363AD4B}" presName="hierChild5" presStyleCnt="0"/>
      <dgm:spPr/>
      <dgm:t>
        <a:bodyPr/>
        <a:lstStyle/>
        <a:p>
          <a:endParaRPr lang="es-ES"/>
        </a:p>
      </dgm:t>
    </dgm:pt>
    <dgm:pt modelId="{22D7120D-F0C0-41E7-A38A-958FCC24DF25}" type="pres">
      <dgm:prSet presAssocID="{36B71946-7FCD-4EE5-8F3E-94619E99B50E}" presName="Name37" presStyleLbl="parChTrans1D3" presStyleIdx="1" presStyleCnt="2"/>
      <dgm:spPr/>
      <dgm:t>
        <a:bodyPr/>
        <a:lstStyle/>
        <a:p>
          <a:endParaRPr lang="es-ES"/>
        </a:p>
      </dgm:t>
    </dgm:pt>
    <dgm:pt modelId="{F5AED4A3-720F-4567-AA37-36BDA5C22917}" type="pres">
      <dgm:prSet presAssocID="{1ADA4E14-1292-4F0F-8A3E-3822B00C6E78}" presName="hierRoot2" presStyleCnt="0">
        <dgm:presLayoutVars>
          <dgm:hierBranch val="init"/>
        </dgm:presLayoutVars>
      </dgm:prSet>
      <dgm:spPr/>
      <dgm:t>
        <a:bodyPr/>
        <a:lstStyle/>
        <a:p>
          <a:endParaRPr lang="es-ES"/>
        </a:p>
      </dgm:t>
    </dgm:pt>
    <dgm:pt modelId="{5515C992-9672-48AB-93E0-9A851723EDD0}" type="pres">
      <dgm:prSet presAssocID="{1ADA4E14-1292-4F0F-8A3E-3822B00C6E78}" presName="rootComposite" presStyleCnt="0"/>
      <dgm:spPr/>
      <dgm:t>
        <a:bodyPr/>
        <a:lstStyle/>
        <a:p>
          <a:endParaRPr lang="es-ES"/>
        </a:p>
      </dgm:t>
    </dgm:pt>
    <dgm:pt modelId="{EB46F517-1A22-4D26-A438-3622EA4FDF89}" type="pres">
      <dgm:prSet presAssocID="{1ADA4E14-1292-4F0F-8A3E-3822B00C6E78}" presName="rootText" presStyleLbl="node3" presStyleIdx="1" presStyleCnt="2">
        <dgm:presLayoutVars>
          <dgm:chPref val="3"/>
        </dgm:presLayoutVars>
      </dgm:prSet>
      <dgm:spPr/>
      <dgm:t>
        <a:bodyPr/>
        <a:lstStyle/>
        <a:p>
          <a:endParaRPr lang="es-ES"/>
        </a:p>
      </dgm:t>
    </dgm:pt>
    <dgm:pt modelId="{E97356C3-A478-42E1-AE5E-8EFA0E6DBC6B}" type="pres">
      <dgm:prSet presAssocID="{1ADA4E14-1292-4F0F-8A3E-3822B00C6E78}" presName="rootConnector" presStyleLbl="node3" presStyleIdx="1" presStyleCnt="2"/>
      <dgm:spPr/>
      <dgm:t>
        <a:bodyPr/>
        <a:lstStyle/>
        <a:p>
          <a:endParaRPr lang="es-ES"/>
        </a:p>
      </dgm:t>
    </dgm:pt>
    <dgm:pt modelId="{B0ABD7A4-6B98-4D5B-981C-708FB8ED9D51}" type="pres">
      <dgm:prSet presAssocID="{1ADA4E14-1292-4F0F-8A3E-3822B00C6E78}" presName="hierChild4" presStyleCnt="0"/>
      <dgm:spPr/>
      <dgm:t>
        <a:bodyPr/>
        <a:lstStyle/>
        <a:p>
          <a:endParaRPr lang="es-ES"/>
        </a:p>
      </dgm:t>
    </dgm:pt>
    <dgm:pt modelId="{D3B86829-F0B9-4427-B744-A3117B101F80}" type="pres">
      <dgm:prSet presAssocID="{1ADA4E14-1292-4F0F-8A3E-3822B00C6E78}" presName="hierChild5" presStyleCnt="0"/>
      <dgm:spPr/>
      <dgm:t>
        <a:bodyPr/>
        <a:lstStyle/>
        <a:p>
          <a:endParaRPr lang="es-ES"/>
        </a:p>
      </dgm:t>
    </dgm:pt>
    <dgm:pt modelId="{23EE80DA-A229-478F-8599-0BB9FAE408A9}" type="pres">
      <dgm:prSet presAssocID="{F2F3D9E7-C1CB-49C7-BD76-AC75FD01F7C8}" presName="hierChild5" presStyleCnt="0"/>
      <dgm:spPr/>
      <dgm:t>
        <a:bodyPr/>
        <a:lstStyle/>
        <a:p>
          <a:endParaRPr lang="es-ES"/>
        </a:p>
      </dgm:t>
    </dgm:pt>
    <dgm:pt modelId="{2F3FB8E6-52D3-4F25-BA30-720E2DF9579B}" type="pres">
      <dgm:prSet presAssocID="{6D5B3621-E2D3-49AA-931C-ABB7B7022A73}" presName="hierChild3" presStyleCnt="0"/>
      <dgm:spPr/>
      <dgm:t>
        <a:bodyPr/>
        <a:lstStyle/>
        <a:p>
          <a:endParaRPr lang="es-ES"/>
        </a:p>
      </dgm:t>
    </dgm:pt>
  </dgm:ptLst>
  <dgm:cxnLst>
    <dgm:cxn modelId="{AC1CC735-8AD9-4C74-85E5-C67B7D342184}" type="presOf" srcId="{CA751E3A-1303-4DFA-A191-A0E2C363AD4B}" destId="{95A26444-78F8-4A06-AFD3-628B7ED5F134}" srcOrd="0" destOrd="0" presId="urn:microsoft.com/office/officeart/2005/8/layout/orgChart1"/>
    <dgm:cxn modelId="{1EDAC1DE-93C0-49AD-B509-98A9CD19055F}" type="presOf" srcId="{1ADA4E14-1292-4F0F-8A3E-3822B00C6E78}" destId="{E97356C3-A478-42E1-AE5E-8EFA0E6DBC6B}" srcOrd="1" destOrd="0" presId="urn:microsoft.com/office/officeart/2005/8/layout/orgChart1"/>
    <dgm:cxn modelId="{DBD0F529-9014-4928-B3C1-20180BEE92C9}" type="presOf" srcId="{6D5B3621-E2D3-49AA-931C-ABB7B7022A73}" destId="{C5BAEA71-9A08-4CD8-A2DC-071991B4FC95}" srcOrd="0" destOrd="0" presId="urn:microsoft.com/office/officeart/2005/8/layout/orgChart1"/>
    <dgm:cxn modelId="{3726C282-4EE8-4FD8-9AC7-5BB8192D1F6D}" type="presOf" srcId="{1ADA4E14-1292-4F0F-8A3E-3822B00C6E78}" destId="{EB46F517-1A22-4D26-A438-3622EA4FDF89}" srcOrd="0" destOrd="0" presId="urn:microsoft.com/office/officeart/2005/8/layout/orgChart1"/>
    <dgm:cxn modelId="{F2EE7834-C843-46FE-AB7A-108BAB77899F}" srcId="{F2F3D9E7-C1CB-49C7-BD76-AC75FD01F7C8}" destId="{CA751E3A-1303-4DFA-A191-A0E2C363AD4B}" srcOrd="0" destOrd="0" parTransId="{ADDDDFD3-7EE1-408C-A9C5-69AA3CECF71E}" sibTransId="{1C9FEF22-1F99-4429-8E00-5291EB08239E}"/>
    <dgm:cxn modelId="{D7DD1C3B-407D-4339-BB67-9EF6DBBA9DCF}" type="presOf" srcId="{36B71946-7FCD-4EE5-8F3E-94619E99B50E}" destId="{22D7120D-F0C0-41E7-A38A-958FCC24DF25}" srcOrd="0" destOrd="0" presId="urn:microsoft.com/office/officeart/2005/8/layout/orgChart1"/>
    <dgm:cxn modelId="{A85275B2-8362-4513-9F89-C872A4A0A414}" srcId="{0239621E-5AB8-43A1-95D7-3B49FB1F7849}" destId="{6D5B3621-E2D3-49AA-931C-ABB7B7022A73}" srcOrd="0" destOrd="0" parTransId="{A6AA5ADC-A4C8-4653-A59D-A63E2E056BF8}" sibTransId="{75280E91-74BB-4E42-9617-0F7FA5742932}"/>
    <dgm:cxn modelId="{B350CEA3-FE8C-40A6-84C8-503599D393C6}" srcId="{F2F3D9E7-C1CB-49C7-BD76-AC75FD01F7C8}" destId="{1ADA4E14-1292-4F0F-8A3E-3822B00C6E78}" srcOrd="1" destOrd="0" parTransId="{36B71946-7FCD-4EE5-8F3E-94619E99B50E}" sibTransId="{7002FC97-1F02-427C-8B53-8FA2203C8C3C}"/>
    <dgm:cxn modelId="{DD62EC54-D56D-4C58-9F4A-9014BA83B06D}" srcId="{6D5B3621-E2D3-49AA-931C-ABB7B7022A73}" destId="{F2F3D9E7-C1CB-49C7-BD76-AC75FD01F7C8}" srcOrd="0" destOrd="0" parTransId="{1DCC357F-5DD8-48B6-9ABF-66125161E0EC}" sibTransId="{6CD14327-47E3-4FBB-8071-94CC133BDFF5}"/>
    <dgm:cxn modelId="{2539FCAD-25A9-465B-A4E6-136C4622961A}" type="presOf" srcId="{CA751E3A-1303-4DFA-A191-A0E2C363AD4B}" destId="{FA94B50F-F534-4DD0-9190-9CF77020EB3D}" srcOrd="1" destOrd="0" presId="urn:microsoft.com/office/officeart/2005/8/layout/orgChart1"/>
    <dgm:cxn modelId="{C9D931EB-D114-4279-B752-009F78355944}" type="presOf" srcId="{0239621E-5AB8-43A1-95D7-3B49FB1F7849}" destId="{83133290-1F58-456F-A292-D04ADC81AE4E}" srcOrd="0" destOrd="0" presId="urn:microsoft.com/office/officeart/2005/8/layout/orgChart1"/>
    <dgm:cxn modelId="{DA9D2B31-4647-45DF-A400-9D4DF71F8B50}" type="presOf" srcId="{1DCC357F-5DD8-48B6-9ABF-66125161E0EC}" destId="{5594AE8C-516C-4616-AAD1-9E5CAF8D55A8}" srcOrd="0" destOrd="0" presId="urn:microsoft.com/office/officeart/2005/8/layout/orgChart1"/>
    <dgm:cxn modelId="{5C04E135-743C-4501-BAD8-3A91A337C77D}" type="presOf" srcId="{F2F3D9E7-C1CB-49C7-BD76-AC75FD01F7C8}" destId="{44C9D22B-280D-4139-B907-EE9D21238551}" srcOrd="0" destOrd="0" presId="urn:microsoft.com/office/officeart/2005/8/layout/orgChart1"/>
    <dgm:cxn modelId="{04DC87E2-D452-42DA-85CA-90AD05DF3D12}" type="presOf" srcId="{ADDDDFD3-7EE1-408C-A9C5-69AA3CECF71E}" destId="{29FAF685-31F6-4E33-B868-184945C3F3E3}" srcOrd="0" destOrd="0" presId="urn:microsoft.com/office/officeart/2005/8/layout/orgChart1"/>
    <dgm:cxn modelId="{40D9FC06-3F73-4777-96DE-B139E2F14993}" type="presOf" srcId="{F2F3D9E7-C1CB-49C7-BD76-AC75FD01F7C8}" destId="{90C47B67-F0B3-449D-82D8-B17D702D40FF}" srcOrd="1" destOrd="0" presId="urn:microsoft.com/office/officeart/2005/8/layout/orgChart1"/>
    <dgm:cxn modelId="{958B8473-F966-4325-87FD-7572A257EF31}" type="presOf" srcId="{6D5B3621-E2D3-49AA-931C-ABB7B7022A73}" destId="{374EC897-F820-41A8-869C-1885551E08DE}" srcOrd="1" destOrd="0" presId="urn:microsoft.com/office/officeart/2005/8/layout/orgChart1"/>
    <dgm:cxn modelId="{4DF71966-BE74-4382-960A-13A61633D50B}" type="presParOf" srcId="{83133290-1F58-456F-A292-D04ADC81AE4E}" destId="{9B7C408A-A89D-4160-894E-BE9E0B8905D8}" srcOrd="0" destOrd="0" presId="urn:microsoft.com/office/officeart/2005/8/layout/orgChart1"/>
    <dgm:cxn modelId="{6C245B4D-C3FA-4767-BEAB-84C51A0DF5C5}" type="presParOf" srcId="{9B7C408A-A89D-4160-894E-BE9E0B8905D8}" destId="{86EFB99E-5D04-4184-B8F5-28001FD387B4}" srcOrd="0" destOrd="0" presId="urn:microsoft.com/office/officeart/2005/8/layout/orgChart1"/>
    <dgm:cxn modelId="{A5B3F47E-CE07-4514-93FA-7117803B7997}" type="presParOf" srcId="{86EFB99E-5D04-4184-B8F5-28001FD387B4}" destId="{C5BAEA71-9A08-4CD8-A2DC-071991B4FC95}" srcOrd="0" destOrd="0" presId="urn:microsoft.com/office/officeart/2005/8/layout/orgChart1"/>
    <dgm:cxn modelId="{F2CB7204-D754-4B43-A36A-9A1AC929B0C2}" type="presParOf" srcId="{86EFB99E-5D04-4184-B8F5-28001FD387B4}" destId="{374EC897-F820-41A8-869C-1885551E08DE}" srcOrd="1" destOrd="0" presId="urn:microsoft.com/office/officeart/2005/8/layout/orgChart1"/>
    <dgm:cxn modelId="{174F5D11-8141-48EF-A530-7B1EB477F964}" type="presParOf" srcId="{9B7C408A-A89D-4160-894E-BE9E0B8905D8}" destId="{0AEBCDB5-C555-4C18-8FE2-8F34AB4A0ED2}" srcOrd="1" destOrd="0" presId="urn:microsoft.com/office/officeart/2005/8/layout/orgChart1"/>
    <dgm:cxn modelId="{8582E559-8457-4434-B67C-30AB9EE6D186}" type="presParOf" srcId="{0AEBCDB5-C555-4C18-8FE2-8F34AB4A0ED2}" destId="{5594AE8C-516C-4616-AAD1-9E5CAF8D55A8}" srcOrd="0" destOrd="0" presId="urn:microsoft.com/office/officeart/2005/8/layout/orgChart1"/>
    <dgm:cxn modelId="{45C924B3-A8CF-460B-AF7F-5E6426F6B279}" type="presParOf" srcId="{0AEBCDB5-C555-4C18-8FE2-8F34AB4A0ED2}" destId="{5B3BD1F8-500B-45D3-98DF-16FADEC0709D}" srcOrd="1" destOrd="0" presId="urn:microsoft.com/office/officeart/2005/8/layout/orgChart1"/>
    <dgm:cxn modelId="{D8E07C70-09C5-4D15-8DDB-4624DCC3747E}" type="presParOf" srcId="{5B3BD1F8-500B-45D3-98DF-16FADEC0709D}" destId="{77CCD679-40AF-4E24-A9DD-FDF5324B99DA}" srcOrd="0" destOrd="0" presId="urn:microsoft.com/office/officeart/2005/8/layout/orgChart1"/>
    <dgm:cxn modelId="{B2F7EC86-F8C6-45FC-B564-83BC723CAC54}" type="presParOf" srcId="{77CCD679-40AF-4E24-A9DD-FDF5324B99DA}" destId="{44C9D22B-280D-4139-B907-EE9D21238551}" srcOrd="0" destOrd="0" presId="urn:microsoft.com/office/officeart/2005/8/layout/orgChart1"/>
    <dgm:cxn modelId="{A992DC2E-9153-4347-85F6-8D21B7BA123A}" type="presParOf" srcId="{77CCD679-40AF-4E24-A9DD-FDF5324B99DA}" destId="{90C47B67-F0B3-449D-82D8-B17D702D40FF}" srcOrd="1" destOrd="0" presId="urn:microsoft.com/office/officeart/2005/8/layout/orgChart1"/>
    <dgm:cxn modelId="{7D31AE6F-64F8-4A4E-90B6-E7A410D24C5D}" type="presParOf" srcId="{5B3BD1F8-500B-45D3-98DF-16FADEC0709D}" destId="{CDC5C1A8-F0D1-4CF6-A76C-93AA87B6EA3C}" srcOrd="1" destOrd="0" presId="urn:microsoft.com/office/officeart/2005/8/layout/orgChart1"/>
    <dgm:cxn modelId="{BC79C6AE-3A01-44B1-A576-13E45A7451F8}" type="presParOf" srcId="{CDC5C1A8-F0D1-4CF6-A76C-93AA87B6EA3C}" destId="{29FAF685-31F6-4E33-B868-184945C3F3E3}" srcOrd="0" destOrd="0" presId="urn:microsoft.com/office/officeart/2005/8/layout/orgChart1"/>
    <dgm:cxn modelId="{F041473D-67D8-414A-B77C-C44138DC288E}" type="presParOf" srcId="{CDC5C1A8-F0D1-4CF6-A76C-93AA87B6EA3C}" destId="{72F1C492-E8EA-46A8-93FB-B261563653EB}" srcOrd="1" destOrd="0" presId="urn:microsoft.com/office/officeart/2005/8/layout/orgChart1"/>
    <dgm:cxn modelId="{FDD56B3E-8405-4AEB-A99A-BAC4FAF91A4E}" type="presParOf" srcId="{72F1C492-E8EA-46A8-93FB-B261563653EB}" destId="{1C41C324-F0CC-4B99-A792-DD8C667F207C}" srcOrd="0" destOrd="0" presId="urn:microsoft.com/office/officeart/2005/8/layout/orgChart1"/>
    <dgm:cxn modelId="{D255A6B9-C378-42C8-99FC-20ACDF0CD7FB}" type="presParOf" srcId="{1C41C324-F0CC-4B99-A792-DD8C667F207C}" destId="{95A26444-78F8-4A06-AFD3-628B7ED5F134}" srcOrd="0" destOrd="0" presId="urn:microsoft.com/office/officeart/2005/8/layout/orgChart1"/>
    <dgm:cxn modelId="{0BAA7FCB-D218-4C54-B6C8-F5D5236EF5D3}" type="presParOf" srcId="{1C41C324-F0CC-4B99-A792-DD8C667F207C}" destId="{FA94B50F-F534-4DD0-9190-9CF77020EB3D}" srcOrd="1" destOrd="0" presId="urn:microsoft.com/office/officeart/2005/8/layout/orgChart1"/>
    <dgm:cxn modelId="{43583BF1-D0FE-423F-AADB-83D9AE35296D}" type="presParOf" srcId="{72F1C492-E8EA-46A8-93FB-B261563653EB}" destId="{3D70F390-CE4A-40F0-9830-7F6874D325FB}" srcOrd="1" destOrd="0" presId="urn:microsoft.com/office/officeart/2005/8/layout/orgChart1"/>
    <dgm:cxn modelId="{CBF33211-C88C-4D02-8B73-8101BFE7355B}" type="presParOf" srcId="{72F1C492-E8EA-46A8-93FB-B261563653EB}" destId="{EAA9235C-4378-446A-932E-5C3C81A48FA3}" srcOrd="2" destOrd="0" presId="urn:microsoft.com/office/officeart/2005/8/layout/orgChart1"/>
    <dgm:cxn modelId="{C4A081E6-BB4F-475C-8866-016FA0284D80}" type="presParOf" srcId="{CDC5C1A8-F0D1-4CF6-A76C-93AA87B6EA3C}" destId="{22D7120D-F0C0-41E7-A38A-958FCC24DF25}" srcOrd="2" destOrd="0" presId="urn:microsoft.com/office/officeart/2005/8/layout/orgChart1"/>
    <dgm:cxn modelId="{C02335A8-6D51-4AF2-8213-2A6534360253}" type="presParOf" srcId="{CDC5C1A8-F0D1-4CF6-A76C-93AA87B6EA3C}" destId="{F5AED4A3-720F-4567-AA37-36BDA5C22917}" srcOrd="3" destOrd="0" presId="urn:microsoft.com/office/officeart/2005/8/layout/orgChart1"/>
    <dgm:cxn modelId="{74833735-E10D-4ED2-BBD7-33C7A99B496D}" type="presParOf" srcId="{F5AED4A3-720F-4567-AA37-36BDA5C22917}" destId="{5515C992-9672-48AB-93E0-9A851723EDD0}" srcOrd="0" destOrd="0" presId="urn:microsoft.com/office/officeart/2005/8/layout/orgChart1"/>
    <dgm:cxn modelId="{AB93CDA5-5746-4BE6-A76E-D15896F65D34}" type="presParOf" srcId="{5515C992-9672-48AB-93E0-9A851723EDD0}" destId="{EB46F517-1A22-4D26-A438-3622EA4FDF89}" srcOrd="0" destOrd="0" presId="urn:microsoft.com/office/officeart/2005/8/layout/orgChart1"/>
    <dgm:cxn modelId="{7B657DCE-9781-46EB-B1DC-29C58417F52C}" type="presParOf" srcId="{5515C992-9672-48AB-93E0-9A851723EDD0}" destId="{E97356C3-A478-42E1-AE5E-8EFA0E6DBC6B}" srcOrd="1" destOrd="0" presId="urn:microsoft.com/office/officeart/2005/8/layout/orgChart1"/>
    <dgm:cxn modelId="{3B74DDBE-66C6-4A76-94B9-D143F5A57EE1}" type="presParOf" srcId="{F5AED4A3-720F-4567-AA37-36BDA5C22917}" destId="{B0ABD7A4-6B98-4D5B-981C-708FB8ED9D51}" srcOrd="1" destOrd="0" presId="urn:microsoft.com/office/officeart/2005/8/layout/orgChart1"/>
    <dgm:cxn modelId="{7F7AD35D-1331-4B6B-8C21-728076571DF3}" type="presParOf" srcId="{F5AED4A3-720F-4567-AA37-36BDA5C22917}" destId="{D3B86829-F0B9-4427-B744-A3117B101F80}" srcOrd="2" destOrd="0" presId="urn:microsoft.com/office/officeart/2005/8/layout/orgChart1"/>
    <dgm:cxn modelId="{2405392B-7453-41D7-A67F-E0017915117D}" type="presParOf" srcId="{5B3BD1F8-500B-45D3-98DF-16FADEC0709D}" destId="{23EE80DA-A229-478F-8599-0BB9FAE408A9}" srcOrd="2" destOrd="0" presId="urn:microsoft.com/office/officeart/2005/8/layout/orgChart1"/>
    <dgm:cxn modelId="{6C9CB9AB-47F2-4259-9605-E882F826D22B}" type="presParOf" srcId="{9B7C408A-A89D-4160-894E-BE9E0B8905D8}" destId="{2F3FB8E6-52D3-4F25-BA30-720E2DF9579B}"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8F92-08BB-4171-9760-E2219CE5CC91}">
      <dsp:nvSpPr>
        <dsp:cNvPr id="0" name=""/>
        <dsp:cNvSpPr/>
      </dsp:nvSpPr>
      <dsp:spPr>
        <a:xfrm>
          <a:off x="0" y="211637"/>
          <a:ext cx="4929164" cy="1285200"/>
        </a:xfrm>
        <a:prstGeom prst="rect">
          <a:avLst/>
        </a:prstGeom>
        <a:solidFill>
          <a:srgbClr val="FFFF00">
            <a:alpha val="90000"/>
          </a:srgbClr>
        </a:solidFill>
        <a:ln w="15875" cap="flat" cmpd="sng" algn="ctr">
          <a:solidFill>
            <a:srgbClr val="682300"/>
          </a:solidFill>
          <a:prstDash val="solid"/>
        </a:ln>
        <a:effectLst/>
      </dsp:spPr>
      <dsp:style>
        <a:lnRef idx="2">
          <a:scrgbClr r="0" g="0" b="0"/>
        </a:lnRef>
        <a:fillRef idx="1">
          <a:scrgbClr r="0" g="0" b="0"/>
        </a:fillRef>
        <a:effectRef idx="0">
          <a:scrgbClr r="0" g="0" b="0"/>
        </a:effectRef>
        <a:fontRef idx="minor"/>
      </dsp:style>
    </dsp:sp>
    <dsp:sp modelId="{4EFF9144-54F1-4CBC-991B-5230E6D21D47}">
      <dsp:nvSpPr>
        <dsp:cNvPr id="0" name=""/>
        <dsp:cNvSpPr/>
      </dsp:nvSpPr>
      <dsp:spPr>
        <a:xfrm>
          <a:off x="1177616" y="230833"/>
          <a:ext cx="2455936" cy="952843"/>
        </a:xfrm>
        <a:prstGeom prst="roundRect">
          <a:avLst/>
        </a:prstGeom>
        <a:gradFill rotWithShape="0">
          <a:gsLst>
            <a:gs pos="94000">
              <a:schemeClr val="accent2">
                <a:lumMod val="75000"/>
              </a:schemeClr>
            </a:gs>
            <a:gs pos="23000">
              <a:schemeClr val="bg1"/>
            </a:gs>
          </a:gsLst>
          <a:lin ang="5400000" scaled="1"/>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0417" tIns="0" rIns="130417" bIns="0" numCol="1" spcCol="1270" anchor="ctr" anchorCtr="0">
          <a:noAutofit/>
        </a:bodyPr>
        <a:lstStyle/>
        <a:p>
          <a:pPr lvl="0" algn="l" defTabSz="622300">
            <a:lnSpc>
              <a:spcPct val="150000"/>
            </a:lnSpc>
            <a:spcBef>
              <a:spcPct val="0"/>
            </a:spcBef>
            <a:spcAft>
              <a:spcPct val="35000"/>
            </a:spcAft>
          </a:pPr>
          <a:r>
            <a:rPr lang="es-EC" sz="1400" b="1" kern="120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55 encuestas </a:t>
          </a:r>
          <a:endParaRPr lang="es-ES" sz="1400" b="1" kern="120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1224130" y="277347"/>
        <a:ext cx="2362908" cy="859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7120D-F0C0-41E7-A38A-958FCC24DF25}">
      <dsp:nvSpPr>
        <dsp:cNvPr id="0" name=""/>
        <dsp:cNvSpPr/>
      </dsp:nvSpPr>
      <dsp:spPr>
        <a:xfrm>
          <a:off x="1072534" y="1811477"/>
          <a:ext cx="281486" cy="1750501"/>
        </a:xfrm>
        <a:custGeom>
          <a:avLst/>
          <a:gdLst/>
          <a:ahLst/>
          <a:cxnLst/>
          <a:rect l="0" t="0" r="0" b="0"/>
          <a:pathLst>
            <a:path>
              <a:moveTo>
                <a:pt x="0" y="0"/>
              </a:moveTo>
              <a:lnTo>
                <a:pt x="0" y="1750501"/>
              </a:lnTo>
              <a:lnTo>
                <a:pt x="281486" y="1750501"/>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AF685-31F6-4E33-B868-184945C3F3E3}">
      <dsp:nvSpPr>
        <dsp:cNvPr id="0" name=""/>
        <dsp:cNvSpPr/>
      </dsp:nvSpPr>
      <dsp:spPr>
        <a:xfrm>
          <a:off x="1072534" y="1811477"/>
          <a:ext cx="281486" cy="688231"/>
        </a:xfrm>
        <a:custGeom>
          <a:avLst/>
          <a:gdLst/>
          <a:ahLst/>
          <a:cxnLst/>
          <a:rect l="0" t="0" r="0" b="0"/>
          <a:pathLst>
            <a:path>
              <a:moveTo>
                <a:pt x="0" y="0"/>
              </a:moveTo>
              <a:lnTo>
                <a:pt x="0" y="688231"/>
              </a:lnTo>
              <a:lnTo>
                <a:pt x="281486" y="688231"/>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4AE8C-516C-4616-AAD1-9E5CAF8D55A8}">
      <dsp:nvSpPr>
        <dsp:cNvPr id="0" name=""/>
        <dsp:cNvSpPr/>
      </dsp:nvSpPr>
      <dsp:spPr>
        <a:xfrm>
          <a:off x="1625276" y="749207"/>
          <a:ext cx="91440" cy="314192"/>
        </a:xfrm>
        <a:custGeom>
          <a:avLst/>
          <a:gdLst/>
          <a:ahLst/>
          <a:cxnLst/>
          <a:rect l="0" t="0" r="0" b="0"/>
          <a:pathLst>
            <a:path>
              <a:moveTo>
                <a:pt x="102783" y="0"/>
              </a:moveTo>
              <a:lnTo>
                <a:pt x="102783" y="157096"/>
              </a:lnTo>
              <a:lnTo>
                <a:pt x="45720" y="157096"/>
              </a:lnTo>
              <a:lnTo>
                <a:pt x="45720" y="31419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AEA71-9A08-4CD8-A2DC-071991B4FC95}">
      <dsp:nvSpPr>
        <dsp:cNvPr id="0" name=""/>
        <dsp:cNvSpPr/>
      </dsp:nvSpPr>
      <dsp:spPr>
        <a:xfrm>
          <a:off x="979981" y="1129"/>
          <a:ext cx="1496155" cy="74807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Alcalde</a:t>
          </a:r>
        </a:p>
      </dsp:txBody>
      <dsp:txXfrm>
        <a:off x="979981" y="1129"/>
        <a:ext cx="1496155" cy="748077"/>
      </dsp:txXfrm>
    </dsp:sp>
    <dsp:sp modelId="{44C9D22B-280D-4139-B907-EE9D21238551}">
      <dsp:nvSpPr>
        <dsp:cNvPr id="0" name=""/>
        <dsp:cNvSpPr/>
      </dsp:nvSpPr>
      <dsp:spPr>
        <a:xfrm>
          <a:off x="922918" y="1063399"/>
          <a:ext cx="1496155" cy="74807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Técnico Gestión de Riesgos</a:t>
          </a:r>
        </a:p>
      </dsp:txBody>
      <dsp:txXfrm>
        <a:off x="922918" y="1063399"/>
        <a:ext cx="1496155" cy="748077"/>
      </dsp:txXfrm>
    </dsp:sp>
    <dsp:sp modelId="{95A26444-78F8-4A06-AFD3-628B7ED5F134}">
      <dsp:nvSpPr>
        <dsp:cNvPr id="0" name=""/>
        <dsp:cNvSpPr/>
      </dsp:nvSpPr>
      <dsp:spPr>
        <a:xfrm>
          <a:off x="1354020" y="2125670"/>
          <a:ext cx="1496155" cy="74807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Técnico Seguridad Fisica</a:t>
          </a:r>
        </a:p>
      </dsp:txBody>
      <dsp:txXfrm>
        <a:off x="1354020" y="2125670"/>
        <a:ext cx="1496155" cy="748077"/>
      </dsp:txXfrm>
    </dsp:sp>
    <dsp:sp modelId="{EB46F517-1A22-4D26-A438-3622EA4FDF89}">
      <dsp:nvSpPr>
        <dsp:cNvPr id="0" name=""/>
        <dsp:cNvSpPr/>
      </dsp:nvSpPr>
      <dsp:spPr>
        <a:xfrm>
          <a:off x="1354020" y="3187940"/>
          <a:ext cx="1496155" cy="748077"/>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a:t>Técnico Seguridad y Salud Ocupacional</a:t>
          </a:r>
        </a:p>
      </dsp:txBody>
      <dsp:txXfrm>
        <a:off x="1354020" y="3187940"/>
        <a:ext cx="1496155" cy="7480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96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408523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06626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15/2/2019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2818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95883C-A993-4A34-9444-CA95F937420B}" type="datetimeFigureOut">
              <a:rPr lang="es-EC" smtClean="0"/>
              <a:t>15/2/2019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95883C-A993-4A34-9444-CA95F937420B}" type="datetimeFigureOut">
              <a:rPr lang="es-EC" smtClean="0"/>
              <a:t>15/2/2019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60637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95883C-A993-4A34-9444-CA95F937420B}" type="datetimeFigureOut">
              <a:rPr lang="es-EC" smtClean="0"/>
              <a:t>15/2/2019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5385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195883C-A993-4A34-9444-CA95F937420B}" type="datetimeFigureOut">
              <a:rPr lang="es-EC" smtClean="0"/>
              <a:t>15/2/2019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41190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95883C-A993-4A34-9444-CA95F937420B}" type="datetimeFigureOut">
              <a:rPr lang="es-EC" smtClean="0"/>
              <a:t>15/2/2019</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57007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95883C-A993-4A34-9444-CA95F937420B}" type="datetimeFigureOut">
              <a:rPr lang="es-EC" smtClean="0"/>
              <a:t>15/2/2019</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8147F7-9994-4231-AADC-6F7B927D7798}" type="slidenum">
              <a:rPr lang="es-EC" smtClean="0"/>
              <a:t>‹Nº›</a:t>
            </a:fld>
            <a:endParaRPr lang="es-EC"/>
          </a:p>
        </p:txBody>
      </p:sp>
    </p:spTree>
    <p:extLst>
      <p:ext uri="{BB962C8B-B14F-4D97-AF65-F5344CB8AC3E}">
        <p14:creationId xmlns:p14="http://schemas.microsoft.com/office/powerpoint/2010/main" val="243121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95883C-A993-4A34-9444-CA95F937420B}" type="datetimeFigureOut">
              <a:rPr lang="es-EC" smtClean="0"/>
              <a:t>15/2/2019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86018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95883C-A993-4A34-9444-CA95F937420B}" type="datetimeFigureOut">
              <a:rPr lang="es-EC" smtClean="0"/>
              <a:t>15/2/2019</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8147F7-9994-4231-AADC-6F7B927D779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3154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jpeg"/><Relationship Id="rId3" Type="http://schemas.openxmlformats.org/officeDocument/2006/relationships/chart" Target="../charts/chart2.xml"/><Relationship Id="rId7" Type="http://schemas.openxmlformats.org/officeDocument/2006/relationships/diagramLayout" Target="../diagrams/layout1.xml"/><Relationship Id="rId12"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6.wdp"/><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1.wdp"/><Relationship Id="rId3" Type="http://schemas.microsoft.com/office/2007/relationships/hdphoto" Target="../media/hdphoto7.wdp"/><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jpeg"/><Relationship Id="rId11" Type="http://schemas.microsoft.com/office/2007/relationships/hdphoto" Target="../media/hdphoto10.wdp"/><Relationship Id="rId5" Type="http://schemas.microsoft.com/office/2007/relationships/hdphoto" Target="../media/hdphoto8.wdp"/><Relationship Id="rId15" Type="http://schemas.microsoft.com/office/2007/relationships/hdphoto" Target="../media/hdphoto12.wdp"/><Relationship Id="rId10" Type="http://schemas.openxmlformats.org/officeDocument/2006/relationships/image" Target="../media/image20.png"/><Relationship Id="rId4" Type="http://schemas.openxmlformats.org/officeDocument/2006/relationships/image" Target="../media/image18.png"/><Relationship Id="rId9" Type="http://schemas.microsoft.com/office/2007/relationships/hdphoto" Target="../media/hdphoto9.wdp"/><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microsoft.com/office/2007/relationships/hdphoto" Target="../media/hdphoto14.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3.wdp"/><Relationship Id="rId4" Type="http://schemas.openxmlformats.org/officeDocument/2006/relationships/image" Target="../media/image23.png"/><Relationship Id="rId9" Type="http://schemas.microsoft.com/office/2007/relationships/hdphoto" Target="../media/hdphoto15.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jpeg"/><Relationship Id="rId7" Type="http://schemas.microsoft.com/office/2007/relationships/hdphoto" Target="../media/hdphoto18.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20.wdp"/><Relationship Id="rId5" Type="http://schemas.microsoft.com/office/2007/relationships/hdphoto" Target="../media/hdphoto17.wdp"/><Relationship Id="rId10" Type="http://schemas.openxmlformats.org/officeDocument/2006/relationships/image" Target="../media/image43.png"/><Relationship Id="rId4" Type="http://schemas.openxmlformats.org/officeDocument/2006/relationships/image" Target="../media/image40.png"/><Relationship Id="rId9" Type="http://schemas.microsoft.com/office/2007/relationships/hdphoto" Target="../media/hdphoto19.wdp"/></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33042" y="3344550"/>
            <a:ext cx="7249274" cy="1070030"/>
          </a:xfrm>
        </p:spPr>
        <p:txBody>
          <a:bodyPr>
            <a:normAutofit/>
          </a:bodyPr>
          <a:lstStyle/>
          <a:p>
            <a:pPr algn="ctr"/>
            <a:r>
              <a:rPr lang="es-EC" sz="2200" b="1" dirty="0">
                <a:solidFill>
                  <a:schemeClr val="tx1"/>
                </a:solidFill>
                <a:latin typeface="Times New Roman" panose="02020603050405020304" pitchFamily="18" charset="0"/>
                <a:cs typeface="Times New Roman" panose="02020603050405020304" pitchFamily="18" charset="0"/>
              </a:rPr>
              <a:t>SISTEMA DE SEGURIDAD </a:t>
            </a:r>
            <a:r>
              <a:rPr lang="es-EC" sz="2200" b="1" dirty="0" smtClean="0">
                <a:solidFill>
                  <a:schemeClr val="tx1"/>
                </a:solidFill>
                <a:latin typeface="Times New Roman" panose="02020603050405020304" pitchFamily="18" charset="0"/>
                <a:cs typeface="Times New Roman" panose="02020603050405020304" pitchFamily="18" charset="0"/>
              </a:rPr>
              <a:t>FÍSICA PARA </a:t>
            </a:r>
            <a:r>
              <a:rPr lang="es-EC" sz="2200" b="1" dirty="0">
                <a:solidFill>
                  <a:schemeClr val="tx1"/>
                </a:solidFill>
                <a:latin typeface="Times New Roman" panose="02020603050405020304" pitchFamily="18" charset="0"/>
                <a:cs typeface="Times New Roman" panose="02020603050405020304" pitchFamily="18" charset="0"/>
              </a:rPr>
              <a:t>EL GOBIERNO AUTÓNOMO DESCENTRALIZADO MUNICIPAL DE SAN LORENZO-ESMERALDAS, PROPUESTA</a:t>
            </a:r>
          </a:p>
        </p:txBody>
      </p:sp>
      <p:sp>
        <p:nvSpPr>
          <p:cNvPr id="3" name="Subtítulo 2"/>
          <p:cNvSpPr>
            <a:spLocks noGrp="1"/>
          </p:cNvSpPr>
          <p:nvPr>
            <p:ph type="subTitle" idx="1"/>
          </p:nvPr>
        </p:nvSpPr>
        <p:spPr>
          <a:xfrm>
            <a:off x="1833935" y="4945108"/>
            <a:ext cx="8717686" cy="1109280"/>
          </a:xfrm>
        </p:spPr>
        <p:txBody>
          <a:bodyPr>
            <a:normAutofit fontScale="25000" lnSpcReduction="20000"/>
          </a:bodyPr>
          <a:lstStyle/>
          <a:p>
            <a:endParaRPr lang="es-EC" dirty="0" smtClean="0"/>
          </a:p>
          <a:p>
            <a:pPr algn="ctr"/>
            <a:r>
              <a:rPr lang="es-EC" sz="6200" b="1" dirty="0" smtClean="0">
                <a:solidFill>
                  <a:schemeClr val="tx1"/>
                </a:solidFill>
                <a:latin typeface="Times New Roman" panose="02020603050405020304" pitchFamily="18" charset="0"/>
                <a:cs typeface="Times New Roman" panose="02020603050405020304" pitchFamily="18" charset="0"/>
              </a:rPr>
              <a:t>AUTOR: </a:t>
            </a:r>
            <a:r>
              <a:rPr lang="es-EC" sz="6200" dirty="0">
                <a:solidFill>
                  <a:schemeClr val="tx1"/>
                </a:solidFill>
                <a:latin typeface="Times New Roman" panose="02020603050405020304" pitchFamily="18" charset="0"/>
                <a:cs typeface="Times New Roman" panose="02020603050405020304" pitchFamily="18" charset="0"/>
              </a:rPr>
              <a:t>VANESSA ELISABETH CEVALLOS CHAVEZ</a:t>
            </a:r>
            <a:endParaRPr lang="es-EC" sz="6200" dirty="0" smtClean="0">
              <a:solidFill>
                <a:schemeClr val="tx1"/>
              </a:solidFill>
              <a:latin typeface="Times New Roman" panose="02020603050405020304" pitchFamily="18" charset="0"/>
              <a:cs typeface="Times New Roman" panose="02020603050405020304" pitchFamily="18" charset="0"/>
            </a:endParaRPr>
          </a:p>
          <a:p>
            <a:pPr algn="ctr"/>
            <a:r>
              <a:rPr lang="es-EC" sz="6200" b="1" dirty="0" smtClean="0">
                <a:solidFill>
                  <a:schemeClr val="tx1"/>
                </a:solidFill>
                <a:latin typeface="Times New Roman" panose="02020603050405020304" pitchFamily="18" charset="0"/>
                <a:cs typeface="Times New Roman" panose="02020603050405020304" pitchFamily="18" charset="0"/>
              </a:rPr>
              <a:t>DIRECTOR: </a:t>
            </a:r>
            <a:r>
              <a:rPr lang="es-EC" sz="6200" dirty="0">
                <a:solidFill>
                  <a:schemeClr val="tx1"/>
                </a:solidFill>
                <a:latin typeface="Times New Roman" panose="02020603050405020304" pitchFamily="18" charset="0"/>
                <a:cs typeface="Times New Roman" panose="02020603050405020304" pitchFamily="18" charset="0"/>
              </a:rPr>
              <a:t>MSC. EDGAR ALFONSO ARAUZ SANCHEZ </a:t>
            </a:r>
            <a:r>
              <a:rPr lang="es-EC" sz="6200" b="1" dirty="0" smtClean="0">
                <a:solidFill>
                  <a:schemeClr val="tx1"/>
                </a:solidFill>
                <a:latin typeface="Times New Roman" panose="02020603050405020304" pitchFamily="18" charset="0"/>
                <a:cs typeface="Times New Roman" panose="02020603050405020304" pitchFamily="18" charset="0"/>
              </a:rPr>
              <a:t> </a:t>
            </a:r>
          </a:p>
          <a:p>
            <a:pPr algn="ctr"/>
            <a:r>
              <a:rPr lang="es-EC" sz="6200" b="1" dirty="0" smtClean="0">
                <a:solidFill>
                  <a:schemeClr val="tx1"/>
                </a:solidFill>
                <a:latin typeface="Times New Roman" panose="02020603050405020304" pitchFamily="18" charset="0"/>
                <a:cs typeface="Times New Roman" panose="02020603050405020304" pitchFamily="18" charset="0"/>
              </a:rPr>
              <a:t>2019</a:t>
            </a:r>
            <a:endParaRPr lang="es-EC" sz="6200" b="1" dirty="0">
              <a:solidFill>
                <a:schemeClr val="tx1"/>
              </a:solidFill>
              <a:latin typeface="Times New Roman" panose="02020603050405020304" pitchFamily="18" charset="0"/>
              <a:cs typeface="Times New Roman" panose="02020603050405020304" pitchFamily="18" charset="0"/>
            </a:endParaRPr>
          </a:p>
        </p:txBody>
      </p:sp>
      <p:pic>
        <p:nvPicPr>
          <p:cNvPr id="4" name="Imagen 3" descr="UFA"/>
          <p:cNvPicPr/>
          <p:nvPr/>
        </p:nvPicPr>
        <p:blipFill>
          <a:blip r:embed="rId2">
            <a:extLst>
              <a:ext uri="{28A0092B-C50C-407E-A947-70E740481C1C}">
                <a14:useLocalDpi xmlns:a14="http://schemas.microsoft.com/office/drawing/2010/main" val="0"/>
              </a:ext>
            </a:extLst>
          </a:blip>
          <a:srcRect/>
          <a:stretch>
            <a:fillRect/>
          </a:stretch>
        </p:blipFill>
        <p:spPr bwMode="auto">
          <a:xfrm>
            <a:off x="3032149" y="330291"/>
            <a:ext cx="6051060" cy="1709289"/>
          </a:xfrm>
          <a:prstGeom prst="rect">
            <a:avLst/>
          </a:prstGeom>
          <a:noFill/>
          <a:ln>
            <a:noFill/>
          </a:ln>
        </p:spPr>
      </p:pic>
      <p:sp>
        <p:nvSpPr>
          <p:cNvPr id="5" name="Título 1"/>
          <p:cNvSpPr txBox="1">
            <a:spLocks/>
          </p:cNvSpPr>
          <p:nvPr/>
        </p:nvSpPr>
        <p:spPr>
          <a:xfrm>
            <a:off x="1833935" y="2519203"/>
            <a:ext cx="8717686" cy="75004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DEPARTAMENTO DE SEGURIDAD Y DEFENSA</a:t>
            </a:r>
          </a:p>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CARRERA DE INGENIERÍA EN SEGURIDAD</a:t>
            </a:r>
            <a:endParaRPr lang="es-EC"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09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7"/>
          <p:cNvSpPr/>
          <p:nvPr/>
        </p:nvSpPr>
        <p:spPr>
          <a:xfrm>
            <a:off x="2357192" y="3518441"/>
            <a:ext cx="5214519" cy="755246"/>
          </a:xfrm>
          <a:custGeom>
            <a:avLst/>
            <a:gdLst>
              <a:gd name="connsiteX0" fmla="*/ 6628187 w 7623269"/>
              <a:gd name="connsiteY0" fmla="*/ 0 h 1078344"/>
              <a:gd name="connsiteX1" fmla="*/ 7125728 w 7623269"/>
              <a:gd name="connsiteY1" fmla="*/ 0 h 1078344"/>
              <a:gd name="connsiteX2" fmla="*/ 7623269 w 7623269"/>
              <a:gd name="connsiteY2" fmla="*/ 539172 h 1078344"/>
              <a:gd name="connsiteX3" fmla="*/ 7125728 w 7623269"/>
              <a:gd name="connsiteY3" fmla="*/ 1078344 h 1078344"/>
              <a:gd name="connsiteX4" fmla="*/ 6628187 w 7623269"/>
              <a:gd name="connsiteY4" fmla="*/ 1078343 h 1078344"/>
              <a:gd name="connsiteX5" fmla="*/ 6628187 w 7623269"/>
              <a:gd name="connsiteY5" fmla="*/ 1078344 h 1078344"/>
              <a:gd name="connsiteX6" fmla="*/ 0 w 7623269"/>
              <a:gd name="connsiteY6" fmla="*/ 1078344 h 1078344"/>
              <a:gd name="connsiteX7" fmla="*/ 0 w 7623269"/>
              <a:gd name="connsiteY7" fmla="*/ 1 h 1078344"/>
              <a:gd name="connsiteX8" fmla="*/ 6628187 w 7623269"/>
              <a:gd name="connsiteY8" fmla="*/ 1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3269" h="1078344">
                <a:moveTo>
                  <a:pt x="6628187" y="0"/>
                </a:moveTo>
                <a:lnTo>
                  <a:pt x="7125728" y="0"/>
                </a:lnTo>
                <a:cubicBezTo>
                  <a:pt x="7400512" y="0"/>
                  <a:pt x="7623269" y="241396"/>
                  <a:pt x="7623269" y="539172"/>
                </a:cubicBezTo>
                <a:cubicBezTo>
                  <a:pt x="7623269" y="836948"/>
                  <a:pt x="7400512" y="1078344"/>
                  <a:pt x="7125728" y="1078344"/>
                </a:cubicBezTo>
                <a:lnTo>
                  <a:pt x="6628187" y="1078343"/>
                </a:lnTo>
                <a:lnTo>
                  <a:pt x="6628187" y="1078344"/>
                </a:lnTo>
                <a:lnTo>
                  <a:pt x="0" y="1078344"/>
                </a:lnTo>
                <a:lnTo>
                  <a:pt x="0" y="1"/>
                </a:lnTo>
                <a:lnTo>
                  <a:pt x="6628187"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8"/>
          <p:cNvSpPr/>
          <p:nvPr/>
        </p:nvSpPr>
        <p:spPr>
          <a:xfrm>
            <a:off x="2357190" y="4271641"/>
            <a:ext cx="6000960" cy="755246"/>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9"/>
          <p:cNvSpPr/>
          <p:nvPr/>
        </p:nvSpPr>
        <p:spPr>
          <a:xfrm>
            <a:off x="2357192" y="2765243"/>
            <a:ext cx="4556854" cy="757957"/>
          </a:xfrm>
          <a:custGeom>
            <a:avLst/>
            <a:gdLst>
              <a:gd name="connsiteX0" fmla="*/ 0 w 6661808"/>
              <a:gd name="connsiteY0" fmla="*/ 0 h 1082215"/>
              <a:gd name="connsiteX1" fmla="*/ 5666726 w 6661808"/>
              <a:gd name="connsiteY1" fmla="*/ 0 h 1082215"/>
              <a:gd name="connsiteX2" fmla="*/ 5666726 w 6661808"/>
              <a:gd name="connsiteY2" fmla="*/ 3871 h 1082215"/>
              <a:gd name="connsiteX3" fmla="*/ 6164267 w 6661808"/>
              <a:gd name="connsiteY3" fmla="*/ 3871 h 1082215"/>
              <a:gd name="connsiteX4" fmla="*/ 6661808 w 6661808"/>
              <a:gd name="connsiteY4" fmla="*/ 543043 h 1082215"/>
              <a:gd name="connsiteX5" fmla="*/ 6164267 w 6661808"/>
              <a:gd name="connsiteY5" fmla="*/ 1082215 h 1082215"/>
              <a:gd name="connsiteX6" fmla="*/ 5666726 w 6661808"/>
              <a:gd name="connsiteY6" fmla="*/ 1082214 h 1082215"/>
              <a:gd name="connsiteX7" fmla="*/ 5666726 w 6661808"/>
              <a:gd name="connsiteY7" fmla="*/ 1078343 h 1082215"/>
              <a:gd name="connsiteX8" fmla="*/ 0 w 6661808"/>
              <a:gd name="connsiteY8" fmla="*/ 1078343 h 10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808" h="1082215">
                <a:moveTo>
                  <a:pt x="0" y="0"/>
                </a:moveTo>
                <a:lnTo>
                  <a:pt x="5666726" y="0"/>
                </a:lnTo>
                <a:lnTo>
                  <a:pt x="5666726" y="3871"/>
                </a:lnTo>
                <a:lnTo>
                  <a:pt x="6164267" y="3871"/>
                </a:lnTo>
                <a:cubicBezTo>
                  <a:pt x="6439051" y="3871"/>
                  <a:pt x="6661808" y="245267"/>
                  <a:pt x="6661808" y="543043"/>
                </a:cubicBezTo>
                <a:cubicBezTo>
                  <a:pt x="6661808" y="840819"/>
                  <a:pt x="6439051" y="1082215"/>
                  <a:pt x="6164267" y="1082215"/>
                </a:cubicBezTo>
                <a:lnTo>
                  <a:pt x="5666726" y="1082214"/>
                </a:lnTo>
                <a:lnTo>
                  <a:pt x="5666726" y="1078343"/>
                </a:lnTo>
                <a:lnTo>
                  <a:pt x="0" y="1078343"/>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0"/>
          <p:cNvSpPr/>
          <p:nvPr/>
        </p:nvSpPr>
        <p:spPr>
          <a:xfrm>
            <a:off x="2357192" y="2091554"/>
            <a:ext cx="5361690" cy="755246"/>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rgbClr val="00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51"/>
          <p:cNvSpPr/>
          <p:nvPr/>
        </p:nvSpPr>
        <p:spPr>
          <a:xfrm>
            <a:off x="7010437" y="2162215"/>
            <a:ext cx="562926" cy="57638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2"/>
          <p:cNvSpPr/>
          <p:nvPr/>
        </p:nvSpPr>
        <p:spPr>
          <a:xfrm>
            <a:off x="6228614" y="2870630"/>
            <a:ext cx="562926" cy="57638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7"/>
          <p:cNvGrpSpPr/>
          <p:nvPr/>
        </p:nvGrpSpPr>
        <p:grpSpPr>
          <a:xfrm>
            <a:off x="-28559" y="1530625"/>
            <a:ext cx="2603160" cy="4351867"/>
            <a:chOff x="1820863" y="876300"/>
            <a:chExt cx="3744913" cy="5559425"/>
          </a:xfrm>
          <a:effectLst>
            <a:reflection blurRad="6350" stA="52000" endA="300" endPos="35000" dir="5400000" sy="-100000" algn="bl" rotWithShape="0"/>
          </a:effectLst>
          <a:scene3d>
            <a:camera prst="perspectiveRight">
              <a:rot lat="0" lon="19799998" rev="0"/>
            </a:camera>
            <a:lightRig rig="threePt" dir="t"/>
          </a:scene3d>
        </p:grpSpPr>
        <p:grpSp>
          <p:nvGrpSpPr>
            <p:cNvPr id="11" name="Group 4"/>
            <p:cNvGrpSpPr>
              <a:grpSpLocks noChangeAspect="1"/>
            </p:cNvGrpSpPr>
            <p:nvPr/>
          </p:nvGrpSpPr>
          <p:grpSpPr bwMode="auto">
            <a:xfrm>
              <a:off x="1820863" y="876300"/>
              <a:ext cx="3744913" cy="5559425"/>
              <a:chOff x="1147" y="552"/>
              <a:chExt cx="2359" cy="3502"/>
            </a:xfrm>
          </p:grpSpPr>
          <p:sp>
            <p:nvSpPr>
              <p:cNvPr id="19" name="Freeform 5"/>
              <p:cNvSpPr>
                <a:spLocks/>
              </p:cNvSpPr>
              <p:nvPr/>
            </p:nvSpPr>
            <p:spPr bwMode="auto">
              <a:xfrm>
                <a:off x="1147" y="552"/>
                <a:ext cx="2359" cy="3502"/>
              </a:xfrm>
              <a:custGeom>
                <a:avLst/>
                <a:gdLst>
                  <a:gd name="T0" fmla="*/ 112 w 1528"/>
                  <a:gd name="T1" fmla="*/ 0 h 2269"/>
                  <a:gd name="T2" fmla="*/ 1416 w 1528"/>
                  <a:gd name="T3" fmla="*/ 0 h 2269"/>
                  <a:gd name="T4" fmla="*/ 1528 w 1528"/>
                  <a:gd name="T5" fmla="*/ 112 h 2269"/>
                  <a:gd name="T6" fmla="*/ 1528 w 1528"/>
                  <a:gd name="T7" fmla="*/ 2157 h 2269"/>
                  <a:gd name="T8" fmla="*/ 1416 w 1528"/>
                  <a:gd name="T9" fmla="*/ 2269 h 2269"/>
                  <a:gd name="T10" fmla="*/ 112 w 1528"/>
                  <a:gd name="T11" fmla="*/ 2269 h 2269"/>
                  <a:gd name="T12" fmla="*/ 0 w 1528"/>
                  <a:gd name="T13" fmla="*/ 2157 h 2269"/>
                  <a:gd name="T14" fmla="*/ 0 w 1528"/>
                  <a:gd name="T15" fmla="*/ 112 h 2269"/>
                  <a:gd name="T16" fmla="*/ 112 w 1528"/>
                  <a:gd name="T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8" h="2269">
                    <a:moveTo>
                      <a:pt x="112" y="0"/>
                    </a:moveTo>
                    <a:cubicBezTo>
                      <a:pt x="1416" y="0"/>
                      <a:pt x="1416" y="0"/>
                      <a:pt x="1416" y="0"/>
                    </a:cubicBezTo>
                    <a:cubicBezTo>
                      <a:pt x="1477" y="0"/>
                      <a:pt x="1528" y="50"/>
                      <a:pt x="1528" y="112"/>
                    </a:cubicBezTo>
                    <a:cubicBezTo>
                      <a:pt x="1528" y="2157"/>
                      <a:pt x="1528" y="2157"/>
                      <a:pt x="1528" y="2157"/>
                    </a:cubicBezTo>
                    <a:cubicBezTo>
                      <a:pt x="1528" y="2218"/>
                      <a:pt x="1477" y="2269"/>
                      <a:pt x="1416" y="2269"/>
                    </a:cubicBezTo>
                    <a:cubicBezTo>
                      <a:pt x="112" y="2269"/>
                      <a:pt x="112" y="2269"/>
                      <a:pt x="112" y="2269"/>
                    </a:cubicBezTo>
                    <a:cubicBezTo>
                      <a:pt x="50" y="2269"/>
                      <a:pt x="0" y="2218"/>
                      <a:pt x="0" y="2157"/>
                    </a:cubicBezTo>
                    <a:cubicBezTo>
                      <a:pt x="0" y="112"/>
                      <a:pt x="0" y="112"/>
                      <a:pt x="0" y="112"/>
                    </a:cubicBezTo>
                    <a:cubicBezTo>
                      <a:pt x="0" y="50"/>
                      <a:pt x="50" y="0"/>
                      <a:pt x="112" y="0"/>
                    </a:cubicBezTo>
                    <a:close/>
                  </a:path>
                </a:pathLst>
              </a:custGeom>
              <a:solidFill>
                <a:schemeClr val="tx1">
                  <a:lumMod val="85000"/>
                  <a:lumOff val="15000"/>
                </a:schemeClr>
              </a:solidFill>
              <a:ln>
                <a:noFill/>
              </a:ln>
              <a:sp3d extrusionH="146050" prstMaterial="metal">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1264" y="890"/>
                <a:ext cx="2125" cy="2821"/>
              </a:xfrm>
              <a:custGeom>
                <a:avLst/>
                <a:gdLst>
                  <a:gd name="T0" fmla="*/ 4 w 1376"/>
                  <a:gd name="T1" fmla="*/ 0 h 1828"/>
                  <a:gd name="T2" fmla="*/ 1372 w 1376"/>
                  <a:gd name="T3" fmla="*/ 0 h 1828"/>
                  <a:gd name="T4" fmla="*/ 1376 w 1376"/>
                  <a:gd name="T5" fmla="*/ 4 h 1828"/>
                  <a:gd name="T6" fmla="*/ 1376 w 1376"/>
                  <a:gd name="T7" fmla="*/ 1824 h 1828"/>
                  <a:gd name="T8" fmla="*/ 1372 w 1376"/>
                  <a:gd name="T9" fmla="*/ 1828 h 1828"/>
                  <a:gd name="T10" fmla="*/ 4 w 1376"/>
                  <a:gd name="T11" fmla="*/ 1828 h 1828"/>
                  <a:gd name="T12" fmla="*/ 0 w 1376"/>
                  <a:gd name="T13" fmla="*/ 1824 h 1828"/>
                  <a:gd name="T14" fmla="*/ 0 w 1376"/>
                  <a:gd name="T15" fmla="*/ 4 h 1828"/>
                  <a:gd name="T16" fmla="*/ 4 w 1376"/>
                  <a:gd name="T17"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6" h="1828">
                    <a:moveTo>
                      <a:pt x="4" y="0"/>
                    </a:moveTo>
                    <a:cubicBezTo>
                      <a:pt x="1372" y="0"/>
                      <a:pt x="1372" y="0"/>
                      <a:pt x="1372" y="0"/>
                    </a:cubicBezTo>
                    <a:cubicBezTo>
                      <a:pt x="1374" y="0"/>
                      <a:pt x="1376" y="2"/>
                      <a:pt x="1376" y="4"/>
                    </a:cubicBezTo>
                    <a:cubicBezTo>
                      <a:pt x="1376" y="1824"/>
                      <a:pt x="1376" y="1824"/>
                      <a:pt x="1376" y="1824"/>
                    </a:cubicBezTo>
                    <a:cubicBezTo>
                      <a:pt x="1376" y="1826"/>
                      <a:pt x="1374" y="1828"/>
                      <a:pt x="1372" y="1828"/>
                    </a:cubicBezTo>
                    <a:cubicBezTo>
                      <a:pt x="4" y="1828"/>
                      <a:pt x="4" y="1828"/>
                      <a:pt x="4" y="1828"/>
                    </a:cubicBezTo>
                    <a:cubicBezTo>
                      <a:pt x="2" y="1828"/>
                      <a:pt x="0" y="1826"/>
                      <a:pt x="0" y="1824"/>
                    </a:cubicBezTo>
                    <a:cubicBezTo>
                      <a:pt x="0" y="4"/>
                      <a:pt x="0" y="4"/>
                      <a:pt x="0" y="4"/>
                    </a:cubicBezTo>
                    <a:cubicBezTo>
                      <a:pt x="0" y="2"/>
                      <a:pt x="2" y="0"/>
                      <a:pt x="4" y="0"/>
                    </a:cubicBezTo>
                    <a:close/>
                  </a:path>
                </a:pathLst>
              </a:custGeom>
              <a:solidFill>
                <a:srgbClr val="FFFFFF"/>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7"/>
              <p:cNvSpPr>
                <a:spLocks noChangeArrowheads="1"/>
              </p:cNvSpPr>
              <p:nvPr/>
            </p:nvSpPr>
            <p:spPr bwMode="auto">
              <a:xfrm>
                <a:off x="2238" y="3797"/>
                <a:ext cx="176" cy="175"/>
              </a:xfrm>
              <a:prstGeom prst="ellipse">
                <a:avLst/>
              </a:prstGeom>
              <a:solidFill>
                <a:schemeClr val="bg1"/>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8"/>
              <p:cNvSpPr>
                <a:spLocks noChangeArrowheads="1"/>
              </p:cNvSpPr>
              <p:nvPr/>
            </p:nvSpPr>
            <p:spPr bwMode="auto">
              <a:xfrm>
                <a:off x="2305" y="717"/>
                <a:ext cx="43" cy="43"/>
              </a:xfrm>
              <a:prstGeom prst="ellipse">
                <a:avLst/>
              </a:prstGeom>
              <a:solidFill>
                <a:schemeClr val="bg1"/>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2006601" y="1412875"/>
              <a:ext cx="3373438" cy="4478338"/>
              <a:chOff x="2006601" y="1412875"/>
              <a:chExt cx="3373438" cy="4359465"/>
            </a:xfrm>
          </p:grpSpPr>
          <p:sp>
            <p:nvSpPr>
              <p:cNvPr id="16" name="Rectangle 8"/>
              <p:cNvSpPr/>
              <p:nvPr/>
            </p:nvSpPr>
            <p:spPr>
              <a:xfrm>
                <a:off x="2006601" y="1412875"/>
                <a:ext cx="3373438" cy="1453155"/>
              </a:xfrm>
              <a:prstGeom prst="rect">
                <a:avLst/>
              </a:prstGeom>
              <a:solidFill>
                <a:schemeClr val="bg1">
                  <a:lumMod val="95000"/>
                </a:schemeClr>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p:cNvSpPr/>
              <p:nvPr/>
            </p:nvSpPr>
            <p:spPr>
              <a:xfrm>
                <a:off x="2006601" y="2866030"/>
                <a:ext cx="3373438" cy="1453155"/>
              </a:xfrm>
              <a:prstGeom prst="rect">
                <a:avLst/>
              </a:prstGeom>
              <a:solidFill>
                <a:schemeClr val="bg1"/>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p:cNvSpPr/>
              <p:nvPr/>
            </p:nvSpPr>
            <p:spPr>
              <a:xfrm>
                <a:off x="2006601" y="4319185"/>
                <a:ext cx="3373438" cy="1453155"/>
              </a:xfrm>
              <a:prstGeom prst="rect">
                <a:avLst/>
              </a:prstGeom>
              <a:solidFill>
                <a:schemeClr val="bg1">
                  <a:lumMod val="95000"/>
                </a:schemeClr>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Chart 14"/>
            <p:cNvGraphicFramePr/>
            <p:nvPr>
              <p:extLst/>
            </p:nvPr>
          </p:nvGraphicFramePr>
          <p:xfrm>
            <a:off x="2006601" y="4398433"/>
            <a:ext cx="3373438" cy="1492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36"/>
            <p:cNvGraphicFramePr/>
            <p:nvPr>
              <p:extLst/>
            </p:nvPr>
          </p:nvGraphicFramePr>
          <p:xfrm>
            <a:off x="2006601" y="1468438"/>
            <a:ext cx="3373438" cy="1437215"/>
          </p:xfrm>
          <a:graphic>
            <a:graphicData uri="http://schemas.openxmlformats.org/drawingml/2006/chart">
              <c:chart xmlns:c="http://schemas.openxmlformats.org/drawingml/2006/chart" xmlns:r="http://schemas.openxmlformats.org/officeDocument/2006/relationships" r:id="rId3"/>
            </a:graphicData>
          </a:graphic>
        </p:graphicFrame>
      </p:grpSp>
      <p:sp>
        <p:nvSpPr>
          <p:cNvPr id="23" name="TextBox 56"/>
          <p:cNvSpPr txBox="1"/>
          <p:nvPr/>
        </p:nvSpPr>
        <p:spPr>
          <a:xfrm>
            <a:off x="2407327" y="2318080"/>
            <a:ext cx="4361163"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ENFOQUE: Cuantitativo y Cualitativo</a:t>
            </a:r>
            <a:endParaRPr lang="en-US" b="1" dirty="0">
              <a:solidFill>
                <a:schemeClr val="bg1"/>
              </a:solidFill>
              <a:latin typeface="Arial" panose="020B0604020202020204" pitchFamily="34" charset="0"/>
              <a:cs typeface="Arial" panose="020B0604020202020204" pitchFamily="34" charset="0"/>
            </a:endParaRPr>
          </a:p>
        </p:txBody>
      </p:sp>
      <p:sp>
        <p:nvSpPr>
          <p:cNvPr id="24" name="TextBox 57"/>
          <p:cNvSpPr txBox="1"/>
          <p:nvPr/>
        </p:nvSpPr>
        <p:spPr>
          <a:xfrm>
            <a:off x="2395954" y="2881769"/>
            <a:ext cx="3598056" cy="646331"/>
          </a:xfrm>
          <a:prstGeom prst="rect">
            <a:avLst/>
          </a:prstGeom>
          <a:noFill/>
        </p:spPr>
        <p:txBody>
          <a:bodyPr wrap="square" rtlCol="0">
            <a:spAutoFit/>
          </a:bodyPr>
          <a:lstStyle/>
          <a:p>
            <a:r>
              <a:rPr lang="en-US" b="1" dirty="0" smtClean="0">
                <a:solidFill>
                  <a:srgbClr val="082E11"/>
                </a:solidFill>
                <a:latin typeface="Arial" panose="020B0604020202020204" pitchFamily="34" charset="0"/>
                <a:cs typeface="Arial" panose="020B0604020202020204" pitchFamily="34" charset="0"/>
              </a:rPr>
              <a:t>FUENTE DE INFORMACIÓN:</a:t>
            </a:r>
          </a:p>
          <a:p>
            <a:r>
              <a:rPr lang="en-US" b="1" dirty="0" smtClean="0">
                <a:solidFill>
                  <a:srgbClr val="082E11"/>
                </a:solidFill>
                <a:latin typeface="Arial" panose="020B0604020202020204" pitchFamily="34" charset="0"/>
                <a:cs typeface="Arial" panose="020B0604020202020204" pitchFamily="34" charset="0"/>
              </a:rPr>
              <a:t>Primaria</a:t>
            </a:r>
            <a:endParaRPr lang="en-US" b="1" dirty="0">
              <a:solidFill>
                <a:srgbClr val="082E11"/>
              </a:solidFill>
              <a:latin typeface="Arial" panose="020B0604020202020204" pitchFamily="34" charset="0"/>
              <a:cs typeface="Arial" panose="020B0604020202020204" pitchFamily="34" charset="0"/>
            </a:endParaRPr>
          </a:p>
        </p:txBody>
      </p:sp>
      <p:sp>
        <p:nvSpPr>
          <p:cNvPr id="25" name="TextBox 58"/>
          <p:cNvSpPr txBox="1"/>
          <p:nvPr/>
        </p:nvSpPr>
        <p:spPr>
          <a:xfrm>
            <a:off x="2424909" y="3636212"/>
            <a:ext cx="4415372" cy="646331"/>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HERRAMIENTAS: Encuestas, Observación y Matriz Mosler</a:t>
            </a:r>
            <a:endParaRPr lang="en-US" b="1" dirty="0">
              <a:solidFill>
                <a:srgbClr val="002060"/>
              </a:solidFill>
              <a:latin typeface="Arial" panose="020B0604020202020204" pitchFamily="34" charset="0"/>
              <a:cs typeface="Arial" panose="020B0604020202020204" pitchFamily="34" charset="0"/>
            </a:endParaRPr>
          </a:p>
        </p:txBody>
      </p:sp>
      <p:sp>
        <p:nvSpPr>
          <p:cNvPr id="26" name="TextBox 59"/>
          <p:cNvSpPr txBox="1"/>
          <p:nvPr/>
        </p:nvSpPr>
        <p:spPr>
          <a:xfrm>
            <a:off x="2501351" y="4428782"/>
            <a:ext cx="4366763" cy="369332"/>
          </a:xfrm>
          <a:prstGeom prst="rect">
            <a:avLst/>
          </a:prstGeom>
          <a:noFill/>
        </p:spPr>
        <p:txBody>
          <a:bodyPr wrap="square" rtlCol="0">
            <a:spAutoFit/>
          </a:bodyPr>
          <a:lstStyle/>
          <a:p>
            <a:r>
              <a:rPr lang="en-US" b="1" dirty="0" smtClean="0">
                <a:solidFill>
                  <a:srgbClr val="030323"/>
                </a:solidFill>
                <a:latin typeface="Arial" panose="020B0604020202020204" pitchFamily="34" charset="0"/>
                <a:cs typeface="Arial" panose="020B0604020202020204" pitchFamily="34" charset="0"/>
              </a:rPr>
              <a:t>MUESTRA: </a:t>
            </a:r>
            <a:endParaRPr lang="en-US" b="1" dirty="0">
              <a:solidFill>
                <a:srgbClr val="030323"/>
              </a:solidFill>
              <a:latin typeface="Arial" panose="020B0604020202020204" pitchFamily="34" charset="0"/>
              <a:cs typeface="Arial" panose="020B0604020202020204" pitchFamily="34" charset="0"/>
            </a:endParaRPr>
          </a:p>
        </p:txBody>
      </p:sp>
      <p:sp>
        <p:nvSpPr>
          <p:cNvPr id="27" name="Freeform 27"/>
          <p:cNvSpPr>
            <a:spLocks noEditPoints="1"/>
          </p:cNvSpPr>
          <p:nvPr/>
        </p:nvSpPr>
        <p:spPr bwMode="auto">
          <a:xfrm>
            <a:off x="7151437" y="2301271"/>
            <a:ext cx="280926" cy="298839"/>
          </a:xfrm>
          <a:custGeom>
            <a:avLst/>
            <a:gdLst>
              <a:gd name="T0" fmla="*/ 1582 w 3628"/>
              <a:gd name="T1" fmla="*/ 2173 h 3641"/>
              <a:gd name="T2" fmla="*/ 1539 w 3628"/>
              <a:gd name="T3" fmla="*/ 2454 h 3641"/>
              <a:gd name="T4" fmla="*/ 1257 w 3628"/>
              <a:gd name="T5" fmla="*/ 2497 h 3641"/>
              <a:gd name="T6" fmla="*/ 1129 w 3628"/>
              <a:gd name="T7" fmla="*/ 2245 h 3641"/>
              <a:gd name="T8" fmla="*/ 1329 w 3628"/>
              <a:gd name="T9" fmla="*/ 2048 h 3641"/>
              <a:gd name="T10" fmla="*/ 1011 w 3628"/>
              <a:gd name="T11" fmla="*/ 1760 h 3641"/>
              <a:gd name="T12" fmla="*/ 743 w 3628"/>
              <a:gd name="T13" fmla="*/ 2156 h 3641"/>
              <a:gd name="T14" fmla="*/ 839 w 3628"/>
              <a:gd name="T15" fmla="*/ 2638 h 3641"/>
              <a:gd name="T16" fmla="*/ 1240 w 3628"/>
              <a:gd name="T17" fmla="*/ 2904 h 3641"/>
              <a:gd name="T18" fmla="*/ 1724 w 3628"/>
              <a:gd name="T19" fmla="*/ 2809 h 3641"/>
              <a:gd name="T20" fmla="*/ 1992 w 3628"/>
              <a:gd name="T21" fmla="*/ 2411 h 3641"/>
              <a:gd name="T22" fmla="*/ 1896 w 3628"/>
              <a:gd name="T23" fmla="*/ 1931 h 3641"/>
              <a:gd name="T24" fmla="*/ 1496 w 3628"/>
              <a:gd name="T25" fmla="*/ 1665 h 3641"/>
              <a:gd name="T26" fmla="*/ 1561 w 3628"/>
              <a:gd name="T27" fmla="*/ 968 h 3641"/>
              <a:gd name="T28" fmla="*/ 2018 w 3628"/>
              <a:gd name="T29" fmla="*/ 1340 h 3641"/>
              <a:gd name="T30" fmla="*/ 2426 w 3628"/>
              <a:gd name="T31" fmla="*/ 1422 h 3641"/>
              <a:gd name="T32" fmla="*/ 2356 w 3628"/>
              <a:gd name="T33" fmla="*/ 1693 h 3641"/>
              <a:gd name="T34" fmla="*/ 2711 w 3628"/>
              <a:gd name="T35" fmla="*/ 2093 h 3641"/>
              <a:gd name="T36" fmla="*/ 2694 w 3628"/>
              <a:gd name="T37" fmla="*/ 2484 h 3641"/>
              <a:gd name="T38" fmla="*/ 2322 w 3628"/>
              <a:gd name="T39" fmla="*/ 2953 h 3641"/>
              <a:gd name="T40" fmla="*/ 2228 w 3628"/>
              <a:gd name="T41" fmla="*/ 3347 h 3641"/>
              <a:gd name="T42" fmla="*/ 1963 w 3628"/>
              <a:gd name="T43" fmla="*/ 3288 h 3641"/>
              <a:gd name="T44" fmla="*/ 1552 w 3628"/>
              <a:gd name="T45" fmla="*/ 3617 h 3641"/>
              <a:gd name="T46" fmla="*/ 1160 w 3628"/>
              <a:gd name="T47" fmla="*/ 3601 h 3641"/>
              <a:gd name="T48" fmla="*/ 681 w 3628"/>
              <a:gd name="T49" fmla="*/ 3239 h 3641"/>
              <a:gd name="T50" fmla="*/ 289 w 3628"/>
              <a:gd name="T51" fmla="*/ 3141 h 3641"/>
              <a:gd name="T52" fmla="*/ 350 w 3628"/>
              <a:gd name="T53" fmla="*/ 2878 h 3641"/>
              <a:gd name="T54" fmla="*/ 25 w 3628"/>
              <a:gd name="T55" fmla="*/ 2475 h 3641"/>
              <a:gd name="T56" fmla="*/ 41 w 3628"/>
              <a:gd name="T57" fmla="*/ 2085 h 3641"/>
              <a:gd name="T58" fmla="*/ 409 w 3628"/>
              <a:gd name="T59" fmla="*/ 1626 h 3641"/>
              <a:gd name="T60" fmla="*/ 498 w 3628"/>
              <a:gd name="T61" fmla="*/ 1227 h 3641"/>
              <a:gd name="T62" fmla="*/ 842 w 3628"/>
              <a:gd name="T63" fmla="*/ 1258 h 3641"/>
              <a:gd name="T64" fmla="*/ 1181 w 3628"/>
              <a:gd name="T65" fmla="*/ 939 h 3641"/>
              <a:gd name="T66" fmla="*/ 2984 w 3628"/>
              <a:gd name="T67" fmla="*/ 676 h 3641"/>
              <a:gd name="T68" fmla="*/ 2945 w 3628"/>
              <a:gd name="T69" fmla="*/ 865 h 3641"/>
              <a:gd name="T70" fmla="*/ 2753 w 3628"/>
              <a:gd name="T71" fmla="*/ 826 h 3641"/>
              <a:gd name="T72" fmla="*/ 2793 w 3628"/>
              <a:gd name="T73" fmla="*/ 636 h 3641"/>
              <a:gd name="T74" fmla="*/ 2693 w 3628"/>
              <a:gd name="T75" fmla="*/ 435 h 3641"/>
              <a:gd name="T76" fmla="*/ 2507 w 3628"/>
              <a:gd name="T77" fmla="*/ 711 h 3641"/>
              <a:gd name="T78" fmla="*/ 2633 w 3628"/>
              <a:gd name="T79" fmla="*/ 1026 h 3641"/>
              <a:gd name="T80" fmla="*/ 2960 w 3628"/>
              <a:gd name="T81" fmla="*/ 1101 h 3641"/>
              <a:gd name="T82" fmla="*/ 3211 w 3628"/>
              <a:gd name="T83" fmla="*/ 874 h 3641"/>
              <a:gd name="T84" fmla="*/ 3164 w 3628"/>
              <a:gd name="T85" fmla="*/ 539 h 3641"/>
              <a:gd name="T86" fmla="*/ 2865 w 3628"/>
              <a:gd name="T87" fmla="*/ 389 h 3641"/>
              <a:gd name="T88" fmla="*/ 2943 w 3628"/>
              <a:gd name="T89" fmla="*/ 102 h 3641"/>
              <a:gd name="T90" fmla="*/ 3258 w 3628"/>
              <a:gd name="T91" fmla="*/ 79 h 3641"/>
              <a:gd name="T92" fmla="*/ 3397 w 3628"/>
              <a:gd name="T93" fmla="*/ 357 h 3641"/>
              <a:gd name="T94" fmla="*/ 3628 w 3628"/>
              <a:gd name="T95" fmla="*/ 554 h 3641"/>
              <a:gd name="T96" fmla="*/ 3528 w 3628"/>
              <a:gd name="T97" fmla="*/ 848 h 3641"/>
              <a:gd name="T98" fmla="*/ 3544 w 3628"/>
              <a:gd name="T99" fmla="*/ 1146 h 3641"/>
              <a:gd name="T100" fmla="*/ 3267 w 3628"/>
              <a:gd name="T101" fmla="*/ 1289 h 3641"/>
              <a:gd name="T102" fmla="*/ 3064 w 3628"/>
              <a:gd name="T103" fmla="*/ 1505 h 3641"/>
              <a:gd name="T104" fmla="*/ 2766 w 3628"/>
              <a:gd name="T105" fmla="*/ 1413 h 3641"/>
              <a:gd name="T106" fmla="*/ 2467 w 3628"/>
              <a:gd name="T107" fmla="*/ 1424 h 3641"/>
              <a:gd name="T108" fmla="*/ 2329 w 3628"/>
              <a:gd name="T109" fmla="*/ 1149 h 3641"/>
              <a:gd name="T110" fmla="*/ 2109 w 3628"/>
              <a:gd name="T111" fmla="*/ 948 h 3641"/>
              <a:gd name="T112" fmla="*/ 2208 w 3628"/>
              <a:gd name="T113" fmla="*/ 658 h 3641"/>
              <a:gd name="T114" fmla="*/ 2189 w 3628"/>
              <a:gd name="T115" fmla="*/ 360 h 3641"/>
              <a:gd name="T116" fmla="*/ 2469 w 3628"/>
              <a:gd name="T117" fmla="*/ 227 h 3641"/>
              <a:gd name="T118" fmla="*/ 2665 w 3628"/>
              <a:gd name="T119" fmla="*/ 0 h 3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8" h="3641">
                <a:moveTo>
                  <a:pt x="1367" y="2044"/>
                </a:moveTo>
                <a:lnTo>
                  <a:pt x="1407" y="2048"/>
                </a:lnTo>
                <a:lnTo>
                  <a:pt x="1444" y="2057"/>
                </a:lnTo>
                <a:lnTo>
                  <a:pt x="1479" y="2072"/>
                </a:lnTo>
                <a:lnTo>
                  <a:pt x="1510" y="2091"/>
                </a:lnTo>
                <a:lnTo>
                  <a:pt x="1539" y="2115"/>
                </a:lnTo>
                <a:lnTo>
                  <a:pt x="1563" y="2143"/>
                </a:lnTo>
                <a:lnTo>
                  <a:pt x="1582" y="2173"/>
                </a:lnTo>
                <a:lnTo>
                  <a:pt x="1597" y="2209"/>
                </a:lnTo>
                <a:lnTo>
                  <a:pt x="1606" y="2245"/>
                </a:lnTo>
                <a:lnTo>
                  <a:pt x="1609" y="2284"/>
                </a:lnTo>
                <a:lnTo>
                  <a:pt x="1606" y="2323"/>
                </a:lnTo>
                <a:lnTo>
                  <a:pt x="1597" y="2360"/>
                </a:lnTo>
                <a:lnTo>
                  <a:pt x="1582" y="2394"/>
                </a:lnTo>
                <a:lnTo>
                  <a:pt x="1563" y="2426"/>
                </a:lnTo>
                <a:lnTo>
                  <a:pt x="1539" y="2454"/>
                </a:lnTo>
                <a:lnTo>
                  <a:pt x="1510" y="2478"/>
                </a:lnTo>
                <a:lnTo>
                  <a:pt x="1479" y="2497"/>
                </a:lnTo>
                <a:lnTo>
                  <a:pt x="1444" y="2512"/>
                </a:lnTo>
                <a:lnTo>
                  <a:pt x="1407" y="2521"/>
                </a:lnTo>
                <a:lnTo>
                  <a:pt x="1367" y="2525"/>
                </a:lnTo>
                <a:lnTo>
                  <a:pt x="1329" y="2521"/>
                </a:lnTo>
                <a:lnTo>
                  <a:pt x="1291" y="2512"/>
                </a:lnTo>
                <a:lnTo>
                  <a:pt x="1257" y="2497"/>
                </a:lnTo>
                <a:lnTo>
                  <a:pt x="1225" y="2478"/>
                </a:lnTo>
                <a:lnTo>
                  <a:pt x="1197" y="2454"/>
                </a:lnTo>
                <a:lnTo>
                  <a:pt x="1172" y="2426"/>
                </a:lnTo>
                <a:lnTo>
                  <a:pt x="1153" y="2394"/>
                </a:lnTo>
                <a:lnTo>
                  <a:pt x="1138" y="2360"/>
                </a:lnTo>
                <a:lnTo>
                  <a:pt x="1129" y="2323"/>
                </a:lnTo>
                <a:lnTo>
                  <a:pt x="1125" y="2284"/>
                </a:lnTo>
                <a:lnTo>
                  <a:pt x="1129" y="2245"/>
                </a:lnTo>
                <a:lnTo>
                  <a:pt x="1138" y="2209"/>
                </a:lnTo>
                <a:lnTo>
                  <a:pt x="1153" y="2173"/>
                </a:lnTo>
                <a:lnTo>
                  <a:pt x="1172" y="2143"/>
                </a:lnTo>
                <a:lnTo>
                  <a:pt x="1197" y="2115"/>
                </a:lnTo>
                <a:lnTo>
                  <a:pt x="1225" y="2091"/>
                </a:lnTo>
                <a:lnTo>
                  <a:pt x="1257" y="2072"/>
                </a:lnTo>
                <a:lnTo>
                  <a:pt x="1291" y="2057"/>
                </a:lnTo>
                <a:lnTo>
                  <a:pt x="1329" y="2048"/>
                </a:lnTo>
                <a:lnTo>
                  <a:pt x="1367" y="2044"/>
                </a:lnTo>
                <a:close/>
                <a:moveTo>
                  <a:pt x="1367" y="1652"/>
                </a:moveTo>
                <a:lnTo>
                  <a:pt x="1302" y="1656"/>
                </a:lnTo>
                <a:lnTo>
                  <a:pt x="1240" y="1665"/>
                </a:lnTo>
                <a:lnTo>
                  <a:pt x="1178" y="1681"/>
                </a:lnTo>
                <a:lnTo>
                  <a:pt x="1120" y="1702"/>
                </a:lnTo>
                <a:lnTo>
                  <a:pt x="1064" y="1728"/>
                </a:lnTo>
                <a:lnTo>
                  <a:pt x="1011" y="1760"/>
                </a:lnTo>
                <a:lnTo>
                  <a:pt x="962" y="1796"/>
                </a:lnTo>
                <a:lnTo>
                  <a:pt x="916" y="1837"/>
                </a:lnTo>
                <a:lnTo>
                  <a:pt x="875" y="1882"/>
                </a:lnTo>
                <a:lnTo>
                  <a:pt x="839" y="1931"/>
                </a:lnTo>
                <a:lnTo>
                  <a:pt x="807" y="1983"/>
                </a:lnTo>
                <a:lnTo>
                  <a:pt x="781" y="2039"/>
                </a:lnTo>
                <a:lnTo>
                  <a:pt x="759" y="2096"/>
                </a:lnTo>
                <a:lnTo>
                  <a:pt x="743" y="2156"/>
                </a:lnTo>
                <a:lnTo>
                  <a:pt x="734" y="2220"/>
                </a:lnTo>
                <a:lnTo>
                  <a:pt x="730" y="2284"/>
                </a:lnTo>
                <a:lnTo>
                  <a:pt x="734" y="2349"/>
                </a:lnTo>
                <a:lnTo>
                  <a:pt x="743" y="2411"/>
                </a:lnTo>
                <a:lnTo>
                  <a:pt x="759" y="2473"/>
                </a:lnTo>
                <a:lnTo>
                  <a:pt x="781" y="2530"/>
                </a:lnTo>
                <a:lnTo>
                  <a:pt x="807" y="2586"/>
                </a:lnTo>
                <a:lnTo>
                  <a:pt x="839" y="2638"/>
                </a:lnTo>
                <a:lnTo>
                  <a:pt x="875" y="2687"/>
                </a:lnTo>
                <a:lnTo>
                  <a:pt x="916" y="2731"/>
                </a:lnTo>
                <a:lnTo>
                  <a:pt x="962" y="2772"/>
                </a:lnTo>
                <a:lnTo>
                  <a:pt x="1011" y="2809"/>
                </a:lnTo>
                <a:lnTo>
                  <a:pt x="1064" y="2841"/>
                </a:lnTo>
                <a:lnTo>
                  <a:pt x="1120" y="2867"/>
                </a:lnTo>
                <a:lnTo>
                  <a:pt x="1178" y="2888"/>
                </a:lnTo>
                <a:lnTo>
                  <a:pt x="1240" y="2904"/>
                </a:lnTo>
                <a:lnTo>
                  <a:pt x="1302" y="2913"/>
                </a:lnTo>
                <a:lnTo>
                  <a:pt x="1367" y="2917"/>
                </a:lnTo>
                <a:lnTo>
                  <a:pt x="1432" y="2913"/>
                </a:lnTo>
                <a:lnTo>
                  <a:pt x="1496" y="2904"/>
                </a:lnTo>
                <a:lnTo>
                  <a:pt x="1557" y="2888"/>
                </a:lnTo>
                <a:lnTo>
                  <a:pt x="1616" y="2867"/>
                </a:lnTo>
                <a:lnTo>
                  <a:pt x="1671" y="2841"/>
                </a:lnTo>
                <a:lnTo>
                  <a:pt x="1724" y="2809"/>
                </a:lnTo>
                <a:lnTo>
                  <a:pt x="1773" y="2772"/>
                </a:lnTo>
                <a:lnTo>
                  <a:pt x="1818" y="2731"/>
                </a:lnTo>
                <a:lnTo>
                  <a:pt x="1859" y="2687"/>
                </a:lnTo>
                <a:lnTo>
                  <a:pt x="1896" y="2638"/>
                </a:lnTo>
                <a:lnTo>
                  <a:pt x="1928" y="2586"/>
                </a:lnTo>
                <a:lnTo>
                  <a:pt x="1955" y="2530"/>
                </a:lnTo>
                <a:lnTo>
                  <a:pt x="1976" y="2473"/>
                </a:lnTo>
                <a:lnTo>
                  <a:pt x="1992" y="2411"/>
                </a:lnTo>
                <a:lnTo>
                  <a:pt x="2002" y="2349"/>
                </a:lnTo>
                <a:lnTo>
                  <a:pt x="2004" y="2284"/>
                </a:lnTo>
                <a:lnTo>
                  <a:pt x="2002" y="2220"/>
                </a:lnTo>
                <a:lnTo>
                  <a:pt x="1992" y="2156"/>
                </a:lnTo>
                <a:lnTo>
                  <a:pt x="1976" y="2096"/>
                </a:lnTo>
                <a:lnTo>
                  <a:pt x="1955" y="2039"/>
                </a:lnTo>
                <a:lnTo>
                  <a:pt x="1928" y="1983"/>
                </a:lnTo>
                <a:lnTo>
                  <a:pt x="1896" y="1931"/>
                </a:lnTo>
                <a:lnTo>
                  <a:pt x="1859" y="1882"/>
                </a:lnTo>
                <a:lnTo>
                  <a:pt x="1818" y="1837"/>
                </a:lnTo>
                <a:lnTo>
                  <a:pt x="1773" y="1796"/>
                </a:lnTo>
                <a:lnTo>
                  <a:pt x="1724" y="1760"/>
                </a:lnTo>
                <a:lnTo>
                  <a:pt x="1671" y="1728"/>
                </a:lnTo>
                <a:lnTo>
                  <a:pt x="1616" y="1702"/>
                </a:lnTo>
                <a:lnTo>
                  <a:pt x="1557" y="1681"/>
                </a:lnTo>
                <a:lnTo>
                  <a:pt x="1496" y="1665"/>
                </a:lnTo>
                <a:lnTo>
                  <a:pt x="1432" y="1656"/>
                </a:lnTo>
                <a:lnTo>
                  <a:pt x="1367" y="1652"/>
                </a:lnTo>
                <a:close/>
                <a:moveTo>
                  <a:pt x="1217" y="927"/>
                </a:moveTo>
                <a:lnTo>
                  <a:pt x="1503" y="927"/>
                </a:lnTo>
                <a:lnTo>
                  <a:pt x="1523" y="931"/>
                </a:lnTo>
                <a:lnTo>
                  <a:pt x="1540" y="939"/>
                </a:lnTo>
                <a:lnTo>
                  <a:pt x="1552" y="952"/>
                </a:lnTo>
                <a:lnTo>
                  <a:pt x="1561" y="968"/>
                </a:lnTo>
                <a:lnTo>
                  <a:pt x="1564" y="988"/>
                </a:lnTo>
                <a:lnTo>
                  <a:pt x="1564" y="1156"/>
                </a:lnTo>
                <a:lnTo>
                  <a:pt x="1645" y="1173"/>
                </a:lnTo>
                <a:lnTo>
                  <a:pt x="1724" y="1196"/>
                </a:lnTo>
                <a:lnTo>
                  <a:pt x="1800" y="1224"/>
                </a:lnTo>
                <a:lnTo>
                  <a:pt x="1875" y="1257"/>
                </a:lnTo>
                <a:lnTo>
                  <a:pt x="1947" y="1297"/>
                </a:lnTo>
                <a:lnTo>
                  <a:pt x="2018" y="1340"/>
                </a:lnTo>
                <a:lnTo>
                  <a:pt x="2137" y="1222"/>
                </a:lnTo>
                <a:lnTo>
                  <a:pt x="2150" y="1212"/>
                </a:lnTo>
                <a:lnTo>
                  <a:pt x="2164" y="1206"/>
                </a:lnTo>
                <a:lnTo>
                  <a:pt x="2180" y="1204"/>
                </a:lnTo>
                <a:lnTo>
                  <a:pt x="2195" y="1206"/>
                </a:lnTo>
                <a:lnTo>
                  <a:pt x="2210" y="1212"/>
                </a:lnTo>
                <a:lnTo>
                  <a:pt x="2222" y="1222"/>
                </a:lnTo>
                <a:lnTo>
                  <a:pt x="2426" y="1422"/>
                </a:lnTo>
                <a:lnTo>
                  <a:pt x="2436" y="1435"/>
                </a:lnTo>
                <a:lnTo>
                  <a:pt x="2442" y="1450"/>
                </a:lnTo>
                <a:lnTo>
                  <a:pt x="2444" y="1466"/>
                </a:lnTo>
                <a:lnTo>
                  <a:pt x="2442" y="1480"/>
                </a:lnTo>
                <a:lnTo>
                  <a:pt x="2436" y="1495"/>
                </a:lnTo>
                <a:lnTo>
                  <a:pt x="2426" y="1507"/>
                </a:lnTo>
                <a:lnTo>
                  <a:pt x="2309" y="1623"/>
                </a:lnTo>
                <a:lnTo>
                  <a:pt x="2356" y="1693"/>
                </a:lnTo>
                <a:lnTo>
                  <a:pt x="2397" y="1766"/>
                </a:lnTo>
                <a:lnTo>
                  <a:pt x="2434" y="1842"/>
                </a:lnTo>
                <a:lnTo>
                  <a:pt x="2463" y="1920"/>
                </a:lnTo>
                <a:lnTo>
                  <a:pt x="2488" y="2000"/>
                </a:lnTo>
                <a:lnTo>
                  <a:pt x="2507" y="2082"/>
                </a:lnTo>
                <a:lnTo>
                  <a:pt x="2674" y="2082"/>
                </a:lnTo>
                <a:lnTo>
                  <a:pt x="2694" y="2085"/>
                </a:lnTo>
                <a:lnTo>
                  <a:pt x="2711" y="2093"/>
                </a:lnTo>
                <a:lnTo>
                  <a:pt x="2724" y="2107"/>
                </a:lnTo>
                <a:lnTo>
                  <a:pt x="2733" y="2123"/>
                </a:lnTo>
                <a:lnTo>
                  <a:pt x="2735" y="2142"/>
                </a:lnTo>
                <a:lnTo>
                  <a:pt x="2735" y="2426"/>
                </a:lnTo>
                <a:lnTo>
                  <a:pt x="2732" y="2445"/>
                </a:lnTo>
                <a:lnTo>
                  <a:pt x="2724" y="2462"/>
                </a:lnTo>
                <a:lnTo>
                  <a:pt x="2710" y="2475"/>
                </a:lnTo>
                <a:lnTo>
                  <a:pt x="2694" y="2484"/>
                </a:lnTo>
                <a:lnTo>
                  <a:pt x="2674" y="2487"/>
                </a:lnTo>
                <a:lnTo>
                  <a:pt x="2512" y="2487"/>
                </a:lnTo>
                <a:lnTo>
                  <a:pt x="2495" y="2569"/>
                </a:lnTo>
                <a:lnTo>
                  <a:pt x="2472" y="2650"/>
                </a:lnTo>
                <a:lnTo>
                  <a:pt x="2443" y="2730"/>
                </a:lnTo>
                <a:lnTo>
                  <a:pt x="2408" y="2807"/>
                </a:lnTo>
                <a:lnTo>
                  <a:pt x="2367" y="2881"/>
                </a:lnTo>
                <a:lnTo>
                  <a:pt x="2322" y="2953"/>
                </a:lnTo>
                <a:lnTo>
                  <a:pt x="2431" y="3060"/>
                </a:lnTo>
                <a:lnTo>
                  <a:pt x="2440" y="3074"/>
                </a:lnTo>
                <a:lnTo>
                  <a:pt x="2447" y="3088"/>
                </a:lnTo>
                <a:lnTo>
                  <a:pt x="2448" y="3103"/>
                </a:lnTo>
                <a:lnTo>
                  <a:pt x="2447" y="3118"/>
                </a:lnTo>
                <a:lnTo>
                  <a:pt x="2440" y="3133"/>
                </a:lnTo>
                <a:lnTo>
                  <a:pt x="2431" y="3145"/>
                </a:lnTo>
                <a:lnTo>
                  <a:pt x="2228" y="3347"/>
                </a:lnTo>
                <a:lnTo>
                  <a:pt x="2216" y="3356"/>
                </a:lnTo>
                <a:lnTo>
                  <a:pt x="2201" y="3362"/>
                </a:lnTo>
                <a:lnTo>
                  <a:pt x="2186" y="3364"/>
                </a:lnTo>
                <a:lnTo>
                  <a:pt x="2170" y="3362"/>
                </a:lnTo>
                <a:lnTo>
                  <a:pt x="2155" y="3356"/>
                </a:lnTo>
                <a:lnTo>
                  <a:pt x="2142" y="3347"/>
                </a:lnTo>
                <a:lnTo>
                  <a:pt x="2036" y="3241"/>
                </a:lnTo>
                <a:lnTo>
                  <a:pt x="1963" y="3288"/>
                </a:lnTo>
                <a:lnTo>
                  <a:pt x="1889" y="3330"/>
                </a:lnTo>
                <a:lnTo>
                  <a:pt x="1810" y="3365"/>
                </a:lnTo>
                <a:lnTo>
                  <a:pt x="1730" y="3396"/>
                </a:lnTo>
                <a:lnTo>
                  <a:pt x="1648" y="3419"/>
                </a:lnTo>
                <a:lnTo>
                  <a:pt x="1564" y="3438"/>
                </a:lnTo>
                <a:lnTo>
                  <a:pt x="1564" y="3581"/>
                </a:lnTo>
                <a:lnTo>
                  <a:pt x="1561" y="3601"/>
                </a:lnTo>
                <a:lnTo>
                  <a:pt x="1552" y="3617"/>
                </a:lnTo>
                <a:lnTo>
                  <a:pt x="1540" y="3629"/>
                </a:lnTo>
                <a:lnTo>
                  <a:pt x="1523" y="3638"/>
                </a:lnTo>
                <a:lnTo>
                  <a:pt x="1503" y="3641"/>
                </a:lnTo>
                <a:lnTo>
                  <a:pt x="1217" y="3641"/>
                </a:lnTo>
                <a:lnTo>
                  <a:pt x="1197" y="3638"/>
                </a:lnTo>
                <a:lnTo>
                  <a:pt x="1181" y="3629"/>
                </a:lnTo>
                <a:lnTo>
                  <a:pt x="1168" y="3617"/>
                </a:lnTo>
                <a:lnTo>
                  <a:pt x="1160" y="3601"/>
                </a:lnTo>
                <a:lnTo>
                  <a:pt x="1156" y="3581"/>
                </a:lnTo>
                <a:lnTo>
                  <a:pt x="1156" y="3438"/>
                </a:lnTo>
                <a:lnTo>
                  <a:pt x="1072" y="3419"/>
                </a:lnTo>
                <a:lnTo>
                  <a:pt x="988" y="3395"/>
                </a:lnTo>
                <a:lnTo>
                  <a:pt x="907" y="3365"/>
                </a:lnTo>
                <a:lnTo>
                  <a:pt x="829" y="3329"/>
                </a:lnTo>
                <a:lnTo>
                  <a:pt x="753" y="3287"/>
                </a:lnTo>
                <a:lnTo>
                  <a:pt x="681" y="3239"/>
                </a:lnTo>
                <a:lnTo>
                  <a:pt x="577" y="3342"/>
                </a:lnTo>
                <a:lnTo>
                  <a:pt x="565" y="3352"/>
                </a:lnTo>
                <a:lnTo>
                  <a:pt x="550" y="3357"/>
                </a:lnTo>
                <a:lnTo>
                  <a:pt x="535" y="3359"/>
                </a:lnTo>
                <a:lnTo>
                  <a:pt x="519" y="3357"/>
                </a:lnTo>
                <a:lnTo>
                  <a:pt x="504" y="3352"/>
                </a:lnTo>
                <a:lnTo>
                  <a:pt x="492" y="3342"/>
                </a:lnTo>
                <a:lnTo>
                  <a:pt x="289" y="3141"/>
                </a:lnTo>
                <a:lnTo>
                  <a:pt x="280" y="3127"/>
                </a:lnTo>
                <a:lnTo>
                  <a:pt x="273" y="3114"/>
                </a:lnTo>
                <a:lnTo>
                  <a:pt x="272" y="3098"/>
                </a:lnTo>
                <a:lnTo>
                  <a:pt x="273" y="3083"/>
                </a:lnTo>
                <a:lnTo>
                  <a:pt x="280" y="3068"/>
                </a:lnTo>
                <a:lnTo>
                  <a:pt x="289" y="3056"/>
                </a:lnTo>
                <a:lnTo>
                  <a:pt x="396" y="2949"/>
                </a:lnTo>
                <a:lnTo>
                  <a:pt x="350" y="2878"/>
                </a:lnTo>
                <a:lnTo>
                  <a:pt x="310" y="2804"/>
                </a:lnTo>
                <a:lnTo>
                  <a:pt x="276" y="2727"/>
                </a:lnTo>
                <a:lnTo>
                  <a:pt x="248" y="2649"/>
                </a:lnTo>
                <a:lnTo>
                  <a:pt x="225" y="2569"/>
                </a:lnTo>
                <a:lnTo>
                  <a:pt x="208" y="2487"/>
                </a:lnTo>
                <a:lnTo>
                  <a:pt x="60" y="2487"/>
                </a:lnTo>
                <a:lnTo>
                  <a:pt x="41" y="2484"/>
                </a:lnTo>
                <a:lnTo>
                  <a:pt x="25" y="2475"/>
                </a:lnTo>
                <a:lnTo>
                  <a:pt x="11" y="2462"/>
                </a:lnTo>
                <a:lnTo>
                  <a:pt x="3" y="2445"/>
                </a:lnTo>
                <a:lnTo>
                  <a:pt x="0" y="2427"/>
                </a:lnTo>
                <a:lnTo>
                  <a:pt x="0" y="2142"/>
                </a:lnTo>
                <a:lnTo>
                  <a:pt x="3" y="2123"/>
                </a:lnTo>
                <a:lnTo>
                  <a:pt x="11" y="2107"/>
                </a:lnTo>
                <a:lnTo>
                  <a:pt x="25" y="2093"/>
                </a:lnTo>
                <a:lnTo>
                  <a:pt x="41" y="2085"/>
                </a:lnTo>
                <a:lnTo>
                  <a:pt x="60" y="2082"/>
                </a:lnTo>
                <a:lnTo>
                  <a:pt x="213" y="2082"/>
                </a:lnTo>
                <a:lnTo>
                  <a:pt x="232" y="2000"/>
                </a:lnTo>
                <a:lnTo>
                  <a:pt x="256" y="1921"/>
                </a:lnTo>
                <a:lnTo>
                  <a:pt x="286" y="1844"/>
                </a:lnTo>
                <a:lnTo>
                  <a:pt x="322" y="1768"/>
                </a:lnTo>
                <a:lnTo>
                  <a:pt x="362" y="1695"/>
                </a:lnTo>
                <a:lnTo>
                  <a:pt x="409" y="1626"/>
                </a:lnTo>
                <a:lnTo>
                  <a:pt x="294" y="1513"/>
                </a:lnTo>
                <a:lnTo>
                  <a:pt x="284" y="1501"/>
                </a:lnTo>
                <a:lnTo>
                  <a:pt x="278" y="1486"/>
                </a:lnTo>
                <a:lnTo>
                  <a:pt x="276" y="1470"/>
                </a:lnTo>
                <a:lnTo>
                  <a:pt x="278" y="1455"/>
                </a:lnTo>
                <a:lnTo>
                  <a:pt x="284" y="1441"/>
                </a:lnTo>
                <a:lnTo>
                  <a:pt x="294" y="1428"/>
                </a:lnTo>
                <a:lnTo>
                  <a:pt x="498" y="1227"/>
                </a:lnTo>
                <a:lnTo>
                  <a:pt x="512" y="1215"/>
                </a:lnTo>
                <a:lnTo>
                  <a:pt x="531" y="1210"/>
                </a:lnTo>
                <a:lnTo>
                  <a:pt x="549" y="1210"/>
                </a:lnTo>
                <a:lnTo>
                  <a:pt x="567" y="1215"/>
                </a:lnTo>
                <a:lnTo>
                  <a:pt x="583" y="1227"/>
                </a:lnTo>
                <a:lnTo>
                  <a:pt x="700" y="1342"/>
                </a:lnTo>
                <a:lnTo>
                  <a:pt x="769" y="1298"/>
                </a:lnTo>
                <a:lnTo>
                  <a:pt x="842" y="1258"/>
                </a:lnTo>
                <a:lnTo>
                  <a:pt x="918" y="1224"/>
                </a:lnTo>
                <a:lnTo>
                  <a:pt x="995" y="1196"/>
                </a:lnTo>
                <a:lnTo>
                  <a:pt x="1075" y="1173"/>
                </a:lnTo>
                <a:lnTo>
                  <a:pt x="1156" y="1156"/>
                </a:lnTo>
                <a:lnTo>
                  <a:pt x="1156" y="988"/>
                </a:lnTo>
                <a:lnTo>
                  <a:pt x="1160" y="968"/>
                </a:lnTo>
                <a:lnTo>
                  <a:pt x="1168" y="952"/>
                </a:lnTo>
                <a:lnTo>
                  <a:pt x="1181" y="939"/>
                </a:lnTo>
                <a:lnTo>
                  <a:pt x="1197" y="931"/>
                </a:lnTo>
                <a:lnTo>
                  <a:pt x="1217" y="927"/>
                </a:lnTo>
                <a:close/>
                <a:moveTo>
                  <a:pt x="2872" y="614"/>
                </a:moveTo>
                <a:lnTo>
                  <a:pt x="2898" y="617"/>
                </a:lnTo>
                <a:lnTo>
                  <a:pt x="2923" y="625"/>
                </a:lnTo>
                <a:lnTo>
                  <a:pt x="2947" y="638"/>
                </a:lnTo>
                <a:lnTo>
                  <a:pt x="2968" y="654"/>
                </a:lnTo>
                <a:lnTo>
                  <a:pt x="2984" y="676"/>
                </a:lnTo>
                <a:lnTo>
                  <a:pt x="2997" y="700"/>
                </a:lnTo>
                <a:lnTo>
                  <a:pt x="3004" y="727"/>
                </a:lnTo>
                <a:lnTo>
                  <a:pt x="3007" y="753"/>
                </a:lnTo>
                <a:lnTo>
                  <a:pt x="3003" y="780"/>
                </a:lnTo>
                <a:lnTo>
                  <a:pt x="2995" y="805"/>
                </a:lnTo>
                <a:lnTo>
                  <a:pt x="2983" y="828"/>
                </a:lnTo>
                <a:lnTo>
                  <a:pt x="2966" y="848"/>
                </a:lnTo>
                <a:lnTo>
                  <a:pt x="2945" y="865"/>
                </a:lnTo>
                <a:lnTo>
                  <a:pt x="2920" y="878"/>
                </a:lnTo>
                <a:lnTo>
                  <a:pt x="2892" y="886"/>
                </a:lnTo>
                <a:lnTo>
                  <a:pt x="2866" y="888"/>
                </a:lnTo>
                <a:lnTo>
                  <a:pt x="2839" y="884"/>
                </a:lnTo>
                <a:lnTo>
                  <a:pt x="2814" y="877"/>
                </a:lnTo>
                <a:lnTo>
                  <a:pt x="2791" y="864"/>
                </a:lnTo>
                <a:lnTo>
                  <a:pt x="2770" y="847"/>
                </a:lnTo>
                <a:lnTo>
                  <a:pt x="2753" y="826"/>
                </a:lnTo>
                <a:lnTo>
                  <a:pt x="2741" y="802"/>
                </a:lnTo>
                <a:lnTo>
                  <a:pt x="2733" y="775"/>
                </a:lnTo>
                <a:lnTo>
                  <a:pt x="2730" y="747"/>
                </a:lnTo>
                <a:lnTo>
                  <a:pt x="2734" y="721"/>
                </a:lnTo>
                <a:lnTo>
                  <a:pt x="2742" y="696"/>
                </a:lnTo>
                <a:lnTo>
                  <a:pt x="2754" y="674"/>
                </a:lnTo>
                <a:lnTo>
                  <a:pt x="2771" y="653"/>
                </a:lnTo>
                <a:lnTo>
                  <a:pt x="2793" y="636"/>
                </a:lnTo>
                <a:lnTo>
                  <a:pt x="2818" y="624"/>
                </a:lnTo>
                <a:lnTo>
                  <a:pt x="2845" y="616"/>
                </a:lnTo>
                <a:lnTo>
                  <a:pt x="2872" y="614"/>
                </a:lnTo>
                <a:close/>
                <a:moveTo>
                  <a:pt x="2865" y="389"/>
                </a:moveTo>
                <a:lnTo>
                  <a:pt x="2822" y="393"/>
                </a:lnTo>
                <a:lnTo>
                  <a:pt x="2777" y="401"/>
                </a:lnTo>
                <a:lnTo>
                  <a:pt x="2734" y="415"/>
                </a:lnTo>
                <a:lnTo>
                  <a:pt x="2693" y="435"/>
                </a:lnTo>
                <a:lnTo>
                  <a:pt x="2655" y="459"/>
                </a:lnTo>
                <a:lnTo>
                  <a:pt x="2621" y="486"/>
                </a:lnTo>
                <a:lnTo>
                  <a:pt x="2591" y="517"/>
                </a:lnTo>
                <a:lnTo>
                  <a:pt x="2565" y="551"/>
                </a:lnTo>
                <a:lnTo>
                  <a:pt x="2543" y="589"/>
                </a:lnTo>
                <a:lnTo>
                  <a:pt x="2526" y="627"/>
                </a:lnTo>
                <a:lnTo>
                  <a:pt x="2515" y="668"/>
                </a:lnTo>
                <a:lnTo>
                  <a:pt x="2507" y="711"/>
                </a:lnTo>
                <a:lnTo>
                  <a:pt x="2504" y="754"/>
                </a:lnTo>
                <a:lnTo>
                  <a:pt x="2508" y="797"/>
                </a:lnTo>
                <a:lnTo>
                  <a:pt x="2516" y="841"/>
                </a:lnTo>
                <a:lnTo>
                  <a:pt x="2531" y="884"/>
                </a:lnTo>
                <a:lnTo>
                  <a:pt x="2550" y="925"/>
                </a:lnTo>
                <a:lnTo>
                  <a:pt x="2574" y="963"/>
                </a:lnTo>
                <a:lnTo>
                  <a:pt x="2601" y="997"/>
                </a:lnTo>
                <a:lnTo>
                  <a:pt x="2633" y="1026"/>
                </a:lnTo>
                <a:lnTo>
                  <a:pt x="2668" y="1052"/>
                </a:lnTo>
                <a:lnTo>
                  <a:pt x="2705" y="1074"/>
                </a:lnTo>
                <a:lnTo>
                  <a:pt x="2744" y="1091"/>
                </a:lnTo>
                <a:lnTo>
                  <a:pt x="2786" y="1103"/>
                </a:lnTo>
                <a:lnTo>
                  <a:pt x="2829" y="1110"/>
                </a:lnTo>
                <a:lnTo>
                  <a:pt x="2872" y="1112"/>
                </a:lnTo>
                <a:lnTo>
                  <a:pt x="2916" y="1109"/>
                </a:lnTo>
                <a:lnTo>
                  <a:pt x="2960" y="1101"/>
                </a:lnTo>
                <a:lnTo>
                  <a:pt x="3003" y="1086"/>
                </a:lnTo>
                <a:lnTo>
                  <a:pt x="3044" y="1067"/>
                </a:lnTo>
                <a:lnTo>
                  <a:pt x="3082" y="1043"/>
                </a:lnTo>
                <a:lnTo>
                  <a:pt x="3116" y="1016"/>
                </a:lnTo>
                <a:lnTo>
                  <a:pt x="3147" y="984"/>
                </a:lnTo>
                <a:lnTo>
                  <a:pt x="3172" y="950"/>
                </a:lnTo>
                <a:lnTo>
                  <a:pt x="3194" y="913"/>
                </a:lnTo>
                <a:lnTo>
                  <a:pt x="3211" y="874"/>
                </a:lnTo>
                <a:lnTo>
                  <a:pt x="3224" y="832"/>
                </a:lnTo>
                <a:lnTo>
                  <a:pt x="3230" y="790"/>
                </a:lnTo>
                <a:lnTo>
                  <a:pt x="3233" y="747"/>
                </a:lnTo>
                <a:lnTo>
                  <a:pt x="3230" y="704"/>
                </a:lnTo>
                <a:lnTo>
                  <a:pt x="3221" y="660"/>
                </a:lnTo>
                <a:lnTo>
                  <a:pt x="3208" y="617"/>
                </a:lnTo>
                <a:lnTo>
                  <a:pt x="3188" y="576"/>
                </a:lnTo>
                <a:lnTo>
                  <a:pt x="3164" y="539"/>
                </a:lnTo>
                <a:lnTo>
                  <a:pt x="3136" y="505"/>
                </a:lnTo>
                <a:lnTo>
                  <a:pt x="3104" y="476"/>
                </a:lnTo>
                <a:lnTo>
                  <a:pt x="3069" y="449"/>
                </a:lnTo>
                <a:lnTo>
                  <a:pt x="3032" y="428"/>
                </a:lnTo>
                <a:lnTo>
                  <a:pt x="2993" y="411"/>
                </a:lnTo>
                <a:lnTo>
                  <a:pt x="2952" y="398"/>
                </a:lnTo>
                <a:lnTo>
                  <a:pt x="2908" y="392"/>
                </a:lnTo>
                <a:lnTo>
                  <a:pt x="2865" y="389"/>
                </a:lnTo>
                <a:close/>
                <a:moveTo>
                  <a:pt x="2665" y="0"/>
                </a:moveTo>
                <a:lnTo>
                  <a:pt x="2679" y="2"/>
                </a:lnTo>
                <a:lnTo>
                  <a:pt x="2689" y="9"/>
                </a:lnTo>
                <a:lnTo>
                  <a:pt x="2697" y="21"/>
                </a:lnTo>
                <a:lnTo>
                  <a:pt x="2733" y="111"/>
                </a:lnTo>
                <a:lnTo>
                  <a:pt x="2802" y="101"/>
                </a:lnTo>
                <a:lnTo>
                  <a:pt x="2873" y="97"/>
                </a:lnTo>
                <a:lnTo>
                  <a:pt x="2943" y="102"/>
                </a:lnTo>
                <a:lnTo>
                  <a:pt x="3013" y="113"/>
                </a:lnTo>
                <a:lnTo>
                  <a:pt x="3051" y="25"/>
                </a:lnTo>
                <a:lnTo>
                  <a:pt x="3059" y="13"/>
                </a:lnTo>
                <a:lnTo>
                  <a:pt x="3071" y="7"/>
                </a:lnTo>
                <a:lnTo>
                  <a:pt x="3083" y="4"/>
                </a:lnTo>
                <a:lnTo>
                  <a:pt x="3097" y="7"/>
                </a:lnTo>
                <a:lnTo>
                  <a:pt x="3247" y="71"/>
                </a:lnTo>
                <a:lnTo>
                  <a:pt x="3258" y="79"/>
                </a:lnTo>
                <a:lnTo>
                  <a:pt x="3266" y="90"/>
                </a:lnTo>
                <a:lnTo>
                  <a:pt x="3268" y="104"/>
                </a:lnTo>
                <a:lnTo>
                  <a:pt x="3266" y="116"/>
                </a:lnTo>
                <a:lnTo>
                  <a:pt x="3228" y="203"/>
                </a:lnTo>
                <a:lnTo>
                  <a:pt x="3275" y="235"/>
                </a:lnTo>
                <a:lnTo>
                  <a:pt x="3319" y="273"/>
                </a:lnTo>
                <a:lnTo>
                  <a:pt x="3360" y="314"/>
                </a:lnTo>
                <a:lnTo>
                  <a:pt x="3397" y="357"/>
                </a:lnTo>
                <a:lnTo>
                  <a:pt x="3431" y="404"/>
                </a:lnTo>
                <a:lnTo>
                  <a:pt x="3519" y="369"/>
                </a:lnTo>
                <a:lnTo>
                  <a:pt x="3533" y="367"/>
                </a:lnTo>
                <a:lnTo>
                  <a:pt x="3547" y="370"/>
                </a:lnTo>
                <a:lnTo>
                  <a:pt x="3557" y="377"/>
                </a:lnTo>
                <a:lnTo>
                  <a:pt x="3565" y="388"/>
                </a:lnTo>
                <a:lnTo>
                  <a:pt x="3625" y="540"/>
                </a:lnTo>
                <a:lnTo>
                  <a:pt x="3628" y="554"/>
                </a:lnTo>
                <a:lnTo>
                  <a:pt x="3624" y="566"/>
                </a:lnTo>
                <a:lnTo>
                  <a:pt x="3617" y="576"/>
                </a:lnTo>
                <a:lnTo>
                  <a:pt x="3606" y="584"/>
                </a:lnTo>
                <a:lnTo>
                  <a:pt x="3519" y="618"/>
                </a:lnTo>
                <a:lnTo>
                  <a:pt x="3529" y="675"/>
                </a:lnTo>
                <a:lnTo>
                  <a:pt x="3534" y="733"/>
                </a:lnTo>
                <a:lnTo>
                  <a:pt x="3534" y="790"/>
                </a:lnTo>
                <a:lnTo>
                  <a:pt x="3528" y="848"/>
                </a:lnTo>
                <a:lnTo>
                  <a:pt x="3518" y="906"/>
                </a:lnTo>
                <a:lnTo>
                  <a:pt x="3599" y="940"/>
                </a:lnTo>
                <a:lnTo>
                  <a:pt x="3610" y="948"/>
                </a:lnTo>
                <a:lnTo>
                  <a:pt x="3617" y="959"/>
                </a:lnTo>
                <a:lnTo>
                  <a:pt x="3620" y="972"/>
                </a:lnTo>
                <a:lnTo>
                  <a:pt x="3616" y="985"/>
                </a:lnTo>
                <a:lnTo>
                  <a:pt x="3552" y="1135"/>
                </a:lnTo>
                <a:lnTo>
                  <a:pt x="3544" y="1146"/>
                </a:lnTo>
                <a:lnTo>
                  <a:pt x="3533" y="1153"/>
                </a:lnTo>
                <a:lnTo>
                  <a:pt x="3519" y="1155"/>
                </a:lnTo>
                <a:lnTo>
                  <a:pt x="3507" y="1153"/>
                </a:lnTo>
                <a:lnTo>
                  <a:pt x="3427" y="1119"/>
                </a:lnTo>
                <a:lnTo>
                  <a:pt x="3392" y="1166"/>
                </a:lnTo>
                <a:lnTo>
                  <a:pt x="3355" y="1211"/>
                </a:lnTo>
                <a:lnTo>
                  <a:pt x="3313" y="1251"/>
                </a:lnTo>
                <a:lnTo>
                  <a:pt x="3267" y="1289"/>
                </a:lnTo>
                <a:lnTo>
                  <a:pt x="3219" y="1322"/>
                </a:lnTo>
                <a:lnTo>
                  <a:pt x="3249" y="1399"/>
                </a:lnTo>
                <a:lnTo>
                  <a:pt x="3252" y="1411"/>
                </a:lnTo>
                <a:lnTo>
                  <a:pt x="3249" y="1425"/>
                </a:lnTo>
                <a:lnTo>
                  <a:pt x="3242" y="1435"/>
                </a:lnTo>
                <a:lnTo>
                  <a:pt x="3229" y="1443"/>
                </a:lnTo>
                <a:lnTo>
                  <a:pt x="3077" y="1503"/>
                </a:lnTo>
                <a:lnTo>
                  <a:pt x="3064" y="1505"/>
                </a:lnTo>
                <a:lnTo>
                  <a:pt x="3051" y="1503"/>
                </a:lnTo>
                <a:lnTo>
                  <a:pt x="3040" y="1495"/>
                </a:lnTo>
                <a:lnTo>
                  <a:pt x="3033" y="1484"/>
                </a:lnTo>
                <a:lnTo>
                  <a:pt x="3002" y="1408"/>
                </a:lnTo>
                <a:lnTo>
                  <a:pt x="2943" y="1417"/>
                </a:lnTo>
                <a:lnTo>
                  <a:pt x="2883" y="1420"/>
                </a:lnTo>
                <a:lnTo>
                  <a:pt x="2825" y="1419"/>
                </a:lnTo>
                <a:lnTo>
                  <a:pt x="2766" y="1413"/>
                </a:lnTo>
                <a:lnTo>
                  <a:pt x="2708" y="1402"/>
                </a:lnTo>
                <a:lnTo>
                  <a:pt x="2674" y="1478"/>
                </a:lnTo>
                <a:lnTo>
                  <a:pt x="2666" y="1489"/>
                </a:lnTo>
                <a:lnTo>
                  <a:pt x="2655" y="1496"/>
                </a:lnTo>
                <a:lnTo>
                  <a:pt x="2642" y="1498"/>
                </a:lnTo>
                <a:lnTo>
                  <a:pt x="2629" y="1496"/>
                </a:lnTo>
                <a:lnTo>
                  <a:pt x="2478" y="1432"/>
                </a:lnTo>
                <a:lnTo>
                  <a:pt x="2467" y="1424"/>
                </a:lnTo>
                <a:lnTo>
                  <a:pt x="2460" y="1412"/>
                </a:lnTo>
                <a:lnTo>
                  <a:pt x="2458" y="1400"/>
                </a:lnTo>
                <a:lnTo>
                  <a:pt x="2460" y="1386"/>
                </a:lnTo>
                <a:lnTo>
                  <a:pt x="2494" y="1308"/>
                </a:lnTo>
                <a:lnTo>
                  <a:pt x="2447" y="1273"/>
                </a:lnTo>
                <a:lnTo>
                  <a:pt x="2404" y="1236"/>
                </a:lnTo>
                <a:lnTo>
                  <a:pt x="2364" y="1194"/>
                </a:lnTo>
                <a:lnTo>
                  <a:pt x="2329" y="1149"/>
                </a:lnTo>
                <a:lnTo>
                  <a:pt x="2297" y="1101"/>
                </a:lnTo>
                <a:lnTo>
                  <a:pt x="2218" y="1133"/>
                </a:lnTo>
                <a:lnTo>
                  <a:pt x="2204" y="1135"/>
                </a:lnTo>
                <a:lnTo>
                  <a:pt x="2192" y="1131"/>
                </a:lnTo>
                <a:lnTo>
                  <a:pt x="2180" y="1125"/>
                </a:lnTo>
                <a:lnTo>
                  <a:pt x="2173" y="1113"/>
                </a:lnTo>
                <a:lnTo>
                  <a:pt x="2113" y="961"/>
                </a:lnTo>
                <a:lnTo>
                  <a:pt x="2109" y="948"/>
                </a:lnTo>
                <a:lnTo>
                  <a:pt x="2113" y="935"/>
                </a:lnTo>
                <a:lnTo>
                  <a:pt x="2120" y="924"/>
                </a:lnTo>
                <a:lnTo>
                  <a:pt x="2131" y="917"/>
                </a:lnTo>
                <a:lnTo>
                  <a:pt x="2212" y="886"/>
                </a:lnTo>
                <a:lnTo>
                  <a:pt x="2204" y="829"/>
                </a:lnTo>
                <a:lnTo>
                  <a:pt x="2201" y="772"/>
                </a:lnTo>
                <a:lnTo>
                  <a:pt x="2202" y="715"/>
                </a:lnTo>
                <a:lnTo>
                  <a:pt x="2208" y="658"/>
                </a:lnTo>
                <a:lnTo>
                  <a:pt x="2219" y="602"/>
                </a:lnTo>
                <a:lnTo>
                  <a:pt x="2134" y="566"/>
                </a:lnTo>
                <a:lnTo>
                  <a:pt x="2123" y="558"/>
                </a:lnTo>
                <a:lnTo>
                  <a:pt x="2116" y="547"/>
                </a:lnTo>
                <a:lnTo>
                  <a:pt x="2114" y="534"/>
                </a:lnTo>
                <a:lnTo>
                  <a:pt x="2116" y="521"/>
                </a:lnTo>
                <a:lnTo>
                  <a:pt x="2181" y="371"/>
                </a:lnTo>
                <a:lnTo>
                  <a:pt x="2189" y="360"/>
                </a:lnTo>
                <a:lnTo>
                  <a:pt x="2201" y="353"/>
                </a:lnTo>
                <a:lnTo>
                  <a:pt x="2213" y="351"/>
                </a:lnTo>
                <a:lnTo>
                  <a:pt x="2227" y="353"/>
                </a:lnTo>
                <a:lnTo>
                  <a:pt x="2314" y="391"/>
                </a:lnTo>
                <a:lnTo>
                  <a:pt x="2347" y="345"/>
                </a:lnTo>
                <a:lnTo>
                  <a:pt x="2384" y="302"/>
                </a:lnTo>
                <a:lnTo>
                  <a:pt x="2426" y="264"/>
                </a:lnTo>
                <a:lnTo>
                  <a:pt x="2469" y="227"/>
                </a:lnTo>
                <a:lnTo>
                  <a:pt x="2516" y="196"/>
                </a:lnTo>
                <a:lnTo>
                  <a:pt x="2480" y="106"/>
                </a:lnTo>
                <a:lnTo>
                  <a:pt x="2478" y="93"/>
                </a:lnTo>
                <a:lnTo>
                  <a:pt x="2480" y="80"/>
                </a:lnTo>
                <a:lnTo>
                  <a:pt x="2488" y="69"/>
                </a:lnTo>
                <a:lnTo>
                  <a:pt x="2500" y="62"/>
                </a:lnTo>
                <a:lnTo>
                  <a:pt x="2652" y="2"/>
                </a:lnTo>
                <a:lnTo>
                  <a:pt x="2665" y="0"/>
                </a:lnTo>
                <a:lnTo>
                  <a:pt x="2665" y="0"/>
                </a:lnTo>
                <a:close/>
              </a:path>
            </a:pathLst>
          </a:custGeom>
          <a:solidFill>
            <a:srgbClr val="0000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3" name="Imagen 4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29014" y="3169985"/>
            <a:ext cx="1743211" cy="976395"/>
          </a:xfrm>
          <a:prstGeom prst="rect">
            <a:avLst/>
          </a:prstGeom>
        </p:spPr>
      </p:pic>
      <p:sp>
        <p:nvSpPr>
          <p:cNvPr id="47" name="Oval 52"/>
          <p:cNvSpPr/>
          <p:nvPr/>
        </p:nvSpPr>
        <p:spPr>
          <a:xfrm>
            <a:off x="6869915" y="3596570"/>
            <a:ext cx="562926" cy="57638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36"/>
          <p:cNvSpPr>
            <a:spLocks noEditPoints="1"/>
          </p:cNvSpPr>
          <p:nvPr/>
        </p:nvSpPr>
        <p:spPr bwMode="auto">
          <a:xfrm>
            <a:off x="6946540" y="3724121"/>
            <a:ext cx="353312" cy="351952"/>
          </a:xfrm>
          <a:custGeom>
            <a:avLst/>
            <a:gdLst>
              <a:gd name="T0" fmla="*/ 2696 w 2974"/>
              <a:gd name="T1" fmla="*/ 2647 h 3175"/>
              <a:gd name="T2" fmla="*/ 2653 w 2974"/>
              <a:gd name="T3" fmla="*/ 2702 h 3175"/>
              <a:gd name="T4" fmla="*/ 2653 w 2974"/>
              <a:gd name="T5" fmla="*/ 2768 h 3175"/>
              <a:gd name="T6" fmla="*/ 2696 w 2974"/>
              <a:gd name="T7" fmla="*/ 2823 h 3175"/>
              <a:gd name="T8" fmla="*/ 2761 w 2974"/>
              <a:gd name="T9" fmla="*/ 2837 h 3175"/>
              <a:gd name="T10" fmla="*/ 2822 w 2974"/>
              <a:gd name="T11" fmla="*/ 2808 h 3175"/>
              <a:gd name="T12" fmla="*/ 2852 w 2974"/>
              <a:gd name="T13" fmla="*/ 2746 h 3175"/>
              <a:gd name="T14" fmla="*/ 2836 w 2974"/>
              <a:gd name="T15" fmla="*/ 2680 h 3175"/>
              <a:gd name="T16" fmla="*/ 2783 w 2974"/>
              <a:gd name="T17" fmla="*/ 2637 h 3175"/>
              <a:gd name="T18" fmla="*/ 541 w 2974"/>
              <a:gd name="T19" fmla="*/ 0 h 3175"/>
              <a:gd name="T20" fmla="*/ 1190 w 2974"/>
              <a:gd name="T21" fmla="*/ 816 h 3175"/>
              <a:gd name="T22" fmla="*/ 2426 w 2974"/>
              <a:gd name="T23" fmla="*/ 379 h 3175"/>
              <a:gd name="T24" fmla="*/ 2762 w 2974"/>
              <a:gd name="T25" fmla="*/ 718 h 3175"/>
              <a:gd name="T26" fmla="*/ 2912 w 2974"/>
              <a:gd name="T27" fmla="*/ 2566 h 3175"/>
              <a:gd name="T28" fmla="*/ 2948 w 2974"/>
              <a:gd name="T29" fmla="*/ 2621 h 3175"/>
              <a:gd name="T30" fmla="*/ 2974 w 2974"/>
              <a:gd name="T31" fmla="*/ 2715 h 3175"/>
              <a:gd name="T32" fmla="*/ 2960 w 2974"/>
              <a:gd name="T33" fmla="*/ 2810 h 3175"/>
              <a:gd name="T34" fmla="*/ 2907 w 2974"/>
              <a:gd name="T35" fmla="*/ 2894 h 3175"/>
              <a:gd name="T36" fmla="*/ 2824 w 2974"/>
              <a:gd name="T37" fmla="*/ 2949 h 3175"/>
              <a:gd name="T38" fmla="*/ 2730 w 2974"/>
              <a:gd name="T39" fmla="*/ 2962 h 3175"/>
              <a:gd name="T40" fmla="*/ 2637 w 2974"/>
              <a:gd name="T41" fmla="*/ 2936 h 3175"/>
              <a:gd name="T42" fmla="*/ 2582 w 2974"/>
              <a:gd name="T43" fmla="*/ 2898 h 3175"/>
              <a:gd name="T44" fmla="*/ 1459 w 2974"/>
              <a:gd name="T45" fmla="*/ 2121 h 3175"/>
              <a:gd name="T46" fmla="*/ 1211 w 2974"/>
              <a:gd name="T47" fmla="*/ 2271 h 3175"/>
              <a:gd name="T48" fmla="*/ 1157 w 2974"/>
              <a:gd name="T49" fmla="*/ 2357 h 3175"/>
              <a:gd name="T50" fmla="*/ 1075 w 2974"/>
              <a:gd name="T51" fmla="*/ 2460 h 3175"/>
              <a:gd name="T52" fmla="*/ 974 w 2974"/>
              <a:gd name="T53" fmla="*/ 2572 h 3175"/>
              <a:gd name="T54" fmla="*/ 864 w 2974"/>
              <a:gd name="T55" fmla="*/ 2683 h 3175"/>
              <a:gd name="T56" fmla="*/ 754 w 2974"/>
              <a:gd name="T57" fmla="*/ 2786 h 3175"/>
              <a:gd name="T58" fmla="*/ 651 w 2974"/>
              <a:gd name="T59" fmla="*/ 2868 h 3175"/>
              <a:gd name="T60" fmla="*/ 566 w 2974"/>
              <a:gd name="T61" fmla="*/ 2923 h 3175"/>
              <a:gd name="T62" fmla="*/ 418 w 2974"/>
              <a:gd name="T63" fmla="*/ 3175 h 3175"/>
              <a:gd name="T64" fmla="*/ 238 w 2974"/>
              <a:gd name="T65" fmla="*/ 2625 h 3175"/>
              <a:gd name="T66" fmla="*/ 280 w 2974"/>
              <a:gd name="T67" fmla="*/ 2546 h 3175"/>
              <a:gd name="T68" fmla="*/ 355 w 2974"/>
              <a:gd name="T69" fmla="*/ 2448 h 3175"/>
              <a:gd name="T70" fmla="*/ 450 w 2974"/>
              <a:gd name="T71" fmla="*/ 2338 h 3175"/>
              <a:gd name="T72" fmla="*/ 558 w 2974"/>
              <a:gd name="T73" fmla="*/ 2225 h 3175"/>
              <a:gd name="T74" fmla="*/ 669 w 2974"/>
              <a:gd name="T75" fmla="*/ 2119 h 3175"/>
              <a:gd name="T76" fmla="*/ 775 w 2974"/>
              <a:gd name="T77" fmla="*/ 2029 h 3175"/>
              <a:gd name="T78" fmla="*/ 867 w 2974"/>
              <a:gd name="T79" fmla="*/ 1964 h 3175"/>
              <a:gd name="T80" fmla="*/ 859 w 2974"/>
              <a:gd name="T81" fmla="*/ 1882 h 3175"/>
              <a:gd name="T82" fmla="*/ 1339 w 2974"/>
              <a:gd name="T83" fmla="*/ 1635 h 3175"/>
              <a:gd name="T84" fmla="*/ 240 w 2974"/>
              <a:gd name="T85" fmla="*/ 1135 h 3175"/>
              <a:gd name="T86" fmla="*/ 480 w 2974"/>
              <a:gd name="T87" fmla="*/ 759 h 3175"/>
              <a:gd name="T88" fmla="*/ 541 w 2974"/>
              <a:gd name="T89"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4" h="3175">
                <a:moveTo>
                  <a:pt x="2738" y="2632"/>
                </a:moveTo>
                <a:lnTo>
                  <a:pt x="2716" y="2637"/>
                </a:lnTo>
                <a:lnTo>
                  <a:pt x="2696" y="2647"/>
                </a:lnTo>
                <a:lnTo>
                  <a:pt x="2676" y="2662"/>
                </a:lnTo>
                <a:lnTo>
                  <a:pt x="2662" y="2680"/>
                </a:lnTo>
                <a:lnTo>
                  <a:pt x="2653" y="2702"/>
                </a:lnTo>
                <a:lnTo>
                  <a:pt x="2648" y="2724"/>
                </a:lnTo>
                <a:lnTo>
                  <a:pt x="2649" y="2746"/>
                </a:lnTo>
                <a:lnTo>
                  <a:pt x="2653" y="2768"/>
                </a:lnTo>
                <a:lnTo>
                  <a:pt x="2663" y="2789"/>
                </a:lnTo>
                <a:lnTo>
                  <a:pt x="2677" y="2808"/>
                </a:lnTo>
                <a:lnTo>
                  <a:pt x="2696" y="2823"/>
                </a:lnTo>
                <a:lnTo>
                  <a:pt x="2717" y="2833"/>
                </a:lnTo>
                <a:lnTo>
                  <a:pt x="2738" y="2837"/>
                </a:lnTo>
                <a:lnTo>
                  <a:pt x="2761" y="2837"/>
                </a:lnTo>
                <a:lnTo>
                  <a:pt x="2783" y="2832"/>
                </a:lnTo>
                <a:lnTo>
                  <a:pt x="2804" y="2823"/>
                </a:lnTo>
                <a:lnTo>
                  <a:pt x="2822" y="2808"/>
                </a:lnTo>
                <a:lnTo>
                  <a:pt x="2836" y="2789"/>
                </a:lnTo>
                <a:lnTo>
                  <a:pt x="2846" y="2768"/>
                </a:lnTo>
                <a:lnTo>
                  <a:pt x="2852" y="2746"/>
                </a:lnTo>
                <a:lnTo>
                  <a:pt x="2852" y="2724"/>
                </a:lnTo>
                <a:lnTo>
                  <a:pt x="2846" y="2701"/>
                </a:lnTo>
                <a:lnTo>
                  <a:pt x="2836" y="2680"/>
                </a:lnTo>
                <a:lnTo>
                  <a:pt x="2822" y="2662"/>
                </a:lnTo>
                <a:lnTo>
                  <a:pt x="2804" y="2647"/>
                </a:lnTo>
                <a:lnTo>
                  <a:pt x="2783" y="2637"/>
                </a:lnTo>
                <a:lnTo>
                  <a:pt x="2761" y="2632"/>
                </a:lnTo>
                <a:lnTo>
                  <a:pt x="2738" y="2632"/>
                </a:lnTo>
                <a:close/>
                <a:moveTo>
                  <a:pt x="541" y="0"/>
                </a:moveTo>
                <a:lnTo>
                  <a:pt x="541" y="0"/>
                </a:lnTo>
                <a:lnTo>
                  <a:pt x="1188" y="175"/>
                </a:lnTo>
                <a:lnTo>
                  <a:pt x="1190" y="816"/>
                </a:lnTo>
                <a:lnTo>
                  <a:pt x="1667" y="1301"/>
                </a:lnTo>
                <a:lnTo>
                  <a:pt x="2149" y="815"/>
                </a:lnTo>
                <a:lnTo>
                  <a:pt x="2426" y="379"/>
                </a:lnTo>
                <a:lnTo>
                  <a:pt x="2734" y="205"/>
                </a:lnTo>
                <a:lnTo>
                  <a:pt x="2933" y="407"/>
                </a:lnTo>
                <a:lnTo>
                  <a:pt x="2762" y="718"/>
                </a:lnTo>
                <a:lnTo>
                  <a:pt x="2331" y="999"/>
                </a:lnTo>
                <a:lnTo>
                  <a:pt x="1850" y="1487"/>
                </a:lnTo>
                <a:lnTo>
                  <a:pt x="2912" y="2566"/>
                </a:lnTo>
                <a:lnTo>
                  <a:pt x="2910" y="2567"/>
                </a:lnTo>
                <a:lnTo>
                  <a:pt x="2931" y="2593"/>
                </a:lnTo>
                <a:lnTo>
                  <a:pt x="2948" y="2621"/>
                </a:lnTo>
                <a:lnTo>
                  <a:pt x="2962" y="2651"/>
                </a:lnTo>
                <a:lnTo>
                  <a:pt x="2970" y="2683"/>
                </a:lnTo>
                <a:lnTo>
                  <a:pt x="2974" y="2715"/>
                </a:lnTo>
                <a:lnTo>
                  <a:pt x="2974" y="2747"/>
                </a:lnTo>
                <a:lnTo>
                  <a:pt x="2969" y="2779"/>
                </a:lnTo>
                <a:lnTo>
                  <a:pt x="2960" y="2810"/>
                </a:lnTo>
                <a:lnTo>
                  <a:pt x="2946" y="2840"/>
                </a:lnTo>
                <a:lnTo>
                  <a:pt x="2929" y="2868"/>
                </a:lnTo>
                <a:lnTo>
                  <a:pt x="2907" y="2894"/>
                </a:lnTo>
                <a:lnTo>
                  <a:pt x="2881" y="2917"/>
                </a:lnTo>
                <a:lnTo>
                  <a:pt x="2854" y="2935"/>
                </a:lnTo>
                <a:lnTo>
                  <a:pt x="2824" y="2949"/>
                </a:lnTo>
                <a:lnTo>
                  <a:pt x="2793" y="2957"/>
                </a:lnTo>
                <a:lnTo>
                  <a:pt x="2762" y="2962"/>
                </a:lnTo>
                <a:lnTo>
                  <a:pt x="2730" y="2962"/>
                </a:lnTo>
                <a:lnTo>
                  <a:pt x="2699" y="2958"/>
                </a:lnTo>
                <a:lnTo>
                  <a:pt x="2668" y="2949"/>
                </a:lnTo>
                <a:lnTo>
                  <a:pt x="2637" y="2936"/>
                </a:lnTo>
                <a:lnTo>
                  <a:pt x="2610" y="2918"/>
                </a:lnTo>
                <a:lnTo>
                  <a:pt x="2584" y="2896"/>
                </a:lnTo>
                <a:lnTo>
                  <a:pt x="2582" y="2898"/>
                </a:lnTo>
                <a:lnTo>
                  <a:pt x="1521" y="1820"/>
                </a:lnTo>
                <a:lnTo>
                  <a:pt x="1342" y="2001"/>
                </a:lnTo>
                <a:lnTo>
                  <a:pt x="1459" y="2121"/>
                </a:lnTo>
                <a:lnTo>
                  <a:pt x="1277" y="2305"/>
                </a:lnTo>
                <a:lnTo>
                  <a:pt x="1221" y="2248"/>
                </a:lnTo>
                <a:lnTo>
                  <a:pt x="1211" y="2271"/>
                </a:lnTo>
                <a:lnTo>
                  <a:pt x="1196" y="2297"/>
                </a:lnTo>
                <a:lnTo>
                  <a:pt x="1178" y="2325"/>
                </a:lnTo>
                <a:lnTo>
                  <a:pt x="1157" y="2357"/>
                </a:lnTo>
                <a:lnTo>
                  <a:pt x="1132" y="2390"/>
                </a:lnTo>
                <a:lnTo>
                  <a:pt x="1105" y="2424"/>
                </a:lnTo>
                <a:lnTo>
                  <a:pt x="1075" y="2460"/>
                </a:lnTo>
                <a:lnTo>
                  <a:pt x="1042" y="2498"/>
                </a:lnTo>
                <a:lnTo>
                  <a:pt x="1010" y="2535"/>
                </a:lnTo>
                <a:lnTo>
                  <a:pt x="974" y="2572"/>
                </a:lnTo>
                <a:lnTo>
                  <a:pt x="938" y="2610"/>
                </a:lnTo>
                <a:lnTo>
                  <a:pt x="902" y="2647"/>
                </a:lnTo>
                <a:lnTo>
                  <a:pt x="864" y="2683"/>
                </a:lnTo>
                <a:lnTo>
                  <a:pt x="827" y="2720"/>
                </a:lnTo>
                <a:lnTo>
                  <a:pt x="789" y="2754"/>
                </a:lnTo>
                <a:lnTo>
                  <a:pt x="754" y="2786"/>
                </a:lnTo>
                <a:lnTo>
                  <a:pt x="718" y="2816"/>
                </a:lnTo>
                <a:lnTo>
                  <a:pt x="683" y="2843"/>
                </a:lnTo>
                <a:lnTo>
                  <a:pt x="651" y="2868"/>
                </a:lnTo>
                <a:lnTo>
                  <a:pt x="620" y="2890"/>
                </a:lnTo>
                <a:lnTo>
                  <a:pt x="592" y="2908"/>
                </a:lnTo>
                <a:lnTo>
                  <a:pt x="566" y="2923"/>
                </a:lnTo>
                <a:lnTo>
                  <a:pt x="543" y="2933"/>
                </a:lnTo>
                <a:lnTo>
                  <a:pt x="600" y="2990"/>
                </a:lnTo>
                <a:lnTo>
                  <a:pt x="418" y="3175"/>
                </a:lnTo>
                <a:lnTo>
                  <a:pt x="0" y="2752"/>
                </a:lnTo>
                <a:lnTo>
                  <a:pt x="182" y="2568"/>
                </a:lnTo>
                <a:lnTo>
                  <a:pt x="238" y="2625"/>
                </a:lnTo>
                <a:lnTo>
                  <a:pt x="248" y="2601"/>
                </a:lnTo>
                <a:lnTo>
                  <a:pt x="263" y="2575"/>
                </a:lnTo>
                <a:lnTo>
                  <a:pt x="280" y="2546"/>
                </a:lnTo>
                <a:lnTo>
                  <a:pt x="303" y="2515"/>
                </a:lnTo>
                <a:lnTo>
                  <a:pt x="327" y="2482"/>
                </a:lnTo>
                <a:lnTo>
                  <a:pt x="355" y="2448"/>
                </a:lnTo>
                <a:lnTo>
                  <a:pt x="384" y="2412"/>
                </a:lnTo>
                <a:lnTo>
                  <a:pt x="416" y="2375"/>
                </a:lnTo>
                <a:lnTo>
                  <a:pt x="450" y="2338"/>
                </a:lnTo>
                <a:lnTo>
                  <a:pt x="484" y="2299"/>
                </a:lnTo>
                <a:lnTo>
                  <a:pt x="521" y="2262"/>
                </a:lnTo>
                <a:lnTo>
                  <a:pt x="558" y="2225"/>
                </a:lnTo>
                <a:lnTo>
                  <a:pt x="595" y="2188"/>
                </a:lnTo>
                <a:lnTo>
                  <a:pt x="632" y="2153"/>
                </a:lnTo>
                <a:lnTo>
                  <a:pt x="669" y="2119"/>
                </a:lnTo>
                <a:lnTo>
                  <a:pt x="706" y="2087"/>
                </a:lnTo>
                <a:lnTo>
                  <a:pt x="740" y="2057"/>
                </a:lnTo>
                <a:lnTo>
                  <a:pt x="775" y="2029"/>
                </a:lnTo>
                <a:lnTo>
                  <a:pt x="808" y="2004"/>
                </a:lnTo>
                <a:lnTo>
                  <a:pt x="838" y="1983"/>
                </a:lnTo>
                <a:lnTo>
                  <a:pt x="867" y="1964"/>
                </a:lnTo>
                <a:lnTo>
                  <a:pt x="892" y="1950"/>
                </a:lnTo>
                <a:lnTo>
                  <a:pt x="916" y="1939"/>
                </a:lnTo>
                <a:lnTo>
                  <a:pt x="859" y="1882"/>
                </a:lnTo>
                <a:lnTo>
                  <a:pt x="1041" y="1698"/>
                </a:lnTo>
                <a:lnTo>
                  <a:pt x="1159" y="1817"/>
                </a:lnTo>
                <a:lnTo>
                  <a:pt x="1339" y="1635"/>
                </a:lnTo>
                <a:lnTo>
                  <a:pt x="853" y="1140"/>
                </a:lnTo>
                <a:lnTo>
                  <a:pt x="857" y="1136"/>
                </a:lnTo>
                <a:lnTo>
                  <a:pt x="240" y="1135"/>
                </a:lnTo>
                <a:lnTo>
                  <a:pt x="66" y="480"/>
                </a:lnTo>
                <a:lnTo>
                  <a:pt x="136" y="411"/>
                </a:lnTo>
                <a:lnTo>
                  <a:pt x="480" y="759"/>
                </a:lnTo>
                <a:lnTo>
                  <a:pt x="816" y="418"/>
                </a:lnTo>
                <a:lnTo>
                  <a:pt x="471" y="70"/>
                </a:lnTo>
                <a:lnTo>
                  <a:pt x="54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52"/>
          <p:cNvSpPr/>
          <p:nvPr/>
        </p:nvSpPr>
        <p:spPr>
          <a:xfrm>
            <a:off x="7640277" y="4348233"/>
            <a:ext cx="562926" cy="57638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02"/>
          <p:cNvSpPr>
            <a:spLocks noEditPoints="1"/>
          </p:cNvSpPr>
          <p:nvPr/>
        </p:nvSpPr>
        <p:spPr bwMode="auto">
          <a:xfrm>
            <a:off x="7710853" y="4436564"/>
            <a:ext cx="407330" cy="379598"/>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accent6">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6"/>
          <p:cNvSpPr>
            <a:spLocks noEditPoints="1"/>
          </p:cNvSpPr>
          <p:nvPr/>
        </p:nvSpPr>
        <p:spPr bwMode="auto">
          <a:xfrm>
            <a:off x="6368715" y="2987698"/>
            <a:ext cx="264039" cy="381674"/>
          </a:xfrm>
          <a:custGeom>
            <a:avLst/>
            <a:gdLst>
              <a:gd name="T0" fmla="*/ 1101 w 2296"/>
              <a:gd name="T1" fmla="*/ 2503 h 3171"/>
              <a:gd name="T2" fmla="*/ 936 w 2296"/>
              <a:gd name="T3" fmla="*/ 2512 h 3171"/>
              <a:gd name="T4" fmla="*/ 911 w 2296"/>
              <a:gd name="T5" fmla="*/ 2640 h 3171"/>
              <a:gd name="T6" fmla="*/ 809 w 2296"/>
              <a:gd name="T7" fmla="*/ 2755 h 3171"/>
              <a:gd name="T8" fmla="*/ 658 w 2296"/>
              <a:gd name="T9" fmla="*/ 2800 h 3171"/>
              <a:gd name="T10" fmla="*/ 506 w 2296"/>
              <a:gd name="T11" fmla="*/ 2755 h 3171"/>
              <a:gd name="T12" fmla="*/ 405 w 2296"/>
              <a:gd name="T13" fmla="*/ 2640 h 3171"/>
              <a:gd name="T14" fmla="*/ 382 w 2296"/>
              <a:gd name="T15" fmla="*/ 2481 h 3171"/>
              <a:gd name="T16" fmla="*/ 451 w 2296"/>
              <a:gd name="T17" fmla="*/ 2338 h 3171"/>
              <a:gd name="T18" fmla="*/ 249 w 2296"/>
              <a:gd name="T19" fmla="*/ 1995 h 3171"/>
              <a:gd name="T20" fmla="*/ 1413 w 2296"/>
              <a:gd name="T21" fmla="*/ 1848 h 3171"/>
              <a:gd name="T22" fmla="*/ 1333 w 2296"/>
              <a:gd name="T23" fmla="*/ 1902 h 3171"/>
              <a:gd name="T24" fmla="*/ 1210 w 2296"/>
              <a:gd name="T25" fmla="*/ 1991 h 3171"/>
              <a:gd name="T26" fmla="*/ 1063 w 2296"/>
              <a:gd name="T27" fmla="*/ 2098 h 3171"/>
              <a:gd name="T28" fmla="*/ 909 w 2296"/>
              <a:gd name="T29" fmla="*/ 2213 h 3171"/>
              <a:gd name="T30" fmla="*/ 763 w 2296"/>
              <a:gd name="T31" fmla="*/ 2323 h 3171"/>
              <a:gd name="T32" fmla="*/ 672 w 2296"/>
              <a:gd name="T33" fmla="*/ 2366 h 3171"/>
              <a:gd name="T34" fmla="*/ 577 w 2296"/>
              <a:gd name="T35" fmla="*/ 2386 h 3171"/>
              <a:gd name="T36" fmla="*/ 508 w 2296"/>
              <a:gd name="T37" fmla="*/ 2468 h 3171"/>
              <a:gd name="T38" fmla="*/ 508 w 2296"/>
              <a:gd name="T39" fmla="*/ 2578 h 3171"/>
              <a:gd name="T40" fmla="*/ 577 w 2296"/>
              <a:gd name="T41" fmla="*/ 2660 h 3171"/>
              <a:gd name="T42" fmla="*/ 686 w 2296"/>
              <a:gd name="T43" fmla="*/ 2678 h 3171"/>
              <a:gd name="T44" fmla="*/ 779 w 2296"/>
              <a:gd name="T45" fmla="*/ 2625 h 3171"/>
              <a:gd name="T46" fmla="*/ 817 w 2296"/>
              <a:gd name="T47" fmla="*/ 2522 h 3171"/>
              <a:gd name="T48" fmla="*/ 870 w 2296"/>
              <a:gd name="T49" fmla="*/ 2444 h 3171"/>
              <a:gd name="T50" fmla="*/ 996 w 2296"/>
              <a:gd name="T51" fmla="*/ 2312 h 3171"/>
              <a:gd name="T52" fmla="*/ 1130 w 2296"/>
              <a:gd name="T53" fmla="*/ 2173 h 3171"/>
              <a:gd name="T54" fmla="*/ 1255 w 2296"/>
              <a:gd name="T55" fmla="*/ 2040 h 3171"/>
              <a:gd name="T56" fmla="*/ 1357 w 2296"/>
              <a:gd name="T57" fmla="*/ 1930 h 3171"/>
              <a:gd name="T58" fmla="*/ 1421 w 2296"/>
              <a:gd name="T59" fmla="*/ 1858 h 3171"/>
              <a:gd name="T60" fmla="*/ 1146 w 2296"/>
              <a:gd name="T61" fmla="*/ 269 h 3171"/>
              <a:gd name="T62" fmla="*/ 848 w 2296"/>
              <a:gd name="T63" fmla="*/ 317 h 3171"/>
              <a:gd name="T64" fmla="*/ 588 w 2296"/>
              <a:gd name="T65" fmla="*/ 450 h 3171"/>
              <a:gd name="T66" fmla="*/ 383 w 2296"/>
              <a:gd name="T67" fmla="*/ 654 h 3171"/>
              <a:gd name="T68" fmla="*/ 249 w 2296"/>
              <a:gd name="T69" fmla="*/ 913 h 3171"/>
              <a:gd name="T70" fmla="*/ 200 w 2296"/>
              <a:gd name="T71" fmla="*/ 1210 h 3171"/>
              <a:gd name="T72" fmla="*/ 248 w 2296"/>
              <a:gd name="T73" fmla="*/ 1504 h 3171"/>
              <a:gd name="T74" fmla="*/ 378 w 2296"/>
              <a:gd name="T75" fmla="*/ 1760 h 3171"/>
              <a:gd name="T76" fmla="*/ 578 w 2296"/>
              <a:gd name="T77" fmla="*/ 1962 h 3171"/>
              <a:gd name="T78" fmla="*/ 832 w 2296"/>
              <a:gd name="T79" fmla="*/ 2098 h 3171"/>
              <a:gd name="T80" fmla="*/ 1096 w 2296"/>
              <a:gd name="T81" fmla="*/ 1974 h 3171"/>
              <a:gd name="T82" fmla="*/ 1264 w 2296"/>
              <a:gd name="T83" fmla="*/ 1850 h 3171"/>
              <a:gd name="T84" fmla="*/ 1376 w 2296"/>
              <a:gd name="T85" fmla="*/ 1772 h 3171"/>
              <a:gd name="T86" fmla="*/ 1447 w 2296"/>
              <a:gd name="T87" fmla="*/ 1731 h 3171"/>
              <a:gd name="T88" fmla="*/ 1488 w 2296"/>
              <a:gd name="T89" fmla="*/ 1719 h 3171"/>
              <a:gd name="T90" fmla="*/ 1515 w 2296"/>
              <a:gd name="T91" fmla="*/ 1731 h 3171"/>
              <a:gd name="T92" fmla="*/ 1536 w 2296"/>
              <a:gd name="T93" fmla="*/ 1752 h 3171"/>
              <a:gd name="T94" fmla="*/ 1545 w 2296"/>
              <a:gd name="T95" fmla="*/ 1770 h 3171"/>
              <a:gd name="T96" fmla="*/ 1541 w 2296"/>
              <a:gd name="T97" fmla="*/ 1804 h 3171"/>
              <a:gd name="T98" fmla="*/ 1511 w 2296"/>
              <a:gd name="T99" fmla="*/ 1864 h 3171"/>
              <a:gd name="T100" fmla="*/ 1443 w 2296"/>
              <a:gd name="T101" fmla="*/ 1958 h 3171"/>
              <a:gd name="T102" fmla="*/ 1323 w 2296"/>
              <a:gd name="T103" fmla="*/ 2098 h 3171"/>
              <a:gd name="T104" fmla="*/ 1504 w 2296"/>
              <a:gd name="T105" fmla="*/ 2081 h 3171"/>
              <a:gd name="T106" fmla="*/ 1756 w 2296"/>
              <a:gd name="T107" fmla="*/ 1931 h 3171"/>
              <a:gd name="T108" fmla="*/ 1948 w 2296"/>
              <a:gd name="T109" fmla="*/ 1711 h 3171"/>
              <a:gd name="T110" fmla="*/ 2064 w 2296"/>
              <a:gd name="T111" fmla="*/ 1439 h 3171"/>
              <a:gd name="T112" fmla="*/ 2089 w 2296"/>
              <a:gd name="T113" fmla="*/ 1134 h 3171"/>
              <a:gd name="T114" fmla="*/ 2019 w 2296"/>
              <a:gd name="T115" fmla="*/ 844 h 3171"/>
              <a:gd name="T116" fmla="*/ 1865 w 2296"/>
              <a:gd name="T117" fmla="*/ 598 h 3171"/>
              <a:gd name="T118" fmla="*/ 1645 w 2296"/>
              <a:gd name="T119" fmla="*/ 410 h 3171"/>
              <a:gd name="T120" fmla="*/ 1374 w 2296"/>
              <a:gd name="T121" fmla="*/ 297 h 3171"/>
              <a:gd name="T122" fmla="*/ 0 w 2296"/>
              <a:gd name="T123" fmla="*/ 0 h 3171"/>
              <a:gd name="T124" fmla="*/ 0 w 2296"/>
              <a:gd name="T125" fmla="*/ 0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6" h="3171">
                <a:moveTo>
                  <a:pt x="249" y="1995"/>
                </a:moveTo>
                <a:lnTo>
                  <a:pt x="249" y="2887"/>
                </a:lnTo>
                <a:lnTo>
                  <a:pt x="1101" y="2887"/>
                </a:lnTo>
                <a:lnTo>
                  <a:pt x="1101" y="2503"/>
                </a:lnTo>
                <a:lnTo>
                  <a:pt x="935" y="2500"/>
                </a:lnTo>
                <a:lnTo>
                  <a:pt x="935" y="2500"/>
                </a:lnTo>
                <a:lnTo>
                  <a:pt x="934" y="2501"/>
                </a:lnTo>
                <a:lnTo>
                  <a:pt x="936" y="2512"/>
                </a:lnTo>
                <a:lnTo>
                  <a:pt x="937" y="2522"/>
                </a:lnTo>
                <a:lnTo>
                  <a:pt x="934" y="2564"/>
                </a:lnTo>
                <a:lnTo>
                  <a:pt x="924" y="2603"/>
                </a:lnTo>
                <a:lnTo>
                  <a:pt x="911" y="2640"/>
                </a:lnTo>
                <a:lnTo>
                  <a:pt x="891" y="2674"/>
                </a:lnTo>
                <a:lnTo>
                  <a:pt x="868" y="2705"/>
                </a:lnTo>
                <a:lnTo>
                  <a:pt x="840" y="2732"/>
                </a:lnTo>
                <a:lnTo>
                  <a:pt x="809" y="2755"/>
                </a:lnTo>
                <a:lnTo>
                  <a:pt x="775" y="2774"/>
                </a:lnTo>
                <a:lnTo>
                  <a:pt x="738" y="2788"/>
                </a:lnTo>
                <a:lnTo>
                  <a:pt x="700" y="2797"/>
                </a:lnTo>
                <a:lnTo>
                  <a:pt x="658" y="2800"/>
                </a:lnTo>
                <a:lnTo>
                  <a:pt x="617" y="2797"/>
                </a:lnTo>
                <a:lnTo>
                  <a:pt x="577" y="2788"/>
                </a:lnTo>
                <a:lnTo>
                  <a:pt x="540" y="2774"/>
                </a:lnTo>
                <a:lnTo>
                  <a:pt x="506" y="2755"/>
                </a:lnTo>
                <a:lnTo>
                  <a:pt x="475" y="2732"/>
                </a:lnTo>
                <a:lnTo>
                  <a:pt x="448" y="2705"/>
                </a:lnTo>
                <a:lnTo>
                  <a:pt x="424" y="2674"/>
                </a:lnTo>
                <a:lnTo>
                  <a:pt x="405" y="2640"/>
                </a:lnTo>
                <a:lnTo>
                  <a:pt x="391" y="2603"/>
                </a:lnTo>
                <a:lnTo>
                  <a:pt x="382" y="2564"/>
                </a:lnTo>
                <a:lnTo>
                  <a:pt x="379" y="2522"/>
                </a:lnTo>
                <a:lnTo>
                  <a:pt x="382" y="2481"/>
                </a:lnTo>
                <a:lnTo>
                  <a:pt x="392" y="2441"/>
                </a:lnTo>
                <a:lnTo>
                  <a:pt x="406" y="2404"/>
                </a:lnTo>
                <a:lnTo>
                  <a:pt x="426" y="2370"/>
                </a:lnTo>
                <a:lnTo>
                  <a:pt x="451" y="2338"/>
                </a:lnTo>
                <a:lnTo>
                  <a:pt x="479" y="2311"/>
                </a:lnTo>
                <a:lnTo>
                  <a:pt x="511" y="2287"/>
                </a:lnTo>
                <a:lnTo>
                  <a:pt x="546" y="2269"/>
                </a:lnTo>
                <a:lnTo>
                  <a:pt x="249" y="1995"/>
                </a:lnTo>
                <a:close/>
                <a:moveTo>
                  <a:pt x="1435" y="1837"/>
                </a:moveTo>
                <a:lnTo>
                  <a:pt x="1432" y="1838"/>
                </a:lnTo>
                <a:lnTo>
                  <a:pt x="1425" y="1841"/>
                </a:lnTo>
                <a:lnTo>
                  <a:pt x="1413" y="1848"/>
                </a:lnTo>
                <a:lnTo>
                  <a:pt x="1398" y="1858"/>
                </a:lnTo>
                <a:lnTo>
                  <a:pt x="1379" y="1870"/>
                </a:lnTo>
                <a:lnTo>
                  <a:pt x="1358" y="1885"/>
                </a:lnTo>
                <a:lnTo>
                  <a:pt x="1333" y="1902"/>
                </a:lnTo>
                <a:lnTo>
                  <a:pt x="1306" y="1921"/>
                </a:lnTo>
                <a:lnTo>
                  <a:pt x="1276" y="1943"/>
                </a:lnTo>
                <a:lnTo>
                  <a:pt x="1244" y="1966"/>
                </a:lnTo>
                <a:lnTo>
                  <a:pt x="1210" y="1991"/>
                </a:lnTo>
                <a:lnTo>
                  <a:pt x="1175" y="2015"/>
                </a:lnTo>
                <a:lnTo>
                  <a:pt x="1139" y="2042"/>
                </a:lnTo>
                <a:lnTo>
                  <a:pt x="1102" y="2070"/>
                </a:lnTo>
                <a:lnTo>
                  <a:pt x="1063" y="2098"/>
                </a:lnTo>
                <a:lnTo>
                  <a:pt x="1025" y="2127"/>
                </a:lnTo>
                <a:lnTo>
                  <a:pt x="986" y="2155"/>
                </a:lnTo>
                <a:lnTo>
                  <a:pt x="947" y="2184"/>
                </a:lnTo>
                <a:lnTo>
                  <a:pt x="909" y="2213"/>
                </a:lnTo>
                <a:lnTo>
                  <a:pt x="871" y="2242"/>
                </a:lnTo>
                <a:lnTo>
                  <a:pt x="833" y="2270"/>
                </a:lnTo>
                <a:lnTo>
                  <a:pt x="797" y="2298"/>
                </a:lnTo>
                <a:lnTo>
                  <a:pt x="763" y="2323"/>
                </a:lnTo>
                <a:lnTo>
                  <a:pt x="730" y="2349"/>
                </a:lnTo>
                <a:lnTo>
                  <a:pt x="699" y="2373"/>
                </a:lnTo>
                <a:lnTo>
                  <a:pt x="685" y="2369"/>
                </a:lnTo>
                <a:lnTo>
                  <a:pt x="672" y="2366"/>
                </a:lnTo>
                <a:lnTo>
                  <a:pt x="658" y="2365"/>
                </a:lnTo>
                <a:lnTo>
                  <a:pt x="629" y="2367"/>
                </a:lnTo>
                <a:lnTo>
                  <a:pt x="602" y="2374"/>
                </a:lnTo>
                <a:lnTo>
                  <a:pt x="577" y="2386"/>
                </a:lnTo>
                <a:lnTo>
                  <a:pt x="555" y="2402"/>
                </a:lnTo>
                <a:lnTo>
                  <a:pt x="536" y="2420"/>
                </a:lnTo>
                <a:lnTo>
                  <a:pt x="520" y="2443"/>
                </a:lnTo>
                <a:lnTo>
                  <a:pt x="508" y="2468"/>
                </a:lnTo>
                <a:lnTo>
                  <a:pt x="501" y="2495"/>
                </a:lnTo>
                <a:lnTo>
                  <a:pt x="498" y="2522"/>
                </a:lnTo>
                <a:lnTo>
                  <a:pt x="501" y="2551"/>
                </a:lnTo>
                <a:lnTo>
                  <a:pt x="508" y="2578"/>
                </a:lnTo>
                <a:lnTo>
                  <a:pt x="520" y="2603"/>
                </a:lnTo>
                <a:lnTo>
                  <a:pt x="536" y="2625"/>
                </a:lnTo>
                <a:lnTo>
                  <a:pt x="555" y="2644"/>
                </a:lnTo>
                <a:lnTo>
                  <a:pt x="577" y="2660"/>
                </a:lnTo>
                <a:lnTo>
                  <a:pt x="602" y="2671"/>
                </a:lnTo>
                <a:lnTo>
                  <a:pt x="629" y="2678"/>
                </a:lnTo>
                <a:lnTo>
                  <a:pt x="658" y="2681"/>
                </a:lnTo>
                <a:lnTo>
                  <a:pt x="686" y="2678"/>
                </a:lnTo>
                <a:lnTo>
                  <a:pt x="713" y="2671"/>
                </a:lnTo>
                <a:lnTo>
                  <a:pt x="738" y="2660"/>
                </a:lnTo>
                <a:lnTo>
                  <a:pt x="761" y="2644"/>
                </a:lnTo>
                <a:lnTo>
                  <a:pt x="779" y="2625"/>
                </a:lnTo>
                <a:lnTo>
                  <a:pt x="795" y="2603"/>
                </a:lnTo>
                <a:lnTo>
                  <a:pt x="807" y="2578"/>
                </a:lnTo>
                <a:lnTo>
                  <a:pt x="815" y="2551"/>
                </a:lnTo>
                <a:lnTo>
                  <a:pt x="817" y="2522"/>
                </a:lnTo>
                <a:lnTo>
                  <a:pt x="816" y="2512"/>
                </a:lnTo>
                <a:lnTo>
                  <a:pt x="813" y="2502"/>
                </a:lnTo>
                <a:lnTo>
                  <a:pt x="840" y="2474"/>
                </a:lnTo>
                <a:lnTo>
                  <a:pt x="870" y="2444"/>
                </a:lnTo>
                <a:lnTo>
                  <a:pt x="900" y="2412"/>
                </a:lnTo>
                <a:lnTo>
                  <a:pt x="931" y="2380"/>
                </a:lnTo>
                <a:lnTo>
                  <a:pt x="963" y="2346"/>
                </a:lnTo>
                <a:lnTo>
                  <a:pt x="996" y="2312"/>
                </a:lnTo>
                <a:lnTo>
                  <a:pt x="1029" y="2278"/>
                </a:lnTo>
                <a:lnTo>
                  <a:pt x="1062" y="2243"/>
                </a:lnTo>
                <a:lnTo>
                  <a:pt x="1096" y="2208"/>
                </a:lnTo>
                <a:lnTo>
                  <a:pt x="1130" y="2173"/>
                </a:lnTo>
                <a:lnTo>
                  <a:pt x="1162" y="2138"/>
                </a:lnTo>
                <a:lnTo>
                  <a:pt x="1194" y="2105"/>
                </a:lnTo>
                <a:lnTo>
                  <a:pt x="1225" y="2072"/>
                </a:lnTo>
                <a:lnTo>
                  <a:pt x="1255" y="2040"/>
                </a:lnTo>
                <a:lnTo>
                  <a:pt x="1283" y="2010"/>
                </a:lnTo>
                <a:lnTo>
                  <a:pt x="1310" y="1981"/>
                </a:lnTo>
                <a:lnTo>
                  <a:pt x="1335" y="1954"/>
                </a:lnTo>
                <a:lnTo>
                  <a:pt x="1357" y="1930"/>
                </a:lnTo>
                <a:lnTo>
                  <a:pt x="1377" y="1908"/>
                </a:lnTo>
                <a:lnTo>
                  <a:pt x="1395" y="1888"/>
                </a:lnTo>
                <a:lnTo>
                  <a:pt x="1409" y="1871"/>
                </a:lnTo>
                <a:lnTo>
                  <a:pt x="1421" y="1858"/>
                </a:lnTo>
                <a:lnTo>
                  <a:pt x="1430" y="1847"/>
                </a:lnTo>
                <a:lnTo>
                  <a:pt x="1434" y="1840"/>
                </a:lnTo>
                <a:lnTo>
                  <a:pt x="1435" y="1837"/>
                </a:lnTo>
                <a:close/>
                <a:moveTo>
                  <a:pt x="1146" y="269"/>
                </a:moveTo>
                <a:lnTo>
                  <a:pt x="1068" y="272"/>
                </a:lnTo>
                <a:lnTo>
                  <a:pt x="993" y="281"/>
                </a:lnTo>
                <a:lnTo>
                  <a:pt x="919" y="297"/>
                </a:lnTo>
                <a:lnTo>
                  <a:pt x="848" y="317"/>
                </a:lnTo>
                <a:lnTo>
                  <a:pt x="778" y="343"/>
                </a:lnTo>
                <a:lnTo>
                  <a:pt x="712" y="374"/>
                </a:lnTo>
                <a:lnTo>
                  <a:pt x="649" y="410"/>
                </a:lnTo>
                <a:lnTo>
                  <a:pt x="588" y="450"/>
                </a:lnTo>
                <a:lnTo>
                  <a:pt x="531" y="496"/>
                </a:lnTo>
                <a:lnTo>
                  <a:pt x="478" y="545"/>
                </a:lnTo>
                <a:lnTo>
                  <a:pt x="428" y="598"/>
                </a:lnTo>
                <a:lnTo>
                  <a:pt x="383" y="654"/>
                </a:lnTo>
                <a:lnTo>
                  <a:pt x="342" y="714"/>
                </a:lnTo>
                <a:lnTo>
                  <a:pt x="306" y="778"/>
                </a:lnTo>
                <a:lnTo>
                  <a:pt x="275" y="844"/>
                </a:lnTo>
                <a:lnTo>
                  <a:pt x="249" y="913"/>
                </a:lnTo>
                <a:lnTo>
                  <a:pt x="228" y="984"/>
                </a:lnTo>
                <a:lnTo>
                  <a:pt x="212" y="1058"/>
                </a:lnTo>
                <a:lnTo>
                  <a:pt x="203" y="1134"/>
                </a:lnTo>
                <a:lnTo>
                  <a:pt x="200" y="1210"/>
                </a:lnTo>
                <a:lnTo>
                  <a:pt x="203" y="1286"/>
                </a:lnTo>
                <a:lnTo>
                  <a:pt x="212" y="1361"/>
                </a:lnTo>
                <a:lnTo>
                  <a:pt x="227" y="1434"/>
                </a:lnTo>
                <a:lnTo>
                  <a:pt x="248" y="1504"/>
                </a:lnTo>
                <a:lnTo>
                  <a:pt x="273" y="1572"/>
                </a:lnTo>
                <a:lnTo>
                  <a:pt x="304" y="1637"/>
                </a:lnTo>
                <a:lnTo>
                  <a:pt x="339" y="1700"/>
                </a:lnTo>
                <a:lnTo>
                  <a:pt x="378" y="1760"/>
                </a:lnTo>
                <a:lnTo>
                  <a:pt x="423" y="1815"/>
                </a:lnTo>
                <a:lnTo>
                  <a:pt x="471" y="1868"/>
                </a:lnTo>
                <a:lnTo>
                  <a:pt x="523" y="1917"/>
                </a:lnTo>
                <a:lnTo>
                  <a:pt x="578" y="1962"/>
                </a:lnTo>
                <a:lnTo>
                  <a:pt x="637" y="2003"/>
                </a:lnTo>
                <a:lnTo>
                  <a:pt x="700" y="2039"/>
                </a:lnTo>
                <a:lnTo>
                  <a:pt x="765" y="2071"/>
                </a:lnTo>
                <a:lnTo>
                  <a:pt x="832" y="2098"/>
                </a:lnTo>
                <a:lnTo>
                  <a:pt x="903" y="2118"/>
                </a:lnTo>
                <a:lnTo>
                  <a:pt x="988" y="2055"/>
                </a:lnTo>
                <a:lnTo>
                  <a:pt x="1044" y="2013"/>
                </a:lnTo>
                <a:lnTo>
                  <a:pt x="1096" y="1974"/>
                </a:lnTo>
                <a:lnTo>
                  <a:pt x="1144" y="1939"/>
                </a:lnTo>
                <a:lnTo>
                  <a:pt x="1188" y="1906"/>
                </a:lnTo>
                <a:lnTo>
                  <a:pt x="1228" y="1877"/>
                </a:lnTo>
                <a:lnTo>
                  <a:pt x="1264" y="1850"/>
                </a:lnTo>
                <a:lnTo>
                  <a:pt x="1296" y="1827"/>
                </a:lnTo>
                <a:lnTo>
                  <a:pt x="1327" y="1806"/>
                </a:lnTo>
                <a:lnTo>
                  <a:pt x="1352" y="1787"/>
                </a:lnTo>
                <a:lnTo>
                  <a:pt x="1376" y="1772"/>
                </a:lnTo>
                <a:lnTo>
                  <a:pt x="1398" y="1759"/>
                </a:lnTo>
                <a:lnTo>
                  <a:pt x="1416" y="1747"/>
                </a:lnTo>
                <a:lnTo>
                  <a:pt x="1432" y="1738"/>
                </a:lnTo>
                <a:lnTo>
                  <a:pt x="1447" y="1731"/>
                </a:lnTo>
                <a:lnTo>
                  <a:pt x="1459" y="1726"/>
                </a:lnTo>
                <a:lnTo>
                  <a:pt x="1471" y="1721"/>
                </a:lnTo>
                <a:lnTo>
                  <a:pt x="1480" y="1719"/>
                </a:lnTo>
                <a:lnTo>
                  <a:pt x="1488" y="1719"/>
                </a:lnTo>
                <a:lnTo>
                  <a:pt x="1497" y="1720"/>
                </a:lnTo>
                <a:lnTo>
                  <a:pt x="1503" y="1722"/>
                </a:lnTo>
                <a:lnTo>
                  <a:pt x="1509" y="1726"/>
                </a:lnTo>
                <a:lnTo>
                  <a:pt x="1515" y="1731"/>
                </a:lnTo>
                <a:lnTo>
                  <a:pt x="1521" y="1736"/>
                </a:lnTo>
                <a:lnTo>
                  <a:pt x="1527" y="1742"/>
                </a:lnTo>
                <a:lnTo>
                  <a:pt x="1533" y="1748"/>
                </a:lnTo>
                <a:lnTo>
                  <a:pt x="1536" y="1752"/>
                </a:lnTo>
                <a:lnTo>
                  <a:pt x="1539" y="1755"/>
                </a:lnTo>
                <a:lnTo>
                  <a:pt x="1542" y="1760"/>
                </a:lnTo>
                <a:lnTo>
                  <a:pt x="1544" y="1765"/>
                </a:lnTo>
                <a:lnTo>
                  <a:pt x="1545" y="1770"/>
                </a:lnTo>
                <a:lnTo>
                  <a:pt x="1546" y="1777"/>
                </a:lnTo>
                <a:lnTo>
                  <a:pt x="1546" y="1784"/>
                </a:lnTo>
                <a:lnTo>
                  <a:pt x="1544" y="1794"/>
                </a:lnTo>
                <a:lnTo>
                  <a:pt x="1541" y="1804"/>
                </a:lnTo>
                <a:lnTo>
                  <a:pt x="1537" y="1816"/>
                </a:lnTo>
                <a:lnTo>
                  <a:pt x="1531" y="1830"/>
                </a:lnTo>
                <a:lnTo>
                  <a:pt x="1522" y="1845"/>
                </a:lnTo>
                <a:lnTo>
                  <a:pt x="1511" y="1864"/>
                </a:lnTo>
                <a:lnTo>
                  <a:pt x="1499" y="1883"/>
                </a:lnTo>
                <a:lnTo>
                  <a:pt x="1483" y="1906"/>
                </a:lnTo>
                <a:lnTo>
                  <a:pt x="1464" y="1931"/>
                </a:lnTo>
                <a:lnTo>
                  <a:pt x="1443" y="1958"/>
                </a:lnTo>
                <a:lnTo>
                  <a:pt x="1419" y="1988"/>
                </a:lnTo>
                <a:lnTo>
                  <a:pt x="1391" y="2021"/>
                </a:lnTo>
                <a:lnTo>
                  <a:pt x="1359" y="2058"/>
                </a:lnTo>
                <a:lnTo>
                  <a:pt x="1323" y="2098"/>
                </a:lnTo>
                <a:lnTo>
                  <a:pt x="1284" y="2141"/>
                </a:lnTo>
                <a:lnTo>
                  <a:pt x="1360" y="2127"/>
                </a:lnTo>
                <a:lnTo>
                  <a:pt x="1433" y="2107"/>
                </a:lnTo>
                <a:lnTo>
                  <a:pt x="1504" y="2081"/>
                </a:lnTo>
                <a:lnTo>
                  <a:pt x="1571" y="2051"/>
                </a:lnTo>
                <a:lnTo>
                  <a:pt x="1635" y="2015"/>
                </a:lnTo>
                <a:lnTo>
                  <a:pt x="1698" y="1975"/>
                </a:lnTo>
                <a:lnTo>
                  <a:pt x="1756" y="1931"/>
                </a:lnTo>
                <a:lnTo>
                  <a:pt x="1809" y="1881"/>
                </a:lnTo>
                <a:lnTo>
                  <a:pt x="1860" y="1828"/>
                </a:lnTo>
                <a:lnTo>
                  <a:pt x="1906" y="1771"/>
                </a:lnTo>
                <a:lnTo>
                  <a:pt x="1948" y="1711"/>
                </a:lnTo>
                <a:lnTo>
                  <a:pt x="1985" y="1647"/>
                </a:lnTo>
                <a:lnTo>
                  <a:pt x="2017" y="1580"/>
                </a:lnTo>
                <a:lnTo>
                  <a:pt x="2044" y="1511"/>
                </a:lnTo>
                <a:lnTo>
                  <a:pt x="2064" y="1439"/>
                </a:lnTo>
                <a:lnTo>
                  <a:pt x="2080" y="1365"/>
                </a:lnTo>
                <a:lnTo>
                  <a:pt x="2089" y="1288"/>
                </a:lnTo>
                <a:lnTo>
                  <a:pt x="2092" y="1210"/>
                </a:lnTo>
                <a:lnTo>
                  <a:pt x="2089" y="1134"/>
                </a:lnTo>
                <a:lnTo>
                  <a:pt x="2080" y="1058"/>
                </a:lnTo>
                <a:lnTo>
                  <a:pt x="2065" y="984"/>
                </a:lnTo>
                <a:lnTo>
                  <a:pt x="2045" y="913"/>
                </a:lnTo>
                <a:lnTo>
                  <a:pt x="2019" y="844"/>
                </a:lnTo>
                <a:lnTo>
                  <a:pt x="1987" y="778"/>
                </a:lnTo>
                <a:lnTo>
                  <a:pt x="1951" y="714"/>
                </a:lnTo>
                <a:lnTo>
                  <a:pt x="1910" y="654"/>
                </a:lnTo>
                <a:lnTo>
                  <a:pt x="1865" y="598"/>
                </a:lnTo>
                <a:lnTo>
                  <a:pt x="1816" y="545"/>
                </a:lnTo>
                <a:lnTo>
                  <a:pt x="1762" y="496"/>
                </a:lnTo>
                <a:lnTo>
                  <a:pt x="1706" y="450"/>
                </a:lnTo>
                <a:lnTo>
                  <a:pt x="1645" y="410"/>
                </a:lnTo>
                <a:lnTo>
                  <a:pt x="1581" y="374"/>
                </a:lnTo>
                <a:lnTo>
                  <a:pt x="1515" y="343"/>
                </a:lnTo>
                <a:lnTo>
                  <a:pt x="1446" y="317"/>
                </a:lnTo>
                <a:lnTo>
                  <a:pt x="1374" y="297"/>
                </a:lnTo>
                <a:lnTo>
                  <a:pt x="1300" y="281"/>
                </a:lnTo>
                <a:lnTo>
                  <a:pt x="1224" y="272"/>
                </a:lnTo>
                <a:lnTo>
                  <a:pt x="1146" y="269"/>
                </a:lnTo>
                <a:close/>
                <a:moveTo>
                  <a:pt x="0" y="0"/>
                </a:moveTo>
                <a:lnTo>
                  <a:pt x="2296" y="0"/>
                </a:lnTo>
                <a:lnTo>
                  <a:pt x="2296" y="3171"/>
                </a:lnTo>
                <a:lnTo>
                  <a:pt x="0" y="3171"/>
                </a:lnTo>
                <a:lnTo>
                  <a:pt x="0" y="0"/>
                </a:lnTo>
                <a:close/>
              </a:path>
            </a:pathLst>
          </a:custGeom>
          <a:solidFill>
            <a:srgbClr val="082E1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7"/>
          <p:cNvSpPr>
            <a:spLocks/>
          </p:cNvSpPr>
          <p:nvPr/>
        </p:nvSpPr>
        <p:spPr bwMode="auto">
          <a:xfrm>
            <a:off x="6460771" y="3078974"/>
            <a:ext cx="78009" cy="104998"/>
          </a:xfrm>
          <a:custGeom>
            <a:avLst/>
            <a:gdLst>
              <a:gd name="T0" fmla="*/ 281 w 562"/>
              <a:gd name="T1" fmla="*/ 0 h 560"/>
              <a:gd name="T2" fmla="*/ 323 w 562"/>
              <a:gd name="T3" fmla="*/ 3 h 560"/>
              <a:gd name="T4" fmla="*/ 362 w 562"/>
              <a:gd name="T5" fmla="*/ 11 h 560"/>
              <a:gd name="T6" fmla="*/ 400 w 562"/>
              <a:gd name="T7" fmla="*/ 26 h 560"/>
              <a:gd name="T8" fmla="*/ 435 w 562"/>
              <a:gd name="T9" fmla="*/ 45 h 560"/>
              <a:gd name="T10" fmla="*/ 466 w 562"/>
              <a:gd name="T11" fmla="*/ 69 h 560"/>
              <a:gd name="T12" fmla="*/ 494 w 562"/>
              <a:gd name="T13" fmla="*/ 96 h 560"/>
              <a:gd name="T14" fmla="*/ 518 w 562"/>
              <a:gd name="T15" fmla="*/ 128 h 560"/>
              <a:gd name="T16" fmla="*/ 536 w 562"/>
              <a:gd name="T17" fmla="*/ 162 h 560"/>
              <a:gd name="T18" fmla="*/ 551 w 562"/>
              <a:gd name="T19" fmla="*/ 199 h 560"/>
              <a:gd name="T20" fmla="*/ 559 w 562"/>
              <a:gd name="T21" fmla="*/ 238 h 560"/>
              <a:gd name="T22" fmla="*/ 562 w 562"/>
              <a:gd name="T23" fmla="*/ 279 h 560"/>
              <a:gd name="T24" fmla="*/ 559 w 562"/>
              <a:gd name="T25" fmla="*/ 321 h 560"/>
              <a:gd name="T26" fmla="*/ 551 w 562"/>
              <a:gd name="T27" fmla="*/ 361 h 560"/>
              <a:gd name="T28" fmla="*/ 536 w 562"/>
              <a:gd name="T29" fmla="*/ 398 h 560"/>
              <a:gd name="T30" fmla="*/ 518 w 562"/>
              <a:gd name="T31" fmla="*/ 432 h 560"/>
              <a:gd name="T32" fmla="*/ 494 w 562"/>
              <a:gd name="T33" fmla="*/ 463 h 560"/>
              <a:gd name="T34" fmla="*/ 466 w 562"/>
              <a:gd name="T35" fmla="*/ 490 h 560"/>
              <a:gd name="T36" fmla="*/ 435 w 562"/>
              <a:gd name="T37" fmla="*/ 514 h 560"/>
              <a:gd name="T38" fmla="*/ 400 w 562"/>
              <a:gd name="T39" fmla="*/ 533 h 560"/>
              <a:gd name="T40" fmla="*/ 362 w 562"/>
              <a:gd name="T41" fmla="*/ 547 h 560"/>
              <a:gd name="T42" fmla="*/ 323 w 562"/>
              <a:gd name="T43" fmla="*/ 556 h 560"/>
              <a:gd name="T44" fmla="*/ 281 w 562"/>
              <a:gd name="T45" fmla="*/ 560 h 560"/>
              <a:gd name="T46" fmla="*/ 240 w 562"/>
              <a:gd name="T47" fmla="*/ 556 h 560"/>
              <a:gd name="T48" fmla="*/ 200 w 562"/>
              <a:gd name="T49" fmla="*/ 547 h 560"/>
              <a:gd name="T50" fmla="*/ 163 w 562"/>
              <a:gd name="T51" fmla="*/ 533 h 560"/>
              <a:gd name="T52" fmla="*/ 128 w 562"/>
              <a:gd name="T53" fmla="*/ 514 h 560"/>
              <a:gd name="T54" fmla="*/ 97 w 562"/>
              <a:gd name="T55" fmla="*/ 490 h 560"/>
              <a:gd name="T56" fmla="*/ 69 w 562"/>
              <a:gd name="T57" fmla="*/ 463 h 560"/>
              <a:gd name="T58" fmla="*/ 46 w 562"/>
              <a:gd name="T59" fmla="*/ 432 h 560"/>
              <a:gd name="T60" fmla="*/ 26 w 562"/>
              <a:gd name="T61" fmla="*/ 398 h 560"/>
              <a:gd name="T62" fmla="*/ 12 w 562"/>
              <a:gd name="T63" fmla="*/ 361 h 560"/>
              <a:gd name="T64" fmla="*/ 3 w 562"/>
              <a:gd name="T65" fmla="*/ 321 h 560"/>
              <a:gd name="T66" fmla="*/ 0 w 562"/>
              <a:gd name="T67" fmla="*/ 279 h 560"/>
              <a:gd name="T68" fmla="*/ 3 w 562"/>
              <a:gd name="T69" fmla="*/ 238 h 560"/>
              <a:gd name="T70" fmla="*/ 12 w 562"/>
              <a:gd name="T71" fmla="*/ 199 h 560"/>
              <a:gd name="T72" fmla="*/ 26 w 562"/>
              <a:gd name="T73" fmla="*/ 162 h 560"/>
              <a:gd name="T74" fmla="*/ 46 w 562"/>
              <a:gd name="T75" fmla="*/ 128 h 560"/>
              <a:gd name="T76" fmla="*/ 69 w 562"/>
              <a:gd name="T77" fmla="*/ 96 h 560"/>
              <a:gd name="T78" fmla="*/ 97 w 562"/>
              <a:gd name="T79" fmla="*/ 69 h 560"/>
              <a:gd name="T80" fmla="*/ 128 w 562"/>
              <a:gd name="T81" fmla="*/ 45 h 560"/>
              <a:gd name="T82" fmla="*/ 163 w 562"/>
              <a:gd name="T83" fmla="*/ 26 h 560"/>
              <a:gd name="T84" fmla="*/ 200 w 562"/>
              <a:gd name="T85" fmla="*/ 11 h 560"/>
              <a:gd name="T86" fmla="*/ 240 w 562"/>
              <a:gd name="T87" fmla="*/ 3 h 560"/>
              <a:gd name="T88" fmla="*/ 281 w 562"/>
              <a:gd name="T8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560">
                <a:moveTo>
                  <a:pt x="281" y="0"/>
                </a:moveTo>
                <a:lnTo>
                  <a:pt x="323" y="3"/>
                </a:lnTo>
                <a:lnTo>
                  <a:pt x="362" y="11"/>
                </a:lnTo>
                <a:lnTo>
                  <a:pt x="400" y="26"/>
                </a:lnTo>
                <a:lnTo>
                  <a:pt x="435" y="45"/>
                </a:lnTo>
                <a:lnTo>
                  <a:pt x="466" y="69"/>
                </a:lnTo>
                <a:lnTo>
                  <a:pt x="494" y="96"/>
                </a:lnTo>
                <a:lnTo>
                  <a:pt x="518" y="128"/>
                </a:lnTo>
                <a:lnTo>
                  <a:pt x="536" y="162"/>
                </a:lnTo>
                <a:lnTo>
                  <a:pt x="551" y="199"/>
                </a:lnTo>
                <a:lnTo>
                  <a:pt x="559" y="238"/>
                </a:lnTo>
                <a:lnTo>
                  <a:pt x="562" y="279"/>
                </a:lnTo>
                <a:lnTo>
                  <a:pt x="559" y="321"/>
                </a:lnTo>
                <a:lnTo>
                  <a:pt x="551" y="361"/>
                </a:lnTo>
                <a:lnTo>
                  <a:pt x="536" y="398"/>
                </a:lnTo>
                <a:lnTo>
                  <a:pt x="518" y="432"/>
                </a:lnTo>
                <a:lnTo>
                  <a:pt x="494" y="463"/>
                </a:lnTo>
                <a:lnTo>
                  <a:pt x="466" y="490"/>
                </a:lnTo>
                <a:lnTo>
                  <a:pt x="435" y="514"/>
                </a:lnTo>
                <a:lnTo>
                  <a:pt x="400" y="533"/>
                </a:lnTo>
                <a:lnTo>
                  <a:pt x="362" y="547"/>
                </a:lnTo>
                <a:lnTo>
                  <a:pt x="323" y="556"/>
                </a:lnTo>
                <a:lnTo>
                  <a:pt x="281" y="560"/>
                </a:lnTo>
                <a:lnTo>
                  <a:pt x="240" y="556"/>
                </a:lnTo>
                <a:lnTo>
                  <a:pt x="200" y="547"/>
                </a:lnTo>
                <a:lnTo>
                  <a:pt x="163" y="533"/>
                </a:lnTo>
                <a:lnTo>
                  <a:pt x="128" y="514"/>
                </a:lnTo>
                <a:lnTo>
                  <a:pt x="97" y="490"/>
                </a:lnTo>
                <a:lnTo>
                  <a:pt x="69" y="463"/>
                </a:lnTo>
                <a:lnTo>
                  <a:pt x="46" y="432"/>
                </a:lnTo>
                <a:lnTo>
                  <a:pt x="26" y="398"/>
                </a:lnTo>
                <a:lnTo>
                  <a:pt x="12" y="361"/>
                </a:lnTo>
                <a:lnTo>
                  <a:pt x="3" y="321"/>
                </a:lnTo>
                <a:lnTo>
                  <a:pt x="0" y="279"/>
                </a:lnTo>
                <a:lnTo>
                  <a:pt x="3" y="238"/>
                </a:lnTo>
                <a:lnTo>
                  <a:pt x="12" y="199"/>
                </a:lnTo>
                <a:lnTo>
                  <a:pt x="26" y="162"/>
                </a:lnTo>
                <a:lnTo>
                  <a:pt x="46" y="128"/>
                </a:lnTo>
                <a:lnTo>
                  <a:pt x="69" y="96"/>
                </a:lnTo>
                <a:lnTo>
                  <a:pt x="97" y="69"/>
                </a:lnTo>
                <a:lnTo>
                  <a:pt x="128" y="45"/>
                </a:lnTo>
                <a:lnTo>
                  <a:pt x="163" y="26"/>
                </a:lnTo>
                <a:lnTo>
                  <a:pt x="200" y="11"/>
                </a:lnTo>
                <a:lnTo>
                  <a:pt x="240" y="3"/>
                </a:lnTo>
                <a:lnTo>
                  <a:pt x="281" y="0"/>
                </a:lnTo>
                <a:close/>
              </a:path>
            </a:pathLst>
          </a:custGeom>
          <a:solidFill>
            <a:srgbClr val="082E1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 name="Group 43"/>
          <p:cNvGrpSpPr/>
          <p:nvPr/>
        </p:nvGrpSpPr>
        <p:grpSpPr>
          <a:xfrm>
            <a:off x="10974313" y="1967684"/>
            <a:ext cx="1199241" cy="1243285"/>
            <a:chOff x="2683249" y="1825999"/>
            <a:chExt cx="2181785" cy="2181785"/>
          </a:xfrm>
          <a:scene3d>
            <a:camera prst="perspectiveRelaxed">
              <a:rot lat="16800000" lon="0" rev="0"/>
            </a:camera>
            <a:lightRig rig="balanced" dir="t">
              <a:rot lat="0" lon="0" rev="4200000"/>
            </a:lightRig>
          </a:scene3d>
        </p:grpSpPr>
        <p:sp>
          <p:nvSpPr>
            <p:cNvPr id="54" name="Oval 27"/>
            <p:cNvSpPr/>
            <p:nvPr/>
          </p:nvSpPr>
          <p:spPr>
            <a:xfrm>
              <a:off x="2683249" y="1825999"/>
              <a:ext cx="2181785" cy="2181785"/>
            </a:xfrm>
            <a:prstGeom prst="ellipse">
              <a:avLst/>
            </a:prstGeom>
            <a:solidFill>
              <a:schemeClr val="accent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5" name="Oval 28"/>
            <p:cNvSpPr/>
            <p:nvPr/>
          </p:nvSpPr>
          <p:spPr>
            <a:xfrm>
              <a:off x="2892519" y="2035269"/>
              <a:ext cx="1763245" cy="1763245"/>
            </a:xfrm>
            <a:prstGeom prst="ellipse">
              <a:avLst/>
            </a:prstGeom>
            <a:solidFill>
              <a:schemeClr val="bg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6" name="Oval 29"/>
            <p:cNvSpPr/>
            <p:nvPr/>
          </p:nvSpPr>
          <p:spPr>
            <a:xfrm>
              <a:off x="3140169" y="2282919"/>
              <a:ext cx="1267945" cy="1267945"/>
            </a:xfrm>
            <a:prstGeom prst="ellipse">
              <a:avLst/>
            </a:prstGeom>
            <a:solidFill>
              <a:schemeClr val="accent1">
                <a:lumMod val="60000"/>
                <a:lumOff val="40000"/>
              </a:schemeClr>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7" name="Oval 30"/>
            <p:cNvSpPr/>
            <p:nvPr/>
          </p:nvSpPr>
          <p:spPr>
            <a:xfrm>
              <a:off x="3355041" y="2497791"/>
              <a:ext cx="838200" cy="838200"/>
            </a:xfrm>
            <a:prstGeom prst="ellipse">
              <a:avLst/>
            </a:prstGeom>
            <a:solidFill>
              <a:schemeClr val="bg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8" name="Oval 32"/>
            <p:cNvSpPr/>
            <p:nvPr/>
          </p:nvSpPr>
          <p:spPr>
            <a:xfrm>
              <a:off x="3545541" y="2688291"/>
              <a:ext cx="457200" cy="457200"/>
            </a:xfrm>
            <a:prstGeom prst="ellipse">
              <a:avLst/>
            </a:prstGeom>
            <a:solidFill>
              <a:schemeClr val="accent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grpSp>
        <p:nvGrpSpPr>
          <p:cNvPr id="59" name="Group 43"/>
          <p:cNvGrpSpPr/>
          <p:nvPr/>
        </p:nvGrpSpPr>
        <p:grpSpPr>
          <a:xfrm>
            <a:off x="8693059" y="2152962"/>
            <a:ext cx="1199241" cy="1243285"/>
            <a:chOff x="2683249" y="1825999"/>
            <a:chExt cx="2181785" cy="2181785"/>
          </a:xfrm>
          <a:scene3d>
            <a:camera prst="perspectiveRelaxed">
              <a:rot lat="16800000" lon="0" rev="0"/>
            </a:camera>
            <a:lightRig rig="balanced" dir="t">
              <a:rot lat="0" lon="0" rev="4200000"/>
            </a:lightRig>
          </a:scene3d>
        </p:grpSpPr>
        <p:sp>
          <p:nvSpPr>
            <p:cNvPr id="60" name="Oval 21"/>
            <p:cNvSpPr/>
            <p:nvPr/>
          </p:nvSpPr>
          <p:spPr>
            <a:xfrm>
              <a:off x="2683249" y="1825999"/>
              <a:ext cx="2181785" cy="2181785"/>
            </a:xfrm>
            <a:prstGeom prst="ellipse">
              <a:avLst/>
            </a:prstGeom>
            <a:solidFill>
              <a:schemeClr val="accent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1" name="Oval 22"/>
            <p:cNvSpPr/>
            <p:nvPr/>
          </p:nvSpPr>
          <p:spPr>
            <a:xfrm>
              <a:off x="2892519" y="2035269"/>
              <a:ext cx="1763245" cy="1763245"/>
            </a:xfrm>
            <a:prstGeom prst="ellipse">
              <a:avLst/>
            </a:prstGeom>
            <a:solidFill>
              <a:schemeClr val="bg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2" name="Oval 23"/>
            <p:cNvSpPr/>
            <p:nvPr/>
          </p:nvSpPr>
          <p:spPr>
            <a:xfrm>
              <a:off x="3140169" y="2282919"/>
              <a:ext cx="1267945" cy="1267945"/>
            </a:xfrm>
            <a:prstGeom prst="ellipse">
              <a:avLst/>
            </a:prstGeom>
            <a:solidFill>
              <a:schemeClr val="accent1">
                <a:lumMod val="60000"/>
                <a:lumOff val="40000"/>
              </a:schemeClr>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3" name="Oval 24"/>
            <p:cNvSpPr/>
            <p:nvPr/>
          </p:nvSpPr>
          <p:spPr>
            <a:xfrm>
              <a:off x="3355041" y="2497791"/>
              <a:ext cx="838200" cy="838200"/>
            </a:xfrm>
            <a:prstGeom prst="ellipse">
              <a:avLst/>
            </a:prstGeom>
            <a:solidFill>
              <a:schemeClr val="bg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4" name="Oval 25"/>
            <p:cNvSpPr/>
            <p:nvPr/>
          </p:nvSpPr>
          <p:spPr>
            <a:xfrm>
              <a:off x="3545541" y="2688291"/>
              <a:ext cx="457200" cy="457200"/>
            </a:xfrm>
            <a:prstGeom prst="ellipse">
              <a:avLst/>
            </a:prstGeom>
            <a:solidFill>
              <a:schemeClr val="accent1"/>
            </a:solidFill>
            <a:ln>
              <a:noFill/>
            </a:ln>
            <a:sp3d prstMaterial="plastic">
              <a:bevelT w="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grpSp>
        <p:nvGrpSpPr>
          <p:cNvPr id="65" name="Group 19"/>
          <p:cNvGrpSpPr/>
          <p:nvPr/>
        </p:nvGrpSpPr>
        <p:grpSpPr>
          <a:xfrm>
            <a:off x="9169120" y="1922216"/>
            <a:ext cx="220072" cy="876367"/>
            <a:chOff x="2574925" y="258763"/>
            <a:chExt cx="1189038" cy="4567238"/>
          </a:xfrm>
          <a:solidFill>
            <a:schemeClr val="tx1">
              <a:alpha val="65000"/>
            </a:schemeClr>
          </a:solidFill>
          <a:effectLst/>
        </p:grpSpPr>
        <p:sp>
          <p:nvSpPr>
            <p:cNvPr id="66" name="Freeform 11"/>
            <p:cNvSpPr>
              <a:spLocks noEditPoints="1"/>
            </p:cNvSpPr>
            <p:nvPr/>
          </p:nvSpPr>
          <p:spPr bwMode="auto">
            <a:xfrm>
              <a:off x="2574925" y="909638"/>
              <a:ext cx="1189038" cy="3916363"/>
            </a:xfrm>
            <a:custGeom>
              <a:avLst/>
              <a:gdLst/>
              <a:ahLst/>
              <a:cxnLst>
                <a:cxn ang="0">
                  <a:pos x="643" y="1077"/>
                </a:cxn>
                <a:cxn ang="0">
                  <a:pos x="629" y="1136"/>
                </a:cxn>
                <a:cxn ang="0">
                  <a:pos x="619" y="1155"/>
                </a:cxn>
                <a:cxn ang="0">
                  <a:pos x="645" y="1091"/>
                </a:cxn>
                <a:cxn ang="0">
                  <a:pos x="583" y="585"/>
                </a:cxn>
                <a:cxn ang="0">
                  <a:pos x="593" y="773"/>
                </a:cxn>
                <a:cxn ang="0">
                  <a:pos x="605" y="702"/>
                </a:cxn>
                <a:cxn ang="0">
                  <a:pos x="608" y="514"/>
                </a:cxn>
                <a:cxn ang="0">
                  <a:pos x="268" y="57"/>
                </a:cxn>
                <a:cxn ang="0">
                  <a:pos x="240" y="257"/>
                </a:cxn>
                <a:cxn ang="0">
                  <a:pos x="211" y="544"/>
                </a:cxn>
                <a:cxn ang="0">
                  <a:pos x="188" y="674"/>
                </a:cxn>
                <a:cxn ang="0">
                  <a:pos x="300" y="696"/>
                </a:cxn>
                <a:cxn ang="0">
                  <a:pos x="421" y="705"/>
                </a:cxn>
                <a:cxn ang="0">
                  <a:pos x="440" y="498"/>
                </a:cxn>
                <a:cxn ang="0">
                  <a:pos x="482" y="324"/>
                </a:cxn>
                <a:cxn ang="0">
                  <a:pos x="526" y="124"/>
                </a:cxn>
                <a:cxn ang="0">
                  <a:pos x="531" y="18"/>
                </a:cxn>
                <a:cxn ang="0">
                  <a:pos x="732" y="99"/>
                </a:cxn>
                <a:cxn ang="0">
                  <a:pos x="739" y="183"/>
                </a:cxn>
                <a:cxn ang="0">
                  <a:pos x="746" y="661"/>
                </a:cxn>
                <a:cxn ang="0">
                  <a:pos x="737" y="834"/>
                </a:cxn>
                <a:cxn ang="0">
                  <a:pos x="717" y="951"/>
                </a:cxn>
                <a:cxn ang="0">
                  <a:pos x="687" y="1023"/>
                </a:cxn>
                <a:cxn ang="0">
                  <a:pos x="651" y="1165"/>
                </a:cxn>
                <a:cxn ang="0">
                  <a:pos x="599" y="1236"/>
                </a:cxn>
                <a:cxn ang="0">
                  <a:pos x="553" y="1277"/>
                </a:cxn>
                <a:cxn ang="0">
                  <a:pos x="506" y="1465"/>
                </a:cxn>
                <a:cxn ang="0">
                  <a:pos x="475" y="1597"/>
                </a:cxn>
                <a:cxn ang="0">
                  <a:pos x="470" y="1831"/>
                </a:cxn>
                <a:cxn ang="0">
                  <a:pos x="447" y="2032"/>
                </a:cxn>
                <a:cxn ang="0">
                  <a:pos x="439" y="2192"/>
                </a:cxn>
                <a:cxn ang="0">
                  <a:pos x="461" y="2247"/>
                </a:cxn>
                <a:cxn ang="0">
                  <a:pos x="498" y="2357"/>
                </a:cxn>
                <a:cxn ang="0">
                  <a:pos x="472" y="2458"/>
                </a:cxn>
                <a:cxn ang="0">
                  <a:pos x="383" y="2433"/>
                </a:cxn>
                <a:cxn ang="0">
                  <a:pos x="349" y="2415"/>
                </a:cxn>
                <a:cxn ang="0">
                  <a:pos x="250" y="2443"/>
                </a:cxn>
                <a:cxn ang="0">
                  <a:pos x="241" y="2376"/>
                </a:cxn>
                <a:cxn ang="0">
                  <a:pos x="274" y="2310"/>
                </a:cxn>
                <a:cxn ang="0">
                  <a:pos x="301" y="2212"/>
                </a:cxn>
                <a:cxn ang="0">
                  <a:pos x="265" y="2067"/>
                </a:cxn>
                <a:cxn ang="0">
                  <a:pos x="218" y="1831"/>
                </a:cxn>
                <a:cxn ang="0">
                  <a:pos x="203" y="1648"/>
                </a:cxn>
                <a:cxn ang="0">
                  <a:pos x="167" y="1519"/>
                </a:cxn>
                <a:cxn ang="0">
                  <a:pos x="138" y="1395"/>
                </a:cxn>
                <a:cxn ang="0">
                  <a:pos x="117" y="1261"/>
                </a:cxn>
                <a:cxn ang="0">
                  <a:pos x="84" y="1156"/>
                </a:cxn>
                <a:cxn ang="0">
                  <a:pos x="38" y="1120"/>
                </a:cxn>
                <a:cxn ang="0">
                  <a:pos x="55" y="953"/>
                </a:cxn>
                <a:cxn ang="0">
                  <a:pos x="38" y="868"/>
                </a:cxn>
                <a:cxn ang="0">
                  <a:pos x="7" y="677"/>
                </a:cxn>
                <a:cxn ang="0">
                  <a:pos x="6" y="510"/>
                </a:cxn>
                <a:cxn ang="0">
                  <a:pos x="25" y="298"/>
                </a:cxn>
                <a:cxn ang="0">
                  <a:pos x="39" y="169"/>
                </a:cxn>
                <a:cxn ang="0">
                  <a:pos x="66" y="64"/>
                </a:cxn>
                <a:cxn ang="0">
                  <a:pos x="163" y="33"/>
                </a:cxn>
                <a:cxn ang="0">
                  <a:pos x="291" y="0"/>
                </a:cxn>
              </a:cxnLst>
              <a:rect l="0" t="0" r="r" b="b"/>
              <a:pathLst>
                <a:path w="749" h="2467">
                  <a:moveTo>
                    <a:pt x="476" y="2312"/>
                  </a:moveTo>
                  <a:lnTo>
                    <a:pt x="482" y="2331"/>
                  </a:lnTo>
                  <a:lnTo>
                    <a:pt x="480" y="2322"/>
                  </a:lnTo>
                  <a:lnTo>
                    <a:pt x="476" y="2312"/>
                  </a:lnTo>
                  <a:close/>
                  <a:moveTo>
                    <a:pt x="645" y="1072"/>
                  </a:moveTo>
                  <a:lnTo>
                    <a:pt x="644" y="1073"/>
                  </a:lnTo>
                  <a:lnTo>
                    <a:pt x="644" y="1075"/>
                  </a:lnTo>
                  <a:lnTo>
                    <a:pt x="643" y="1077"/>
                  </a:lnTo>
                  <a:lnTo>
                    <a:pt x="643" y="1081"/>
                  </a:lnTo>
                  <a:lnTo>
                    <a:pt x="641" y="1088"/>
                  </a:lnTo>
                  <a:lnTo>
                    <a:pt x="641" y="1099"/>
                  </a:lnTo>
                  <a:lnTo>
                    <a:pt x="640" y="1110"/>
                  </a:lnTo>
                  <a:lnTo>
                    <a:pt x="637" y="1122"/>
                  </a:lnTo>
                  <a:lnTo>
                    <a:pt x="635" y="1131"/>
                  </a:lnTo>
                  <a:lnTo>
                    <a:pt x="632" y="1136"/>
                  </a:lnTo>
                  <a:lnTo>
                    <a:pt x="629" y="1136"/>
                  </a:lnTo>
                  <a:lnTo>
                    <a:pt x="628" y="1134"/>
                  </a:lnTo>
                  <a:lnTo>
                    <a:pt x="626" y="1131"/>
                  </a:lnTo>
                  <a:lnTo>
                    <a:pt x="623" y="1124"/>
                  </a:lnTo>
                  <a:lnTo>
                    <a:pt x="623" y="1126"/>
                  </a:lnTo>
                  <a:lnTo>
                    <a:pt x="622" y="1129"/>
                  </a:lnTo>
                  <a:lnTo>
                    <a:pt x="622" y="1130"/>
                  </a:lnTo>
                  <a:lnTo>
                    <a:pt x="620" y="1141"/>
                  </a:lnTo>
                  <a:lnTo>
                    <a:pt x="619" y="1155"/>
                  </a:lnTo>
                  <a:lnTo>
                    <a:pt x="625" y="1151"/>
                  </a:lnTo>
                  <a:lnTo>
                    <a:pt x="632" y="1147"/>
                  </a:lnTo>
                  <a:lnTo>
                    <a:pt x="637" y="1141"/>
                  </a:lnTo>
                  <a:lnTo>
                    <a:pt x="641" y="1134"/>
                  </a:lnTo>
                  <a:lnTo>
                    <a:pt x="643" y="1125"/>
                  </a:lnTo>
                  <a:lnTo>
                    <a:pt x="644" y="1117"/>
                  </a:lnTo>
                  <a:lnTo>
                    <a:pt x="644" y="1109"/>
                  </a:lnTo>
                  <a:lnTo>
                    <a:pt x="645" y="1091"/>
                  </a:lnTo>
                  <a:lnTo>
                    <a:pt x="647" y="1075"/>
                  </a:lnTo>
                  <a:lnTo>
                    <a:pt x="647" y="1072"/>
                  </a:lnTo>
                  <a:lnTo>
                    <a:pt x="645" y="1072"/>
                  </a:lnTo>
                  <a:close/>
                  <a:moveTo>
                    <a:pt x="608" y="490"/>
                  </a:moveTo>
                  <a:lnTo>
                    <a:pt x="604" y="504"/>
                  </a:lnTo>
                  <a:lnTo>
                    <a:pt x="598" y="523"/>
                  </a:lnTo>
                  <a:lnTo>
                    <a:pt x="586" y="564"/>
                  </a:lnTo>
                  <a:lnTo>
                    <a:pt x="583" y="585"/>
                  </a:lnTo>
                  <a:lnTo>
                    <a:pt x="582" y="606"/>
                  </a:lnTo>
                  <a:lnTo>
                    <a:pt x="582" y="631"/>
                  </a:lnTo>
                  <a:lnTo>
                    <a:pt x="583" y="655"/>
                  </a:lnTo>
                  <a:lnTo>
                    <a:pt x="583" y="691"/>
                  </a:lnTo>
                  <a:lnTo>
                    <a:pt x="585" y="711"/>
                  </a:lnTo>
                  <a:lnTo>
                    <a:pt x="586" y="732"/>
                  </a:lnTo>
                  <a:lnTo>
                    <a:pt x="590" y="754"/>
                  </a:lnTo>
                  <a:lnTo>
                    <a:pt x="593" y="773"/>
                  </a:lnTo>
                  <a:lnTo>
                    <a:pt x="598" y="785"/>
                  </a:lnTo>
                  <a:lnTo>
                    <a:pt x="603" y="792"/>
                  </a:lnTo>
                  <a:lnTo>
                    <a:pt x="606" y="796"/>
                  </a:lnTo>
                  <a:lnTo>
                    <a:pt x="607" y="795"/>
                  </a:lnTo>
                  <a:lnTo>
                    <a:pt x="608" y="788"/>
                  </a:lnTo>
                  <a:lnTo>
                    <a:pt x="608" y="755"/>
                  </a:lnTo>
                  <a:lnTo>
                    <a:pt x="607" y="727"/>
                  </a:lnTo>
                  <a:lnTo>
                    <a:pt x="605" y="702"/>
                  </a:lnTo>
                  <a:lnTo>
                    <a:pt x="604" y="678"/>
                  </a:lnTo>
                  <a:lnTo>
                    <a:pt x="603" y="660"/>
                  </a:lnTo>
                  <a:lnTo>
                    <a:pt x="603" y="588"/>
                  </a:lnTo>
                  <a:lnTo>
                    <a:pt x="605" y="569"/>
                  </a:lnTo>
                  <a:lnTo>
                    <a:pt x="606" y="559"/>
                  </a:lnTo>
                  <a:lnTo>
                    <a:pt x="607" y="545"/>
                  </a:lnTo>
                  <a:lnTo>
                    <a:pt x="607" y="530"/>
                  </a:lnTo>
                  <a:lnTo>
                    <a:pt x="608" y="514"/>
                  </a:lnTo>
                  <a:lnTo>
                    <a:pt x="608" y="490"/>
                  </a:lnTo>
                  <a:close/>
                  <a:moveTo>
                    <a:pt x="291" y="0"/>
                  </a:moveTo>
                  <a:lnTo>
                    <a:pt x="293" y="2"/>
                  </a:lnTo>
                  <a:lnTo>
                    <a:pt x="292" y="5"/>
                  </a:lnTo>
                  <a:lnTo>
                    <a:pt x="287" y="12"/>
                  </a:lnTo>
                  <a:lnTo>
                    <a:pt x="281" y="25"/>
                  </a:lnTo>
                  <a:lnTo>
                    <a:pt x="274" y="40"/>
                  </a:lnTo>
                  <a:lnTo>
                    <a:pt x="268" y="57"/>
                  </a:lnTo>
                  <a:lnTo>
                    <a:pt x="261" y="76"/>
                  </a:lnTo>
                  <a:lnTo>
                    <a:pt x="255" y="95"/>
                  </a:lnTo>
                  <a:lnTo>
                    <a:pt x="251" y="111"/>
                  </a:lnTo>
                  <a:lnTo>
                    <a:pt x="249" y="126"/>
                  </a:lnTo>
                  <a:lnTo>
                    <a:pt x="248" y="147"/>
                  </a:lnTo>
                  <a:lnTo>
                    <a:pt x="247" y="173"/>
                  </a:lnTo>
                  <a:lnTo>
                    <a:pt x="242" y="231"/>
                  </a:lnTo>
                  <a:lnTo>
                    <a:pt x="240" y="257"/>
                  </a:lnTo>
                  <a:lnTo>
                    <a:pt x="235" y="280"/>
                  </a:lnTo>
                  <a:lnTo>
                    <a:pt x="232" y="298"/>
                  </a:lnTo>
                  <a:lnTo>
                    <a:pt x="227" y="323"/>
                  </a:lnTo>
                  <a:lnTo>
                    <a:pt x="222" y="349"/>
                  </a:lnTo>
                  <a:lnTo>
                    <a:pt x="215" y="403"/>
                  </a:lnTo>
                  <a:lnTo>
                    <a:pt x="212" y="425"/>
                  </a:lnTo>
                  <a:lnTo>
                    <a:pt x="211" y="442"/>
                  </a:lnTo>
                  <a:lnTo>
                    <a:pt x="211" y="544"/>
                  </a:lnTo>
                  <a:lnTo>
                    <a:pt x="210" y="570"/>
                  </a:lnTo>
                  <a:lnTo>
                    <a:pt x="207" y="594"/>
                  </a:lnTo>
                  <a:lnTo>
                    <a:pt x="203" y="616"/>
                  </a:lnTo>
                  <a:lnTo>
                    <a:pt x="194" y="637"/>
                  </a:lnTo>
                  <a:lnTo>
                    <a:pt x="185" y="655"/>
                  </a:lnTo>
                  <a:lnTo>
                    <a:pt x="179" y="671"/>
                  </a:lnTo>
                  <a:lnTo>
                    <a:pt x="182" y="673"/>
                  </a:lnTo>
                  <a:lnTo>
                    <a:pt x="188" y="674"/>
                  </a:lnTo>
                  <a:lnTo>
                    <a:pt x="196" y="676"/>
                  </a:lnTo>
                  <a:lnTo>
                    <a:pt x="206" y="680"/>
                  </a:lnTo>
                  <a:lnTo>
                    <a:pt x="215" y="682"/>
                  </a:lnTo>
                  <a:lnTo>
                    <a:pt x="223" y="684"/>
                  </a:lnTo>
                  <a:lnTo>
                    <a:pt x="234" y="687"/>
                  </a:lnTo>
                  <a:lnTo>
                    <a:pt x="249" y="689"/>
                  </a:lnTo>
                  <a:lnTo>
                    <a:pt x="284" y="694"/>
                  </a:lnTo>
                  <a:lnTo>
                    <a:pt x="300" y="696"/>
                  </a:lnTo>
                  <a:lnTo>
                    <a:pt x="313" y="697"/>
                  </a:lnTo>
                  <a:lnTo>
                    <a:pt x="331" y="699"/>
                  </a:lnTo>
                  <a:lnTo>
                    <a:pt x="356" y="702"/>
                  </a:lnTo>
                  <a:lnTo>
                    <a:pt x="382" y="703"/>
                  </a:lnTo>
                  <a:lnTo>
                    <a:pt x="408" y="704"/>
                  </a:lnTo>
                  <a:lnTo>
                    <a:pt x="412" y="704"/>
                  </a:lnTo>
                  <a:lnTo>
                    <a:pt x="416" y="705"/>
                  </a:lnTo>
                  <a:lnTo>
                    <a:pt x="421" y="705"/>
                  </a:lnTo>
                  <a:lnTo>
                    <a:pt x="419" y="699"/>
                  </a:lnTo>
                  <a:lnTo>
                    <a:pt x="419" y="668"/>
                  </a:lnTo>
                  <a:lnTo>
                    <a:pt x="421" y="645"/>
                  </a:lnTo>
                  <a:lnTo>
                    <a:pt x="423" y="618"/>
                  </a:lnTo>
                  <a:lnTo>
                    <a:pt x="430" y="562"/>
                  </a:lnTo>
                  <a:lnTo>
                    <a:pt x="434" y="537"/>
                  </a:lnTo>
                  <a:lnTo>
                    <a:pt x="438" y="516"/>
                  </a:lnTo>
                  <a:lnTo>
                    <a:pt x="440" y="498"/>
                  </a:lnTo>
                  <a:lnTo>
                    <a:pt x="444" y="483"/>
                  </a:lnTo>
                  <a:lnTo>
                    <a:pt x="447" y="464"/>
                  </a:lnTo>
                  <a:lnTo>
                    <a:pt x="453" y="441"/>
                  </a:lnTo>
                  <a:lnTo>
                    <a:pt x="459" y="417"/>
                  </a:lnTo>
                  <a:lnTo>
                    <a:pt x="466" y="391"/>
                  </a:lnTo>
                  <a:lnTo>
                    <a:pt x="472" y="367"/>
                  </a:lnTo>
                  <a:lnTo>
                    <a:pt x="477" y="343"/>
                  </a:lnTo>
                  <a:lnTo>
                    <a:pt x="482" y="324"/>
                  </a:lnTo>
                  <a:lnTo>
                    <a:pt x="487" y="307"/>
                  </a:lnTo>
                  <a:lnTo>
                    <a:pt x="492" y="287"/>
                  </a:lnTo>
                  <a:lnTo>
                    <a:pt x="498" y="261"/>
                  </a:lnTo>
                  <a:lnTo>
                    <a:pt x="505" y="232"/>
                  </a:lnTo>
                  <a:lnTo>
                    <a:pt x="512" y="202"/>
                  </a:lnTo>
                  <a:lnTo>
                    <a:pt x="518" y="173"/>
                  </a:lnTo>
                  <a:lnTo>
                    <a:pt x="523" y="146"/>
                  </a:lnTo>
                  <a:lnTo>
                    <a:pt x="526" y="124"/>
                  </a:lnTo>
                  <a:lnTo>
                    <a:pt x="526" y="91"/>
                  </a:lnTo>
                  <a:lnTo>
                    <a:pt x="521" y="52"/>
                  </a:lnTo>
                  <a:lnTo>
                    <a:pt x="519" y="33"/>
                  </a:lnTo>
                  <a:lnTo>
                    <a:pt x="517" y="19"/>
                  </a:lnTo>
                  <a:lnTo>
                    <a:pt x="514" y="10"/>
                  </a:lnTo>
                  <a:lnTo>
                    <a:pt x="517" y="11"/>
                  </a:lnTo>
                  <a:lnTo>
                    <a:pt x="523" y="13"/>
                  </a:lnTo>
                  <a:lnTo>
                    <a:pt x="531" y="18"/>
                  </a:lnTo>
                  <a:lnTo>
                    <a:pt x="542" y="22"/>
                  </a:lnTo>
                  <a:lnTo>
                    <a:pt x="556" y="28"/>
                  </a:lnTo>
                  <a:lnTo>
                    <a:pt x="583" y="39"/>
                  </a:lnTo>
                  <a:lnTo>
                    <a:pt x="613" y="48"/>
                  </a:lnTo>
                  <a:lnTo>
                    <a:pt x="645" y="60"/>
                  </a:lnTo>
                  <a:lnTo>
                    <a:pt x="678" y="73"/>
                  </a:lnTo>
                  <a:lnTo>
                    <a:pt x="706" y="86"/>
                  </a:lnTo>
                  <a:lnTo>
                    <a:pt x="732" y="99"/>
                  </a:lnTo>
                  <a:lnTo>
                    <a:pt x="740" y="105"/>
                  </a:lnTo>
                  <a:lnTo>
                    <a:pt x="745" y="113"/>
                  </a:lnTo>
                  <a:lnTo>
                    <a:pt x="746" y="123"/>
                  </a:lnTo>
                  <a:lnTo>
                    <a:pt x="745" y="134"/>
                  </a:lnTo>
                  <a:lnTo>
                    <a:pt x="743" y="145"/>
                  </a:lnTo>
                  <a:lnTo>
                    <a:pt x="740" y="157"/>
                  </a:lnTo>
                  <a:lnTo>
                    <a:pt x="739" y="170"/>
                  </a:lnTo>
                  <a:lnTo>
                    <a:pt x="739" y="183"/>
                  </a:lnTo>
                  <a:lnTo>
                    <a:pt x="740" y="200"/>
                  </a:lnTo>
                  <a:lnTo>
                    <a:pt x="740" y="224"/>
                  </a:lnTo>
                  <a:lnTo>
                    <a:pt x="742" y="249"/>
                  </a:lnTo>
                  <a:lnTo>
                    <a:pt x="744" y="303"/>
                  </a:lnTo>
                  <a:lnTo>
                    <a:pt x="745" y="327"/>
                  </a:lnTo>
                  <a:lnTo>
                    <a:pt x="745" y="349"/>
                  </a:lnTo>
                  <a:lnTo>
                    <a:pt x="746" y="367"/>
                  </a:lnTo>
                  <a:lnTo>
                    <a:pt x="746" y="661"/>
                  </a:lnTo>
                  <a:lnTo>
                    <a:pt x="747" y="683"/>
                  </a:lnTo>
                  <a:lnTo>
                    <a:pt x="749" y="709"/>
                  </a:lnTo>
                  <a:lnTo>
                    <a:pt x="747" y="735"/>
                  </a:lnTo>
                  <a:lnTo>
                    <a:pt x="745" y="762"/>
                  </a:lnTo>
                  <a:lnTo>
                    <a:pt x="743" y="784"/>
                  </a:lnTo>
                  <a:lnTo>
                    <a:pt x="740" y="802"/>
                  </a:lnTo>
                  <a:lnTo>
                    <a:pt x="739" y="817"/>
                  </a:lnTo>
                  <a:lnTo>
                    <a:pt x="737" y="834"/>
                  </a:lnTo>
                  <a:lnTo>
                    <a:pt x="735" y="847"/>
                  </a:lnTo>
                  <a:lnTo>
                    <a:pt x="732" y="863"/>
                  </a:lnTo>
                  <a:lnTo>
                    <a:pt x="729" y="881"/>
                  </a:lnTo>
                  <a:lnTo>
                    <a:pt x="727" y="899"/>
                  </a:lnTo>
                  <a:lnTo>
                    <a:pt x="723" y="917"/>
                  </a:lnTo>
                  <a:lnTo>
                    <a:pt x="721" y="930"/>
                  </a:lnTo>
                  <a:lnTo>
                    <a:pt x="720" y="939"/>
                  </a:lnTo>
                  <a:lnTo>
                    <a:pt x="717" y="951"/>
                  </a:lnTo>
                  <a:lnTo>
                    <a:pt x="716" y="966"/>
                  </a:lnTo>
                  <a:lnTo>
                    <a:pt x="714" y="982"/>
                  </a:lnTo>
                  <a:lnTo>
                    <a:pt x="711" y="996"/>
                  </a:lnTo>
                  <a:lnTo>
                    <a:pt x="708" y="1006"/>
                  </a:lnTo>
                  <a:lnTo>
                    <a:pt x="702" y="1013"/>
                  </a:lnTo>
                  <a:lnTo>
                    <a:pt x="696" y="1018"/>
                  </a:lnTo>
                  <a:lnTo>
                    <a:pt x="691" y="1022"/>
                  </a:lnTo>
                  <a:lnTo>
                    <a:pt x="687" y="1023"/>
                  </a:lnTo>
                  <a:lnTo>
                    <a:pt x="687" y="1038"/>
                  </a:lnTo>
                  <a:lnTo>
                    <a:pt x="689" y="1066"/>
                  </a:lnTo>
                  <a:lnTo>
                    <a:pt x="689" y="1086"/>
                  </a:lnTo>
                  <a:lnTo>
                    <a:pt x="685" y="1104"/>
                  </a:lnTo>
                  <a:lnTo>
                    <a:pt x="679" y="1124"/>
                  </a:lnTo>
                  <a:lnTo>
                    <a:pt x="671" y="1142"/>
                  </a:lnTo>
                  <a:lnTo>
                    <a:pt x="663" y="1154"/>
                  </a:lnTo>
                  <a:lnTo>
                    <a:pt x="651" y="1165"/>
                  </a:lnTo>
                  <a:lnTo>
                    <a:pt x="641" y="1169"/>
                  </a:lnTo>
                  <a:lnTo>
                    <a:pt x="630" y="1173"/>
                  </a:lnTo>
                  <a:lnTo>
                    <a:pt x="616" y="1175"/>
                  </a:lnTo>
                  <a:lnTo>
                    <a:pt x="614" y="1194"/>
                  </a:lnTo>
                  <a:lnTo>
                    <a:pt x="612" y="1209"/>
                  </a:lnTo>
                  <a:lnTo>
                    <a:pt x="609" y="1220"/>
                  </a:lnTo>
                  <a:lnTo>
                    <a:pt x="606" y="1230"/>
                  </a:lnTo>
                  <a:lnTo>
                    <a:pt x="599" y="1236"/>
                  </a:lnTo>
                  <a:lnTo>
                    <a:pt x="591" y="1238"/>
                  </a:lnTo>
                  <a:lnTo>
                    <a:pt x="579" y="1243"/>
                  </a:lnTo>
                  <a:lnTo>
                    <a:pt x="569" y="1245"/>
                  </a:lnTo>
                  <a:lnTo>
                    <a:pt x="557" y="1247"/>
                  </a:lnTo>
                  <a:lnTo>
                    <a:pt x="556" y="1253"/>
                  </a:lnTo>
                  <a:lnTo>
                    <a:pt x="556" y="1259"/>
                  </a:lnTo>
                  <a:lnTo>
                    <a:pt x="555" y="1263"/>
                  </a:lnTo>
                  <a:lnTo>
                    <a:pt x="553" y="1277"/>
                  </a:lnTo>
                  <a:lnTo>
                    <a:pt x="548" y="1294"/>
                  </a:lnTo>
                  <a:lnTo>
                    <a:pt x="543" y="1313"/>
                  </a:lnTo>
                  <a:lnTo>
                    <a:pt x="539" y="1334"/>
                  </a:lnTo>
                  <a:lnTo>
                    <a:pt x="533" y="1355"/>
                  </a:lnTo>
                  <a:lnTo>
                    <a:pt x="529" y="1373"/>
                  </a:lnTo>
                  <a:lnTo>
                    <a:pt x="523" y="1403"/>
                  </a:lnTo>
                  <a:lnTo>
                    <a:pt x="518" y="1423"/>
                  </a:lnTo>
                  <a:lnTo>
                    <a:pt x="506" y="1465"/>
                  </a:lnTo>
                  <a:lnTo>
                    <a:pt x="501" y="1484"/>
                  </a:lnTo>
                  <a:lnTo>
                    <a:pt x="496" y="1502"/>
                  </a:lnTo>
                  <a:lnTo>
                    <a:pt x="491" y="1513"/>
                  </a:lnTo>
                  <a:lnTo>
                    <a:pt x="484" y="1527"/>
                  </a:lnTo>
                  <a:lnTo>
                    <a:pt x="475" y="1533"/>
                  </a:lnTo>
                  <a:lnTo>
                    <a:pt x="474" y="1546"/>
                  </a:lnTo>
                  <a:lnTo>
                    <a:pt x="474" y="1573"/>
                  </a:lnTo>
                  <a:lnTo>
                    <a:pt x="475" y="1597"/>
                  </a:lnTo>
                  <a:lnTo>
                    <a:pt x="477" y="1625"/>
                  </a:lnTo>
                  <a:lnTo>
                    <a:pt x="483" y="1677"/>
                  </a:lnTo>
                  <a:lnTo>
                    <a:pt x="483" y="1702"/>
                  </a:lnTo>
                  <a:lnTo>
                    <a:pt x="482" y="1729"/>
                  </a:lnTo>
                  <a:lnTo>
                    <a:pt x="480" y="1757"/>
                  </a:lnTo>
                  <a:lnTo>
                    <a:pt x="476" y="1784"/>
                  </a:lnTo>
                  <a:lnTo>
                    <a:pt x="473" y="1809"/>
                  </a:lnTo>
                  <a:lnTo>
                    <a:pt x="470" y="1831"/>
                  </a:lnTo>
                  <a:lnTo>
                    <a:pt x="468" y="1846"/>
                  </a:lnTo>
                  <a:lnTo>
                    <a:pt x="466" y="1867"/>
                  </a:lnTo>
                  <a:lnTo>
                    <a:pt x="463" y="1893"/>
                  </a:lnTo>
                  <a:lnTo>
                    <a:pt x="460" y="1919"/>
                  </a:lnTo>
                  <a:lnTo>
                    <a:pt x="458" y="1948"/>
                  </a:lnTo>
                  <a:lnTo>
                    <a:pt x="454" y="1979"/>
                  </a:lnTo>
                  <a:lnTo>
                    <a:pt x="451" y="2007"/>
                  </a:lnTo>
                  <a:lnTo>
                    <a:pt x="447" y="2032"/>
                  </a:lnTo>
                  <a:lnTo>
                    <a:pt x="445" y="2055"/>
                  </a:lnTo>
                  <a:lnTo>
                    <a:pt x="443" y="2073"/>
                  </a:lnTo>
                  <a:lnTo>
                    <a:pt x="441" y="2086"/>
                  </a:lnTo>
                  <a:lnTo>
                    <a:pt x="439" y="2103"/>
                  </a:lnTo>
                  <a:lnTo>
                    <a:pt x="437" y="2145"/>
                  </a:lnTo>
                  <a:lnTo>
                    <a:pt x="438" y="2165"/>
                  </a:lnTo>
                  <a:lnTo>
                    <a:pt x="438" y="2181"/>
                  </a:lnTo>
                  <a:lnTo>
                    <a:pt x="439" y="2192"/>
                  </a:lnTo>
                  <a:lnTo>
                    <a:pt x="441" y="2197"/>
                  </a:lnTo>
                  <a:lnTo>
                    <a:pt x="444" y="2207"/>
                  </a:lnTo>
                  <a:lnTo>
                    <a:pt x="447" y="2217"/>
                  </a:lnTo>
                  <a:lnTo>
                    <a:pt x="447" y="2216"/>
                  </a:lnTo>
                  <a:lnTo>
                    <a:pt x="450" y="2221"/>
                  </a:lnTo>
                  <a:lnTo>
                    <a:pt x="452" y="2228"/>
                  </a:lnTo>
                  <a:lnTo>
                    <a:pt x="456" y="2237"/>
                  </a:lnTo>
                  <a:lnTo>
                    <a:pt x="461" y="2247"/>
                  </a:lnTo>
                  <a:lnTo>
                    <a:pt x="465" y="2258"/>
                  </a:lnTo>
                  <a:lnTo>
                    <a:pt x="469" y="2267"/>
                  </a:lnTo>
                  <a:lnTo>
                    <a:pt x="472" y="2275"/>
                  </a:lnTo>
                  <a:lnTo>
                    <a:pt x="474" y="2280"/>
                  </a:lnTo>
                  <a:lnTo>
                    <a:pt x="484" y="2311"/>
                  </a:lnTo>
                  <a:lnTo>
                    <a:pt x="489" y="2326"/>
                  </a:lnTo>
                  <a:lnTo>
                    <a:pt x="495" y="2342"/>
                  </a:lnTo>
                  <a:lnTo>
                    <a:pt x="498" y="2357"/>
                  </a:lnTo>
                  <a:lnTo>
                    <a:pt x="502" y="2369"/>
                  </a:lnTo>
                  <a:lnTo>
                    <a:pt x="504" y="2386"/>
                  </a:lnTo>
                  <a:lnTo>
                    <a:pt x="502" y="2402"/>
                  </a:lnTo>
                  <a:lnTo>
                    <a:pt x="498" y="2418"/>
                  </a:lnTo>
                  <a:lnTo>
                    <a:pt x="492" y="2431"/>
                  </a:lnTo>
                  <a:lnTo>
                    <a:pt x="488" y="2440"/>
                  </a:lnTo>
                  <a:lnTo>
                    <a:pt x="481" y="2450"/>
                  </a:lnTo>
                  <a:lnTo>
                    <a:pt x="472" y="2458"/>
                  </a:lnTo>
                  <a:lnTo>
                    <a:pt x="461" y="2465"/>
                  </a:lnTo>
                  <a:lnTo>
                    <a:pt x="451" y="2467"/>
                  </a:lnTo>
                  <a:lnTo>
                    <a:pt x="438" y="2466"/>
                  </a:lnTo>
                  <a:lnTo>
                    <a:pt x="423" y="2461"/>
                  </a:lnTo>
                  <a:lnTo>
                    <a:pt x="409" y="2456"/>
                  </a:lnTo>
                  <a:lnTo>
                    <a:pt x="400" y="2451"/>
                  </a:lnTo>
                  <a:lnTo>
                    <a:pt x="393" y="2444"/>
                  </a:lnTo>
                  <a:lnTo>
                    <a:pt x="383" y="2433"/>
                  </a:lnTo>
                  <a:lnTo>
                    <a:pt x="375" y="2422"/>
                  </a:lnTo>
                  <a:lnTo>
                    <a:pt x="370" y="2411"/>
                  </a:lnTo>
                  <a:lnTo>
                    <a:pt x="368" y="2407"/>
                  </a:lnTo>
                  <a:lnTo>
                    <a:pt x="365" y="2403"/>
                  </a:lnTo>
                  <a:lnTo>
                    <a:pt x="364" y="2403"/>
                  </a:lnTo>
                  <a:lnTo>
                    <a:pt x="361" y="2404"/>
                  </a:lnTo>
                  <a:lnTo>
                    <a:pt x="356" y="2410"/>
                  </a:lnTo>
                  <a:lnTo>
                    <a:pt x="349" y="2415"/>
                  </a:lnTo>
                  <a:lnTo>
                    <a:pt x="338" y="2421"/>
                  </a:lnTo>
                  <a:lnTo>
                    <a:pt x="327" y="2425"/>
                  </a:lnTo>
                  <a:lnTo>
                    <a:pt x="314" y="2431"/>
                  </a:lnTo>
                  <a:lnTo>
                    <a:pt x="302" y="2435"/>
                  </a:lnTo>
                  <a:lnTo>
                    <a:pt x="288" y="2438"/>
                  </a:lnTo>
                  <a:lnTo>
                    <a:pt x="274" y="2440"/>
                  </a:lnTo>
                  <a:lnTo>
                    <a:pt x="261" y="2442"/>
                  </a:lnTo>
                  <a:lnTo>
                    <a:pt x="250" y="2443"/>
                  </a:lnTo>
                  <a:lnTo>
                    <a:pt x="242" y="2442"/>
                  </a:lnTo>
                  <a:lnTo>
                    <a:pt x="236" y="2437"/>
                  </a:lnTo>
                  <a:lnTo>
                    <a:pt x="233" y="2431"/>
                  </a:lnTo>
                  <a:lnTo>
                    <a:pt x="230" y="2423"/>
                  </a:lnTo>
                  <a:lnTo>
                    <a:pt x="229" y="2413"/>
                  </a:lnTo>
                  <a:lnTo>
                    <a:pt x="232" y="2400"/>
                  </a:lnTo>
                  <a:lnTo>
                    <a:pt x="235" y="2387"/>
                  </a:lnTo>
                  <a:lnTo>
                    <a:pt x="241" y="2376"/>
                  </a:lnTo>
                  <a:lnTo>
                    <a:pt x="244" y="2369"/>
                  </a:lnTo>
                  <a:lnTo>
                    <a:pt x="250" y="2359"/>
                  </a:lnTo>
                  <a:lnTo>
                    <a:pt x="256" y="2347"/>
                  </a:lnTo>
                  <a:lnTo>
                    <a:pt x="262" y="2335"/>
                  </a:lnTo>
                  <a:lnTo>
                    <a:pt x="268" y="2323"/>
                  </a:lnTo>
                  <a:lnTo>
                    <a:pt x="271" y="2314"/>
                  </a:lnTo>
                  <a:lnTo>
                    <a:pt x="274" y="2308"/>
                  </a:lnTo>
                  <a:lnTo>
                    <a:pt x="274" y="2310"/>
                  </a:lnTo>
                  <a:lnTo>
                    <a:pt x="276" y="2306"/>
                  </a:lnTo>
                  <a:lnTo>
                    <a:pt x="277" y="2302"/>
                  </a:lnTo>
                  <a:lnTo>
                    <a:pt x="279" y="2300"/>
                  </a:lnTo>
                  <a:lnTo>
                    <a:pt x="285" y="2288"/>
                  </a:lnTo>
                  <a:lnTo>
                    <a:pt x="297" y="2260"/>
                  </a:lnTo>
                  <a:lnTo>
                    <a:pt x="301" y="2246"/>
                  </a:lnTo>
                  <a:lnTo>
                    <a:pt x="302" y="2231"/>
                  </a:lnTo>
                  <a:lnTo>
                    <a:pt x="301" y="2212"/>
                  </a:lnTo>
                  <a:lnTo>
                    <a:pt x="299" y="2193"/>
                  </a:lnTo>
                  <a:lnTo>
                    <a:pt x="295" y="2178"/>
                  </a:lnTo>
                  <a:lnTo>
                    <a:pt x="293" y="2166"/>
                  </a:lnTo>
                  <a:lnTo>
                    <a:pt x="288" y="2150"/>
                  </a:lnTo>
                  <a:lnTo>
                    <a:pt x="283" y="2130"/>
                  </a:lnTo>
                  <a:lnTo>
                    <a:pt x="277" y="2109"/>
                  </a:lnTo>
                  <a:lnTo>
                    <a:pt x="270" y="2087"/>
                  </a:lnTo>
                  <a:lnTo>
                    <a:pt x="265" y="2067"/>
                  </a:lnTo>
                  <a:lnTo>
                    <a:pt x="259" y="2043"/>
                  </a:lnTo>
                  <a:lnTo>
                    <a:pt x="254" y="2015"/>
                  </a:lnTo>
                  <a:lnTo>
                    <a:pt x="244" y="1959"/>
                  </a:lnTo>
                  <a:lnTo>
                    <a:pt x="241" y="1935"/>
                  </a:lnTo>
                  <a:lnTo>
                    <a:pt x="237" y="1914"/>
                  </a:lnTo>
                  <a:lnTo>
                    <a:pt x="232" y="1888"/>
                  </a:lnTo>
                  <a:lnTo>
                    <a:pt x="225" y="1860"/>
                  </a:lnTo>
                  <a:lnTo>
                    <a:pt x="218" y="1831"/>
                  </a:lnTo>
                  <a:lnTo>
                    <a:pt x="212" y="1802"/>
                  </a:lnTo>
                  <a:lnTo>
                    <a:pt x="207" y="1775"/>
                  </a:lnTo>
                  <a:lnTo>
                    <a:pt x="204" y="1746"/>
                  </a:lnTo>
                  <a:lnTo>
                    <a:pt x="203" y="1722"/>
                  </a:lnTo>
                  <a:lnTo>
                    <a:pt x="203" y="1700"/>
                  </a:lnTo>
                  <a:lnTo>
                    <a:pt x="204" y="1680"/>
                  </a:lnTo>
                  <a:lnTo>
                    <a:pt x="204" y="1664"/>
                  </a:lnTo>
                  <a:lnTo>
                    <a:pt x="203" y="1648"/>
                  </a:lnTo>
                  <a:lnTo>
                    <a:pt x="200" y="1630"/>
                  </a:lnTo>
                  <a:lnTo>
                    <a:pt x="193" y="1588"/>
                  </a:lnTo>
                  <a:lnTo>
                    <a:pt x="191" y="1566"/>
                  </a:lnTo>
                  <a:lnTo>
                    <a:pt x="190" y="1546"/>
                  </a:lnTo>
                  <a:lnTo>
                    <a:pt x="190" y="1533"/>
                  </a:lnTo>
                  <a:lnTo>
                    <a:pt x="191" y="1523"/>
                  </a:lnTo>
                  <a:lnTo>
                    <a:pt x="178" y="1522"/>
                  </a:lnTo>
                  <a:lnTo>
                    <a:pt x="167" y="1519"/>
                  </a:lnTo>
                  <a:lnTo>
                    <a:pt x="157" y="1515"/>
                  </a:lnTo>
                  <a:lnTo>
                    <a:pt x="152" y="1508"/>
                  </a:lnTo>
                  <a:lnTo>
                    <a:pt x="148" y="1498"/>
                  </a:lnTo>
                  <a:lnTo>
                    <a:pt x="143" y="1473"/>
                  </a:lnTo>
                  <a:lnTo>
                    <a:pt x="143" y="1451"/>
                  </a:lnTo>
                  <a:lnTo>
                    <a:pt x="141" y="1436"/>
                  </a:lnTo>
                  <a:lnTo>
                    <a:pt x="140" y="1416"/>
                  </a:lnTo>
                  <a:lnTo>
                    <a:pt x="138" y="1395"/>
                  </a:lnTo>
                  <a:lnTo>
                    <a:pt x="134" y="1373"/>
                  </a:lnTo>
                  <a:lnTo>
                    <a:pt x="132" y="1352"/>
                  </a:lnTo>
                  <a:lnTo>
                    <a:pt x="130" y="1336"/>
                  </a:lnTo>
                  <a:lnTo>
                    <a:pt x="128" y="1324"/>
                  </a:lnTo>
                  <a:lnTo>
                    <a:pt x="127" y="1315"/>
                  </a:lnTo>
                  <a:lnTo>
                    <a:pt x="124" y="1300"/>
                  </a:lnTo>
                  <a:lnTo>
                    <a:pt x="120" y="1281"/>
                  </a:lnTo>
                  <a:lnTo>
                    <a:pt x="117" y="1261"/>
                  </a:lnTo>
                  <a:lnTo>
                    <a:pt x="113" y="1240"/>
                  </a:lnTo>
                  <a:lnTo>
                    <a:pt x="110" y="1220"/>
                  </a:lnTo>
                  <a:lnTo>
                    <a:pt x="108" y="1203"/>
                  </a:lnTo>
                  <a:lnTo>
                    <a:pt x="105" y="1188"/>
                  </a:lnTo>
                  <a:lnTo>
                    <a:pt x="104" y="1179"/>
                  </a:lnTo>
                  <a:lnTo>
                    <a:pt x="101" y="1154"/>
                  </a:lnTo>
                  <a:lnTo>
                    <a:pt x="96" y="1154"/>
                  </a:lnTo>
                  <a:lnTo>
                    <a:pt x="84" y="1156"/>
                  </a:lnTo>
                  <a:lnTo>
                    <a:pt x="70" y="1160"/>
                  </a:lnTo>
                  <a:lnTo>
                    <a:pt x="60" y="1163"/>
                  </a:lnTo>
                  <a:lnTo>
                    <a:pt x="51" y="1166"/>
                  </a:lnTo>
                  <a:lnTo>
                    <a:pt x="45" y="1167"/>
                  </a:lnTo>
                  <a:lnTo>
                    <a:pt x="40" y="1166"/>
                  </a:lnTo>
                  <a:lnTo>
                    <a:pt x="39" y="1160"/>
                  </a:lnTo>
                  <a:lnTo>
                    <a:pt x="39" y="1138"/>
                  </a:lnTo>
                  <a:lnTo>
                    <a:pt x="38" y="1120"/>
                  </a:lnTo>
                  <a:lnTo>
                    <a:pt x="38" y="1098"/>
                  </a:lnTo>
                  <a:lnTo>
                    <a:pt x="39" y="1074"/>
                  </a:lnTo>
                  <a:lnTo>
                    <a:pt x="39" y="1048"/>
                  </a:lnTo>
                  <a:lnTo>
                    <a:pt x="40" y="1024"/>
                  </a:lnTo>
                  <a:lnTo>
                    <a:pt x="43" y="1001"/>
                  </a:lnTo>
                  <a:lnTo>
                    <a:pt x="46" y="981"/>
                  </a:lnTo>
                  <a:lnTo>
                    <a:pt x="50" y="963"/>
                  </a:lnTo>
                  <a:lnTo>
                    <a:pt x="55" y="953"/>
                  </a:lnTo>
                  <a:lnTo>
                    <a:pt x="69" y="938"/>
                  </a:lnTo>
                  <a:lnTo>
                    <a:pt x="83" y="926"/>
                  </a:lnTo>
                  <a:lnTo>
                    <a:pt x="83" y="891"/>
                  </a:lnTo>
                  <a:lnTo>
                    <a:pt x="80" y="890"/>
                  </a:lnTo>
                  <a:lnTo>
                    <a:pt x="76" y="890"/>
                  </a:lnTo>
                  <a:lnTo>
                    <a:pt x="61" y="885"/>
                  </a:lnTo>
                  <a:lnTo>
                    <a:pt x="48" y="877"/>
                  </a:lnTo>
                  <a:lnTo>
                    <a:pt x="38" y="868"/>
                  </a:lnTo>
                  <a:lnTo>
                    <a:pt x="32" y="855"/>
                  </a:lnTo>
                  <a:lnTo>
                    <a:pt x="29" y="842"/>
                  </a:lnTo>
                  <a:lnTo>
                    <a:pt x="24" y="824"/>
                  </a:lnTo>
                  <a:lnTo>
                    <a:pt x="19" y="804"/>
                  </a:lnTo>
                  <a:lnTo>
                    <a:pt x="16" y="783"/>
                  </a:lnTo>
                  <a:lnTo>
                    <a:pt x="15" y="763"/>
                  </a:lnTo>
                  <a:lnTo>
                    <a:pt x="14" y="733"/>
                  </a:lnTo>
                  <a:lnTo>
                    <a:pt x="7" y="677"/>
                  </a:lnTo>
                  <a:lnTo>
                    <a:pt x="6" y="663"/>
                  </a:lnTo>
                  <a:lnTo>
                    <a:pt x="3" y="645"/>
                  </a:lnTo>
                  <a:lnTo>
                    <a:pt x="2" y="625"/>
                  </a:lnTo>
                  <a:lnTo>
                    <a:pt x="0" y="605"/>
                  </a:lnTo>
                  <a:lnTo>
                    <a:pt x="0" y="574"/>
                  </a:lnTo>
                  <a:lnTo>
                    <a:pt x="1" y="556"/>
                  </a:lnTo>
                  <a:lnTo>
                    <a:pt x="3" y="534"/>
                  </a:lnTo>
                  <a:lnTo>
                    <a:pt x="6" y="510"/>
                  </a:lnTo>
                  <a:lnTo>
                    <a:pt x="10" y="459"/>
                  </a:lnTo>
                  <a:lnTo>
                    <a:pt x="11" y="434"/>
                  </a:lnTo>
                  <a:lnTo>
                    <a:pt x="13" y="414"/>
                  </a:lnTo>
                  <a:lnTo>
                    <a:pt x="15" y="392"/>
                  </a:lnTo>
                  <a:lnTo>
                    <a:pt x="17" y="369"/>
                  </a:lnTo>
                  <a:lnTo>
                    <a:pt x="19" y="345"/>
                  </a:lnTo>
                  <a:lnTo>
                    <a:pt x="23" y="320"/>
                  </a:lnTo>
                  <a:lnTo>
                    <a:pt x="25" y="298"/>
                  </a:lnTo>
                  <a:lnTo>
                    <a:pt x="26" y="280"/>
                  </a:lnTo>
                  <a:lnTo>
                    <a:pt x="29" y="264"/>
                  </a:lnTo>
                  <a:lnTo>
                    <a:pt x="29" y="254"/>
                  </a:lnTo>
                  <a:lnTo>
                    <a:pt x="30" y="243"/>
                  </a:lnTo>
                  <a:lnTo>
                    <a:pt x="31" y="227"/>
                  </a:lnTo>
                  <a:lnTo>
                    <a:pt x="33" y="209"/>
                  </a:lnTo>
                  <a:lnTo>
                    <a:pt x="36" y="189"/>
                  </a:lnTo>
                  <a:lnTo>
                    <a:pt x="39" y="169"/>
                  </a:lnTo>
                  <a:lnTo>
                    <a:pt x="41" y="152"/>
                  </a:lnTo>
                  <a:lnTo>
                    <a:pt x="44" y="136"/>
                  </a:lnTo>
                  <a:lnTo>
                    <a:pt x="45" y="126"/>
                  </a:lnTo>
                  <a:lnTo>
                    <a:pt x="46" y="114"/>
                  </a:lnTo>
                  <a:lnTo>
                    <a:pt x="48" y="102"/>
                  </a:lnTo>
                  <a:lnTo>
                    <a:pt x="52" y="89"/>
                  </a:lnTo>
                  <a:lnTo>
                    <a:pt x="58" y="75"/>
                  </a:lnTo>
                  <a:lnTo>
                    <a:pt x="66" y="64"/>
                  </a:lnTo>
                  <a:lnTo>
                    <a:pt x="77" y="55"/>
                  </a:lnTo>
                  <a:lnTo>
                    <a:pt x="83" y="52"/>
                  </a:lnTo>
                  <a:lnTo>
                    <a:pt x="89" y="49"/>
                  </a:lnTo>
                  <a:lnTo>
                    <a:pt x="97" y="47"/>
                  </a:lnTo>
                  <a:lnTo>
                    <a:pt x="109" y="46"/>
                  </a:lnTo>
                  <a:lnTo>
                    <a:pt x="124" y="43"/>
                  </a:lnTo>
                  <a:lnTo>
                    <a:pt x="142" y="40"/>
                  </a:lnTo>
                  <a:lnTo>
                    <a:pt x="163" y="33"/>
                  </a:lnTo>
                  <a:lnTo>
                    <a:pt x="185" y="26"/>
                  </a:lnTo>
                  <a:lnTo>
                    <a:pt x="205" y="19"/>
                  </a:lnTo>
                  <a:lnTo>
                    <a:pt x="223" y="16"/>
                  </a:lnTo>
                  <a:lnTo>
                    <a:pt x="236" y="13"/>
                  </a:lnTo>
                  <a:lnTo>
                    <a:pt x="262" y="6"/>
                  </a:lnTo>
                  <a:lnTo>
                    <a:pt x="273" y="3"/>
                  </a:lnTo>
                  <a:lnTo>
                    <a:pt x="284" y="2"/>
                  </a:lnTo>
                  <a:lnTo>
                    <a:pt x="291" y="0"/>
                  </a:lnTo>
                  <a:close/>
                </a:path>
              </a:pathLst>
            </a:custGeom>
            <a:grp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p>
          </p:txBody>
        </p:sp>
        <p:sp>
          <p:nvSpPr>
            <p:cNvPr id="67" name="Freeform 12"/>
            <p:cNvSpPr>
              <a:spLocks/>
            </p:cNvSpPr>
            <p:nvPr/>
          </p:nvSpPr>
          <p:spPr bwMode="auto">
            <a:xfrm>
              <a:off x="2868613" y="258763"/>
              <a:ext cx="657225" cy="939800"/>
            </a:xfrm>
            <a:custGeom>
              <a:avLst/>
              <a:gdLst/>
              <a:ahLst/>
              <a:cxnLst>
                <a:cxn ang="0">
                  <a:pos x="244" y="1"/>
                </a:cxn>
                <a:cxn ang="0">
                  <a:pos x="280" y="11"/>
                </a:cxn>
                <a:cxn ang="0">
                  <a:pos x="311" y="32"/>
                </a:cxn>
                <a:cxn ang="0">
                  <a:pos x="333" y="63"/>
                </a:cxn>
                <a:cxn ang="0">
                  <a:pos x="353" y="99"/>
                </a:cxn>
                <a:cxn ang="0">
                  <a:pos x="369" y="128"/>
                </a:cxn>
                <a:cxn ang="0">
                  <a:pos x="380" y="158"/>
                </a:cxn>
                <a:cxn ang="0">
                  <a:pos x="390" y="188"/>
                </a:cxn>
                <a:cxn ang="0">
                  <a:pos x="392" y="214"/>
                </a:cxn>
                <a:cxn ang="0">
                  <a:pos x="400" y="227"/>
                </a:cxn>
                <a:cxn ang="0">
                  <a:pos x="412" y="241"/>
                </a:cxn>
                <a:cxn ang="0">
                  <a:pos x="413" y="253"/>
                </a:cxn>
                <a:cxn ang="0">
                  <a:pos x="406" y="267"/>
                </a:cxn>
                <a:cxn ang="0">
                  <a:pos x="391" y="284"/>
                </a:cxn>
                <a:cxn ang="0">
                  <a:pos x="387" y="302"/>
                </a:cxn>
                <a:cxn ang="0">
                  <a:pos x="392" y="322"/>
                </a:cxn>
                <a:cxn ang="0">
                  <a:pos x="397" y="336"/>
                </a:cxn>
                <a:cxn ang="0">
                  <a:pos x="390" y="353"/>
                </a:cxn>
                <a:cxn ang="0">
                  <a:pos x="375" y="372"/>
                </a:cxn>
                <a:cxn ang="0">
                  <a:pos x="353" y="382"/>
                </a:cxn>
                <a:cxn ang="0">
                  <a:pos x="318" y="384"/>
                </a:cxn>
                <a:cxn ang="0">
                  <a:pos x="319" y="423"/>
                </a:cxn>
                <a:cxn ang="0">
                  <a:pos x="316" y="444"/>
                </a:cxn>
                <a:cxn ang="0">
                  <a:pos x="305" y="472"/>
                </a:cxn>
                <a:cxn ang="0">
                  <a:pos x="291" y="503"/>
                </a:cxn>
                <a:cxn ang="0">
                  <a:pos x="278" y="531"/>
                </a:cxn>
                <a:cxn ang="0">
                  <a:pos x="183" y="592"/>
                </a:cxn>
                <a:cxn ang="0">
                  <a:pos x="100" y="553"/>
                </a:cxn>
                <a:cxn ang="0">
                  <a:pos x="103" y="529"/>
                </a:cxn>
                <a:cxn ang="0">
                  <a:pos x="108" y="492"/>
                </a:cxn>
                <a:cxn ang="0">
                  <a:pos x="114" y="451"/>
                </a:cxn>
                <a:cxn ang="0">
                  <a:pos x="118" y="416"/>
                </a:cxn>
                <a:cxn ang="0">
                  <a:pos x="122" y="395"/>
                </a:cxn>
                <a:cxn ang="0">
                  <a:pos x="120" y="385"/>
                </a:cxn>
                <a:cxn ang="0">
                  <a:pos x="112" y="381"/>
                </a:cxn>
                <a:cxn ang="0">
                  <a:pos x="88" y="379"/>
                </a:cxn>
                <a:cxn ang="0">
                  <a:pos x="72" y="377"/>
                </a:cxn>
                <a:cxn ang="0">
                  <a:pos x="61" y="360"/>
                </a:cxn>
                <a:cxn ang="0">
                  <a:pos x="57" y="334"/>
                </a:cxn>
                <a:cxn ang="0">
                  <a:pos x="55" y="313"/>
                </a:cxn>
                <a:cxn ang="0">
                  <a:pos x="34" y="274"/>
                </a:cxn>
                <a:cxn ang="0">
                  <a:pos x="28" y="245"/>
                </a:cxn>
                <a:cxn ang="0">
                  <a:pos x="33" y="223"/>
                </a:cxn>
                <a:cxn ang="0">
                  <a:pos x="30" y="208"/>
                </a:cxn>
                <a:cxn ang="0">
                  <a:pos x="23" y="198"/>
                </a:cxn>
                <a:cxn ang="0">
                  <a:pos x="12" y="175"/>
                </a:cxn>
                <a:cxn ang="0">
                  <a:pos x="4" y="153"/>
                </a:cxn>
                <a:cxn ang="0">
                  <a:pos x="0" y="132"/>
                </a:cxn>
                <a:cxn ang="0">
                  <a:pos x="3" y="101"/>
                </a:cxn>
                <a:cxn ang="0">
                  <a:pos x="9" y="78"/>
                </a:cxn>
                <a:cxn ang="0">
                  <a:pos x="29" y="43"/>
                </a:cxn>
                <a:cxn ang="0">
                  <a:pos x="50" y="27"/>
                </a:cxn>
                <a:cxn ang="0">
                  <a:pos x="77" y="14"/>
                </a:cxn>
                <a:cxn ang="0">
                  <a:pos x="101" y="10"/>
                </a:cxn>
                <a:cxn ang="0">
                  <a:pos x="125" y="7"/>
                </a:cxn>
                <a:cxn ang="0">
                  <a:pos x="139" y="10"/>
                </a:cxn>
                <a:cxn ang="0">
                  <a:pos x="144" y="14"/>
                </a:cxn>
                <a:cxn ang="0">
                  <a:pos x="157" y="15"/>
                </a:cxn>
                <a:cxn ang="0">
                  <a:pos x="181" y="10"/>
                </a:cxn>
                <a:cxn ang="0">
                  <a:pos x="210" y="1"/>
                </a:cxn>
              </a:cxnLst>
              <a:rect l="0" t="0" r="r" b="b"/>
              <a:pathLst>
                <a:path w="414" h="592">
                  <a:moveTo>
                    <a:pt x="225" y="0"/>
                  </a:moveTo>
                  <a:lnTo>
                    <a:pt x="244" y="1"/>
                  </a:lnTo>
                  <a:lnTo>
                    <a:pt x="262" y="6"/>
                  </a:lnTo>
                  <a:lnTo>
                    <a:pt x="280" y="11"/>
                  </a:lnTo>
                  <a:lnTo>
                    <a:pt x="297" y="21"/>
                  </a:lnTo>
                  <a:lnTo>
                    <a:pt x="311" y="32"/>
                  </a:lnTo>
                  <a:lnTo>
                    <a:pt x="325" y="49"/>
                  </a:lnTo>
                  <a:lnTo>
                    <a:pt x="333" y="63"/>
                  </a:lnTo>
                  <a:lnTo>
                    <a:pt x="343" y="80"/>
                  </a:lnTo>
                  <a:lnTo>
                    <a:pt x="353" y="99"/>
                  </a:lnTo>
                  <a:lnTo>
                    <a:pt x="362" y="115"/>
                  </a:lnTo>
                  <a:lnTo>
                    <a:pt x="369" y="128"/>
                  </a:lnTo>
                  <a:lnTo>
                    <a:pt x="376" y="142"/>
                  </a:lnTo>
                  <a:lnTo>
                    <a:pt x="380" y="158"/>
                  </a:lnTo>
                  <a:lnTo>
                    <a:pt x="386" y="174"/>
                  </a:lnTo>
                  <a:lnTo>
                    <a:pt x="390" y="188"/>
                  </a:lnTo>
                  <a:lnTo>
                    <a:pt x="392" y="199"/>
                  </a:lnTo>
                  <a:lnTo>
                    <a:pt x="392" y="214"/>
                  </a:lnTo>
                  <a:lnTo>
                    <a:pt x="394" y="220"/>
                  </a:lnTo>
                  <a:lnTo>
                    <a:pt x="400" y="227"/>
                  </a:lnTo>
                  <a:lnTo>
                    <a:pt x="407" y="234"/>
                  </a:lnTo>
                  <a:lnTo>
                    <a:pt x="412" y="241"/>
                  </a:lnTo>
                  <a:lnTo>
                    <a:pt x="414" y="248"/>
                  </a:lnTo>
                  <a:lnTo>
                    <a:pt x="413" y="253"/>
                  </a:lnTo>
                  <a:lnTo>
                    <a:pt x="411" y="260"/>
                  </a:lnTo>
                  <a:lnTo>
                    <a:pt x="406" y="267"/>
                  </a:lnTo>
                  <a:lnTo>
                    <a:pt x="398" y="275"/>
                  </a:lnTo>
                  <a:lnTo>
                    <a:pt x="391" y="284"/>
                  </a:lnTo>
                  <a:lnTo>
                    <a:pt x="387" y="293"/>
                  </a:lnTo>
                  <a:lnTo>
                    <a:pt x="387" y="302"/>
                  </a:lnTo>
                  <a:lnTo>
                    <a:pt x="390" y="314"/>
                  </a:lnTo>
                  <a:lnTo>
                    <a:pt x="392" y="322"/>
                  </a:lnTo>
                  <a:lnTo>
                    <a:pt x="396" y="329"/>
                  </a:lnTo>
                  <a:lnTo>
                    <a:pt x="397" y="336"/>
                  </a:lnTo>
                  <a:lnTo>
                    <a:pt x="396" y="344"/>
                  </a:lnTo>
                  <a:lnTo>
                    <a:pt x="390" y="353"/>
                  </a:lnTo>
                  <a:lnTo>
                    <a:pt x="382" y="363"/>
                  </a:lnTo>
                  <a:lnTo>
                    <a:pt x="375" y="372"/>
                  </a:lnTo>
                  <a:lnTo>
                    <a:pt x="364" y="378"/>
                  </a:lnTo>
                  <a:lnTo>
                    <a:pt x="353" y="382"/>
                  </a:lnTo>
                  <a:lnTo>
                    <a:pt x="338" y="384"/>
                  </a:lnTo>
                  <a:lnTo>
                    <a:pt x="318" y="384"/>
                  </a:lnTo>
                  <a:lnTo>
                    <a:pt x="318" y="413"/>
                  </a:lnTo>
                  <a:lnTo>
                    <a:pt x="319" y="423"/>
                  </a:lnTo>
                  <a:lnTo>
                    <a:pt x="319" y="435"/>
                  </a:lnTo>
                  <a:lnTo>
                    <a:pt x="316" y="444"/>
                  </a:lnTo>
                  <a:lnTo>
                    <a:pt x="311" y="457"/>
                  </a:lnTo>
                  <a:lnTo>
                    <a:pt x="305" y="472"/>
                  </a:lnTo>
                  <a:lnTo>
                    <a:pt x="298" y="487"/>
                  </a:lnTo>
                  <a:lnTo>
                    <a:pt x="291" y="503"/>
                  </a:lnTo>
                  <a:lnTo>
                    <a:pt x="284" y="519"/>
                  </a:lnTo>
                  <a:lnTo>
                    <a:pt x="278" y="531"/>
                  </a:lnTo>
                  <a:lnTo>
                    <a:pt x="274" y="541"/>
                  </a:lnTo>
                  <a:lnTo>
                    <a:pt x="183" y="592"/>
                  </a:lnTo>
                  <a:lnTo>
                    <a:pt x="100" y="557"/>
                  </a:lnTo>
                  <a:lnTo>
                    <a:pt x="100" y="553"/>
                  </a:lnTo>
                  <a:lnTo>
                    <a:pt x="101" y="544"/>
                  </a:lnTo>
                  <a:lnTo>
                    <a:pt x="103" y="529"/>
                  </a:lnTo>
                  <a:lnTo>
                    <a:pt x="106" y="512"/>
                  </a:lnTo>
                  <a:lnTo>
                    <a:pt x="108" y="492"/>
                  </a:lnTo>
                  <a:lnTo>
                    <a:pt x="112" y="471"/>
                  </a:lnTo>
                  <a:lnTo>
                    <a:pt x="114" y="451"/>
                  </a:lnTo>
                  <a:lnTo>
                    <a:pt x="116" y="432"/>
                  </a:lnTo>
                  <a:lnTo>
                    <a:pt x="118" y="416"/>
                  </a:lnTo>
                  <a:lnTo>
                    <a:pt x="121" y="406"/>
                  </a:lnTo>
                  <a:lnTo>
                    <a:pt x="122" y="395"/>
                  </a:lnTo>
                  <a:lnTo>
                    <a:pt x="122" y="389"/>
                  </a:lnTo>
                  <a:lnTo>
                    <a:pt x="120" y="385"/>
                  </a:lnTo>
                  <a:lnTo>
                    <a:pt x="116" y="382"/>
                  </a:lnTo>
                  <a:lnTo>
                    <a:pt x="112" y="381"/>
                  </a:lnTo>
                  <a:lnTo>
                    <a:pt x="105" y="381"/>
                  </a:lnTo>
                  <a:lnTo>
                    <a:pt x="88" y="379"/>
                  </a:lnTo>
                  <a:lnTo>
                    <a:pt x="79" y="379"/>
                  </a:lnTo>
                  <a:lnTo>
                    <a:pt x="72" y="377"/>
                  </a:lnTo>
                  <a:lnTo>
                    <a:pt x="66" y="372"/>
                  </a:lnTo>
                  <a:lnTo>
                    <a:pt x="61" y="360"/>
                  </a:lnTo>
                  <a:lnTo>
                    <a:pt x="58" y="348"/>
                  </a:lnTo>
                  <a:lnTo>
                    <a:pt x="57" y="334"/>
                  </a:lnTo>
                  <a:lnTo>
                    <a:pt x="57" y="321"/>
                  </a:lnTo>
                  <a:lnTo>
                    <a:pt x="55" y="313"/>
                  </a:lnTo>
                  <a:lnTo>
                    <a:pt x="50" y="302"/>
                  </a:lnTo>
                  <a:lnTo>
                    <a:pt x="34" y="274"/>
                  </a:lnTo>
                  <a:lnTo>
                    <a:pt x="28" y="259"/>
                  </a:lnTo>
                  <a:lnTo>
                    <a:pt x="28" y="245"/>
                  </a:lnTo>
                  <a:lnTo>
                    <a:pt x="30" y="232"/>
                  </a:lnTo>
                  <a:lnTo>
                    <a:pt x="33" y="223"/>
                  </a:lnTo>
                  <a:lnTo>
                    <a:pt x="33" y="208"/>
                  </a:lnTo>
                  <a:lnTo>
                    <a:pt x="30" y="208"/>
                  </a:lnTo>
                  <a:lnTo>
                    <a:pt x="27" y="205"/>
                  </a:lnTo>
                  <a:lnTo>
                    <a:pt x="23" y="198"/>
                  </a:lnTo>
                  <a:lnTo>
                    <a:pt x="18" y="187"/>
                  </a:lnTo>
                  <a:lnTo>
                    <a:pt x="12" y="175"/>
                  </a:lnTo>
                  <a:lnTo>
                    <a:pt x="7" y="164"/>
                  </a:lnTo>
                  <a:lnTo>
                    <a:pt x="4" y="153"/>
                  </a:lnTo>
                  <a:lnTo>
                    <a:pt x="1" y="145"/>
                  </a:lnTo>
                  <a:lnTo>
                    <a:pt x="0" y="132"/>
                  </a:lnTo>
                  <a:lnTo>
                    <a:pt x="0" y="117"/>
                  </a:lnTo>
                  <a:lnTo>
                    <a:pt x="3" y="101"/>
                  </a:lnTo>
                  <a:lnTo>
                    <a:pt x="6" y="87"/>
                  </a:lnTo>
                  <a:lnTo>
                    <a:pt x="9" y="78"/>
                  </a:lnTo>
                  <a:lnTo>
                    <a:pt x="15" y="68"/>
                  </a:lnTo>
                  <a:lnTo>
                    <a:pt x="29" y="43"/>
                  </a:lnTo>
                  <a:lnTo>
                    <a:pt x="38" y="34"/>
                  </a:lnTo>
                  <a:lnTo>
                    <a:pt x="50" y="27"/>
                  </a:lnTo>
                  <a:lnTo>
                    <a:pt x="63" y="18"/>
                  </a:lnTo>
                  <a:lnTo>
                    <a:pt x="77" y="14"/>
                  </a:lnTo>
                  <a:lnTo>
                    <a:pt x="89" y="11"/>
                  </a:lnTo>
                  <a:lnTo>
                    <a:pt x="101" y="10"/>
                  </a:lnTo>
                  <a:lnTo>
                    <a:pt x="113" y="8"/>
                  </a:lnTo>
                  <a:lnTo>
                    <a:pt x="125" y="7"/>
                  </a:lnTo>
                  <a:lnTo>
                    <a:pt x="136" y="9"/>
                  </a:lnTo>
                  <a:lnTo>
                    <a:pt x="139" y="10"/>
                  </a:lnTo>
                  <a:lnTo>
                    <a:pt x="142" y="13"/>
                  </a:lnTo>
                  <a:lnTo>
                    <a:pt x="144" y="14"/>
                  </a:lnTo>
                  <a:lnTo>
                    <a:pt x="147" y="15"/>
                  </a:lnTo>
                  <a:lnTo>
                    <a:pt x="157" y="15"/>
                  </a:lnTo>
                  <a:lnTo>
                    <a:pt x="167" y="14"/>
                  </a:lnTo>
                  <a:lnTo>
                    <a:pt x="181" y="10"/>
                  </a:lnTo>
                  <a:lnTo>
                    <a:pt x="196" y="6"/>
                  </a:lnTo>
                  <a:lnTo>
                    <a:pt x="210" y="1"/>
                  </a:lnTo>
                  <a:lnTo>
                    <a:pt x="225" y="0"/>
                  </a:lnTo>
                  <a:close/>
                </a:path>
              </a:pathLst>
            </a:custGeom>
            <a:grp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p>
          </p:txBody>
        </p:sp>
      </p:grpSp>
      <p:grpSp>
        <p:nvGrpSpPr>
          <p:cNvPr id="68" name="Group 43"/>
          <p:cNvGrpSpPr/>
          <p:nvPr/>
        </p:nvGrpSpPr>
        <p:grpSpPr>
          <a:xfrm>
            <a:off x="9573979" y="2491770"/>
            <a:ext cx="1574414" cy="1632236"/>
            <a:chOff x="2683249" y="1825999"/>
            <a:chExt cx="2181785" cy="2181785"/>
          </a:xfrm>
          <a:scene3d>
            <a:camera prst="perspectiveRelaxed">
              <a:rot lat="16800000" lon="0" rev="0"/>
            </a:camera>
            <a:lightRig rig="balanced" dir="t">
              <a:rot lat="0" lon="0" rev="4200000"/>
            </a:lightRig>
          </a:scene3d>
        </p:grpSpPr>
        <p:sp>
          <p:nvSpPr>
            <p:cNvPr id="69" name="Oval 5"/>
            <p:cNvSpPr/>
            <p:nvPr/>
          </p:nvSpPr>
          <p:spPr>
            <a:xfrm>
              <a:off x="2683249" y="1825999"/>
              <a:ext cx="2181785" cy="2181785"/>
            </a:xfrm>
            <a:prstGeom prst="ellipse">
              <a:avLst/>
            </a:prstGeom>
            <a:solidFill>
              <a:schemeClr val="accent1"/>
            </a:solidFill>
            <a:ln>
              <a:noFill/>
            </a:ln>
            <a:sp3d prstMaterial="plastic">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0" name="Oval 6"/>
            <p:cNvSpPr/>
            <p:nvPr/>
          </p:nvSpPr>
          <p:spPr>
            <a:xfrm>
              <a:off x="2892519" y="2035269"/>
              <a:ext cx="1763245" cy="1763245"/>
            </a:xfrm>
            <a:prstGeom prst="ellipse">
              <a:avLst/>
            </a:prstGeom>
            <a:solidFill>
              <a:schemeClr val="bg1"/>
            </a:solidFill>
            <a:ln>
              <a:noFill/>
            </a:ln>
            <a:sp3d prstMaterial="plastic">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1" name="Oval 7"/>
            <p:cNvSpPr/>
            <p:nvPr/>
          </p:nvSpPr>
          <p:spPr>
            <a:xfrm>
              <a:off x="3140169" y="2282919"/>
              <a:ext cx="1267945" cy="1267945"/>
            </a:xfrm>
            <a:prstGeom prst="ellipse">
              <a:avLst/>
            </a:prstGeom>
            <a:solidFill>
              <a:schemeClr val="accent1">
                <a:lumMod val="60000"/>
                <a:lumOff val="40000"/>
              </a:schemeClr>
            </a:solidFill>
            <a:ln>
              <a:noFill/>
            </a:ln>
            <a:sp3d prstMaterial="plastic">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2" name="Oval 8"/>
            <p:cNvSpPr/>
            <p:nvPr/>
          </p:nvSpPr>
          <p:spPr>
            <a:xfrm>
              <a:off x="3355041" y="2497791"/>
              <a:ext cx="838200" cy="838200"/>
            </a:xfrm>
            <a:prstGeom prst="ellipse">
              <a:avLst/>
            </a:prstGeom>
            <a:solidFill>
              <a:schemeClr val="bg1"/>
            </a:solidFill>
            <a:ln>
              <a:noFill/>
            </a:ln>
            <a:sp3d prstMaterial="plastic">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3" name="Oval 9"/>
            <p:cNvSpPr/>
            <p:nvPr/>
          </p:nvSpPr>
          <p:spPr>
            <a:xfrm>
              <a:off x="3545541" y="2688291"/>
              <a:ext cx="457200" cy="457200"/>
            </a:xfrm>
            <a:prstGeom prst="ellipse">
              <a:avLst/>
            </a:prstGeom>
            <a:solidFill>
              <a:schemeClr val="accent1"/>
            </a:solidFill>
            <a:ln>
              <a:noFill/>
            </a:ln>
            <a:sp3d prstMaterial="plastic">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grpSp>
        <p:nvGrpSpPr>
          <p:cNvPr id="74" name="Group 22"/>
          <p:cNvGrpSpPr/>
          <p:nvPr/>
        </p:nvGrpSpPr>
        <p:grpSpPr>
          <a:xfrm>
            <a:off x="10124622" y="1922217"/>
            <a:ext cx="440300" cy="1354364"/>
            <a:chOff x="4413250" y="1588"/>
            <a:chExt cx="2041525" cy="5141912"/>
          </a:xfrm>
          <a:solidFill>
            <a:schemeClr val="tx1">
              <a:alpha val="65000"/>
            </a:schemeClr>
          </a:solidFill>
          <a:effectLst/>
        </p:grpSpPr>
        <p:sp>
          <p:nvSpPr>
            <p:cNvPr id="75" name="Freeform 13"/>
            <p:cNvSpPr>
              <a:spLocks/>
            </p:cNvSpPr>
            <p:nvPr/>
          </p:nvSpPr>
          <p:spPr bwMode="auto">
            <a:xfrm>
              <a:off x="5189538" y="1588"/>
              <a:ext cx="522288" cy="833438"/>
            </a:xfrm>
            <a:custGeom>
              <a:avLst/>
              <a:gdLst/>
              <a:ahLst/>
              <a:cxnLst>
                <a:cxn ang="0">
                  <a:pos x="159" y="0"/>
                </a:cxn>
                <a:cxn ang="0">
                  <a:pos x="198" y="5"/>
                </a:cxn>
                <a:cxn ang="0">
                  <a:pos x="236" y="15"/>
                </a:cxn>
                <a:cxn ang="0">
                  <a:pos x="260" y="32"/>
                </a:cxn>
                <a:cxn ang="0">
                  <a:pos x="272" y="49"/>
                </a:cxn>
                <a:cxn ang="0">
                  <a:pos x="279" y="62"/>
                </a:cxn>
                <a:cxn ang="0">
                  <a:pos x="289" y="87"/>
                </a:cxn>
                <a:cxn ang="0">
                  <a:pos x="301" y="130"/>
                </a:cxn>
                <a:cxn ang="0">
                  <a:pos x="305" y="155"/>
                </a:cxn>
                <a:cxn ang="0">
                  <a:pos x="306" y="183"/>
                </a:cxn>
                <a:cxn ang="0">
                  <a:pos x="307" y="201"/>
                </a:cxn>
                <a:cxn ang="0">
                  <a:pos x="312" y="198"/>
                </a:cxn>
                <a:cxn ang="0">
                  <a:pos x="319" y="194"/>
                </a:cxn>
                <a:cxn ang="0">
                  <a:pos x="325" y="198"/>
                </a:cxn>
                <a:cxn ang="0">
                  <a:pos x="329" y="218"/>
                </a:cxn>
                <a:cxn ang="0">
                  <a:pos x="328" y="240"/>
                </a:cxn>
                <a:cxn ang="0">
                  <a:pos x="322" y="269"/>
                </a:cxn>
                <a:cxn ang="0">
                  <a:pos x="316" y="290"/>
                </a:cxn>
                <a:cxn ang="0">
                  <a:pos x="313" y="296"/>
                </a:cxn>
                <a:cxn ang="0">
                  <a:pos x="309" y="296"/>
                </a:cxn>
                <a:cxn ang="0">
                  <a:pos x="304" y="292"/>
                </a:cxn>
                <a:cxn ang="0">
                  <a:pos x="299" y="291"/>
                </a:cxn>
                <a:cxn ang="0">
                  <a:pos x="298" y="298"/>
                </a:cxn>
                <a:cxn ang="0">
                  <a:pos x="293" y="315"/>
                </a:cxn>
                <a:cxn ang="0">
                  <a:pos x="279" y="351"/>
                </a:cxn>
                <a:cxn ang="0">
                  <a:pos x="274" y="368"/>
                </a:cxn>
                <a:cxn ang="0">
                  <a:pos x="272" y="398"/>
                </a:cxn>
                <a:cxn ang="0">
                  <a:pos x="274" y="428"/>
                </a:cxn>
                <a:cxn ang="0">
                  <a:pos x="181" y="525"/>
                </a:cxn>
                <a:cxn ang="0">
                  <a:pos x="126" y="483"/>
                </a:cxn>
                <a:cxn ang="0">
                  <a:pos x="112" y="470"/>
                </a:cxn>
                <a:cxn ang="0">
                  <a:pos x="93" y="450"/>
                </a:cxn>
                <a:cxn ang="0">
                  <a:pos x="76" y="432"/>
                </a:cxn>
                <a:cxn ang="0">
                  <a:pos x="71" y="418"/>
                </a:cxn>
                <a:cxn ang="0">
                  <a:pos x="64" y="389"/>
                </a:cxn>
                <a:cxn ang="0">
                  <a:pos x="56" y="350"/>
                </a:cxn>
                <a:cxn ang="0">
                  <a:pos x="49" y="321"/>
                </a:cxn>
                <a:cxn ang="0">
                  <a:pos x="46" y="308"/>
                </a:cxn>
                <a:cxn ang="0">
                  <a:pos x="39" y="299"/>
                </a:cxn>
                <a:cxn ang="0">
                  <a:pos x="35" y="306"/>
                </a:cxn>
                <a:cxn ang="0">
                  <a:pos x="25" y="305"/>
                </a:cxn>
                <a:cxn ang="0">
                  <a:pos x="18" y="292"/>
                </a:cxn>
                <a:cxn ang="0">
                  <a:pos x="10" y="271"/>
                </a:cxn>
                <a:cxn ang="0">
                  <a:pos x="3" y="254"/>
                </a:cxn>
                <a:cxn ang="0">
                  <a:pos x="0" y="230"/>
                </a:cxn>
                <a:cxn ang="0">
                  <a:pos x="2" y="207"/>
                </a:cxn>
                <a:cxn ang="0">
                  <a:pos x="8" y="204"/>
                </a:cxn>
                <a:cxn ang="0">
                  <a:pos x="17" y="213"/>
                </a:cxn>
                <a:cxn ang="0">
                  <a:pos x="24" y="222"/>
                </a:cxn>
                <a:cxn ang="0">
                  <a:pos x="24" y="220"/>
                </a:cxn>
                <a:cxn ang="0">
                  <a:pos x="23" y="207"/>
                </a:cxn>
                <a:cxn ang="0">
                  <a:pos x="22" y="178"/>
                </a:cxn>
                <a:cxn ang="0">
                  <a:pos x="23" y="144"/>
                </a:cxn>
                <a:cxn ang="0">
                  <a:pos x="27" y="96"/>
                </a:cxn>
                <a:cxn ang="0">
                  <a:pos x="31" y="80"/>
                </a:cxn>
                <a:cxn ang="0">
                  <a:pos x="43" y="60"/>
                </a:cxn>
                <a:cxn ang="0">
                  <a:pos x="57" y="37"/>
                </a:cxn>
                <a:cxn ang="0">
                  <a:pos x="67" y="23"/>
                </a:cxn>
                <a:cxn ang="0">
                  <a:pos x="87" y="13"/>
                </a:cxn>
                <a:cxn ang="0">
                  <a:pos x="116" y="5"/>
                </a:cxn>
                <a:cxn ang="0">
                  <a:pos x="141" y="0"/>
                </a:cxn>
              </a:cxnLst>
              <a:rect l="0" t="0" r="r" b="b"/>
              <a:pathLst>
                <a:path w="329" h="525">
                  <a:moveTo>
                    <a:pt x="141" y="0"/>
                  </a:moveTo>
                  <a:lnTo>
                    <a:pt x="159" y="0"/>
                  </a:lnTo>
                  <a:lnTo>
                    <a:pt x="177" y="1"/>
                  </a:lnTo>
                  <a:lnTo>
                    <a:pt x="198" y="5"/>
                  </a:lnTo>
                  <a:lnTo>
                    <a:pt x="220" y="9"/>
                  </a:lnTo>
                  <a:lnTo>
                    <a:pt x="236" y="15"/>
                  </a:lnTo>
                  <a:lnTo>
                    <a:pt x="249" y="22"/>
                  </a:lnTo>
                  <a:lnTo>
                    <a:pt x="260" y="32"/>
                  </a:lnTo>
                  <a:lnTo>
                    <a:pt x="267" y="41"/>
                  </a:lnTo>
                  <a:lnTo>
                    <a:pt x="272" y="49"/>
                  </a:lnTo>
                  <a:lnTo>
                    <a:pt x="276" y="55"/>
                  </a:lnTo>
                  <a:lnTo>
                    <a:pt x="279" y="62"/>
                  </a:lnTo>
                  <a:lnTo>
                    <a:pt x="284" y="73"/>
                  </a:lnTo>
                  <a:lnTo>
                    <a:pt x="289" y="87"/>
                  </a:lnTo>
                  <a:lnTo>
                    <a:pt x="298" y="118"/>
                  </a:lnTo>
                  <a:lnTo>
                    <a:pt x="301" y="130"/>
                  </a:lnTo>
                  <a:lnTo>
                    <a:pt x="304" y="142"/>
                  </a:lnTo>
                  <a:lnTo>
                    <a:pt x="305" y="155"/>
                  </a:lnTo>
                  <a:lnTo>
                    <a:pt x="305" y="169"/>
                  </a:lnTo>
                  <a:lnTo>
                    <a:pt x="306" y="183"/>
                  </a:lnTo>
                  <a:lnTo>
                    <a:pt x="306" y="200"/>
                  </a:lnTo>
                  <a:lnTo>
                    <a:pt x="307" y="201"/>
                  </a:lnTo>
                  <a:lnTo>
                    <a:pt x="309" y="200"/>
                  </a:lnTo>
                  <a:lnTo>
                    <a:pt x="312" y="198"/>
                  </a:lnTo>
                  <a:lnTo>
                    <a:pt x="315" y="196"/>
                  </a:lnTo>
                  <a:lnTo>
                    <a:pt x="319" y="194"/>
                  </a:lnTo>
                  <a:lnTo>
                    <a:pt x="321" y="193"/>
                  </a:lnTo>
                  <a:lnTo>
                    <a:pt x="325" y="198"/>
                  </a:lnTo>
                  <a:lnTo>
                    <a:pt x="328" y="206"/>
                  </a:lnTo>
                  <a:lnTo>
                    <a:pt x="329" y="218"/>
                  </a:lnTo>
                  <a:lnTo>
                    <a:pt x="329" y="227"/>
                  </a:lnTo>
                  <a:lnTo>
                    <a:pt x="328" y="240"/>
                  </a:lnTo>
                  <a:lnTo>
                    <a:pt x="326" y="255"/>
                  </a:lnTo>
                  <a:lnTo>
                    <a:pt x="322" y="269"/>
                  </a:lnTo>
                  <a:lnTo>
                    <a:pt x="319" y="282"/>
                  </a:lnTo>
                  <a:lnTo>
                    <a:pt x="316" y="290"/>
                  </a:lnTo>
                  <a:lnTo>
                    <a:pt x="314" y="293"/>
                  </a:lnTo>
                  <a:lnTo>
                    <a:pt x="313" y="296"/>
                  </a:lnTo>
                  <a:lnTo>
                    <a:pt x="311" y="297"/>
                  </a:lnTo>
                  <a:lnTo>
                    <a:pt x="309" y="296"/>
                  </a:lnTo>
                  <a:lnTo>
                    <a:pt x="305" y="293"/>
                  </a:lnTo>
                  <a:lnTo>
                    <a:pt x="304" y="292"/>
                  </a:lnTo>
                  <a:lnTo>
                    <a:pt x="301" y="291"/>
                  </a:lnTo>
                  <a:lnTo>
                    <a:pt x="299" y="291"/>
                  </a:lnTo>
                  <a:lnTo>
                    <a:pt x="299" y="294"/>
                  </a:lnTo>
                  <a:lnTo>
                    <a:pt x="298" y="298"/>
                  </a:lnTo>
                  <a:lnTo>
                    <a:pt x="298" y="301"/>
                  </a:lnTo>
                  <a:lnTo>
                    <a:pt x="293" y="315"/>
                  </a:lnTo>
                  <a:lnTo>
                    <a:pt x="284" y="339"/>
                  </a:lnTo>
                  <a:lnTo>
                    <a:pt x="279" y="351"/>
                  </a:lnTo>
                  <a:lnTo>
                    <a:pt x="276" y="361"/>
                  </a:lnTo>
                  <a:lnTo>
                    <a:pt x="274" y="368"/>
                  </a:lnTo>
                  <a:lnTo>
                    <a:pt x="272" y="375"/>
                  </a:lnTo>
                  <a:lnTo>
                    <a:pt x="272" y="398"/>
                  </a:lnTo>
                  <a:lnTo>
                    <a:pt x="274" y="411"/>
                  </a:lnTo>
                  <a:lnTo>
                    <a:pt x="274" y="428"/>
                  </a:lnTo>
                  <a:lnTo>
                    <a:pt x="255" y="489"/>
                  </a:lnTo>
                  <a:lnTo>
                    <a:pt x="181" y="525"/>
                  </a:lnTo>
                  <a:lnTo>
                    <a:pt x="129" y="485"/>
                  </a:lnTo>
                  <a:lnTo>
                    <a:pt x="126" y="483"/>
                  </a:lnTo>
                  <a:lnTo>
                    <a:pt x="121" y="478"/>
                  </a:lnTo>
                  <a:lnTo>
                    <a:pt x="112" y="470"/>
                  </a:lnTo>
                  <a:lnTo>
                    <a:pt x="102" y="461"/>
                  </a:lnTo>
                  <a:lnTo>
                    <a:pt x="93" y="450"/>
                  </a:lnTo>
                  <a:lnTo>
                    <a:pt x="83" y="441"/>
                  </a:lnTo>
                  <a:lnTo>
                    <a:pt x="76" y="432"/>
                  </a:lnTo>
                  <a:lnTo>
                    <a:pt x="73" y="426"/>
                  </a:lnTo>
                  <a:lnTo>
                    <a:pt x="71" y="418"/>
                  </a:lnTo>
                  <a:lnTo>
                    <a:pt x="67" y="405"/>
                  </a:lnTo>
                  <a:lnTo>
                    <a:pt x="64" y="389"/>
                  </a:lnTo>
                  <a:lnTo>
                    <a:pt x="59" y="369"/>
                  </a:lnTo>
                  <a:lnTo>
                    <a:pt x="56" y="350"/>
                  </a:lnTo>
                  <a:lnTo>
                    <a:pt x="52" y="334"/>
                  </a:lnTo>
                  <a:lnTo>
                    <a:pt x="49" y="321"/>
                  </a:lnTo>
                  <a:lnTo>
                    <a:pt x="47" y="313"/>
                  </a:lnTo>
                  <a:lnTo>
                    <a:pt x="46" y="308"/>
                  </a:lnTo>
                  <a:lnTo>
                    <a:pt x="45" y="305"/>
                  </a:lnTo>
                  <a:lnTo>
                    <a:pt x="39" y="299"/>
                  </a:lnTo>
                  <a:lnTo>
                    <a:pt x="37" y="301"/>
                  </a:lnTo>
                  <a:lnTo>
                    <a:pt x="35" y="306"/>
                  </a:lnTo>
                  <a:lnTo>
                    <a:pt x="29" y="306"/>
                  </a:lnTo>
                  <a:lnTo>
                    <a:pt x="25" y="305"/>
                  </a:lnTo>
                  <a:lnTo>
                    <a:pt x="22" y="300"/>
                  </a:lnTo>
                  <a:lnTo>
                    <a:pt x="18" y="292"/>
                  </a:lnTo>
                  <a:lnTo>
                    <a:pt x="15" y="283"/>
                  </a:lnTo>
                  <a:lnTo>
                    <a:pt x="10" y="271"/>
                  </a:lnTo>
                  <a:lnTo>
                    <a:pt x="7" y="262"/>
                  </a:lnTo>
                  <a:lnTo>
                    <a:pt x="3" y="254"/>
                  </a:lnTo>
                  <a:lnTo>
                    <a:pt x="0" y="243"/>
                  </a:lnTo>
                  <a:lnTo>
                    <a:pt x="0" y="230"/>
                  </a:lnTo>
                  <a:lnTo>
                    <a:pt x="1" y="218"/>
                  </a:lnTo>
                  <a:lnTo>
                    <a:pt x="2" y="207"/>
                  </a:lnTo>
                  <a:lnTo>
                    <a:pt x="5" y="204"/>
                  </a:lnTo>
                  <a:lnTo>
                    <a:pt x="8" y="204"/>
                  </a:lnTo>
                  <a:lnTo>
                    <a:pt x="13" y="207"/>
                  </a:lnTo>
                  <a:lnTo>
                    <a:pt x="17" y="213"/>
                  </a:lnTo>
                  <a:lnTo>
                    <a:pt x="22" y="218"/>
                  </a:lnTo>
                  <a:lnTo>
                    <a:pt x="24" y="222"/>
                  </a:lnTo>
                  <a:lnTo>
                    <a:pt x="25" y="223"/>
                  </a:lnTo>
                  <a:lnTo>
                    <a:pt x="24" y="220"/>
                  </a:lnTo>
                  <a:lnTo>
                    <a:pt x="24" y="214"/>
                  </a:lnTo>
                  <a:lnTo>
                    <a:pt x="23" y="207"/>
                  </a:lnTo>
                  <a:lnTo>
                    <a:pt x="22" y="201"/>
                  </a:lnTo>
                  <a:lnTo>
                    <a:pt x="22" y="178"/>
                  </a:lnTo>
                  <a:lnTo>
                    <a:pt x="23" y="162"/>
                  </a:lnTo>
                  <a:lnTo>
                    <a:pt x="23" y="144"/>
                  </a:lnTo>
                  <a:lnTo>
                    <a:pt x="25" y="110"/>
                  </a:lnTo>
                  <a:lnTo>
                    <a:pt x="27" y="96"/>
                  </a:lnTo>
                  <a:lnTo>
                    <a:pt x="28" y="87"/>
                  </a:lnTo>
                  <a:lnTo>
                    <a:pt x="31" y="80"/>
                  </a:lnTo>
                  <a:lnTo>
                    <a:pt x="36" y="70"/>
                  </a:lnTo>
                  <a:lnTo>
                    <a:pt x="43" y="60"/>
                  </a:lnTo>
                  <a:lnTo>
                    <a:pt x="50" y="48"/>
                  </a:lnTo>
                  <a:lnTo>
                    <a:pt x="57" y="37"/>
                  </a:lnTo>
                  <a:lnTo>
                    <a:pt x="63" y="29"/>
                  </a:lnTo>
                  <a:lnTo>
                    <a:pt x="67" y="23"/>
                  </a:lnTo>
                  <a:lnTo>
                    <a:pt x="74" y="19"/>
                  </a:lnTo>
                  <a:lnTo>
                    <a:pt x="87" y="13"/>
                  </a:lnTo>
                  <a:lnTo>
                    <a:pt x="102" y="8"/>
                  </a:lnTo>
                  <a:lnTo>
                    <a:pt x="116" y="5"/>
                  </a:lnTo>
                  <a:lnTo>
                    <a:pt x="129" y="1"/>
                  </a:lnTo>
                  <a:lnTo>
                    <a:pt x="14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6" name="Freeform 14"/>
            <p:cNvSpPr>
              <a:spLocks noEditPoints="1"/>
            </p:cNvSpPr>
            <p:nvPr/>
          </p:nvSpPr>
          <p:spPr bwMode="auto">
            <a:xfrm>
              <a:off x="4413250" y="638175"/>
              <a:ext cx="2041525" cy="4505325"/>
            </a:xfrm>
            <a:custGeom>
              <a:avLst/>
              <a:gdLst/>
              <a:ahLst/>
              <a:cxnLst>
                <a:cxn ang="0">
                  <a:pos x="622" y="852"/>
                </a:cxn>
                <a:cxn ang="0">
                  <a:pos x="758" y="867"/>
                </a:cxn>
                <a:cxn ang="0">
                  <a:pos x="702" y="726"/>
                </a:cxn>
                <a:cxn ang="0">
                  <a:pos x="579" y="68"/>
                </a:cxn>
                <a:cxn ang="0">
                  <a:pos x="674" y="274"/>
                </a:cxn>
                <a:cxn ang="0">
                  <a:pos x="706" y="375"/>
                </a:cxn>
                <a:cxn ang="0">
                  <a:pos x="753" y="100"/>
                </a:cxn>
                <a:cxn ang="0">
                  <a:pos x="789" y="54"/>
                </a:cxn>
                <a:cxn ang="0">
                  <a:pos x="892" y="102"/>
                </a:cxn>
                <a:cxn ang="0">
                  <a:pos x="1052" y="155"/>
                </a:cxn>
                <a:cxn ang="0">
                  <a:pos x="1066" y="241"/>
                </a:cxn>
                <a:cxn ang="0">
                  <a:pos x="1085" y="302"/>
                </a:cxn>
                <a:cxn ang="0">
                  <a:pos x="1125" y="396"/>
                </a:cxn>
                <a:cxn ang="0">
                  <a:pos x="1117" y="552"/>
                </a:cxn>
                <a:cxn ang="0">
                  <a:pos x="1005" y="615"/>
                </a:cxn>
                <a:cxn ang="0">
                  <a:pos x="1018" y="744"/>
                </a:cxn>
                <a:cxn ang="0">
                  <a:pos x="1070" y="911"/>
                </a:cxn>
                <a:cxn ang="0">
                  <a:pos x="1096" y="1052"/>
                </a:cxn>
                <a:cxn ang="0">
                  <a:pos x="1125" y="1267"/>
                </a:cxn>
                <a:cxn ang="0">
                  <a:pos x="1037" y="1409"/>
                </a:cxn>
                <a:cxn ang="0">
                  <a:pos x="1058" y="1682"/>
                </a:cxn>
                <a:cxn ang="0">
                  <a:pos x="1117" y="2030"/>
                </a:cxn>
                <a:cxn ang="0">
                  <a:pos x="1172" y="2349"/>
                </a:cxn>
                <a:cxn ang="0">
                  <a:pos x="1232" y="2504"/>
                </a:cxn>
                <a:cxn ang="0">
                  <a:pos x="1268" y="2725"/>
                </a:cxn>
                <a:cxn ang="0">
                  <a:pos x="1212" y="2823"/>
                </a:cxn>
                <a:cxn ang="0">
                  <a:pos x="1114" y="2791"/>
                </a:cxn>
                <a:cxn ang="0">
                  <a:pos x="1082" y="2737"/>
                </a:cxn>
                <a:cxn ang="0">
                  <a:pos x="1036" y="2670"/>
                </a:cxn>
                <a:cxn ang="0">
                  <a:pos x="978" y="2549"/>
                </a:cxn>
                <a:cxn ang="0">
                  <a:pos x="907" y="2409"/>
                </a:cxn>
                <a:cxn ang="0">
                  <a:pos x="868" y="2107"/>
                </a:cxn>
                <a:cxn ang="0">
                  <a:pos x="802" y="1791"/>
                </a:cxn>
                <a:cxn ang="0">
                  <a:pos x="698" y="1527"/>
                </a:cxn>
                <a:cxn ang="0">
                  <a:pos x="640" y="1384"/>
                </a:cxn>
                <a:cxn ang="0">
                  <a:pos x="572" y="1619"/>
                </a:cxn>
                <a:cxn ang="0">
                  <a:pos x="479" y="1911"/>
                </a:cxn>
                <a:cxn ang="0">
                  <a:pos x="418" y="2175"/>
                </a:cxn>
                <a:cxn ang="0">
                  <a:pos x="353" y="2438"/>
                </a:cxn>
                <a:cxn ang="0">
                  <a:pos x="287" y="2639"/>
                </a:cxn>
                <a:cxn ang="0">
                  <a:pos x="248" y="2739"/>
                </a:cxn>
                <a:cxn ang="0">
                  <a:pos x="193" y="2793"/>
                </a:cxn>
                <a:cxn ang="0">
                  <a:pos x="29" y="2837"/>
                </a:cxn>
                <a:cxn ang="0">
                  <a:pos x="11" y="2786"/>
                </a:cxn>
                <a:cxn ang="0">
                  <a:pos x="89" y="2646"/>
                </a:cxn>
                <a:cxn ang="0">
                  <a:pos x="106" y="2528"/>
                </a:cxn>
                <a:cxn ang="0">
                  <a:pos x="117" y="2294"/>
                </a:cxn>
                <a:cxn ang="0">
                  <a:pos x="211" y="1940"/>
                </a:cxn>
                <a:cxn ang="0">
                  <a:pos x="232" y="1759"/>
                </a:cxn>
                <a:cxn ang="0">
                  <a:pos x="239" y="1522"/>
                </a:cxn>
                <a:cxn ang="0">
                  <a:pos x="257" y="1295"/>
                </a:cxn>
                <a:cxn ang="0">
                  <a:pos x="140" y="1194"/>
                </a:cxn>
                <a:cxn ang="0">
                  <a:pos x="197" y="1013"/>
                </a:cxn>
                <a:cxn ang="0">
                  <a:pos x="247" y="866"/>
                </a:cxn>
                <a:cxn ang="0">
                  <a:pos x="285" y="759"/>
                </a:cxn>
                <a:cxn ang="0">
                  <a:pos x="320" y="635"/>
                </a:cxn>
                <a:cxn ang="0">
                  <a:pos x="233" y="535"/>
                </a:cxn>
                <a:cxn ang="0">
                  <a:pos x="225" y="417"/>
                </a:cxn>
                <a:cxn ang="0">
                  <a:pos x="242" y="309"/>
                </a:cxn>
                <a:cxn ang="0">
                  <a:pos x="255" y="180"/>
                </a:cxn>
                <a:cxn ang="0">
                  <a:pos x="400" y="80"/>
                </a:cxn>
                <a:cxn ang="0">
                  <a:pos x="533" y="38"/>
                </a:cxn>
              </a:cxnLst>
              <a:rect l="0" t="0" r="r" b="b"/>
              <a:pathLst>
                <a:path w="1286" h="2838">
                  <a:moveTo>
                    <a:pt x="693" y="726"/>
                  </a:moveTo>
                  <a:lnTo>
                    <a:pt x="677" y="728"/>
                  </a:lnTo>
                  <a:lnTo>
                    <a:pt x="672" y="732"/>
                  </a:lnTo>
                  <a:lnTo>
                    <a:pt x="666" y="742"/>
                  </a:lnTo>
                  <a:lnTo>
                    <a:pt x="659" y="756"/>
                  </a:lnTo>
                  <a:lnTo>
                    <a:pt x="651" y="774"/>
                  </a:lnTo>
                  <a:lnTo>
                    <a:pt x="644" y="792"/>
                  </a:lnTo>
                  <a:lnTo>
                    <a:pt x="636" y="813"/>
                  </a:lnTo>
                  <a:lnTo>
                    <a:pt x="629" y="833"/>
                  </a:lnTo>
                  <a:lnTo>
                    <a:pt x="622" y="852"/>
                  </a:lnTo>
                  <a:lnTo>
                    <a:pt x="618" y="868"/>
                  </a:lnTo>
                  <a:lnTo>
                    <a:pt x="614" y="881"/>
                  </a:lnTo>
                  <a:lnTo>
                    <a:pt x="608" y="899"/>
                  </a:lnTo>
                  <a:lnTo>
                    <a:pt x="600" y="923"/>
                  </a:lnTo>
                  <a:lnTo>
                    <a:pt x="591" y="948"/>
                  </a:lnTo>
                  <a:lnTo>
                    <a:pt x="780" y="948"/>
                  </a:lnTo>
                  <a:lnTo>
                    <a:pt x="773" y="923"/>
                  </a:lnTo>
                  <a:lnTo>
                    <a:pt x="766" y="901"/>
                  </a:lnTo>
                  <a:lnTo>
                    <a:pt x="761" y="881"/>
                  </a:lnTo>
                  <a:lnTo>
                    <a:pt x="758" y="867"/>
                  </a:lnTo>
                  <a:lnTo>
                    <a:pt x="754" y="854"/>
                  </a:lnTo>
                  <a:lnTo>
                    <a:pt x="750" y="838"/>
                  </a:lnTo>
                  <a:lnTo>
                    <a:pt x="745" y="820"/>
                  </a:lnTo>
                  <a:lnTo>
                    <a:pt x="738" y="802"/>
                  </a:lnTo>
                  <a:lnTo>
                    <a:pt x="732" y="783"/>
                  </a:lnTo>
                  <a:lnTo>
                    <a:pt x="727" y="766"/>
                  </a:lnTo>
                  <a:lnTo>
                    <a:pt x="721" y="752"/>
                  </a:lnTo>
                  <a:lnTo>
                    <a:pt x="714" y="734"/>
                  </a:lnTo>
                  <a:lnTo>
                    <a:pt x="709" y="730"/>
                  </a:lnTo>
                  <a:lnTo>
                    <a:pt x="702" y="726"/>
                  </a:lnTo>
                  <a:lnTo>
                    <a:pt x="693" y="726"/>
                  </a:lnTo>
                  <a:close/>
                  <a:moveTo>
                    <a:pt x="552" y="0"/>
                  </a:moveTo>
                  <a:lnTo>
                    <a:pt x="555" y="2"/>
                  </a:lnTo>
                  <a:lnTo>
                    <a:pt x="556" y="9"/>
                  </a:lnTo>
                  <a:lnTo>
                    <a:pt x="556" y="19"/>
                  </a:lnTo>
                  <a:lnTo>
                    <a:pt x="557" y="31"/>
                  </a:lnTo>
                  <a:lnTo>
                    <a:pt x="561" y="40"/>
                  </a:lnTo>
                  <a:lnTo>
                    <a:pt x="564" y="46"/>
                  </a:lnTo>
                  <a:lnTo>
                    <a:pt x="571" y="56"/>
                  </a:lnTo>
                  <a:lnTo>
                    <a:pt x="579" y="68"/>
                  </a:lnTo>
                  <a:lnTo>
                    <a:pt x="589" y="81"/>
                  </a:lnTo>
                  <a:lnTo>
                    <a:pt x="599" y="96"/>
                  </a:lnTo>
                  <a:lnTo>
                    <a:pt x="608" y="111"/>
                  </a:lnTo>
                  <a:lnTo>
                    <a:pt x="619" y="131"/>
                  </a:lnTo>
                  <a:lnTo>
                    <a:pt x="632" y="156"/>
                  </a:lnTo>
                  <a:lnTo>
                    <a:pt x="643" y="183"/>
                  </a:lnTo>
                  <a:lnTo>
                    <a:pt x="654" y="210"/>
                  </a:lnTo>
                  <a:lnTo>
                    <a:pt x="663" y="234"/>
                  </a:lnTo>
                  <a:lnTo>
                    <a:pt x="669" y="253"/>
                  </a:lnTo>
                  <a:lnTo>
                    <a:pt x="674" y="274"/>
                  </a:lnTo>
                  <a:lnTo>
                    <a:pt x="684" y="316"/>
                  </a:lnTo>
                  <a:lnTo>
                    <a:pt x="688" y="335"/>
                  </a:lnTo>
                  <a:lnTo>
                    <a:pt x="692" y="351"/>
                  </a:lnTo>
                  <a:lnTo>
                    <a:pt x="693" y="362"/>
                  </a:lnTo>
                  <a:lnTo>
                    <a:pt x="693" y="368"/>
                  </a:lnTo>
                  <a:lnTo>
                    <a:pt x="694" y="373"/>
                  </a:lnTo>
                  <a:lnTo>
                    <a:pt x="696" y="377"/>
                  </a:lnTo>
                  <a:lnTo>
                    <a:pt x="698" y="378"/>
                  </a:lnTo>
                  <a:lnTo>
                    <a:pt x="705" y="378"/>
                  </a:lnTo>
                  <a:lnTo>
                    <a:pt x="706" y="375"/>
                  </a:lnTo>
                  <a:lnTo>
                    <a:pt x="706" y="346"/>
                  </a:lnTo>
                  <a:lnTo>
                    <a:pt x="708" y="327"/>
                  </a:lnTo>
                  <a:lnTo>
                    <a:pt x="710" y="305"/>
                  </a:lnTo>
                  <a:lnTo>
                    <a:pt x="721" y="232"/>
                  </a:lnTo>
                  <a:lnTo>
                    <a:pt x="725" y="213"/>
                  </a:lnTo>
                  <a:lnTo>
                    <a:pt x="730" y="191"/>
                  </a:lnTo>
                  <a:lnTo>
                    <a:pt x="736" y="168"/>
                  </a:lnTo>
                  <a:lnTo>
                    <a:pt x="742" y="143"/>
                  </a:lnTo>
                  <a:lnTo>
                    <a:pt x="747" y="121"/>
                  </a:lnTo>
                  <a:lnTo>
                    <a:pt x="753" y="100"/>
                  </a:lnTo>
                  <a:lnTo>
                    <a:pt x="758" y="84"/>
                  </a:lnTo>
                  <a:lnTo>
                    <a:pt x="763" y="73"/>
                  </a:lnTo>
                  <a:lnTo>
                    <a:pt x="767" y="55"/>
                  </a:lnTo>
                  <a:lnTo>
                    <a:pt x="768" y="39"/>
                  </a:lnTo>
                  <a:lnTo>
                    <a:pt x="767" y="26"/>
                  </a:lnTo>
                  <a:lnTo>
                    <a:pt x="766" y="17"/>
                  </a:lnTo>
                  <a:lnTo>
                    <a:pt x="767" y="16"/>
                  </a:lnTo>
                  <a:lnTo>
                    <a:pt x="769" y="19"/>
                  </a:lnTo>
                  <a:lnTo>
                    <a:pt x="778" y="35"/>
                  </a:lnTo>
                  <a:lnTo>
                    <a:pt x="789" y="54"/>
                  </a:lnTo>
                  <a:lnTo>
                    <a:pt x="794" y="61"/>
                  </a:lnTo>
                  <a:lnTo>
                    <a:pt x="801" y="69"/>
                  </a:lnTo>
                  <a:lnTo>
                    <a:pt x="810" y="76"/>
                  </a:lnTo>
                  <a:lnTo>
                    <a:pt x="818" y="83"/>
                  </a:lnTo>
                  <a:lnTo>
                    <a:pt x="825" y="88"/>
                  </a:lnTo>
                  <a:lnTo>
                    <a:pt x="827" y="89"/>
                  </a:lnTo>
                  <a:lnTo>
                    <a:pt x="837" y="92"/>
                  </a:lnTo>
                  <a:lnTo>
                    <a:pt x="851" y="96"/>
                  </a:lnTo>
                  <a:lnTo>
                    <a:pt x="870" y="99"/>
                  </a:lnTo>
                  <a:lnTo>
                    <a:pt x="892" y="102"/>
                  </a:lnTo>
                  <a:lnTo>
                    <a:pt x="916" y="104"/>
                  </a:lnTo>
                  <a:lnTo>
                    <a:pt x="940" y="106"/>
                  </a:lnTo>
                  <a:lnTo>
                    <a:pt x="963" y="109"/>
                  </a:lnTo>
                  <a:lnTo>
                    <a:pt x="983" y="110"/>
                  </a:lnTo>
                  <a:lnTo>
                    <a:pt x="1000" y="112"/>
                  </a:lnTo>
                  <a:lnTo>
                    <a:pt x="1018" y="117"/>
                  </a:lnTo>
                  <a:lnTo>
                    <a:pt x="1030" y="124"/>
                  </a:lnTo>
                  <a:lnTo>
                    <a:pt x="1040" y="133"/>
                  </a:lnTo>
                  <a:lnTo>
                    <a:pt x="1047" y="143"/>
                  </a:lnTo>
                  <a:lnTo>
                    <a:pt x="1052" y="155"/>
                  </a:lnTo>
                  <a:lnTo>
                    <a:pt x="1055" y="166"/>
                  </a:lnTo>
                  <a:lnTo>
                    <a:pt x="1057" y="175"/>
                  </a:lnTo>
                  <a:lnTo>
                    <a:pt x="1058" y="187"/>
                  </a:lnTo>
                  <a:lnTo>
                    <a:pt x="1056" y="199"/>
                  </a:lnTo>
                  <a:lnTo>
                    <a:pt x="1053" y="211"/>
                  </a:lnTo>
                  <a:lnTo>
                    <a:pt x="1050" y="220"/>
                  </a:lnTo>
                  <a:lnTo>
                    <a:pt x="1048" y="226"/>
                  </a:lnTo>
                  <a:lnTo>
                    <a:pt x="1050" y="231"/>
                  </a:lnTo>
                  <a:lnTo>
                    <a:pt x="1062" y="238"/>
                  </a:lnTo>
                  <a:lnTo>
                    <a:pt x="1066" y="241"/>
                  </a:lnTo>
                  <a:lnTo>
                    <a:pt x="1066" y="246"/>
                  </a:lnTo>
                  <a:lnTo>
                    <a:pt x="1062" y="260"/>
                  </a:lnTo>
                  <a:lnTo>
                    <a:pt x="1060" y="266"/>
                  </a:lnTo>
                  <a:lnTo>
                    <a:pt x="1062" y="269"/>
                  </a:lnTo>
                  <a:lnTo>
                    <a:pt x="1066" y="274"/>
                  </a:lnTo>
                  <a:lnTo>
                    <a:pt x="1069" y="278"/>
                  </a:lnTo>
                  <a:lnTo>
                    <a:pt x="1069" y="281"/>
                  </a:lnTo>
                  <a:lnTo>
                    <a:pt x="1070" y="285"/>
                  </a:lnTo>
                  <a:lnTo>
                    <a:pt x="1073" y="290"/>
                  </a:lnTo>
                  <a:lnTo>
                    <a:pt x="1085" y="302"/>
                  </a:lnTo>
                  <a:lnTo>
                    <a:pt x="1089" y="310"/>
                  </a:lnTo>
                  <a:lnTo>
                    <a:pt x="1095" y="324"/>
                  </a:lnTo>
                  <a:lnTo>
                    <a:pt x="1101" y="339"/>
                  </a:lnTo>
                  <a:lnTo>
                    <a:pt x="1108" y="353"/>
                  </a:lnTo>
                  <a:lnTo>
                    <a:pt x="1114" y="363"/>
                  </a:lnTo>
                  <a:lnTo>
                    <a:pt x="1117" y="371"/>
                  </a:lnTo>
                  <a:lnTo>
                    <a:pt x="1118" y="380"/>
                  </a:lnTo>
                  <a:lnTo>
                    <a:pt x="1121" y="388"/>
                  </a:lnTo>
                  <a:lnTo>
                    <a:pt x="1123" y="392"/>
                  </a:lnTo>
                  <a:lnTo>
                    <a:pt x="1125" y="396"/>
                  </a:lnTo>
                  <a:lnTo>
                    <a:pt x="1128" y="402"/>
                  </a:lnTo>
                  <a:lnTo>
                    <a:pt x="1132" y="410"/>
                  </a:lnTo>
                  <a:lnTo>
                    <a:pt x="1136" y="421"/>
                  </a:lnTo>
                  <a:lnTo>
                    <a:pt x="1140" y="438"/>
                  </a:lnTo>
                  <a:lnTo>
                    <a:pt x="1146" y="459"/>
                  </a:lnTo>
                  <a:lnTo>
                    <a:pt x="1147" y="478"/>
                  </a:lnTo>
                  <a:lnTo>
                    <a:pt x="1144" y="497"/>
                  </a:lnTo>
                  <a:lnTo>
                    <a:pt x="1137" y="517"/>
                  </a:lnTo>
                  <a:lnTo>
                    <a:pt x="1128" y="535"/>
                  </a:lnTo>
                  <a:lnTo>
                    <a:pt x="1117" y="552"/>
                  </a:lnTo>
                  <a:lnTo>
                    <a:pt x="1106" y="567"/>
                  </a:lnTo>
                  <a:lnTo>
                    <a:pt x="1095" y="580"/>
                  </a:lnTo>
                  <a:lnTo>
                    <a:pt x="1086" y="590"/>
                  </a:lnTo>
                  <a:lnTo>
                    <a:pt x="1080" y="596"/>
                  </a:lnTo>
                  <a:lnTo>
                    <a:pt x="1072" y="601"/>
                  </a:lnTo>
                  <a:lnTo>
                    <a:pt x="1060" y="604"/>
                  </a:lnTo>
                  <a:lnTo>
                    <a:pt x="1047" y="606"/>
                  </a:lnTo>
                  <a:lnTo>
                    <a:pt x="1031" y="609"/>
                  </a:lnTo>
                  <a:lnTo>
                    <a:pt x="1018" y="612"/>
                  </a:lnTo>
                  <a:lnTo>
                    <a:pt x="1005" y="615"/>
                  </a:lnTo>
                  <a:lnTo>
                    <a:pt x="997" y="618"/>
                  </a:lnTo>
                  <a:lnTo>
                    <a:pt x="993" y="621"/>
                  </a:lnTo>
                  <a:lnTo>
                    <a:pt x="994" y="627"/>
                  </a:lnTo>
                  <a:lnTo>
                    <a:pt x="996" y="639"/>
                  </a:lnTo>
                  <a:lnTo>
                    <a:pt x="999" y="654"/>
                  </a:lnTo>
                  <a:lnTo>
                    <a:pt x="1002" y="672"/>
                  </a:lnTo>
                  <a:lnTo>
                    <a:pt x="1006" y="690"/>
                  </a:lnTo>
                  <a:lnTo>
                    <a:pt x="1011" y="709"/>
                  </a:lnTo>
                  <a:lnTo>
                    <a:pt x="1014" y="727"/>
                  </a:lnTo>
                  <a:lnTo>
                    <a:pt x="1018" y="744"/>
                  </a:lnTo>
                  <a:lnTo>
                    <a:pt x="1021" y="756"/>
                  </a:lnTo>
                  <a:lnTo>
                    <a:pt x="1022" y="766"/>
                  </a:lnTo>
                  <a:lnTo>
                    <a:pt x="1026" y="779"/>
                  </a:lnTo>
                  <a:lnTo>
                    <a:pt x="1030" y="795"/>
                  </a:lnTo>
                  <a:lnTo>
                    <a:pt x="1036" y="813"/>
                  </a:lnTo>
                  <a:lnTo>
                    <a:pt x="1043" y="832"/>
                  </a:lnTo>
                  <a:lnTo>
                    <a:pt x="1050" y="852"/>
                  </a:lnTo>
                  <a:lnTo>
                    <a:pt x="1069" y="898"/>
                  </a:lnTo>
                  <a:lnTo>
                    <a:pt x="1070" y="906"/>
                  </a:lnTo>
                  <a:lnTo>
                    <a:pt x="1070" y="911"/>
                  </a:lnTo>
                  <a:lnTo>
                    <a:pt x="1067" y="912"/>
                  </a:lnTo>
                  <a:lnTo>
                    <a:pt x="1066" y="912"/>
                  </a:lnTo>
                  <a:lnTo>
                    <a:pt x="1065" y="913"/>
                  </a:lnTo>
                  <a:lnTo>
                    <a:pt x="1065" y="920"/>
                  </a:lnTo>
                  <a:lnTo>
                    <a:pt x="1070" y="934"/>
                  </a:lnTo>
                  <a:lnTo>
                    <a:pt x="1073" y="951"/>
                  </a:lnTo>
                  <a:lnTo>
                    <a:pt x="1079" y="972"/>
                  </a:lnTo>
                  <a:lnTo>
                    <a:pt x="1084" y="996"/>
                  </a:lnTo>
                  <a:lnTo>
                    <a:pt x="1089" y="1023"/>
                  </a:lnTo>
                  <a:lnTo>
                    <a:pt x="1096" y="1052"/>
                  </a:lnTo>
                  <a:lnTo>
                    <a:pt x="1108" y="1112"/>
                  </a:lnTo>
                  <a:lnTo>
                    <a:pt x="1115" y="1143"/>
                  </a:lnTo>
                  <a:lnTo>
                    <a:pt x="1120" y="1170"/>
                  </a:lnTo>
                  <a:lnTo>
                    <a:pt x="1125" y="1196"/>
                  </a:lnTo>
                  <a:lnTo>
                    <a:pt x="1129" y="1218"/>
                  </a:lnTo>
                  <a:lnTo>
                    <a:pt x="1132" y="1236"/>
                  </a:lnTo>
                  <a:lnTo>
                    <a:pt x="1135" y="1248"/>
                  </a:lnTo>
                  <a:lnTo>
                    <a:pt x="1136" y="1255"/>
                  </a:lnTo>
                  <a:lnTo>
                    <a:pt x="1133" y="1260"/>
                  </a:lnTo>
                  <a:lnTo>
                    <a:pt x="1125" y="1267"/>
                  </a:lnTo>
                  <a:lnTo>
                    <a:pt x="1111" y="1273"/>
                  </a:lnTo>
                  <a:lnTo>
                    <a:pt x="1094" y="1281"/>
                  </a:lnTo>
                  <a:lnTo>
                    <a:pt x="1074" y="1288"/>
                  </a:lnTo>
                  <a:lnTo>
                    <a:pt x="1053" y="1295"/>
                  </a:lnTo>
                  <a:lnTo>
                    <a:pt x="1031" y="1302"/>
                  </a:lnTo>
                  <a:lnTo>
                    <a:pt x="1035" y="1316"/>
                  </a:lnTo>
                  <a:lnTo>
                    <a:pt x="1037" y="1326"/>
                  </a:lnTo>
                  <a:lnTo>
                    <a:pt x="1038" y="1350"/>
                  </a:lnTo>
                  <a:lnTo>
                    <a:pt x="1038" y="1377"/>
                  </a:lnTo>
                  <a:lnTo>
                    <a:pt x="1037" y="1409"/>
                  </a:lnTo>
                  <a:lnTo>
                    <a:pt x="1037" y="1441"/>
                  </a:lnTo>
                  <a:lnTo>
                    <a:pt x="1036" y="1474"/>
                  </a:lnTo>
                  <a:lnTo>
                    <a:pt x="1035" y="1504"/>
                  </a:lnTo>
                  <a:lnTo>
                    <a:pt x="1035" y="1533"/>
                  </a:lnTo>
                  <a:lnTo>
                    <a:pt x="1036" y="1559"/>
                  </a:lnTo>
                  <a:lnTo>
                    <a:pt x="1038" y="1579"/>
                  </a:lnTo>
                  <a:lnTo>
                    <a:pt x="1042" y="1596"/>
                  </a:lnTo>
                  <a:lnTo>
                    <a:pt x="1047" y="1621"/>
                  </a:lnTo>
                  <a:lnTo>
                    <a:pt x="1051" y="1648"/>
                  </a:lnTo>
                  <a:lnTo>
                    <a:pt x="1058" y="1682"/>
                  </a:lnTo>
                  <a:lnTo>
                    <a:pt x="1065" y="1718"/>
                  </a:lnTo>
                  <a:lnTo>
                    <a:pt x="1072" y="1755"/>
                  </a:lnTo>
                  <a:lnTo>
                    <a:pt x="1078" y="1794"/>
                  </a:lnTo>
                  <a:lnTo>
                    <a:pt x="1085" y="1832"/>
                  </a:lnTo>
                  <a:lnTo>
                    <a:pt x="1092" y="1868"/>
                  </a:lnTo>
                  <a:lnTo>
                    <a:pt x="1096" y="1902"/>
                  </a:lnTo>
                  <a:lnTo>
                    <a:pt x="1101" y="1932"/>
                  </a:lnTo>
                  <a:lnTo>
                    <a:pt x="1106" y="1961"/>
                  </a:lnTo>
                  <a:lnTo>
                    <a:pt x="1110" y="1995"/>
                  </a:lnTo>
                  <a:lnTo>
                    <a:pt x="1117" y="2030"/>
                  </a:lnTo>
                  <a:lnTo>
                    <a:pt x="1131" y="2102"/>
                  </a:lnTo>
                  <a:lnTo>
                    <a:pt x="1138" y="2137"/>
                  </a:lnTo>
                  <a:lnTo>
                    <a:pt x="1145" y="2171"/>
                  </a:lnTo>
                  <a:lnTo>
                    <a:pt x="1151" y="2201"/>
                  </a:lnTo>
                  <a:lnTo>
                    <a:pt x="1157" y="2228"/>
                  </a:lnTo>
                  <a:lnTo>
                    <a:pt x="1161" y="2250"/>
                  </a:lnTo>
                  <a:lnTo>
                    <a:pt x="1165" y="2265"/>
                  </a:lnTo>
                  <a:lnTo>
                    <a:pt x="1168" y="2283"/>
                  </a:lnTo>
                  <a:lnTo>
                    <a:pt x="1169" y="2304"/>
                  </a:lnTo>
                  <a:lnTo>
                    <a:pt x="1172" y="2349"/>
                  </a:lnTo>
                  <a:lnTo>
                    <a:pt x="1174" y="2370"/>
                  </a:lnTo>
                  <a:lnTo>
                    <a:pt x="1176" y="2388"/>
                  </a:lnTo>
                  <a:lnTo>
                    <a:pt x="1180" y="2404"/>
                  </a:lnTo>
                  <a:lnTo>
                    <a:pt x="1186" y="2416"/>
                  </a:lnTo>
                  <a:lnTo>
                    <a:pt x="1201" y="2433"/>
                  </a:lnTo>
                  <a:lnTo>
                    <a:pt x="1215" y="2450"/>
                  </a:lnTo>
                  <a:lnTo>
                    <a:pt x="1225" y="2466"/>
                  </a:lnTo>
                  <a:lnTo>
                    <a:pt x="1232" y="2481"/>
                  </a:lnTo>
                  <a:lnTo>
                    <a:pt x="1233" y="2490"/>
                  </a:lnTo>
                  <a:lnTo>
                    <a:pt x="1232" y="2504"/>
                  </a:lnTo>
                  <a:lnTo>
                    <a:pt x="1231" y="2523"/>
                  </a:lnTo>
                  <a:lnTo>
                    <a:pt x="1227" y="2543"/>
                  </a:lnTo>
                  <a:lnTo>
                    <a:pt x="1224" y="2565"/>
                  </a:lnTo>
                  <a:lnTo>
                    <a:pt x="1220" y="2585"/>
                  </a:lnTo>
                  <a:lnTo>
                    <a:pt x="1217" y="2603"/>
                  </a:lnTo>
                  <a:lnTo>
                    <a:pt x="1211" y="2627"/>
                  </a:lnTo>
                  <a:lnTo>
                    <a:pt x="1222" y="2649"/>
                  </a:lnTo>
                  <a:lnTo>
                    <a:pt x="1233" y="2670"/>
                  </a:lnTo>
                  <a:lnTo>
                    <a:pt x="1256" y="2709"/>
                  </a:lnTo>
                  <a:lnTo>
                    <a:pt x="1268" y="2725"/>
                  </a:lnTo>
                  <a:lnTo>
                    <a:pt x="1277" y="2741"/>
                  </a:lnTo>
                  <a:lnTo>
                    <a:pt x="1283" y="2752"/>
                  </a:lnTo>
                  <a:lnTo>
                    <a:pt x="1286" y="2768"/>
                  </a:lnTo>
                  <a:lnTo>
                    <a:pt x="1284" y="2785"/>
                  </a:lnTo>
                  <a:lnTo>
                    <a:pt x="1278" y="2800"/>
                  </a:lnTo>
                  <a:lnTo>
                    <a:pt x="1268" y="2810"/>
                  </a:lnTo>
                  <a:lnTo>
                    <a:pt x="1257" y="2817"/>
                  </a:lnTo>
                  <a:lnTo>
                    <a:pt x="1246" y="2821"/>
                  </a:lnTo>
                  <a:lnTo>
                    <a:pt x="1230" y="2822"/>
                  </a:lnTo>
                  <a:lnTo>
                    <a:pt x="1212" y="2823"/>
                  </a:lnTo>
                  <a:lnTo>
                    <a:pt x="1194" y="2822"/>
                  </a:lnTo>
                  <a:lnTo>
                    <a:pt x="1179" y="2821"/>
                  </a:lnTo>
                  <a:lnTo>
                    <a:pt x="1168" y="2818"/>
                  </a:lnTo>
                  <a:lnTo>
                    <a:pt x="1166" y="2818"/>
                  </a:lnTo>
                  <a:lnTo>
                    <a:pt x="1160" y="2817"/>
                  </a:lnTo>
                  <a:lnTo>
                    <a:pt x="1151" y="2815"/>
                  </a:lnTo>
                  <a:lnTo>
                    <a:pt x="1140" y="2811"/>
                  </a:lnTo>
                  <a:lnTo>
                    <a:pt x="1129" y="2804"/>
                  </a:lnTo>
                  <a:lnTo>
                    <a:pt x="1122" y="2798"/>
                  </a:lnTo>
                  <a:lnTo>
                    <a:pt x="1114" y="2791"/>
                  </a:lnTo>
                  <a:lnTo>
                    <a:pt x="1108" y="2784"/>
                  </a:lnTo>
                  <a:lnTo>
                    <a:pt x="1104" y="2772"/>
                  </a:lnTo>
                  <a:lnTo>
                    <a:pt x="1100" y="2746"/>
                  </a:lnTo>
                  <a:lnTo>
                    <a:pt x="1098" y="2738"/>
                  </a:lnTo>
                  <a:lnTo>
                    <a:pt x="1095" y="2734"/>
                  </a:lnTo>
                  <a:lnTo>
                    <a:pt x="1094" y="2734"/>
                  </a:lnTo>
                  <a:lnTo>
                    <a:pt x="1092" y="2735"/>
                  </a:lnTo>
                  <a:lnTo>
                    <a:pt x="1089" y="2735"/>
                  </a:lnTo>
                  <a:lnTo>
                    <a:pt x="1085" y="2737"/>
                  </a:lnTo>
                  <a:lnTo>
                    <a:pt x="1082" y="2737"/>
                  </a:lnTo>
                  <a:lnTo>
                    <a:pt x="1078" y="2736"/>
                  </a:lnTo>
                  <a:lnTo>
                    <a:pt x="1071" y="2732"/>
                  </a:lnTo>
                  <a:lnTo>
                    <a:pt x="1063" y="2728"/>
                  </a:lnTo>
                  <a:lnTo>
                    <a:pt x="1053" y="2722"/>
                  </a:lnTo>
                  <a:lnTo>
                    <a:pt x="1047" y="2717"/>
                  </a:lnTo>
                  <a:lnTo>
                    <a:pt x="1042" y="2713"/>
                  </a:lnTo>
                  <a:lnTo>
                    <a:pt x="1040" y="2708"/>
                  </a:lnTo>
                  <a:lnTo>
                    <a:pt x="1038" y="2697"/>
                  </a:lnTo>
                  <a:lnTo>
                    <a:pt x="1037" y="2685"/>
                  </a:lnTo>
                  <a:lnTo>
                    <a:pt x="1036" y="2670"/>
                  </a:lnTo>
                  <a:lnTo>
                    <a:pt x="1036" y="2652"/>
                  </a:lnTo>
                  <a:lnTo>
                    <a:pt x="1035" y="2636"/>
                  </a:lnTo>
                  <a:lnTo>
                    <a:pt x="1035" y="2621"/>
                  </a:lnTo>
                  <a:lnTo>
                    <a:pt x="1030" y="2617"/>
                  </a:lnTo>
                  <a:lnTo>
                    <a:pt x="1024" y="2615"/>
                  </a:lnTo>
                  <a:lnTo>
                    <a:pt x="1019" y="2611"/>
                  </a:lnTo>
                  <a:lnTo>
                    <a:pt x="1006" y="2600"/>
                  </a:lnTo>
                  <a:lnTo>
                    <a:pt x="994" y="2585"/>
                  </a:lnTo>
                  <a:lnTo>
                    <a:pt x="985" y="2567"/>
                  </a:lnTo>
                  <a:lnTo>
                    <a:pt x="978" y="2549"/>
                  </a:lnTo>
                  <a:lnTo>
                    <a:pt x="972" y="2530"/>
                  </a:lnTo>
                  <a:lnTo>
                    <a:pt x="968" y="2514"/>
                  </a:lnTo>
                  <a:lnTo>
                    <a:pt x="965" y="2501"/>
                  </a:lnTo>
                  <a:lnTo>
                    <a:pt x="960" y="2487"/>
                  </a:lnTo>
                  <a:lnTo>
                    <a:pt x="949" y="2474"/>
                  </a:lnTo>
                  <a:lnTo>
                    <a:pt x="936" y="2464"/>
                  </a:lnTo>
                  <a:lnTo>
                    <a:pt x="925" y="2451"/>
                  </a:lnTo>
                  <a:lnTo>
                    <a:pt x="914" y="2437"/>
                  </a:lnTo>
                  <a:lnTo>
                    <a:pt x="911" y="2427"/>
                  </a:lnTo>
                  <a:lnTo>
                    <a:pt x="907" y="2409"/>
                  </a:lnTo>
                  <a:lnTo>
                    <a:pt x="904" y="2387"/>
                  </a:lnTo>
                  <a:lnTo>
                    <a:pt x="899" y="2359"/>
                  </a:lnTo>
                  <a:lnTo>
                    <a:pt x="896" y="2328"/>
                  </a:lnTo>
                  <a:lnTo>
                    <a:pt x="891" y="2294"/>
                  </a:lnTo>
                  <a:lnTo>
                    <a:pt x="888" y="2259"/>
                  </a:lnTo>
                  <a:lnTo>
                    <a:pt x="883" y="2224"/>
                  </a:lnTo>
                  <a:lnTo>
                    <a:pt x="880" y="2190"/>
                  </a:lnTo>
                  <a:lnTo>
                    <a:pt x="876" y="2159"/>
                  </a:lnTo>
                  <a:lnTo>
                    <a:pt x="871" y="2131"/>
                  </a:lnTo>
                  <a:lnTo>
                    <a:pt x="868" y="2107"/>
                  </a:lnTo>
                  <a:lnTo>
                    <a:pt x="863" y="2079"/>
                  </a:lnTo>
                  <a:lnTo>
                    <a:pt x="856" y="2046"/>
                  </a:lnTo>
                  <a:lnTo>
                    <a:pt x="849" y="2011"/>
                  </a:lnTo>
                  <a:lnTo>
                    <a:pt x="843" y="1975"/>
                  </a:lnTo>
                  <a:lnTo>
                    <a:pt x="836" y="1938"/>
                  </a:lnTo>
                  <a:lnTo>
                    <a:pt x="827" y="1902"/>
                  </a:lnTo>
                  <a:lnTo>
                    <a:pt x="820" y="1867"/>
                  </a:lnTo>
                  <a:lnTo>
                    <a:pt x="814" y="1837"/>
                  </a:lnTo>
                  <a:lnTo>
                    <a:pt x="807" y="1811"/>
                  </a:lnTo>
                  <a:lnTo>
                    <a:pt x="802" y="1791"/>
                  </a:lnTo>
                  <a:lnTo>
                    <a:pt x="795" y="1768"/>
                  </a:lnTo>
                  <a:lnTo>
                    <a:pt x="788" y="1743"/>
                  </a:lnTo>
                  <a:lnTo>
                    <a:pt x="760" y="1662"/>
                  </a:lnTo>
                  <a:lnTo>
                    <a:pt x="751" y="1639"/>
                  </a:lnTo>
                  <a:lnTo>
                    <a:pt x="742" y="1619"/>
                  </a:lnTo>
                  <a:lnTo>
                    <a:pt x="732" y="1605"/>
                  </a:lnTo>
                  <a:lnTo>
                    <a:pt x="725" y="1593"/>
                  </a:lnTo>
                  <a:lnTo>
                    <a:pt x="717" y="1575"/>
                  </a:lnTo>
                  <a:lnTo>
                    <a:pt x="708" y="1553"/>
                  </a:lnTo>
                  <a:lnTo>
                    <a:pt x="698" y="1527"/>
                  </a:lnTo>
                  <a:lnTo>
                    <a:pt x="688" y="1501"/>
                  </a:lnTo>
                  <a:lnTo>
                    <a:pt x="678" y="1474"/>
                  </a:lnTo>
                  <a:lnTo>
                    <a:pt x="669" y="1448"/>
                  </a:lnTo>
                  <a:lnTo>
                    <a:pt x="661" y="1424"/>
                  </a:lnTo>
                  <a:lnTo>
                    <a:pt x="655" y="1404"/>
                  </a:lnTo>
                  <a:lnTo>
                    <a:pt x="650" y="1389"/>
                  </a:lnTo>
                  <a:lnTo>
                    <a:pt x="647" y="1379"/>
                  </a:lnTo>
                  <a:lnTo>
                    <a:pt x="644" y="1375"/>
                  </a:lnTo>
                  <a:lnTo>
                    <a:pt x="642" y="1377"/>
                  </a:lnTo>
                  <a:lnTo>
                    <a:pt x="640" y="1384"/>
                  </a:lnTo>
                  <a:lnTo>
                    <a:pt x="638" y="1396"/>
                  </a:lnTo>
                  <a:lnTo>
                    <a:pt x="636" y="1411"/>
                  </a:lnTo>
                  <a:lnTo>
                    <a:pt x="633" y="1427"/>
                  </a:lnTo>
                  <a:lnTo>
                    <a:pt x="629" y="1446"/>
                  </a:lnTo>
                  <a:lnTo>
                    <a:pt x="625" y="1465"/>
                  </a:lnTo>
                  <a:lnTo>
                    <a:pt x="616" y="1488"/>
                  </a:lnTo>
                  <a:lnTo>
                    <a:pt x="607" y="1517"/>
                  </a:lnTo>
                  <a:lnTo>
                    <a:pt x="597" y="1550"/>
                  </a:lnTo>
                  <a:lnTo>
                    <a:pt x="585" y="1584"/>
                  </a:lnTo>
                  <a:lnTo>
                    <a:pt x="572" y="1619"/>
                  </a:lnTo>
                  <a:lnTo>
                    <a:pt x="561" y="1654"/>
                  </a:lnTo>
                  <a:lnTo>
                    <a:pt x="548" y="1686"/>
                  </a:lnTo>
                  <a:lnTo>
                    <a:pt x="538" y="1712"/>
                  </a:lnTo>
                  <a:lnTo>
                    <a:pt x="526" y="1743"/>
                  </a:lnTo>
                  <a:lnTo>
                    <a:pt x="516" y="1774"/>
                  </a:lnTo>
                  <a:lnTo>
                    <a:pt x="507" y="1807"/>
                  </a:lnTo>
                  <a:lnTo>
                    <a:pt x="499" y="1838"/>
                  </a:lnTo>
                  <a:lnTo>
                    <a:pt x="492" y="1867"/>
                  </a:lnTo>
                  <a:lnTo>
                    <a:pt x="485" y="1892"/>
                  </a:lnTo>
                  <a:lnTo>
                    <a:pt x="479" y="1911"/>
                  </a:lnTo>
                  <a:lnTo>
                    <a:pt x="474" y="1923"/>
                  </a:lnTo>
                  <a:lnTo>
                    <a:pt x="469" y="1942"/>
                  </a:lnTo>
                  <a:lnTo>
                    <a:pt x="463" y="1964"/>
                  </a:lnTo>
                  <a:lnTo>
                    <a:pt x="458" y="1990"/>
                  </a:lnTo>
                  <a:lnTo>
                    <a:pt x="451" y="2019"/>
                  </a:lnTo>
                  <a:lnTo>
                    <a:pt x="444" y="2051"/>
                  </a:lnTo>
                  <a:lnTo>
                    <a:pt x="437" y="2083"/>
                  </a:lnTo>
                  <a:lnTo>
                    <a:pt x="431" y="2116"/>
                  </a:lnTo>
                  <a:lnTo>
                    <a:pt x="424" y="2146"/>
                  </a:lnTo>
                  <a:lnTo>
                    <a:pt x="418" y="2175"/>
                  </a:lnTo>
                  <a:lnTo>
                    <a:pt x="414" y="2201"/>
                  </a:lnTo>
                  <a:lnTo>
                    <a:pt x="410" y="2222"/>
                  </a:lnTo>
                  <a:lnTo>
                    <a:pt x="407" y="2238"/>
                  </a:lnTo>
                  <a:lnTo>
                    <a:pt x="402" y="2265"/>
                  </a:lnTo>
                  <a:lnTo>
                    <a:pt x="390" y="2328"/>
                  </a:lnTo>
                  <a:lnTo>
                    <a:pt x="383" y="2358"/>
                  </a:lnTo>
                  <a:lnTo>
                    <a:pt x="377" y="2386"/>
                  </a:lnTo>
                  <a:lnTo>
                    <a:pt x="368" y="2408"/>
                  </a:lnTo>
                  <a:lnTo>
                    <a:pt x="361" y="2423"/>
                  </a:lnTo>
                  <a:lnTo>
                    <a:pt x="353" y="2438"/>
                  </a:lnTo>
                  <a:lnTo>
                    <a:pt x="349" y="2452"/>
                  </a:lnTo>
                  <a:lnTo>
                    <a:pt x="346" y="2467"/>
                  </a:lnTo>
                  <a:lnTo>
                    <a:pt x="346" y="2531"/>
                  </a:lnTo>
                  <a:lnTo>
                    <a:pt x="345" y="2557"/>
                  </a:lnTo>
                  <a:lnTo>
                    <a:pt x="341" y="2579"/>
                  </a:lnTo>
                  <a:lnTo>
                    <a:pt x="332" y="2599"/>
                  </a:lnTo>
                  <a:lnTo>
                    <a:pt x="326" y="2608"/>
                  </a:lnTo>
                  <a:lnTo>
                    <a:pt x="315" y="2617"/>
                  </a:lnTo>
                  <a:lnTo>
                    <a:pt x="302" y="2629"/>
                  </a:lnTo>
                  <a:lnTo>
                    <a:pt x="287" y="2639"/>
                  </a:lnTo>
                  <a:lnTo>
                    <a:pt x="286" y="2654"/>
                  </a:lnTo>
                  <a:lnTo>
                    <a:pt x="285" y="2671"/>
                  </a:lnTo>
                  <a:lnTo>
                    <a:pt x="284" y="2688"/>
                  </a:lnTo>
                  <a:lnTo>
                    <a:pt x="283" y="2702"/>
                  </a:lnTo>
                  <a:lnTo>
                    <a:pt x="283" y="2714"/>
                  </a:lnTo>
                  <a:lnTo>
                    <a:pt x="281" y="2720"/>
                  </a:lnTo>
                  <a:lnTo>
                    <a:pt x="278" y="2724"/>
                  </a:lnTo>
                  <a:lnTo>
                    <a:pt x="269" y="2730"/>
                  </a:lnTo>
                  <a:lnTo>
                    <a:pt x="258" y="2736"/>
                  </a:lnTo>
                  <a:lnTo>
                    <a:pt x="248" y="2739"/>
                  </a:lnTo>
                  <a:lnTo>
                    <a:pt x="234" y="2742"/>
                  </a:lnTo>
                  <a:lnTo>
                    <a:pt x="222" y="2743"/>
                  </a:lnTo>
                  <a:lnTo>
                    <a:pt x="214" y="2745"/>
                  </a:lnTo>
                  <a:lnTo>
                    <a:pt x="211" y="2748"/>
                  </a:lnTo>
                  <a:lnTo>
                    <a:pt x="210" y="2753"/>
                  </a:lnTo>
                  <a:lnTo>
                    <a:pt x="208" y="2760"/>
                  </a:lnTo>
                  <a:lnTo>
                    <a:pt x="208" y="2768"/>
                  </a:lnTo>
                  <a:lnTo>
                    <a:pt x="206" y="2778"/>
                  </a:lnTo>
                  <a:lnTo>
                    <a:pt x="203" y="2785"/>
                  </a:lnTo>
                  <a:lnTo>
                    <a:pt x="193" y="2793"/>
                  </a:lnTo>
                  <a:lnTo>
                    <a:pt x="183" y="2802"/>
                  </a:lnTo>
                  <a:lnTo>
                    <a:pt x="169" y="2810"/>
                  </a:lnTo>
                  <a:lnTo>
                    <a:pt x="154" y="2820"/>
                  </a:lnTo>
                  <a:lnTo>
                    <a:pt x="140" y="2827"/>
                  </a:lnTo>
                  <a:lnTo>
                    <a:pt x="127" y="2832"/>
                  </a:lnTo>
                  <a:lnTo>
                    <a:pt x="109" y="2837"/>
                  </a:lnTo>
                  <a:lnTo>
                    <a:pt x="88" y="2838"/>
                  </a:lnTo>
                  <a:lnTo>
                    <a:pt x="67" y="2838"/>
                  </a:lnTo>
                  <a:lnTo>
                    <a:pt x="47" y="2837"/>
                  </a:lnTo>
                  <a:lnTo>
                    <a:pt x="29" y="2837"/>
                  </a:lnTo>
                  <a:lnTo>
                    <a:pt x="23" y="2836"/>
                  </a:lnTo>
                  <a:lnTo>
                    <a:pt x="15" y="2835"/>
                  </a:lnTo>
                  <a:lnTo>
                    <a:pt x="6" y="2832"/>
                  </a:lnTo>
                  <a:lnTo>
                    <a:pt x="1" y="2829"/>
                  </a:lnTo>
                  <a:lnTo>
                    <a:pt x="0" y="2823"/>
                  </a:lnTo>
                  <a:lnTo>
                    <a:pt x="0" y="2815"/>
                  </a:lnTo>
                  <a:lnTo>
                    <a:pt x="2" y="2808"/>
                  </a:lnTo>
                  <a:lnTo>
                    <a:pt x="6" y="2800"/>
                  </a:lnTo>
                  <a:lnTo>
                    <a:pt x="8" y="2794"/>
                  </a:lnTo>
                  <a:lnTo>
                    <a:pt x="11" y="2786"/>
                  </a:lnTo>
                  <a:lnTo>
                    <a:pt x="16" y="2772"/>
                  </a:lnTo>
                  <a:lnTo>
                    <a:pt x="21" y="2757"/>
                  </a:lnTo>
                  <a:lnTo>
                    <a:pt x="28" y="2742"/>
                  </a:lnTo>
                  <a:lnTo>
                    <a:pt x="36" y="2729"/>
                  </a:lnTo>
                  <a:lnTo>
                    <a:pt x="42" y="2722"/>
                  </a:lnTo>
                  <a:lnTo>
                    <a:pt x="48" y="2710"/>
                  </a:lnTo>
                  <a:lnTo>
                    <a:pt x="58" y="2695"/>
                  </a:lnTo>
                  <a:lnTo>
                    <a:pt x="68" y="2680"/>
                  </a:lnTo>
                  <a:lnTo>
                    <a:pt x="79" y="2663"/>
                  </a:lnTo>
                  <a:lnTo>
                    <a:pt x="89" y="2646"/>
                  </a:lnTo>
                  <a:lnTo>
                    <a:pt x="98" y="2631"/>
                  </a:lnTo>
                  <a:lnTo>
                    <a:pt x="105" y="2620"/>
                  </a:lnTo>
                  <a:lnTo>
                    <a:pt x="102" y="2611"/>
                  </a:lnTo>
                  <a:lnTo>
                    <a:pt x="102" y="2601"/>
                  </a:lnTo>
                  <a:lnTo>
                    <a:pt x="104" y="2589"/>
                  </a:lnTo>
                  <a:lnTo>
                    <a:pt x="113" y="2564"/>
                  </a:lnTo>
                  <a:lnTo>
                    <a:pt x="117" y="2551"/>
                  </a:lnTo>
                  <a:lnTo>
                    <a:pt x="118" y="2542"/>
                  </a:lnTo>
                  <a:lnTo>
                    <a:pt x="115" y="2535"/>
                  </a:lnTo>
                  <a:lnTo>
                    <a:pt x="106" y="2528"/>
                  </a:lnTo>
                  <a:lnTo>
                    <a:pt x="95" y="2518"/>
                  </a:lnTo>
                  <a:lnTo>
                    <a:pt x="89" y="2509"/>
                  </a:lnTo>
                  <a:lnTo>
                    <a:pt x="86" y="2495"/>
                  </a:lnTo>
                  <a:lnTo>
                    <a:pt x="86" y="2477"/>
                  </a:lnTo>
                  <a:lnTo>
                    <a:pt x="88" y="2456"/>
                  </a:lnTo>
                  <a:lnTo>
                    <a:pt x="91" y="2431"/>
                  </a:lnTo>
                  <a:lnTo>
                    <a:pt x="96" y="2404"/>
                  </a:lnTo>
                  <a:lnTo>
                    <a:pt x="102" y="2378"/>
                  </a:lnTo>
                  <a:lnTo>
                    <a:pt x="106" y="2349"/>
                  </a:lnTo>
                  <a:lnTo>
                    <a:pt x="117" y="2294"/>
                  </a:lnTo>
                  <a:lnTo>
                    <a:pt x="130" y="2243"/>
                  </a:lnTo>
                  <a:lnTo>
                    <a:pt x="144" y="2193"/>
                  </a:lnTo>
                  <a:lnTo>
                    <a:pt x="157" y="2142"/>
                  </a:lnTo>
                  <a:lnTo>
                    <a:pt x="163" y="2118"/>
                  </a:lnTo>
                  <a:lnTo>
                    <a:pt x="170" y="2093"/>
                  </a:lnTo>
                  <a:lnTo>
                    <a:pt x="178" y="2066"/>
                  </a:lnTo>
                  <a:lnTo>
                    <a:pt x="185" y="2038"/>
                  </a:lnTo>
                  <a:lnTo>
                    <a:pt x="199" y="1985"/>
                  </a:lnTo>
                  <a:lnTo>
                    <a:pt x="205" y="1961"/>
                  </a:lnTo>
                  <a:lnTo>
                    <a:pt x="211" y="1940"/>
                  </a:lnTo>
                  <a:lnTo>
                    <a:pt x="215" y="1924"/>
                  </a:lnTo>
                  <a:lnTo>
                    <a:pt x="218" y="1912"/>
                  </a:lnTo>
                  <a:lnTo>
                    <a:pt x="220" y="1898"/>
                  </a:lnTo>
                  <a:lnTo>
                    <a:pt x="220" y="1883"/>
                  </a:lnTo>
                  <a:lnTo>
                    <a:pt x="218" y="1867"/>
                  </a:lnTo>
                  <a:lnTo>
                    <a:pt x="217" y="1850"/>
                  </a:lnTo>
                  <a:lnTo>
                    <a:pt x="219" y="1830"/>
                  </a:lnTo>
                  <a:lnTo>
                    <a:pt x="223" y="1809"/>
                  </a:lnTo>
                  <a:lnTo>
                    <a:pt x="229" y="1786"/>
                  </a:lnTo>
                  <a:lnTo>
                    <a:pt x="232" y="1759"/>
                  </a:lnTo>
                  <a:lnTo>
                    <a:pt x="232" y="1731"/>
                  </a:lnTo>
                  <a:lnTo>
                    <a:pt x="230" y="1703"/>
                  </a:lnTo>
                  <a:lnTo>
                    <a:pt x="228" y="1678"/>
                  </a:lnTo>
                  <a:lnTo>
                    <a:pt x="225" y="1654"/>
                  </a:lnTo>
                  <a:lnTo>
                    <a:pt x="223" y="1639"/>
                  </a:lnTo>
                  <a:lnTo>
                    <a:pt x="225" y="1619"/>
                  </a:lnTo>
                  <a:lnTo>
                    <a:pt x="226" y="1596"/>
                  </a:lnTo>
                  <a:lnTo>
                    <a:pt x="229" y="1572"/>
                  </a:lnTo>
                  <a:lnTo>
                    <a:pt x="234" y="1547"/>
                  </a:lnTo>
                  <a:lnTo>
                    <a:pt x="239" y="1522"/>
                  </a:lnTo>
                  <a:lnTo>
                    <a:pt x="242" y="1498"/>
                  </a:lnTo>
                  <a:lnTo>
                    <a:pt x="247" y="1479"/>
                  </a:lnTo>
                  <a:lnTo>
                    <a:pt x="249" y="1462"/>
                  </a:lnTo>
                  <a:lnTo>
                    <a:pt x="250" y="1451"/>
                  </a:lnTo>
                  <a:lnTo>
                    <a:pt x="250" y="1430"/>
                  </a:lnTo>
                  <a:lnTo>
                    <a:pt x="248" y="1405"/>
                  </a:lnTo>
                  <a:lnTo>
                    <a:pt x="247" y="1377"/>
                  </a:lnTo>
                  <a:lnTo>
                    <a:pt x="248" y="1347"/>
                  </a:lnTo>
                  <a:lnTo>
                    <a:pt x="252" y="1318"/>
                  </a:lnTo>
                  <a:lnTo>
                    <a:pt x="257" y="1295"/>
                  </a:lnTo>
                  <a:lnTo>
                    <a:pt x="259" y="1269"/>
                  </a:lnTo>
                  <a:lnTo>
                    <a:pt x="261" y="1240"/>
                  </a:lnTo>
                  <a:lnTo>
                    <a:pt x="235" y="1231"/>
                  </a:lnTo>
                  <a:lnTo>
                    <a:pt x="211" y="1223"/>
                  </a:lnTo>
                  <a:lnTo>
                    <a:pt x="190" y="1215"/>
                  </a:lnTo>
                  <a:lnTo>
                    <a:pt x="170" y="1208"/>
                  </a:lnTo>
                  <a:lnTo>
                    <a:pt x="156" y="1203"/>
                  </a:lnTo>
                  <a:lnTo>
                    <a:pt x="146" y="1198"/>
                  </a:lnTo>
                  <a:lnTo>
                    <a:pt x="141" y="1197"/>
                  </a:lnTo>
                  <a:lnTo>
                    <a:pt x="140" y="1194"/>
                  </a:lnTo>
                  <a:lnTo>
                    <a:pt x="141" y="1186"/>
                  </a:lnTo>
                  <a:lnTo>
                    <a:pt x="145" y="1174"/>
                  </a:lnTo>
                  <a:lnTo>
                    <a:pt x="150" y="1160"/>
                  </a:lnTo>
                  <a:lnTo>
                    <a:pt x="168" y="1111"/>
                  </a:lnTo>
                  <a:lnTo>
                    <a:pt x="172" y="1096"/>
                  </a:lnTo>
                  <a:lnTo>
                    <a:pt x="176" y="1083"/>
                  </a:lnTo>
                  <a:lnTo>
                    <a:pt x="178" y="1072"/>
                  </a:lnTo>
                  <a:lnTo>
                    <a:pt x="183" y="1055"/>
                  </a:lnTo>
                  <a:lnTo>
                    <a:pt x="190" y="1036"/>
                  </a:lnTo>
                  <a:lnTo>
                    <a:pt x="197" y="1013"/>
                  </a:lnTo>
                  <a:lnTo>
                    <a:pt x="205" y="989"/>
                  </a:lnTo>
                  <a:lnTo>
                    <a:pt x="213" y="966"/>
                  </a:lnTo>
                  <a:lnTo>
                    <a:pt x="221" y="944"/>
                  </a:lnTo>
                  <a:lnTo>
                    <a:pt x="228" y="923"/>
                  </a:lnTo>
                  <a:lnTo>
                    <a:pt x="235" y="905"/>
                  </a:lnTo>
                  <a:lnTo>
                    <a:pt x="240" y="892"/>
                  </a:lnTo>
                  <a:lnTo>
                    <a:pt x="243" y="884"/>
                  </a:lnTo>
                  <a:lnTo>
                    <a:pt x="246" y="875"/>
                  </a:lnTo>
                  <a:lnTo>
                    <a:pt x="247" y="869"/>
                  </a:lnTo>
                  <a:lnTo>
                    <a:pt x="247" y="866"/>
                  </a:lnTo>
                  <a:lnTo>
                    <a:pt x="244" y="865"/>
                  </a:lnTo>
                  <a:lnTo>
                    <a:pt x="243" y="863"/>
                  </a:lnTo>
                  <a:lnTo>
                    <a:pt x="243" y="860"/>
                  </a:lnTo>
                  <a:lnTo>
                    <a:pt x="249" y="842"/>
                  </a:lnTo>
                  <a:lnTo>
                    <a:pt x="254" y="830"/>
                  </a:lnTo>
                  <a:lnTo>
                    <a:pt x="259" y="816"/>
                  </a:lnTo>
                  <a:lnTo>
                    <a:pt x="266" y="803"/>
                  </a:lnTo>
                  <a:lnTo>
                    <a:pt x="271" y="791"/>
                  </a:lnTo>
                  <a:lnTo>
                    <a:pt x="278" y="776"/>
                  </a:lnTo>
                  <a:lnTo>
                    <a:pt x="285" y="759"/>
                  </a:lnTo>
                  <a:lnTo>
                    <a:pt x="301" y="719"/>
                  </a:lnTo>
                  <a:lnTo>
                    <a:pt x="308" y="699"/>
                  </a:lnTo>
                  <a:lnTo>
                    <a:pt x="315" y="682"/>
                  </a:lnTo>
                  <a:lnTo>
                    <a:pt x="321" y="668"/>
                  </a:lnTo>
                  <a:lnTo>
                    <a:pt x="324" y="659"/>
                  </a:lnTo>
                  <a:lnTo>
                    <a:pt x="328" y="648"/>
                  </a:lnTo>
                  <a:lnTo>
                    <a:pt x="328" y="641"/>
                  </a:lnTo>
                  <a:lnTo>
                    <a:pt x="326" y="638"/>
                  </a:lnTo>
                  <a:lnTo>
                    <a:pt x="323" y="637"/>
                  </a:lnTo>
                  <a:lnTo>
                    <a:pt x="320" y="635"/>
                  </a:lnTo>
                  <a:lnTo>
                    <a:pt x="314" y="634"/>
                  </a:lnTo>
                  <a:lnTo>
                    <a:pt x="305" y="632"/>
                  </a:lnTo>
                  <a:lnTo>
                    <a:pt x="297" y="627"/>
                  </a:lnTo>
                  <a:lnTo>
                    <a:pt x="284" y="619"/>
                  </a:lnTo>
                  <a:lnTo>
                    <a:pt x="270" y="615"/>
                  </a:lnTo>
                  <a:lnTo>
                    <a:pt x="265" y="610"/>
                  </a:lnTo>
                  <a:lnTo>
                    <a:pt x="258" y="599"/>
                  </a:lnTo>
                  <a:lnTo>
                    <a:pt x="241" y="558"/>
                  </a:lnTo>
                  <a:lnTo>
                    <a:pt x="236" y="547"/>
                  </a:lnTo>
                  <a:lnTo>
                    <a:pt x="233" y="535"/>
                  </a:lnTo>
                  <a:lnTo>
                    <a:pt x="232" y="521"/>
                  </a:lnTo>
                  <a:lnTo>
                    <a:pt x="230" y="505"/>
                  </a:lnTo>
                  <a:lnTo>
                    <a:pt x="229" y="490"/>
                  </a:lnTo>
                  <a:lnTo>
                    <a:pt x="228" y="477"/>
                  </a:lnTo>
                  <a:lnTo>
                    <a:pt x="227" y="470"/>
                  </a:lnTo>
                  <a:lnTo>
                    <a:pt x="226" y="462"/>
                  </a:lnTo>
                  <a:lnTo>
                    <a:pt x="223" y="451"/>
                  </a:lnTo>
                  <a:lnTo>
                    <a:pt x="222" y="437"/>
                  </a:lnTo>
                  <a:lnTo>
                    <a:pt x="222" y="425"/>
                  </a:lnTo>
                  <a:lnTo>
                    <a:pt x="225" y="417"/>
                  </a:lnTo>
                  <a:lnTo>
                    <a:pt x="227" y="411"/>
                  </a:lnTo>
                  <a:lnTo>
                    <a:pt x="228" y="401"/>
                  </a:lnTo>
                  <a:lnTo>
                    <a:pt x="229" y="388"/>
                  </a:lnTo>
                  <a:lnTo>
                    <a:pt x="229" y="374"/>
                  </a:lnTo>
                  <a:lnTo>
                    <a:pt x="228" y="362"/>
                  </a:lnTo>
                  <a:lnTo>
                    <a:pt x="223" y="344"/>
                  </a:lnTo>
                  <a:lnTo>
                    <a:pt x="226" y="333"/>
                  </a:lnTo>
                  <a:lnTo>
                    <a:pt x="230" y="323"/>
                  </a:lnTo>
                  <a:lnTo>
                    <a:pt x="236" y="313"/>
                  </a:lnTo>
                  <a:lnTo>
                    <a:pt x="242" y="309"/>
                  </a:lnTo>
                  <a:lnTo>
                    <a:pt x="247" y="303"/>
                  </a:lnTo>
                  <a:lnTo>
                    <a:pt x="249" y="295"/>
                  </a:lnTo>
                  <a:lnTo>
                    <a:pt x="249" y="281"/>
                  </a:lnTo>
                  <a:lnTo>
                    <a:pt x="251" y="260"/>
                  </a:lnTo>
                  <a:lnTo>
                    <a:pt x="254" y="249"/>
                  </a:lnTo>
                  <a:lnTo>
                    <a:pt x="256" y="244"/>
                  </a:lnTo>
                  <a:lnTo>
                    <a:pt x="257" y="238"/>
                  </a:lnTo>
                  <a:lnTo>
                    <a:pt x="256" y="226"/>
                  </a:lnTo>
                  <a:lnTo>
                    <a:pt x="255" y="212"/>
                  </a:lnTo>
                  <a:lnTo>
                    <a:pt x="255" y="180"/>
                  </a:lnTo>
                  <a:lnTo>
                    <a:pt x="257" y="159"/>
                  </a:lnTo>
                  <a:lnTo>
                    <a:pt x="264" y="137"/>
                  </a:lnTo>
                  <a:lnTo>
                    <a:pt x="273" y="118"/>
                  </a:lnTo>
                  <a:lnTo>
                    <a:pt x="284" y="104"/>
                  </a:lnTo>
                  <a:lnTo>
                    <a:pt x="294" y="97"/>
                  </a:lnTo>
                  <a:lnTo>
                    <a:pt x="309" y="91"/>
                  </a:lnTo>
                  <a:lnTo>
                    <a:pt x="329" y="86"/>
                  </a:lnTo>
                  <a:lnTo>
                    <a:pt x="349" y="84"/>
                  </a:lnTo>
                  <a:lnTo>
                    <a:pt x="367" y="82"/>
                  </a:lnTo>
                  <a:lnTo>
                    <a:pt x="400" y="80"/>
                  </a:lnTo>
                  <a:lnTo>
                    <a:pt x="419" y="77"/>
                  </a:lnTo>
                  <a:lnTo>
                    <a:pt x="440" y="75"/>
                  </a:lnTo>
                  <a:lnTo>
                    <a:pt x="460" y="73"/>
                  </a:lnTo>
                  <a:lnTo>
                    <a:pt x="479" y="71"/>
                  </a:lnTo>
                  <a:lnTo>
                    <a:pt x="492" y="70"/>
                  </a:lnTo>
                  <a:lnTo>
                    <a:pt x="504" y="68"/>
                  </a:lnTo>
                  <a:lnTo>
                    <a:pt x="513" y="61"/>
                  </a:lnTo>
                  <a:lnTo>
                    <a:pt x="523" y="53"/>
                  </a:lnTo>
                  <a:lnTo>
                    <a:pt x="528" y="45"/>
                  </a:lnTo>
                  <a:lnTo>
                    <a:pt x="533" y="38"/>
                  </a:lnTo>
                  <a:lnTo>
                    <a:pt x="534" y="35"/>
                  </a:lnTo>
                  <a:lnTo>
                    <a:pt x="538" y="30"/>
                  </a:lnTo>
                  <a:lnTo>
                    <a:pt x="542" y="20"/>
                  </a:lnTo>
                  <a:lnTo>
                    <a:pt x="546" y="12"/>
                  </a:lnTo>
                  <a:lnTo>
                    <a:pt x="5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grpSp>
      <p:grpSp>
        <p:nvGrpSpPr>
          <p:cNvPr id="77" name="Group 15"/>
          <p:cNvGrpSpPr/>
          <p:nvPr/>
        </p:nvGrpSpPr>
        <p:grpSpPr>
          <a:xfrm>
            <a:off x="11398620" y="1365088"/>
            <a:ext cx="220388" cy="1210590"/>
            <a:chOff x="1536700" y="927100"/>
            <a:chExt cx="939800" cy="3419475"/>
          </a:xfrm>
          <a:solidFill>
            <a:schemeClr val="tx1">
              <a:alpha val="65000"/>
            </a:schemeClr>
          </a:solidFill>
          <a:effectLst/>
        </p:grpSpPr>
        <p:sp>
          <p:nvSpPr>
            <p:cNvPr id="78" name="Freeform 8"/>
            <p:cNvSpPr>
              <a:spLocks/>
            </p:cNvSpPr>
            <p:nvPr/>
          </p:nvSpPr>
          <p:spPr bwMode="auto">
            <a:xfrm>
              <a:off x="1897063" y="927100"/>
              <a:ext cx="322263" cy="546100"/>
            </a:xfrm>
            <a:custGeom>
              <a:avLst/>
              <a:gdLst/>
              <a:ahLst/>
              <a:cxnLst>
                <a:cxn ang="0">
                  <a:pos x="113" y="0"/>
                </a:cxn>
                <a:cxn ang="0">
                  <a:pos x="139" y="5"/>
                </a:cxn>
                <a:cxn ang="0">
                  <a:pos x="169" y="21"/>
                </a:cxn>
                <a:cxn ang="0">
                  <a:pos x="189" y="49"/>
                </a:cxn>
                <a:cxn ang="0">
                  <a:pos x="198" y="82"/>
                </a:cxn>
                <a:cxn ang="0">
                  <a:pos x="198" y="116"/>
                </a:cxn>
                <a:cxn ang="0">
                  <a:pos x="194" y="141"/>
                </a:cxn>
                <a:cxn ang="0">
                  <a:pos x="197" y="139"/>
                </a:cxn>
                <a:cxn ang="0">
                  <a:pos x="202" y="141"/>
                </a:cxn>
                <a:cxn ang="0">
                  <a:pos x="203" y="151"/>
                </a:cxn>
                <a:cxn ang="0">
                  <a:pos x="202" y="156"/>
                </a:cxn>
                <a:cxn ang="0">
                  <a:pos x="198" y="174"/>
                </a:cxn>
                <a:cxn ang="0">
                  <a:pos x="196" y="191"/>
                </a:cxn>
                <a:cxn ang="0">
                  <a:pos x="193" y="206"/>
                </a:cxn>
                <a:cxn ang="0">
                  <a:pos x="188" y="212"/>
                </a:cxn>
                <a:cxn ang="0">
                  <a:pos x="183" y="210"/>
                </a:cxn>
                <a:cxn ang="0">
                  <a:pos x="181" y="210"/>
                </a:cxn>
                <a:cxn ang="0">
                  <a:pos x="179" y="222"/>
                </a:cxn>
                <a:cxn ang="0">
                  <a:pos x="176" y="232"/>
                </a:cxn>
                <a:cxn ang="0">
                  <a:pos x="164" y="256"/>
                </a:cxn>
                <a:cxn ang="0">
                  <a:pos x="159" y="271"/>
                </a:cxn>
                <a:cxn ang="0">
                  <a:pos x="160" y="284"/>
                </a:cxn>
                <a:cxn ang="0">
                  <a:pos x="168" y="312"/>
                </a:cxn>
                <a:cxn ang="0">
                  <a:pos x="162" y="316"/>
                </a:cxn>
                <a:cxn ang="0">
                  <a:pos x="146" y="329"/>
                </a:cxn>
                <a:cxn ang="0">
                  <a:pos x="142" y="334"/>
                </a:cxn>
                <a:cxn ang="0">
                  <a:pos x="123" y="338"/>
                </a:cxn>
                <a:cxn ang="0">
                  <a:pos x="106" y="343"/>
                </a:cxn>
                <a:cxn ang="0">
                  <a:pos x="100" y="343"/>
                </a:cxn>
                <a:cxn ang="0">
                  <a:pos x="81" y="338"/>
                </a:cxn>
                <a:cxn ang="0">
                  <a:pos x="60" y="332"/>
                </a:cxn>
                <a:cxn ang="0">
                  <a:pos x="48" y="329"/>
                </a:cxn>
                <a:cxn ang="0">
                  <a:pos x="40" y="323"/>
                </a:cxn>
                <a:cxn ang="0">
                  <a:pos x="26" y="313"/>
                </a:cxn>
                <a:cxn ang="0">
                  <a:pos x="18" y="307"/>
                </a:cxn>
                <a:cxn ang="0">
                  <a:pos x="20" y="300"/>
                </a:cxn>
                <a:cxn ang="0">
                  <a:pos x="23" y="287"/>
                </a:cxn>
                <a:cxn ang="0">
                  <a:pos x="25" y="280"/>
                </a:cxn>
                <a:cxn ang="0">
                  <a:pos x="26" y="262"/>
                </a:cxn>
                <a:cxn ang="0">
                  <a:pos x="27" y="249"/>
                </a:cxn>
                <a:cxn ang="0">
                  <a:pos x="19" y="222"/>
                </a:cxn>
                <a:cxn ang="0">
                  <a:pos x="15" y="209"/>
                </a:cxn>
                <a:cxn ang="0">
                  <a:pos x="7" y="203"/>
                </a:cxn>
                <a:cxn ang="0">
                  <a:pos x="2" y="191"/>
                </a:cxn>
                <a:cxn ang="0">
                  <a:pos x="0" y="150"/>
                </a:cxn>
                <a:cxn ang="0">
                  <a:pos x="2" y="136"/>
                </a:cxn>
                <a:cxn ang="0">
                  <a:pos x="6" y="134"/>
                </a:cxn>
                <a:cxn ang="0">
                  <a:pos x="12" y="128"/>
                </a:cxn>
                <a:cxn ang="0">
                  <a:pos x="13" y="99"/>
                </a:cxn>
                <a:cxn ang="0">
                  <a:pos x="16" y="71"/>
                </a:cxn>
                <a:cxn ang="0">
                  <a:pos x="28" y="39"/>
                </a:cxn>
                <a:cxn ang="0">
                  <a:pos x="47" y="15"/>
                </a:cxn>
                <a:cxn ang="0">
                  <a:pos x="71" y="5"/>
                </a:cxn>
                <a:cxn ang="0">
                  <a:pos x="101" y="0"/>
                </a:cxn>
              </a:cxnLst>
              <a:rect l="0" t="0" r="r" b="b"/>
              <a:pathLst>
                <a:path w="203" h="344">
                  <a:moveTo>
                    <a:pt x="101" y="0"/>
                  </a:moveTo>
                  <a:lnTo>
                    <a:pt x="113" y="0"/>
                  </a:lnTo>
                  <a:lnTo>
                    <a:pt x="125" y="1"/>
                  </a:lnTo>
                  <a:lnTo>
                    <a:pt x="139" y="5"/>
                  </a:lnTo>
                  <a:lnTo>
                    <a:pt x="156" y="11"/>
                  </a:lnTo>
                  <a:lnTo>
                    <a:pt x="169" y="21"/>
                  </a:lnTo>
                  <a:lnTo>
                    <a:pt x="181" y="34"/>
                  </a:lnTo>
                  <a:lnTo>
                    <a:pt x="189" y="49"/>
                  </a:lnTo>
                  <a:lnTo>
                    <a:pt x="195" y="65"/>
                  </a:lnTo>
                  <a:lnTo>
                    <a:pt x="198" y="82"/>
                  </a:lnTo>
                  <a:lnTo>
                    <a:pt x="200" y="100"/>
                  </a:lnTo>
                  <a:lnTo>
                    <a:pt x="198" y="116"/>
                  </a:lnTo>
                  <a:lnTo>
                    <a:pt x="196" y="131"/>
                  </a:lnTo>
                  <a:lnTo>
                    <a:pt x="194" y="141"/>
                  </a:lnTo>
                  <a:lnTo>
                    <a:pt x="196" y="141"/>
                  </a:lnTo>
                  <a:lnTo>
                    <a:pt x="197" y="139"/>
                  </a:lnTo>
                  <a:lnTo>
                    <a:pt x="200" y="139"/>
                  </a:lnTo>
                  <a:lnTo>
                    <a:pt x="202" y="141"/>
                  </a:lnTo>
                  <a:lnTo>
                    <a:pt x="203" y="142"/>
                  </a:lnTo>
                  <a:lnTo>
                    <a:pt x="203" y="151"/>
                  </a:lnTo>
                  <a:lnTo>
                    <a:pt x="202" y="153"/>
                  </a:lnTo>
                  <a:lnTo>
                    <a:pt x="202" y="156"/>
                  </a:lnTo>
                  <a:lnTo>
                    <a:pt x="201" y="163"/>
                  </a:lnTo>
                  <a:lnTo>
                    <a:pt x="198" y="174"/>
                  </a:lnTo>
                  <a:lnTo>
                    <a:pt x="197" y="184"/>
                  </a:lnTo>
                  <a:lnTo>
                    <a:pt x="196" y="191"/>
                  </a:lnTo>
                  <a:lnTo>
                    <a:pt x="195" y="199"/>
                  </a:lnTo>
                  <a:lnTo>
                    <a:pt x="193" y="206"/>
                  </a:lnTo>
                  <a:lnTo>
                    <a:pt x="190" y="209"/>
                  </a:lnTo>
                  <a:lnTo>
                    <a:pt x="188" y="212"/>
                  </a:lnTo>
                  <a:lnTo>
                    <a:pt x="186" y="210"/>
                  </a:lnTo>
                  <a:lnTo>
                    <a:pt x="183" y="210"/>
                  </a:lnTo>
                  <a:lnTo>
                    <a:pt x="182" y="209"/>
                  </a:lnTo>
                  <a:lnTo>
                    <a:pt x="181" y="210"/>
                  </a:lnTo>
                  <a:lnTo>
                    <a:pt x="180" y="215"/>
                  </a:lnTo>
                  <a:lnTo>
                    <a:pt x="179" y="222"/>
                  </a:lnTo>
                  <a:lnTo>
                    <a:pt x="178" y="228"/>
                  </a:lnTo>
                  <a:lnTo>
                    <a:pt x="176" y="232"/>
                  </a:lnTo>
                  <a:lnTo>
                    <a:pt x="173" y="239"/>
                  </a:lnTo>
                  <a:lnTo>
                    <a:pt x="164" y="256"/>
                  </a:lnTo>
                  <a:lnTo>
                    <a:pt x="160" y="263"/>
                  </a:lnTo>
                  <a:lnTo>
                    <a:pt x="159" y="271"/>
                  </a:lnTo>
                  <a:lnTo>
                    <a:pt x="159" y="278"/>
                  </a:lnTo>
                  <a:lnTo>
                    <a:pt x="160" y="284"/>
                  </a:lnTo>
                  <a:lnTo>
                    <a:pt x="161" y="286"/>
                  </a:lnTo>
                  <a:lnTo>
                    <a:pt x="168" y="312"/>
                  </a:lnTo>
                  <a:lnTo>
                    <a:pt x="167" y="313"/>
                  </a:lnTo>
                  <a:lnTo>
                    <a:pt x="162" y="316"/>
                  </a:lnTo>
                  <a:lnTo>
                    <a:pt x="151" y="326"/>
                  </a:lnTo>
                  <a:lnTo>
                    <a:pt x="146" y="329"/>
                  </a:lnTo>
                  <a:lnTo>
                    <a:pt x="145" y="331"/>
                  </a:lnTo>
                  <a:lnTo>
                    <a:pt x="142" y="334"/>
                  </a:lnTo>
                  <a:lnTo>
                    <a:pt x="133" y="336"/>
                  </a:lnTo>
                  <a:lnTo>
                    <a:pt x="123" y="338"/>
                  </a:lnTo>
                  <a:lnTo>
                    <a:pt x="114" y="342"/>
                  </a:lnTo>
                  <a:lnTo>
                    <a:pt x="106" y="343"/>
                  </a:lnTo>
                  <a:lnTo>
                    <a:pt x="102" y="344"/>
                  </a:lnTo>
                  <a:lnTo>
                    <a:pt x="100" y="343"/>
                  </a:lnTo>
                  <a:lnTo>
                    <a:pt x="92" y="341"/>
                  </a:lnTo>
                  <a:lnTo>
                    <a:pt x="81" y="338"/>
                  </a:lnTo>
                  <a:lnTo>
                    <a:pt x="71" y="335"/>
                  </a:lnTo>
                  <a:lnTo>
                    <a:pt x="60" y="332"/>
                  </a:lnTo>
                  <a:lnTo>
                    <a:pt x="52" y="330"/>
                  </a:lnTo>
                  <a:lnTo>
                    <a:pt x="48" y="329"/>
                  </a:lnTo>
                  <a:lnTo>
                    <a:pt x="45" y="328"/>
                  </a:lnTo>
                  <a:lnTo>
                    <a:pt x="40" y="323"/>
                  </a:lnTo>
                  <a:lnTo>
                    <a:pt x="33" y="317"/>
                  </a:lnTo>
                  <a:lnTo>
                    <a:pt x="26" y="313"/>
                  </a:lnTo>
                  <a:lnTo>
                    <a:pt x="20" y="308"/>
                  </a:lnTo>
                  <a:lnTo>
                    <a:pt x="18" y="307"/>
                  </a:lnTo>
                  <a:lnTo>
                    <a:pt x="19" y="305"/>
                  </a:lnTo>
                  <a:lnTo>
                    <a:pt x="20" y="300"/>
                  </a:lnTo>
                  <a:lnTo>
                    <a:pt x="22" y="293"/>
                  </a:lnTo>
                  <a:lnTo>
                    <a:pt x="23" y="287"/>
                  </a:lnTo>
                  <a:lnTo>
                    <a:pt x="25" y="285"/>
                  </a:lnTo>
                  <a:lnTo>
                    <a:pt x="25" y="280"/>
                  </a:lnTo>
                  <a:lnTo>
                    <a:pt x="26" y="271"/>
                  </a:lnTo>
                  <a:lnTo>
                    <a:pt x="26" y="262"/>
                  </a:lnTo>
                  <a:lnTo>
                    <a:pt x="27" y="255"/>
                  </a:lnTo>
                  <a:lnTo>
                    <a:pt x="27" y="249"/>
                  </a:lnTo>
                  <a:lnTo>
                    <a:pt x="22" y="230"/>
                  </a:lnTo>
                  <a:lnTo>
                    <a:pt x="19" y="222"/>
                  </a:lnTo>
                  <a:lnTo>
                    <a:pt x="18" y="216"/>
                  </a:lnTo>
                  <a:lnTo>
                    <a:pt x="15" y="209"/>
                  </a:lnTo>
                  <a:lnTo>
                    <a:pt x="8" y="206"/>
                  </a:lnTo>
                  <a:lnTo>
                    <a:pt x="7" y="203"/>
                  </a:lnTo>
                  <a:lnTo>
                    <a:pt x="5" y="200"/>
                  </a:lnTo>
                  <a:lnTo>
                    <a:pt x="2" y="191"/>
                  </a:lnTo>
                  <a:lnTo>
                    <a:pt x="0" y="167"/>
                  </a:lnTo>
                  <a:lnTo>
                    <a:pt x="0" y="150"/>
                  </a:lnTo>
                  <a:lnTo>
                    <a:pt x="1" y="142"/>
                  </a:lnTo>
                  <a:lnTo>
                    <a:pt x="2" y="136"/>
                  </a:lnTo>
                  <a:lnTo>
                    <a:pt x="4" y="134"/>
                  </a:lnTo>
                  <a:lnTo>
                    <a:pt x="6" y="134"/>
                  </a:lnTo>
                  <a:lnTo>
                    <a:pt x="13" y="137"/>
                  </a:lnTo>
                  <a:lnTo>
                    <a:pt x="12" y="128"/>
                  </a:lnTo>
                  <a:lnTo>
                    <a:pt x="12" y="115"/>
                  </a:lnTo>
                  <a:lnTo>
                    <a:pt x="13" y="99"/>
                  </a:lnTo>
                  <a:lnTo>
                    <a:pt x="15" y="84"/>
                  </a:lnTo>
                  <a:lnTo>
                    <a:pt x="16" y="71"/>
                  </a:lnTo>
                  <a:lnTo>
                    <a:pt x="20" y="56"/>
                  </a:lnTo>
                  <a:lnTo>
                    <a:pt x="28" y="39"/>
                  </a:lnTo>
                  <a:lnTo>
                    <a:pt x="37" y="25"/>
                  </a:lnTo>
                  <a:lnTo>
                    <a:pt x="47" y="15"/>
                  </a:lnTo>
                  <a:lnTo>
                    <a:pt x="57" y="8"/>
                  </a:lnTo>
                  <a:lnTo>
                    <a:pt x="71" y="5"/>
                  </a:lnTo>
                  <a:lnTo>
                    <a:pt x="86" y="1"/>
                  </a:lnTo>
                  <a:lnTo>
                    <a:pt x="10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sp>
          <p:nvSpPr>
            <p:cNvPr id="79" name="Freeform 9"/>
            <p:cNvSpPr>
              <a:spLocks noEditPoints="1"/>
            </p:cNvSpPr>
            <p:nvPr/>
          </p:nvSpPr>
          <p:spPr bwMode="auto">
            <a:xfrm>
              <a:off x="1536700" y="1343025"/>
              <a:ext cx="939800" cy="3003550"/>
            </a:xfrm>
            <a:custGeom>
              <a:avLst/>
              <a:gdLst/>
              <a:ahLst/>
              <a:cxnLst>
                <a:cxn ang="0">
                  <a:pos x="116" y="936"/>
                </a:cxn>
                <a:cxn ang="0">
                  <a:pos x="116" y="887"/>
                </a:cxn>
                <a:cxn ang="0">
                  <a:pos x="241" y="8"/>
                </a:cxn>
                <a:cxn ang="0">
                  <a:pos x="253" y="83"/>
                </a:cxn>
                <a:cxn ang="0">
                  <a:pos x="328" y="333"/>
                </a:cxn>
                <a:cxn ang="0">
                  <a:pos x="320" y="475"/>
                </a:cxn>
                <a:cxn ang="0">
                  <a:pos x="362" y="625"/>
                </a:cxn>
                <a:cxn ang="0">
                  <a:pos x="366" y="594"/>
                </a:cxn>
                <a:cxn ang="0">
                  <a:pos x="350" y="433"/>
                </a:cxn>
                <a:cxn ang="0">
                  <a:pos x="325" y="246"/>
                </a:cxn>
                <a:cxn ang="0">
                  <a:pos x="327" y="138"/>
                </a:cxn>
                <a:cxn ang="0">
                  <a:pos x="363" y="97"/>
                </a:cxn>
                <a:cxn ang="0">
                  <a:pos x="369" y="172"/>
                </a:cxn>
                <a:cxn ang="0">
                  <a:pos x="416" y="272"/>
                </a:cxn>
                <a:cxn ang="0">
                  <a:pos x="452" y="454"/>
                </a:cxn>
                <a:cxn ang="0">
                  <a:pos x="461" y="607"/>
                </a:cxn>
                <a:cxn ang="0">
                  <a:pos x="503" y="623"/>
                </a:cxn>
                <a:cxn ang="0">
                  <a:pos x="485" y="510"/>
                </a:cxn>
                <a:cxn ang="0">
                  <a:pos x="454" y="366"/>
                </a:cxn>
                <a:cxn ang="0">
                  <a:pos x="431" y="187"/>
                </a:cxn>
                <a:cxn ang="0">
                  <a:pos x="403" y="67"/>
                </a:cxn>
                <a:cxn ang="0">
                  <a:pos x="416" y="40"/>
                </a:cxn>
                <a:cxn ang="0">
                  <a:pos x="531" y="83"/>
                </a:cxn>
                <a:cxn ang="0">
                  <a:pos x="558" y="193"/>
                </a:cxn>
                <a:cxn ang="0">
                  <a:pos x="578" y="365"/>
                </a:cxn>
                <a:cxn ang="0">
                  <a:pos x="592" y="493"/>
                </a:cxn>
                <a:cxn ang="0">
                  <a:pos x="585" y="603"/>
                </a:cxn>
                <a:cxn ang="0">
                  <a:pos x="576" y="752"/>
                </a:cxn>
                <a:cxn ang="0">
                  <a:pos x="573" y="846"/>
                </a:cxn>
                <a:cxn ang="0">
                  <a:pos x="539" y="1024"/>
                </a:cxn>
                <a:cxn ang="0">
                  <a:pos x="498" y="1166"/>
                </a:cxn>
                <a:cxn ang="0">
                  <a:pos x="473" y="1239"/>
                </a:cxn>
                <a:cxn ang="0">
                  <a:pos x="449" y="1322"/>
                </a:cxn>
                <a:cxn ang="0">
                  <a:pos x="422" y="1410"/>
                </a:cxn>
                <a:cxn ang="0">
                  <a:pos x="373" y="1531"/>
                </a:cxn>
                <a:cxn ang="0">
                  <a:pos x="386" y="1622"/>
                </a:cxn>
                <a:cxn ang="0">
                  <a:pos x="384" y="1748"/>
                </a:cxn>
                <a:cxn ang="0">
                  <a:pos x="357" y="1805"/>
                </a:cxn>
                <a:cxn ang="0">
                  <a:pos x="380" y="1878"/>
                </a:cxn>
                <a:cxn ang="0">
                  <a:pos x="279" y="1888"/>
                </a:cxn>
                <a:cxn ang="0">
                  <a:pos x="258" y="1823"/>
                </a:cxn>
                <a:cxn ang="0">
                  <a:pos x="267" y="1734"/>
                </a:cxn>
                <a:cxn ang="0">
                  <a:pos x="250" y="1662"/>
                </a:cxn>
                <a:cxn ang="0">
                  <a:pos x="228" y="1568"/>
                </a:cxn>
                <a:cxn ang="0">
                  <a:pos x="210" y="1443"/>
                </a:cxn>
                <a:cxn ang="0">
                  <a:pos x="198" y="1253"/>
                </a:cxn>
                <a:cxn ang="0">
                  <a:pos x="184" y="1063"/>
                </a:cxn>
                <a:cxn ang="0">
                  <a:pos x="155" y="926"/>
                </a:cxn>
                <a:cxn ang="0">
                  <a:pos x="139" y="964"/>
                </a:cxn>
                <a:cxn ang="0">
                  <a:pos x="144" y="980"/>
                </a:cxn>
                <a:cxn ang="0">
                  <a:pos x="108" y="974"/>
                </a:cxn>
                <a:cxn ang="0">
                  <a:pos x="83" y="964"/>
                </a:cxn>
                <a:cxn ang="0">
                  <a:pos x="50" y="911"/>
                </a:cxn>
                <a:cxn ang="0">
                  <a:pos x="19" y="845"/>
                </a:cxn>
                <a:cxn ang="0">
                  <a:pos x="5" y="657"/>
                </a:cxn>
                <a:cxn ang="0">
                  <a:pos x="7" y="476"/>
                </a:cxn>
                <a:cxn ang="0">
                  <a:pos x="13" y="225"/>
                </a:cxn>
                <a:cxn ang="0">
                  <a:pos x="39" y="110"/>
                </a:cxn>
                <a:cxn ang="0">
                  <a:pos x="153" y="58"/>
                </a:cxn>
                <a:cxn ang="0">
                  <a:pos x="242" y="2"/>
                </a:cxn>
              </a:cxnLst>
              <a:rect l="0" t="0" r="r" b="b"/>
              <a:pathLst>
                <a:path w="592" h="1892">
                  <a:moveTo>
                    <a:pt x="116" y="887"/>
                  </a:moveTo>
                  <a:lnTo>
                    <a:pt x="115" y="892"/>
                  </a:lnTo>
                  <a:lnTo>
                    <a:pt x="112" y="899"/>
                  </a:lnTo>
                  <a:lnTo>
                    <a:pt x="111" y="908"/>
                  </a:lnTo>
                  <a:lnTo>
                    <a:pt x="111" y="915"/>
                  </a:lnTo>
                  <a:lnTo>
                    <a:pt x="112" y="926"/>
                  </a:lnTo>
                  <a:lnTo>
                    <a:pt x="115" y="935"/>
                  </a:lnTo>
                  <a:lnTo>
                    <a:pt x="116" y="936"/>
                  </a:lnTo>
                  <a:lnTo>
                    <a:pt x="117" y="935"/>
                  </a:lnTo>
                  <a:lnTo>
                    <a:pt x="117" y="933"/>
                  </a:lnTo>
                  <a:lnTo>
                    <a:pt x="118" y="931"/>
                  </a:lnTo>
                  <a:lnTo>
                    <a:pt x="118" y="921"/>
                  </a:lnTo>
                  <a:lnTo>
                    <a:pt x="117" y="910"/>
                  </a:lnTo>
                  <a:lnTo>
                    <a:pt x="117" y="900"/>
                  </a:lnTo>
                  <a:lnTo>
                    <a:pt x="116" y="890"/>
                  </a:lnTo>
                  <a:lnTo>
                    <a:pt x="116" y="887"/>
                  </a:lnTo>
                  <a:close/>
                  <a:moveTo>
                    <a:pt x="383" y="632"/>
                  </a:moveTo>
                  <a:lnTo>
                    <a:pt x="388" y="633"/>
                  </a:lnTo>
                  <a:lnTo>
                    <a:pt x="395" y="635"/>
                  </a:lnTo>
                  <a:lnTo>
                    <a:pt x="383" y="632"/>
                  </a:lnTo>
                  <a:close/>
                  <a:moveTo>
                    <a:pt x="245" y="0"/>
                  </a:moveTo>
                  <a:lnTo>
                    <a:pt x="243" y="1"/>
                  </a:lnTo>
                  <a:lnTo>
                    <a:pt x="243" y="3"/>
                  </a:lnTo>
                  <a:lnTo>
                    <a:pt x="241" y="8"/>
                  </a:lnTo>
                  <a:lnTo>
                    <a:pt x="240" y="11"/>
                  </a:lnTo>
                  <a:lnTo>
                    <a:pt x="239" y="14"/>
                  </a:lnTo>
                  <a:lnTo>
                    <a:pt x="238" y="22"/>
                  </a:lnTo>
                  <a:lnTo>
                    <a:pt x="239" y="33"/>
                  </a:lnTo>
                  <a:lnTo>
                    <a:pt x="241" y="46"/>
                  </a:lnTo>
                  <a:lnTo>
                    <a:pt x="243" y="58"/>
                  </a:lnTo>
                  <a:lnTo>
                    <a:pt x="248" y="72"/>
                  </a:lnTo>
                  <a:lnTo>
                    <a:pt x="253" y="83"/>
                  </a:lnTo>
                  <a:lnTo>
                    <a:pt x="279" y="164"/>
                  </a:lnTo>
                  <a:lnTo>
                    <a:pt x="285" y="183"/>
                  </a:lnTo>
                  <a:lnTo>
                    <a:pt x="292" y="205"/>
                  </a:lnTo>
                  <a:lnTo>
                    <a:pt x="299" y="231"/>
                  </a:lnTo>
                  <a:lnTo>
                    <a:pt x="313" y="280"/>
                  </a:lnTo>
                  <a:lnTo>
                    <a:pt x="319" y="302"/>
                  </a:lnTo>
                  <a:lnTo>
                    <a:pt x="325" y="321"/>
                  </a:lnTo>
                  <a:lnTo>
                    <a:pt x="328" y="333"/>
                  </a:lnTo>
                  <a:lnTo>
                    <a:pt x="334" y="354"/>
                  </a:lnTo>
                  <a:lnTo>
                    <a:pt x="336" y="373"/>
                  </a:lnTo>
                  <a:lnTo>
                    <a:pt x="337" y="389"/>
                  </a:lnTo>
                  <a:lnTo>
                    <a:pt x="335" y="407"/>
                  </a:lnTo>
                  <a:lnTo>
                    <a:pt x="333" y="416"/>
                  </a:lnTo>
                  <a:lnTo>
                    <a:pt x="329" y="431"/>
                  </a:lnTo>
                  <a:lnTo>
                    <a:pt x="326" y="452"/>
                  </a:lnTo>
                  <a:lnTo>
                    <a:pt x="320" y="475"/>
                  </a:lnTo>
                  <a:lnTo>
                    <a:pt x="308" y="531"/>
                  </a:lnTo>
                  <a:lnTo>
                    <a:pt x="303" y="560"/>
                  </a:lnTo>
                  <a:lnTo>
                    <a:pt x="297" y="587"/>
                  </a:lnTo>
                  <a:lnTo>
                    <a:pt x="291" y="612"/>
                  </a:lnTo>
                  <a:lnTo>
                    <a:pt x="313" y="617"/>
                  </a:lnTo>
                  <a:lnTo>
                    <a:pt x="336" y="623"/>
                  </a:lnTo>
                  <a:lnTo>
                    <a:pt x="359" y="628"/>
                  </a:lnTo>
                  <a:lnTo>
                    <a:pt x="362" y="625"/>
                  </a:lnTo>
                  <a:lnTo>
                    <a:pt x="369" y="625"/>
                  </a:lnTo>
                  <a:lnTo>
                    <a:pt x="387" y="626"/>
                  </a:lnTo>
                  <a:lnTo>
                    <a:pt x="380" y="619"/>
                  </a:lnTo>
                  <a:lnTo>
                    <a:pt x="374" y="615"/>
                  </a:lnTo>
                  <a:lnTo>
                    <a:pt x="370" y="611"/>
                  </a:lnTo>
                  <a:lnTo>
                    <a:pt x="369" y="609"/>
                  </a:lnTo>
                  <a:lnTo>
                    <a:pt x="367" y="604"/>
                  </a:lnTo>
                  <a:lnTo>
                    <a:pt x="366" y="594"/>
                  </a:lnTo>
                  <a:lnTo>
                    <a:pt x="365" y="578"/>
                  </a:lnTo>
                  <a:lnTo>
                    <a:pt x="363" y="559"/>
                  </a:lnTo>
                  <a:lnTo>
                    <a:pt x="360" y="537"/>
                  </a:lnTo>
                  <a:lnTo>
                    <a:pt x="359" y="515"/>
                  </a:lnTo>
                  <a:lnTo>
                    <a:pt x="356" y="492"/>
                  </a:lnTo>
                  <a:lnTo>
                    <a:pt x="354" y="469"/>
                  </a:lnTo>
                  <a:lnTo>
                    <a:pt x="352" y="450"/>
                  </a:lnTo>
                  <a:lnTo>
                    <a:pt x="350" y="433"/>
                  </a:lnTo>
                  <a:lnTo>
                    <a:pt x="348" y="415"/>
                  </a:lnTo>
                  <a:lnTo>
                    <a:pt x="345" y="393"/>
                  </a:lnTo>
                  <a:lnTo>
                    <a:pt x="342" y="368"/>
                  </a:lnTo>
                  <a:lnTo>
                    <a:pt x="335" y="317"/>
                  </a:lnTo>
                  <a:lnTo>
                    <a:pt x="332" y="294"/>
                  </a:lnTo>
                  <a:lnTo>
                    <a:pt x="328" y="273"/>
                  </a:lnTo>
                  <a:lnTo>
                    <a:pt x="326" y="257"/>
                  </a:lnTo>
                  <a:lnTo>
                    <a:pt x="325" y="246"/>
                  </a:lnTo>
                  <a:lnTo>
                    <a:pt x="321" y="229"/>
                  </a:lnTo>
                  <a:lnTo>
                    <a:pt x="319" y="215"/>
                  </a:lnTo>
                  <a:lnTo>
                    <a:pt x="319" y="200"/>
                  </a:lnTo>
                  <a:lnTo>
                    <a:pt x="320" y="183"/>
                  </a:lnTo>
                  <a:lnTo>
                    <a:pt x="321" y="172"/>
                  </a:lnTo>
                  <a:lnTo>
                    <a:pt x="323" y="164"/>
                  </a:lnTo>
                  <a:lnTo>
                    <a:pt x="326" y="150"/>
                  </a:lnTo>
                  <a:lnTo>
                    <a:pt x="327" y="138"/>
                  </a:lnTo>
                  <a:lnTo>
                    <a:pt x="328" y="127"/>
                  </a:lnTo>
                  <a:lnTo>
                    <a:pt x="329" y="118"/>
                  </a:lnTo>
                  <a:lnTo>
                    <a:pt x="329" y="115"/>
                  </a:lnTo>
                  <a:lnTo>
                    <a:pt x="341" y="82"/>
                  </a:lnTo>
                  <a:lnTo>
                    <a:pt x="349" y="82"/>
                  </a:lnTo>
                  <a:lnTo>
                    <a:pt x="356" y="84"/>
                  </a:lnTo>
                  <a:lnTo>
                    <a:pt x="358" y="87"/>
                  </a:lnTo>
                  <a:lnTo>
                    <a:pt x="363" y="97"/>
                  </a:lnTo>
                  <a:lnTo>
                    <a:pt x="364" y="105"/>
                  </a:lnTo>
                  <a:lnTo>
                    <a:pt x="362" y="114"/>
                  </a:lnTo>
                  <a:lnTo>
                    <a:pt x="358" y="121"/>
                  </a:lnTo>
                  <a:lnTo>
                    <a:pt x="355" y="126"/>
                  </a:lnTo>
                  <a:lnTo>
                    <a:pt x="355" y="132"/>
                  </a:lnTo>
                  <a:lnTo>
                    <a:pt x="358" y="146"/>
                  </a:lnTo>
                  <a:lnTo>
                    <a:pt x="364" y="160"/>
                  </a:lnTo>
                  <a:lnTo>
                    <a:pt x="369" y="172"/>
                  </a:lnTo>
                  <a:lnTo>
                    <a:pt x="372" y="177"/>
                  </a:lnTo>
                  <a:lnTo>
                    <a:pt x="377" y="187"/>
                  </a:lnTo>
                  <a:lnTo>
                    <a:pt x="384" y="200"/>
                  </a:lnTo>
                  <a:lnTo>
                    <a:pt x="392" y="215"/>
                  </a:lnTo>
                  <a:lnTo>
                    <a:pt x="399" y="230"/>
                  </a:lnTo>
                  <a:lnTo>
                    <a:pt x="407" y="245"/>
                  </a:lnTo>
                  <a:lnTo>
                    <a:pt x="413" y="260"/>
                  </a:lnTo>
                  <a:lnTo>
                    <a:pt x="416" y="272"/>
                  </a:lnTo>
                  <a:lnTo>
                    <a:pt x="420" y="287"/>
                  </a:lnTo>
                  <a:lnTo>
                    <a:pt x="424" y="307"/>
                  </a:lnTo>
                  <a:lnTo>
                    <a:pt x="436" y="355"/>
                  </a:lnTo>
                  <a:lnTo>
                    <a:pt x="440" y="381"/>
                  </a:lnTo>
                  <a:lnTo>
                    <a:pt x="445" y="403"/>
                  </a:lnTo>
                  <a:lnTo>
                    <a:pt x="447" y="422"/>
                  </a:lnTo>
                  <a:lnTo>
                    <a:pt x="450" y="436"/>
                  </a:lnTo>
                  <a:lnTo>
                    <a:pt x="452" y="454"/>
                  </a:lnTo>
                  <a:lnTo>
                    <a:pt x="454" y="474"/>
                  </a:lnTo>
                  <a:lnTo>
                    <a:pt x="458" y="496"/>
                  </a:lnTo>
                  <a:lnTo>
                    <a:pt x="460" y="517"/>
                  </a:lnTo>
                  <a:lnTo>
                    <a:pt x="462" y="537"/>
                  </a:lnTo>
                  <a:lnTo>
                    <a:pt x="464" y="553"/>
                  </a:lnTo>
                  <a:lnTo>
                    <a:pt x="465" y="566"/>
                  </a:lnTo>
                  <a:lnTo>
                    <a:pt x="465" y="595"/>
                  </a:lnTo>
                  <a:lnTo>
                    <a:pt x="461" y="607"/>
                  </a:lnTo>
                  <a:lnTo>
                    <a:pt x="458" y="615"/>
                  </a:lnTo>
                  <a:lnTo>
                    <a:pt x="452" y="625"/>
                  </a:lnTo>
                  <a:lnTo>
                    <a:pt x="445" y="637"/>
                  </a:lnTo>
                  <a:lnTo>
                    <a:pt x="490" y="637"/>
                  </a:lnTo>
                  <a:lnTo>
                    <a:pt x="494" y="636"/>
                  </a:lnTo>
                  <a:lnTo>
                    <a:pt x="497" y="633"/>
                  </a:lnTo>
                  <a:lnTo>
                    <a:pt x="500" y="632"/>
                  </a:lnTo>
                  <a:lnTo>
                    <a:pt x="503" y="623"/>
                  </a:lnTo>
                  <a:lnTo>
                    <a:pt x="507" y="616"/>
                  </a:lnTo>
                  <a:lnTo>
                    <a:pt x="507" y="608"/>
                  </a:lnTo>
                  <a:lnTo>
                    <a:pt x="505" y="602"/>
                  </a:lnTo>
                  <a:lnTo>
                    <a:pt x="502" y="590"/>
                  </a:lnTo>
                  <a:lnTo>
                    <a:pt x="498" y="575"/>
                  </a:lnTo>
                  <a:lnTo>
                    <a:pt x="495" y="555"/>
                  </a:lnTo>
                  <a:lnTo>
                    <a:pt x="490" y="533"/>
                  </a:lnTo>
                  <a:lnTo>
                    <a:pt x="485" y="510"/>
                  </a:lnTo>
                  <a:lnTo>
                    <a:pt x="480" y="487"/>
                  </a:lnTo>
                  <a:lnTo>
                    <a:pt x="474" y="464"/>
                  </a:lnTo>
                  <a:lnTo>
                    <a:pt x="469" y="441"/>
                  </a:lnTo>
                  <a:lnTo>
                    <a:pt x="466" y="423"/>
                  </a:lnTo>
                  <a:lnTo>
                    <a:pt x="462" y="408"/>
                  </a:lnTo>
                  <a:lnTo>
                    <a:pt x="460" y="397"/>
                  </a:lnTo>
                  <a:lnTo>
                    <a:pt x="458" y="385"/>
                  </a:lnTo>
                  <a:lnTo>
                    <a:pt x="454" y="366"/>
                  </a:lnTo>
                  <a:lnTo>
                    <a:pt x="451" y="341"/>
                  </a:lnTo>
                  <a:lnTo>
                    <a:pt x="447" y="316"/>
                  </a:lnTo>
                  <a:lnTo>
                    <a:pt x="444" y="288"/>
                  </a:lnTo>
                  <a:lnTo>
                    <a:pt x="440" y="261"/>
                  </a:lnTo>
                  <a:lnTo>
                    <a:pt x="437" y="236"/>
                  </a:lnTo>
                  <a:lnTo>
                    <a:pt x="435" y="214"/>
                  </a:lnTo>
                  <a:lnTo>
                    <a:pt x="432" y="197"/>
                  </a:lnTo>
                  <a:lnTo>
                    <a:pt x="431" y="187"/>
                  </a:lnTo>
                  <a:lnTo>
                    <a:pt x="429" y="176"/>
                  </a:lnTo>
                  <a:lnTo>
                    <a:pt x="427" y="161"/>
                  </a:lnTo>
                  <a:lnTo>
                    <a:pt x="422" y="144"/>
                  </a:lnTo>
                  <a:lnTo>
                    <a:pt x="417" y="125"/>
                  </a:lnTo>
                  <a:lnTo>
                    <a:pt x="414" y="107"/>
                  </a:lnTo>
                  <a:lnTo>
                    <a:pt x="409" y="89"/>
                  </a:lnTo>
                  <a:lnTo>
                    <a:pt x="406" y="76"/>
                  </a:lnTo>
                  <a:lnTo>
                    <a:pt x="403" y="67"/>
                  </a:lnTo>
                  <a:lnTo>
                    <a:pt x="402" y="64"/>
                  </a:lnTo>
                  <a:lnTo>
                    <a:pt x="401" y="57"/>
                  </a:lnTo>
                  <a:lnTo>
                    <a:pt x="399" y="46"/>
                  </a:lnTo>
                  <a:lnTo>
                    <a:pt x="396" y="38"/>
                  </a:lnTo>
                  <a:lnTo>
                    <a:pt x="395" y="32"/>
                  </a:lnTo>
                  <a:lnTo>
                    <a:pt x="396" y="31"/>
                  </a:lnTo>
                  <a:lnTo>
                    <a:pt x="400" y="32"/>
                  </a:lnTo>
                  <a:lnTo>
                    <a:pt x="416" y="40"/>
                  </a:lnTo>
                  <a:lnTo>
                    <a:pt x="427" y="45"/>
                  </a:lnTo>
                  <a:lnTo>
                    <a:pt x="437" y="48"/>
                  </a:lnTo>
                  <a:lnTo>
                    <a:pt x="452" y="54"/>
                  </a:lnTo>
                  <a:lnTo>
                    <a:pt x="469" y="60"/>
                  </a:lnTo>
                  <a:lnTo>
                    <a:pt x="488" y="67"/>
                  </a:lnTo>
                  <a:lnTo>
                    <a:pt x="507" y="73"/>
                  </a:lnTo>
                  <a:lnTo>
                    <a:pt x="520" y="79"/>
                  </a:lnTo>
                  <a:lnTo>
                    <a:pt x="531" y="83"/>
                  </a:lnTo>
                  <a:lnTo>
                    <a:pt x="540" y="91"/>
                  </a:lnTo>
                  <a:lnTo>
                    <a:pt x="545" y="101"/>
                  </a:lnTo>
                  <a:lnTo>
                    <a:pt x="547" y="112"/>
                  </a:lnTo>
                  <a:lnTo>
                    <a:pt x="548" y="126"/>
                  </a:lnTo>
                  <a:lnTo>
                    <a:pt x="549" y="136"/>
                  </a:lnTo>
                  <a:lnTo>
                    <a:pt x="552" y="151"/>
                  </a:lnTo>
                  <a:lnTo>
                    <a:pt x="554" y="169"/>
                  </a:lnTo>
                  <a:lnTo>
                    <a:pt x="558" y="193"/>
                  </a:lnTo>
                  <a:lnTo>
                    <a:pt x="560" y="218"/>
                  </a:lnTo>
                  <a:lnTo>
                    <a:pt x="563" y="244"/>
                  </a:lnTo>
                  <a:lnTo>
                    <a:pt x="567" y="271"/>
                  </a:lnTo>
                  <a:lnTo>
                    <a:pt x="569" y="295"/>
                  </a:lnTo>
                  <a:lnTo>
                    <a:pt x="573" y="317"/>
                  </a:lnTo>
                  <a:lnTo>
                    <a:pt x="575" y="336"/>
                  </a:lnTo>
                  <a:lnTo>
                    <a:pt x="576" y="348"/>
                  </a:lnTo>
                  <a:lnTo>
                    <a:pt x="578" y="365"/>
                  </a:lnTo>
                  <a:lnTo>
                    <a:pt x="581" y="385"/>
                  </a:lnTo>
                  <a:lnTo>
                    <a:pt x="583" y="407"/>
                  </a:lnTo>
                  <a:lnTo>
                    <a:pt x="585" y="428"/>
                  </a:lnTo>
                  <a:lnTo>
                    <a:pt x="588" y="446"/>
                  </a:lnTo>
                  <a:lnTo>
                    <a:pt x="590" y="462"/>
                  </a:lnTo>
                  <a:lnTo>
                    <a:pt x="591" y="474"/>
                  </a:lnTo>
                  <a:lnTo>
                    <a:pt x="592" y="480"/>
                  </a:lnTo>
                  <a:lnTo>
                    <a:pt x="592" y="493"/>
                  </a:lnTo>
                  <a:lnTo>
                    <a:pt x="590" y="503"/>
                  </a:lnTo>
                  <a:lnTo>
                    <a:pt x="589" y="514"/>
                  </a:lnTo>
                  <a:lnTo>
                    <a:pt x="588" y="522"/>
                  </a:lnTo>
                  <a:lnTo>
                    <a:pt x="588" y="531"/>
                  </a:lnTo>
                  <a:lnTo>
                    <a:pt x="587" y="547"/>
                  </a:lnTo>
                  <a:lnTo>
                    <a:pt x="587" y="566"/>
                  </a:lnTo>
                  <a:lnTo>
                    <a:pt x="585" y="586"/>
                  </a:lnTo>
                  <a:lnTo>
                    <a:pt x="585" y="603"/>
                  </a:lnTo>
                  <a:lnTo>
                    <a:pt x="584" y="617"/>
                  </a:lnTo>
                  <a:lnTo>
                    <a:pt x="581" y="637"/>
                  </a:lnTo>
                  <a:lnTo>
                    <a:pt x="578" y="652"/>
                  </a:lnTo>
                  <a:lnTo>
                    <a:pt x="578" y="673"/>
                  </a:lnTo>
                  <a:lnTo>
                    <a:pt x="580" y="686"/>
                  </a:lnTo>
                  <a:lnTo>
                    <a:pt x="580" y="746"/>
                  </a:lnTo>
                  <a:lnTo>
                    <a:pt x="577" y="751"/>
                  </a:lnTo>
                  <a:lnTo>
                    <a:pt x="576" y="752"/>
                  </a:lnTo>
                  <a:lnTo>
                    <a:pt x="574" y="752"/>
                  </a:lnTo>
                  <a:lnTo>
                    <a:pt x="577" y="762"/>
                  </a:lnTo>
                  <a:lnTo>
                    <a:pt x="578" y="772"/>
                  </a:lnTo>
                  <a:lnTo>
                    <a:pt x="577" y="783"/>
                  </a:lnTo>
                  <a:lnTo>
                    <a:pt x="575" y="797"/>
                  </a:lnTo>
                  <a:lnTo>
                    <a:pt x="574" y="811"/>
                  </a:lnTo>
                  <a:lnTo>
                    <a:pt x="573" y="824"/>
                  </a:lnTo>
                  <a:lnTo>
                    <a:pt x="573" y="846"/>
                  </a:lnTo>
                  <a:lnTo>
                    <a:pt x="571" y="872"/>
                  </a:lnTo>
                  <a:lnTo>
                    <a:pt x="570" y="902"/>
                  </a:lnTo>
                  <a:lnTo>
                    <a:pt x="566" y="931"/>
                  </a:lnTo>
                  <a:lnTo>
                    <a:pt x="559" y="958"/>
                  </a:lnTo>
                  <a:lnTo>
                    <a:pt x="552" y="982"/>
                  </a:lnTo>
                  <a:lnTo>
                    <a:pt x="548" y="992"/>
                  </a:lnTo>
                  <a:lnTo>
                    <a:pt x="545" y="1006"/>
                  </a:lnTo>
                  <a:lnTo>
                    <a:pt x="539" y="1024"/>
                  </a:lnTo>
                  <a:lnTo>
                    <a:pt x="533" y="1045"/>
                  </a:lnTo>
                  <a:lnTo>
                    <a:pt x="527" y="1067"/>
                  </a:lnTo>
                  <a:lnTo>
                    <a:pt x="520" y="1089"/>
                  </a:lnTo>
                  <a:lnTo>
                    <a:pt x="515" y="1111"/>
                  </a:lnTo>
                  <a:lnTo>
                    <a:pt x="509" y="1131"/>
                  </a:lnTo>
                  <a:lnTo>
                    <a:pt x="504" y="1147"/>
                  </a:lnTo>
                  <a:lnTo>
                    <a:pt x="501" y="1159"/>
                  </a:lnTo>
                  <a:lnTo>
                    <a:pt x="498" y="1166"/>
                  </a:lnTo>
                  <a:lnTo>
                    <a:pt x="496" y="1175"/>
                  </a:lnTo>
                  <a:lnTo>
                    <a:pt x="496" y="1184"/>
                  </a:lnTo>
                  <a:lnTo>
                    <a:pt x="495" y="1192"/>
                  </a:lnTo>
                  <a:lnTo>
                    <a:pt x="491" y="1197"/>
                  </a:lnTo>
                  <a:lnTo>
                    <a:pt x="487" y="1203"/>
                  </a:lnTo>
                  <a:lnTo>
                    <a:pt x="482" y="1214"/>
                  </a:lnTo>
                  <a:lnTo>
                    <a:pt x="476" y="1227"/>
                  </a:lnTo>
                  <a:lnTo>
                    <a:pt x="473" y="1239"/>
                  </a:lnTo>
                  <a:lnTo>
                    <a:pt x="471" y="1249"/>
                  </a:lnTo>
                  <a:lnTo>
                    <a:pt x="464" y="1272"/>
                  </a:lnTo>
                  <a:lnTo>
                    <a:pt x="459" y="1282"/>
                  </a:lnTo>
                  <a:lnTo>
                    <a:pt x="454" y="1289"/>
                  </a:lnTo>
                  <a:lnTo>
                    <a:pt x="451" y="1296"/>
                  </a:lnTo>
                  <a:lnTo>
                    <a:pt x="450" y="1304"/>
                  </a:lnTo>
                  <a:lnTo>
                    <a:pt x="450" y="1315"/>
                  </a:lnTo>
                  <a:lnTo>
                    <a:pt x="449" y="1322"/>
                  </a:lnTo>
                  <a:lnTo>
                    <a:pt x="447" y="1328"/>
                  </a:lnTo>
                  <a:lnTo>
                    <a:pt x="447" y="1330"/>
                  </a:lnTo>
                  <a:lnTo>
                    <a:pt x="445" y="1338"/>
                  </a:lnTo>
                  <a:lnTo>
                    <a:pt x="442" y="1351"/>
                  </a:lnTo>
                  <a:lnTo>
                    <a:pt x="437" y="1365"/>
                  </a:lnTo>
                  <a:lnTo>
                    <a:pt x="432" y="1381"/>
                  </a:lnTo>
                  <a:lnTo>
                    <a:pt x="427" y="1396"/>
                  </a:lnTo>
                  <a:lnTo>
                    <a:pt x="422" y="1410"/>
                  </a:lnTo>
                  <a:lnTo>
                    <a:pt x="417" y="1421"/>
                  </a:lnTo>
                  <a:lnTo>
                    <a:pt x="411" y="1436"/>
                  </a:lnTo>
                  <a:lnTo>
                    <a:pt x="405" y="1452"/>
                  </a:lnTo>
                  <a:lnTo>
                    <a:pt x="398" y="1471"/>
                  </a:lnTo>
                  <a:lnTo>
                    <a:pt x="389" y="1489"/>
                  </a:lnTo>
                  <a:lnTo>
                    <a:pt x="384" y="1507"/>
                  </a:lnTo>
                  <a:lnTo>
                    <a:pt x="378" y="1521"/>
                  </a:lnTo>
                  <a:lnTo>
                    <a:pt x="373" y="1531"/>
                  </a:lnTo>
                  <a:lnTo>
                    <a:pt x="372" y="1537"/>
                  </a:lnTo>
                  <a:lnTo>
                    <a:pt x="372" y="1543"/>
                  </a:lnTo>
                  <a:lnTo>
                    <a:pt x="373" y="1553"/>
                  </a:lnTo>
                  <a:lnTo>
                    <a:pt x="376" y="1566"/>
                  </a:lnTo>
                  <a:lnTo>
                    <a:pt x="378" y="1581"/>
                  </a:lnTo>
                  <a:lnTo>
                    <a:pt x="381" y="1596"/>
                  </a:lnTo>
                  <a:lnTo>
                    <a:pt x="384" y="1610"/>
                  </a:lnTo>
                  <a:lnTo>
                    <a:pt x="386" y="1622"/>
                  </a:lnTo>
                  <a:lnTo>
                    <a:pt x="388" y="1629"/>
                  </a:lnTo>
                  <a:lnTo>
                    <a:pt x="389" y="1637"/>
                  </a:lnTo>
                  <a:lnTo>
                    <a:pt x="391" y="1649"/>
                  </a:lnTo>
                  <a:lnTo>
                    <a:pt x="389" y="1664"/>
                  </a:lnTo>
                  <a:lnTo>
                    <a:pt x="389" y="1686"/>
                  </a:lnTo>
                  <a:lnTo>
                    <a:pt x="388" y="1705"/>
                  </a:lnTo>
                  <a:lnTo>
                    <a:pt x="386" y="1727"/>
                  </a:lnTo>
                  <a:lnTo>
                    <a:pt x="384" y="1748"/>
                  </a:lnTo>
                  <a:lnTo>
                    <a:pt x="380" y="1767"/>
                  </a:lnTo>
                  <a:lnTo>
                    <a:pt x="377" y="1782"/>
                  </a:lnTo>
                  <a:lnTo>
                    <a:pt x="372" y="1792"/>
                  </a:lnTo>
                  <a:lnTo>
                    <a:pt x="367" y="1796"/>
                  </a:lnTo>
                  <a:lnTo>
                    <a:pt x="363" y="1796"/>
                  </a:lnTo>
                  <a:lnTo>
                    <a:pt x="351" y="1785"/>
                  </a:lnTo>
                  <a:lnTo>
                    <a:pt x="355" y="1795"/>
                  </a:lnTo>
                  <a:lnTo>
                    <a:pt x="357" y="1805"/>
                  </a:lnTo>
                  <a:lnTo>
                    <a:pt x="358" y="1810"/>
                  </a:lnTo>
                  <a:lnTo>
                    <a:pt x="360" y="1817"/>
                  </a:lnTo>
                  <a:lnTo>
                    <a:pt x="365" y="1827"/>
                  </a:lnTo>
                  <a:lnTo>
                    <a:pt x="370" y="1838"/>
                  </a:lnTo>
                  <a:lnTo>
                    <a:pt x="373" y="1849"/>
                  </a:lnTo>
                  <a:lnTo>
                    <a:pt x="377" y="1858"/>
                  </a:lnTo>
                  <a:lnTo>
                    <a:pt x="380" y="1870"/>
                  </a:lnTo>
                  <a:lnTo>
                    <a:pt x="380" y="1878"/>
                  </a:lnTo>
                  <a:lnTo>
                    <a:pt x="378" y="1882"/>
                  </a:lnTo>
                  <a:lnTo>
                    <a:pt x="373" y="1886"/>
                  </a:lnTo>
                  <a:lnTo>
                    <a:pt x="367" y="1888"/>
                  </a:lnTo>
                  <a:lnTo>
                    <a:pt x="358" y="1891"/>
                  </a:lnTo>
                  <a:lnTo>
                    <a:pt x="344" y="1892"/>
                  </a:lnTo>
                  <a:lnTo>
                    <a:pt x="293" y="1892"/>
                  </a:lnTo>
                  <a:lnTo>
                    <a:pt x="285" y="1891"/>
                  </a:lnTo>
                  <a:lnTo>
                    <a:pt x="279" y="1888"/>
                  </a:lnTo>
                  <a:lnTo>
                    <a:pt x="272" y="1884"/>
                  </a:lnTo>
                  <a:lnTo>
                    <a:pt x="265" y="1878"/>
                  </a:lnTo>
                  <a:lnTo>
                    <a:pt x="258" y="1870"/>
                  </a:lnTo>
                  <a:lnTo>
                    <a:pt x="255" y="1860"/>
                  </a:lnTo>
                  <a:lnTo>
                    <a:pt x="254" y="1850"/>
                  </a:lnTo>
                  <a:lnTo>
                    <a:pt x="255" y="1838"/>
                  </a:lnTo>
                  <a:lnTo>
                    <a:pt x="256" y="1829"/>
                  </a:lnTo>
                  <a:lnTo>
                    <a:pt x="258" y="1823"/>
                  </a:lnTo>
                  <a:lnTo>
                    <a:pt x="262" y="1814"/>
                  </a:lnTo>
                  <a:lnTo>
                    <a:pt x="267" y="1788"/>
                  </a:lnTo>
                  <a:lnTo>
                    <a:pt x="267" y="1785"/>
                  </a:lnTo>
                  <a:lnTo>
                    <a:pt x="268" y="1781"/>
                  </a:lnTo>
                  <a:lnTo>
                    <a:pt x="268" y="1778"/>
                  </a:lnTo>
                  <a:lnTo>
                    <a:pt x="269" y="1773"/>
                  </a:lnTo>
                  <a:lnTo>
                    <a:pt x="267" y="1772"/>
                  </a:lnTo>
                  <a:lnTo>
                    <a:pt x="267" y="1734"/>
                  </a:lnTo>
                  <a:lnTo>
                    <a:pt x="268" y="1725"/>
                  </a:lnTo>
                  <a:lnTo>
                    <a:pt x="261" y="1719"/>
                  </a:lnTo>
                  <a:lnTo>
                    <a:pt x="258" y="1714"/>
                  </a:lnTo>
                  <a:lnTo>
                    <a:pt x="255" y="1705"/>
                  </a:lnTo>
                  <a:lnTo>
                    <a:pt x="253" y="1693"/>
                  </a:lnTo>
                  <a:lnTo>
                    <a:pt x="250" y="1680"/>
                  </a:lnTo>
                  <a:lnTo>
                    <a:pt x="249" y="1670"/>
                  </a:lnTo>
                  <a:lnTo>
                    <a:pt x="250" y="1662"/>
                  </a:lnTo>
                  <a:lnTo>
                    <a:pt x="253" y="1651"/>
                  </a:lnTo>
                  <a:lnTo>
                    <a:pt x="255" y="1639"/>
                  </a:lnTo>
                  <a:lnTo>
                    <a:pt x="248" y="1627"/>
                  </a:lnTo>
                  <a:lnTo>
                    <a:pt x="243" y="1616"/>
                  </a:lnTo>
                  <a:lnTo>
                    <a:pt x="241" y="1609"/>
                  </a:lnTo>
                  <a:lnTo>
                    <a:pt x="236" y="1599"/>
                  </a:lnTo>
                  <a:lnTo>
                    <a:pt x="233" y="1585"/>
                  </a:lnTo>
                  <a:lnTo>
                    <a:pt x="228" y="1568"/>
                  </a:lnTo>
                  <a:lnTo>
                    <a:pt x="224" y="1553"/>
                  </a:lnTo>
                  <a:lnTo>
                    <a:pt x="220" y="1539"/>
                  </a:lnTo>
                  <a:lnTo>
                    <a:pt x="218" y="1528"/>
                  </a:lnTo>
                  <a:lnTo>
                    <a:pt x="217" y="1520"/>
                  </a:lnTo>
                  <a:lnTo>
                    <a:pt x="214" y="1500"/>
                  </a:lnTo>
                  <a:lnTo>
                    <a:pt x="211" y="1481"/>
                  </a:lnTo>
                  <a:lnTo>
                    <a:pt x="210" y="1473"/>
                  </a:lnTo>
                  <a:lnTo>
                    <a:pt x="210" y="1443"/>
                  </a:lnTo>
                  <a:lnTo>
                    <a:pt x="209" y="1424"/>
                  </a:lnTo>
                  <a:lnTo>
                    <a:pt x="209" y="1387"/>
                  </a:lnTo>
                  <a:lnTo>
                    <a:pt x="207" y="1371"/>
                  </a:lnTo>
                  <a:lnTo>
                    <a:pt x="206" y="1358"/>
                  </a:lnTo>
                  <a:lnTo>
                    <a:pt x="205" y="1338"/>
                  </a:lnTo>
                  <a:lnTo>
                    <a:pt x="203" y="1314"/>
                  </a:lnTo>
                  <a:lnTo>
                    <a:pt x="201" y="1285"/>
                  </a:lnTo>
                  <a:lnTo>
                    <a:pt x="198" y="1253"/>
                  </a:lnTo>
                  <a:lnTo>
                    <a:pt x="197" y="1222"/>
                  </a:lnTo>
                  <a:lnTo>
                    <a:pt x="195" y="1190"/>
                  </a:lnTo>
                  <a:lnTo>
                    <a:pt x="192" y="1161"/>
                  </a:lnTo>
                  <a:lnTo>
                    <a:pt x="190" y="1136"/>
                  </a:lnTo>
                  <a:lnTo>
                    <a:pt x="189" y="1115"/>
                  </a:lnTo>
                  <a:lnTo>
                    <a:pt x="188" y="1101"/>
                  </a:lnTo>
                  <a:lnTo>
                    <a:pt x="187" y="1085"/>
                  </a:lnTo>
                  <a:lnTo>
                    <a:pt x="184" y="1063"/>
                  </a:lnTo>
                  <a:lnTo>
                    <a:pt x="182" y="1038"/>
                  </a:lnTo>
                  <a:lnTo>
                    <a:pt x="178" y="1011"/>
                  </a:lnTo>
                  <a:lnTo>
                    <a:pt x="176" y="985"/>
                  </a:lnTo>
                  <a:lnTo>
                    <a:pt x="173" y="959"/>
                  </a:lnTo>
                  <a:lnTo>
                    <a:pt x="172" y="938"/>
                  </a:lnTo>
                  <a:lnTo>
                    <a:pt x="170" y="922"/>
                  </a:lnTo>
                  <a:lnTo>
                    <a:pt x="162" y="925"/>
                  </a:lnTo>
                  <a:lnTo>
                    <a:pt x="155" y="926"/>
                  </a:lnTo>
                  <a:lnTo>
                    <a:pt x="150" y="926"/>
                  </a:lnTo>
                  <a:lnTo>
                    <a:pt x="145" y="925"/>
                  </a:lnTo>
                  <a:lnTo>
                    <a:pt x="141" y="925"/>
                  </a:lnTo>
                  <a:lnTo>
                    <a:pt x="141" y="937"/>
                  </a:lnTo>
                  <a:lnTo>
                    <a:pt x="140" y="949"/>
                  </a:lnTo>
                  <a:lnTo>
                    <a:pt x="140" y="957"/>
                  </a:lnTo>
                  <a:lnTo>
                    <a:pt x="139" y="961"/>
                  </a:lnTo>
                  <a:lnTo>
                    <a:pt x="139" y="964"/>
                  </a:lnTo>
                  <a:lnTo>
                    <a:pt x="138" y="965"/>
                  </a:lnTo>
                  <a:lnTo>
                    <a:pt x="138" y="967"/>
                  </a:lnTo>
                  <a:lnTo>
                    <a:pt x="139" y="968"/>
                  </a:lnTo>
                  <a:lnTo>
                    <a:pt x="141" y="970"/>
                  </a:lnTo>
                  <a:lnTo>
                    <a:pt x="143" y="972"/>
                  </a:lnTo>
                  <a:lnTo>
                    <a:pt x="145" y="974"/>
                  </a:lnTo>
                  <a:lnTo>
                    <a:pt x="145" y="978"/>
                  </a:lnTo>
                  <a:lnTo>
                    <a:pt x="144" y="980"/>
                  </a:lnTo>
                  <a:lnTo>
                    <a:pt x="143" y="981"/>
                  </a:lnTo>
                  <a:lnTo>
                    <a:pt x="139" y="981"/>
                  </a:lnTo>
                  <a:lnTo>
                    <a:pt x="137" y="982"/>
                  </a:lnTo>
                  <a:lnTo>
                    <a:pt x="133" y="982"/>
                  </a:lnTo>
                  <a:lnTo>
                    <a:pt x="123" y="981"/>
                  </a:lnTo>
                  <a:lnTo>
                    <a:pt x="114" y="978"/>
                  </a:lnTo>
                  <a:lnTo>
                    <a:pt x="109" y="975"/>
                  </a:lnTo>
                  <a:lnTo>
                    <a:pt x="108" y="974"/>
                  </a:lnTo>
                  <a:lnTo>
                    <a:pt x="104" y="974"/>
                  </a:lnTo>
                  <a:lnTo>
                    <a:pt x="101" y="975"/>
                  </a:lnTo>
                  <a:lnTo>
                    <a:pt x="96" y="974"/>
                  </a:lnTo>
                  <a:lnTo>
                    <a:pt x="94" y="974"/>
                  </a:lnTo>
                  <a:lnTo>
                    <a:pt x="89" y="972"/>
                  </a:lnTo>
                  <a:lnTo>
                    <a:pt x="87" y="970"/>
                  </a:lnTo>
                  <a:lnTo>
                    <a:pt x="85" y="965"/>
                  </a:lnTo>
                  <a:lnTo>
                    <a:pt x="83" y="964"/>
                  </a:lnTo>
                  <a:lnTo>
                    <a:pt x="80" y="964"/>
                  </a:lnTo>
                  <a:lnTo>
                    <a:pt x="78" y="963"/>
                  </a:lnTo>
                  <a:lnTo>
                    <a:pt x="74" y="961"/>
                  </a:lnTo>
                  <a:lnTo>
                    <a:pt x="72" y="960"/>
                  </a:lnTo>
                  <a:lnTo>
                    <a:pt x="65" y="952"/>
                  </a:lnTo>
                  <a:lnTo>
                    <a:pt x="59" y="940"/>
                  </a:lnTo>
                  <a:lnTo>
                    <a:pt x="54" y="925"/>
                  </a:lnTo>
                  <a:lnTo>
                    <a:pt x="50" y="911"/>
                  </a:lnTo>
                  <a:lnTo>
                    <a:pt x="49" y="901"/>
                  </a:lnTo>
                  <a:lnTo>
                    <a:pt x="48" y="887"/>
                  </a:lnTo>
                  <a:lnTo>
                    <a:pt x="46" y="871"/>
                  </a:lnTo>
                  <a:lnTo>
                    <a:pt x="46" y="842"/>
                  </a:lnTo>
                  <a:lnTo>
                    <a:pt x="35" y="846"/>
                  </a:lnTo>
                  <a:lnTo>
                    <a:pt x="25" y="849"/>
                  </a:lnTo>
                  <a:lnTo>
                    <a:pt x="20" y="850"/>
                  </a:lnTo>
                  <a:lnTo>
                    <a:pt x="19" y="845"/>
                  </a:lnTo>
                  <a:lnTo>
                    <a:pt x="16" y="835"/>
                  </a:lnTo>
                  <a:lnTo>
                    <a:pt x="15" y="817"/>
                  </a:lnTo>
                  <a:lnTo>
                    <a:pt x="14" y="795"/>
                  </a:lnTo>
                  <a:lnTo>
                    <a:pt x="12" y="769"/>
                  </a:lnTo>
                  <a:lnTo>
                    <a:pt x="10" y="742"/>
                  </a:lnTo>
                  <a:lnTo>
                    <a:pt x="8" y="712"/>
                  </a:lnTo>
                  <a:lnTo>
                    <a:pt x="7" y="683"/>
                  </a:lnTo>
                  <a:lnTo>
                    <a:pt x="5" y="657"/>
                  </a:lnTo>
                  <a:lnTo>
                    <a:pt x="3" y="632"/>
                  </a:lnTo>
                  <a:lnTo>
                    <a:pt x="2" y="610"/>
                  </a:lnTo>
                  <a:lnTo>
                    <a:pt x="1" y="595"/>
                  </a:lnTo>
                  <a:lnTo>
                    <a:pt x="0" y="585"/>
                  </a:lnTo>
                  <a:lnTo>
                    <a:pt x="0" y="569"/>
                  </a:lnTo>
                  <a:lnTo>
                    <a:pt x="1" y="548"/>
                  </a:lnTo>
                  <a:lnTo>
                    <a:pt x="2" y="525"/>
                  </a:lnTo>
                  <a:lnTo>
                    <a:pt x="7" y="476"/>
                  </a:lnTo>
                  <a:lnTo>
                    <a:pt x="8" y="455"/>
                  </a:lnTo>
                  <a:lnTo>
                    <a:pt x="9" y="438"/>
                  </a:lnTo>
                  <a:lnTo>
                    <a:pt x="10" y="424"/>
                  </a:lnTo>
                  <a:lnTo>
                    <a:pt x="10" y="404"/>
                  </a:lnTo>
                  <a:lnTo>
                    <a:pt x="12" y="379"/>
                  </a:lnTo>
                  <a:lnTo>
                    <a:pt x="12" y="323"/>
                  </a:lnTo>
                  <a:lnTo>
                    <a:pt x="13" y="294"/>
                  </a:lnTo>
                  <a:lnTo>
                    <a:pt x="13" y="225"/>
                  </a:lnTo>
                  <a:lnTo>
                    <a:pt x="14" y="205"/>
                  </a:lnTo>
                  <a:lnTo>
                    <a:pt x="16" y="184"/>
                  </a:lnTo>
                  <a:lnTo>
                    <a:pt x="20" y="165"/>
                  </a:lnTo>
                  <a:lnTo>
                    <a:pt x="23" y="147"/>
                  </a:lnTo>
                  <a:lnTo>
                    <a:pt x="27" y="133"/>
                  </a:lnTo>
                  <a:lnTo>
                    <a:pt x="30" y="122"/>
                  </a:lnTo>
                  <a:lnTo>
                    <a:pt x="34" y="116"/>
                  </a:lnTo>
                  <a:lnTo>
                    <a:pt x="39" y="110"/>
                  </a:lnTo>
                  <a:lnTo>
                    <a:pt x="51" y="104"/>
                  </a:lnTo>
                  <a:lnTo>
                    <a:pt x="64" y="96"/>
                  </a:lnTo>
                  <a:lnTo>
                    <a:pt x="79" y="89"/>
                  </a:lnTo>
                  <a:lnTo>
                    <a:pt x="92" y="83"/>
                  </a:lnTo>
                  <a:lnTo>
                    <a:pt x="110" y="76"/>
                  </a:lnTo>
                  <a:lnTo>
                    <a:pt x="123" y="70"/>
                  </a:lnTo>
                  <a:lnTo>
                    <a:pt x="137" y="64"/>
                  </a:lnTo>
                  <a:lnTo>
                    <a:pt x="153" y="58"/>
                  </a:lnTo>
                  <a:lnTo>
                    <a:pt x="168" y="51"/>
                  </a:lnTo>
                  <a:lnTo>
                    <a:pt x="182" y="45"/>
                  </a:lnTo>
                  <a:lnTo>
                    <a:pt x="191" y="41"/>
                  </a:lnTo>
                  <a:lnTo>
                    <a:pt x="201" y="37"/>
                  </a:lnTo>
                  <a:lnTo>
                    <a:pt x="221" y="20"/>
                  </a:lnTo>
                  <a:lnTo>
                    <a:pt x="231" y="12"/>
                  </a:lnTo>
                  <a:lnTo>
                    <a:pt x="238" y="5"/>
                  </a:lnTo>
                  <a:lnTo>
                    <a:pt x="242" y="2"/>
                  </a:lnTo>
                  <a:lnTo>
                    <a:pt x="245"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p>
          </p:txBody>
        </p:sp>
      </p:grpSp>
      <p:graphicFrame>
        <p:nvGraphicFramePr>
          <p:cNvPr id="86" name="Diagrama 85"/>
          <p:cNvGraphicFramePr/>
          <p:nvPr>
            <p:extLst>
              <p:ext uri="{D42A27DB-BD31-4B8C-83A1-F6EECF244321}">
                <p14:modId xmlns:p14="http://schemas.microsoft.com/office/powerpoint/2010/main" val="758863939"/>
              </p:ext>
            </p:extLst>
          </p:nvPr>
        </p:nvGraphicFramePr>
        <p:xfrm>
          <a:off x="3598610" y="5143233"/>
          <a:ext cx="4929164" cy="150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7" name="Flecha doblada hacia arriba 86"/>
          <p:cNvSpPr/>
          <p:nvPr/>
        </p:nvSpPr>
        <p:spPr>
          <a:xfrm rot="5400000">
            <a:off x="2624981" y="5266692"/>
            <a:ext cx="1151995" cy="657140"/>
          </a:xfrm>
          <a:prstGeom prst="bentUpArrow">
            <a:avLst>
              <a:gd name="adj1" fmla="val 20462"/>
              <a:gd name="adj2" fmla="val 18194"/>
              <a:gd name="adj3" fmla="val 21975"/>
            </a:avLst>
          </a:prstGeom>
          <a:solidFill>
            <a:schemeClr val="accent6">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8" name="Imagen 87"/>
          <p:cNvPicPr>
            <a:picLocks noChangeAspect="1"/>
          </p:cNvPicPr>
          <p:nvPr/>
        </p:nvPicPr>
        <p:blipFill>
          <a:blip r:embed="rId11"/>
          <a:stretch>
            <a:fillRect/>
          </a:stretch>
        </p:blipFill>
        <p:spPr>
          <a:xfrm>
            <a:off x="9362851" y="4146380"/>
            <a:ext cx="2466001" cy="1606637"/>
          </a:xfrm>
          <a:prstGeom prst="rect">
            <a:avLst/>
          </a:prstGeom>
        </p:spPr>
      </p:pic>
      <p:pic>
        <p:nvPicPr>
          <p:cNvPr id="80" name="Imagen 79" descr="http://blogs.espe.edu.ec/wp-content/uploads/2013/09/LOGO-PRINCIPAL7.png"/>
          <p:cNvPicPr/>
          <p:nvPr/>
        </p:nvPicPr>
        <p:blipFill rotWithShape="1">
          <a:blip r:embed="rId1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83" name="Picture 2" descr="http://ued.espe.edu.ec/wp-content/uploads/2012/04/ING_SEG.jpg"/>
          <p:cNvPicPr>
            <a:picLocks noChangeAspect="1" noChangeArrowheads="1"/>
          </p:cNvPicPr>
          <p:nvPr/>
        </p:nvPicPr>
        <p:blipFill rotWithShape="1">
          <a:blip r:embed="rId1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
        <p:nvSpPr>
          <p:cNvPr id="84" name="Título 1"/>
          <p:cNvSpPr>
            <a:spLocks noGrp="1"/>
          </p:cNvSpPr>
          <p:nvPr>
            <p:ph type="title"/>
          </p:nvPr>
        </p:nvSpPr>
        <p:spPr>
          <a:xfrm>
            <a:off x="1956828" y="993681"/>
            <a:ext cx="10058400" cy="570222"/>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85" name="Título 1"/>
          <p:cNvSpPr txBox="1">
            <a:spLocks/>
          </p:cNvSpPr>
          <p:nvPr/>
        </p:nvSpPr>
        <p:spPr>
          <a:xfrm>
            <a:off x="1424727" y="1020862"/>
            <a:ext cx="10058400" cy="57022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70000"/>
              </a:lnSpc>
            </a:pPr>
            <a:r>
              <a:rPr lang="es-EC" sz="2800" b="1" dirty="0" smtClean="0">
                <a:solidFill>
                  <a:schemeClr val="tx1"/>
                </a:solidFill>
                <a:latin typeface="Times New Roman" panose="02020603050405020304" pitchFamily="18" charset="0"/>
                <a:cs typeface="Times New Roman" panose="02020603050405020304" pitchFamily="18" charset="0"/>
              </a:rPr>
              <a:t>METODOLOGÍA - </a:t>
            </a:r>
            <a:r>
              <a:rPr lang="es-EC" sz="2800" b="1" dirty="0">
                <a:solidFill>
                  <a:schemeClr val="tx1"/>
                </a:solidFill>
                <a:latin typeface="Times New Roman" panose="02020603050405020304" pitchFamily="18" charset="0"/>
                <a:cs typeface="Times New Roman" panose="02020603050405020304" pitchFamily="18" charset="0"/>
              </a:rPr>
              <a:t>MUESTRA Y HERRAMIENTAS </a:t>
            </a:r>
            <a:endParaRPr lang="es-EC" sz="2800" b="1" dirty="0" smtClean="0">
              <a:solidFill>
                <a:schemeClr val="tx1"/>
              </a:solidFill>
              <a:latin typeface="Times New Roman" panose="02020603050405020304" pitchFamily="18" charset="0"/>
              <a:cs typeface="Times New Roman" panose="02020603050405020304" pitchFamily="18" charset="0"/>
            </a:endParaRPr>
          </a:p>
          <a:p>
            <a:pPr algn="ctr">
              <a:lnSpc>
                <a:spcPct val="170000"/>
              </a:lnSpc>
            </a:pPr>
            <a:r>
              <a:rPr lang="es-EC" sz="2800" b="1" dirty="0" smtClean="0">
                <a:solidFill>
                  <a:schemeClr val="tx1"/>
                </a:solidFill>
                <a:latin typeface="Times New Roman" panose="02020603050405020304" pitchFamily="18" charset="0"/>
                <a:cs typeface="Times New Roman" panose="02020603050405020304" pitchFamily="18" charset="0"/>
              </a:rPr>
              <a:t>DE </a:t>
            </a:r>
            <a:r>
              <a:rPr lang="es-EC" sz="2800" b="1" dirty="0">
                <a:solidFill>
                  <a:schemeClr val="tx1"/>
                </a:solidFill>
                <a:latin typeface="Times New Roman" panose="02020603050405020304" pitchFamily="18" charset="0"/>
                <a:cs typeface="Times New Roman" panose="02020603050405020304" pitchFamily="18" charset="0"/>
              </a:rPr>
              <a:t>INVESTIGACIÓN</a:t>
            </a:r>
          </a:p>
        </p:txBody>
      </p:sp>
    </p:spTree>
    <p:extLst>
      <p:ext uri="{BB962C8B-B14F-4D97-AF65-F5344CB8AC3E}">
        <p14:creationId xmlns:p14="http://schemas.microsoft.com/office/powerpoint/2010/main" val="314567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73023" y="3701982"/>
            <a:ext cx="3405090" cy="2525876"/>
          </a:xfrm>
          <a:prstGeom prst="rect">
            <a:avLst/>
          </a:prstGeom>
        </p:spPr>
      </p:pic>
      <p:pic>
        <p:nvPicPr>
          <p:cNvPr id="9" name="Imagen 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234228" y="1330883"/>
            <a:ext cx="3422989" cy="2481021"/>
          </a:xfrm>
          <a:prstGeom prst="rect">
            <a:avLst/>
          </a:prstGeom>
        </p:spPr>
      </p:pic>
      <p:sp>
        <p:nvSpPr>
          <p:cNvPr id="2" name="Título 1"/>
          <p:cNvSpPr>
            <a:spLocks noGrp="1"/>
          </p:cNvSpPr>
          <p:nvPr>
            <p:ph type="title"/>
          </p:nvPr>
        </p:nvSpPr>
        <p:spPr>
          <a:xfrm>
            <a:off x="1362222" y="456243"/>
            <a:ext cx="8593005" cy="2011680"/>
          </a:xfrm>
        </p:spPr>
        <p:txBody>
          <a:bodyPr>
            <a:normAutofit fontScale="90000"/>
          </a:bodyPr>
          <a:lstStyle/>
          <a:p>
            <a:pPr algn="just">
              <a:lnSpc>
                <a:spcPct val="100000"/>
              </a:lnSpc>
            </a:pPr>
            <a:r>
              <a:rPr lang="es-EC" sz="3100" b="1" dirty="0" smtClean="0">
                <a:solidFill>
                  <a:schemeClr val="tx1"/>
                </a:solidFill>
                <a:latin typeface="Times New Roman" panose="02020603050405020304" pitchFamily="18" charset="0"/>
                <a:cs typeface="Times New Roman" panose="02020603050405020304" pitchFamily="18" charset="0"/>
              </a:rPr>
              <a:t>ANÁLISIS E INTERPRETACIÓN DE RESULTADOS</a:t>
            </a:r>
            <a:r>
              <a:rPr lang="es-EC" b="1" dirty="0">
                <a:solidFill>
                  <a:schemeClr val="tx1"/>
                </a:solidFill>
              </a:rPr>
              <a:t/>
            </a:r>
            <a:br>
              <a:rPr lang="es-EC" b="1" dirty="0">
                <a:solidFill>
                  <a:schemeClr val="tx1"/>
                </a:solidFill>
              </a:rPr>
            </a:br>
            <a:r>
              <a:rPr lang="es-EC" b="1" dirty="0">
                <a:solidFill>
                  <a:schemeClr val="tx1"/>
                </a:solidFill>
              </a:rPr>
              <a:t/>
            </a:r>
            <a:br>
              <a:rPr lang="es-EC" b="1" dirty="0">
                <a:solidFill>
                  <a:schemeClr val="tx1"/>
                </a:solidFill>
              </a:rPr>
            </a:br>
            <a:endParaRPr lang="es-EC" dirty="0">
              <a:solidFill>
                <a:schemeClr val="tx1"/>
              </a:solidFill>
            </a:endParaRPr>
          </a:p>
        </p:txBody>
      </p:sp>
      <p:pic>
        <p:nvPicPr>
          <p:cNvPr id="6" name="Picture 2" descr="http://ued.espe.edu.ec/wp-content/uploads/2012/04/ING_SEG.jpg"/>
          <p:cNvPicPr>
            <a:picLocks noChangeAspect="1" noChangeArrowheads="1"/>
          </p:cNvPicPr>
          <p:nvPr/>
        </p:nvPicPr>
        <p:blipFill rotWithShape="1">
          <a:blip r:embed="rId6">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7"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8" name="Imagen 7"/>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Lst>
          </a:blip>
          <a:stretch>
            <a:fillRect/>
          </a:stretch>
        </p:blipFill>
        <p:spPr>
          <a:xfrm>
            <a:off x="116815" y="1330883"/>
            <a:ext cx="4117413" cy="2481021"/>
          </a:xfrm>
          <a:prstGeom prst="rect">
            <a:avLst/>
          </a:prstGeom>
        </p:spPr>
      </p:pic>
      <p:pic>
        <p:nvPicPr>
          <p:cNvPr id="10" name="Imagen 9"/>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contrast="20000"/>
                    </a14:imgEffect>
                  </a14:imgLayer>
                </a14:imgProps>
              </a:ext>
            </a:extLst>
          </a:blip>
          <a:stretch>
            <a:fillRect/>
          </a:stretch>
        </p:blipFill>
        <p:spPr>
          <a:xfrm>
            <a:off x="7657217" y="1330884"/>
            <a:ext cx="3367579" cy="2481020"/>
          </a:xfrm>
          <a:prstGeom prst="rect">
            <a:avLst/>
          </a:prstGeom>
        </p:spPr>
      </p:pic>
      <p:pic>
        <p:nvPicPr>
          <p:cNvPr id="12" name="Imagen 11"/>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brightnessContrast contrast="20000"/>
                    </a14:imgEffect>
                  </a14:imgLayer>
                </a14:imgProps>
              </a:ext>
            </a:extLst>
          </a:blip>
          <a:stretch>
            <a:fillRect/>
          </a:stretch>
        </p:blipFill>
        <p:spPr>
          <a:xfrm>
            <a:off x="4045451" y="3775350"/>
            <a:ext cx="3800542" cy="2452508"/>
          </a:xfrm>
          <a:prstGeom prst="rect">
            <a:avLst/>
          </a:prstGeom>
        </p:spPr>
      </p:pic>
      <p:pic>
        <p:nvPicPr>
          <p:cNvPr id="13" name="Imagen 12"/>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brightnessContrast contrast="20000"/>
                    </a14:imgEffect>
                  </a14:imgLayer>
                </a14:imgProps>
              </a:ext>
            </a:extLst>
          </a:blip>
          <a:stretch>
            <a:fillRect/>
          </a:stretch>
        </p:blipFill>
        <p:spPr>
          <a:xfrm>
            <a:off x="7845993" y="3856932"/>
            <a:ext cx="3563487" cy="2370926"/>
          </a:xfrm>
          <a:prstGeom prst="rect">
            <a:avLst/>
          </a:prstGeom>
        </p:spPr>
      </p:pic>
    </p:spTree>
    <p:extLst>
      <p:ext uri="{BB962C8B-B14F-4D97-AF65-F5344CB8AC3E}">
        <p14:creationId xmlns:p14="http://schemas.microsoft.com/office/powerpoint/2010/main" val="154240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273771"/>
            <a:ext cx="10058400" cy="901982"/>
          </a:xfrm>
        </p:spPr>
        <p:txBody>
          <a:bodyPr>
            <a:normAutofit fontScale="90000"/>
          </a:bodyPr>
          <a:lstStyle/>
          <a:p>
            <a:r>
              <a:rPr lang="es-EC" sz="2400" b="1" dirty="0" smtClean="0">
                <a:solidFill>
                  <a:schemeClr val="tx1"/>
                </a:solidFill>
                <a:latin typeface="Times New Roman" panose="02020603050405020304" pitchFamily="18" charset="0"/>
                <a:cs typeface="Times New Roman" panose="02020603050405020304" pitchFamily="18" charset="0"/>
              </a:rPr>
              <a:t>ANÁLISIS Y EVALUACIÓN DE RIESGOS –MATRIZ MOSLER</a:t>
            </a:r>
            <a:br>
              <a:rPr lang="es-EC" sz="2400" b="1" dirty="0" smtClean="0">
                <a:solidFill>
                  <a:schemeClr val="tx1"/>
                </a:solidFill>
                <a:latin typeface="Times New Roman" panose="02020603050405020304" pitchFamily="18" charset="0"/>
                <a:cs typeface="Times New Roman" panose="02020603050405020304" pitchFamily="18" charset="0"/>
              </a:rPr>
            </a:br>
            <a:r>
              <a:rPr lang="es-EC" sz="2400" b="1" dirty="0" smtClean="0">
                <a:solidFill>
                  <a:schemeClr val="tx1"/>
                </a:solidFill>
                <a:latin typeface="Times New Roman" panose="02020603050405020304" pitchFamily="18" charset="0"/>
                <a:cs typeface="Times New Roman" panose="02020603050405020304" pitchFamily="18" charset="0"/>
              </a:rPr>
              <a:t>                   I</a:t>
            </a:r>
            <a:r>
              <a:rPr lang="es-EC" sz="1700" b="1" dirty="0" smtClean="0"/>
              <a:t>dentificación </a:t>
            </a:r>
            <a:r>
              <a:rPr lang="es-EC" sz="1700" b="1" dirty="0"/>
              <a:t>y análisis de los riesgos </a:t>
            </a:r>
            <a:r>
              <a:rPr lang="es-EC" sz="1700" b="1" dirty="0" smtClean="0"/>
              <a:t> </a:t>
            </a:r>
            <a:r>
              <a:rPr lang="es-EC" sz="1700" b="1" dirty="0"/>
              <a:t>a los que se encuentra expuesto el GAD de San </a:t>
            </a:r>
            <a:r>
              <a:rPr lang="es-EC" sz="1700" b="1" dirty="0" smtClean="0"/>
              <a:t>Lorenzo</a:t>
            </a:r>
            <a:r>
              <a:rPr lang="es-EC" sz="1700" b="1" dirty="0">
                <a:solidFill>
                  <a:schemeClr val="tx1"/>
                </a:solidFill>
                <a:latin typeface="Times New Roman" panose="02020603050405020304" pitchFamily="18" charset="0"/>
                <a:cs typeface="Times New Roman" panose="02020603050405020304" pitchFamily="18" charset="0"/>
              </a:rPr>
              <a:t/>
            </a:r>
            <a:br>
              <a:rPr lang="es-EC" sz="1700" b="1" dirty="0">
                <a:solidFill>
                  <a:schemeClr val="tx1"/>
                </a:solidFill>
                <a:latin typeface="Times New Roman" panose="02020603050405020304" pitchFamily="18" charset="0"/>
                <a:cs typeface="Times New Roman" panose="02020603050405020304" pitchFamily="18" charset="0"/>
              </a:rPr>
            </a:br>
            <a:endParaRPr lang="es-EC" sz="1700" b="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598919" y="1362516"/>
            <a:ext cx="10864195" cy="2732661"/>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1973934" y="4172238"/>
            <a:ext cx="3201382" cy="1865025"/>
          </a:xfrm>
          <a:prstGeom prst="rect">
            <a:avLst/>
          </a:prstGeom>
        </p:spPr>
      </p:pic>
      <p:pic>
        <p:nvPicPr>
          <p:cNvPr id="7" name="Imagen 6"/>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Lst>
          </a:blip>
          <a:stretch>
            <a:fillRect/>
          </a:stretch>
        </p:blipFill>
        <p:spPr>
          <a:xfrm>
            <a:off x="6031016" y="4172238"/>
            <a:ext cx="3732327" cy="1963594"/>
          </a:xfrm>
          <a:prstGeom prst="rect">
            <a:avLst/>
          </a:prstGeom>
        </p:spPr>
      </p:pic>
    </p:spTree>
    <p:extLst>
      <p:ext uri="{BB962C8B-B14F-4D97-AF65-F5344CB8AC3E}">
        <p14:creationId xmlns:p14="http://schemas.microsoft.com/office/powerpoint/2010/main" val="2934172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CONCLUSIONES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69682" y="1845734"/>
            <a:ext cx="11193816" cy="4643966"/>
          </a:xfrm>
        </p:spPr>
        <p:txBody>
          <a:bodyPr>
            <a:normAutofit/>
          </a:bodyPr>
          <a:lstStyle/>
          <a:p>
            <a:pPr marL="342900" lvl="7" indent="-342900" algn="just">
              <a:spcBef>
                <a:spcPts val="1200"/>
              </a:spcBef>
              <a:spcAft>
                <a:spcPts val="200"/>
              </a:spcAft>
              <a:buSzPct val="100000"/>
              <a:buFont typeface="Wingdings" panose="05000000000000000000" pitchFamily="2" charset="2"/>
              <a:buChar char="Ø"/>
            </a:pPr>
            <a:r>
              <a:rPr lang="es-EC" sz="2000" dirty="0">
                <a:solidFill>
                  <a:schemeClr val="tx1"/>
                </a:solidFill>
                <a:latin typeface="Times New Roman" panose="02020603050405020304" pitchFamily="18" charset="0"/>
                <a:cs typeface="Times New Roman" panose="02020603050405020304" pitchFamily="18" charset="0"/>
              </a:rPr>
              <a:t>S</a:t>
            </a:r>
            <a:r>
              <a:rPr lang="es-EC" sz="2000" dirty="0" smtClean="0">
                <a:solidFill>
                  <a:schemeClr val="tx1"/>
                </a:solidFill>
                <a:latin typeface="Times New Roman" panose="02020603050405020304" pitchFamily="18" charset="0"/>
                <a:cs typeface="Times New Roman" panose="02020603050405020304" pitchFamily="18" charset="0"/>
              </a:rPr>
              <a:t>e </a:t>
            </a:r>
            <a:r>
              <a:rPr lang="es-EC" sz="2000" dirty="0">
                <a:solidFill>
                  <a:schemeClr val="tx1"/>
                </a:solidFill>
                <a:latin typeface="Times New Roman" panose="02020603050405020304" pitchFamily="18" charset="0"/>
                <a:cs typeface="Times New Roman" panose="02020603050405020304" pitchFamily="18" charset="0"/>
              </a:rPr>
              <a:t>determinó que </a:t>
            </a:r>
            <a:r>
              <a:rPr lang="es-EC" sz="2000" dirty="0" smtClean="0">
                <a:solidFill>
                  <a:schemeClr val="tx1"/>
                </a:solidFill>
                <a:latin typeface="Times New Roman" panose="02020603050405020304" pitchFamily="18" charset="0"/>
                <a:cs typeface="Times New Roman" panose="02020603050405020304" pitchFamily="18" charset="0"/>
              </a:rPr>
              <a:t>se encuentra </a:t>
            </a:r>
            <a:r>
              <a:rPr lang="es-EC" sz="2000" dirty="0">
                <a:solidFill>
                  <a:schemeClr val="tx1"/>
                </a:solidFill>
                <a:latin typeface="Times New Roman" panose="02020603050405020304" pitchFamily="18" charset="0"/>
                <a:cs typeface="Times New Roman" panose="02020603050405020304" pitchFamily="18" charset="0"/>
              </a:rPr>
              <a:t>expuesta a cuatro riesgos: el robo, el hurto, los atentados o ataques terroristas y el </a:t>
            </a:r>
            <a:r>
              <a:rPr lang="es-EC" sz="2000" dirty="0" smtClean="0">
                <a:solidFill>
                  <a:schemeClr val="tx1"/>
                </a:solidFill>
                <a:latin typeface="Times New Roman" panose="02020603050405020304" pitchFamily="18" charset="0"/>
                <a:cs typeface="Times New Roman" panose="02020603050405020304" pitchFamily="18" charset="0"/>
              </a:rPr>
              <a:t>sabotaje. Los atentados es el riesgo mayor al que se encuentra </a:t>
            </a:r>
            <a:r>
              <a:rPr lang="es-EC" sz="2000" dirty="0">
                <a:solidFill>
                  <a:schemeClr val="tx1"/>
                </a:solidFill>
                <a:latin typeface="Times New Roman" panose="02020603050405020304" pitchFamily="18" charset="0"/>
                <a:cs typeface="Times New Roman" panose="02020603050405020304" pitchFamily="18" charset="0"/>
              </a:rPr>
              <a:t>expuesta esta entidad</a:t>
            </a:r>
            <a:r>
              <a:rPr lang="es-ES" sz="2000" dirty="0" smtClean="0">
                <a:solidFill>
                  <a:schemeClr val="tx1"/>
                </a:solidFill>
                <a:latin typeface="Times New Roman" panose="02020603050405020304" pitchFamily="18" charset="0"/>
                <a:cs typeface="Times New Roman" panose="02020603050405020304" pitchFamily="18" charset="0"/>
              </a:rPr>
              <a:t>. Debido a su ubicación geográfica.</a:t>
            </a:r>
            <a:endParaRPr lang="es-EC" sz="2000" dirty="0">
              <a:solidFill>
                <a:schemeClr val="tx1"/>
              </a:solidFill>
              <a:latin typeface="Times New Roman" panose="02020603050405020304" pitchFamily="18" charset="0"/>
              <a:cs typeface="Times New Roman" panose="02020603050405020304" pitchFamily="18" charset="0"/>
            </a:endParaRPr>
          </a:p>
          <a:p>
            <a:pPr marL="342900" lvl="7" indent="-342900" algn="just">
              <a:spcBef>
                <a:spcPts val="1200"/>
              </a:spcBef>
              <a:spcAft>
                <a:spcPts val="200"/>
              </a:spcAft>
              <a:buSzPct val="100000"/>
              <a:buFont typeface="Wingdings" panose="05000000000000000000" pitchFamily="2" charset="2"/>
              <a:buChar char="Ø"/>
            </a:pPr>
            <a:r>
              <a:rPr lang="es-EC"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En tanto que las debilidades en el sistema de seguridad física son múltiples, empezando por el hecho de que el perímetro de las instalaciones no cuenta con cámaras externas. Tampoco se cuenta con el personal de seguridad suficiente y adecuado para salvaguardar la integridad de los funcionarios, usuarios y bienes de la institución, ya que quienes brindan este servicio </a:t>
            </a:r>
            <a:r>
              <a:rPr lang="es-EC" sz="2000" dirty="0" smtClean="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son policías </a:t>
            </a:r>
            <a:r>
              <a:rPr lang="es-EC" sz="2000" dirty="0">
                <a:solidFill>
                  <a:schemeClr val="tx1"/>
                </a:solidFill>
                <a:latin typeface="Times New Roman" panose="02020603050405020304" pitchFamily="18" charset="0"/>
                <a:ea typeface="Adobe Gothic Std B" panose="020B0800000000000000" pitchFamily="34" charset="-128"/>
                <a:cs typeface="Times New Roman" panose="02020603050405020304" pitchFamily="18" charset="0"/>
              </a:rPr>
              <a:t>municipales. </a:t>
            </a:r>
            <a:endParaRPr lang="es-ES" sz="2000" dirty="0" smtClean="0">
              <a:solidFill>
                <a:schemeClr val="tx1"/>
              </a:solidFill>
              <a:latin typeface="Times New Roman" panose="02020603050405020304" pitchFamily="18" charset="0"/>
              <a:cs typeface="Times New Roman" panose="02020603050405020304" pitchFamily="18" charset="0"/>
            </a:endParaRPr>
          </a:p>
          <a:p>
            <a:pPr marL="342900" lvl="7" indent="-342900" algn="just">
              <a:spcBef>
                <a:spcPts val="1200"/>
              </a:spcBef>
              <a:spcAft>
                <a:spcPts val="200"/>
              </a:spcAft>
              <a:buSzPct val="100000"/>
              <a:buFont typeface="Wingdings" panose="05000000000000000000" pitchFamily="2" charset="2"/>
              <a:buChar char="Ø"/>
            </a:pPr>
            <a:r>
              <a:rPr lang="es-EC" sz="2000" dirty="0" smtClean="0">
                <a:solidFill>
                  <a:schemeClr val="tx1"/>
                </a:solidFill>
                <a:latin typeface="Times New Roman" panose="02020603050405020304" pitchFamily="18" charset="0"/>
                <a:cs typeface="Times New Roman" panose="02020603050405020304" pitchFamily="18" charset="0"/>
              </a:rPr>
              <a:t>El </a:t>
            </a:r>
            <a:r>
              <a:rPr lang="es-EC" sz="2000" dirty="0">
                <a:solidFill>
                  <a:schemeClr val="tx1"/>
                </a:solidFill>
                <a:latin typeface="Times New Roman" panose="02020603050405020304" pitchFamily="18" charset="0"/>
                <a:cs typeface="Times New Roman" panose="02020603050405020304" pitchFamily="18" charset="0"/>
              </a:rPr>
              <a:t>personal del Gobierno Autónomo Descentralizado de San Lorenzo-Esmeraldas no se encuentra adecuadamente capacitado sobre qué hacer y cómo actuar ante una emergencia</a:t>
            </a:r>
            <a:r>
              <a:rPr lang="es-ES" sz="2000" dirty="0" smtClean="0">
                <a:solidFill>
                  <a:schemeClr val="tx1"/>
                </a:solidFill>
                <a:latin typeface="Times New Roman" panose="02020603050405020304" pitchFamily="18" charset="0"/>
                <a:cs typeface="Times New Roman" panose="02020603050405020304" pitchFamily="18" charset="0"/>
              </a:rPr>
              <a:t>. </a:t>
            </a:r>
            <a:r>
              <a:rPr lang="es-EC" sz="2000" dirty="0" smtClean="0">
                <a:solidFill>
                  <a:schemeClr val="tx1"/>
                </a:solidFill>
                <a:latin typeface="Times New Roman" panose="02020603050405020304" pitchFamily="18" charset="0"/>
                <a:cs typeface="Times New Roman" panose="02020603050405020304" pitchFamily="18" charset="0"/>
              </a:rPr>
              <a:t>De </a:t>
            </a:r>
            <a:r>
              <a:rPr lang="es-EC" sz="2000" dirty="0">
                <a:solidFill>
                  <a:schemeClr val="tx1"/>
                </a:solidFill>
                <a:latin typeface="Times New Roman" panose="02020603050405020304" pitchFamily="18" charset="0"/>
                <a:cs typeface="Times New Roman" panose="02020603050405020304" pitchFamily="18" charset="0"/>
              </a:rPr>
              <a:t>igual manera, no se cuenta con un adecuado sistema de control de accesos que impida el ingreso de personas con armas de fuego o blancas a la institución, o que les restrinja el acceso hacia áreas vulnerables</a:t>
            </a:r>
          </a:p>
          <a:p>
            <a:pPr marL="91440" lvl="7" indent="-91440">
              <a:spcBef>
                <a:spcPts val="1200"/>
              </a:spcBef>
              <a:spcAft>
                <a:spcPts val="200"/>
              </a:spcAft>
              <a:buSzPct val="100000"/>
              <a:buFont typeface="Calibri" panose="020F0502020204030204" pitchFamily="34" charset="0"/>
              <a:buChar char=" "/>
            </a:pPr>
            <a:endParaRPr lang="es-EC" dirty="0"/>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707562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3646" y="345330"/>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RECOMENDACIONES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41316" y="1893660"/>
            <a:ext cx="11629506" cy="4023360"/>
          </a:xfrm>
        </p:spPr>
        <p:txBody>
          <a:bodyPr>
            <a:noAutofit/>
          </a:bodyPr>
          <a:lstStyle/>
          <a:p>
            <a:pPr>
              <a:lnSpc>
                <a:spcPct val="105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Implementar un sistema de video vigilancia adecuado y eficiente que permita grabar de manera permanente las </a:t>
            </a:r>
            <a:r>
              <a:rPr lang="es-EC" sz="1800" dirty="0" smtClean="0">
                <a:solidFill>
                  <a:schemeClr val="tx1"/>
                </a:solidFill>
                <a:latin typeface="Times New Roman" panose="02020603050405020304" pitchFamily="18" charset="0"/>
                <a:cs typeface="Times New Roman" panose="02020603050405020304" pitchFamily="18" charset="0"/>
              </a:rPr>
              <a:t>actividades.</a:t>
            </a:r>
          </a:p>
          <a:p>
            <a:pPr>
              <a:lnSpc>
                <a:spcPct val="105000"/>
              </a:lnSpc>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Mejorar la iluminación en todas las instalaciones donde no quede ninguna área descubierta y contar con energía auxiliar </a:t>
            </a:r>
            <a:endParaRPr lang="es-EC" sz="1800" dirty="0">
              <a:solidFill>
                <a:schemeClr val="tx1"/>
              </a:solidFill>
              <a:latin typeface="Times New Roman" panose="02020603050405020304" pitchFamily="18" charset="0"/>
              <a:cs typeface="Times New Roman" panose="02020603050405020304" pitchFamily="18" charset="0"/>
            </a:endParaRPr>
          </a:p>
          <a:p>
            <a:pPr>
              <a:lnSpc>
                <a:spcPct val="105000"/>
              </a:lnSpc>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Mejorar </a:t>
            </a:r>
            <a:r>
              <a:rPr lang="es-EC" sz="1800" dirty="0">
                <a:solidFill>
                  <a:schemeClr val="tx1"/>
                </a:solidFill>
                <a:latin typeface="Times New Roman" panose="02020603050405020304" pitchFamily="18" charset="0"/>
                <a:cs typeface="Times New Roman" panose="02020603050405020304" pitchFamily="18" charset="0"/>
              </a:rPr>
              <a:t>la señalética </a:t>
            </a:r>
            <a:r>
              <a:rPr lang="es-EC" sz="1800" dirty="0" smtClean="0">
                <a:solidFill>
                  <a:schemeClr val="tx1"/>
                </a:solidFill>
                <a:latin typeface="Times New Roman" panose="02020603050405020304" pitchFamily="18" charset="0"/>
                <a:cs typeface="Times New Roman" panose="02020603050405020304" pitchFamily="18" charset="0"/>
              </a:rPr>
              <a:t>en toda  </a:t>
            </a:r>
            <a:r>
              <a:rPr lang="es-EC" sz="1800" dirty="0">
                <a:solidFill>
                  <a:schemeClr val="tx1"/>
                </a:solidFill>
                <a:latin typeface="Times New Roman" panose="02020603050405020304" pitchFamily="18" charset="0"/>
                <a:cs typeface="Times New Roman" panose="02020603050405020304" pitchFamily="18" charset="0"/>
              </a:rPr>
              <a:t>la </a:t>
            </a:r>
            <a:r>
              <a:rPr lang="es-EC" sz="1800" dirty="0" smtClean="0">
                <a:solidFill>
                  <a:schemeClr val="tx1"/>
                </a:solidFill>
                <a:latin typeface="Times New Roman" panose="02020603050405020304" pitchFamily="18" charset="0"/>
                <a:cs typeface="Times New Roman" panose="02020603050405020304" pitchFamily="18" charset="0"/>
              </a:rPr>
              <a:t>institución</a:t>
            </a:r>
          </a:p>
          <a:p>
            <a:pPr lvl="0">
              <a:lnSpc>
                <a:spcPct val="105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Crear procedimientos de seguridad física que permitan controlar el acceso de personas a la institución, impidan el robo y hurto de pertenencias de la entidad y de sus funcionarios, </a:t>
            </a:r>
            <a:endParaRPr lang="es-EC" sz="1800" dirty="0" smtClean="0">
              <a:solidFill>
                <a:schemeClr val="tx1"/>
              </a:solidFill>
              <a:latin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Implementar controles de accesos exhaustivos para evitar </a:t>
            </a:r>
            <a:r>
              <a:rPr lang="es-EC" sz="1800" dirty="0">
                <a:solidFill>
                  <a:schemeClr val="tx1"/>
                </a:solidFill>
                <a:latin typeface="Times New Roman" panose="02020603050405020304" pitchFamily="18" charset="0"/>
                <a:cs typeface="Times New Roman" panose="02020603050405020304" pitchFamily="18" charset="0"/>
              </a:rPr>
              <a:t>que se ingresen artefactos explosivos o nocivos </a:t>
            </a:r>
            <a:r>
              <a:rPr lang="es-EC" sz="1800" dirty="0" smtClean="0">
                <a:solidFill>
                  <a:schemeClr val="tx1"/>
                </a:solidFill>
                <a:latin typeface="Times New Roman" panose="02020603050405020304" pitchFamily="18" charset="0"/>
                <a:cs typeface="Times New Roman" panose="02020603050405020304" pitchFamily="18" charset="0"/>
              </a:rPr>
              <a:t>con artefactos de detección. </a:t>
            </a:r>
          </a:p>
          <a:p>
            <a:pPr lvl="0">
              <a:lnSpc>
                <a:spcPct val="105000"/>
              </a:lnSpc>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Revisar carteras, maletas o bolsos de visitantes y empleados. </a:t>
            </a:r>
          </a:p>
          <a:p>
            <a:pPr lvl="0">
              <a:lnSpc>
                <a:spcPct val="105000"/>
              </a:lnSpc>
              <a:buFont typeface="Wingdings" panose="05000000000000000000" pitchFamily="2" charset="2"/>
              <a:buChar char="Ø"/>
            </a:pPr>
            <a:endParaRPr lang="es-EC" sz="1800" dirty="0" smtClean="0">
              <a:solidFill>
                <a:schemeClr val="tx1"/>
              </a:solidFill>
              <a:latin typeface="Times New Roman" panose="02020603050405020304" pitchFamily="18" charset="0"/>
              <a:cs typeface="Times New Roman" panose="02020603050405020304" pitchFamily="18" charset="0"/>
            </a:endParaRPr>
          </a:p>
          <a:p>
            <a:pPr marL="0" lvl="0" indent="0">
              <a:lnSpc>
                <a:spcPct val="105000"/>
              </a:lnSpc>
              <a:buNone/>
            </a:pP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endParaRPr lang="es-EC" sz="1400" dirty="0">
              <a:solidFill>
                <a:schemeClr val="tx1"/>
              </a:solidFill>
              <a:latin typeface="Times New Roman" panose="02020603050405020304" pitchFamily="18" charset="0"/>
              <a:cs typeface="Times New Roman" panose="02020603050405020304" pitchFamily="18" charset="0"/>
            </a:endParaRPr>
          </a:p>
          <a:p>
            <a:r>
              <a:rPr lang="es-EC" sz="1400" dirty="0"/>
              <a:t>	</a:t>
            </a: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5739759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7900" y="3033721"/>
            <a:ext cx="7264400" cy="2479824"/>
          </a:xfrm>
        </p:spPr>
        <p:txBody>
          <a:bodyPr>
            <a:normAutofit fontScale="90000"/>
          </a:bodyPr>
          <a:lstStyle/>
          <a:p>
            <a:pPr>
              <a:lnSpc>
                <a:spcPct val="125000"/>
              </a:lnSpc>
            </a:pPr>
            <a:r>
              <a:rPr lang="es-EC" b="1" dirty="0" smtClean="0"/>
              <a:t/>
            </a:r>
            <a:br>
              <a:rPr lang="es-EC" b="1" dirty="0" smtClean="0"/>
            </a:br>
            <a:r>
              <a:rPr lang="es-ES" sz="4400" b="1" dirty="0" smtClean="0">
                <a:solidFill>
                  <a:schemeClr val="tx1"/>
                </a:solidFill>
                <a:latin typeface="Times New Roman" panose="02020603050405020304" pitchFamily="18" charset="0"/>
                <a:cs typeface="Times New Roman" panose="02020603050405020304" pitchFamily="18" charset="0"/>
              </a:rPr>
              <a:t>PROPUESTA</a:t>
            </a:r>
            <a:br>
              <a:rPr lang="es-ES" sz="4400" b="1" dirty="0" smtClean="0">
                <a:solidFill>
                  <a:schemeClr val="tx1"/>
                </a:solidFill>
                <a:latin typeface="Times New Roman" panose="02020603050405020304" pitchFamily="18" charset="0"/>
                <a:cs typeface="Times New Roman" panose="02020603050405020304" pitchFamily="18" charset="0"/>
              </a:rPr>
            </a:br>
            <a:r>
              <a:rPr lang="es-ES" sz="4400" b="1" dirty="0" smtClean="0">
                <a:solidFill>
                  <a:schemeClr val="tx1"/>
                </a:solidFill>
                <a:latin typeface="Times New Roman" panose="02020603050405020304" pitchFamily="18" charset="0"/>
                <a:cs typeface="Times New Roman" panose="02020603050405020304" pitchFamily="18" charset="0"/>
              </a:rPr>
              <a:t>SISTEMA </a:t>
            </a:r>
            <a:r>
              <a:rPr lang="es-ES" sz="4400" b="1" dirty="0">
                <a:solidFill>
                  <a:schemeClr val="tx1"/>
                </a:solidFill>
                <a:latin typeface="Times New Roman" panose="02020603050405020304" pitchFamily="18" charset="0"/>
                <a:cs typeface="Times New Roman" panose="02020603050405020304" pitchFamily="18" charset="0"/>
              </a:rPr>
              <a:t>DE SEGURIDAD </a:t>
            </a:r>
            <a:r>
              <a:rPr lang="es-ES" sz="4400" b="1" dirty="0" smtClean="0">
                <a:solidFill>
                  <a:schemeClr val="tx1"/>
                </a:solidFill>
                <a:latin typeface="Times New Roman" panose="02020603050405020304" pitchFamily="18" charset="0"/>
                <a:cs typeface="Times New Roman" panose="02020603050405020304" pitchFamily="18" charset="0"/>
              </a:rPr>
              <a:t>FÍSICA –GAD SAN LORENZO DEL PAILÓN</a:t>
            </a:r>
            <a:r>
              <a:rPr lang="es-EC" b="1" dirty="0"/>
              <a:t/>
            </a:r>
            <a:br>
              <a:rPr lang="es-EC" b="1" dirty="0"/>
            </a:br>
            <a:endParaRPr lang="es-EC" dirty="0"/>
          </a:p>
        </p:txBody>
      </p:sp>
      <p:sp>
        <p:nvSpPr>
          <p:cNvPr id="4" name="Rectángulo 3"/>
          <p:cNvSpPr/>
          <p:nvPr/>
        </p:nvSpPr>
        <p:spPr>
          <a:xfrm>
            <a:off x="1155700" y="1689100"/>
            <a:ext cx="100457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7969711" y="1396619"/>
            <a:ext cx="3529100" cy="2877014"/>
          </a:xfrm>
          <a:prstGeom prst="rect">
            <a:avLst/>
          </a:prstGeom>
          <a:noFill/>
          <a:ln>
            <a:noFill/>
          </a:ln>
          <a:effectLst>
            <a:outerShdw blurRad="50800" dist="50800" dir="5400000" sx="96000" sy="96000" algn="ctr" rotWithShape="0">
              <a:srgbClr val="000000">
                <a:alpha val="11000"/>
              </a:srgbClr>
            </a:outerShdw>
          </a:effectLst>
        </p:spPr>
      </p:pic>
    </p:spTree>
    <p:extLst>
      <p:ext uri="{BB962C8B-B14F-4D97-AF65-F5344CB8AC3E}">
        <p14:creationId xmlns:p14="http://schemas.microsoft.com/office/powerpoint/2010/main" val="3372668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473825" y="1372137"/>
            <a:ext cx="10681319" cy="5029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buNone/>
            </a:pPr>
            <a:endParaRPr lang="es-ES" b="1"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s-ES" sz="1500" b="1" dirty="0" smtClean="0">
                <a:solidFill>
                  <a:schemeClr val="tx1"/>
                </a:solidFill>
                <a:latin typeface="Times New Roman" panose="02020603050405020304" pitchFamily="18" charset="0"/>
                <a:cs typeface="Times New Roman" panose="02020603050405020304" pitchFamily="18" charset="0"/>
              </a:rPr>
              <a:t>OBJETIVO GENERAL </a:t>
            </a:r>
          </a:p>
          <a:p>
            <a:pPr marL="0" indent="0" algn="just">
              <a:buNone/>
            </a:pPr>
            <a:r>
              <a:rPr lang="es-EC" sz="1500" dirty="0">
                <a:solidFill>
                  <a:schemeClr val="tx1"/>
                </a:solidFill>
                <a:latin typeface="Times New Roman" panose="02020603050405020304" pitchFamily="18" charset="0"/>
                <a:cs typeface="Times New Roman" panose="02020603050405020304" pitchFamily="18" charset="0"/>
              </a:rPr>
              <a:t>Establecer medidas </a:t>
            </a:r>
            <a:r>
              <a:rPr lang="es-EC" sz="1500" dirty="0" smtClean="0">
                <a:solidFill>
                  <a:schemeClr val="tx1"/>
                </a:solidFill>
                <a:latin typeface="Times New Roman" panose="02020603050405020304" pitchFamily="18" charset="0"/>
                <a:cs typeface="Times New Roman" panose="02020603050405020304" pitchFamily="18" charset="0"/>
              </a:rPr>
              <a:t>correctivas </a:t>
            </a:r>
            <a:r>
              <a:rPr lang="es-EC" sz="1500" dirty="0">
                <a:solidFill>
                  <a:schemeClr val="tx1"/>
                </a:solidFill>
                <a:latin typeface="Times New Roman" panose="02020603050405020304" pitchFamily="18" charset="0"/>
                <a:cs typeface="Times New Roman" panose="02020603050405020304" pitchFamily="18" charset="0"/>
              </a:rPr>
              <a:t>mediante el desarrollo de estrategias y actividades para ser sociabilizados con todos los colaboradores del GAD de San Lorenzo del Pailón y minimizar la vulnerabilidad sobre los riesgos reflejados en el diagnóstico realizado a la institución. </a:t>
            </a:r>
            <a:endParaRPr lang="es-ES" sz="1500" b="1"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s-ES" sz="1500" b="1" dirty="0" smtClean="0">
                <a:solidFill>
                  <a:schemeClr val="tx1"/>
                </a:solidFill>
                <a:latin typeface="Times New Roman" panose="02020603050405020304" pitchFamily="18" charset="0"/>
                <a:cs typeface="Times New Roman" panose="02020603050405020304" pitchFamily="18" charset="0"/>
              </a:rPr>
              <a:t>OBJETIVOS ESPECÍFICOS </a:t>
            </a:r>
          </a:p>
          <a:p>
            <a:pPr lvl="0" algn="just">
              <a:buFont typeface="Wingdings" panose="05000000000000000000" pitchFamily="2" charset="2"/>
              <a:buChar char="Ø"/>
            </a:pPr>
            <a:r>
              <a:rPr lang="es-EC" sz="1500" dirty="0" smtClean="0">
                <a:solidFill>
                  <a:schemeClr val="tx1"/>
                </a:solidFill>
                <a:latin typeface="Times New Roman" panose="02020603050405020304" pitchFamily="18" charset="0"/>
                <a:cs typeface="Times New Roman" panose="02020603050405020304" pitchFamily="18" charset="0"/>
              </a:rPr>
              <a:t>Establecer procedimientos para prever y minimizar los riesgos y amenazas a las que se encuentra expuesta las instalaciones. </a:t>
            </a:r>
            <a:r>
              <a:rPr lang="es-ES" sz="1500" dirty="0" smtClean="0">
                <a:solidFill>
                  <a:schemeClr val="tx1"/>
                </a:solidFill>
                <a:latin typeface="Times New Roman" panose="02020603050405020304" pitchFamily="18" charset="0"/>
                <a:cs typeface="Times New Roman" panose="02020603050405020304" pitchFamily="18" charset="0"/>
              </a:rPr>
              <a:t>Diseñar un Plan de Seguridad Física de las instalaciones</a:t>
            </a:r>
            <a:endParaRPr lang="es-EC" sz="15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C" sz="1500" smtClean="0">
                <a:solidFill>
                  <a:schemeClr val="tx1"/>
                </a:solidFill>
                <a:latin typeface="Times New Roman" panose="02020603050405020304" pitchFamily="18" charset="0"/>
                <a:cs typeface="Times New Roman" panose="02020603050405020304" pitchFamily="18" charset="0"/>
              </a:rPr>
              <a:t>Crear una </a:t>
            </a:r>
            <a:r>
              <a:rPr lang="es-EC" sz="1500" dirty="0" smtClean="0">
                <a:solidFill>
                  <a:schemeClr val="tx1"/>
                </a:solidFill>
                <a:latin typeface="Times New Roman" panose="02020603050405020304" pitchFamily="18" charset="0"/>
                <a:cs typeface="Times New Roman" panose="02020603050405020304" pitchFamily="18" charset="0"/>
              </a:rPr>
              <a:t>unidad de </a:t>
            </a:r>
            <a:r>
              <a:rPr lang="es-EC" sz="1500" dirty="0">
                <a:solidFill>
                  <a:schemeClr val="tx1"/>
                </a:solidFill>
                <a:latin typeface="Times New Roman" panose="02020603050405020304" pitchFamily="18" charset="0"/>
                <a:cs typeface="Times New Roman" panose="02020603050405020304" pitchFamily="18" charset="0"/>
              </a:rPr>
              <a:t>seguridad física que pueda coordinar y controlar todas las actividades vinculadas al cumplimiento de la propuesta del Plan de Seguridad Física para el GAD de San Lorenzo del </a:t>
            </a:r>
            <a:r>
              <a:rPr lang="es-EC" sz="1500" dirty="0" smtClean="0">
                <a:solidFill>
                  <a:schemeClr val="tx1"/>
                </a:solidFill>
                <a:latin typeface="Times New Roman" panose="02020603050405020304" pitchFamily="18" charset="0"/>
                <a:cs typeface="Times New Roman" panose="02020603050405020304" pitchFamily="18" charset="0"/>
              </a:rPr>
              <a:t>Pailón</a:t>
            </a:r>
            <a:r>
              <a:rPr lang="es-ES" sz="1500" dirty="0" smtClean="0">
                <a:solidFill>
                  <a:schemeClr val="tx1"/>
                </a:solidFill>
                <a:latin typeface="Times New Roman" panose="02020603050405020304" pitchFamily="18" charset="0"/>
                <a:cs typeface="Times New Roman" panose="02020603050405020304" pitchFamily="18" charset="0"/>
              </a:rPr>
              <a:t>.Diseñar un Plan de emergencia y evacuación. </a:t>
            </a:r>
            <a:endParaRPr lang="es-EC" sz="15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endParaRPr lang="es-EC" sz="15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6" name="Título 1"/>
          <p:cNvSpPr>
            <a:spLocks noGrp="1"/>
          </p:cNvSpPr>
          <p:nvPr>
            <p:ph type="title"/>
          </p:nvPr>
        </p:nvSpPr>
        <p:spPr>
          <a:xfrm>
            <a:off x="1083600" y="-78620"/>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OBJETIVOS DEL PLAN DE SEGURIDAD FÍSICA</a:t>
            </a:r>
            <a:endParaRPr lang="es-EC" dirty="0">
              <a:solidFill>
                <a:schemeClr val="tx1"/>
              </a:solidFill>
            </a:endParaRPr>
          </a:p>
        </p:txBody>
      </p:sp>
    </p:spTree>
    <p:extLst>
      <p:ext uri="{BB962C8B-B14F-4D97-AF65-F5344CB8AC3E}">
        <p14:creationId xmlns:p14="http://schemas.microsoft.com/office/powerpoint/2010/main" val="323051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473" y="1345473"/>
            <a:ext cx="6700033" cy="5966353"/>
          </a:xfrm>
        </p:spPr>
        <p:txBody>
          <a:bodyPr>
            <a:normAutofit fontScale="90000"/>
          </a:bodyPr>
          <a:lstStyle/>
          <a:p>
            <a:r>
              <a:rPr lang="es-ES" sz="1300" b="1" dirty="0" smtClean="0">
                <a:solidFill>
                  <a:schemeClr val="tx1"/>
                </a:solidFill>
                <a:latin typeface="Times New Roman" panose="02020603050405020304" pitchFamily="18" charset="0"/>
                <a:cs typeface="Times New Roman" panose="02020603050405020304" pitchFamily="18" charset="0"/>
              </a:rPr>
              <a:t>UNIDAD DE SEGURIDAD </a:t>
            </a:r>
            <a:r>
              <a:rPr lang="es-EC" sz="1300" dirty="0">
                <a:solidFill>
                  <a:schemeClr val="tx1"/>
                </a:solidFill>
                <a:latin typeface="Times New Roman" panose="02020603050405020304" pitchFamily="18" charset="0"/>
                <a:cs typeface="Times New Roman" panose="02020603050405020304" pitchFamily="18" charset="0"/>
              </a:rPr>
              <a:t/>
            </a:r>
            <a:br>
              <a:rPr lang="es-EC" sz="1300" dirty="0">
                <a:solidFill>
                  <a:schemeClr val="tx1"/>
                </a:solidFill>
                <a:latin typeface="Times New Roman" panose="02020603050405020304" pitchFamily="18" charset="0"/>
                <a:cs typeface="Times New Roman" panose="02020603050405020304" pitchFamily="18" charset="0"/>
              </a:rPr>
            </a:br>
            <a:r>
              <a:rPr lang="es-EC" sz="1300" b="1" dirty="0" smtClean="0"/>
              <a:t>Alcalde </a:t>
            </a:r>
            <a:r>
              <a:rPr lang="es-ES" sz="1300" b="1" dirty="0"/>
              <a:t/>
            </a:r>
            <a:br>
              <a:rPr lang="es-ES" sz="1300" b="1" dirty="0"/>
            </a:br>
            <a:r>
              <a:rPr lang="es-EC" sz="1300" dirty="0"/>
              <a:t> </a:t>
            </a:r>
            <a:r>
              <a:rPr lang="es-ES" sz="1300" dirty="0"/>
              <a:t/>
            </a:r>
            <a:br>
              <a:rPr lang="es-ES" sz="1300" dirty="0"/>
            </a:br>
            <a:r>
              <a:rPr lang="es-EC" sz="1300" dirty="0"/>
              <a:t>Es la autoridad máxima del GAD de San Lorenzo del Pailón y será el encargado de la aprobación de la implementación y desarrollo del Plan de Seguridad Física propuesto en este proyecto.</a:t>
            </a:r>
            <a:r>
              <a:rPr lang="es-ES" sz="1300" dirty="0"/>
              <a:t/>
            </a:r>
            <a:br>
              <a:rPr lang="es-ES" sz="1300" dirty="0"/>
            </a:br>
            <a:r>
              <a:rPr lang="es-EC" sz="1300" dirty="0"/>
              <a:t> </a:t>
            </a:r>
            <a:r>
              <a:rPr lang="es-ES" sz="1300" dirty="0"/>
              <a:t/>
            </a:r>
            <a:br>
              <a:rPr lang="es-ES" sz="1300" dirty="0"/>
            </a:br>
            <a:r>
              <a:rPr lang="es-EC" sz="1300" b="1" dirty="0" smtClean="0"/>
              <a:t>Departamento </a:t>
            </a:r>
            <a:r>
              <a:rPr lang="es-EC" sz="1300" b="1" dirty="0"/>
              <a:t>de Seguridad </a:t>
            </a:r>
            <a:r>
              <a:rPr lang="es-ES" sz="1300" b="1" dirty="0"/>
              <a:t/>
            </a:r>
            <a:br>
              <a:rPr lang="es-ES" sz="1300" b="1" dirty="0"/>
            </a:br>
            <a:r>
              <a:rPr lang="es-EC" sz="1300" dirty="0"/>
              <a:t> </a:t>
            </a:r>
            <a:r>
              <a:rPr lang="es-ES" sz="1300" dirty="0"/>
              <a:t/>
            </a:r>
            <a:br>
              <a:rPr lang="es-ES" sz="1300" dirty="0"/>
            </a:br>
            <a:r>
              <a:rPr lang="es-EC" sz="1300" dirty="0"/>
              <a:t>Sera el encargado ejercer la jefatura tendrá a su cargo el control y seguimiento de las actividades preventivas del personal de seguridad, controlar y dar seguimiento a la capacitación del personal de seguridad para cubrir las falencias en el tema de seguridad física, precautelar que se cumplan las directrices y procedimientos indicados para fortalecer el nivel de seguridad de manera correcta y efectiva.  </a:t>
            </a:r>
            <a:r>
              <a:rPr lang="es-ES" sz="1300" dirty="0"/>
              <a:t/>
            </a:r>
            <a:br>
              <a:rPr lang="es-ES" sz="1300" dirty="0"/>
            </a:br>
            <a:r>
              <a:rPr lang="es-EC" sz="1300" dirty="0"/>
              <a:t> </a:t>
            </a:r>
            <a:r>
              <a:rPr lang="es-ES" sz="1300" dirty="0"/>
              <a:t/>
            </a:r>
            <a:br>
              <a:rPr lang="es-ES" sz="1300" dirty="0"/>
            </a:br>
            <a:r>
              <a:rPr lang="es-EC" sz="1300" b="1" dirty="0" smtClean="0"/>
              <a:t>Técnico </a:t>
            </a:r>
            <a:r>
              <a:rPr lang="es-EC" sz="1300" b="1" dirty="0"/>
              <a:t>de Gestión de Riesgos</a:t>
            </a:r>
            <a:r>
              <a:rPr lang="es-ES" sz="1300" b="1" dirty="0"/>
              <a:t/>
            </a:r>
            <a:br>
              <a:rPr lang="es-ES" sz="1300" b="1" dirty="0"/>
            </a:br>
            <a:r>
              <a:rPr lang="es-EC" sz="1300" dirty="0"/>
              <a:t> </a:t>
            </a:r>
            <a:r>
              <a:rPr lang="es-ES" sz="1300" dirty="0"/>
              <a:t/>
            </a:r>
            <a:br>
              <a:rPr lang="es-ES" sz="1300" dirty="0"/>
            </a:br>
            <a:r>
              <a:rPr lang="es-EC" sz="1300" dirty="0"/>
              <a:t>Encargado de la actualización, elaboración, y ejecución de los planes de emergencia y evacuación dentro de la instalación, coordinar que la señalética para punto de encuentro se encuentre en un lugar visible, realizar capacitaciones y simulacros.</a:t>
            </a:r>
            <a:r>
              <a:rPr lang="es-ES" sz="1300" dirty="0"/>
              <a:t/>
            </a:r>
            <a:br>
              <a:rPr lang="es-ES" sz="1300" dirty="0"/>
            </a:br>
            <a:r>
              <a:rPr lang="es-EC" sz="1300" dirty="0"/>
              <a:t> </a:t>
            </a:r>
            <a:r>
              <a:rPr lang="es-ES" sz="1300" dirty="0"/>
              <a:t/>
            </a:r>
            <a:br>
              <a:rPr lang="es-ES" sz="1300" dirty="0"/>
            </a:br>
            <a:r>
              <a:rPr lang="es-EC" sz="1300" b="1" dirty="0"/>
              <a:t>Técnico de Seguridad Física </a:t>
            </a:r>
            <a:r>
              <a:rPr lang="es-ES" sz="1300" b="1" dirty="0"/>
              <a:t/>
            </a:r>
            <a:br>
              <a:rPr lang="es-ES" sz="1300" b="1" dirty="0"/>
            </a:br>
            <a:r>
              <a:rPr lang="es-EC" sz="1300" dirty="0"/>
              <a:t> </a:t>
            </a:r>
            <a:r>
              <a:rPr lang="es-ES" sz="1300" dirty="0"/>
              <a:t/>
            </a:r>
            <a:br>
              <a:rPr lang="es-ES" sz="1300" dirty="0"/>
            </a:br>
            <a:r>
              <a:rPr lang="es-EC" sz="1300" dirty="0"/>
              <a:t>Encargado de precautelar diseñar medidas de seguridad, realizar el seguimiento y evaluación de los controles de seguridad implementados. Identificar los riesgos existentes en la institución. </a:t>
            </a:r>
            <a:r>
              <a:rPr lang="es-ES" sz="1300" dirty="0"/>
              <a:t/>
            </a:r>
            <a:br>
              <a:rPr lang="es-ES" sz="1300" dirty="0"/>
            </a:br>
            <a:r>
              <a:rPr lang="es-EC" sz="1300" dirty="0"/>
              <a:t> </a:t>
            </a:r>
            <a:r>
              <a:rPr lang="es-ES" sz="1300" dirty="0"/>
              <a:t/>
            </a:r>
            <a:br>
              <a:rPr lang="es-ES" sz="1300" dirty="0"/>
            </a:br>
            <a:r>
              <a:rPr lang="es-EC" sz="1300" b="1" dirty="0" smtClean="0"/>
              <a:t>Técnico </a:t>
            </a:r>
            <a:r>
              <a:rPr lang="es-EC" sz="1300" b="1" dirty="0"/>
              <a:t>en Seguridad y Salud Ocupacional</a:t>
            </a:r>
            <a:r>
              <a:rPr lang="es-ES" sz="1300" b="1" dirty="0"/>
              <a:t/>
            </a:r>
            <a:br>
              <a:rPr lang="es-ES" sz="1300" b="1" dirty="0"/>
            </a:br>
            <a:r>
              <a:rPr lang="es-EC" sz="1300" dirty="0"/>
              <a:t> </a:t>
            </a:r>
            <a:r>
              <a:rPr lang="es-ES" sz="1300" dirty="0"/>
              <a:t/>
            </a:r>
            <a:br>
              <a:rPr lang="es-ES" sz="1300" dirty="0"/>
            </a:br>
            <a:r>
              <a:rPr lang="es-EC" sz="1300" dirty="0"/>
              <a:t>Es el encargado de la gestión técnica de los riesgos laborales a los que se encuentran expuestos los trabajadores de acuerdo al puesto de trabajo.</a:t>
            </a:r>
            <a:r>
              <a:rPr lang="es-ES" dirty="0"/>
              <a:t/>
            </a:r>
            <a:br>
              <a:rPr lang="es-ES" dirty="0"/>
            </a:br>
            <a:r>
              <a:rPr lang="es-EC" dirty="0"/>
              <a:t> </a:t>
            </a:r>
            <a:r>
              <a:rPr lang="es-ES" dirty="0"/>
              <a:t/>
            </a:r>
            <a:br>
              <a:rPr lang="es-ES" dirty="0"/>
            </a:br>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graphicFrame>
        <p:nvGraphicFramePr>
          <p:cNvPr id="7" name="Diagrama 6"/>
          <p:cNvGraphicFramePr/>
          <p:nvPr>
            <p:extLst>
              <p:ext uri="{D42A27DB-BD31-4B8C-83A1-F6EECF244321}">
                <p14:modId xmlns:p14="http://schemas.microsoft.com/office/powerpoint/2010/main" val="391897220"/>
              </p:ext>
            </p:extLst>
          </p:nvPr>
        </p:nvGraphicFramePr>
        <p:xfrm>
          <a:off x="3114674" y="1638300"/>
          <a:ext cx="7508991" cy="478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367519162"/>
              </p:ext>
            </p:extLst>
          </p:nvPr>
        </p:nvGraphicFramePr>
        <p:xfrm>
          <a:off x="7080843" y="2063445"/>
          <a:ext cx="3830158" cy="39371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6999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0734" y="83425"/>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ORGANIZACIÓN DE RESPUESTA</a:t>
            </a:r>
            <a:endParaRPr lang="es-EC" dirty="0">
              <a:solidFill>
                <a:schemeClr val="tx1"/>
              </a:solidFill>
            </a:endParaRPr>
          </a:p>
        </p:txBody>
      </p:sp>
      <p:sp>
        <p:nvSpPr>
          <p:cNvPr id="3" name="Marcador de contenido 2"/>
          <p:cNvSpPr>
            <a:spLocks noGrp="1"/>
          </p:cNvSpPr>
          <p:nvPr>
            <p:ph idx="1"/>
          </p:nvPr>
        </p:nvSpPr>
        <p:spPr>
          <a:xfrm>
            <a:off x="444279" y="1699891"/>
            <a:ext cx="10685621" cy="4675869"/>
          </a:xfrm>
        </p:spPr>
        <p:txBody>
          <a:bodyPr>
            <a:normAutofit/>
          </a:bodyPr>
          <a:lstStyle/>
          <a:p>
            <a:pPr marL="0" lvl="1" indent="0" algn="just">
              <a:spcBef>
                <a:spcPts val="1200"/>
              </a:spcBef>
              <a:spcAft>
                <a:spcPts val="200"/>
              </a:spcAft>
              <a:buSzPct val="100000"/>
              <a:buNone/>
            </a:pPr>
            <a:endParaRPr lang="es-ES" sz="36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3600" dirty="0" smtClean="0">
                <a:solidFill>
                  <a:schemeClr val="tx1"/>
                </a:solidFill>
                <a:latin typeface="Times New Roman" panose="02020603050405020304" pitchFamily="18" charset="0"/>
                <a:cs typeface="Times New Roman" panose="02020603050405020304" pitchFamily="18" charset="0"/>
              </a:rPr>
              <a:t>Brigada </a:t>
            </a:r>
            <a:r>
              <a:rPr lang="es-EC" sz="3600" dirty="0">
                <a:solidFill>
                  <a:schemeClr val="tx1"/>
                </a:solidFill>
                <a:latin typeface="Times New Roman" panose="02020603050405020304" pitchFamily="18" charset="0"/>
                <a:cs typeface="Times New Roman" panose="02020603050405020304" pitchFamily="18" charset="0"/>
              </a:rPr>
              <a:t>de Gestión de Riesgos</a:t>
            </a:r>
            <a:r>
              <a:rPr lang="es-ES" sz="3600" dirty="0" smtClean="0">
                <a:solidFill>
                  <a:schemeClr val="tx1"/>
                </a:solidFill>
                <a:latin typeface="Times New Roman" panose="02020603050405020304" pitchFamily="18" charset="0"/>
                <a:cs typeface="Times New Roman" panose="02020603050405020304" pitchFamily="18" charset="0"/>
              </a:rPr>
              <a:t>.</a:t>
            </a:r>
            <a:endParaRPr lang="es-EC" sz="36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3600" dirty="0" smtClean="0">
                <a:solidFill>
                  <a:schemeClr val="tx1"/>
                </a:solidFill>
                <a:latin typeface="Times New Roman" panose="02020603050405020304" pitchFamily="18" charset="0"/>
                <a:cs typeface="Times New Roman" panose="02020603050405020304" pitchFamily="18" charset="0"/>
              </a:rPr>
              <a:t>Brigada </a:t>
            </a:r>
            <a:r>
              <a:rPr lang="es-ES" sz="3600" dirty="0">
                <a:solidFill>
                  <a:schemeClr val="tx1"/>
                </a:solidFill>
                <a:latin typeface="Times New Roman" panose="02020603050405020304" pitchFamily="18" charset="0"/>
                <a:cs typeface="Times New Roman" panose="02020603050405020304" pitchFamily="18" charset="0"/>
              </a:rPr>
              <a:t>de Seguridad Interna.</a:t>
            </a:r>
            <a:endParaRPr lang="es-EC" sz="36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3600" dirty="0" smtClean="0">
                <a:solidFill>
                  <a:schemeClr val="tx1"/>
                </a:solidFill>
                <a:latin typeface="Times New Roman" panose="02020603050405020304" pitchFamily="18" charset="0"/>
                <a:cs typeface="Times New Roman" panose="02020603050405020304" pitchFamily="18" charset="0"/>
              </a:rPr>
              <a:t>B</a:t>
            </a:r>
            <a:r>
              <a:rPr lang="es-ES" sz="4000" dirty="0" smtClean="0">
                <a:solidFill>
                  <a:schemeClr val="tx1"/>
                </a:solidFill>
                <a:latin typeface="Times New Roman" panose="02020603050405020304" pitchFamily="18" charset="0"/>
                <a:cs typeface="Times New Roman" panose="02020603050405020304" pitchFamily="18" charset="0"/>
              </a:rPr>
              <a:t>rigada</a:t>
            </a:r>
            <a:r>
              <a:rPr lang="es-ES" sz="3600" dirty="0" smtClean="0">
                <a:solidFill>
                  <a:schemeClr val="tx1"/>
                </a:solidFill>
                <a:latin typeface="Times New Roman" panose="02020603050405020304" pitchFamily="18" charset="0"/>
                <a:cs typeface="Times New Roman" panose="02020603050405020304" pitchFamily="18" charset="0"/>
              </a:rPr>
              <a:t> </a:t>
            </a:r>
            <a:r>
              <a:rPr lang="es-ES" sz="3600" dirty="0">
                <a:solidFill>
                  <a:schemeClr val="tx1"/>
                </a:solidFill>
                <a:latin typeface="Times New Roman" panose="02020603050405020304" pitchFamily="18" charset="0"/>
                <a:cs typeface="Times New Roman" panose="02020603050405020304" pitchFamily="18" charset="0"/>
              </a:rPr>
              <a:t>de Comunicación.</a:t>
            </a:r>
            <a:endParaRPr lang="es-EC" sz="36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3600" dirty="0" smtClean="0">
                <a:solidFill>
                  <a:schemeClr val="tx1"/>
                </a:solidFill>
                <a:latin typeface="Times New Roman" panose="02020603050405020304" pitchFamily="18" charset="0"/>
                <a:cs typeface="Times New Roman" panose="02020603050405020304" pitchFamily="18" charset="0"/>
              </a:rPr>
              <a:t>Brigada </a:t>
            </a:r>
            <a:r>
              <a:rPr lang="es-ES" sz="3600" dirty="0">
                <a:solidFill>
                  <a:schemeClr val="tx1"/>
                </a:solidFill>
                <a:latin typeface="Times New Roman" panose="02020603050405020304" pitchFamily="18" charset="0"/>
                <a:cs typeface="Times New Roman" panose="02020603050405020304" pitchFamily="18" charset="0"/>
              </a:rPr>
              <a:t>de Seguridad Tecnológica.</a:t>
            </a:r>
            <a:endParaRPr lang="es-ES" sz="3600" dirty="0" smtClean="0">
              <a:solidFill>
                <a:schemeClr val="tx1"/>
              </a:solidFill>
              <a:latin typeface="Times New Roman" panose="02020603050405020304" pitchFamily="18" charset="0"/>
              <a:cs typeface="Times New Roman" panose="02020603050405020304" pitchFamily="18" charset="0"/>
            </a:endParaRPr>
          </a:p>
          <a:p>
            <a:pPr marL="0" lvl="0" indent="0">
              <a:buNone/>
            </a:pPr>
            <a:endParaRPr lang="es-EC" sz="3600" dirty="0">
              <a:solidFill>
                <a:schemeClr val="tx1"/>
              </a:solidFill>
              <a:latin typeface="Times New Roman" panose="02020603050405020304" pitchFamily="18" charset="0"/>
              <a:cs typeface="Times New Roman" panose="02020603050405020304" pitchFamily="18" charset="0"/>
            </a:endParaRPr>
          </a:p>
          <a:p>
            <a:pPr algn="just"/>
            <a:endParaRPr lang="es-ES" sz="3200" dirty="0" smtClean="0">
              <a:latin typeface="Times New Roman" panose="02020603050405020304" pitchFamily="18" charset="0"/>
              <a:cs typeface="Times New Roman" panose="02020603050405020304" pitchFamily="18" charset="0"/>
            </a:endParaRPr>
          </a:p>
          <a:p>
            <a:pPr algn="just"/>
            <a:endParaRPr lang="es-EC" sz="3200" dirty="0">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0499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rtl="0">
              <a:lnSpc>
                <a:spcPct val="85000"/>
              </a:lnSpc>
              <a:spcBef>
                <a:spcPct val="0"/>
              </a:spcBef>
            </a:pPr>
            <a:r>
              <a:rPr lang="es-EC" sz="1800" b="1" dirty="0"/>
              <a:t>Emplazamiento - Ubicación del Edificio, Vías de acceso y Evacuación</a:t>
            </a:r>
            <a:r>
              <a:rPr lang="es-ES" sz="1800" b="1" dirty="0"/>
              <a:t/>
            </a:r>
            <a:br>
              <a:rPr lang="es-ES" sz="1800" b="1" dirty="0"/>
            </a:br>
            <a:endParaRPr lang="es-ES" dirty="0"/>
          </a:p>
        </p:txBody>
      </p:sp>
      <p:sp>
        <p:nvSpPr>
          <p:cNvPr id="3" name="Marcador de contenido 2"/>
          <p:cNvSpPr>
            <a:spLocks noGrp="1"/>
          </p:cNvSpPr>
          <p:nvPr>
            <p:ph idx="1"/>
          </p:nvPr>
        </p:nvSpPr>
        <p:spPr>
          <a:xfrm>
            <a:off x="1097280" y="1845733"/>
            <a:ext cx="10058400" cy="4669146"/>
          </a:xfrm>
        </p:spPr>
        <p:txBody>
          <a:bodyPr>
            <a:normAutofit fontScale="92500"/>
          </a:bodyPr>
          <a:lstStyle/>
          <a:p>
            <a:r>
              <a:rPr lang="es-EC" dirty="0" smtClean="0">
                <a:solidFill>
                  <a:schemeClr val="tx1"/>
                </a:solidFill>
              </a:rPr>
              <a:t>Ubicación de la Instalación del GAD de San Lorenzo</a:t>
            </a:r>
            <a:endParaRPr lang="es-ES" dirty="0" smtClean="0">
              <a:solidFill>
                <a:schemeClr val="tx1"/>
              </a:solidFill>
            </a:endParaRPr>
          </a:p>
          <a:p>
            <a:r>
              <a:rPr lang="es-EC" dirty="0" smtClean="0">
                <a:solidFill>
                  <a:schemeClr val="tx1"/>
                </a:solidFill>
              </a:rPr>
              <a:t>Norte y Este: Calle Simón Bolívar</a:t>
            </a:r>
          </a:p>
          <a:p>
            <a:r>
              <a:rPr lang="es-EC" dirty="0" smtClean="0">
                <a:solidFill>
                  <a:schemeClr val="tx1"/>
                </a:solidFill>
              </a:rPr>
              <a:t>Sur: 24 de Mayo</a:t>
            </a:r>
            <a:endParaRPr lang="es-ES" dirty="0" smtClean="0">
              <a:solidFill>
                <a:schemeClr val="tx1"/>
              </a:solidFill>
            </a:endParaRPr>
          </a:p>
          <a:p>
            <a:endParaRPr lang="es-ES" dirty="0" smtClean="0">
              <a:solidFill>
                <a:schemeClr val="tx1"/>
              </a:solidFill>
            </a:endParaRPr>
          </a:p>
          <a:p>
            <a:pPr lvl="1"/>
            <a:endParaRPr lang="es-EC" dirty="0" smtClean="0">
              <a:solidFill>
                <a:schemeClr val="tx1"/>
              </a:solidFill>
            </a:endParaRPr>
          </a:p>
          <a:p>
            <a:r>
              <a:rPr lang="es-EC" dirty="0" smtClean="0">
                <a:solidFill>
                  <a:schemeClr val="tx1"/>
                </a:solidFill>
              </a:rPr>
              <a:t>                                                                            Vías de acceso en buen estado, la instalación se encuentra</a:t>
            </a:r>
          </a:p>
          <a:p>
            <a:r>
              <a:rPr lang="es-EC" dirty="0" smtClean="0">
                <a:solidFill>
                  <a:schemeClr val="tx1"/>
                </a:solidFill>
              </a:rPr>
              <a:t>Oeste: Calle Imbabura                                     frente al Parque Central ubicación que permite delimitar </a:t>
            </a:r>
            <a:endParaRPr lang="es-ES" dirty="0" smtClean="0">
              <a:solidFill>
                <a:schemeClr val="tx1"/>
              </a:solidFill>
            </a:endParaRPr>
          </a:p>
          <a:p>
            <a:r>
              <a:rPr lang="es-EC" dirty="0" smtClean="0">
                <a:solidFill>
                  <a:schemeClr val="tx1"/>
                </a:solidFill>
              </a:rPr>
              <a:t>                                                                             zona segura para la reunión del personal ante un posible</a:t>
            </a:r>
          </a:p>
          <a:p>
            <a:r>
              <a:rPr lang="es-EC" dirty="0">
                <a:solidFill>
                  <a:schemeClr val="tx1"/>
                </a:solidFill>
              </a:rPr>
              <a:t> </a:t>
            </a:r>
            <a:r>
              <a:rPr lang="es-EC" dirty="0" smtClean="0">
                <a:solidFill>
                  <a:schemeClr val="tx1"/>
                </a:solidFill>
              </a:rPr>
              <a:t>                                                                            ataque y que obligue a ejecutar evacuación, ubicando la</a:t>
            </a:r>
          </a:p>
          <a:p>
            <a:r>
              <a:rPr lang="es-EC" dirty="0">
                <a:solidFill>
                  <a:schemeClr val="tx1"/>
                </a:solidFill>
              </a:rPr>
              <a:t> </a:t>
            </a:r>
            <a:r>
              <a:rPr lang="es-EC" dirty="0" smtClean="0">
                <a:solidFill>
                  <a:schemeClr val="tx1"/>
                </a:solidFill>
              </a:rPr>
              <a:t>                                                                            señalética pertinente.  </a:t>
            </a:r>
          </a:p>
          <a:p>
            <a:r>
              <a:rPr lang="es-EC" dirty="0" smtClean="0">
                <a:solidFill>
                  <a:schemeClr val="tx1"/>
                </a:solidFill>
              </a:rPr>
              <a:t>                                                                            </a:t>
            </a:r>
            <a:endParaRPr lang="es-ES" dirty="0">
              <a:solidFill>
                <a:schemeClr val="tx1"/>
              </a:solidFill>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4154" y="1845735"/>
            <a:ext cx="2256337" cy="1511420"/>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4998" y="1845733"/>
            <a:ext cx="1645106" cy="1511421"/>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2883" y="3102867"/>
            <a:ext cx="1969770" cy="1318471"/>
          </a:xfrm>
          <a:prstGeom prst="rect">
            <a:avLst/>
          </a:prstGeom>
          <a:noFill/>
          <a:ln>
            <a:noFill/>
          </a:ln>
        </p:spPr>
      </p:pic>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2883" y="4684722"/>
            <a:ext cx="1788388" cy="1566773"/>
          </a:xfrm>
          <a:prstGeom prst="rect">
            <a:avLst/>
          </a:prstGeom>
          <a:noFill/>
          <a:ln>
            <a:noFill/>
          </a:ln>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8080" y="5565506"/>
            <a:ext cx="2116412" cy="1292494"/>
          </a:xfrm>
          <a:prstGeom prst="rect">
            <a:avLst/>
          </a:prstGeom>
        </p:spPr>
      </p:pic>
      <p:pic>
        <p:nvPicPr>
          <p:cNvPr id="10" name="Imagen 9" descr="Resultado de imagen para ubicar areas segura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4492" y="5416515"/>
            <a:ext cx="1678305" cy="1678305"/>
          </a:xfrm>
          <a:prstGeom prst="rect">
            <a:avLst/>
          </a:prstGeom>
          <a:noFill/>
          <a:ln>
            <a:noFill/>
          </a:ln>
        </p:spPr>
      </p:pic>
    </p:spTree>
    <p:extLst>
      <p:ext uri="{BB962C8B-B14F-4D97-AF65-F5344CB8AC3E}">
        <p14:creationId xmlns:p14="http://schemas.microsoft.com/office/powerpoint/2010/main" val="338303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solidFill>
                  <a:schemeClr val="tx1"/>
                </a:solidFill>
              </a:rPr>
              <a:t>CONTENIDO</a:t>
            </a:r>
            <a:endParaRPr lang="es-ES" dirty="0">
              <a:solidFill>
                <a:schemeClr val="tx1"/>
              </a:solidFill>
            </a:endParaRPr>
          </a:p>
        </p:txBody>
      </p:sp>
      <p:sp>
        <p:nvSpPr>
          <p:cNvPr id="3" name="Marcador de contenido 2"/>
          <p:cNvSpPr>
            <a:spLocks noGrp="1"/>
          </p:cNvSpPr>
          <p:nvPr>
            <p:ph idx="1"/>
          </p:nvPr>
        </p:nvSpPr>
        <p:spPr/>
        <p:txBody>
          <a:bodyPr>
            <a:normAutofit lnSpcReduction="10000"/>
          </a:bodyPr>
          <a:lstStyle/>
          <a:p>
            <a:pPr marL="0" indent="0">
              <a:buNone/>
            </a:pPr>
            <a:r>
              <a:rPr lang="es-EC" b="1" dirty="0">
                <a:solidFill>
                  <a:schemeClr val="tx1"/>
                </a:solidFill>
              </a:rPr>
              <a:t/>
            </a:r>
            <a:br>
              <a:rPr lang="es-EC" b="1" dirty="0">
                <a:solidFill>
                  <a:schemeClr val="tx1"/>
                </a:solidFill>
              </a:rPr>
            </a:br>
            <a:r>
              <a:rPr lang="es-EC" b="1" dirty="0">
                <a:solidFill>
                  <a:schemeClr val="tx1"/>
                </a:solidFill>
              </a:rPr>
              <a:t>* DESCRIPCION</a:t>
            </a:r>
            <a:br>
              <a:rPr lang="es-EC" b="1" dirty="0">
                <a:solidFill>
                  <a:schemeClr val="tx1"/>
                </a:solidFill>
              </a:rPr>
            </a:br>
            <a:r>
              <a:rPr lang="es-EC" b="1" dirty="0">
                <a:solidFill>
                  <a:schemeClr val="tx1"/>
                </a:solidFill>
              </a:rPr>
              <a:t>* TEMA</a:t>
            </a:r>
            <a:br>
              <a:rPr lang="es-EC" b="1" dirty="0">
                <a:solidFill>
                  <a:schemeClr val="tx1"/>
                </a:solidFill>
              </a:rPr>
            </a:br>
            <a:r>
              <a:rPr lang="es-EC" b="1" dirty="0">
                <a:solidFill>
                  <a:schemeClr val="tx1"/>
                </a:solidFill>
              </a:rPr>
              <a:t>* ANTECEDENTES</a:t>
            </a:r>
            <a:br>
              <a:rPr lang="es-EC" b="1" dirty="0">
                <a:solidFill>
                  <a:schemeClr val="tx1"/>
                </a:solidFill>
              </a:rPr>
            </a:br>
            <a:r>
              <a:rPr lang="es-EC" b="1" dirty="0">
                <a:solidFill>
                  <a:schemeClr val="tx1"/>
                </a:solidFill>
              </a:rPr>
              <a:t>* PLANTEAMIENTO DEL PROBLEMA</a:t>
            </a:r>
            <a:br>
              <a:rPr lang="es-EC" b="1" dirty="0">
                <a:solidFill>
                  <a:schemeClr val="tx1"/>
                </a:solidFill>
              </a:rPr>
            </a:br>
            <a:r>
              <a:rPr lang="es-EC" b="1" dirty="0">
                <a:solidFill>
                  <a:schemeClr val="tx1"/>
                </a:solidFill>
              </a:rPr>
              <a:t>* OBJETIVOS</a:t>
            </a:r>
            <a:br>
              <a:rPr lang="es-EC" b="1" dirty="0">
                <a:solidFill>
                  <a:schemeClr val="tx1"/>
                </a:solidFill>
              </a:rPr>
            </a:br>
            <a:r>
              <a:rPr lang="es-EC" b="1" dirty="0">
                <a:solidFill>
                  <a:schemeClr val="tx1"/>
                </a:solidFill>
              </a:rPr>
              <a:t>* MARCO  TEORICO</a:t>
            </a:r>
            <a:br>
              <a:rPr lang="es-EC" b="1" dirty="0">
                <a:solidFill>
                  <a:schemeClr val="tx1"/>
                </a:solidFill>
              </a:rPr>
            </a:br>
            <a:r>
              <a:rPr lang="es-EC" b="1" dirty="0">
                <a:solidFill>
                  <a:schemeClr val="tx1"/>
                </a:solidFill>
              </a:rPr>
              <a:t>* MARCO </a:t>
            </a:r>
            <a:r>
              <a:rPr lang="es-EC" b="1" dirty="0" smtClean="0">
                <a:solidFill>
                  <a:schemeClr val="tx1"/>
                </a:solidFill>
              </a:rPr>
              <a:t>LEGAL</a:t>
            </a:r>
            <a:r>
              <a:rPr lang="es-EC" b="1" dirty="0">
                <a:solidFill>
                  <a:schemeClr val="tx1"/>
                </a:solidFill>
              </a:rPr>
              <a:t/>
            </a:r>
            <a:br>
              <a:rPr lang="es-EC" b="1" dirty="0">
                <a:solidFill>
                  <a:schemeClr val="tx1"/>
                </a:solidFill>
              </a:rPr>
            </a:br>
            <a:r>
              <a:rPr lang="es-EC" b="1" dirty="0">
                <a:solidFill>
                  <a:schemeClr val="tx1"/>
                </a:solidFill>
              </a:rPr>
              <a:t>    </a:t>
            </a:r>
            <a:r>
              <a:rPr lang="es-EC" b="1" dirty="0" smtClean="0">
                <a:solidFill>
                  <a:schemeClr val="tx1"/>
                </a:solidFill>
              </a:rPr>
              <a:t>* METODOLOGIA </a:t>
            </a:r>
            <a:r>
              <a:rPr lang="es-EC" b="1" dirty="0">
                <a:solidFill>
                  <a:schemeClr val="tx1"/>
                </a:solidFill>
              </a:rPr>
              <a:t>Y MUESTRA</a:t>
            </a:r>
            <a:br>
              <a:rPr lang="es-EC" b="1" dirty="0">
                <a:solidFill>
                  <a:schemeClr val="tx1"/>
                </a:solidFill>
              </a:rPr>
            </a:br>
            <a:r>
              <a:rPr lang="es-EC" b="1" dirty="0">
                <a:solidFill>
                  <a:schemeClr val="tx1"/>
                </a:solidFill>
              </a:rPr>
              <a:t>* ANALISIS E INTERPRETACION DE RESULTADOS</a:t>
            </a:r>
            <a:br>
              <a:rPr lang="es-EC" b="1" dirty="0">
                <a:solidFill>
                  <a:schemeClr val="tx1"/>
                </a:solidFill>
              </a:rPr>
            </a:br>
            <a:r>
              <a:rPr lang="es-EC" b="1" dirty="0">
                <a:solidFill>
                  <a:schemeClr val="tx1"/>
                </a:solidFill>
              </a:rPr>
              <a:t>* METODO MOSLER</a:t>
            </a:r>
            <a:br>
              <a:rPr lang="es-EC" b="1" dirty="0">
                <a:solidFill>
                  <a:schemeClr val="tx1"/>
                </a:solidFill>
              </a:rPr>
            </a:br>
            <a:r>
              <a:rPr lang="es-EC" b="1" dirty="0">
                <a:solidFill>
                  <a:schemeClr val="tx1"/>
                </a:solidFill>
              </a:rPr>
              <a:t>* CONCLUSIONES</a:t>
            </a:r>
            <a:br>
              <a:rPr lang="es-EC" b="1" dirty="0">
                <a:solidFill>
                  <a:schemeClr val="tx1"/>
                </a:solidFill>
              </a:rPr>
            </a:br>
            <a:r>
              <a:rPr lang="es-EC" b="1" dirty="0">
                <a:solidFill>
                  <a:schemeClr val="tx1"/>
                </a:solidFill>
              </a:rPr>
              <a:t>* RECOMENDACIONES</a:t>
            </a:r>
            <a:br>
              <a:rPr lang="es-EC" b="1" dirty="0">
                <a:solidFill>
                  <a:schemeClr val="tx1"/>
                </a:solidFill>
              </a:rPr>
            </a:br>
            <a:r>
              <a:rPr lang="es-EC" b="1" dirty="0">
                <a:solidFill>
                  <a:schemeClr val="tx1"/>
                </a:solidFill>
              </a:rPr>
              <a:t>* PROPUESTA</a:t>
            </a:r>
            <a:br>
              <a:rPr lang="es-EC" b="1" dirty="0">
                <a:solidFill>
                  <a:schemeClr val="tx1"/>
                </a:solidFill>
              </a:rPr>
            </a:br>
            <a:endParaRPr lang="es-ES" dirty="0"/>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43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i="1" dirty="0" smtClean="0">
                <a:solidFill>
                  <a:schemeClr val="tx1"/>
                </a:solidFill>
              </a:rPr>
              <a:t>MEDIDAS DE PROTECCION	</a:t>
            </a:r>
            <a:endParaRPr lang="es-ES" b="1" i="1" dirty="0">
              <a:solidFill>
                <a:schemeClr val="tx1"/>
              </a:solidFill>
            </a:endParaRPr>
          </a:p>
        </p:txBody>
      </p:sp>
      <p:sp>
        <p:nvSpPr>
          <p:cNvPr id="3" name="Marcador de contenido 2"/>
          <p:cNvSpPr>
            <a:spLocks noGrp="1"/>
          </p:cNvSpPr>
          <p:nvPr>
            <p:ph sz="half" idx="1"/>
          </p:nvPr>
        </p:nvSpPr>
        <p:spPr/>
        <p:txBody>
          <a:bodyPr/>
          <a:lstStyle/>
          <a:p>
            <a:r>
              <a:rPr lang="es-EC" sz="2500" b="1" dirty="0" smtClean="0"/>
              <a:t>MEDIDAS DE PROTECCION PASIVAS</a:t>
            </a:r>
          </a:p>
          <a:p>
            <a:r>
              <a:rPr lang="es-EC" sz="2500" dirty="0" smtClean="0"/>
              <a:t>* </a:t>
            </a:r>
            <a:r>
              <a:rPr lang="es-EC" sz="2500" dirty="0" smtClean="0">
                <a:solidFill>
                  <a:schemeClr val="tx1"/>
                </a:solidFill>
              </a:rPr>
              <a:t>Instalar cámara externas  con monitoreo permanente</a:t>
            </a:r>
          </a:p>
          <a:p>
            <a:r>
              <a:rPr lang="es-EC" sz="2500" dirty="0" smtClean="0">
                <a:solidFill>
                  <a:schemeClr val="tx1"/>
                </a:solidFill>
              </a:rPr>
              <a:t>* Instalar una alarma sirena </a:t>
            </a:r>
          </a:p>
          <a:p>
            <a:r>
              <a:rPr lang="es-EC" sz="2500" dirty="0" smtClean="0">
                <a:solidFill>
                  <a:schemeClr val="tx1"/>
                </a:solidFill>
              </a:rPr>
              <a:t>* CCTV dentro de la instalación y monitoreo permanente</a:t>
            </a:r>
          </a:p>
          <a:p>
            <a:r>
              <a:rPr lang="es-EC" sz="2500" dirty="0" smtClean="0">
                <a:solidFill>
                  <a:schemeClr val="tx1"/>
                </a:solidFill>
              </a:rPr>
              <a:t>* Detectores de metales </a:t>
            </a:r>
          </a:p>
          <a:p>
            <a:r>
              <a:rPr lang="es-EC" sz="2500" dirty="0" smtClean="0">
                <a:solidFill>
                  <a:schemeClr val="tx1"/>
                </a:solidFill>
              </a:rPr>
              <a:t>* Botones de pánico </a:t>
            </a:r>
          </a:p>
          <a:p>
            <a:endParaRPr lang="es-ES" dirty="0"/>
          </a:p>
        </p:txBody>
      </p:sp>
      <p:sp>
        <p:nvSpPr>
          <p:cNvPr id="4" name="Marcador de contenido 3"/>
          <p:cNvSpPr>
            <a:spLocks noGrp="1"/>
          </p:cNvSpPr>
          <p:nvPr>
            <p:ph sz="half" idx="2"/>
          </p:nvPr>
        </p:nvSpPr>
        <p:spPr/>
        <p:txBody>
          <a:bodyPr>
            <a:normAutofit/>
          </a:bodyPr>
          <a:lstStyle/>
          <a:p>
            <a:r>
              <a:rPr lang="es-EC" sz="2500" b="1" dirty="0" smtClean="0"/>
              <a:t>MEDIDAS DE PROTECCION ACTIVAS</a:t>
            </a:r>
            <a:endParaRPr lang="es-ES" sz="2500" b="1" dirty="0"/>
          </a:p>
          <a:p>
            <a:r>
              <a:rPr lang="es-EC" sz="2500" dirty="0" smtClean="0"/>
              <a:t>* </a:t>
            </a:r>
            <a:r>
              <a:rPr lang="es-EC" sz="2500" dirty="0" smtClean="0">
                <a:solidFill>
                  <a:schemeClr val="tx1"/>
                </a:solidFill>
              </a:rPr>
              <a:t>Control de acceso – solicitar documentos</a:t>
            </a:r>
          </a:p>
          <a:p>
            <a:r>
              <a:rPr lang="es-EC" sz="2500" dirty="0" smtClean="0">
                <a:solidFill>
                  <a:schemeClr val="tx1"/>
                </a:solidFill>
              </a:rPr>
              <a:t>* Revisión de paquetes o sobres </a:t>
            </a:r>
          </a:p>
          <a:p>
            <a:r>
              <a:rPr lang="es-EC" sz="2500" dirty="0" smtClean="0">
                <a:solidFill>
                  <a:schemeClr val="tx1"/>
                </a:solidFill>
              </a:rPr>
              <a:t>* Realizar patrullajes internos permanentes</a:t>
            </a:r>
          </a:p>
          <a:p>
            <a:r>
              <a:rPr lang="es-EC" sz="2500" dirty="0" smtClean="0">
                <a:solidFill>
                  <a:schemeClr val="tx1"/>
                </a:solidFill>
              </a:rPr>
              <a:t>* Control vehicular </a:t>
            </a:r>
            <a:endParaRPr lang="es-ES" sz="2500" dirty="0">
              <a:solidFill>
                <a:schemeClr val="tx1"/>
              </a:solidFill>
            </a:endParaRPr>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05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30734" y="83425"/>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Plan </a:t>
            </a:r>
            <a:r>
              <a:rPr lang="es-EC" sz="2500" b="1" cap="all" dirty="0">
                <a:solidFill>
                  <a:schemeClr val="tx1"/>
                </a:solidFill>
                <a:latin typeface="Times New Roman" panose="02020603050405020304" pitchFamily="18" charset="0"/>
                <a:cs typeface="Times New Roman" panose="02020603050405020304" pitchFamily="18" charset="0"/>
              </a:rPr>
              <a:t>de Alarma y Detección</a:t>
            </a:r>
            <a:endParaRPr lang="es-EC" dirty="0">
              <a:solidFill>
                <a:schemeClr val="tx1"/>
              </a:solidFill>
            </a:endParaRPr>
          </a:p>
        </p:txBody>
      </p:sp>
      <p:sp>
        <p:nvSpPr>
          <p:cNvPr id="5" name="Rectángulo 4"/>
          <p:cNvSpPr/>
          <p:nvPr/>
        </p:nvSpPr>
        <p:spPr>
          <a:xfrm>
            <a:off x="493246" y="1698167"/>
            <a:ext cx="2590646" cy="461665"/>
          </a:xfrm>
          <a:prstGeom prst="rect">
            <a:avLst/>
          </a:prstGeom>
        </p:spPr>
        <p:txBody>
          <a:bodyPr wrap="none">
            <a:spAutoFit/>
          </a:bodyPr>
          <a:lstStyle/>
          <a:p>
            <a:r>
              <a:rPr lang="es-ES" sz="2400" b="1" dirty="0" smtClean="0">
                <a:latin typeface="Times New Roman" panose="02020603050405020304" pitchFamily="18" charset="0"/>
                <a:cs typeface="Times New Roman" panose="02020603050405020304" pitchFamily="18" charset="0"/>
              </a:rPr>
              <a:t>Tipos de Alarmas:</a:t>
            </a:r>
            <a:endParaRPr lang="es-EC" sz="2400" dirty="0"/>
          </a:p>
        </p:txBody>
      </p:sp>
      <p:sp>
        <p:nvSpPr>
          <p:cNvPr id="6" name="Rectángulo 5"/>
          <p:cNvSpPr/>
          <p:nvPr/>
        </p:nvSpPr>
        <p:spPr>
          <a:xfrm>
            <a:off x="3236818" y="1941678"/>
            <a:ext cx="4674524" cy="3170099"/>
          </a:xfrm>
          <a:prstGeom prst="rect">
            <a:avLst/>
          </a:prstGeom>
        </p:spPr>
        <p:txBody>
          <a:bodyPr wrap="square">
            <a:spAutoFit/>
          </a:bodyPr>
          <a:lstStyle/>
          <a:p>
            <a:endParaRPr lang="es-EC" sz="20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C" sz="2000" dirty="0" smtClean="0">
                <a:latin typeface="Times New Roman" panose="02020603050405020304" pitchFamily="18" charset="0"/>
                <a:cs typeface="Times New Roman" panose="02020603050405020304" pitchFamily="18" charset="0"/>
              </a:rPr>
              <a:t>Contra Incendios</a:t>
            </a:r>
          </a:p>
          <a:p>
            <a:pPr lvl="0"/>
            <a:endParaRPr lang="es-EC"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Detectores </a:t>
            </a:r>
            <a:r>
              <a:rPr lang="es-EC" sz="2000">
                <a:latin typeface="Times New Roman" panose="02020603050405020304" pitchFamily="18" charset="0"/>
                <a:cs typeface="Times New Roman" panose="02020603050405020304" pitchFamily="18" charset="0"/>
              </a:rPr>
              <a:t>de </a:t>
            </a:r>
            <a:r>
              <a:rPr lang="es-EC" sz="2000" smtClean="0">
                <a:latin typeface="Times New Roman" panose="02020603050405020304" pitchFamily="18" charset="0"/>
                <a:cs typeface="Times New Roman" panose="02020603050405020304" pitchFamily="18" charset="0"/>
              </a:rPr>
              <a:t>armas</a:t>
            </a:r>
            <a:endParaRPr lang="es-EC" sz="2000" dirty="0" smtClean="0">
              <a:latin typeface="Times New Roman" panose="02020603050405020304" pitchFamily="18" charset="0"/>
              <a:cs typeface="Times New Roman" panose="02020603050405020304" pitchFamily="18" charset="0"/>
            </a:endParaRPr>
          </a:p>
          <a:p>
            <a:endParaRPr lang="es-EC"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2000" dirty="0">
                <a:latin typeface="Times New Roman" panose="02020603050405020304" pitchFamily="18" charset="0"/>
                <a:cs typeface="Times New Roman" panose="02020603050405020304" pitchFamily="18" charset="0"/>
              </a:rPr>
              <a:t>Alarmas, botones de pánico, o teléfonos cuando exista un robo o </a:t>
            </a:r>
            <a:r>
              <a:rPr lang="es-ES" sz="2000" dirty="0" smtClean="0">
                <a:latin typeface="Times New Roman" panose="02020603050405020304" pitchFamily="18" charset="0"/>
                <a:cs typeface="Times New Roman" panose="02020603050405020304" pitchFamily="18" charset="0"/>
              </a:rPr>
              <a:t>hurto</a:t>
            </a:r>
          </a:p>
          <a:p>
            <a:endParaRPr lang="es-E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Sirena en caso de existir un tsunami, sismo o inundación</a:t>
            </a:r>
            <a:endParaRPr lang="es-ES" sz="2000" dirty="0">
              <a:latin typeface="Times New Roman" panose="02020603050405020304" pitchFamily="18" charset="0"/>
              <a:cs typeface="Times New Roman" panose="02020603050405020304" pitchFamily="18" charset="0"/>
            </a:endParaRPr>
          </a:p>
        </p:txBody>
      </p:sp>
      <p:sp>
        <p:nvSpPr>
          <p:cNvPr id="8" name="Rectángulo 7"/>
          <p:cNvSpPr/>
          <p:nvPr/>
        </p:nvSpPr>
        <p:spPr>
          <a:xfrm>
            <a:off x="4972891" y="2031578"/>
            <a:ext cx="7154486" cy="954107"/>
          </a:xfrm>
          <a:prstGeom prst="rect">
            <a:avLst/>
          </a:prstGeom>
        </p:spPr>
        <p:txBody>
          <a:bodyPr wrap="square">
            <a:spAutoFit/>
          </a:bodyPr>
          <a:lstStyle/>
          <a:p>
            <a:pPr marL="342900" lvl="0" indent="-342900" algn="just">
              <a:buFont typeface="Wingdings" panose="05000000000000000000" pitchFamily="2" charset="2"/>
              <a:buChar char="Ø"/>
            </a:pPr>
            <a:endParaRPr lang="es-ES" dirty="0" smtClean="0"/>
          </a:p>
          <a:p>
            <a:pPr marL="342900" indent="-342900">
              <a:buFont typeface="Wingdings" panose="05000000000000000000" pitchFamily="2" charset="2"/>
              <a:buChar char="Ø"/>
            </a:pPr>
            <a:endParaRPr lang="es-ES" dirty="0"/>
          </a:p>
          <a:p>
            <a:endParaRPr lang="es-EC" sz="2000" dirty="0" smtClean="0">
              <a:latin typeface="Times New Roman" panose="02020603050405020304" pitchFamily="18" charset="0"/>
              <a:cs typeface="Times New Roman" panose="02020603050405020304" pitchFamily="18" charset="0"/>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64" y="2323818"/>
            <a:ext cx="2474757" cy="1751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173" y="2027757"/>
            <a:ext cx="2568484" cy="2681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36" y="4244137"/>
            <a:ext cx="2107066" cy="1978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9263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30734" y="83425"/>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Plan </a:t>
            </a:r>
            <a:r>
              <a:rPr lang="es-EC" sz="2500" b="1" cap="all" dirty="0">
                <a:solidFill>
                  <a:schemeClr val="tx1"/>
                </a:solidFill>
                <a:latin typeface="Times New Roman" panose="02020603050405020304" pitchFamily="18" charset="0"/>
                <a:cs typeface="Times New Roman" panose="02020603050405020304" pitchFamily="18" charset="0"/>
              </a:rPr>
              <a:t>de Emergencia y evacuación</a:t>
            </a:r>
            <a:endParaRPr lang="es-EC" dirty="0">
              <a:solidFill>
                <a:schemeClr val="tx1"/>
              </a:solidFill>
            </a:endParaRPr>
          </a:p>
        </p:txBody>
      </p:sp>
      <p:sp>
        <p:nvSpPr>
          <p:cNvPr id="5" name="Rectángulo 4"/>
          <p:cNvSpPr/>
          <p:nvPr/>
        </p:nvSpPr>
        <p:spPr>
          <a:xfrm>
            <a:off x="3419327" y="1681542"/>
            <a:ext cx="4299575" cy="461665"/>
          </a:xfrm>
          <a:prstGeom prst="rect">
            <a:avLst/>
          </a:prstGeom>
        </p:spPr>
        <p:txBody>
          <a:bodyPr wrap="none">
            <a:spAutoFit/>
          </a:bodyPr>
          <a:lstStyle/>
          <a:p>
            <a:r>
              <a:rPr lang="es-ES" sz="2400" b="1" dirty="0" smtClean="0">
                <a:solidFill>
                  <a:schemeClr val="accent2">
                    <a:lumMod val="50000"/>
                  </a:schemeClr>
                </a:solidFill>
                <a:latin typeface="Times New Roman" panose="02020603050405020304" pitchFamily="18" charset="0"/>
                <a:cs typeface="Times New Roman" panose="02020603050405020304" pitchFamily="18" charset="0"/>
              </a:rPr>
              <a:t>Equipos Conformados de Plan</a:t>
            </a:r>
            <a:endParaRPr lang="es-EC" sz="2400" dirty="0">
              <a:solidFill>
                <a:schemeClr val="accent2">
                  <a:lumMod val="50000"/>
                </a:schemeClr>
              </a:solidFill>
            </a:endParaRPr>
          </a:p>
        </p:txBody>
      </p:sp>
      <p:sp>
        <p:nvSpPr>
          <p:cNvPr id="6" name="Rectángulo 5"/>
          <p:cNvSpPr/>
          <p:nvPr/>
        </p:nvSpPr>
        <p:spPr>
          <a:xfrm>
            <a:off x="3941706" y="2356779"/>
            <a:ext cx="3777196" cy="1862048"/>
          </a:xfrm>
          <a:prstGeom prst="rect">
            <a:avLst/>
          </a:prstGeom>
        </p:spPr>
        <p:txBody>
          <a:bodyPr wrap="square">
            <a:spAutoFit/>
          </a:bodyPr>
          <a:lstStyle/>
          <a:p>
            <a:pPr lvl="0">
              <a:buFont typeface="Wingdings" panose="05000000000000000000" pitchFamily="2" charset="2"/>
              <a:buChar char="Ø"/>
            </a:pPr>
            <a:r>
              <a:rPr lang="es-EC" sz="2300" b="1" dirty="0" smtClean="0">
                <a:latin typeface="Times New Roman" panose="02020603050405020304" pitchFamily="18" charset="0"/>
                <a:cs typeface="Times New Roman" panose="02020603050405020304" pitchFamily="18" charset="0"/>
              </a:rPr>
              <a:t>Equipo </a:t>
            </a:r>
            <a:r>
              <a:rPr lang="es-EC" sz="2300" b="1" dirty="0">
                <a:latin typeface="Times New Roman" panose="02020603050405020304" pitchFamily="18" charset="0"/>
                <a:cs typeface="Times New Roman" panose="02020603050405020304" pitchFamily="18" charset="0"/>
              </a:rPr>
              <a:t>de </a:t>
            </a:r>
            <a:r>
              <a:rPr lang="es-EC" sz="2300" b="1" dirty="0" smtClean="0">
                <a:latin typeface="Times New Roman" panose="02020603050405020304" pitchFamily="18" charset="0"/>
                <a:cs typeface="Times New Roman" panose="02020603050405020304" pitchFamily="18" charset="0"/>
              </a:rPr>
              <a:t>Evacuación</a:t>
            </a:r>
            <a:endParaRPr lang="es-EC"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2300" b="1" dirty="0" smtClean="0">
                <a:latin typeface="Times New Roman" panose="02020603050405020304" pitchFamily="18" charset="0"/>
                <a:cs typeface="Times New Roman" panose="02020603050405020304" pitchFamily="18" charset="0"/>
              </a:rPr>
              <a:t>Equipo </a:t>
            </a:r>
            <a:r>
              <a:rPr lang="es-EC" sz="2300" b="1" dirty="0">
                <a:latin typeface="Times New Roman" panose="02020603050405020304" pitchFamily="18" charset="0"/>
                <a:cs typeface="Times New Roman" panose="02020603050405020304" pitchFamily="18" charset="0"/>
              </a:rPr>
              <a:t>de Primeros </a:t>
            </a:r>
            <a:r>
              <a:rPr lang="es-EC" sz="2300" b="1" dirty="0" smtClean="0">
                <a:latin typeface="Times New Roman" panose="02020603050405020304" pitchFamily="18" charset="0"/>
                <a:cs typeface="Times New Roman" panose="02020603050405020304" pitchFamily="18" charset="0"/>
              </a:rPr>
              <a:t>Auxilios</a:t>
            </a:r>
            <a:endParaRPr lang="es-EC"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2300" b="1" dirty="0" smtClean="0">
                <a:latin typeface="Times New Roman" panose="02020603050405020304" pitchFamily="18" charset="0"/>
                <a:cs typeface="Times New Roman" panose="02020603050405020304" pitchFamily="18" charset="0"/>
              </a:rPr>
              <a:t>Jefe </a:t>
            </a:r>
            <a:r>
              <a:rPr lang="es-ES" sz="2300" b="1" dirty="0">
                <a:latin typeface="Times New Roman" panose="02020603050405020304" pitchFamily="18" charset="0"/>
                <a:cs typeface="Times New Roman" panose="02020603050405020304" pitchFamily="18" charset="0"/>
              </a:rPr>
              <a:t>de </a:t>
            </a:r>
            <a:r>
              <a:rPr lang="es-ES" sz="2300" b="1" dirty="0" smtClean="0">
                <a:latin typeface="Times New Roman" panose="02020603050405020304" pitchFamily="18" charset="0"/>
                <a:cs typeface="Times New Roman" panose="02020603050405020304" pitchFamily="18" charset="0"/>
              </a:rPr>
              <a:t>Intervención</a:t>
            </a:r>
            <a:endParaRPr lang="es-ES"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2300" b="1" dirty="0" smtClean="0">
                <a:latin typeface="Times New Roman" panose="02020603050405020304" pitchFamily="18" charset="0"/>
                <a:cs typeface="Times New Roman" panose="02020603050405020304" pitchFamily="18" charset="0"/>
              </a:rPr>
              <a:t>Jefe </a:t>
            </a:r>
            <a:r>
              <a:rPr lang="es-EC" sz="2300" b="1" dirty="0">
                <a:latin typeface="Times New Roman" panose="02020603050405020304" pitchFamily="18" charset="0"/>
                <a:cs typeface="Times New Roman" panose="02020603050405020304" pitchFamily="18" charset="0"/>
              </a:rPr>
              <a:t>de </a:t>
            </a:r>
            <a:r>
              <a:rPr lang="es-EC" sz="2300" b="1" dirty="0" smtClean="0">
                <a:latin typeface="Times New Roman" panose="02020603050405020304" pitchFamily="18" charset="0"/>
                <a:cs typeface="Times New Roman" panose="02020603050405020304" pitchFamily="18" charset="0"/>
              </a:rPr>
              <a:t>Emergencia</a:t>
            </a:r>
            <a:endParaRPr lang="es-ES" sz="2300" dirty="0">
              <a:latin typeface="Times New Roman" panose="02020603050405020304" pitchFamily="18" charset="0"/>
              <a:cs typeface="Times New Roman" panose="02020603050405020304" pitchFamily="18" charset="0"/>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76" y="1807240"/>
            <a:ext cx="3100251" cy="3221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9371" y="1912374"/>
            <a:ext cx="1704634" cy="1902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0716" y="4072731"/>
            <a:ext cx="3967843" cy="2145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327" y="4432399"/>
            <a:ext cx="3241536" cy="1823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9429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30734" y="83425"/>
            <a:ext cx="9312713" cy="1450757"/>
          </a:xfrm>
        </p:spPr>
        <p:txBody>
          <a:bodyPr>
            <a:normAutofit/>
          </a:bodyPr>
          <a:lstStyle/>
          <a:p>
            <a:r>
              <a:rPr lang="es-EC" sz="2500" b="1" cap="all" dirty="0">
                <a:solidFill>
                  <a:schemeClr val="tx1"/>
                </a:solidFill>
                <a:latin typeface="Times New Roman" panose="02020603050405020304" pitchFamily="18" charset="0"/>
                <a:cs typeface="Times New Roman" panose="02020603050405020304" pitchFamily="18" charset="0"/>
              </a:rPr>
              <a:t>Croquis Ruta de Evacuación</a:t>
            </a:r>
            <a:endParaRPr lang="es-EC" dirty="0">
              <a:solidFill>
                <a:schemeClr val="tx1"/>
              </a:solidFill>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30734" y="1647849"/>
            <a:ext cx="4507196" cy="2638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20762" y="1672242"/>
            <a:ext cx="4441882" cy="2613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0495" y="4399778"/>
            <a:ext cx="4619170" cy="2718878"/>
          </a:xfrm>
          <a:prstGeom prst="rect">
            <a:avLst/>
          </a:prstGeom>
          <a:noFill/>
          <a:ln>
            <a:noFill/>
          </a:ln>
        </p:spPr>
      </p:pic>
      <p:pic>
        <p:nvPicPr>
          <p:cNvPr id="12" name="Imagen 1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20762" y="4504787"/>
            <a:ext cx="4441882" cy="2613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0509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30734" y="83425"/>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Plan </a:t>
            </a:r>
            <a:r>
              <a:rPr lang="es-EC" sz="2500" b="1" cap="all" dirty="0">
                <a:solidFill>
                  <a:schemeClr val="tx1"/>
                </a:solidFill>
                <a:latin typeface="Times New Roman" panose="02020603050405020304" pitchFamily="18" charset="0"/>
                <a:cs typeface="Times New Roman" panose="02020603050405020304" pitchFamily="18" charset="0"/>
              </a:rPr>
              <a:t>de </a:t>
            </a:r>
            <a:r>
              <a:rPr lang="es-EC" sz="2500" b="1" cap="all" dirty="0" smtClean="0">
                <a:solidFill>
                  <a:schemeClr val="tx1"/>
                </a:solidFill>
                <a:latin typeface="Times New Roman" panose="02020603050405020304" pitchFamily="18" charset="0"/>
                <a:cs typeface="Times New Roman" panose="02020603050405020304" pitchFamily="18" charset="0"/>
              </a:rPr>
              <a:t>APOYO</a:t>
            </a:r>
            <a:endParaRPr lang="es-EC" dirty="0">
              <a:solidFill>
                <a:schemeClr val="tx1"/>
              </a:solidFill>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4888652" y="3278777"/>
            <a:ext cx="2201336" cy="6008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dirty="0" smtClean="0"/>
          </a:p>
          <a:p>
            <a:pPr algn="ctr"/>
            <a:r>
              <a:rPr lang="es-EC" dirty="0" smtClean="0"/>
              <a:t>MEDIOS DE APOYO </a:t>
            </a:r>
          </a:p>
          <a:p>
            <a:pPr algn="ctr"/>
            <a:endParaRPr lang="es-ES" dirty="0"/>
          </a:p>
        </p:txBody>
      </p:sp>
      <p:sp>
        <p:nvSpPr>
          <p:cNvPr id="5" name="Rectángulo 4"/>
          <p:cNvSpPr/>
          <p:nvPr/>
        </p:nvSpPr>
        <p:spPr>
          <a:xfrm>
            <a:off x="4728998" y="2005900"/>
            <a:ext cx="2116183" cy="5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Policía Nacional </a:t>
            </a:r>
            <a:endParaRPr lang="es-ES" b="1" dirty="0">
              <a:solidFill>
                <a:schemeClr val="tx1"/>
              </a:solidFill>
            </a:endParaRPr>
          </a:p>
        </p:txBody>
      </p:sp>
      <p:sp>
        <p:nvSpPr>
          <p:cNvPr id="7" name="Rectángulo 6"/>
          <p:cNvSpPr/>
          <p:nvPr/>
        </p:nvSpPr>
        <p:spPr>
          <a:xfrm>
            <a:off x="7824651" y="3278776"/>
            <a:ext cx="1907177" cy="6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Cuerpo de Bomberos </a:t>
            </a:r>
            <a:endParaRPr lang="es-ES" b="1" dirty="0">
              <a:solidFill>
                <a:schemeClr val="tx1"/>
              </a:solidFill>
            </a:endParaRPr>
          </a:p>
        </p:txBody>
      </p:sp>
      <p:sp>
        <p:nvSpPr>
          <p:cNvPr id="8" name="Rectángulo 7"/>
          <p:cNvSpPr/>
          <p:nvPr/>
        </p:nvSpPr>
        <p:spPr>
          <a:xfrm>
            <a:off x="2063932" y="3357154"/>
            <a:ext cx="1985554" cy="52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IESS o Centro de Salud </a:t>
            </a:r>
            <a:endParaRPr lang="es-ES" b="1" dirty="0">
              <a:solidFill>
                <a:schemeClr val="tx1"/>
              </a:solidFill>
            </a:endParaRPr>
          </a:p>
        </p:txBody>
      </p:sp>
      <p:sp>
        <p:nvSpPr>
          <p:cNvPr id="11" name="Rectángulo 10"/>
          <p:cNvSpPr/>
          <p:nvPr/>
        </p:nvSpPr>
        <p:spPr>
          <a:xfrm>
            <a:off x="5012994" y="4323686"/>
            <a:ext cx="2076994" cy="627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Fuerzas Armadas</a:t>
            </a:r>
            <a:endParaRPr lang="es-ES" b="1" dirty="0">
              <a:solidFill>
                <a:schemeClr val="tx1"/>
              </a:solidFill>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3498" y="1922544"/>
            <a:ext cx="2040677" cy="111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7363" y="3087876"/>
            <a:ext cx="1887276" cy="1061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2994" y="5146526"/>
            <a:ext cx="2226673" cy="1237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1265" y="3994139"/>
            <a:ext cx="1928221" cy="1286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Flecha abajo 15"/>
          <p:cNvSpPr/>
          <p:nvPr/>
        </p:nvSpPr>
        <p:spPr>
          <a:xfrm>
            <a:off x="5787089" y="3909804"/>
            <a:ext cx="391885" cy="3837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7" name="Flecha derecha 16"/>
          <p:cNvSpPr/>
          <p:nvPr/>
        </p:nvSpPr>
        <p:spPr>
          <a:xfrm>
            <a:off x="7181226" y="3361620"/>
            <a:ext cx="525658" cy="4352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8" name="Flecha abajo 17"/>
          <p:cNvSpPr/>
          <p:nvPr/>
        </p:nvSpPr>
        <p:spPr>
          <a:xfrm rot="10800000">
            <a:off x="5689751" y="2650207"/>
            <a:ext cx="489223" cy="5574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 name="Flecha abajo 18"/>
          <p:cNvSpPr/>
          <p:nvPr/>
        </p:nvSpPr>
        <p:spPr>
          <a:xfrm rot="5226631">
            <a:off x="4302455" y="3325220"/>
            <a:ext cx="489223" cy="5574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104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30734" y="83425"/>
            <a:ext cx="9312713" cy="1450757"/>
          </a:xfrm>
        </p:spPr>
        <p:txBody>
          <a:bodyPr>
            <a:normAutofit/>
          </a:bodyPr>
          <a:lstStyle/>
          <a:p>
            <a:pPr algn="ctr"/>
            <a:r>
              <a:rPr lang="es-EC" sz="2500" b="1" cap="all" dirty="0" smtClean="0">
                <a:solidFill>
                  <a:schemeClr val="tx1"/>
                </a:solidFill>
                <a:latin typeface="Times New Roman" panose="02020603050405020304" pitchFamily="18" charset="0"/>
                <a:cs typeface="Times New Roman" panose="02020603050405020304" pitchFamily="18" charset="0"/>
              </a:rPr>
              <a:t>Plan </a:t>
            </a:r>
            <a:r>
              <a:rPr lang="es-EC" sz="2500" b="1" cap="all" dirty="0">
                <a:solidFill>
                  <a:schemeClr val="tx1"/>
                </a:solidFill>
                <a:latin typeface="Times New Roman" panose="02020603050405020304" pitchFamily="18" charset="0"/>
                <a:cs typeface="Times New Roman" panose="02020603050405020304" pitchFamily="18" charset="0"/>
              </a:rPr>
              <a:t>de restitución </a:t>
            </a:r>
            <a:endParaRPr lang="es-EC" dirty="0">
              <a:solidFill>
                <a:schemeClr val="tx1"/>
              </a:solidFill>
            </a:endParaRPr>
          </a:p>
        </p:txBody>
      </p:sp>
      <p:sp>
        <p:nvSpPr>
          <p:cNvPr id="5" name="Rectángulo 4"/>
          <p:cNvSpPr/>
          <p:nvPr/>
        </p:nvSpPr>
        <p:spPr>
          <a:xfrm>
            <a:off x="3419327" y="1681542"/>
            <a:ext cx="4503990" cy="461665"/>
          </a:xfrm>
          <a:prstGeom prst="rect">
            <a:avLst/>
          </a:prstGeom>
        </p:spPr>
        <p:txBody>
          <a:bodyPr wrap="none">
            <a:spAutoFit/>
          </a:bodyPr>
          <a:lstStyle/>
          <a:p>
            <a:r>
              <a:rPr lang="es-EC" sz="2400" b="1" dirty="0">
                <a:solidFill>
                  <a:schemeClr val="accent2">
                    <a:lumMod val="50000"/>
                  </a:schemeClr>
                </a:solidFill>
                <a:latin typeface="Times New Roman" panose="02020603050405020304" pitchFamily="18" charset="0"/>
                <a:cs typeface="Times New Roman" panose="02020603050405020304" pitchFamily="18" charset="0"/>
              </a:rPr>
              <a:t>Actuación del plan de restitución</a:t>
            </a:r>
            <a:endParaRPr lang="es-EC" sz="2400" dirty="0">
              <a:solidFill>
                <a:schemeClr val="accent2">
                  <a:lumMod val="50000"/>
                </a:schemeClr>
              </a:solidFill>
            </a:endParaRPr>
          </a:p>
        </p:txBody>
      </p:sp>
      <p:sp>
        <p:nvSpPr>
          <p:cNvPr id="6" name="Rectángulo 5"/>
          <p:cNvSpPr/>
          <p:nvPr/>
        </p:nvSpPr>
        <p:spPr>
          <a:xfrm>
            <a:off x="323294" y="2032872"/>
            <a:ext cx="11258204" cy="3277820"/>
          </a:xfrm>
          <a:prstGeom prst="rect">
            <a:avLst/>
          </a:prstGeom>
        </p:spPr>
        <p:txBody>
          <a:bodyPr wrap="square">
            <a:spAutoFit/>
          </a:bodyPr>
          <a:lstStyle/>
          <a:p>
            <a:pPr lvl="0">
              <a:buFont typeface="Wingdings" panose="05000000000000000000" pitchFamily="2" charset="2"/>
              <a:buChar char="Ø"/>
            </a:pPr>
            <a:r>
              <a:rPr lang="es-EC" sz="2300" dirty="0" smtClean="0">
                <a:latin typeface="Times New Roman" panose="02020603050405020304" pitchFamily="18" charset="0"/>
                <a:cs typeface="Times New Roman" panose="02020603050405020304" pitchFamily="18" charset="0"/>
              </a:rPr>
              <a:t>Solicitar a las entidades </a:t>
            </a:r>
            <a:r>
              <a:rPr lang="es-EC" sz="2300" dirty="0">
                <a:latin typeface="Times New Roman" panose="02020603050405020304" pitchFamily="18" charset="0"/>
                <a:cs typeface="Times New Roman" panose="02020603050405020304" pitchFamily="18" charset="0"/>
              </a:rPr>
              <a:t>que estarán prestando su ayuda, </a:t>
            </a:r>
            <a:r>
              <a:rPr lang="es-EC" sz="2300" dirty="0" smtClean="0">
                <a:latin typeface="Times New Roman" panose="02020603050405020304" pitchFamily="18" charset="0"/>
                <a:cs typeface="Times New Roman" panose="02020603050405020304" pitchFamily="18" charset="0"/>
              </a:rPr>
              <a:t>como Bomberos</a:t>
            </a:r>
            <a:r>
              <a:rPr lang="es-EC" sz="2300" dirty="0">
                <a:latin typeface="Times New Roman" panose="02020603050405020304" pitchFamily="18" charset="0"/>
                <a:cs typeface="Times New Roman" panose="02020603050405020304" pitchFamily="18" charset="0"/>
              </a:rPr>
              <a:t>, </a:t>
            </a:r>
            <a:r>
              <a:rPr lang="es-EC" sz="2300" dirty="0" smtClean="0">
                <a:latin typeface="Times New Roman" panose="02020603050405020304" pitchFamily="18" charset="0"/>
                <a:cs typeface="Times New Roman" panose="02020603050405020304" pitchFamily="18" charset="0"/>
              </a:rPr>
              <a:t>Policía </a:t>
            </a:r>
            <a:r>
              <a:rPr lang="es-EC" sz="2300" dirty="0">
                <a:latin typeface="Times New Roman" panose="02020603050405020304" pitchFamily="18" charset="0"/>
                <a:cs typeface="Times New Roman" panose="02020603050405020304" pitchFamily="18" charset="0"/>
              </a:rPr>
              <a:t>o F</a:t>
            </a:r>
            <a:r>
              <a:rPr lang="es-EC" sz="2300" dirty="0" smtClean="0">
                <a:latin typeface="Times New Roman" panose="02020603050405020304" pitchFamily="18" charset="0"/>
                <a:cs typeface="Times New Roman" panose="02020603050405020304" pitchFamily="18" charset="0"/>
              </a:rPr>
              <a:t>uerzas </a:t>
            </a:r>
            <a:r>
              <a:rPr lang="es-EC" sz="2300" dirty="0">
                <a:latin typeface="Times New Roman" panose="02020603050405020304" pitchFamily="18" charset="0"/>
                <a:cs typeface="Times New Roman" panose="02020603050405020304" pitchFamily="18" charset="0"/>
              </a:rPr>
              <a:t>A</a:t>
            </a:r>
            <a:r>
              <a:rPr lang="es-EC" sz="2300" dirty="0" smtClean="0">
                <a:latin typeface="Times New Roman" panose="02020603050405020304" pitchFamily="18" charset="0"/>
                <a:cs typeface="Times New Roman" panose="02020603050405020304" pitchFamily="18" charset="0"/>
              </a:rPr>
              <a:t>rmadas si se pueden reiniciar las actividades para pueden </a:t>
            </a:r>
            <a:r>
              <a:rPr lang="es-EC" sz="2300" dirty="0">
                <a:latin typeface="Times New Roman" panose="02020603050405020304" pitchFamily="18" charset="0"/>
                <a:cs typeface="Times New Roman" panose="02020603050405020304" pitchFamily="18" charset="0"/>
              </a:rPr>
              <a:t>regresar a sus actividades normales sin ningún riesgo </a:t>
            </a:r>
            <a:r>
              <a:rPr lang="es-EC" sz="2300" dirty="0" smtClean="0">
                <a:latin typeface="Times New Roman" panose="02020603050405020304" pitchFamily="18" charset="0"/>
                <a:cs typeface="Times New Roman" panose="02020603050405020304" pitchFamily="18" charset="0"/>
              </a:rPr>
              <a:t>adicional. </a:t>
            </a:r>
          </a:p>
          <a:p>
            <a:pPr lvl="0"/>
            <a:endParaRPr lang="es-EC" sz="2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sz="2300" dirty="0">
                <a:latin typeface="Times New Roman" panose="02020603050405020304" pitchFamily="18" charset="0"/>
                <a:cs typeface="Times New Roman" panose="02020603050405020304" pitchFamily="18" charset="0"/>
              </a:rPr>
              <a:t>De ser permitido el retorno al edificio del GAD y subsanado </a:t>
            </a:r>
            <a:r>
              <a:rPr lang="es-EC" sz="2300" dirty="0" smtClean="0">
                <a:latin typeface="Times New Roman" panose="02020603050405020304" pitchFamily="18" charset="0"/>
                <a:cs typeface="Times New Roman" panose="02020603050405020304" pitchFamily="18" charset="0"/>
              </a:rPr>
              <a:t>el riesgo o amenaza, se deberá, </a:t>
            </a:r>
            <a:r>
              <a:rPr lang="es-EC" sz="2300" dirty="0">
                <a:latin typeface="Times New Roman" panose="02020603050405020304" pitchFamily="18" charset="0"/>
                <a:cs typeface="Times New Roman" panose="02020603050405020304" pitchFamily="18" charset="0"/>
              </a:rPr>
              <a:t>por medio de sus integrantes, comunicar a todos los empleados de que la situación ya fue resuelta y que se procederá a regresar hacia el edificio de manera ordenada y con </a:t>
            </a:r>
            <a:r>
              <a:rPr lang="es-EC" sz="2300" dirty="0" smtClean="0">
                <a:latin typeface="Times New Roman" panose="02020603050405020304" pitchFamily="18" charset="0"/>
                <a:cs typeface="Times New Roman" panose="02020603050405020304" pitchFamily="18" charset="0"/>
              </a:rPr>
              <a:t>calma</a:t>
            </a:r>
          </a:p>
          <a:p>
            <a:endParaRPr lang="es-EC"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S" sz="2300" dirty="0">
              <a:latin typeface="Times New Roman" panose="02020603050405020304" pitchFamily="18" charset="0"/>
              <a:cs typeface="Times New Roman" panose="02020603050405020304" pitchFamily="18" charset="0"/>
            </a:endParaRPr>
          </a:p>
        </p:txBody>
      </p:sp>
      <p:pic>
        <p:nvPicPr>
          <p:cNvPr id="9" name="Imagen 8"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10"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68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GRA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35" y="2361248"/>
            <a:ext cx="4547332" cy="298265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a:stretch>
            <a:fillRect/>
          </a:stretch>
        </p:blipFill>
        <p:spPr>
          <a:xfrm>
            <a:off x="5842218" y="2114334"/>
            <a:ext cx="3684901" cy="3670646"/>
          </a:xfrm>
          <a:prstGeom prst="rect">
            <a:avLst/>
          </a:prstGeom>
        </p:spPr>
      </p:pic>
    </p:spTree>
    <p:extLst>
      <p:ext uri="{BB962C8B-B14F-4D97-AF65-F5344CB8AC3E}">
        <p14:creationId xmlns:p14="http://schemas.microsoft.com/office/powerpoint/2010/main" val="99948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smtClean="0"/>
              <a:t>DESCRIPCION DEL CANTON DE SAN LORENZO </a:t>
            </a:r>
            <a:br>
              <a:rPr lang="es-EC" b="1" dirty="0" smtClean="0"/>
            </a:br>
            <a:r>
              <a:rPr lang="es-EC" sz="2200" dirty="0" smtClean="0"/>
              <a:t>Tercera urbe mas grande y poblada de la Provincia de Esmeradas ubicada a orillas del Océano Pacifico con clima lluvioso y tropical</a:t>
            </a:r>
            <a:endParaRPr lang="es-ES" sz="2200" dirty="0"/>
          </a:p>
        </p:txBody>
      </p:sp>
      <p:sp>
        <p:nvSpPr>
          <p:cNvPr id="3" name="Marcador de contenido 2"/>
          <p:cNvSpPr>
            <a:spLocks noGrp="1"/>
          </p:cNvSpPr>
          <p:nvPr>
            <p:ph sz="half" idx="1"/>
          </p:nvPr>
        </p:nvSpPr>
        <p:spPr>
          <a:xfrm>
            <a:off x="0" y="1845734"/>
            <a:ext cx="6035038" cy="4484728"/>
          </a:xfrm>
        </p:spPr>
        <p:txBody>
          <a:bodyPr>
            <a:normAutofit/>
          </a:bodyPr>
          <a:lstStyle/>
          <a:p>
            <a:r>
              <a:rPr lang="es-EC" sz="1500" b="1" dirty="0" smtClean="0"/>
              <a:t>Cantón De San Lorenzo tiene </a:t>
            </a:r>
            <a:r>
              <a:rPr lang="es-EC" sz="1500" b="1" dirty="0"/>
              <a:t>50,727 habitantes con corte al año 2014. </a:t>
            </a:r>
            <a:br>
              <a:rPr lang="es-EC" sz="1500" b="1" dirty="0"/>
            </a:br>
            <a:r>
              <a:rPr lang="es-EC" sz="1500" b="1" dirty="0"/>
              <a:t>Limita al Norte con nuestro país hermano Colombia, con la Provincia de Carchi, </a:t>
            </a:r>
            <a:br>
              <a:rPr lang="es-EC" sz="1500" b="1" dirty="0"/>
            </a:br>
            <a:r>
              <a:rPr lang="es-EC" sz="1500" b="1" dirty="0"/>
              <a:t>Limita al Sur limita con las provincias de Manabí y Sto. Domingo de los Tsáchilas, </a:t>
            </a:r>
            <a:br>
              <a:rPr lang="es-EC" sz="1500" b="1" dirty="0"/>
            </a:br>
            <a:r>
              <a:rPr lang="es-EC" sz="1500" b="1" dirty="0"/>
              <a:t>Limita al Este con las provincias de Imbabura y Pichincha.</a:t>
            </a:r>
            <a:br>
              <a:rPr lang="es-EC" sz="1500" b="1" dirty="0"/>
            </a:br>
            <a:r>
              <a:rPr lang="es-EC" sz="1500" b="1" dirty="0"/>
              <a:t>Limita al Oeste con el Océano Pacífico</a:t>
            </a:r>
            <a:r>
              <a:rPr lang="es-EC" sz="1500" b="1" dirty="0" smtClean="0"/>
              <a:t>,</a:t>
            </a:r>
          </a:p>
          <a:p>
            <a:endParaRPr lang="es-ES" sz="1500" dirty="0"/>
          </a:p>
        </p:txBody>
      </p:sp>
      <p:sp>
        <p:nvSpPr>
          <p:cNvPr id="4" name="Marcador de contenido 3"/>
          <p:cNvSpPr>
            <a:spLocks noGrp="1"/>
          </p:cNvSpPr>
          <p:nvPr>
            <p:ph sz="half" idx="2"/>
          </p:nvPr>
        </p:nvSpPr>
        <p:spPr>
          <a:xfrm>
            <a:off x="6035038" y="1845734"/>
            <a:ext cx="5781824" cy="4789527"/>
          </a:xfrm>
        </p:spPr>
        <p:txBody>
          <a:bodyPr>
            <a:normAutofit/>
          </a:bodyPr>
          <a:lstStyle/>
          <a:p>
            <a:r>
              <a:rPr lang="es-EC" sz="1500" b="1" dirty="0"/>
              <a:t>Sus principales actividades económicas es la peca artesanal, actividades agropecuarias, actividades de extracción de madera, comercio, extracción de productos del manglar (concha, cangrejos, etc</a:t>
            </a:r>
            <a:r>
              <a:rPr lang="es-EC" sz="1500" b="1" dirty="0" smtClean="0"/>
              <a:t>.)</a:t>
            </a:r>
          </a:p>
          <a:p>
            <a:endParaRPr lang="es-ES" sz="15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481754"/>
            <a:ext cx="4002258" cy="2820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542" y="2836830"/>
            <a:ext cx="2151629" cy="1439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793" y="2779985"/>
            <a:ext cx="2412887" cy="1496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9575" y="4417510"/>
            <a:ext cx="1781515" cy="1700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http://ued.espe.edu.ec/wp-content/uploads/2012/04/ING_SEG.jpg"/>
          <p:cNvPicPr>
            <a:picLocks noChangeAspect="1" noChangeArrowheads="1"/>
          </p:cNvPicPr>
          <p:nvPr/>
        </p:nvPicPr>
        <p:blipFill rotWithShape="1">
          <a:blip r:embed="rId6">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http://blogs.espe.edu.ec/wp-content/uploads/2013/09/LOGO-PRINCIPAL7.png"/>
          <p:cNvPicPr/>
          <p:nvPr/>
        </p:nvPicPr>
        <p:blipFill rotWithShape="1">
          <a:blip r:embed="rId7"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3201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240469" y="1373481"/>
            <a:ext cx="11399638" cy="4707065"/>
            <a:chOff x="-804073" y="682527"/>
            <a:chExt cx="9595648" cy="5618480"/>
          </a:xfrm>
        </p:grpSpPr>
        <p:grpSp>
          <p:nvGrpSpPr>
            <p:cNvPr id="5" name="Group 23"/>
            <p:cNvGrpSpPr/>
            <p:nvPr/>
          </p:nvGrpSpPr>
          <p:grpSpPr>
            <a:xfrm>
              <a:off x="-556170" y="682527"/>
              <a:ext cx="7209216" cy="2224337"/>
              <a:chOff x="-581052" y="547947"/>
              <a:chExt cx="7209216" cy="2224337"/>
            </a:xfrm>
          </p:grpSpPr>
          <p:sp>
            <p:nvSpPr>
              <p:cNvPr id="18" name="Rectangle 1"/>
              <p:cNvSpPr/>
              <p:nvPr/>
            </p:nvSpPr>
            <p:spPr>
              <a:xfrm>
                <a:off x="70126" y="1054223"/>
                <a:ext cx="6558038" cy="171806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
              <p:cNvSpPr>
                <a:spLocks/>
              </p:cNvSpPr>
              <p:nvPr/>
            </p:nvSpPr>
            <p:spPr bwMode="auto">
              <a:xfrm>
                <a:off x="-485943" y="547947"/>
                <a:ext cx="1352295" cy="1493837"/>
              </a:xfrm>
              <a:custGeom>
                <a:avLst/>
                <a:gdLst>
                  <a:gd name="T0" fmla="*/ 779 w 1179"/>
                  <a:gd name="T1" fmla="*/ 0 h 941"/>
                  <a:gd name="T2" fmla="*/ 883 w 1179"/>
                  <a:gd name="T3" fmla="*/ 126 h 941"/>
                  <a:gd name="T4" fmla="*/ 1179 w 1179"/>
                  <a:gd name="T5" fmla="*/ 892 h 941"/>
                  <a:gd name="T6" fmla="*/ 0 w 1179"/>
                  <a:gd name="T7" fmla="*/ 941 h 941"/>
                  <a:gd name="T8" fmla="*/ 127 w 1179"/>
                  <a:gd name="T9" fmla="*/ 55 h 941"/>
                  <a:gd name="T10" fmla="*/ 779 w 1179"/>
                  <a:gd name="T11" fmla="*/ 0 h 941"/>
                </a:gdLst>
                <a:ahLst/>
                <a:cxnLst>
                  <a:cxn ang="0">
                    <a:pos x="T0" y="T1"/>
                  </a:cxn>
                  <a:cxn ang="0">
                    <a:pos x="T2" y="T3"/>
                  </a:cxn>
                  <a:cxn ang="0">
                    <a:pos x="T4" y="T5"/>
                  </a:cxn>
                  <a:cxn ang="0">
                    <a:pos x="T6" y="T7"/>
                  </a:cxn>
                  <a:cxn ang="0">
                    <a:pos x="T8" y="T9"/>
                  </a:cxn>
                  <a:cxn ang="0">
                    <a:pos x="T10" y="T11"/>
                  </a:cxn>
                </a:cxnLst>
                <a:rect l="0" t="0" r="r" b="b"/>
                <a:pathLst>
                  <a:path w="1179" h="941">
                    <a:moveTo>
                      <a:pt x="779" y="0"/>
                    </a:moveTo>
                    <a:lnTo>
                      <a:pt x="883" y="126"/>
                    </a:lnTo>
                    <a:lnTo>
                      <a:pt x="1179" y="892"/>
                    </a:lnTo>
                    <a:lnTo>
                      <a:pt x="0" y="941"/>
                    </a:lnTo>
                    <a:lnTo>
                      <a:pt x="127" y="55"/>
                    </a:lnTo>
                    <a:lnTo>
                      <a:pt x="779" y="0"/>
                    </a:lnTo>
                    <a:close/>
                  </a:path>
                </a:pathLst>
              </a:custGeom>
              <a:solidFill>
                <a:srgbClr val="FF802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9"/>
              <p:cNvSpPr>
                <a:spLocks/>
              </p:cNvSpPr>
              <p:nvPr/>
            </p:nvSpPr>
            <p:spPr bwMode="auto">
              <a:xfrm>
                <a:off x="-581052" y="726281"/>
                <a:ext cx="1233009" cy="1630362"/>
              </a:xfrm>
              <a:custGeom>
                <a:avLst/>
                <a:gdLst>
                  <a:gd name="T0" fmla="*/ 278 w 1075"/>
                  <a:gd name="T1" fmla="*/ 0 h 1027"/>
                  <a:gd name="T2" fmla="*/ 852 w 1075"/>
                  <a:gd name="T3" fmla="*/ 33 h 1027"/>
                  <a:gd name="T4" fmla="*/ 1075 w 1075"/>
                  <a:gd name="T5" fmla="*/ 1027 h 1027"/>
                  <a:gd name="T6" fmla="*/ 0 w 1075"/>
                  <a:gd name="T7" fmla="*/ 939 h 1027"/>
                  <a:gd name="T8" fmla="*/ 278 w 1075"/>
                  <a:gd name="T9" fmla="*/ 0 h 1027"/>
                </a:gdLst>
                <a:ahLst/>
                <a:cxnLst>
                  <a:cxn ang="0">
                    <a:pos x="T0" y="T1"/>
                  </a:cxn>
                  <a:cxn ang="0">
                    <a:pos x="T2" y="T3"/>
                  </a:cxn>
                  <a:cxn ang="0">
                    <a:pos x="T4" y="T5"/>
                  </a:cxn>
                  <a:cxn ang="0">
                    <a:pos x="T6" y="T7"/>
                  </a:cxn>
                  <a:cxn ang="0">
                    <a:pos x="T8" y="T9"/>
                  </a:cxn>
                </a:cxnLst>
                <a:rect l="0" t="0" r="r" b="b"/>
                <a:pathLst>
                  <a:path w="1075" h="1027">
                    <a:moveTo>
                      <a:pt x="278" y="0"/>
                    </a:moveTo>
                    <a:lnTo>
                      <a:pt x="852" y="33"/>
                    </a:lnTo>
                    <a:lnTo>
                      <a:pt x="1075" y="1027"/>
                    </a:lnTo>
                    <a:lnTo>
                      <a:pt x="0" y="939"/>
                    </a:lnTo>
                    <a:lnTo>
                      <a:pt x="278" y="0"/>
                    </a:lnTo>
                    <a:close/>
                  </a:path>
                </a:pathLst>
              </a:custGeom>
              <a:solidFill>
                <a:srgbClr val="212745"/>
              </a:solidFill>
              <a:ln w="0">
                <a:noFill/>
                <a:prstDash val="solid"/>
                <a:round/>
                <a:headEnd/>
                <a:tailEnd/>
              </a:ln>
              <a:effectLst/>
            </p:spPr>
            <p:txBody>
              <a:bodyPr vert="horz" wrap="square" lIns="182880" tIns="274320" rIns="182880" bIns="182880" numCol="1" anchor="ctr" anchorCtr="1" compatLnSpc="1">
                <a:prstTxWarp prst="textNoShape">
                  <a:avLst/>
                </a:prstTxWarp>
              </a:bodyPr>
              <a:lstStyle/>
              <a:p>
                <a:r>
                  <a:rPr lang="en-US" sz="6000" b="1" dirty="0" smtClean="0">
                    <a:solidFill>
                      <a:srgbClr val="101323"/>
                    </a:solidFill>
                    <a:latin typeface="Arial" panose="020B0604020202020204" pitchFamily="34" charset="0"/>
                    <a:cs typeface="Arial" panose="020B0604020202020204" pitchFamily="34" charset="0"/>
                  </a:rPr>
                  <a:t>1</a:t>
                </a:r>
                <a:endParaRPr lang="en-US" sz="6000" b="1" dirty="0">
                  <a:solidFill>
                    <a:srgbClr val="101323"/>
                  </a:solidFill>
                  <a:latin typeface="Arial" panose="020B0604020202020204" pitchFamily="34" charset="0"/>
                  <a:cs typeface="Arial" panose="020B0604020202020204" pitchFamily="34" charset="0"/>
                </a:endParaRPr>
              </a:p>
            </p:txBody>
          </p:sp>
          <p:sp>
            <p:nvSpPr>
              <p:cNvPr id="22" name="TextBox 2"/>
              <p:cNvSpPr txBox="1"/>
              <p:nvPr/>
            </p:nvSpPr>
            <p:spPr>
              <a:xfrm>
                <a:off x="400419" y="1196878"/>
                <a:ext cx="6227745" cy="771478"/>
              </a:xfrm>
              <a:prstGeom prst="rect">
                <a:avLst/>
              </a:prstGeom>
              <a:noFill/>
            </p:spPr>
            <p:txBody>
              <a:bodyPr wrap="square" rtlCol="0">
                <a:spAutoFit/>
              </a:bodyPr>
              <a:lstStyle/>
              <a:p>
                <a:pPr algn="just">
                  <a:lnSpc>
                    <a:spcPct val="80000"/>
                  </a:lnSpc>
                </a:pPr>
                <a:r>
                  <a:rPr lang="es-EC" sz="1500" b="1" kern="0" dirty="0" smtClean="0">
                    <a:latin typeface="Arial" panose="020B0604020202020204" pitchFamily="34" charset="0"/>
                    <a:cs typeface="Arial" panose="020B0604020202020204" pitchFamily="34" charset="0"/>
                  </a:rPr>
                  <a:t>El Cantón de San Lorenzo se ve afectado por un alto flujo migratorio de habitantes colombianos quienes buscan refugio debido a los problemas internos del vecino país</a:t>
                </a:r>
                <a:r>
                  <a:rPr lang="es-EC" sz="1500" b="1" kern="0" dirty="0">
                    <a:latin typeface="Arial" panose="020B0604020202020204" pitchFamily="34" charset="0"/>
                    <a:cs typeface="Arial" panose="020B0604020202020204" pitchFamily="34" charset="0"/>
                  </a:rPr>
                  <a:t>.</a:t>
                </a:r>
                <a:endParaRPr lang="en-US" sz="1500" b="1" kern="0" dirty="0">
                  <a:latin typeface="Arial" panose="020B0604020202020204" pitchFamily="34" charset="0"/>
                  <a:cs typeface="Arial" panose="020B0604020202020204" pitchFamily="34" charset="0"/>
                </a:endParaRPr>
              </a:p>
            </p:txBody>
          </p:sp>
        </p:grpSp>
        <p:grpSp>
          <p:nvGrpSpPr>
            <p:cNvPr id="6" name="Group 6"/>
            <p:cNvGrpSpPr/>
            <p:nvPr/>
          </p:nvGrpSpPr>
          <p:grpSpPr>
            <a:xfrm>
              <a:off x="-804073" y="2722901"/>
              <a:ext cx="9595648" cy="3414643"/>
              <a:chOff x="-828955" y="2782535"/>
              <a:chExt cx="9595648" cy="3414643"/>
            </a:xfrm>
          </p:grpSpPr>
          <p:sp>
            <p:nvSpPr>
              <p:cNvPr id="13" name="Rectangle 21"/>
              <p:cNvSpPr/>
              <p:nvPr/>
            </p:nvSpPr>
            <p:spPr>
              <a:xfrm>
                <a:off x="-26470" y="3120046"/>
                <a:ext cx="8793163" cy="1590675"/>
              </a:xfrm>
              <a:prstGeom prst="rect">
                <a:avLst/>
              </a:prstGeom>
              <a:solidFill>
                <a:srgbClr val="F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p:cNvSpPr>
              <p:nvPr/>
            </p:nvSpPr>
            <p:spPr bwMode="auto">
              <a:xfrm>
                <a:off x="-828955" y="4945106"/>
                <a:ext cx="1298983" cy="1252072"/>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rgbClr val="821A08"/>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12"/>
              <p:cNvSpPr>
                <a:spLocks/>
              </p:cNvSpPr>
              <p:nvPr/>
            </p:nvSpPr>
            <p:spPr bwMode="auto">
              <a:xfrm>
                <a:off x="-581052" y="2782535"/>
                <a:ext cx="1659300" cy="1589087"/>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rgbClr val="F9B3A7"/>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13"/>
              <p:cNvSpPr>
                <a:spLocks/>
              </p:cNvSpPr>
              <p:nvPr/>
            </p:nvSpPr>
            <p:spPr bwMode="auto">
              <a:xfrm>
                <a:off x="-485943" y="2882811"/>
                <a:ext cx="1237685" cy="1346200"/>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rgbClr val="F14124"/>
              </a:solidFill>
              <a:ln w="0">
                <a:noFill/>
                <a:prstDash val="solid"/>
                <a:round/>
                <a:headEnd/>
                <a:tailEnd/>
              </a:ln>
              <a:effectLst/>
            </p:spPr>
            <p:txBody>
              <a:bodyPr vert="horz" wrap="square" lIns="182880" tIns="365760" rIns="274320" bIns="182880" numCol="1" anchor="ctr" anchorCtr="1" compatLnSpc="1">
                <a:prstTxWarp prst="textNoShape">
                  <a:avLst/>
                </a:prstTxWarp>
              </a:bodyPr>
              <a:lstStyle/>
              <a:p>
                <a:r>
                  <a:rPr lang="en-US" sz="6000" b="1" dirty="0" smtClean="0">
                    <a:solidFill>
                      <a:srgbClr val="821A08"/>
                    </a:solidFill>
                    <a:latin typeface="Arial" panose="020B0604020202020204" pitchFamily="34" charset="0"/>
                    <a:cs typeface="Arial" panose="020B0604020202020204" pitchFamily="34" charset="0"/>
                  </a:rPr>
                  <a:t>2</a:t>
                </a:r>
                <a:endParaRPr lang="en-US" sz="6000" b="1" dirty="0">
                  <a:solidFill>
                    <a:srgbClr val="821A08"/>
                  </a:solidFill>
                  <a:latin typeface="Arial" panose="020B0604020202020204" pitchFamily="34" charset="0"/>
                  <a:cs typeface="Arial" panose="020B0604020202020204" pitchFamily="34" charset="0"/>
                </a:endParaRPr>
              </a:p>
            </p:txBody>
          </p:sp>
          <p:sp>
            <p:nvSpPr>
              <p:cNvPr id="17" name="TextBox 24"/>
              <p:cNvSpPr txBox="1"/>
              <p:nvPr/>
            </p:nvSpPr>
            <p:spPr>
              <a:xfrm>
                <a:off x="582452" y="3221532"/>
                <a:ext cx="6282045" cy="953326"/>
              </a:xfrm>
              <a:prstGeom prst="rect">
                <a:avLst/>
              </a:prstGeom>
              <a:noFill/>
            </p:spPr>
            <p:txBody>
              <a:bodyPr wrap="square" rtlCol="0">
                <a:spAutoFit/>
              </a:bodyPr>
              <a:lstStyle/>
              <a:p>
                <a:pPr algn="just">
                  <a:lnSpc>
                    <a:spcPct val="90000"/>
                  </a:lnSpc>
                </a:pPr>
                <a:r>
                  <a:rPr lang="es-EC" sz="1700" b="1" kern="0" dirty="0">
                    <a:latin typeface="Arial" panose="020B0604020202020204" pitchFamily="34" charset="0"/>
                    <a:cs typeface="Arial" panose="020B0604020202020204" pitchFamily="34" charset="0"/>
                  </a:rPr>
                  <a:t> </a:t>
                </a:r>
                <a:r>
                  <a:rPr lang="es-EC" sz="1700" b="1" dirty="0" smtClean="0"/>
                  <a:t>Por su ubicación se encuentra expuesta </a:t>
                </a:r>
                <a:r>
                  <a:rPr lang="es-EC" sz="1700" b="1" dirty="0"/>
                  <a:t>a varios riesgos relacionados con actos de terrorismo y vandalismo, como son: el secuestro, tráfico de armas, drogas, municiones y personas, extorsiones, contrabando, entre otros.</a:t>
                </a:r>
                <a:endParaRPr lang="en-US" sz="1700" b="1" kern="0" dirty="0">
                  <a:solidFill>
                    <a:srgbClr val="101323"/>
                  </a:solidFill>
                  <a:latin typeface="Arial" panose="020B0604020202020204" pitchFamily="34" charset="0"/>
                  <a:cs typeface="Arial" panose="020B0604020202020204" pitchFamily="34" charset="0"/>
                </a:endParaRPr>
              </a:p>
            </p:txBody>
          </p:sp>
        </p:grpSp>
        <p:grpSp>
          <p:nvGrpSpPr>
            <p:cNvPr id="7" name="Group 8"/>
            <p:cNvGrpSpPr/>
            <p:nvPr/>
          </p:nvGrpSpPr>
          <p:grpSpPr>
            <a:xfrm>
              <a:off x="-614748" y="4711531"/>
              <a:ext cx="8187306" cy="1589476"/>
              <a:chOff x="-639630" y="4948426"/>
              <a:chExt cx="8187306" cy="1589476"/>
            </a:xfrm>
          </p:grpSpPr>
          <p:sp>
            <p:nvSpPr>
              <p:cNvPr id="8" name="Rectangle 22"/>
              <p:cNvSpPr/>
              <p:nvPr/>
            </p:nvSpPr>
            <p:spPr>
              <a:xfrm>
                <a:off x="470028" y="4948426"/>
                <a:ext cx="7077648" cy="1589476"/>
              </a:xfrm>
              <a:custGeom>
                <a:avLst/>
                <a:gdLst>
                  <a:gd name="connsiteX0" fmla="*/ 0 w 8402638"/>
                  <a:gd name="connsiteY0" fmla="*/ 0 h 1590675"/>
                  <a:gd name="connsiteX1" fmla="*/ 8402638 w 8402638"/>
                  <a:gd name="connsiteY1" fmla="*/ 0 h 1590675"/>
                  <a:gd name="connsiteX2" fmla="*/ 8402638 w 8402638"/>
                  <a:gd name="connsiteY2" fmla="*/ 1590675 h 1590675"/>
                  <a:gd name="connsiteX3" fmla="*/ 0 w 8402638"/>
                  <a:gd name="connsiteY3" fmla="*/ 1590675 h 1590675"/>
                  <a:gd name="connsiteX4" fmla="*/ 0 w 8402638"/>
                  <a:gd name="connsiteY4" fmla="*/ 0 h 1590675"/>
                  <a:gd name="connsiteX0" fmla="*/ 0 w 8421688"/>
                  <a:gd name="connsiteY0" fmla="*/ 0 h 1590675"/>
                  <a:gd name="connsiteX1" fmla="*/ 8402638 w 8421688"/>
                  <a:gd name="connsiteY1" fmla="*/ 0 h 1590675"/>
                  <a:gd name="connsiteX2" fmla="*/ 8421688 w 8421688"/>
                  <a:gd name="connsiteY2" fmla="*/ 1590675 h 1590675"/>
                  <a:gd name="connsiteX3" fmla="*/ 0 w 8421688"/>
                  <a:gd name="connsiteY3" fmla="*/ 1590675 h 1590675"/>
                  <a:gd name="connsiteX4" fmla="*/ 0 w 8421688"/>
                  <a:gd name="connsiteY4" fmla="*/ 0 h 1590675"/>
                  <a:gd name="connsiteX0" fmla="*/ 0 w 8450263"/>
                  <a:gd name="connsiteY0" fmla="*/ 0 h 1590675"/>
                  <a:gd name="connsiteX1" fmla="*/ 8402638 w 8450263"/>
                  <a:gd name="connsiteY1" fmla="*/ 0 h 1590675"/>
                  <a:gd name="connsiteX2" fmla="*/ 8450263 w 8450263"/>
                  <a:gd name="connsiteY2" fmla="*/ 1590675 h 1590675"/>
                  <a:gd name="connsiteX3" fmla="*/ 0 w 8450263"/>
                  <a:gd name="connsiteY3" fmla="*/ 1590675 h 1590675"/>
                  <a:gd name="connsiteX4" fmla="*/ 0 w 8450263"/>
                  <a:gd name="connsiteY4" fmla="*/ 0 h 1590675"/>
                  <a:gd name="connsiteX0" fmla="*/ 0 w 8526463"/>
                  <a:gd name="connsiteY0" fmla="*/ 0 h 1590675"/>
                  <a:gd name="connsiteX1" fmla="*/ 8402638 w 8526463"/>
                  <a:gd name="connsiteY1" fmla="*/ 0 h 1590675"/>
                  <a:gd name="connsiteX2" fmla="*/ 8526463 w 8526463"/>
                  <a:gd name="connsiteY2" fmla="*/ 1590675 h 1590675"/>
                  <a:gd name="connsiteX3" fmla="*/ 0 w 8526463"/>
                  <a:gd name="connsiteY3" fmla="*/ 1590675 h 1590675"/>
                  <a:gd name="connsiteX4" fmla="*/ 0 w 8526463"/>
                  <a:gd name="connsiteY4" fmla="*/ 0 h 1590675"/>
                  <a:gd name="connsiteX0" fmla="*/ 0 w 8650288"/>
                  <a:gd name="connsiteY0" fmla="*/ 0 h 1590675"/>
                  <a:gd name="connsiteX1" fmla="*/ 8402638 w 8650288"/>
                  <a:gd name="connsiteY1" fmla="*/ 0 h 1590675"/>
                  <a:gd name="connsiteX2" fmla="*/ 8650288 w 8650288"/>
                  <a:gd name="connsiteY2" fmla="*/ 1590675 h 1590675"/>
                  <a:gd name="connsiteX3" fmla="*/ 0 w 8650288"/>
                  <a:gd name="connsiteY3" fmla="*/ 1590675 h 1590675"/>
                  <a:gd name="connsiteX4" fmla="*/ 0 w 8650288"/>
                  <a:gd name="connsiteY4" fmla="*/ 0 h 1590675"/>
                  <a:gd name="connsiteX0" fmla="*/ 0 w 8749348"/>
                  <a:gd name="connsiteY0" fmla="*/ 3810 h 1590675"/>
                  <a:gd name="connsiteX1" fmla="*/ 8501698 w 8749348"/>
                  <a:gd name="connsiteY1" fmla="*/ 0 h 1590675"/>
                  <a:gd name="connsiteX2" fmla="*/ 8749348 w 8749348"/>
                  <a:gd name="connsiteY2" fmla="*/ 1590675 h 1590675"/>
                  <a:gd name="connsiteX3" fmla="*/ 99060 w 8749348"/>
                  <a:gd name="connsiteY3" fmla="*/ 1590675 h 1590675"/>
                  <a:gd name="connsiteX4" fmla="*/ 0 w 8749348"/>
                  <a:gd name="connsiteY4" fmla="*/ 3810 h 1590675"/>
                  <a:gd name="connsiteX0" fmla="*/ 3810 w 8753158"/>
                  <a:gd name="connsiteY0" fmla="*/ 3810 h 1594485"/>
                  <a:gd name="connsiteX1" fmla="*/ 8505508 w 8753158"/>
                  <a:gd name="connsiteY1" fmla="*/ 0 h 1594485"/>
                  <a:gd name="connsiteX2" fmla="*/ 8753158 w 8753158"/>
                  <a:gd name="connsiteY2" fmla="*/ 1590675 h 1594485"/>
                  <a:gd name="connsiteX3" fmla="*/ 0 w 8753158"/>
                  <a:gd name="connsiteY3" fmla="*/ 1594485 h 1594485"/>
                  <a:gd name="connsiteX4" fmla="*/ 3810 w 8753158"/>
                  <a:gd name="connsiteY4" fmla="*/ 3810 h 159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158" h="1594485">
                    <a:moveTo>
                      <a:pt x="3810" y="3810"/>
                    </a:moveTo>
                    <a:lnTo>
                      <a:pt x="8505508" y="0"/>
                    </a:lnTo>
                    <a:lnTo>
                      <a:pt x="8753158" y="1590675"/>
                    </a:lnTo>
                    <a:lnTo>
                      <a:pt x="0" y="1594485"/>
                    </a:lnTo>
                    <a:lnTo>
                      <a:pt x="3810" y="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700" b="1" kern="0" dirty="0" smtClean="0">
                    <a:solidFill>
                      <a:schemeClr val="tx1"/>
                    </a:solidFill>
                    <a:latin typeface="Arial" panose="020B0604020202020204" pitchFamily="34" charset="0"/>
                    <a:cs typeface="Arial" panose="020B0604020202020204" pitchFamily="34" charset="0"/>
                  </a:rPr>
                  <a:t>         A pesar de su potencial económico por sus condiciones naturales especiales cuenta con un alto índice de pobreza, tiene una afectación alarmante de desempleo. </a:t>
                </a:r>
                <a:endParaRPr lang="es-EC" sz="1500" b="1" kern="0" dirty="0" smtClean="0">
                  <a:solidFill>
                    <a:schemeClr val="tx1"/>
                  </a:solidFill>
                  <a:latin typeface="Arial" panose="020B0604020202020204" pitchFamily="34" charset="0"/>
                  <a:cs typeface="Arial" panose="020B0604020202020204" pitchFamily="34" charset="0"/>
                </a:endParaRPr>
              </a:p>
            </p:txBody>
          </p:sp>
          <p:sp>
            <p:nvSpPr>
              <p:cNvPr id="11" name="Freeform 17"/>
              <p:cNvSpPr>
                <a:spLocks/>
              </p:cNvSpPr>
              <p:nvPr/>
            </p:nvSpPr>
            <p:spPr bwMode="auto">
              <a:xfrm>
                <a:off x="-639630" y="5041530"/>
                <a:ext cx="1109658" cy="1049431"/>
              </a:xfrm>
              <a:custGeom>
                <a:avLst/>
                <a:gdLst>
                  <a:gd name="T0" fmla="*/ 760 w 1133"/>
                  <a:gd name="T1" fmla="*/ 0 h 857"/>
                  <a:gd name="T2" fmla="*/ 1133 w 1133"/>
                  <a:gd name="T3" fmla="*/ 852 h 857"/>
                  <a:gd name="T4" fmla="*/ 44 w 1133"/>
                  <a:gd name="T5" fmla="*/ 857 h 857"/>
                  <a:gd name="T6" fmla="*/ 0 w 1133"/>
                  <a:gd name="T7" fmla="*/ 309 h 857"/>
                  <a:gd name="T8" fmla="*/ 760 w 1133"/>
                  <a:gd name="T9" fmla="*/ 0 h 857"/>
                </a:gdLst>
                <a:ahLst/>
                <a:cxnLst>
                  <a:cxn ang="0">
                    <a:pos x="T0" y="T1"/>
                  </a:cxn>
                  <a:cxn ang="0">
                    <a:pos x="T2" y="T3"/>
                  </a:cxn>
                  <a:cxn ang="0">
                    <a:pos x="T4" y="T5"/>
                  </a:cxn>
                  <a:cxn ang="0">
                    <a:pos x="T6" y="T7"/>
                  </a:cxn>
                  <a:cxn ang="0">
                    <a:pos x="T8" y="T9"/>
                  </a:cxn>
                </a:cxnLst>
                <a:rect l="0" t="0" r="r" b="b"/>
                <a:pathLst>
                  <a:path w="1133" h="857">
                    <a:moveTo>
                      <a:pt x="760" y="0"/>
                    </a:moveTo>
                    <a:lnTo>
                      <a:pt x="1133" y="852"/>
                    </a:lnTo>
                    <a:lnTo>
                      <a:pt x="44" y="857"/>
                    </a:lnTo>
                    <a:lnTo>
                      <a:pt x="0" y="309"/>
                    </a:lnTo>
                    <a:lnTo>
                      <a:pt x="760" y="0"/>
                    </a:lnTo>
                    <a:close/>
                  </a:path>
                </a:pathLst>
              </a:custGeom>
              <a:solidFill>
                <a:schemeClr val="bg2">
                  <a:lumMod val="90000"/>
                </a:schemeClr>
              </a:solidFill>
              <a:ln w="0">
                <a:noFill/>
                <a:prstDash val="solid"/>
                <a:round/>
                <a:headEnd/>
                <a:tailEnd/>
              </a:ln>
              <a:effectLst/>
            </p:spPr>
            <p:txBody>
              <a:bodyPr vert="horz" wrap="square" lIns="182880" tIns="548640" rIns="457200" bIns="182880" numCol="1" anchor="ctr" anchorCtr="1" compatLnSpc="1">
                <a:prstTxWarp prst="textNoShape">
                  <a:avLst/>
                </a:prstTxWarp>
              </a:bodyPr>
              <a:lstStyle/>
              <a:p>
                <a:r>
                  <a:rPr lang="en-US" sz="6000" b="1" dirty="0" smtClean="0">
                    <a:solidFill>
                      <a:schemeClr val="accent1">
                        <a:lumMod val="50000"/>
                      </a:schemeClr>
                    </a:solidFill>
                    <a:latin typeface="Arial" panose="020B0604020202020204" pitchFamily="34" charset="0"/>
                    <a:cs typeface="Arial" panose="020B0604020202020204" pitchFamily="34" charset="0"/>
                  </a:rPr>
                  <a:t>3</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grpSp>
      </p:grpSp>
      <p:sp>
        <p:nvSpPr>
          <p:cNvPr id="23" name="Título 1"/>
          <p:cNvSpPr>
            <a:spLocks noGrp="1"/>
          </p:cNvSpPr>
          <p:nvPr>
            <p:ph type="title"/>
          </p:nvPr>
        </p:nvSpPr>
        <p:spPr>
          <a:xfrm>
            <a:off x="1184635" y="687998"/>
            <a:ext cx="8911687" cy="1038232"/>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ANTECEDENTES </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24" name="Imagen 2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2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682475" y="1864114"/>
            <a:ext cx="2525394" cy="1372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Imagen 2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9971729" y="3367660"/>
            <a:ext cx="1145140" cy="125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Imagen 27"/>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Lst>
          </a:blip>
          <a:stretch>
            <a:fillRect/>
          </a:stretch>
        </p:blipFill>
        <p:spPr>
          <a:xfrm>
            <a:off x="9638954" y="4816875"/>
            <a:ext cx="2376274" cy="1195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033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smtClean="0"/>
              <a:t>GOBIERNO AUTONOMO DESCENTRALIZADO “SAN LORENZO DEL PAILON”</a:t>
            </a:r>
            <a:endParaRPr lang="es-ES" b="1" dirty="0"/>
          </a:p>
        </p:txBody>
      </p:sp>
      <p:sp>
        <p:nvSpPr>
          <p:cNvPr id="3" name="Marcador de contenido 2"/>
          <p:cNvSpPr>
            <a:spLocks noGrp="1"/>
          </p:cNvSpPr>
          <p:nvPr>
            <p:ph idx="1"/>
          </p:nvPr>
        </p:nvSpPr>
        <p:spPr/>
        <p:txBody>
          <a:bodyPr/>
          <a:lstStyle/>
          <a:p>
            <a:pPr algn="just"/>
            <a:r>
              <a:rPr lang="es-EC" b="1" dirty="0"/>
              <a:t>El Gobierno Autónomo Descentralizado del Cantón San </a:t>
            </a:r>
            <a:r>
              <a:rPr lang="es-EC" b="1" dirty="0" smtClean="0"/>
              <a:t>Lorenzo-Esmeraldas es el centro político del cantón , </a:t>
            </a:r>
            <a:r>
              <a:rPr lang="es-EC" b="1" dirty="0"/>
              <a:t>es una institución pública en la que laboran 243 personas, entre directivos y personal administrativo. </a:t>
            </a:r>
            <a:endParaRPr lang="es-EC" b="1" dirty="0" smtClean="0"/>
          </a:p>
          <a:p>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42857"/>
          <a:stretch/>
        </p:blipFill>
        <p:spPr>
          <a:xfrm>
            <a:off x="4303176" y="2863131"/>
            <a:ext cx="3287350" cy="3339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9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i="1" dirty="0" smtClean="0"/>
              <a:t>FORMULACION DEL PROBLEMA</a:t>
            </a:r>
            <a:endParaRPr lang="es-ES" b="1" i="1" dirty="0"/>
          </a:p>
        </p:txBody>
      </p:sp>
      <p:sp>
        <p:nvSpPr>
          <p:cNvPr id="3" name="Marcador de contenido 2"/>
          <p:cNvSpPr>
            <a:spLocks noGrp="1"/>
          </p:cNvSpPr>
          <p:nvPr>
            <p:ph idx="1"/>
          </p:nvPr>
        </p:nvSpPr>
        <p:spPr/>
        <p:txBody>
          <a:bodyPr>
            <a:normAutofit fontScale="92500" lnSpcReduction="20000"/>
          </a:bodyPr>
          <a:lstStyle/>
          <a:p>
            <a:r>
              <a:rPr lang="es-EC" sz="5000" b="1" dirty="0">
                <a:latin typeface="Adobe Gothic Std B" panose="020B0800000000000000" pitchFamily="34" charset="-128"/>
                <a:ea typeface="Adobe Gothic Std B" panose="020B0800000000000000" pitchFamily="34" charset="-128"/>
              </a:rPr>
              <a:t>¿Cuál es el estado actual de las condiciones de seguridad física en </a:t>
            </a:r>
            <a:r>
              <a:rPr lang="es-EC" sz="5000" b="1" dirty="0" smtClean="0">
                <a:latin typeface="Adobe Gothic Std B" panose="020B0800000000000000" pitchFamily="34" charset="-128"/>
                <a:ea typeface="Adobe Gothic Std B" panose="020B0800000000000000" pitchFamily="34" charset="-128"/>
              </a:rPr>
              <a:t>las instalaciones del  </a:t>
            </a:r>
            <a:r>
              <a:rPr lang="es-EC" sz="5000" b="1" dirty="0">
                <a:latin typeface="Adobe Gothic Std B" panose="020B0800000000000000" pitchFamily="34" charset="-128"/>
                <a:ea typeface="Adobe Gothic Std B" panose="020B0800000000000000" pitchFamily="34" charset="-128"/>
              </a:rPr>
              <a:t>GAD de San </a:t>
            </a:r>
            <a:r>
              <a:rPr lang="es-EC" sz="5000" b="1" dirty="0" smtClean="0">
                <a:latin typeface="Adobe Gothic Std B" panose="020B0800000000000000" pitchFamily="34" charset="-128"/>
                <a:ea typeface="Adobe Gothic Std B" panose="020B0800000000000000" pitchFamily="34" charset="-128"/>
              </a:rPr>
              <a:t>Lorenzo y su incidencia en las actividades cotidianas de los colaboradores de la institución como de la población?</a:t>
            </a:r>
          </a:p>
          <a:p>
            <a:endParaRPr lang="es-EC" dirty="0"/>
          </a:p>
          <a:p>
            <a:endParaRPr lang="es-ES" dirty="0"/>
          </a:p>
        </p:txBody>
      </p:sp>
      <p:pic>
        <p:nvPicPr>
          <p:cNvPr id="4" name="Imagen 3"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5"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9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3"/>
          <p:cNvGrpSpPr/>
          <p:nvPr/>
        </p:nvGrpSpPr>
        <p:grpSpPr>
          <a:xfrm rot="16200000">
            <a:off x="10746557" y="2950589"/>
            <a:ext cx="1268671" cy="1535267"/>
            <a:chOff x="3429000" y="971550"/>
            <a:chExt cx="1921136" cy="3274078"/>
          </a:xfrm>
        </p:grpSpPr>
        <p:grpSp>
          <p:nvGrpSpPr>
            <p:cNvPr id="9" name="Group 43"/>
            <p:cNvGrpSpPr/>
            <p:nvPr/>
          </p:nvGrpSpPr>
          <p:grpSpPr>
            <a:xfrm>
              <a:off x="3429000" y="971550"/>
              <a:ext cx="1921136" cy="1921136"/>
              <a:chOff x="2438400" y="1581150"/>
              <a:chExt cx="2671482" cy="2671482"/>
            </a:xfrm>
            <a:effectLst>
              <a:outerShdw blurRad="101600" dir="8580000" sy="23000" kx="-1200000" algn="bl" rotWithShape="0">
                <a:prstClr val="black">
                  <a:alpha val="20000"/>
                </a:prstClr>
              </a:outerShdw>
            </a:effectLst>
            <a:scene3d>
              <a:camera prst="perspectiveRelaxedModerately"/>
              <a:lightRig rig="chilly" dir="t"/>
            </a:scene3d>
          </p:grpSpPr>
          <p:sp>
            <p:nvSpPr>
              <p:cNvPr id="11" name="Oval 34"/>
              <p:cNvSpPr/>
              <p:nvPr/>
            </p:nvSpPr>
            <p:spPr>
              <a:xfrm>
                <a:off x="2438400" y="1581150"/>
                <a:ext cx="2671482" cy="2671482"/>
              </a:xfrm>
              <a:prstGeom prst="ellipse">
                <a:avLst/>
              </a:prstGeom>
              <a:solidFill>
                <a:srgbClr val="781302"/>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2" name="Oval 35"/>
              <p:cNvSpPr/>
              <p:nvPr/>
            </p:nvSpPr>
            <p:spPr>
              <a:xfrm>
                <a:off x="2683249" y="1825999"/>
                <a:ext cx="2181785" cy="2181785"/>
              </a:xfrm>
              <a:prstGeom prst="ellipse">
                <a:avLst/>
              </a:prstGeom>
              <a:solidFill>
                <a:schemeClr val="bg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3" name="Oval 36"/>
              <p:cNvSpPr/>
              <p:nvPr/>
            </p:nvSpPr>
            <p:spPr>
              <a:xfrm>
                <a:off x="2892519" y="2035269"/>
                <a:ext cx="1763245" cy="1763245"/>
              </a:xfrm>
              <a:prstGeom prst="ellipse">
                <a:avLst/>
              </a:prstGeom>
              <a:solidFill>
                <a:srgbClr val="00FF00"/>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4" name="Oval 40"/>
              <p:cNvSpPr/>
              <p:nvPr/>
            </p:nvSpPr>
            <p:spPr>
              <a:xfrm>
                <a:off x="3140169" y="2282919"/>
                <a:ext cx="1267945" cy="1267945"/>
              </a:xfrm>
              <a:prstGeom prst="ellipse">
                <a:avLst/>
              </a:prstGeom>
              <a:solidFill>
                <a:schemeClr val="bg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5" name="Oval 41"/>
              <p:cNvSpPr/>
              <p:nvPr/>
            </p:nvSpPr>
            <p:spPr>
              <a:xfrm>
                <a:off x="3355041" y="2497791"/>
                <a:ext cx="838200" cy="838200"/>
              </a:xfrm>
              <a:prstGeom prst="ellipse">
                <a:avLst/>
              </a:prstGeom>
              <a:solidFill>
                <a:srgbClr val="00003A"/>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16" name="Oval 42"/>
              <p:cNvSpPr/>
              <p:nvPr/>
            </p:nvSpPr>
            <p:spPr>
              <a:xfrm>
                <a:off x="3545541" y="2688291"/>
                <a:ext cx="457200" cy="457200"/>
              </a:xfrm>
              <a:prstGeom prst="ellipse">
                <a:avLst/>
              </a:prstGeom>
              <a:solidFill>
                <a:srgbClr val="FF0000"/>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grpSp>
        <p:sp>
          <p:nvSpPr>
            <p:cNvPr id="10" name="Freeform 18"/>
            <p:cNvSpPr/>
            <p:nvPr/>
          </p:nvSpPr>
          <p:spPr>
            <a:xfrm flipV="1">
              <a:off x="3605078" y="1630731"/>
              <a:ext cx="1679133" cy="2614897"/>
            </a:xfrm>
            <a:custGeom>
              <a:avLst/>
              <a:gdLst>
                <a:gd name="connsiteX0" fmla="*/ 0 w 1888003"/>
                <a:gd name="connsiteY0" fmla="*/ 3246999 h 4191000"/>
                <a:gd name="connsiteX1" fmla="*/ 254153 w 1888003"/>
                <a:gd name="connsiteY1" fmla="*/ 3246999 h 4191000"/>
                <a:gd name="connsiteX2" fmla="*/ 254153 w 1888003"/>
                <a:gd name="connsiteY2" fmla="*/ 0 h 4191000"/>
                <a:gd name="connsiteX3" fmla="*/ 1633850 w 1888003"/>
                <a:gd name="connsiteY3" fmla="*/ 0 h 4191000"/>
                <a:gd name="connsiteX4" fmla="*/ 1633850 w 1888003"/>
                <a:gd name="connsiteY4" fmla="*/ 3246999 h 4191000"/>
                <a:gd name="connsiteX5" fmla="*/ 1888003 w 1888003"/>
                <a:gd name="connsiteY5" fmla="*/ 3246999 h 4191000"/>
                <a:gd name="connsiteX6" fmla="*/ 944002 w 1888003"/>
                <a:gd name="connsiteY6" fmla="*/ 4191000 h 4191000"/>
                <a:gd name="connsiteX7" fmla="*/ 0 w 1888003"/>
                <a:gd name="connsiteY7" fmla="*/ 3246999 h 4191000"/>
                <a:gd name="connsiteX0" fmla="*/ 279247 w 2167250"/>
                <a:gd name="connsiteY0" fmla="*/ 3266049 h 4210050"/>
                <a:gd name="connsiteX1" fmla="*/ 533400 w 2167250"/>
                <a:gd name="connsiteY1" fmla="*/ 3266049 h 4210050"/>
                <a:gd name="connsiteX2" fmla="*/ 0 w 2167250"/>
                <a:gd name="connsiteY2" fmla="*/ 0 h 4210050"/>
                <a:gd name="connsiteX3" fmla="*/ 1913097 w 2167250"/>
                <a:gd name="connsiteY3" fmla="*/ 19050 h 4210050"/>
                <a:gd name="connsiteX4" fmla="*/ 1913097 w 2167250"/>
                <a:gd name="connsiteY4" fmla="*/ 3266049 h 4210050"/>
                <a:gd name="connsiteX5" fmla="*/ 2167250 w 2167250"/>
                <a:gd name="connsiteY5" fmla="*/ 3266049 h 4210050"/>
                <a:gd name="connsiteX6" fmla="*/ 1223249 w 2167250"/>
                <a:gd name="connsiteY6" fmla="*/ 4210050 h 4210050"/>
                <a:gd name="connsiteX7" fmla="*/ 279247 w 2167250"/>
                <a:gd name="connsiteY7" fmla="*/ 3266049 h 4210050"/>
                <a:gd name="connsiteX0" fmla="*/ 2792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2792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506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319650 w 2675097"/>
                <a:gd name="connsiteY5" fmla="*/ 3266049 h 4210050"/>
                <a:gd name="connsiteX6" fmla="*/ 1223249 w 2675097"/>
                <a:gd name="connsiteY6" fmla="*/ 4210050 h 4210050"/>
                <a:gd name="connsiteX7" fmla="*/ 50647 w 2675097"/>
                <a:gd name="connsiteY7" fmla="*/ 3266049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5097" h="4210050">
                  <a:moveTo>
                    <a:pt x="50647" y="3266049"/>
                  </a:moveTo>
                  <a:lnTo>
                    <a:pt x="533400" y="3266049"/>
                  </a:lnTo>
                  <a:lnTo>
                    <a:pt x="0" y="0"/>
                  </a:lnTo>
                  <a:lnTo>
                    <a:pt x="2675097" y="19050"/>
                  </a:lnTo>
                  <a:lnTo>
                    <a:pt x="1913097" y="3266049"/>
                  </a:lnTo>
                  <a:lnTo>
                    <a:pt x="2319650" y="3266049"/>
                  </a:lnTo>
                  <a:lnTo>
                    <a:pt x="1223249" y="4210050"/>
                  </a:lnTo>
                  <a:lnTo>
                    <a:pt x="50647" y="3266049"/>
                  </a:lnTo>
                  <a:close/>
                </a:path>
              </a:pathLst>
            </a:custGeom>
            <a:gradFill>
              <a:gsLst>
                <a:gs pos="49000">
                  <a:srgbClr val="00B0F0"/>
                </a:gs>
                <a:gs pos="100000">
                  <a:schemeClr val="accent1">
                    <a:lumMod val="30000"/>
                    <a:lumOff val="70000"/>
                  </a:schemeClr>
                </a:gs>
              </a:gsLst>
              <a:lin ang="5400000" scaled="1"/>
            </a:gradFill>
            <a:ln>
              <a:noFill/>
            </a:ln>
            <a:effectLst>
              <a:outerShdw blurRad="76200" dist="38100" dir="5400000" algn="t" rotWithShape="0">
                <a:prstClr val="black">
                  <a:alpha val="66000"/>
                </a:prstClr>
              </a:outerShdw>
            </a:effectLst>
            <a:scene3d>
              <a:camera prst="perspectiveRelaxed" fov="6000000"/>
              <a:lightRig rig="flat" dir="t"/>
            </a:scene3d>
            <a:sp3d prstMaterial="powder">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grpSp>
      <p:sp>
        <p:nvSpPr>
          <p:cNvPr id="2" name="Título 1"/>
          <p:cNvSpPr>
            <a:spLocks noGrp="1"/>
          </p:cNvSpPr>
          <p:nvPr>
            <p:ph type="title"/>
          </p:nvPr>
        </p:nvSpPr>
        <p:spPr>
          <a:xfrm>
            <a:off x="1097280" y="914400"/>
            <a:ext cx="10058400" cy="822960"/>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OBJETIVOS</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4" name="Marcador de contenido 2"/>
          <p:cNvSpPr>
            <a:spLocks noGrp="1"/>
          </p:cNvSpPr>
          <p:nvPr>
            <p:ph idx="1"/>
          </p:nvPr>
        </p:nvSpPr>
        <p:spPr>
          <a:xfrm>
            <a:off x="94268" y="1430766"/>
            <a:ext cx="11136716" cy="4728783"/>
          </a:xfrm>
        </p:spPr>
        <p:txBody>
          <a:bodyPr>
            <a:normAutofit fontScale="25000" lnSpcReduction="20000"/>
          </a:bodyPr>
          <a:lstStyle/>
          <a:p>
            <a:pPr marL="0" indent="0" algn="just">
              <a:lnSpc>
                <a:spcPct val="120000"/>
              </a:lnSpc>
              <a:buNone/>
            </a:pPr>
            <a:endParaRPr lang="es-ES" sz="55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 General:</a:t>
            </a:r>
          </a:p>
          <a:p>
            <a:pPr marL="0" indent="0" algn="just">
              <a:lnSpc>
                <a:spcPct val="170000"/>
              </a:lnSpc>
              <a:buNone/>
            </a:pPr>
            <a:r>
              <a:rPr lang="es-EC" sz="7200" dirty="0">
                <a:solidFill>
                  <a:schemeClr val="tx1"/>
                </a:solidFill>
                <a:latin typeface="Times New Roman" panose="02020603050405020304" pitchFamily="18" charset="0"/>
                <a:cs typeface="Times New Roman" panose="02020603050405020304" pitchFamily="18" charset="0"/>
              </a:rPr>
              <a:t>Determinar el estado actual del proceso de seguridad del Gobierno Autónomo Descentralizado de San Lorenzo-Esmeraldas, a fin de proponer un sistema de seguridad física para sus instalaciones que permita minimizar o eliminar los riesgos a los que se encuentra expuesto</a:t>
            </a:r>
            <a:r>
              <a:rPr lang="es-ES" sz="72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7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Objetivos Específicos:</a:t>
            </a:r>
          </a:p>
          <a:p>
            <a:pPr lvl="0"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Identificar </a:t>
            </a:r>
            <a:r>
              <a:rPr lang="es-EC" sz="7200" dirty="0">
                <a:solidFill>
                  <a:schemeClr val="tx1"/>
                </a:solidFill>
                <a:latin typeface="Times New Roman" panose="02020603050405020304" pitchFamily="18" charset="0"/>
                <a:cs typeface="Times New Roman" panose="02020603050405020304" pitchFamily="18" charset="0"/>
              </a:rPr>
              <a:t>los factores de riesgo que podrían afectar la seguridad física del Gobierno Autónomo Descentralizado de San Lorenzo-Esmeraldas.</a:t>
            </a:r>
          </a:p>
          <a:p>
            <a:pPr lvl="0"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Identificar </a:t>
            </a:r>
            <a:r>
              <a:rPr lang="es-EC" sz="7200" dirty="0">
                <a:solidFill>
                  <a:schemeClr val="tx1"/>
                </a:solidFill>
                <a:latin typeface="Times New Roman" panose="02020603050405020304" pitchFamily="18" charset="0"/>
                <a:cs typeface="Times New Roman" panose="02020603050405020304" pitchFamily="18" charset="0"/>
              </a:rPr>
              <a:t>las falencias del proceso de seguridad física actual del Gobierno Autónomo Descentralizado de San Lorenzo-Esmeraldas</a:t>
            </a:r>
            <a:r>
              <a:rPr lang="es-ES" sz="7200" dirty="0" smtClean="0">
                <a:solidFill>
                  <a:schemeClr val="tx1"/>
                </a:solidFill>
                <a:latin typeface="Times New Roman" panose="02020603050405020304" pitchFamily="18" charset="0"/>
                <a:cs typeface="Times New Roman" panose="02020603050405020304" pitchFamily="18" charset="0"/>
              </a:rPr>
              <a:t>.</a:t>
            </a:r>
            <a:endParaRPr lang="es-EC" sz="7200" dirty="0">
              <a:solidFill>
                <a:schemeClr val="tx1"/>
              </a:solidFill>
              <a:latin typeface="Times New Roman" panose="02020603050405020304" pitchFamily="18" charset="0"/>
              <a:cs typeface="Times New Roman" panose="02020603050405020304" pitchFamily="18" charset="0"/>
            </a:endParaRPr>
          </a:p>
          <a:p>
            <a:pPr lvl="0" algn="just">
              <a:lnSpc>
                <a:spcPct val="12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Proponer </a:t>
            </a:r>
            <a:r>
              <a:rPr lang="es-EC" sz="7200" dirty="0">
                <a:solidFill>
                  <a:schemeClr val="tx1"/>
                </a:solidFill>
                <a:latin typeface="Times New Roman" panose="02020603050405020304" pitchFamily="18" charset="0"/>
                <a:cs typeface="Times New Roman" panose="02020603050405020304" pitchFamily="18" charset="0"/>
              </a:rPr>
              <a:t>un sistema de seguridad física para las instalaciones del Gobierno Autónomo Descentralizado de San Lorenzo-Esmeraldas</a:t>
            </a:r>
            <a:r>
              <a:rPr lang="es-ES" sz="7200" dirty="0" smtClean="0">
                <a:solidFill>
                  <a:schemeClr val="tx1"/>
                </a:solidFill>
                <a:latin typeface="Times New Roman" panose="02020603050405020304" pitchFamily="18" charset="0"/>
                <a:cs typeface="Times New Roman" panose="02020603050405020304" pitchFamily="18" charset="0"/>
              </a:rPr>
              <a:t>.</a:t>
            </a:r>
            <a:endParaRPr lang="es-EC" sz="7200"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endParaRPr lang="es-ES" dirty="0"/>
          </a:p>
          <a:p>
            <a:pPr marL="0" indent="0">
              <a:lnSpc>
                <a:spcPct val="150000"/>
              </a:lnSpc>
              <a:buNone/>
            </a:pPr>
            <a:endParaRPr lang="es-EC" dirty="0"/>
          </a:p>
          <a:p>
            <a:pPr marL="0" indent="0">
              <a:buNone/>
            </a:pPr>
            <a:endParaRPr lang="es-EC" dirty="0"/>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1820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5361"/>
            <a:ext cx="10058400" cy="1206500"/>
          </a:xfrm>
        </p:spPr>
        <p:txBody>
          <a:bodyPr>
            <a:normAutofit fontScale="90000"/>
          </a:bodyPr>
          <a:lstStyle/>
          <a:p>
            <a:pPr algn="ct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FUNDAMENTOS TEÓRICOS </a:t>
            </a:r>
            <a:r>
              <a:rPr lang="es-EC" sz="3600" dirty="0" smtClean="0"/>
              <a:t/>
            </a:r>
            <a:br>
              <a:rPr lang="es-EC" sz="3600" dirty="0" smtClean="0"/>
            </a:br>
            <a:endParaRPr lang="es-EC" sz="3600" dirty="0"/>
          </a:p>
        </p:txBody>
      </p:sp>
      <p:sp>
        <p:nvSpPr>
          <p:cNvPr id="4" name="Título 1"/>
          <p:cNvSpPr txBox="1">
            <a:spLocks/>
          </p:cNvSpPr>
          <p:nvPr/>
        </p:nvSpPr>
        <p:spPr>
          <a:xfrm>
            <a:off x="1191725" y="898611"/>
            <a:ext cx="7353300" cy="1206500"/>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4700" b="1" dirty="0" smtClean="0">
                <a:solidFill>
                  <a:schemeClr val="tx1"/>
                </a:solidFill>
                <a:latin typeface="Times New Roman" panose="02020603050405020304" pitchFamily="18" charset="0"/>
                <a:cs typeface="Times New Roman" panose="02020603050405020304" pitchFamily="18" charset="0"/>
              </a:rPr>
              <a:t/>
            </a:r>
            <a:br>
              <a:rPr lang="es-EC" sz="4700" b="1" dirty="0" smtClean="0">
                <a:solidFill>
                  <a:schemeClr val="tx1"/>
                </a:solidFill>
                <a:latin typeface="Times New Roman" panose="02020603050405020304" pitchFamily="18" charset="0"/>
                <a:cs typeface="Times New Roman" panose="02020603050405020304" pitchFamily="18" charset="0"/>
              </a:rPr>
            </a:br>
            <a:r>
              <a:rPr lang="es-EC" sz="4700" b="1" dirty="0" smtClean="0">
                <a:solidFill>
                  <a:schemeClr val="tx1"/>
                </a:solidFill>
                <a:latin typeface="Times New Roman" panose="02020603050405020304" pitchFamily="18" charset="0"/>
                <a:cs typeface="Times New Roman" panose="02020603050405020304" pitchFamily="18" charset="0"/>
              </a:rPr>
              <a:t>SEGURIDAD FÍSICA </a:t>
            </a:r>
            <a:endParaRPr lang="es-EC" sz="4700" b="1" dirty="0">
              <a:solidFill>
                <a:schemeClr val="tx1"/>
              </a:solidFill>
              <a:latin typeface="Times New Roman" panose="02020603050405020304" pitchFamily="18" charset="0"/>
              <a:cs typeface="Times New Roman" panose="02020603050405020304" pitchFamily="18" charset="0"/>
            </a:endParaRPr>
          </a:p>
          <a:p>
            <a:pPr algn="ctr"/>
            <a:r>
              <a:rPr lang="es-EC" sz="3600" dirty="0" smtClean="0"/>
              <a:t/>
            </a:r>
            <a:br>
              <a:rPr lang="es-EC" sz="3600" dirty="0" smtClean="0"/>
            </a:br>
            <a:endParaRPr lang="es-EC" sz="3600" dirty="0"/>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9" name="Pentagon 6"/>
          <p:cNvSpPr/>
          <p:nvPr/>
        </p:nvSpPr>
        <p:spPr>
          <a:xfrm rot="7349750">
            <a:off x="4312556" y="3385998"/>
            <a:ext cx="1498571" cy="738190"/>
          </a:xfrm>
          <a:prstGeom prst="homePlate">
            <a:avLst>
              <a:gd name="adj" fmla="val 44193"/>
            </a:avLst>
          </a:prstGeom>
          <a:gradFill flip="none" rotWithShape="1">
            <a:gsLst>
              <a:gs pos="0">
                <a:srgbClr val="FFFF00"/>
              </a:gs>
              <a:gs pos="46000">
                <a:srgbClr val="FFFF00"/>
              </a:gs>
              <a:gs pos="100000">
                <a:schemeClr val="accent4">
                  <a:lumMod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4"/>
          <p:cNvGrpSpPr/>
          <p:nvPr/>
        </p:nvGrpSpPr>
        <p:grpSpPr>
          <a:xfrm>
            <a:off x="5025003" y="1860288"/>
            <a:ext cx="1499616" cy="1496291"/>
            <a:chOff x="5370997" y="1650671"/>
            <a:chExt cx="1499616" cy="1496291"/>
          </a:xfrm>
        </p:grpSpPr>
        <p:sp>
          <p:nvSpPr>
            <p:cNvPr id="11" name="Oval 4"/>
            <p:cNvSpPr/>
            <p:nvPr/>
          </p:nvSpPr>
          <p:spPr>
            <a:xfrm>
              <a:off x="5370997" y="1650671"/>
              <a:ext cx="1499616" cy="1496291"/>
            </a:xfrm>
            <a:prstGeom prst="ellipse">
              <a:avLst/>
            </a:prstGeom>
            <a:solidFill>
              <a:srgbClr val="FFFF00"/>
            </a:solidFill>
            <a:ln>
              <a:noFill/>
            </a:ln>
            <a:effectLst>
              <a:outerShdw blurRad="889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5"/>
            <p:cNvSpPr/>
            <p:nvPr/>
          </p:nvSpPr>
          <p:spPr>
            <a:xfrm>
              <a:off x="5532977" y="1809028"/>
              <a:ext cx="1175657" cy="11795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entagon 10"/>
          <p:cNvSpPr/>
          <p:nvPr/>
        </p:nvSpPr>
        <p:spPr>
          <a:xfrm>
            <a:off x="4779457" y="4971765"/>
            <a:ext cx="1498571" cy="738190"/>
          </a:xfrm>
          <a:prstGeom prst="homePlate">
            <a:avLst>
              <a:gd name="adj" fmla="val 44193"/>
            </a:avLst>
          </a:prstGeom>
          <a:gradFill flip="none" rotWithShape="1">
            <a:gsLst>
              <a:gs pos="3000">
                <a:srgbClr val="00003A"/>
              </a:gs>
              <a:gs pos="93000">
                <a:srgbClr val="00003A">
                  <a:tint val="44500"/>
                  <a:satMod val="160000"/>
                </a:srgbClr>
              </a:gs>
              <a:gs pos="100000">
                <a:srgbClr val="00003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7"/>
          <p:cNvGrpSpPr/>
          <p:nvPr/>
        </p:nvGrpSpPr>
        <p:grpSpPr>
          <a:xfrm>
            <a:off x="3430538" y="4568799"/>
            <a:ext cx="1496291" cy="1499616"/>
            <a:chOff x="3776532" y="4359182"/>
            <a:chExt cx="1496291" cy="1499616"/>
          </a:xfrm>
        </p:grpSpPr>
        <p:sp>
          <p:nvSpPr>
            <p:cNvPr id="15" name="Oval 12"/>
            <p:cNvSpPr/>
            <p:nvPr/>
          </p:nvSpPr>
          <p:spPr>
            <a:xfrm rot="14344310">
              <a:off x="3774870" y="4360844"/>
              <a:ext cx="1499616" cy="1496291"/>
            </a:xfrm>
            <a:prstGeom prst="ellipse">
              <a:avLst/>
            </a:prstGeom>
            <a:solidFill>
              <a:srgbClr val="00003A"/>
            </a:solidFill>
            <a:ln>
              <a:noFill/>
            </a:ln>
            <a:effectLst>
              <a:outerShdw blurRad="889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6"/>
            <p:cNvGrpSpPr/>
            <p:nvPr/>
          </p:nvGrpSpPr>
          <p:grpSpPr>
            <a:xfrm>
              <a:off x="3934890" y="4521161"/>
              <a:ext cx="1179576" cy="1175657"/>
              <a:chOff x="3934890" y="4521160"/>
              <a:chExt cx="1179576" cy="1175657"/>
            </a:xfrm>
          </p:grpSpPr>
          <p:sp>
            <p:nvSpPr>
              <p:cNvPr id="17" name="Oval 13"/>
              <p:cNvSpPr/>
              <p:nvPr/>
            </p:nvSpPr>
            <p:spPr>
              <a:xfrm rot="14344310">
                <a:off x="3936849" y="4519201"/>
                <a:ext cx="1175657" cy="11795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p:cNvGrpSpPr>
                <a:grpSpLocks noChangeAspect="1"/>
              </p:cNvGrpSpPr>
              <p:nvPr/>
            </p:nvGrpSpPr>
            <p:grpSpPr bwMode="auto">
              <a:xfrm>
                <a:off x="4216487" y="4803985"/>
                <a:ext cx="616380" cy="610009"/>
                <a:chOff x="524" y="441"/>
                <a:chExt cx="4354" cy="4309"/>
              </a:xfrm>
              <a:solidFill>
                <a:schemeClr val="bg1"/>
              </a:solidFill>
            </p:grpSpPr>
            <p:sp>
              <p:nvSpPr>
                <p:cNvPr id="19" name="Freeform 11"/>
                <p:cNvSpPr>
                  <a:spLocks noEditPoints="1"/>
                </p:cNvSpPr>
                <p:nvPr/>
              </p:nvSpPr>
              <p:spPr bwMode="auto">
                <a:xfrm>
                  <a:off x="524" y="441"/>
                  <a:ext cx="2580" cy="2580"/>
                </a:xfrm>
                <a:custGeom>
                  <a:avLst/>
                  <a:gdLst>
                    <a:gd name="T0" fmla="*/ 1130 w 2580"/>
                    <a:gd name="T1" fmla="*/ 850 h 2580"/>
                    <a:gd name="T2" fmla="*/ 952 w 2580"/>
                    <a:gd name="T3" fmla="*/ 974 h 2580"/>
                    <a:gd name="T4" fmla="*/ 849 w 2580"/>
                    <a:gd name="T5" fmla="*/ 1167 h 2580"/>
                    <a:gd name="T6" fmla="*/ 849 w 2580"/>
                    <a:gd name="T7" fmla="*/ 1392 h 2580"/>
                    <a:gd name="T8" fmla="*/ 952 w 2580"/>
                    <a:gd name="T9" fmla="*/ 1585 h 2580"/>
                    <a:gd name="T10" fmla="*/ 1130 w 2580"/>
                    <a:gd name="T11" fmla="*/ 1709 h 2580"/>
                    <a:gd name="T12" fmla="*/ 1354 w 2580"/>
                    <a:gd name="T13" fmla="*/ 1737 h 2580"/>
                    <a:gd name="T14" fmla="*/ 1559 w 2580"/>
                    <a:gd name="T15" fmla="*/ 1658 h 2580"/>
                    <a:gd name="T16" fmla="*/ 1702 w 2580"/>
                    <a:gd name="T17" fmla="*/ 1497 h 2580"/>
                    <a:gd name="T18" fmla="*/ 1757 w 2580"/>
                    <a:gd name="T19" fmla="*/ 1280 h 2580"/>
                    <a:gd name="T20" fmla="*/ 1702 w 2580"/>
                    <a:gd name="T21" fmla="*/ 1064 h 2580"/>
                    <a:gd name="T22" fmla="*/ 1559 w 2580"/>
                    <a:gd name="T23" fmla="*/ 901 h 2580"/>
                    <a:gd name="T24" fmla="*/ 1354 w 2580"/>
                    <a:gd name="T25" fmla="*/ 822 h 2580"/>
                    <a:gd name="T26" fmla="*/ 1464 w 2580"/>
                    <a:gd name="T27" fmla="*/ 4 h 2580"/>
                    <a:gd name="T28" fmla="*/ 1545 w 2580"/>
                    <a:gd name="T29" fmla="*/ 77 h 2580"/>
                    <a:gd name="T30" fmla="*/ 1702 w 2580"/>
                    <a:gd name="T31" fmla="*/ 310 h 2580"/>
                    <a:gd name="T32" fmla="*/ 1973 w 2580"/>
                    <a:gd name="T33" fmla="*/ 260 h 2580"/>
                    <a:gd name="T34" fmla="*/ 2067 w 2580"/>
                    <a:gd name="T35" fmla="*/ 256 h 2580"/>
                    <a:gd name="T36" fmla="*/ 2323 w 2580"/>
                    <a:gd name="T37" fmla="*/ 503 h 2580"/>
                    <a:gd name="T38" fmla="*/ 2329 w 2580"/>
                    <a:gd name="T39" fmla="*/ 611 h 2580"/>
                    <a:gd name="T40" fmla="*/ 2286 w 2580"/>
                    <a:gd name="T41" fmla="*/ 924 h 2580"/>
                    <a:gd name="T42" fmla="*/ 2530 w 2580"/>
                    <a:gd name="T43" fmla="*/ 1048 h 2580"/>
                    <a:gd name="T44" fmla="*/ 2580 w 2580"/>
                    <a:gd name="T45" fmla="*/ 1144 h 2580"/>
                    <a:gd name="T46" fmla="*/ 2551 w 2580"/>
                    <a:gd name="T47" fmla="*/ 1502 h 2580"/>
                    <a:gd name="T48" fmla="*/ 2309 w 2580"/>
                    <a:gd name="T49" fmla="*/ 1560 h 2580"/>
                    <a:gd name="T50" fmla="*/ 2315 w 2580"/>
                    <a:gd name="T51" fmla="*/ 1943 h 2580"/>
                    <a:gd name="T52" fmla="*/ 2339 w 2580"/>
                    <a:gd name="T53" fmla="*/ 2035 h 2580"/>
                    <a:gd name="T54" fmla="*/ 2108 w 2580"/>
                    <a:gd name="T55" fmla="*/ 2297 h 2580"/>
                    <a:gd name="T56" fmla="*/ 2003 w 2580"/>
                    <a:gd name="T57" fmla="*/ 2330 h 2580"/>
                    <a:gd name="T58" fmla="*/ 1731 w 2580"/>
                    <a:gd name="T59" fmla="*/ 2237 h 2580"/>
                    <a:gd name="T60" fmla="*/ 1535 w 2580"/>
                    <a:gd name="T61" fmla="*/ 2504 h 2580"/>
                    <a:gd name="T62" fmla="*/ 1453 w 2580"/>
                    <a:gd name="T63" fmla="*/ 2576 h 2580"/>
                    <a:gd name="T64" fmla="*/ 1090 w 2580"/>
                    <a:gd name="T65" fmla="*/ 2566 h 2580"/>
                    <a:gd name="T66" fmla="*/ 1028 w 2580"/>
                    <a:gd name="T67" fmla="*/ 2476 h 2580"/>
                    <a:gd name="T68" fmla="*/ 772 w 2580"/>
                    <a:gd name="T69" fmla="*/ 2192 h 2580"/>
                    <a:gd name="T70" fmla="*/ 561 w 2580"/>
                    <a:gd name="T71" fmla="*/ 2331 h 2580"/>
                    <a:gd name="T72" fmla="*/ 472 w 2580"/>
                    <a:gd name="T73" fmla="*/ 2297 h 2580"/>
                    <a:gd name="T74" fmla="*/ 242 w 2580"/>
                    <a:gd name="T75" fmla="*/ 2023 h 2580"/>
                    <a:gd name="T76" fmla="*/ 380 w 2580"/>
                    <a:gd name="T77" fmla="*/ 1798 h 2580"/>
                    <a:gd name="T78" fmla="*/ 104 w 2580"/>
                    <a:gd name="T79" fmla="*/ 1552 h 2580"/>
                    <a:gd name="T80" fmla="*/ 13 w 2580"/>
                    <a:gd name="T81" fmla="*/ 1490 h 2580"/>
                    <a:gd name="T82" fmla="*/ 4 w 2580"/>
                    <a:gd name="T83" fmla="*/ 1127 h 2580"/>
                    <a:gd name="T84" fmla="*/ 77 w 2580"/>
                    <a:gd name="T85" fmla="*/ 1045 h 2580"/>
                    <a:gd name="T86" fmla="*/ 334 w 2580"/>
                    <a:gd name="T87" fmla="*/ 853 h 2580"/>
                    <a:gd name="T88" fmla="*/ 244 w 2580"/>
                    <a:gd name="T89" fmla="*/ 593 h 2580"/>
                    <a:gd name="T90" fmla="*/ 259 w 2580"/>
                    <a:gd name="T91" fmla="*/ 500 h 2580"/>
                    <a:gd name="T92" fmla="*/ 521 w 2580"/>
                    <a:gd name="T93" fmla="*/ 253 h 2580"/>
                    <a:gd name="T94" fmla="*/ 629 w 2580"/>
                    <a:gd name="T95" fmla="*/ 274 h 2580"/>
                    <a:gd name="T96" fmla="*/ 952 w 2580"/>
                    <a:gd name="T97" fmla="*/ 285 h 2580"/>
                    <a:gd name="T98" fmla="*/ 1060 w 2580"/>
                    <a:gd name="T99" fmla="*/ 51 h 2580"/>
                    <a:gd name="T100" fmla="*/ 1156 w 2580"/>
                    <a:gd name="T101" fmla="*/ 0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80" h="2580">
                      <a:moveTo>
                        <a:pt x="1296" y="818"/>
                      </a:moveTo>
                      <a:lnTo>
                        <a:pt x="1238" y="822"/>
                      </a:lnTo>
                      <a:lnTo>
                        <a:pt x="1182" y="833"/>
                      </a:lnTo>
                      <a:lnTo>
                        <a:pt x="1130" y="850"/>
                      </a:lnTo>
                      <a:lnTo>
                        <a:pt x="1080" y="872"/>
                      </a:lnTo>
                      <a:lnTo>
                        <a:pt x="1033" y="901"/>
                      </a:lnTo>
                      <a:lnTo>
                        <a:pt x="990" y="936"/>
                      </a:lnTo>
                      <a:lnTo>
                        <a:pt x="952" y="974"/>
                      </a:lnTo>
                      <a:lnTo>
                        <a:pt x="917" y="1016"/>
                      </a:lnTo>
                      <a:lnTo>
                        <a:pt x="889" y="1064"/>
                      </a:lnTo>
                      <a:lnTo>
                        <a:pt x="866" y="1114"/>
                      </a:lnTo>
                      <a:lnTo>
                        <a:pt x="849" y="1167"/>
                      </a:lnTo>
                      <a:lnTo>
                        <a:pt x="838" y="1222"/>
                      </a:lnTo>
                      <a:lnTo>
                        <a:pt x="835" y="1280"/>
                      </a:lnTo>
                      <a:lnTo>
                        <a:pt x="838" y="1337"/>
                      </a:lnTo>
                      <a:lnTo>
                        <a:pt x="849" y="1392"/>
                      </a:lnTo>
                      <a:lnTo>
                        <a:pt x="866" y="1447"/>
                      </a:lnTo>
                      <a:lnTo>
                        <a:pt x="889" y="1497"/>
                      </a:lnTo>
                      <a:lnTo>
                        <a:pt x="917" y="1543"/>
                      </a:lnTo>
                      <a:lnTo>
                        <a:pt x="952" y="1585"/>
                      </a:lnTo>
                      <a:lnTo>
                        <a:pt x="990" y="1625"/>
                      </a:lnTo>
                      <a:lnTo>
                        <a:pt x="1033" y="1658"/>
                      </a:lnTo>
                      <a:lnTo>
                        <a:pt x="1080" y="1687"/>
                      </a:lnTo>
                      <a:lnTo>
                        <a:pt x="1130" y="1709"/>
                      </a:lnTo>
                      <a:lnTo>
                        <a:pt x="1182" y="1726"/>
                      </a:lnTo>
                      <a:lnTo>
                        <a:pt x="1238" y="1737"/>
                      </a:lnTo>
                      <a:lnTo>
                        <a:pt x="1296" y="1741"/>
                      </a:lnTo>
                      <a:lnTo>
                        <a:pt x="1354" y="1737"/>
                      </a:lnTo>
                      <a:lnTo>
                        <a:pt x="1409" y="1726"/>
                      </a:lnTo>
                      <a:lnTo>
                        <a:pt x="1462" y="1709"/>
                      </a:lnTo>
                      <a:lnTo>
                        <a:pt x="1512" y="1687"/>
                      </a:lnTo>
                      <a:lnTo>
                        <a:pt x="1559" y="1658"/>
                      </a:lnTo>
                      <a:lnTo>
                        <a:pt x="1602" y="1625"/>
                      </a:lnTo>
                      <a:lnTo>
                        <a:pt x="1640" y="1585"/>
                      </a:lnTo>
                      <a:lnTo>
                        <a:pt x="1675" y="1543"/>
                      </a:lnTo>
                      <a:lnTo>
                        <a:pt x="1702" y="1497"/>
                      </a:lnTo>
                      <a:lnTo>
                        <a:pt x="1726" y="1447"/>
                      </a:lnTo>
                      <a:lnTo>
                        <a:pt x="1743" y="1392"/>
                      </a:lnTo>
                      <a:lnTo>
                        <a:pt x="1754" y="1337"/>
                      </a:lnTo>
                      <a:lnTo>
                        <a:pt x="1757" y="1280"/>
                      </a:lnTo>
                      <a:lnTo>
                        <a:pt x="1754" y="1222"/>
                      </a:lnTo>
                      <a:lnTo>
                        <a:pt x="1743" y="1167"/>
                      </a:lnTo>
                      <a:lnTo>
                        <a:pt x="1726" y="1114"/>
                      </a:lnTo>
                      <a:lnTo>
                        <a:pt x="1702" y="1064"/>
                      </a:lnTo>
                      <a:lnTo>
                        <a:pt x="1675" y="1016"/>
                      </a:lnTo>
                      <a:lnTo>
                        <a:pt x="1640" y="974"/>
                      </a:lnTo>
                      <a:lnTo>
                        <a:pt x="1602" y="936"/>
                      </a:lnTo>
                      <a:lnTo>
                        <a:pt x="1559" y="901"/>
                      </a:lnTo>
                      <a:lnTo>
                        <a:pt x="1512" y="872"/>
                      </a:lnTo>
                      <a:lnTo>
                        <a:pt x="1462" y="850"/>
                      </a:lnTo>
                      <a:lnTo>
                        <a:pt x="1409" y="833"/>
                      </a:lnTo>
                      <a:lnTo>
                        <a:pt x="1354" y="822"/>
                      </a:lnTo>
                      <a:lnTo>
                        <a:pt x="1296" y="818"/>
                      </a:lnTo>
                      <a:close/>
                      <a:moveTo>
                        <a:pt x="1156" y="0"/>
                      </a:moveTo>
                      <a:lnTo>
                        <a:pt x="1435" y="0"/>
                      </a:lnTo>
                      <a:lnTo>
                        <a:pt x="1464" y="4"/>
                      </a:lnTo>
                      <a:lnTo>
                        <a:pt x="1490" y="13"/>
                      </a:lnTo>
                      <a:lnTo>
                        <a:pt x="1514" y="30"/>
                      </a:lnTo>
                      <a:lnTo>
                        <a:pt x="1532" y="51"/>
                      </a:lnTo>
                      <a:lnTo>
                        <a:pt x="1545" y="77"/>
                      </a:lnTo>
                      <a:lnTo>
                        <a:pt x="1552" y="104"/>
                      </a:lnTo>
                      <a:lnTo>
                        <a:pt x="1570" y="265"/>
                      </a:lnTo>
                      <a:lnTo>
                        <a:pt x="1638" y="285"/>
                      </a:lnTo>
                      <a:lnTo>
                        <a:pt x="1702" y="310"/>
                      </a:lnTo>
                      <a:lnTo>
                        <a:pt x="1766" y="339"/>
                      </a:lnTo>
                      <a:lnTo>
                        <a:pt x="1828" y="372"/>
                      </a:lnTo>
                      <a:lnTo>
                        <a:pt x="1952" y="274"/>
                      </a:lnTo>
                      <a:lnTo>
                        <a:pt x="1973" y="260"/>
                      </a:lnTo>
                      <a:lnTo>
                        <a:pt x="1995" y="252"/>
                      </a:lnTo>
                      <a:lnTo>
                        <a:pt x="2019" y="248"/>
                      </a:lnTo>
                      <a:lnTo>
                        <a:pt x="2043" y="249"/>
                      </a:lnTo>
                      <a:lnTo>
                        <a:pt x="2067" y="256"/>
                      </a:lnTo>
                      <a:lnTo>
                        <a:pt x="2089" y="267"/>
                      </a:lnTo>
                      <a:lnTo>
                        <a:pt x="2108" y="282"/>
                      </a:lnTo>
                      <a:lnTo>
                        <a:pt x="2304" y="479"/>
                      </a:lnTo>
                      <a:lnTo>
                        <a:pt x="2323" y="503"/>
                      </a:lnTo>
                      <a:lnTo>
                        <a:pt x="2335" y="529"/>
                      </a:lnTo>
                      <a:lnTo>
                        <a:pt x="2339" y="557"/>
                      </a:lnTo>
                      <a:lnTo>
                        <a:pt x="2337" y="585"/>
                      </a:lnTo>
                      <a:lnTo>
                        <a:pt x="2329" y="611"/>
                      </a:lnTo>
                      <a:lnTo>
                        <a:pt x="2313" y="636"/>
                      </a:lnTo>
                      <a:lnTo>
                        <a:pt x="2213" y="764"/>
                      </a:lnTo>
                      <a:lnTo>
                        <a:pt x="2253" y="842"/>
                      </a:lnTo>
                      <a:lnTo>
                        <a:pt x="2286" y="924"/>
                      </a:lnTo>
                      <a:lnTo>
                        <a:pt x="2312" y="1008"/>
                      </a:lnTo>
                      <a:lnTo>
                        <a:pt x="2476" y="1027"/>
                      </a:lnTo>
                      <a:lnTo>
                        <a:pt x="2505" y="1033"/>
                      </a:lnTo>
                      <a:lnTo>
                        <a:pt x="2530" y="1048"/>
                      </a:lnTo>
                      <a:lnTo>
                        <a:pt x="2551" y="1066"/>
                      </a:lnTo>
                      <a:lnTo>
                        <a:pt x="2567" y="1089"/>
                      </a:lnTo>
                      <a:lnTo>
                        <a:pt x="2577" y="1115"/>
                      </a:lnTo>
                      <a:lnTo>
                        <a:pt x="2580" y="1144"/>
                      </a:lnTo>
                      <a:lnTo>
                        <a:pt x="2580" y="1423"/>
                      </a:lnTo>
                      <a:lnTo>
                        <a:pt x="2577" y="1452"/>
                      </a:lnTo>
                      <a:lnTo>
                        <a:pt x="2567" y="1478"/>
                      </a:lnTo>
                      <a:lnTo>
                        <a:pt x="2551" y="1502"/>
                      </a:lnTo>
                      <a:lnTo>
                        <a:pt x="2530" y="1520"/>
                      </a:lnTo>
                      <a:lnTo>
                        <a:pt x="2505" y="1534"/>
                      </a:lnTo>
                      <a:lnTo>
                        <a:pt x="2476" y="1540"/>
                      </a:lnTo>
                      <a:lnTo>
                        <a:pt x="2309" y="1560"/>
                      </a:lnTo>
                      <a:lnTo>
                        <a:pt x="2282" y="1645"/>
                      </a:lnTo>
                      <a:lnTo>
                        <a:pt x="2247" y="1726"/>
                      </a:lnTo>
                      <a:lnTo>
                        <a:pt x="2207" y="1806"/>
                      </a:lnTo>
                      <a:lnTo>
                        <a:pt x="2315" y="1943"/>
                      </a:lnTo>
                      <a:lnTo>
                        <a:pt x="2328" y="1964"/>
                      </a:lnTo>
                      <a:lnTo>
                        <a:pt x="2336" y="1988"/>
                      </a:lnTo>
                      <a:lnTo>
                        <a:pt x="2340" y="2011"/>
                      </a:lnTo>
                      <a:lnTo>
                        <a:pt x="2339" y="2035"/>
                      </a:lnTo>
                      <a:lnTo>
                        <a:pt x="2332" y="2059"/>
                      </a:lnTo>
                      <a:lnTo>
                        <a:pt x="2321" y="2080"/>
                      </a:lnTo>
                      <a:lnTo>
                        <a:pt x="2306" y="2100"/>
                      </a:lnTo>
                      <a:lnTo>
                        <a:pt x="2108" y="2297"/>
                      </a:lnTo>
                      <a:lnTo>
                        <a:pt x="2085" y="2315"/>
                      </a:lnTo>
                      <a:lnTo>
                        <a:pt x="2059" y="2327"/>
                      </a:lnTo>
                      <a:lnTo>
                        <a:pt x="2031" y="2331"/>
                      </a:lnTo>
                      <a:lnTo>
                        <a:pt x="2003" y="2330"/>
                      </a:lnTo>
                      <a:lnTo>
                        <a:pt x="1977" y="2322"/>
                      </a:lnTo>
                      <a:lnTo>
                        <a:pt x="1952" y="2306"/>
                      </a:lnTo>
                      <a:lnTo>
                        <a:pt x="1812" y="2196"/>
                      </a:lnTo>
                      <a:lnTo>
                        <a:pt x="1731" y="2237"/>
                      </a:lnTo>
                      <a:lnTo>
                        <a:pt x="1648" y="2271"/>
                      </a:lnTo>
                      <a:lnTo>
                        <a:pt x="1561" y="2298"/>
                      </a:lnTo>
                      <a:lnTo>
                        <a:pt x="1541" y="2476"/>
                      </a:lnTo>
                      <a:lnTo>
                        <a:pt x="1535" y="2504"/>
                      </a:lnTo>
                      <a:lnTo>
                        <a:pt x="1522" y="2529"/>
                      </a:lnTo>
                      <a:lnTo>
                        <a:pt x="1502" y="2550"/>
                      </a:lnTo>
                      <a:lnTo>
                        <a:pt x="1479" y="2566"/>
                      </a:lnTo>
                      <a:lnTo>
                        <a:pt x="1453" y="2576"/>
                      </a:lnTo>
                      <a:lnTo>
                        <a:pt x="1424" y="2580"/>
                      </a:lnTo>
                      <a:lnTo>
                        <a:pt x="1145" y="2580"/>
                      </a:lnTo>
                      <a:lnTo>
                        <a:pt x="1116" y="2576"/>
                      </a:lnTo>
                      <a:lnTo>
                        <a:pt x="1090" y="2566"/>
                      </a:lnTo>
                      <a:lnTo>
                        <a:pt x="1066" y="2550"/>
                      </a:lnTo>
                      <a:lnTo>
                        <a:pt x="1048" y="2529"/>
                      </a:lnTo>
                      <a:lnTo>
                        <a:pt x="1035" y="2504"/>
                      </a:lnTo>
                      <a:lnTo>
                        <a:pt x="1028" y="2476"/>
                      </a:lnTo>
                      <a:lnTo>
                        <a:pt x="1007" y="2291"/>
                      </a:lnTo>
                      <a:lnTo>
                        <a:pt x="926" y="2265"/>
                      </a:lnTo>
                      <a:lnTo>
                        <a:pt x="847" y="2232"/>
                      </a:lnTo>
                      <a:lnTo>
                        <a:pt x="772" y="2192"/>
                      </a:lnTo>
                      <a:lnTo>
                        <a:pt x="629" y="2306"/>
                      </a:lnTo>
                      <a:lnTo>
                        <a:pt x="608" y="2319"/>
                      </a:lnTo>
                      <a:lnTo>
                        <a:pt x="585" y="2327"/>
                      </a:lnTo>
                      <a:lnTo>
                        <a:pt x="561" y="2331"/>
                      </a:lnTo>
                      <a:lnTo>
                        <a:pt x="537" y="2330"/>
                      </a:lnTo>
                      <a:lnTo>
                        <a:pt x="513" y="2323"/>
                      </a:lnTo>
                      <a:lnTo>
                        <a:pt x="492" y="2312"/>
                      </a:lnTo>
                      <a:lnTo>
                        <a:pt x="472" y="2297"/>
                      </a:lnTo>
                      <a:lnTo>
                        <a:pt x="274" y="2100"/>
                      </a:lnTo>
                      <a:lnTo>
                        <a:pt x="257" y="2076"/>
                      </a:lnTo>
                      <a:lnTo>
                        <a:pt x="245" y="2051"/>
                      </a:lnTo>
                      <a:lnTo>
                        <a:pt x="242" y="2023"/>
                      </a:lnTo>
                      <a:lnTo>
                        <a:pt x="243" y="1994"/>
                      </a:lnTo>
                      <a:lnTo>
                        <a:pt x="251" y="1968"/>
                      </a:lnTo>
                      <a:lnTo>
                        <a:pt x="267" y="1943"/>
                      </a:lnTo>
                      <a:lnTo>
                        <a:pt x="380" y="1798"/>
                      </a:lnTo>
                      <a:lnTo>
                        <a:pt x="343" y="1726"/>
                      </a:lnTo>
                      <a:lnTo>
                        <a:pt x="311" y="1651"/>
                      </a:lnTo>
                      <a:lnTo>
                        <a:pt x="286" y="1573"/>
                      </a:lnTo>
                      <a:lnTo>
                        <a:pt x="104" y="1552"/>
                      </a:lnTo>
                      <a:lnTo>
                        <a:pt x="77" y="1546"/>
                      </a:lnTo>
                      <a:lnTo>
                        <a:pt x="51" y="1532"/>
                      </a:lnTo>
                      <a:lnTo>
                        <a:pt x="30" y="1514"/>
                      </a:lnTo>
                      <a:lnTo>
                        <a:pt x="13" y="1490"/>
                      </a:lnTo>
                      <a:lnTo>
                        <a:pt x="4" y="1464"/>
                      </a:lnTo>
                      <a:lnTo>
                        <a:pt x="0" y="1435"/>
                      </a:lnTo>
                      <a:lnTo>
                        <a:pt x="0" y="1156"/>
                      </a:lnTo>
                      <a:lnTo>
                        <a:pt x="4" y="1127"/>
                      </a:lnTo>
                      <a:lnTo>
                        <a:pt x="13" y="1101"/>
                      </a:lnTo>
                      <a:lnTo>
                        <a:pt x="30" y="1077"/>
                      </a:lnTo>
                      <a:lnTo>
                        <a:pt x="51" y="1059"/>
                      </a:lnTo>
                      <a:lnTo>
                        <a:pt x="77" y="1045"/>
                      </a:lnTo>
                      <a:lnTo>
                        <a:pt x="104" y="1039"/>
                      </a:lnTo>
                      <a:lnTo>
                        <a:pt x="276" y="1019"/>
                      </a:lnTo>
                      <a:lnTo>
                        <a:pt x="302" y="934"/>
                      </a:lnTo>
                      <a:lnTo>
                        <a:pt x="334" y="853"/>
                      </a:lnTo>
                      <a:lnTo>
                        <a:pt x="373" y="773"/>
                      </a:lnTo>
                      <a:lnTo>
                        <a:pt x="267" y="637"/>
                      </a:lnTo>
                      <a:lnTo>
                        <a:pt x="252" y="616"/>
                      </a:lnTo>
                      <a:lnTo>
                        <a:pt x="244" y="593"/>
                      </a:lnTo>
                      <a:lnTo>
                        <a:pt x="240" y="569"/>
                      </a:lnTo>
                      <a:lnTo>
                        <a:pt x="242" y="545"/>
                      </a:lnTo>
                      <a:lnTo>
                        <a:pt x="248" y="521"/>
                      </a:lnTo>
                      <a:lnTo>
                        <a:pt x="259" y="500"/>
                      </a:lnTo>
                      <a:lnTo>
                        <a:pt x="274" y="480"/>
                      </a:lnTo>
                      <a:lnTo>
                        <a:pt x="472" y="282"/>
                      </a:lnTo>
                      <a:lnTo>
                        <a:pt x="495" y="265"/>
                      </a:lnTo>
                      <a:lnTo>
                        <a:pt x="521" y="253"/>
                      </a:lnTo>
                      <a:lnTo>
                        <a:pt x="549" y="249"/>
                      </a:lnTo>
                      <a:lnTo>
                        <a:pt x="577" y="251"/>
                      </a:lnTo>
                      <a:lnTo>
                        <a:pt x="604" y="259"/>
                      </a:lnTo>
                      <a:lnTo>
                        <a:pt x="629" y="274"/>
                      </a:lnTo>
                      <a:lnTo>
                        <a:pt x="758" y="376"/>
                      </a:lnTo>
                      <a:lnTo>
                        <a:pt x="821" y="342"/>
                      </a:lnTo>
                      <a:lnTo>
                        <a:pt x="886" y="311"/>
                      </a:lnTo>
                      <a:lnTo>
                        <a:pt x="952" y="285"/>
                      </a:lnTo>
                      <a:lnTo>
                        <a:pt x="1020" y="265"/>
                      </a:lnTo>
                      <a:lnTo>
                        <a:pt x="1039" y="104"/>
                      </a:lnTo>
                      <a:lnTo>
                        <a:pt x="1047" y="77"/>
                      </a:lnTo>
                      <a:lnTo>
                        <a:pt x="1060" y="51"/>
                      </a:lnTo>
                      <a:lnTo>
                        <a:pt x="1078" y="30"/>
                      </a:lnTo>
                      <a:lnTo>
                        <a:pt x="1101" y="13"/>
                      </a:lnTo>
                      <a:lnTo>
                        <a:pt x="1127" y="4"/>
                      </a:lnTo>
                      <a:lnTo>
                        <a:pt x="1156" y="0"/>
                      </a:lnTo>
                      <a:close/>
                    </a:path>
                  </a:pathLst>
                </a:custGeom>
                <a:solidFill>
                  <a:srgbClr val="0000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noEditPoints="1"/>
                </p:cNvSpPr>
                <p:nvPr/>
              </p:nvSpPr>
              <p:spPr bwMode="auto">
                <a:xfrm>
                  <a:off x="2757" y="1763"/>
                  <a:ext cx="2121" cy="2124"/>
                </a:xfrm>
                <a:custGeom>
                  <a:avLst/>
                  <a:gdLst>
                    <a:gd name="T0" fmla="*/ 934 w 2121"/>
                    <a:gd name="T1" fmla="*/ 699 h 2124"/>
                    <a:gd name="T2" fmla="*/ 776 w 2121"/>
                    <a:gd name="T3" fmla="*/ 810 h 2124"/>
                    <a:gd name="T4" fmla="*/ 693 w 2121"/>
                    <a:gd name="T5" fmla="*/ 984 h 2124"/>
                    <a:gd name="T6" fmla="*/ 710 w 2121"/>
                    <a:gd name="T7" fmla="*/ 1184 h 2124"/>
                    <a:gd name="T8" fmla="*/ 821 w 2121"/>
                    <a:gd name="T9" fmla="*/ 1341 h 2124"/>
                    <a:gd name="T10" fmla="*/ 995 w 2121"/>
                    <a:gd name="T11" fmla="*/ 1425 h 2124"/>
                    <a:gd name="T12" fmla="*/ 1194 w 2121"/>
                    <a:gd name="T13" fmla="*/ 1407 h 2124"/>
                    <a:gd name="T14" fmla="*/ 1353 w 2121"/>
                    <a:gd name="T15" fmla="*/ 1297 h 2124"/>
                    <a:gd name="T16" fmla="*/ 1436 w 2121"/>
                    <a:gd name="T17" fmla="*/ 1122 h 2124"/>
                    <a:gd name="T18" fmla="*/ 1419 w 2121"/>
                    <a:gd name="T19" fmla="*/ 923 h 2124"/>
                    <a:gd name="T20" fmla="*/ 1308 w 2121"/>
                    <a:gd name="T21" fmla="*/ 765 h 2124"/>
                    <a:gd name="T22" fmla="*/ 1134 w 2121"/>
                    <a:gd name="T23" fmla="*/ 683 h 2124"/>
                    <a:gd name="T24" fmla="*/ 1128 w 2121"/>
                    <a:gd name="T25" fmla="*/ 10 h 2124"/>
                    <a:gd name="T26" fmla="*/ 1197 w 2121"/>
                    <a:gd name="T27" fmla="*/ 94 h 2124"/>
                    <a:gd name="T28" fmla="*/ 1436 w 2121"/>
                    <a:gd name="T29" fmla="*/ 276 h 2124"/>
                    <a:gd name="T30" fmla="*/ 1594 w 2121"/>
                    <a:gd name="T31" fmla="*/ 168 h 2124"/>
                    <a:gd name="T32" fmla="*/ 1820 w 2121"/>
                    <a:gd name="T33" fmla="*/ 320 h 2124"/>
                    <a:gd name="T34" fmla="*/ 1861 w 2121"/>
                    <a:gd name="T35" fmla="*/ 404 h 2124"/>
                    <a:gd name="T36" fmla="*/ 1776 w 2121"/>
                    <a:gd name="T37" fmla="*/ 571 h 2124"/>
                    <a:gd name="T38" fmla="*/ 1991 w 2121"/>
                    <a:gd name="T39" fmla="*/ 766 h 2124"/>
                    <a:gd name="T40" fmla="*/ 2085 w 2121"/>
                    <a:gd name="T41" fmla="*/ 820 h 2124"/>
                    <a:gd name="T42" fmla="*/ 2119 w 2121"/>
                    <a:gd name="T43" fmla="*/ 1095 h 2124"/>
                    <a:gd name="T44" fmla="*/ 2055 w 2121"/>
                    <a:gd name="T45" fmla="*/ 1180 h 2124"/>
                    <a:gd name="T46" fmla="*/ 1871 w 2121"/>
                    <a:gd name="T47" fmla="*/ 1355 h 2124"/>
                    <a:gd name="T48" fmla="*/ 1956 w 2121"/>
                    <a:gd name="T49" fmla="*/ 1562 h 2124"/>
                    <a:gd name="T50" fmla="*/ 1932 w 2121"/>
                    <a:gd name="T51" fmla="*/ 1668 h 2124"/>
                    <a:gd name="T52" fmla="*/ 1747 w 2121"/>
                    <a:gd name="T53" fmla="*/ 1852 h 2124"/>
                    <a:gd name="T54" fmla="*/ 1655 w 2121"/>
                    <a:gd name="T55" fmla="*/ 1836 h 2124"/>
                    <a:gd name="T56" fmla="*/ 1351 w 2121"/>
                    <a:gd name="T57" fmla="*/ 1867 h 2124"/>
                    <a:gd name="T58" fmla="*/ 1314 w 2121"/>
                    <a:gd name="T59" fmla="*/ 2071 h 2124"/>
                    <a:gd name="T60" fmla="*/ 1048 w 2121"/>
                    <a:gd name="T61" fmla="*/ 2124 h 2124"/>
                    <a:gd name="T62" fmla="*/ 947 w 2121"/>
                    <a:gd name="T63" fmla="*/ 2082 h 2124"/>
                    <a:gd name="T64" fmla="*/ 830 w 2121"/>
                    <a:gd name="T65" fmla="*/ 1883 h 2124"/>
                    <a:gd name="T66" fmla="*/ 581 w 2121"/>
                    <a:gd name="T67" fmla="*/ 1942 h 2124"/>
                    <a:gd name="T68" fmla="*/ 472 w 2121"/>
                    <a:gd name="T69" fmla="*/ 1945 h 2124"/>
                    <a:gd name="T70" fmla="*/ 272 w 2121"/>
                    <a:gd name="T71" fmla="*/ 1767 h 2124"/>
                    <a:gd name="T72" fmla="*/ 268 w 2121"/>
                    <a:gd name="T73" fmla="*/ 1673 h 2124"/>
                    <a:gd name="T74" fmla="*/ 286 w 2121"/>
                    <a:gd name="T75" fmla="*/ 1425 h 2124"/>
                    <a:gd name="T76" fmla="*/ 74 w 2121"/>
                    <a:gd name="T77" fmla="*/ 1343 h 2124"/>
                    <a:gd name="T78" fmla="*/ 16 w 2121"/>
                    <a:gd name="T79" fmla="*/ 1252 h 2124"/>
                    <a:gd name="T80" fmla="*/ 22 w 2121"/>
                    <a:gd name="T81" fmla="*/ 980 h 2124"/>
                    <a:gd name="T82" fmla="*/ 214 w 2121"/>
                    <a:gd name="T83" fmla="*/ 911 h 2124"/>
                    <a:gd name="T84" fmla="*/ 191 w 2121"/>
                    <a:gd name="T85" fmla="*/ 613 h 2124"/>
                    <a:gd name="T86" fmla="*/ 162 w 2121"/>
                    <a:gd name="T87" fmla="*/ 509 h 2124"/>
                    <a:gd name="T88" fmla="*/ 330 w 2121"/>
                    <a:gd name="T89" fmla="*/ 292 h 2124"/>
                    <a:gd name="T90" fmla="*/ 420 w 2121"/>
                    <a:gd name="T91" fmla="*/ 270 h 2124"/>
                    <a:gd name="T92" fmla="*/ 628 w 2121"/>
                    <a:gd name="T93" fmla="*/ 309 h 2124"/>
                    <a:gd name="T94" fmla="*/ 777 w 2121"/>
                    <a:gd name="T95" fmla="*/ 101 h 2124"/>
                    <a:gd name="T96" fmla="*/ 852 w 2121"/>
                    <a:gd name="T97" fmla="*/ 23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1" h="2124">
                      <a:moveTo>
                        <a:pt x="1083" y="676"/>
                      </a:moveTo>
                      <a:lnTo>
                        <a:pt x="1032" y="678"/>
                      </a:lnTo>
                      <a:lnTo>
                        <a:pt x="982" y="686"/>
                      </a:lnTo>
                      <a:lnTo>
                        <a:pt x="934" y="699"/>
                      </a:lnTo>
                      <a:lnTo>
                        <a:pt x="888" y="720"/>
                      </a:lnTo>
                      <a:lnTo>
                        <a:pt x="847" y="745"/>
                      </a:lnTo>
                      <a:lnTo>
                        <a:pt x="809" y="775"/>
                      </a:lnTo>
                      <a:lnTo>
                        <a:pt x="776" y="810"/>
                      </a:lnTo>
                      <a:lnTo>
                        <a:pt x="747" y="849"/>
                      </a:lnTo>
                      <a:lnTo>
                        <a:pt x="723" y="891"/>
                      </a:lnTo>
                      <a:lnTo>
                        <a:pt x="706" y="936"/>
                      </a:lnTo>
                      <a:lnTo>
                        <a:pt x="693" y="984"/>
                      </a:lnTo>
                      <a:lnTo>
                        <a:pt x="687" y="1034"/>
                      </a:lnTo>
                      <a:lnTo>
                        <a:pt x="689" y="1085"/>
                      </a:lnTo>
                      <a:lnTo>
                        <a:pt x="695" y="1136"/>
                      </a:lnTo>
                      <a:lnTo>
                        <a:pt x="710" y="1184"/>
                      </a:lnTo>
                      <a:lnTo>
                        <a:pt x="730" y="1229"/>
                      </a:lnTo>
                      <a:lnTo>
                        <a:pt x="756" y="1270"/>
                      </a:lnTo>
                      <a:lnTo>
                        <a:pt x="786" y="1309"/>
                      </a:lnTo>
                      <a:lnTo>
                        <a:pt x="821" y="1341"/>
                      </a:lnTo>
                      <a:lnTo>
                        <a:pt x="859" y="1371"/>
                      </a:lnTo>
                      <a:lnTo>
                        <a:pt x="901" y="1394"/>
                      </a:lnTo>
                      <a:lnTo>
                        <a:pt x="947" y="1413"/>
                      </a:lnTo>
                      <a:lnTo>
                        <a:pt x="995" y="1425"/>
                      </a:lnTo>
                      <a:lnTo>
                        <a:pt x="1045" y="1430"/>
                      </a:lnTo>
                      <a:lnTo>
                        <a:pt x="1097" y="1430"/>
                      </a:lnTo>
                      <a:lnTo>
                        <a:pt x="1147" y="1422"/>
                      </a:lnTo>
                      <a:lnTo>
                        <a:pt x="1194" y="1407"/>
                      </a:lnTo>
                      <a:lnTo>
                        <a:pt x="1239" y="1388"/>
                      </a:lnTo>
                      <a:lnTo>
                        <a:pt x="1281" y="1363"/>
                      </a:lnTo>
                      <a:lnTo>
                        <a:pt x="1320" y="1332"/>
                      </a:lnTo>
                      <a:lnTo>
                        <a:pt x="1353" y="1297"/>
                      </a:lnTo>
                      <a:lnTo>
                        <a:pt x="1382" y="1258"/>
                      </a:lnTo>
                      <a:lnTo>
                        <a:pt x="1405" y="1216"/>
                      </a:lnTo>
                      <a:lnTo>
                        <a:pt x="1423" y="1171"/>
                      </a:lnTo>
                      <a:lnTo>
                        <a:pt x="1436" y="1122"/>
                      </a:lnTo>
                      <a:lnTo>
                        <a:pt x="1441" y="1074"/>
                      </a:lnTo>
                      <a:lnTo>
                        <a:pt x="1440" y="1022"/>
                      </a:lnTo>
                      <a:lnTo>
                        <a:pt x="1432" y="971"/>
                      </a:lnTo>
                      <a:lnTo>
                        <a:pt x="1419" y="923"/>
                      </a:lnTo>
                      <a:lnTo>
                        <a:pt x="1399" y="878"/>
                      </a:lnTo>
                      <a:lnTo>
                        <a:pt x="1372" y="836"/>
                      </a:lnTo>
                      <a:lnTo>
                        <a:pt x="1342" y="799"/>
                      </a:lnTo>
                      <a:lnTo>
                        <a:pt x="1308" y="765"/>
                      </a:lnTo>
                      <a:lnTo>
                        <a:pt x="1268" y="737"/>
                      </a:lnTo>
                      <a:lnTo>
                        <a:pt x="1226" y="713"/>
                      </a:lnTo>
                      <a:lnTo>
                        <a:pt x="1181" y="695"/>
                      </a:lnTo>
                      <a:lnTo>
                        <a:pt x="1134" y="683"/>
                      </a:lnTo>
                      <a:lnTo>
                        <a:pt x="1083" y="676"/>
                      </a:lnTo>
                      <a:close/>
                      <a:moveTo>
                        <a:pt x="1072" y="0"/>
                      </a:moveTo>
                      <a:lnTo>
                        <a:pt x="1101" y="2"/>
                      </a:lnTo>
                      <a:lnTo>
                        <a:pt x="1128" y="10"/>
                      </a:lnTo>
                      <a:lnTo>
                        <a:pt x="1152" y="23"/>
                      </a:lnTo>
                      <a:lnTo>
                        <a:pt x="1172" y="43"/>
                      </a:lnTo>
                      <a:lnTo>
                        <a:pt x="1188" y="66"/>
                      </a:lnTo>
                      <a:lnTo>
                        <a:pt x="1197" y="94"/>
                      </a:lnTo>
                      <a:lnTo>
                        <a:pt x="1219" y="206"/>
                      </a:lnTo>
                      <a:lnTo>
                        <a:pt x="1293" y="222"/>
                      </a:lnTo>
                      <a:lnTo>
                        <a:pt x="1366" y="246"/>
                      </a:lnTo>
                      <a:lnTo>
                        <a:pt x="1436" y="276"/>
                      </a:lnTo>
                      <a:lnTo>
                        <a:pt x="1518" y="200"/>
                      </a:lnTo>
                      <a:lnTo>
                        <a:pt x="1540" y="183"/>
                      </a:lnTo>
                      <a:lnTo>
                        <a:pt x="1566" y="172"/>
                      </a:lnTo>
                      <a:lnTo>
                        <a:pt x="1594" y="168"/>
                      </a:lnTo>
                      <a:lnTo>
                        <a:pt x="1622" y="171"/>
                      </a:lnTo>
                      <a:lnTo>
                        <a:pt x="1648" y="180"/>
                      </a:lnTo>
                      <a:lnTo>
                        <a:pt x="1672" y="196"/>
                      </a:lnTo>
                      <a:lnTo>
                        <a:pt x="1820" y="320"/>
                      </a:lnTo>
                      <a:lnTo>
                        <a:pt x="1837" y="338"/>
                      </a:lnTo>
                      <a:lnTo>
                        <a:pt x="1849" y="358"/>
                      </a:lnTo>
                      <a:lnTo>
                        <a:pt x="1857" y="381"/>
                      </a:lnTo>
                      <a:lnTo>
                        <a:pt x="1861" y="404"/>
                      </a:lnTo>
                      <a:lnTo>
                        <a:pt x="1859" y="428"/>
                      </a:lnTo>
                      <a:lnTo>
                        <a:pt x="1853" y="452"/>
                      </a:lnTo>
                      <a:lnTo>
                        <a:pt x="1841" y="474"/>
                      </a:lnTo>
                      <a:lnTo>
                        <a:pt x="1776" y="571"/>
                      </a:lnTo>
                      <a:lnTo>
                        <a:pt x="1815" y="631"/>
                      </a:lnTo>
                      <a:lnTo>
                        <a:pt x="1848" y="696"/>
                      </a:lnTo>
                      <a:lnTo>
                        <a:pt x="1874" y="762"/>
                      </a:lnTo>
                      <a:lnTo>
                        <a:pt x="1991" y="766"/>
                      </a:lnTo>
                      <a:lnTo>
                        <a:pt x="2020" y="771"/>
                      </a:lnTo>
                      <a:lnTo>
                        <a:pt x="2045" y="782"/>
                      </a:lnTo>
                      <a:lnTo>
                        <a:pt x="2068" y="799"/>
                      </a:lnTo>
                      <a:lnTo>
                        <a:pt x="2085" y="820"/>
                      </a:lnTo>
                      <a:lnTo>
                        <a:pt x="2098" y="845"/>
                      </a:lnTo>
                      <a:lnTo>
                        <a:pt x="2104" y="873"/>
                      </a:lnTo>
                      <a:lnTo>
                        <a:pt x="2121" y="1066"/>
                      </a:lnTo>
                      <a:lnTo>
                        <a:pt x="2119" y="1095"/>
                      </a:lnTo>
                      <a:lnTo>
                        <a:pt x="2111" y="1121"/>
                      </a:lnTo>
                      <a:lnTo>
                        <a:pt x="2097" y="1145"/>
                      </a:lnTo>
                      <a:lnTo>
                        <a:pt x="2077" y="1165"/>
                      </a:lnTo>
                      <a:lnTo>
                        <a:pt x="2055" y="1180"/>
                      </a:lnTo>
                      <a:lnTo>
                        <a:pt x="2027" y="1190"/>
                      </a:lnTo>
                      <a:lnTo>
                        <a:pt x="1910" y="1213"/>
                      </a:lnTo>
                      <a:lnTo>
                        <a:pt x="1894" y="1285"/>
                      </a:lnTo>
                      <a:lnTo>
                        <a:pt x="1871" y="1355"/>
                      </a:lnTo>
                      <a:lnTo>
                        <a:pt x="1842" y="1422"/>
                      </a:lnTo>
                      <a:lnTo>
                        <a:pt x="1928" y="1512"/>
                      </a:lnTo>
                      <a:lnTo>
                        <a:pt x="1945" y="1536"/>
                      </a:lnTo>
                      <a:lnTo>
                        <a:pt x="1956" y="1562"/>
                      </a:lnTo>
                      <a:lnTo>
                        <a:pt x="1960" y="1588"/>
                      </a:lnTo>
                      <a:lnTo>
                        <a:pt x="1957" y="1616"/>
                      </a:lnTo>
                      <a:lnTo>
                        <a:pt x="1948" y="1642"/>
                      </a:lnTo>
                      <a:lnTo>
                        <a:pt x="1932" y="1668"/>
                      </a:lnTo>
                      <a:lnTo>
                        <a:pt x="1808" y="1814"/>
                      </a:lnTo>
                      <a:lnTo>
                        <a:pt x="1791" y="1831"/>
                      </a:lnTo>
                      <a:lnTo>
                        <a:pt x="1770" y="1844"/>
                      </a:lnTo>
                      <a:lnTo>
                        <a:pt x="1747" y="1852"/>
                      </a:lnTo>
                      <a:lnTo>
                        <a:pt x="1723" y="1856"/>
                      </a:lnTo>
                      <a:lnTo>
                        <a:pt x="1700" y="1855"/>
                      </a:lnTo>
                      <a:lnTo>
                        <a:pt x="1676" y="1848"/>
                      </a:lnTo>
                      <a:lnTo>
                        <a:pt x="1655" y="1836"/>
                      </a:lnTo>
                      <a:lnTo>
                        <a:pt x="1548" y="1767"/>
                      </a:lnTo>
                      <a:lnTo>
                        <a:pt x="1486" y="1805"/>
                      </a:lnTo>
                      <a:lnTo>
                        <a:pt x="1420" y="1839"/>
                      </a:lnTo>
                      <a:lnTo>
                        <a:pt x="1351" y="1867"/>
                      </a:lnTo>
                      <a:lnTo>
                        <a:pt x="1347" y="1995"/>
                      </a:lnTo>
                      <a:lnTo>
                        <a:pt x="1342" y="2024"/>
                      </a:lnTo>
                      <a:lnTo>
                        <a:pt x="1332" y="2050"/>
                      </a:lnTo>
                      <a:lnTo>
                        <a:pt x="1314" y="2071"/>
                      </a:lnTo>
                      <a:lnTo>
                        <a:pt x="1293" y="2090"/>
                      </a:lnTo>
                      <a:lnTo>
                        <a:pt x="1268" y="2102"/>
                      </a:lnTo>
                      <a:lnTo>
                        <a:pt x="1240" y="2108"/>
                      </a:lnTo>
                      <a:lnTo>
                        <a:pt x="1048" y="2124"/>
                      </a:lnTo>
                      <a:lnTo>
                        <a:pt x="1019" y="2123"/>
                      </a:lnTo>
                      <a:lnTo>
                        <a:pt x="992" y="2115"/>
                      </a:lnTo>
                      <a:lnTo>
                        <a:pt x="969" y="2100"/>
                      </a:lnTo>
                      <a:lnTo>
                        <a:pt x="947" y="2082"/>
                      </a:lnTo>
                      <a:lnTo>
                        <a:pt x="933" y="2058"/>
                      </a:lnTo>
                      <a:lnTo>
                        <a:pt x="924" y="2030"/>
                      </a:lnTo>
                      <a:lnTo>
                        <a:pt x="897" y="1898"/>
                      </a:lnTo>
                      <a:lnTo>
                        <a:pt x="830" y="1883"/>
                      </a:lnTo>
                      <a:lnTo>
                        <a:pt x="764" y="1862"/>
                      </a:lnTo>
                      <a:lnTo>
                        <a:pt x="699" y="1835"/>
                      </a:lnTo>
                      <a:lnTo>
                        <a:pt x="603" y="1925"/>
                      </a:lnTo>
                      <a:lnTo>
                        <a:pt x="581" y="1942"/>
                      </a:lnTo>
                      <a:lnTo>
                        <a:pt x="554" y="1953"/>
                      </a:lnTo>
                      <a:lnTo>
                        <a:pt x="526" y="1957"/>
                      </a:lnTo>
                      <a:lnTo>
                        <a:pt x="499" y="1954"/>
                      </a:lnTo>
                      <a:lnTo>
                        <a:pt x="472" y="1945"/>
                      </a:lnTo>
                      <a:lnTo>
                        <a:pt x="449" y="1929"/>
                      </a:lnTo>
                      <a:lnTo>
                        <a:pt x="301" y="1805"/>
                      </a:lnTo>
                      <a:lnTo>
                        <a:pt x="284" y="1786"/>
                      </a:lnTo>
                      <a:lnTo>
                        <a:pt x="272" y="1767"/>
                      </a:lnTo>
                      <a:lnTo>
                        <a:pt x="263" y="1744"/>
                      </a:lnTo>
                      <a:lnTo>
                        <a:pt x="260" y="1720"/>
                      </a:lnTo>
                      <a:lnTo>
                        <a:pt x="261" y="1697"/>
                      </a:lnTo>
                      <a:lnTo>
                        <a:pt x="268" y="1673"/>
                      </a:lnTo>
                      <a:lnTo>
                        <a:pt x="280" y="1650"/>
                      </a:lnTo>
                      <a:lnTo>
                        <a:pt x="352" y="1541"/>
                      </a:lnTo>
                      <a:lnTo>
                        <a:pt x="317" y="1484"/>
                      </a:lnTo>
                      <a:lnTo>
                        <a:pt x="286" y="1425"/>
                      </a:lnTo>
                      <a:lnTo>
                        <a:pt x="260" y="1363"/>
                      </a:lnTo>
                      <a:lnTo>
                        <a:pt x="128" y="1359"/>
                      </a:lnTo>
                      <a:lnTo>
                        <a:pt x="100" y="1355"/>
                      </a:lnTo>
                      <a:lnTo>
                        <a:pt x="74" y="1343"/>
                      </a:lnTo>
                      <a:lnTo>
                        <a:pt x="51" y="1327"/>
                      </a:lnTo>
                      <a:lnTo>
                        <a:pt x="34" y="1305"/>
                      </a:lnTo>
                      <a:lnTo>
                        <a:pt x="22" y="1279"/>
                      </a:lnTo>
                      <a:lnTo>
                        <a:pt x="16" y="1252"/>
                      </a:lnTo>
                      <a:lnTo>
                        <a:pt x="0" y="1059"/>
                      </a:lnTo>
                      <a:lnTo>
                        <a:pt x="1" y="1031"/>
                      </a:lnTo>
                      <a:lnTo>
                        <a:pt x="9" y="1004"/>
                      </a:lnTo>
                      <a:lnTo>
                        <a:pt x="22" y="980"/>
                      </a:lnTo>
                      <a:lnTo>
                        <a:pt x="42" y="960"/>
                      </a:lnTo>
                      <a:lnTo>
                        <a:pt x="66" y="944"/>
                      </a:lnTo>
                      <a:lnTo>
                        <a:pt x="92" y="935"/>
                      </a:lnTo>
                      <a:lnTo>
                        <a:pt x="214" y="911"/>
                      </a:lnTo>
                      <a:lnTo>
                        <a:pt x="230" y="840"/>
                      </a:lnTo>
                      <a:lnTo>
                        <a:pt x="251" y="770"/>
                      </a:lnTo>
                      <a:lnTo>
                        <a:pt x="277" y="703"/>
                      </a:lnTo>
                      <a:lnTo>
                        <a:pt x="191" y="613"/>
                      </a:lnTo>
                      <a:lnTo>
                        <a:pt x="174" y="589"/>
                      </a:lnTo>
                      <a:lnTo>
                        <a:pt x="164" y="563"/>
                      </a:lnTo>
                      <a:lnTo>
                        <a:pt x="160" y="536"/>
                      </a:lnTo>
                      <a:lnTo>
                        <a:pt x="162" y="509"/>
                      </a:lnTo>
                      <a:lnTo>
                        <a:pt x="171" y="482"/>
                      </a:lnTo>
                      <a:lnTo>
                        <a:pt x="187" y="457"/>
                      </a:lnTo>
                      <a:lnTo>
                        <a:pt x="311" y="309"/>
                      </a:lnTo>
                      <a:lnTo>
                        <a:pt x="330" y="292"/>
                      </a:lnTo>
                      <a:lnTo>
                        <a:pt x="351" y="279"/>
                      </a:lnTo>
                      <a:lnTo>
                        <a:pt x="373" y="271"/>
                      </a:lnTo>
                      <a:lnTo>
                        <a:pt x="396" y="268"/>
                      </a:lnTo>
                      <a:lnTo>
                        <a:pt x="420" y="270"/>
                      </a:lnTo>
                      <a:lnTo>
                        <a:pt x="443" y="276"/>
                      </a:lnTo>
                      <a:lnTo>
                        <a:pt x="466" y="287"/>
                      </a:lnTo>
                      <a:lnTo>
                        <a:pt x="562" y="352"/>
                      </a:lnTo>
                      <a:lnTo>
                        <a:pt x="628" y="309"/>
                      </a:lnTo>
                      <a:lnTo>
                        <a:pt x="697" y="272"/>
                      </a:lnTo>
                      <a:lnTo>
                        <a:pt x="769" y="243"/>
                      </a:lnTo>
                      <a:lnTo>
                        <a:pt x="773" y="129"/>
                      </a:lnTo>
                      <a:lnTo>
                        <a:pt x="777" y="101"/>
                      </a:lnTo>
                      <a:lnTo>
                        <a:pt x="789" y="74"/>
                      </a:lnTo>
                      <a:lnTo>
                        <a:pt x="805" y="52"/>
                      </a:lnTo>
                      <a:lnTo>
                        <a:pt x="827" y="35"/>
                      </a:lnTo>
                      <a:lnTo>
                        <a:pt x="852" y="23"/>
                      </a:lnTo>
                      <a:lnTo>
                        <a:pt x="880" y="16"/>
                      </a:lnTo>
                      <a:lnTo>
                        <a:pt x="1072" y="0"/>
                      </a:lnTo>
                      <a:close/>
                    </a:path>
                  </a:pathLst>
                </a:custGeom>
                <a:solidFill>
                  <a:srgbClr val="0000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p:nvSpPr>
              <p:spPr bwMode="auto">
                <a:xfrm>
                  <a:off x="1375" y="3029"/>
                  <a:ext cx="1722" cy="1721"/>
                </a:xfrm>
                <a:custGeom>
                  <a:avLst/>
                  <a:gdLst>
                    <a:gd name="T0" fmla="*/ 772 w 1722"/>
                    <a:gd name="T1" fmla="*/ 561 h 1721"/>
                    <a:gd name="T2" fmla="*/ 651 w 1722"/>
                    <a:gd name="T3" fmla="*/ 634 h 1721"/>
                    <a:gd name="T4" fmla="*/ 574 w 1722"/>
                    <a:gd name="T5" fmla="*/ 754 h 1721"/>
                    <a:gd name="T6" fmla="*/ 561 w 1722"/>
                    <a:gd name="T7" fmla="*/ 900 h 1721"/>
                    <a:gd name="T8" fmla="*/ 615 w 1722"/>
                    <a:gd name="T9" fmla="*/ 1032 h 1721"/>
                    <a:gd name="T10" fmla="*/ 721 w 1722"/>
                    <a:gd name="T11" fmla="*/ 1125 h 1721"/>
                    <a:gd name="T12" fmla="*/ 862 w 1722"/>
                    <a:gd name="T13" fmla="*/ 1162 h 1721"/>
                    <a:gd name="T14" fmla="*/ 1003 w 1722"/>
                    <a:gd name="T15" fmla="*/ 1129 h 1721"/>
                    <a:gd name="T16" fmla="*/ 1111 w 1722"/>
                    <a:gd name="T17" fmla="*/ 1038 h 1721"/>
                    <a:gd name="T18" fmla="*/ 1168 w 1722"/>
                    <a:gd name="T19" fmla="*/ 907 h 1721"/>
                    <a:gd name="T20" fmla="*/ 1158 w 1722"/>
                    <a:gd name="T21" fmla="*/ 761 h 1721"/>
                    <a:gd name="T22" fmla="*/ 1085 w 1722"/>
                    <a:gd name="T23" fmla="*/ 639 h 1721"/>
                    <a:gd name="T24" fmla="*/ 966 w 1722"/>
                    <a:gd name="T25" fmla="*/ 564 h 1721"/>
                    <a:gd name="T26" fmla="*/ 817 w 1722"/>
                    <a:gd name="T27" fmla="*/ 0 h 1721"/>
                    <a:gd name="T28" fmla="*/ 990 w 1722"/>
                    <a:gd name="T29" fmla="*/ 15 h 1721"/>
                    <a:gd name="T30" fmla="*/ 1043 w 1722"/>
                    <a:gd name="T31" fmla="*/ 78 h 1721"/>
                    <a:gd name="T32" fmla="*/ 1117 w 1722"/>
                    <a:gd name="T33" fmla="*/ 198 h 1721"/>
                    <a:gd name="T34" fmla="*/ 1284 w 1722"/>
                    <a:gd name="T35" fmla="*/ 209 h 1721"/>
                    <a:gd name="T36" fmla="*/ 1363 w 1722"/>
                    <a:gd name="T37" fmla="*/ 185 h 1721"/>
                    <a:gd name="T38" fmla="*/ 1439 w 1722"/>
                    <a:gd name="T39" fmla="*/ 221 h 1721"/>
                    <a:gd name="T40" fmla="*/ 1550 w 1722"/>
                    <a:gd name="T41" fmla="*/ 354 h 1721"/>
                    <a:gd name="T42" fmla="*/ 1544 w 1722"/>
                    <a:gd name="T43" fmla="*/ 435 h 1721"/>
                    <a:gd name="T44" fmla="*/ 1507 w 1722"/>
                    <a:gd name="T45" fmla="*/ 570 h 1721"/>
                    <a:gd name="T46" fmla="*/ 1621 w 1722"/>
                    <a:gd name="T47" fmla="*/ 691 h 1721"/>
                    <a:gd name="T48" fmla="*/ 1695 w 1722"/>
                    <a:gd name="T49" fmla="*/ 730 h 1721"/>
                    <a:gd name="T50" fmla="*/ 1722 w 1722"/>
                    <a:gd name="T51" fmla="*/ 808 h 1721"/>
                    <a:gd name="T52" fmla="*/ 1707 w 1722"/>
                    <a:gd name="T53" fmla="*/ 981 h 1721"/>
                    <a:gd name="T54" fmla="*/ 1645 w 1722"/>
                    <a:gd name="T55" fmla="*/ 1035 h 1721"/>
                    <a:gd name="T56" fmla="*/ 1520 w 1722"/>
                    <a:gd name="T57" fmla="*/ 1106 h 1721"/>
                    <a:gd name="T58" fmla="*/ 1518 w 1722"/>
                    <a:gd name="T59" fmla="*/ 1278 h 1721"/>
                    <a:gd name="T60" fmla="*/ 1543 w 1722"/>
                    <a:gd name="T61" fmla="*/ 1357 h 1721"/>
                    <a:gd name="T62" fmla="*/ 1507 w 1722"/>
                    <a:gd name="T63" fmla="*/ 1432 h 1721"/>
                    <a:gd name="T64" fmla="*/ 1374 w 1722"/>
                    <a:gd name="T65" fmla="*/ 1545 h 1721"/>
                    <a:gd name="T66" fmla="*/ 1292 w 1722"/>
                    <a:gd name="T67" fmla="*/ 1538 h 1721"/>
                    <a:gd name="T68" fmla="*/ 1148 w 1722"/>
                    <a:gd name="T69" fmla="*/ 1496 h 1721"/>
                    <a:gd name="T70" fmla="*/ 1024 w 1722"/>
                    <a:gd name="T71" fmla="*/ 1620 h 1721"/>
                    <a:gd name="T72" fmla="*/ 985 w 1722"/>
                    <a:gd name="T73" fmla="*/ 1694 h 1721"/>
                    <a:gd name="T74" fmla="*/ 907 w 1722"/>
                    <a:gd name="T75" fmla="*/ 1721 h 1721"/>
                    <a:gd name="T76" fmla="*/ 734 w 1722"/>
                    <a:gd name="T77" fmla="*/ 1706 h 1721"/>
                    <a:gd name="T78" fmla="*/ 680 w 1722"/>
                    <a:gd name="T79" fmla="*/ 1644 h 1721"/>
                    <a:gd name="T80" fmla="*/ 611 w 1722"/>
                    <a:gd name="T81" fmla="*/ 1508 h 1721"/>
                    <a:gd name="T82" fmla="*/ 440 w 1722"/>
                    <a:gd name="T83" fmla="*/ 1512 h 1721"/>
                    <a:gd name="T84" fmla="*/ 359 w 1722"/>
                    <a:gd name="T85" fmla="*/ 1537 h 1721"/>
                    <a:gd name="T86" fmla="*/ 284 w 1722"/>
                    <a:gd name="T87" fmla="*/ 1501 h 1721"/>
                    <a:gd name="T88" fmla="*/ 173 w 1722"/>
                    <a:gd name="T89" fmla="*/ 1368 h 1721"/>
                    <a:gd name="T90" fmla="*/ 180 w 1722"/>
                    <a:gd name="T91" fmla="*/ 1286 h 1721"/>
                    <a:gd name="T92" fmla="*/ 226 w 1722"/>
                    <a:gd name="T93" fmla="*/ 1145 h 1721"/>
                    <a:gd name="T94" fmla="*/ 102 w 1722"/>
                    <a:gd name="T95" fmla="*/ 1031 h 1721"/>
                    <a:gd name="T96" fmla="*/ 29 w 1722"/>
                    <a:gd name="T97" fmla="*/ 992 h 1721"/>
                    <a:gd name="T98" fmla="*/ 0 w 1722"/>
                    <a:gd name="T99" fmla="*/ 914 h 1721"/>
                    <a:gd name="T100" fmla="*/ 16 w 1722"/>
                    <a:gd name="T101" fmla="*/ 741 h 1721"/>
                    <a:gd name="T102" fmla="*/ 78 w 1722"/>
                    <a:gd name="T103" fmla="*/ 687 h 1721"/>
                    <a:gd name="T104" fmla="*/ 206 w 1722"/>
                    <a:gd name="T105" fmla="*/ 615 h 1721"/>
                    <a:gd name="T106" fmla="*/ 205 w 1722"/>
                    <a:gd name="T107" fmla="*/ 444 h 1721"/>
                    <a:gd name="T108" fmla="*/ 181 w 1722"/>
                    <a:gd name="T109" fmla="*/ 365 h 1721"/>
                    <a:gd name="T110" fmla="*/ 215 w 1722"/>
                    <a:gd name="T111" fmla="*/ 289 h 1721"/>
                    <a:gd name="T112" fmla="*/ 350 w 1722"/>
                    <a:gd name="T113" fmla="*/ 177 h 1721"/>
                    <a:gd name="T114" fmla="*/ 432 w 1722"/>
                    <a:gd name="T115" fmla="*/ 184 h 1721"/>
                    <a:gd name="T116" fmla="*/ 570 w 1722"/>
                    <a:gd name="T117" fmla="*/ 217 h 1721"/>
                    <a:gd name="T118" fmla="*/ 700 w 1722"/>
                    <a:gd name="T119" fmla="*/ 102 h 1721"/>
                    <a:gd name="T120" fmla="*/ 739 w 1722"/>
                    <a:gd name="T121" fmla="*/ 28 h 1721"/>
                    <a:gd name="T122" fmla="*/ 817 w 1722"/>
                    <a:gd name="T123"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2" h="1721">
                      <a:moveTo>
                        <a:pt x="869" y="547"/>
                      </a:moveTo>
                      <a:lnTo>
                        <a:pt x="820" y="551"/>
                      </a:lnTo>
                      <a:lnTo>
                        <a:pt x="772" y="561"/>
                      </a:lnTo>
                      <a:lnTo>
                        <a:pt x="727" y="580"/>
                      </a:lnTo>
                      <a:lnTo>
                        <a:pt x="686" y="603"/>
                      </a:lnTo>
                      <a:lnTo>
                        <a:pt x="651" y="634"/>
                      </a:lnTo>
                      <a:lnTo>
                        <a:pt x="619" y="669"/>
                      </a:lnTo>
                      <a:lnTo>
                        <a:pt x="594" y="709"/>
                      </a:lnTo>
                      <a:lnTo>
                        <a:pt x="574" y="754"/>
                      </a:lnTo>
                      <a:lnTo>
                        <a:pt x="562" y="800"/>
                      </a:lnTo>
                      <a:lnTo>
                        <a:pt x="558" y="850"/>
                      </a:lnTo>
                      <a:lnTo>
                        <a:pt x="561" y="900"/>
                      </a:lnTo>
                      <a:lnTo>
                        <a:pt x="573" y="948"/>
                      </a:lnTo>
                      <a:lnTo>
                        <a:pt x="590" y="992"/>
                      </a:lnTo>
                      <a:lnTo>
                        <a:pt x="615" y="1032"/>
                      </a:lnTo>
                      <a:lnTo>
                        <a:pt x="646" y="1068"/>
                      </a:lnTo>
                      <a:lnTo>
                        <a:pt x="681" y="1100"/>
                      </a:lnTo>
                      <a:lnTo>
                        <a:pt x="721" y="1125"/>
                      </a:lnTo>
                      <a:lnTo>
                        <a:pt x="764" y="1145"/>
                      </a:lnTo>
                      <a:lnTo>
                        <a:pt x="812" y="1156"/>
                      </a:lnTo>
                      <a:lnTo>
                        <a:pt x="862" y="1162"/>
                      </a:lnTo>
                      <a:lnTo>
                        <a:pt x="911" y="1158"/>
                      </a:lnTo>
                      <a:lnTo>
                        <a:pt x="958" y="1147"/>
                      </a:lnTo>
                      <a:lnTo>
                        <a:pt x="1003" y="1129"/>
                      </a:lnTo>
                      <a:lnTo>
                        <a:pt x="1044" y="1104"/>
                      </a:lnTo>
                      <a:lnTo>
                        <a:pt x="1080" y="1073"/>
                      </a:lnTo>
                      <a:lnTo>
                        <a:pt x="1111" y="1038"/>
                      </a:lnTo>
                      <a:lnTo>
                        <a:pt x="1136" y="998"/>
                      </a:lnTo>
                      <a:lnTo>
                        <a:pt x="1156" y="955"/>
                      </a:lnTo>
                      <a:lnTo>
                        <a:pt x="1168" y="907"/>
                      </a:lnTo>
                      <a:lnTo>
                        <a:pt x="1172" y="858"/>
                      </a:lnTo>
                      <a:lnTo>
                        <a:pt x="1169" y="808"/>
                      </a:lnTo>
                      <a:lnTo>
                        <a:pt x="1158" y="761"/>
                      </a:lnTo>
                      <a:lnTo>
                        <a:pt x="1140" y="716"/>
                      </a:lnTo>
                      <a:lnTo>
                        <a:pt x="1115" y="676"/>
                      </a:lnTo>
                      <a:lnTo>
                        <a:pt x="1085" y="639"/>
                      </a:lnTo>
                      <a:lnTo>
                        <a:pt x="1049" y="607"/>
                      </a:lnTo>
                      <a:lnTo>
                        <a:pt x="1010" y="582"/>
                      </a:lnTo>
                      <a:lnTo>
                        <a:pt x="966" y="564"/>
                      </a:lnTo>
                      <a:lnTo>
                        <a:pt x="919" y="551"/>
                      </a:lnTo>
                      <a:lnTo>
                        <a:pt x="869" y="547"/>
                      </a:lnTo>
                      <a:close/>
                      <a:moveTo>
                        <a:pt x="817" y="0"/>
                      </a:moveTo>
                      <a:lnTo>
                        <a:pt x="935" y="2"/>
                      </a:lnTo>
                      <a:lnTo>
                        <a:pt x="964" y="4"/>
                      </a:lnTo>
                      <a:lnTo>
                        <a:pt x="990" y="15"/>
                      </a:lnTo>
                      <a:lnTo>
                        <a:pt x="1012" y="32"/>
                      </a:lnTo>
                      <a:lnTo>
                        <a:pt x="1031" y="53"/>
                      </a:lnTo>
                      <a:lnTo>
                        <a:pt x="1043" y="78"/>
                      </a:lnTo>
                      <a:lnTo>
                        <a:pt x="1049" y="106"/>
                      </a:lnTo>
                      <a:lnTo>
                        <a:pt x="1057" y="178"/>
                      </a:lnTo>
                      <a:lnTo>
                        <a:pt x="1117" y="198"/>
                      </a:lnTo>
                      <a:lnTo>
                        <a:pt x="1173" y="223"/>
                      </a:lnTo>
                      <a:lnTo>
                        <a:pt x="1228" y="252"/>
                      </a:lnTo>
                      <a:lnTo>
                        <a:pt x="1284" y="209"/>
                      </a:lnTo>
                      <a:lnTo>
                        <a:pt x="1309" y="194"/>
                      </a:lnTo>
                      <a:lnTo>
                        <a:pt x="1336" y="186"/>
                      </a:lnTo>
                      <a:lnTo>
                        <a:pt x="1363" y="185"/>
                      </a:lnTo>
                      <a:lnTo>
                        <a:pt x="1391" y="190"/>
                      </a:lnTo>
                      <a:lnTo>
                        <a:pt x="1416" y="202"/>
                      </a:lnTo>
                      <a:lnTo>
                        <a:pt x="1439" y="221"/>
                      </a:lnTo>
                      <a:lnTo>
                        <a:pt x="1522" y="305"/>
                      </a:lnTo>
                      <a:lnTo>
                        <a:pt x="1539" y="328"/>
                      </a:lnTo>
                      <a:lnTo>
                        <a:pt x="1550" y="354"/>
                      </a:lnTo>
                      <a:lnTo>
                        <a:pt x="1555" y="380"/>
                      </a:lnTo>
                      <a:lnTo>
                        <a:pt x="1552" y="408"/>
                      </a:lnTo>
                      <a:lnTo>
                        <a:pt x="1544" y="435"/>
                      </a:lnTo>
                      <a:lnTo>
                        <a:pt x="1528" y="460"/>
                      </a:lnTo>
                      <a:lnTo>
                        <a:pt x="1481" y="518"/>
                      </a:lnTo>
                      <a:lnTo>
                        <a:pt x="1507" y="570"/>
                      </a:lnTo>
                      <a:lnTo>
                        <a:pt x="1528" y="625"/>
                      </a:lnTo>
                      <a:lnTo>
                        <a:pt x="1546" y="681"/>
                      </a:lnTo>
                      <a:lnTo>
                        <a:pt x="1621" y="691"/>
                      </a:lnTo>
                      <a:lnTo>
                        <a:pt x="1649" y="698"/>
                      </a:lnTo>
                      <a:lnTo>
                        <a:pt x="1674" y="712"/>
                      </a:lnTo>
                      <a:lnTo>
                        <a:pt x="1695" y="730"/>
                      </a:lnTo>
                      <a:lnTo>
                        <a:pt x="1709" y="753"/>
                      </a:lnTo>
                      <a:lnTo>
                        <a:pt x="1720" y="779"/>
                      </a:lnTo>
                      <a:lnTo>
                        <a:pt x="1722" y="808"/>
                      </a:lnTo>
                      <a:lnTo>
                        <a:pt x="1721" y="927"/>
                      </a:lnTo>
                      <a:lnTo>
                        <a:pt x="1717" y="955"/>
                      </a:lnTo>
                      <a:lnTo>
                        <a:pt x="1707" y="981"/>
                      </a:lnTo>
                      <a:lnTo>
                        <a:pt x="1691" y="1003"/>
                      </a:lnTo>
                      <a:lnTo>
                        <a:pt x="1670" y="1022"/>
                      </a:lnTo>
                      <a:lnTo>
                        <a:pt x="1645" y="1035"/>
                      </a:lnTo>
                      <a:lnTo>
                        <a:pt x="1617" y="1042"/>
                      </a:lnTo>
                      <a:lnTo>
                        <a:pt x="1539" y="1050"/>
                      </a:lnTo>
                      <a:lnTo>
                        <a:pt x="1520" y="1106"/>
                      </a:lnTo>
                      <a:lnTo>
                        <a:pt x="1497" y="1160"/>
                      </a:lnTo>
                      <a:lnTo>
                        <a:pt x="1468" y="1213"/>
                      </a:lnTo>
                      <a:lnTo>
                        <a:pt x="1518" y="1278"/>
                      </a:lnTo>
                      <a:lnTo>
                        <a:pt x="1532" y="1303"/>
                      </a:lnTo>
                      <a:lnTo>
                        <a:pt x="1542" y="1329"/>
                      </a:lnTo>
                      <a:lnTo>
                        <a:pt x="1543" y="1357"/>
                      </a:lnTo>
                      <a:lnTo>
                        <a:pt x="1538" y="1385"/>
                      </a:lnTo>
                      <a:lnTo>
                        <a:pt x="1526" y="1410"/>
                      </a:lnTo>
                      <a:lnTo>
                        <a:pt x="1507" y="1432"/>
                      </a:lnTo>
                      <a:lnTo>
                        <a:pt x="1423" y="1515"/>
                      </a:lnTo>
                      <a:lnTo>
                        <a:pt x="1400" y="1533"/>
                      </a:lnTo>
                      <a:lnTo>
                        <a:pt x="1374" y="1545"/>
                      </a:lnTo>
                      <a:lnTo>
                        <a:pt x="1346" y="1548"/>
                      </a:lnTo>
                      <a:lnTo>
                        <a:pt x="1319" y="1546"/>
                      </a:lnTo>
                      <a:lnTo>
                        <a:pt x="1292" y="1538"/>
                      </a:lnTo>
                      <a:lnTo>
                        <a:pt x="1268" y="1522"/>
                      </a:lnTo>
                      <a:lnTo>
                        <a:pt x="1202" y="1469"/>
                      </a:lnTo>
                      <a:lnTo>
                        <a:pt x="1148" y="1496"/>
                      </a:lnTo>
                      <a:lnTo>
                        <a:pt x="1093" y="1518"/>
                      </a:lnTo>
                      <a:lnTo>
                        <a:pt x="1035" y="1535"/>
                      </a:lnTo>
                      <a:lnTo>
                        <a:pt x="1024" y="1620"/>
                      </a:lnTo>
                      <a:lnTo>
                        <a:pt x="1016" y="1647"/>
                      </a:lnTo>
                      <a:lnTo>
                        <a:pt x="1003" y="1673"/>
                      </a:lnTo>
                      <a:lnTo>
                        <a:pt x="985" y="1694"/>
                      </a:lnTo>
                      <a:lnTo>
                        <a:pt x="961" y="1710"/>
                      </a:lnTo>
                      <a:lnTo>
                        <a:pt x="935" y="1719"/>
                      </a:lnTo>
                      <a:lnTo>
                        <a:pt x="907" y="1721"/>
                      </a:lnTo>
                      <a:lnTo>
                        <a:pt x="788" y="1720"/>
                      </a:lnTo>
                      <a:lnTo>
                        <a:pt x="759" y="1716"/>
                      </a:lnTo>
                      <a:lnTo>
                        <a:pt x="734" y="1706"/>
                      </a:lnTo>
                      <a:lnTo>
                        <a:pt x="710" y="1690"/>
                      </a:lnTo>
                      <a:lnTo>
                        <a:pt x="693" y="1669"/>
                      </a:lnTo>
                      <a:lnTo>
                        <a:pt x="680" y="1644"/>
                      </a:lnTo>
                      <a:lnTo>
                        <a:pt x="673" y="1616"/>
                      </a:lnTo>
                      <a:lnTo>
                        <a:pt x="664" y="1526"/>
                      </a:lnTo>
                      <a:lnTo>
                        <a:pt x="611" y="1508"/>
                      </a:lnTo>
                      <a:lnTo>
                        <a:pt x="558" y="1485"/>
                      </a:lnTo>
                      <a:lnTo>
                        <a:pt x="510" y="1459"/>
                      </a:lnTo>
                      <a:lnTo>
                        <a:pt x="440" y="1512"/>
                      </a:lnTo>
                      <a:lnTo>
                        <a:pt x="415" y="1527"/>
                      </a:lnTo>
                      <a:lnTo>
                        <a:pt x="387" y="1535"/>
                      </a:lnTo>
                      <a:lnTo>
                        <a:pt x="359" y="1537"/>
                      </a:lnTo>
                      <a:lnTo>
                        <a:pt x="333" y="1531"/>
                      </a:lnTo>
                      <a:lnTo>
                        <a:pt x="306" y="1519"/>
                      </a:lnTo>
                      <a:lnTo>
                        <a:pt x="284" y="1501"/>
                      </a:lnTo>
                      <a:lnTo>
                        <a:pt x="202" y="1417"/>
                      </a:lnTo>
                      <a:lnTo>
                        <a:pt x="184" y="1394"/>
                      </a:lnTo>
                      <a:lnTo>
                        <a:pt x="173" y="1368"/>
                      </a:lnTo>
                      <a:lnTo>
                        <a:pt x="169" y="1341"/>
                      </a:lnTo>
                      <a:lnTo>
                        <a:pt x="170" y="1314"/>
                      </a:lnTo>
                      <a:lnTo>
                        <a:pt x="180" y="1286"/>
                      </a:lnTo>
                      <a:lnTo>
                        <a:pt x="194" y="1262"/>
                      </a:lnTo>
                      <a:lnTo>
                        <a:pt x="251" y="1192"/>
                      </a:lnTo>
                      <a:lnTo>
                        <a:pt x="226" y="1145"/>
                      </a:lnTo>
                      <a:lnTo>
                        <a:pt x="206" y="1093"/>
                      </a:lnTo>
                      <a:lnTo>
                        <a:pt x="189" y="1042"/>
                      </a:lnTo>
                      <a:lnTo>
                        <a:pt x="102" y="1031"/>
                      </a:lnTo>
                      <a:lnTo>
                        <a:pt x="74" y="1023"/>
                      </a:lnTo>
                      <a:lnTo>
                        <a:pt x="49" y="1010"/>
                      </a:lnTo>
                      <a:lnTo>
                        <a:pt x="29" y="992"/>
                      </a:lnTo>
                      <a:lnTo>
                        <a:pt x="13" y="968"/>
                      </a:lnTo>
                      <a:lnTo>
                        <a:pt x="4" y="943"/>
                      </a:lnTo>
                      <a:lnTo>
                        <a:pt x="0" y="914"/>
                      </a:lnTo>
                      <a:lnTo>
                        <a:pt x="2" y="795"/>
                      </a:lnTo>
                      <a:lnTo>
                        <a:pt x="5" y="766"/>
                      </a:lnTo>
                      <a:lnTo>
                        <a:pt x="16" y="741"/>
                      </a:lnTo>
                      <a:lnTo>
                        <a:pt x="32" y="718"/>
                      </a:lnTo>
                      <a:lnTo>
                        <a:pt x="53" y="700"/>
                      </a:lnTo>
                      <a:lnTo>
                        <a:pt x="78" y="687"/>
                      </a:lnTo>
                      <a:lnTo>
                        <a:pt x="106" y="680"/>
                      </a:lnTo>
                      <a:lnTo>
                        <a:pt x="188" y="672"/>
                      </a:lnTo>
                      <a:lnTo>
                        <a:pt x="206" y="615"/>
                      </a:lnTo>
                      <a:lnTo>
                        <a:pt x="229" y="561"/>
                      </a:lnTo>
                      <a:lnTo>
                        <a:pt x="255" y="508"/>
                      </a:lnTo>
                      <a:lnTo>
                        <a:pt x="205" y="444"/>
                      </a:lnTo>
                      <a:lnTo>
                        <a:pt x="190" y="419"/>
                      </a:lnTo>
                      <a:lnTo>
                        <a:pt x="182" y="392"/>
                      </a:lnTo>
                      <a:lnTo>
                        <a:pt x="181" y="365"/>
                      </a:lnTo>
                      <a:lnTo>
                        <a:pt x="186" y="337"/>
                      </a:lnTo>
                      <a:lnTo>
                        <a:pt x="198" y="312"/>
                      </a:lnTo>
                      <a:lnTo>
                        <a:pt x="215" y="289"/>
                      </a:lnTo>
                      <a:lnTo>
                        <a:pt x="301" y="206"/>
                      </a:lnTo>
                      <a:lnTo>
                        <a:pt x="324" y="188"/>
                      </a:lnTo>
                      <a:lnTo>
                        <a:pt x="350" y="177"/>
                      </a:lnTo>
                      <a:lnTo>
                        <a:pt x="376" y="172"/>
                      </a:lnTo>
                      <a:lnTo>
                        <a:pt x="404" y="174"/>
                      </a:lnTo>
                      <a:lnTo>
                        <a:pt x="432" y="184"/>
                      </a:lnTo>
                      <a:lnTo>
                        <a:pt x="456" y="198"/>
                      </a:lnTo>
                      <a:lnTo>
                        <a:pt x="514" y="246"/>
                      </a:lnTo>
                      <a:lnTo>
                        <a:pt x="570" y="217"/>
                      </a:lnTo>
                      <a:lnTo>
                        <a:pt x="630" y="193"/>
                      </a:lnTo>
                      <a:lnTo>
                        <a:pt x="690" y="174"/>
                      </a:lnTo>
                      <a:lnTo>
                        <a:pt x="700" y="102"/>
                      </a:lnTo>
                      <a:lnTo>
                        <a:pt x="706" y="73"/>
                      </a:lnTo>
                      <a:lnTo>
                        <a:pt x="719" y="49"/>
                      </a:lnTo>
                      <a:lnTo>
                        <a:pt x="739" y="28"/>
                      </a:lnTo>
                      <a:lnTo>
                        <a:pt x="762" y="12"/>
                      </a:lnTo>
                      <a:lnTo>
                        <a:pt x="788" y="3"/>
                      </a:lnTo>
                      <a:lnTo>
                        <a:pt x="817" y="0"/>
                      </a:lnTo>
                      <a:close/>
                    </a:path>
                  </a:pathLst>
                </a:custGeom>
                <a:solidFill>
                  <a:srgbClr val="0000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2" name="Pentagon 15"/>
          <p:cNvSpPr/>
          <p:nvPr/>
        </p:nvSpPr>
        <p:spPr>
          <a:xfrm rot="14326850">
            <a:off x="5873261" y="3820018"/>
            <a:ext cx="1498571" cy="738190"/>
          </a:xfrm>
          <a:prstGeom prst="homePlate">
            <a:avLst>
              <a:gd name="adj" fmla="val 44193"/>
            </a:avLst>
          </a:prstGeom>
          <a:gradFill flip="none" rotWithShape="1">
            <a:gsLst>
              <a:gs pos="16000">
                <a:schemeClr val="accent5">
                  <a:lumMod val="40000"/>
                  <a:lumOff val="60000"/>
                </a:schemeClr>
              </a:gs>
              <a:gs pos="46000">
                <a:srgbClr val="FF0000"/>
              </a:gs>
              <a:gs pos="100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5"/>
          <p:cNvGrpSpPr/>
          <p:nvPr/>
        </p:nvGrpSpPr>
        <p:grpSpPr>
          <a:xfrm>
            <a:off x="6586769" y="4586338"/>
            <a:ext cx="1496291" cy="1499616"/>
            <a:chOff x="6932763" y="4376721"/>
            <a:chExt cx="1496291" cy="1499616"/>
          </a:xfrm>
        </p:grpSpPr>
        <p:sp>
          <p:nvSpPr>
            <p:cNvPr id="24" name="Oval 17"/>
            <p:cNvSpPr/>
            <p:nvPr/>
          </p:nvSpPr>
          <p:spPr>
            <a:xfrm rot="6977100">
              <a:off x="6931101" y="4378383"/>
              <a:ext cx="1499616" cy="1496291"/>
            </a:xfrm>
            <a:prstGeom prst="ellipse">
              <a:avLst/>
            </a:prstGeom>
            <a:solidFill>
              <a:srgbClr val="FF0000"/>
            </a:solidFill>
            <a:ln>
              <a:noFill/>
            </a:ln>
            <a:effectLst>
              <a:outerShdw blurRad="889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8"/>
            <p:cNvSpPr/>
            <p:nvPr/>
          </p:nvSpPr>
          <p:spPr>
            <a:xfrm rot="6977100">
              <a:off x="7093080" y="4536741"/>
              <a:ext cx="1175657" cy="1179576"/>
            </a:xfrm>
            <a:prstGeom prst="ellipse">
              <a:avLst/>
            </a:prstGeom>
            <a:solidFill>
              <a:srgbClr val="FB3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51"/>
          <p:cNvSpPr>
            <a:spLocks noEditPoints="1"/>
          </p:cNvSpPr>
          <p:nvPr/>
        </p:nvSpPr>
        <p:spPr bwMode="auto">
          <a:xfrm>
            <a:off x="5470416" y="2359839"/>
            <a:ext cx="610553" cy="571064"/>
          </a:xfrm>
          <a:custGeom>
            <a:avLst/>
            <a:gdLst>
              <a:gd name="T0" fmla="*/ 533 w 1065"/>
              <a:gd name="T1" fmla="*/ 0 h 1066"/>
              <a:gd name="T2" fmla="*/ 67 w 1065"/>
              <a:gd name="T3" fmla="*/ 999 h 1066"/>
              <a:gd name="T4" fmla="*/ 0 w 1065"/>
              <a:gd name="T5" fmla="*/ 1066 h 1066"/>
              <a:gd name="T6" fmla="*/ 1065 w 1065"/>
              <a:gd name="T7" fmla="*/ 267 h 1066"/>
              <a:gd name="T8" fmla="*/ 400 w 1065"/>
              <a:gd name="T9" fmla="*/ 999 h 1066"/>
              <a:gd name="T10" fmla="*/ 200 w 1065"/>
              <a:gd name="T11" fmla="*/ 866 h 1066"/>
              <a:gd name="T12" fmla="*/ 400 w 1065"/>
              <a:gd name="T13" fmla="*/ 999 h 1066"/>
              <a:gd name="T14" fmla="*/ 133 w 1065"/>
              <a:gd name="T15" fmla="*/ 733 h 1066"/>
              <a:gd name="T16" fmla="*/ 466 w 1065"/>
              <a:gd name="T17" fmla="*/ 666 h 1066"/>
              <a:gd name="T18" fmla="*/ 466 w 1065"/>
              <a:gd name="T19" fmla="*/ 600 h 1066"/>
              <a:gd name="T20" fmla="*/ 133 w 1065"/>
              <a:gd name="T21" fmla="*/ 533 h 1066"/>
              <a:gd name="T22" fmla="*/ 466 w 1065"/>
              <a:gd name="T23" fmla="*/ 600 h 1066"/>
              <a:gd name="T24" fmla="*/ 133 w 1065"/>
              <a:gd name="T25" fmla="*/ 466 h 1066"/>
              <a:gd name="T26" fmla="*/ 466 w 1065"/>
              <a:gd name="T27" fmla="*/ 400 h 1066"/>
              <a:gd name="T28" fmla="*/ 466 w 1065"/>
              <a:gd name="T29" fmla="*/ 333 h 1066"/>
              <a:gd name="T30" fmla="*/ 133 w 1065"/>
              <a:gd name="T31" fmla="*/ 267 h 1066"/>
              <a:gd name="T32" fmla="*/ 466 w 1065"/>
              <a:gd name="T33" fmla="*/ 333 h 1066"/>
              <a:gd name="T34" fmla="*/ 133 w 1065"/>
              <a:gd name="T35" fmla="*/ 200 h 1066"/>
              <a:gd name="T36" fmla="*/ 466 w 1065"/>
              <a:gd name="T37" fmla="*/ 134 h 1066"/>
              <a:gd name="T38" fmla="*/ 799 w 1065"/>
              <a:gd name="T39" fmla="*/ 932 h 1066"/>
              <a:gd name="T40" fmla="*/ 666 w 1065"/>
              <a:gd name="T41" fmla="*/ 799 h 1066"/>
              <a:gd name="T42" fmla="*/ 799 w 1065"/>
              <a:gd name="T43" fmla="*/ 932 h 1066"/>
              <a:gd name="T44" fmla="*/ 666 w 1065"/>
              <a:gd name="T45" fmla="*/ 733 h 1066"/>
              <a:gd name="T46" fmla="*/ 799 w 1065"/>
              <a:gd name="T47" fmla="*/ 600 h 1066"/>
              <a:gd name="T48" fmla="*/ 799 w 1065"/>
              <a:gd name="T49" fmla="*/ 533 h 1066"/>
              <a:gd name="T50" fmla="*/ 666 w 1065"/>
              <a:gd name="T51" fmla="*/ 400 h 1066"/>
              <a:gd name="T52" fmla="*/ 799 w 1065"/>
              <a:gd name="T53" fmla="*/ 533 h 1066"/>
              <a:gd name="T54" fmla="*/ 866 w 1065"/>
              <a:gd name="T55" fmla="*/ 932 h 1066"/>
              <a:gd name="T56" fmla="*/ 999 w 1065"/>
              <a:gd name="T57" fmla="*/ 799 h 1066"/>
              <a:gd name="T58" fmla="*/ 999 w 1065"/>
              <a:gd name="T59" fmla="*/ 733 h 1066"/>
              <a:gd name="T60" fmla="*/ 866 w 1065"/>
              <a:gd name="T61" fmla="*/ 600 h 1066"/>
              <a:gd name="T62" fmla="*/ 999 w 1065"/>
              <a:gd name="T63" fmla="*/ 733 h 1066"/>
              <a:gd name="T64" fmla="*/ 866 w 1065"/>
              <a:gd name="T65" fmla="*/ 533 h 1066"/>
              <a:gd name="T66" fmla="*/ 999 w 1065"/>
              <a:gd name="T67" fmla="*/ 40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5" h="1066">
                <a:moveTo>
                  <a:pt x="533" y="267"/>
                </a:moveTo>
                <a:lnTo>
                  <a:pt x="533" y="0"/>
                </a:lnTo>
                <a:lnTo>
                  <a:pt x="67" y="0"/>
                </a:lnTo>
                <a:lnTo>
                  <a:pt x="67" y="999"/>
                </a:lnTo>
                <a:lnTo>
                  <a:pt x="0" y="999"/>
                </a:lnTo>
                <a:lnTo>
                  <a:pt x="0" y="1066"/>
                </a:lnTo>
                <a:lnTo>
                  <a:pt x="1065" y="1066"/>
                </a:lnTo>
                <a:lnTo>
                  <a:pt x="1065" y="267"/>
                </a:lnTo>
                <a:lnTo>
                  <a:pt x="533" y="267"/>
                </a:lnTo>
                <a:close/>
                <a:moveTo>
                  <a:pt x="400" y="999"/>
                </a:moveTo>
                <a:lnTo>
                  <a:pt x="200" y="999"/>
                </a:lnTo>
                <a:lnTo>
                  <a:pt x="200" y="866"/>
                </a:lnTo>
                <a:lnTo>
                  <a:pt x="400" y="866"/>
                </a:lnTo>
                <a:lnTo>
                  <a:pt x="400" y="999"/>
                </a:lnTo>
                <a:close/>
                <a:moveTo>
                  <a:pt x="466" y="733"/>
                </a:moveTo>
                <a:lnTo>
                  <a:pt x="133" y="733"/>
                </a:lnTo>
                <a:lnTo>
                  <a:pt x="133" y="666"/>
                </a:lnTo>
                <a:lnTo>
                  <a:pt x="466" y="666"/>
                </a:lnTo>
                <a:lnTo>
                  <a:pt x="466" y="733"/>
                </a:lnTo>
                <a:close/>
                <a:moveTo>
                  <a:pt x="466" y="600"/>
                </a:moveTo>
                <a:lnTo>
                  <a:pt x="133" y="600"/>
                </a:lnTo>
                <a:lnTo>
                  <a:pt x="133" y="533"/>
                </a:lnTo>
                <a:lnTo>
                  <a:pt x="466" y="533"/>
                </a:lnTo>
                <a:lnTo>
                  <a:pt x="466" y="600"/>
                </a:lnTo>
                <a:close/>
                <a:moveTo>
                  <a:pt x="466" y="466"/>
                </a:moveTo>
                <a:lnTo>
                  <a:pt x="133" y="466"/>
                </a:lnTo>
                <a:lnTo>
                  <a:pt x="133" y="400"/>
                </a:lnTo>
                <a:lnTo>
                  <a:pt x="466" y="400"/>
                </a:lnTo>
                <a:lnTo>
                  <a:pt x="466" y="466"/>
                </a:lnTo>
                <a:close/>
                <a:moveTo>
                  <a:pt x="466" y="333"/>
                </a:moveTo>
                <a:lnTo>
                  <a:pt x="133" y="333"/>
                </a:lnTo>
                <a:lnTo>
                  <a:pt x="133" y="267"/>
                </a:lnTo>
                <a:lnTo>
                  <a:pt x="466" y="267"/>
                </a:lnTo>
                <a:lnTo>
                  <a:pt x="466" y="333"/>
                </a:lnTo>
                <a:close/>
                <a:moveTo>
                  <a:pt x="466" y="200"/>
                </a:moveTo>
                <a:lnTo>
                  <a:pt x="133" y="200"/>
                </a:lnTo>
                <a:lnTo>
                  <a:pt x="133" y="134"/>
                </a:lnTo>
                <a:lnTo>
                  <a:pt x="466" y="134"/>
                </a:lnTo>
                <a:lnTo>
                  <a:pt x="466" y="200"/>
                </a:lnTo>
                <a:close/>
                <a:moveTo>
                  <a:pt x="799" y="932"/>
                </a:moveTo>
                <a:lnTo>
                  <a:pt x="666" y="932"/>
                </a:lnTo>
                <a:lnTo>
                  <a:pt x="666" y="799"/>
                </a:lnTo>
                <a:lnTo>
                  <a:pt x="799" y="799"/>
                </a:lnTo>
                <a:lnTo>
                  <a:pt x="799" y="932"/>
                </a:lnTo>
                <a:close/>
                <a:moveTo>
                  <a:pt x="799" y="733"/>
                </a:moveTo>
                <a:lnTo>
                  <a:pt x="666" y="733"/>
                </a:lnTo>
                <a:lnTo>
                  <a:pt x="666" y="600"/>
                </a:lnTo>
                <a:lnTo>
                  <a:pt x="799" y="600"/>
                </a:lnTo>
                <a:lnTo>
                  <a:pt x="799" y="733"/>
                </a:lnTo>
                <a:close/>
                <a:moveTo>
                  <a:pt x="799" y="533"/>
                </a:moveTo>
                <a:lnTo>
                  <a:pt x="666" y="533"/>
                </a:lnTo>
                <a:lnTo>
                  <a:pt x="666" y="400"/>
                </a:lnTo>
                <a:lnTo>
                  <a:pt x="799" y="400"/>
                </a:lnTo>
                <a:lnTo>
                  <a:pt x="799" y="533"/>
                </a:lnTo>
                <a:close/>
                <a:moveTo>
                  <a:pt x="999" y="932"/>
                </a:moveTo>
                <a:lnTo>
                  <a:pt x="866" y="932"/>
                </a:lnTo>
                <a:lnTo>
                  <a:pt x="866" y="799"/>
                </a:lnTo>
                <a:lnTo>
                  <a:pt x="999" y="799"/>
                </a:lnTo>
                <a:lnTo>
                  <a:pt x="999" y="932"/>
                </a:lnTo>
                <a:close/>
                <a:moveTo>
                  <a:pt x="999" y="733"/>
                </a:moveTo>
                <a:lnTo>
                  <a:pt x="866" y="733"/>
                </a:lnTo>
                <a:lnTo>
                  <a:pt x="866" y="600"/>
                </a:lnTo>
                <a:lnTo>
                  <a:pt x="999" y="600"/>
                </a:lnTo>
                <a:lnTo>
                  <a:pt x="999" y="733"/>
                </a:lnTo>
                <a:close/>
                <a:moveTo>
                  <a:pt x="999" y="533"/>
                </a:moveTo>
                <a:lnTo>
                  <a:pt x="866" y="533"/>
                </a:lnTo>
                <a:lnTo>
                  <a:pt x="866" y="400"/>
                </a:lnTo>
                <a:lnTo>
                  <a:pt x="999" y="400"/>
                </a:lnTo>
                <a:lnTo>
                  <a:pt x="999" y="533"/>
                </a:lnTo>
                <a:close/>
              </a:path>
            </a:pathLst>
          </a:custGeom>
          <a:solidFill>
            <a:srgbClr val="321D00"/>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7" name="Group 89"/>
          <p:cNvGrpSpPr/>
          <p:nvPr/>
        </p:nvGrpSpPr>
        <p:grpSpPr>
          <a:xfrm>
            <a:off x="6990736" y="4998136"/>
            <a:ext cx="650639" cy="625476"/>
            <a:chOff x="4967288" y="5026025"/>
            <a:chExt cx="574676" cy="552451"/>
          </a:xfrm>
          <a:solidFill>
            <a:srgbClr val="781302"/>
          </a:solidFill>
        </p:grpSpPr>
        <p:sp>
          <p:nvSpPr>
            <p:cNvPr id="28" name="Freeform 64"/>
            <p:cNvSpPr>
              <a:spLocks/>
            </p:cNvSpPr>
            <p:nvPr/>
          </p:nvSpPr>
          <p:spPr bwMode="auto">
            <a:xfrm>
              <a:off x="5049838" y="5100638"/>
              <a:ext cx="131763" cy="128588"/>
            </a:xfrm>
            <a:custGeom>
              <a:avLst/>
              <a:gdLst>
                <a:gd name="T0" fmla="*/ 327 w 833"/>
                <a:gd name="T1" fmla="*/ 0 h 811"/>
                <a:gd name="T2" fmla="*/ 372 w 833"/>
                <a:gd name="T3" fmla="*/ 3 h 811"/>
                <a:gd name="T4" fmla="*/ 414 w 833"/>
                <a:gd name="T5" fmla="*/ 12 h 811"/>
                <a:gd name="T6" fmla="*/ 454 w 833"/>
                <a:gd name="T7" fmla="*/ 25 h 811"/>
                <a:gd name="T8" fmla="*/ 492 w 833"/>
                <a:gd name="T9" fmla="*/ 44 h 811"/>
                <a:gd name="T10" fmla="*/ 527 w 833"/>
                <a:gd name="T11" fmla="*/ 68 h 811"/>
                <a:gd name="T12" fmla="*/ 558 w 833"/>
                <a:gd name="T13" fmla="*/ 95 h 811"/>
                <a:gd name="T14" fmla="*/ 586 w 833"/>
                <a:gd name="T15" fmla="*/ 127 h 811"/>
                <a:gd name="T16" fmla="*/ 609 w 833"/>
                <a:gd name="T17" fmla="*/ 162 h 811"/>
                <a:gd name="T18" fmla="*/ 628 w 833"/>
                <a:gd name="T19" fmla="*/ 200 h 811"/>
                <a:gd name="T20" fmla="*/ 642 w 833"/>
                <a:gd name="T21" fmla="*/ 239 h 811"/>
                <a:gd name="T22" fmla="*/ 651 w 833"/>
                <a:gd name="T23" fmla="*/ 283 h 811"/>
                <a:gd name="T24" fmla="*/ 654 w 833"/>
                <a:gd name="T25" fmla="*/ 327 h 811"/>
                <a:gd name="T26" fmla="*/ 651 w 833"/>
                <a:gd name="T27" fmla="*/ 369 h 811"/>
                <a:gd name="T28" fmla="*/ 642 w 833"/>
                <a:gd name="T29" fmla="*/ 409 h 811"/>
                <a:gd name="T30" fmla="*/ 629 w 833"/>
                <a:gd name="T31" fmla="*/ 447 h 811"/>
                <a:gd name="T32" fmla="*/ 612 w 833"/>
                <a:gd name="T33" fmla="*/ 483 h 811"/>
                <a:gd name="T34" fmla="*/ 833 w 833"/>
                <a:gd name="T35" fmla="*/ 692 h 811"/>
                <a:gd name="T36" fmla="*/ 792 w 833"/>
                <a:gd name="T37" fmla="*/ 729 h 811"/>
                <a:gd name="T38" fmla="*/ 754 w 833"/>
                <a:gd name="T39" fmla="*/ 768 h 811"/>
                <a:gd name="T40" fmla="*/ 720 w 833"/>
                <a:gd name="T41" fmla="*/ 811 h 811"/>
                <a:gd name="T42" fmla="*/ 499 w 833"/>
                <a:gd name="T43" fmla="*/ 603 h 811"/>
                <a:gd name="T44" fmla="*/ 461 w 833"/>
                <a:gd name="T45" fmla="*/ 624 h 811"/>
                <a:gd name="T46" fmla="*/ 418 w 833"/>
                <a:gd name="T47" fmla="*/ 640 h 811"/>
                <a:gd name="T48" fmla="*/ 374 w 833"/>
                <a:gd name="T49" fmla="*/ 650 h 811"/>
                <a:gd name="T50" fmla="*/ 327 w 833"/>
                <a:gd name="T51" fmla="*/ 653 h 811"/>
                <a:gd name="T52" fmla="*/ 283 w 833"/>
                <a:gd name="T53" fmla="*/ 651 h 811"/>
                <a:gd name="T54" fmla="*/ 240 w 833"/>
                <a:gd name="T55" fmla="*/ 642 h 811"/>
                <a:gd name="T56" fmla="*/ 200 w 833"/>
                <a:gd name="T57" fmla="*/ 628 h 811"/>
                <a:gd name="T58" fmla="*/ 162 w 833"/>
                <a:gd name="T59" fmla="*/ 609 h 811"/>
                <a:gd name="T60" fmla="*/ 127 w 833"/>
                <a:gd name="T61" fmla="*/ 585 h 811"/>
                <a:gd name="T62" fmla="*/ 96 w 833"/>
                <a:gd name="T63" fmla="*/ 558 h 811"/>
                <a:gd name="T64" fmla="*/ 68 w 833"/>
                <a:gd name="T65" fmla="*/ 527 h 811"/>
                <a:gd name="T66" fmla="*/ 45 w 833"/>
                <a:gd name="T67" fmla="*/ 491 h 811"/>
                <a:gd name="T68" fmla="*/ 26 w 833"/>
                <a:gd name="T69" fmla="*/ 454 h 811"/>
                <a:gd name="T70" fmla="*/ 11 w 833"/>
                <a:gd name="T71" fmla="*/ 414 h 811"/>
                <a:gd name="T72" fmla="*/ 4 w 833"/>
                <a:gd name="T73" fmla="*/ 371 h 811"/>
                <a:gd name="T74" fmla="*/ 0 w 833"/>
                <a:gd name="T75" fmla="*/ 327 h 811"/>
                <a:gd name="T76" fmla="*/ 4 w 833"/>
                <a:gd name="T77" fmla="*/ 283 h 811"/>
                <a:gd name="T78" fmla="*/ 11 w 833"/>
                <a:gd name="T79" fmla="*/ 239 h 811"/>
                <a:gd name="T80" fmla="*/ 26 w 833"/>
                <a:gd name="T81" fmla="*/ 200 h 811"/>
                <a:gd name="T82" fmla="*/ 45 w 833"/>
                <a:gd name="T83" fmla="*/ 162 h 811"/>
                <a:gd name="T84" fmla="*/ 68 w 833"/>
                <a:gd name="T85" fmla="*/ 127 h 811"/>
                <a:gd name="T86" fmla="*/ 96 w 833"/>
                <a:gd name="T87" fmla="*/ 95 h 811"/>
                <a:gd name="T88" fmla="*/ 127 w 833"/>
                <a:gd name="T89" fmla="*/ 68 h 811"/>
                <a:gd name="T90" fmla="*/ 162 w 833"/>
                <a:gd name="T91" fmla="*/ 44 h 811"/>
                <a:gd name="T92" fmla="*/ 200 w 833"/>
                <a:gd name="T93" fmla="*/ 25 h 811"/>
                <a:gd name="T94" fmla="*/ 240 w 833"/>
                <a:gd name="T95" fmla="*/ 12 h 811"/>
                <a:gd name="T96" fmla="*/ 283 w 833"/>
                <a:gd name="T97" fmla="*/ 3 h 811"/>
                <a:gd name="T98" fmla="*/ 327 w 833"/>
                <a:gd name="T9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3" h="811">
                  <a:moveTo>
                    <a:pt x="327" y="0"/>
                  </a:moveTo>
                  <a:lnTo>
                    <a:pt x="372" y="3"/>
                  </a:lnTo>
                  <a:lnTo>
                    <a:pt x="414" y="12"/>
                  </a:lnTo>
                  <a:lnTo>
                    <a:pt x="454" y="25"/>
                  </a:lnTo>
                  <a:lnTo>
                    <a:pt x="492" y="44"/>
                  </a:lnTo>
                  <a:lnTo>
                    <a:pt x="527" y="68"/>
                  </a:lnTo>
                  <a:lnTo>
                    <a:pt x="558" y="95"/>
                  </a:lnTo>
                  <a:lnTo>
                    <a:pt x="586" y="127"/>
                  </a:lnTo>
                  <a:lnTo>
                    <a:pt x="609" y="162"/>
                  </a:lnTo>
                  <a:lnTo>
                    <a:pt x="628" y="200"/>
                  </a:lnTo>
                  <a:lnTo>
                    <a:pt x="642" y="239"/>
                  </a:lnTo>
                  <a:lnTo>
                    <a:pt x="651" y="283"/>
                  </a:lnTo>
                  <a:lnTo>
                    <a:pt x="654" y="327"/>
                  </a:lnTo>
                  <a:lnTo>
                    <a:pt x="651" y="369"/>
                  </a:lnTo>
                  <a:lnTo>
                    <a:pt x="642" y="409"/>
                  </a:lnTo>
                  <a:lnTo>
                    <a:pt x="629" y="447"/>
                  </a:lnTo>
                  <a:lnTo>
                    <a:pt x="612" y="483"/>
                  </a:lnTo>
                  <a:lnTo>
                    <a:pt x="833" y="692"/>
                  </a:lnTo>
                  <a:lnTo>
                    <a:pt x="792" y="729"/>
                  </a:lnTo>
                  <a:lnTo>
                    <a:pt x="754" y="768"/>
                  </a:lnTo>
                  <a:lnTo>
                    <a:pt x="720" y="811"/>
                  </a:lnTo>
                  <a:lnTo>
                    <a:pt x="499" y="603"/>
                  </a:lnTo>
                  <a:lnTo>
                    <a:pt x="461" y="624"/>
                  </a:lnTo>
                  <a:lnTo>
                    <a:pt x="418" y="640"/>
                  </a:lnTo>
                  <a:lnTo>
                    <a:pt x="374" y="650"/>
                  </a:lnTo>
                  <a:lnTo>
                    <a:pt x="327" y="653"/>
                  </a:lnTo>
                  <a:lnTo>
                    <a:pt x="283" y="651"/>
                  </a:lnTo>
                  <a:lnTo>
                    <a:pt x="240" y="642"/>
                  </a:lnTo>
                  <a:lnTo>
                    <a:pt x="200" y="628"/>
                  </a:lnTo>
                  <a:lnTo>
                    <a:pt x="162" y="609"/>
                  </a:lnTo>
                  <a:lnTo>
                    <a:pt x="127" y="585"/>
                  </a:lnTo>
                  <a:lnTo>
                    <a:pt x="96" y="558"/>
                  </a:lnTo>
                  <a:lnTo>
                    <a:pt x="68" y="527"/>
                  </a:lnTo>
                  <a:lnTo>
                    <a:pt x="45" y="491"/>
                  </a:lnTo>
                  <a:lnTo>
                    <a:pt x="26" y="454"/>
                  </a:lnTo>
                  <a:lnTo>
                    <a:pt x="11" y="414"/>
                  </a:lnTo>
                  <a:lnTo>
                    <a:pt x="4" y="371"/>
                  </a:lnTo>
                  <a:lnTo>
                    <a:pt x="0" y="327"/>
                  </a:lnTo>
                  <a:lnTo>
                    <a:pt x="4" y="283"/>
                  </a:lnTo>
                  <a:lnTo>
                    <a:pt x="11" y="239"/>
                  </a:lnTo>
                  <a:lnTo>
                    <a:pt x="26" y="200"/>
                  </a:lnTo>
                  <a:lnTo>
                    <a:pt x="45" y="162"/>
                  </a:lnTo>
                  <a:lnTo>
                    <a:pt x="68" y="127"/>
                  </a:lnTo>
                  <a:lnTo>
                    <a:pt x="96" y="95"/>
                  </a:lnTo>
                  <a:lnTo>
                    <a:pt x="127" y="68"/>
                  </a:lnTo>
                  <a:lnTo>
                    <a:pt x="162" y="44"/>
                  </a:lnTo>
                  <a:lnTo>
                    <a:pt x="200" y="25"/>
                  </a:lnTo>
                  <a:lnTo>
                    <a:pt x="240" y="12"/>
                  </a:lnTo>
                  <a:lnTo>
                    <a:pt x="283" y="3"/>
                  </a:lnTo>
                  <a:lnTo>
                    <a:pt x="3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65"/>
            <p:cNvSpPr>
              <a:spLocks/>
            </p:cNvSpPr>
            <p:nvPr/>
          </p:nvSpPr>
          <p:spPr bwMode="auto">
            <a:xfrm>
              <a:off x="5307013" y="5026025"/>
              <a:ext cx="136525" cy="179388"/>
            </a:xfrm>
            <a:custGeom>
              <a:avLst/>
              <a:gdLst>
                <a:gd name="T0" fmla="*/ 524 w 852"/>
                <a:gd name="T1" fmla="*/ 0 h 1132"/>
                <a:gd name="T2" fmla="*/ 524 w 852"/>
                <a:gd name="T3" fmla="*/ 0 h 1132"/>
                <a:gd name="T4" fmla="*/ 569 w 852"/>
                <a:gd name="T5" fmla="*/ 3 h 1132"/>
                <a:gd name="T6" fmla="*/ 611 w 852"/>
                <a:gd name="T7" fmla="*/ 12 h 1132"/>
                <a:gd name="T8" fmla="*/ 652 w 852"/>
                <a:gd name="T9" fmla="*/ 27 h 1132"/>
                <a:gd name="T10" fmla="*/ 690 w 852"/>
                <a:gd name="T11" fmla="*/ 45 h 1132"/>
                <a:gd name="T12" fmla="*/ 724 w 852"/>
                <a:gd name="T13" fmla="*/ 69 h 1132"/>
                <a:gd name="T14" fmla="*/ 755 w 852"/>
                <a:gd name="T15" fmla="*/ 96 h 1132"/>
                <a:gd name="T16" fmla="*/ 783 w 852"/>
                <a:gd name="T17" fmla="*/ 128 h 1132"/>
                <a:gd name="T18" fmla="*/ 806 w 852"/>
                <a:gd name="T19" fmla="*/ 162 h 1132"/>
                <a:gd name="T20" fmla="*/ 825 w 852"/>
                <a:gd name="T21" fmla="*/ 200 h 1132"/>
                <a:gd name="T22" fmla="*/ 839 w 852"/>
                <a:gd name="T23" fmla="*/ 241 h 1132"/>
                <a:gd name="T24" fmla="*/ 848 w 852"/>
                <a:gd name="T25" fmla="*/ 283 h 1132"/>
                <a:gd name="T26" fmla="*/ 852 w 852"/>
                <a:gd name="T27" fmla="*/ 327 h 1132"/>
                <a:gd name="T28" fmla="*/ 848 w 852"/>
                <a:gd name="T29" fmla="*/ 372 h 1132"/>
                <a:gd name="T30" fmla="*/ 839 w 852"/>
                <a:gd name="T31" fmla="*/ 414 h 1132"/>
                <a:gd name="T32" fmla="*/ 825 w 852"/>
                <a:gd name="T33" fmla="*/ 455 h 1132"/>
                <a:gd name="T34" fmla="*/ 806 w 852"/>
                <a:gd name="T35" fmla="*/ 492 h 1132"/>
                <a:gd name="T36" fmla="*/ 783 w 852"/>
                <a:gd name="T37" fmla="*/ 527 h 1132"/>
                <a:gd name="T38" fmla="*/ 755 w 852"/>
                <a:gd name="T39" fmla="*/ 558 h 1132"/>
                <a:gd name="T40" fmla="*/ 724 w 852"/>
                <a:gd name="T41" fmla="*/ 586 h 1132"/>
                <a:gd name="T42" fmla="*/ 690 w 852"/>
                <a:gd name="T43" fmla="*/ 609 h 1132"/>
                <a:gd name="T44" fmla="*/ 652 w 852"/>
                <a:gd name="T45" fmla="*/ 628 h 1132"/>
                <a:gd name="T46" fmla="*/ 611 w 852"/>
                <a:gd name="T47" fmla="*/ 642 h 1132"/>
                <a:gd name="T48" fmla="*/ 569 w 852"/>
                <a:gd name="T49" fmla="*/ 651 h 1132"/>
                <a:gd name="T50" fmla="*/ 524 w 852"/>
                <a:gd name="T51" fmla="*/ 654 h 1132"/>
                <a:gd name="T52" fmla="*/ 493 w 852"/>
                <a:gd name="T53" fmla="*/ 652 h 1132"/>
                <a:gd name="T54" fmla="*/ 463 w 852"/>
                <a:gd name="T55" fmla="*/ 647 h 1132"/>
                <a:gd name="T56" fmla="*/ 434 w 852"/>
                <a:gd name="T57" fmla="*/ 640 h 1132"/>
                <a:gd name="T58" fmla="*/ 142 w 852"/>
                <a:gd name="T59" fmla="*/ 1132 h 1132"/>
                <a:gd name="T60" fmla="*/ 96 w 852"/>
                <a:gd name="T61" fmla="*/ 1100 h 1132"/>
                <a:gd name="T62" fmla="*/ 50 w 852"/>
                <a:gd name="T63" fmla="*/ 1072 h 1132"/>
                <a:gd name="T64" fmla="*/ 0 w 852"/>
                <a:gd name="T65" fmla="*/ 1048 h 1132"/>
                <a:gd name="T66" fmla="*/ 292 w 852"/>
                <a:gd name="T67" fmla="*/ 557 h 1132"/>
                <a:gd name="T68" fmla="*/ 265 w 852"/>
                <a:gd name="T69" fmla="*/ 526 h 1132"/>
                <a:gd name="T70" fmla="*/ 242 w 852"/>
                <a:gd name="T71" fmla="*/ 491 h 1132"/>
                <a:gd name="T72" fmla="*/ 223 w 852"/>
                <a:gd name="T73" fmla="*/ 454 h 1132"/>
                <a:gd name="T74" fmla="*/ 209 w 852"/>
                <a:gd name="T75" fmla="*/ 414 h 1132"/>
                <a:gd name="T76" fmla="*/ 201 w 852"/>
                <a:gd name="T77" fmla="*/ 372 h 1132"/>
                <a:gd name="T78" fmla="*/ 197 w 852"/>
                <a:gd name="T79" fmla="*/ 327 h 1132"/>
                <a:gd name="T80" fmla="*/ 201 w 852"/>
                <a:gd name="T81" fmla="*/ 283 h 1132"/>
                <a:gd name="T82" fmla="*/ 209 w 852"/>
                <a:gd name="T83" fmla="*/ 240 h 1132"/>
                <a:gd name="T84" fmla="*/ 223 w 852"/>
                <a:gd name="T85" fmla="*/ 200 h 1132"/>
                <a:gd name="T86" fmla="*/ 242 w 852"/>
                <a:gd name="T87" fmla="*/ 162 h 1132"/>
                <a:gd name="T88" fmla="*/ 266 w 852"/>
                <a:gd name="T89" fmla="*/ 128 h 1132"/>
                <a:gd name="T90" fmla="*/ 293 w 852"/>
                <a:gd name="T91" fmla="*/ 96 h 1132"/>
                <a:gd name="T92" fmla="*/ 325 w 852"/>
                <a:gd name="T93" fmla="*/ 69 h 1132"/>
                <a:gd name="T94" fmla="*/ 359 w 852"/>
                <a:gd name="T95" fmla="*/ 45 h 1132"/>
                <a:gd name="T96" fmla="*/ 397 w 852"/>
                <a:gd name="T97" fmla="*/ 27 h 1132"/>
                <a:gd name="T98" fmla="*/ 437 w 852"/>
                <a:gd name="T99" fmla="*/ 12 h 1132"/>
                <a:gd name="T100" fmla="*/ 480 w 852"/>
                <a:gd name="T101" fmla="*/ 3 h 1132"/>
                <a:gd name="T102" fmla="*/ 524 w 852"/>
                <a:gd name="T10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2" h="1132">
                  <a:moveTo>
                    <a:pt x="524" y="0"/>
                  </a:moveTo>
                  <a:lnTo>
                    <a:pt x="524" y="0"/>
                  </a:lnTo>
                  <a:lnTo>
                    <a:pt x="569" y="3"/>
                  </a:lnTo>
                  <a:lnTo>
                    <a:pt x="611" y="12"/>
                  </a:lnTo>
                  <a:lnTo>
                    <a:pt x="652" y="27"/>
                  </a:lnTo>
                  <a:lnTo>
                    <a:pt x="690" y="45"/>
                  </a:lnTo>
                  <a:lnTo>
                    <a:pt x="724" y="69"/>
                  </a:lnTo>
                  <a:lnTo>
                    <a:pt x="755" y="96"/>
                  </a:lnTo>
                  <a:lnTo>
                    <a:pt x="783" y="128"/>
                  </a:lnTo>
                  <a:lnTo>
                    <a:pt x="806" y="162"/>
                  </a:lnTo>
                  <a:lnTo>
                    <a:pt x="825" y="200"/>
                  </a:lnTo>
                  <a:lnTo>
                    <a:pt x="839" y="241"/>
                  </a:lnTo>
                  <a:lnTo>
                    <a:pt x="848" y="283"/>
                  </a:lnTo>
                  <a:lnTo>
                    <a:pt x="852" y="327"/>
                  </a:lnTo>
                  <a:lnTo>
                    <a:pt x="848" y="372"/>
                  </a:lnTo>
                  <a:lnTo>
                    <a:pt x="839" y="414"/>
                  </a:lnTo>
                  <a:lnTo>
                    <a:pt x="825" y="455"/>
                  </a:lnTo>
                  <a:lnTo>
                    <a:pt x="806" y="492"/>
                  </a:lnTo>
                  <a:lnTo>
                    <a:pt x="783" y="527"/>
                  </a:lnTo>
                  <a:lnTo>
                    <a:pt x="755" y="558"/>
                  </a:lnTo>
                  <a:lnTo>
                    <a:pt x="724" y="586"/>
                  </a:lnTo>
                  <a:lnTo>
                    <a:pt x="690" y="609"/>
                  </a:lnTo>
                  <a:lnTo>
                    <a:pt x="652" y="628"/>
                  </a:lnTo>
                  <a:lnTo>
                    <a:pt x="611" y="642"/>
                  </a:lnTo>
                  <a:lnTo>
                    <a:pt x="569" y="651"/>
                  </a:lnTo>
                  <a:lnTo>
                    <a:pt x="524" y="654"/>
                  </a:lnTo>
                  <a:lnTo>
                    <a:pt x="493" y="652"/>
                  </a:lnTo>
                  <a:lnTo>
                    <a:pt x="463" y="647"/>
                  </a:lnTo>
                  <a:lnTo>
                    <a:pt x="434" y="640"/>
                  </a:lnTo>
                  <a:lnTo>
                    <a:pt x="142" y="1132"/>
                  </a:lnTo>
                  <a:lnTo>
                    <a:pt x="96" y="1100"/>
                  </a:lnTo>
                  <a:lnTo>
                    <a:pt x="50" y="1072"/>
                  </a:lnTo>
                  <a:lnTo>
                    <a:pt x="0" y="1048"/>
                  </a:lnTo>
                  <a:lnTo>
                    <a:pt x="292" y="557"/>
                  </a:lnTo>
                  <a:lnTo>
                    <a:pt x="265" y="526"/>
                  </a:lnTo>
                  <a:lnTo>
                    <a:pt x="242" y="491"/>
                  </a:lnTo>
                  <a:lnTo>
                    <a:pt x="223" y="454"/>
                  </a:lnTo>
                  <a:lnTo>
                    <a:pt x="209" y="414"/>
                  </a:lnTo>
                  <a:lnTo>
                    <a:pt x="201" y="372"/>
                  </a:lnTo>
                  <a:lnTo>
                    <a:pt x="197" y="327"/>
                  </a:lnTo>
                  <a:lnTo>
                    <a:pt x="201" y="283"/>
                  </a:lnTo>
                  <a:lnTo>
                    <a:pt x="209" y="240"/>
                  </a:lnTo>
                  <a:lnTo>
                    <a:pt x="223" y="200"/>
                  </a:lnTo>
                  <a:lnTo>
                    <a:pt x="242" y="162"/>
                  </a:lnTo>
                  <a:lnTo>
                    <a:pt x="266" y="128"/>
                  </a:lnTo>
                  <a:lnTo>
                    <a:pt x="293" y="96"/>
                  </a:lnTo>
                  <a:lnTo>
                    <a:pt x="325" y="69"/>
                  </a:lnTo>
                  <a:lnTo>
                    <a:pt x="359" y="45"/>
                  </a:lnTo>
                  <a:lnTo>
                    <a:pt x="397" y="27"/>
                  </a:lnTo>
                  <a:lnTo>
                    <a:pt x="437" y="12"/>
                  </a:lnTo>
                  <a:lnTo>
                    <a:pt x="480" y="3"/>
                  </a:lnTo>
                  <a:lnTo>
                    <a:pt x="5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66"/>
            <p:cNvSpPr>
              <a:spLocks/>
            </p:cNvSpPr>
            <p:nvPr/>
          </p:nvSpPr>
          <p:spPr bwMode="auto">
            <a:xfrm>
              <a:off x="5375276" y="5272088"/>
              <a:ext cx="166688" cy="103188"/>
            </a:xfrm>
            <a:custGeom>
              <a:avLst/>
              <a:gdLst>
                <a:gd name="T0" fmla="*/ 729 w 1055"/>
                <a:gd name="T1" fmla="*/ 0 h 653"/>
                <a:gd name="T2" fmla="*/ 773 w 1055"/>
                <a:gd name="T3" fmla="*/ 2 h 653"/>
                <a:gd name="T4" fmla="*/ 816 w 1055"/>
                <a:gd name="T5" fmla="*/ 11 h 653"/>
                <a:gd name="T6" fmla="*/ 856 w 1055"/>
                <a:gd name="T7" fmla="*/ 25 h 653"/>
                <a:gd name="T8" fmla="*/ 893 w 1055"/>
                <a:gd name="T9" fmla="*/ 44 h 653"/>
                <a:gd name="T10" fmla="*/ 929 w 1055"/>
                <a:gd name="T11" fmla="*/ 68 h 653"/>
                <a:gd name="T12" fmla="*/ 960 w 1055"/>
                <a:gd name="T13" fmla="*/ 95 h 653"/>
                <a:gd name="T14" fmla="*/ 988 w 1055"/>
                <a:gd name="T15" fmla="*/ 126 h 653"/>
                <a:gd name="T16" fmla="*/ 1011 w 1055"/>
                <a:gd name="T17" fmla="*/ 162 h 653"/>
                <a:gd name="T18" fmla="*/ 1030 w 1055"/>
                <a:gd name="T19" fmla="*/ 200 h 653"/>
                <a:gd name="T20" fmla="*/ 1044 w 1055"/>
                <a:gd name="T21" fmla="*/ 239 h 653"/>
                <a:gd name="T22" fmla="*/ 1053 w 1055"/>
                <a:gd name="T23" fmla="*/ 282 h 653"/>
                <a:gd name="T24" fmla="*/ 1055 w 1055"/>
                <a:gd name="T25" fmla="*/ 326 h 653"/>
                <a:gd name="T26" fmla="*/ 1053 w 1055"/>
                <a:gd name="T27" fmla="*/ 370 h 653"/>
                <a:gd name="T28" fmla="*/ 1044 w 1055"/>
                <a:gd name="T29" fmla="*/ 414 h 653"/>
                <a:gd name="T30" fmla="*/ 1030 w 1055"/>
                <a:gd name="T31" fmla="*/ 454 h 653"/>
                <a:gd name="T32" fmla="*/ 1011 w 1055"/>
                <a:gd name="T33" fmla="*/ 491 h 653"/>
                <a:gd name="T34" fmla="*/ 988 w 1055"/>
                <a:gd name="T35" fmla="*/ 526 h 653"/>
                <a:gd name="T36" fmla="*/ 960 w 1055"/>
                <a:gd name="T37" fmla="*/ 558 h 653"/>
                <a:gd name="T38" fmla="*/ 929 w 1055"/>
                <a:gd name="T39" fmla="*/ 584 h 653"/>
                <a:gd name="T40" fmla="*/ 893 w 1055"/>
                <a:gd name="T41" fmla="*/ 609 h 653"/>
                <a:gd name="T42" fmla="*/ 856 w 1055"/>
                <a:gd name="T43" fmla="*/ 628 h 653"/>
                <a:gd name="T44" fmla="*/ 816 w 1055"/>
                <a:gd name="T45" fmla="*/ 641 h 653"/>
                <a:gd name="T46" fmla="*/ 773 w 1055"/>
                <a:gd name="T47" fmla="*/ 650 h 653"/>
                <a:gd name="T48" fmla="*/ 729 w 1055"/>
                <a:gd name="T49" fmla="*/ 653 h 653"/>
                <a:gd name="T50" fmla="*/ 685 w 1055"/>
                <a:gd name="T51" fmla="*/ 650 h 653"/>
                <a:gd name="T52" fmla="*/ 644 w 1055"/>
                <a:gd name="T53" fmla="*/ 642 h 653"/>
                <a:gd name="T54" fmla="*/ 604 w 1055"/>
                <a:gd name="T55" fmla="*/ 628 h 653"/>
                <a:gd name="T56" fmla="*/ 566 w 1055"/>
                <a:gd name="T57" fmla="*/ 610 h 653"/>
                <a:gd name="T58" fmla="*/ 532 w 1055"/>
                <a:gd name="T59" fmla="*/ 587 h 653"/>
                <a:gd name="T60" fmla="*/ 501 w 1055"/>
                <a:gd name="T61" fmla="*/ 560 h 653"/>
                <a:gd name="T62" fmla="*/ 474 w 1055"/>
                <a:gd name="T63" fmla="*/ 529 h 653"/>
                <a:gd name="T64" fmla="*/ 450 w 1055"/>
                <a:gd name="T65" fmla="*/ 495 h 653"/>
                <a:gd name="T66" fmla="*/ 431 w 1055"/>
                <a:gd name="T67" fmla="*/ 458 h 653"/>
                <a:gd name="T68" fmla="*/ 416 w 1055"/>
                <a:gd name="T69" fmla="*/ 419 h 653"/>
                <a:gd name="T70" fmla="*/ 407 w 1055"/>
                <a:gd name="T71" fmla="*/ 377 h 653"/>
                <a:gd name="T72" fmla="*/ 0 w 1055"/>
                <a:gd name="T73" fmla="*/ 337 h 653"/>
                <a:gd name="T74" fmla="*/ 9 w 1055"/>
                <a:gd name="T75" fmla="*/ 287 h 653"/>
                <a:gd name="T76" fmla="*/ 15 w 1055"/>
                <a:gd name="T77" fmla="*/ 235 h 653"/>
                <a:gd name="T78" fmla="*/ 17 w 1055"/>
                <a:gd name="T79" fmla="*/ 182 h 653"/>
                <a:gd name="T80" fmla="*/ 16 w 1055"/>
                <a:gd name="T81" fmla="*/ 173 h 653"/>
                <a:gd name="T82" fmla="*/ 423 w 1055"/>
                <a:gd name="T83" fmla="*/ 214 h 653"/>
                <a:gd name="T84" fmla="*/ 441 w 1055"/>
                <a:gd name="T85" fmla="*/ 173 h 653"/>
                <a:gd name="T86" fmla="*/ 464 w 1055"/>
                <a:gd name="T87" fmla="*/ 136 h 653"/>
                <a:gd name="T88" fmla="*/ 492 w 1055"/>
                <a:gd name="T89" fmla="*/ 103 h 653"/>
                <a:gd name="T90" fmla="*/ 524 w 1055"/>
                <a:gd name="T91" fmla="*/ 73 h 653"/>
                <a:gd name="T92" fmla="*/ 558 w 1055"/>
                <a:gd name="T93" fmla="*/ 48 h 653"/>
                <a:gd name="T94" fmla="*/ 597 w 1055"/>
                <a:gd name="T95" fmla="*/ 28 h 653"/>
                <a:gd name="T96" fmla="*/ 639 w 1055"/>
                <a:gd name="T97" fmla="*/ 12 h 653"/>
                <a:gd name="T98" fmla="*/ 683 w 1055"/>
                <a:gd name="T99" fmla="*/ 3 h 653"/>
                <a:gd name="T100" fmla="*/ 729 w 1055"/>
                <a:gd name="T10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653">
                  <a:moveTo>
                    <a:pt x="729" y="0"/>
                  </a:moveTo>
                  <a:lnTo>
                    <a:pt x="773" y="2"/>
                  </a:lnTo>
                  <a:lnTo>
                    <a:pt x="816" y="11"/>
                  </a:lnTo>
                  <a:lnTo>
                    <a:pt x="856" y="25"/>
                  </a:lnTo>
                  <a:lnTo>
                    <a:pt x="893" y="44"/>
                  </a:lnTo>
                  <a:lnTo>
                    <a:pt x="929" y="68"/>
                  </a:lnTo>
                  <a:lnTo>
                    <a:pt x="960" y="95"/>
                  </a:lnTo>
                  <a:lnTo>
                    <a:pt x="988" y="126"/>
                  </a:lnTo>
                  <a:lnTo>
                    <a:pt x="1011" y="162"/>
                  </a:lnTo>
                  <a:lnTo>
                    <a:pt x="1030" y="200"/>
                  </a:lnTo>
                  <a:lnTo>
                    <a:pt x="1044" y="239"/>
                  </a:lnTo>
                  <a:lnTo>
                    <a:pt x="1053" y="282"/>
                  </a:lnTo>
                  <a:lnTo>
                    <a:pt x="1055" y="326"/>
                  </a:lnTo>
                  <a:lnTo>
                    <a:pt x="1053" y="370"/>
                  </a:lnTo>
                  <a:lnTo>
                    <a:pt x="1044" y="414"/>
                  </a:lnTo>
                  <a:lnTo>
                    <a:pt x="1030" y="454"/>
                  </a:lnTo>
                  <a:lnTo>
                    <a:pt x="1011" y="491"/>
                  </a:lnTo>
                  <a:lnTo>
                    <a:pt x="988" y="526"/>
                  </a:lnTo>
                  <a:lnTo>
                    <a:pt x="960" y="558"/>
                  </a:lnTo>
                  <a:lnTo>
                    <a:pt x="929" y="584"/>
                  </a:lnTo>
                  <a:lnTo>
                    <a:pt x="893" y="609"/>
                  </a:lnTo>
                  <a:lnTo>
                    <a:pt x="856" y="628"/>
                  </a:lnTo>
                  <a:lnTo>
                    <a:pt x="816" y="641"/>
                  </a:lnTo>
                  <a:lnTo>
                    <a:pt x="773" y="650"/>
                  </a:lnTo>
                  <a:lnTo>
                    <a:pt x="729" y="653"/>
                  </a:lnTo>
                  <a:lnTo>
                    <a:pt x="685" y="650"/>
                  </a:lnTo>
                  <a:lnTo>
                    <a:pt x="644" y="642"/>
                  </a:lnTo>
                  <a:lnTo>
                    <a:pt x="604" y="628"/>
                  </a:lnTo>
                  <a:lnTo>
                    <a:pt x="566" y="610"/>
                  </a:lnTo>
                  <a:lnTo>
                    <a:pt x="532" y="587"/>
                  </a:lnTo>
                  <a:lnTo>
                    <a:pt x="501" y="560"/>
                  </a:lnTo>
                  <a:lnTo>
                    <a:pt x="474" y="529"/>
                  </a:lnTo>
                  <a:lnTo>
                    <a:pt x="450" y="495"/>
                  </a:lnTo>
                  <a:lnTo>
                    <a:pt x="431" y="458"/>
                  </a:lnTo>
                  <a:lnTo>
                    <a:pt x="416" y="419"/>
                  </a:lnTo>
                  <a:lnTo>
                    <a:pt x="407" y="377"/>
                  </a:lnTo>
                  <a:lnTo>
                    <a:pt x="0" y="337"/>
                  </a:lnTo>
                  <a:lnTo>
                    <a:pt x="9" y="287"/>
                  </a:lnTo>
                  <a:lnTo>
                    <a:pt x="15" y="235"/>
                  </a:lnTo>
                  <a:lnTo>
                    <a:pt x="17" y="182"/>
                  </a:lnTo>
                  <a:lnTo>
                    <a:pt x="16" y="173"/>
                  </a:lnTo>
                  <a:lnTo>
                    <a:pt x="423" y="214"/>
                  </a:lnTo>
                  <a:lnTo>
                    <a:pt x="441" y="173"/>
                  </a:lnTo>
                  <a:lnTo>
                    <a:pt x="464" y="136"/>
                  </a:lnTo>
                  <a:lnTo>
                    <a:pt x="492" y="103"/>
                  </a:lnTo>
                  <a:lnTo>
                    <a:pt x="524" y="73"/>
                  </a:lnTo>
                  <a:lnTo>
                    <a:pt x="558" y="48"/>
                  </a:lnTo>
                  <a:lnTo>
                    <a:pt x="597" y="28"/>
                  </a:lnTo>
                  <a:lnTo>
                    <a:pt x="639" y="12"/>
                  </a:lnTo>
                  <a:lnTo>
                    <a:pt x="683" y="3"/>
                  </a:lnTo>
                  <a:lnTo>
                    <a:pt x="7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67"/>
            <p:cNvSpPr>
              <a:spLocks/>
            </p:cNvSpPr>
            <p:nvPr/>
          </p:nvSpPr>
          <p:spPr bwMode="auto">
            <a:xfrm>
              <a:off x="5259388" y="5411788"/>
              <a:ext cx="103188" cy="166688"/>
            </a:xfrm>
            <a:custGeom>
              <a:avLst/>
              <a:gdLst>
                <a:gd name="T0" fmla="*/ 246 w 654"/>
                <a:gd name="T1" fmla="*/ 0 h 1049"/>
                <a:gd name="T2" fmla="*/ 337 w 654"/>
                <a:gd name="T3" fmla="*/ 397 h 1049"/>
                <a:gd name="T4" fmla="*/ 383 w 654"/>
                <a:gd name="T5" fmla="*/ 402 h 1049"/>
                <a:gd name="T6" fmla="*/ 429 w 654"/>
                <a:gd name="T7" fmla="*/ 413 h 1049"/>
                <a:gd name="T8" fmla="*/ 471 w 654"/>
                <a:gd name="T9" fmla="*/ 431 h 1049"/>
                <a:gd name="T10" fmla="*/ 510 w 654"/>
                <a:gd name="T11" fmla="*/ 453 h 1049"/>
                <a:gd name="T12" fmla="*/ 545 w 654"/>
                <a:gd name="T13" fmla="*/ 480 h 1049"/>
                <a:gd name="T14" fmla="*/ 576 w 654"/>
                <a:gd name="T15" fmla="*/ 513 h 1049"/>
                <a:gd name="T16" fmla="*/ 603 w 654"/>
                <a:gd name="T17" fmla="*/ 548 h 1049"/>
                <a:gd name="T18" fmla="*/ 624 w 654"/>
                <a:gd name="T19" fmla="*/ 588 h 1049"/>
                <a:gd name="T20" fmla="*/ 641 w 654"/>
                <a:gd name="T21" fmla="*/ 630 h 1049"/>
                <a:gd name="T22" fmla="*/ 651 w 654"/>
                <a:gd name="T23" fmla="*/ 676 h 1049"/>
                <a:gd name="T24" fmla="*/ 654 w 654"/>
                <a:gd name="T25" fmla="*/ 723 h 1049"/>
                <a:gd name="T26" fmla="*/ 651 w 654"/>
                <a:gd name="T27" fmla="*/ 768 h 1049"/>
                <a:gd name="T28" fmla="*/ 642 w 654"/>
                <a:gd name="T29" fmla="*/ 810 h 1049"/>
                <a:gd name="T30" fmla="*/ 628 w 654"/>
                <a:gd name="T31" fmla="*/ 850 h 1049"/>
                <a:gd name="T32" fmla="*/ 608 w 654"/>
                <a:gd name="T33" fmla="*/ 887 h 1049"/>
                <a:gd name="T34" fmla="*/ 585 w 654"/>
                <a:gd name="T35" fmla="*/ 923 h 1049"/>
                <a:gd name="T36" fmla="*/ 557 w 654"/>
                <a:gd name="T37" fmla="*/ 954 h 1049"/>
                <a:gd name="T38" fmla="*/ 526 w 654"/>
                <a:gd name="T39" fmla="*/ 982 h 1049"/>
                <a:gd name="T40" fmla="*/ 492 w 654"/>
                <a:gd name="T41" fmla="*/ 1005 h 1049"/>
                <a:gd name="T42" fmla="*/ 454 w 654"/>
                <a:gd name="T43" fmla="*/ 1024 h 1049"/>
                <a:gd name="T44" fmla="*/ 413 w 654"/>
                <a:gd name="T45" fmla="*/ 1038 h 1049"/>
                <a:gd name="T46" fmla="*/ 371 w 654"/>
                <a:gd name="T47" fmla="*/ 1047 h 1049"/>
                <a:gd name="T48" fmla="*/ 327 w 654"/>
                <a:gd name="T49" fmla="*/ 1049 h 1049"/>
                <a:gd name="T50" fmla="*/ 282 w 654"/>
                <a:gd name="T51" fmla="*/ 1047 h 1049"/>
                <a:gd name="T52" fmla="*/ 240 w 654"/>
                <a:gd name="T53" fmla="*/ 1038 h 1049"/>
                <a:gd name="T54" fmla="*/ 199 w 654"/>
                <a:gd name="T55" fmla="*/ 1024 h 1049"/>
                <a:gd name="T56" fmla="*/ 161 w 654"/>
                <a:gd name="T57" fmla="*/ 1005 h 1049"/>
                <a:gd name="T58" fmla="*/ 127 w 654"/>
                <a:gd name="T59" fmla="*/ 982 h 1049"/>
                <a:gd name="T60" fmla="*/ 96 w 654"/>
                <a:gd name="T61" fmla="*/ 954 h 1049"/>
                <a:gd name="T62" fmla="*/ 68 w 654"/>
                <a:gd name="T63" fmla="*/ 923 h 1049"/>
                <a:gd name="T64" fmla="*/ 45 w 654"/>
                <a:gd name="T65" fmla="*/ 887 h 1049"/>
                <a:gd name="T66" fmla="*/ 26 w 654"/>
                <a:gd name="T67" fmla="*/ 850 h 1049"/>
                <a:gd name="T68" fmla="*/ 12 w 654"/>
                <a:gd name="T69" fmla="*/ 810 h 1049"/>
                <a:gd name="T70" fmla="*/ 3 w 654"/>
                <a:gd name="T71" fmla="*/ 768 h 1049"/>
                <a:gd name="T72" fmla="*/ 0 w 654"/>
                <a:gd name="T73" fmla="*/ 723 h 1049"/>
                <a:gd name="T74" fmla="*/ 3 w 654"/>
                <a:gd name="T75" fmla="*/ 677 h 1049"/>
                <a:gd name="T76" fmla="*/ 13 w 654"/>
                <a:gd name="T77" fmla="*/ 632 h 1049"/>
                <a:gd name="T78" fmla="*/ 28 w 654"/>
                <a:gd name="T79" fmla="*/ 591 h 1049"/>
                <a:gd name="T80" fmla="*/ 49 w 654"/>
                <a:gd name="T81" fmla="*/ 553 h 1049"/>
                <a:gd name="T82" fmla="*/ 75 w 654"/>
                <a:gd name="T83" fmla="*/ 517 h 1049"/>
                <a:gd name="T84" fmla="*/ 105 w 654"/>
                <a:gd name="T85" fmla="*/ 485 h 1049"/>
                <a:gd name="T86" fmla="*/ 139 w 654"/>
                <a:gd name="T87" fmla="*/ 457 h 1049"/>
                <a:gd name="T88" fmla="*/ 177 w 654"/>
                <a:gd name="T89" fmla="*/ 435 h 1049"/>
                <a:gd name="T90" fmla="*/ 85 w 654"/>
                <a:gd name="T91" fmla="*/ 37 h 1049"/>
                <a:gd name="T92" fmla="*/ 140 w 654"/>
                <a:gd name="T93" fmla="*/ 28 h 1049"/>
                <a:gd name="T94" fmla="*/ 194 w 654"/>
                <a:gd name="T95" fmla="*/ 16 h 1049"/>
                <a:gd name="T96" fmla="*/ 246 w 654"/>
                <a:gd name="T9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1049">
                  <a:moveTo>
                    <a:pt x="246" y="0"/>
                  </a:moveTo>
                  <a:lnTo>
                    <a:pt x="337" y="397"/>
                  </a:lnTo>
                  <a:lnTo>
                    <a:pt x="383" y="402"/>
                  </a:lnTo>
                  <a:lnTo>
                    <a:pt x="429" y="413"/>
                  </a:lnTo>
                  <a:lnTo>
                    <a:pt x="471" y="431"/>
                  </a:lnTo>
                  <a:lnTo>
                    <a:pt x="510" y="453"/>
                  </a:lnTo>
                  <a:lnTo>
                    <a:pt x="545" y="480"/>
                  </a:lnTo>
                  <a:lnTo>
                    <a:pt x="576" y="513"/>
                  </a:lnTo>
                  <a:lnTo>
                    <a:pt x="603" y="548"/>
                  </a:lnTo>
                  <a:lnTo>
                    <a:pt x="624" y="588"/>
                  </a:lnTo>
                  <a:lnTo>
                    <a:pt x="641" y="630"/>
                  </a:lnTo>
                  <a:lnTo>
                    <a:pt x="651" y="676"/>
                  </a:lnTo>
                  <a:lnTo>
                    <a:pt x="654" y="723"/>
                  </a:lnTo>
                  <a:lnTo>
                    <a:pt x="651" y="768"/>
                  </a:lnTo>
                  <a:lnTo>
                    <a:pt x="642" y="810"/>
                  </a:lnTo>
                  <a:lnTo>
                    <a:pt x="628" y="850"/>
                  </a:lnTo>
                  <a:lnTo>
                    <a:pt x="608" y="887"/>
                  </a:lnTo>
                  <a:lnTo>
                    <a:pt x="585" y="923"/>
                  </a:lnTo>
                  <a:lnTo>
                    <a:pt x="557" y="954"/>
                  </a:lnTo>
                  <a:lnTo>
                    <a:pt x="526" y="982"/>
                  </a:lnTo>
                  <a:lnTo>
                    <a:pt x="492" y="1005"/>
                  </a:lnTo>
                  <a:lnTo>
                    <a:pt x="454" y="1024"/>
                  </a:lnTo>
                  <a:lnTo>
                    <a:pt x="413" y="1038"/>
                  </a:lnTo>
                  <a:lnTo>
                    <a:pt x="371" y="1047"/>
                  </a:lnTo>
                  <a:lnTo>
                    <a:pt x="327" y="1049"/>
                  </a:lnTo>
                  <a:lnTo>
                    <a:pt x="282" y="1047"/>
                  </a:lnTo>
                  <a:lnTo>
                    <a:pt x="240" y="1038"/>
                  </a:lnTo>
                  <a:lnTo>
                    <a:pt x="199" y="1024"/>
                  </a:lnTo>
                  <a:lnTo>
                    <a:pt x="161" y="1005"/>
                  </a:lnTo>
                  <a:lnTo>
                    <a:pt x="127" y="982"/>
                  </a:lnTo>
                  <a:lnTo>
                    <a:pt x="96" y="954"/>
                  </a:lnTo>
                  <a:lnTo>
                    <a:pt x="68" y="923"/>
                  </a:lnTo>
                  <a:lnTo>
                    <a:pt x="45" y="887"/>
                  </a:lnTo>
                  <a:lnTo>
                    <a:pt x="26" y="850"/>
                  </a:lnTo>
                  <a:lnTo>
                    <a:pt x="12" y="810"/>
                  </a:lnTo>
                  <a:lnTo>
                    <a:pt x="3" y="768"/>
                  </a:lnTo>
                  <a:lnTo>
                    <a:pt x="0" y="723"/>
                  </a:lnTo>
                  <a:lnTo>
                    <a:pt x="3" y="677"/>
                  </a:lnTo>
                  <a:lnTo>
                    <a:pt x="13" y="632"/>
                  </a:lnTo>
                  <a:lnTo>
                    <a:pt x="28" y="591"/>
                  </a:lnTo>
                  <a:lnTo>
                    <a:pt x="49" y="553"/>
                  </a:lnTo>
                  <a:lnTo>
                    <a:pt x="75" y="517"/>
                  </a:lnTo>
                  <a:lnTo>
                    <a:pt x="105" y="485"/>
                  </a:lnTo>
                  <a:lnTo>
                    <a:pt x="139" y="457"/>
                  </a:lnTo>
                  <a:lnTo>
                    <a:pt x="177" y="435"/>
                  </a:lnTo>
                  <a:lnTo>
                    <a:pt x="85" y="37"/>
                  </a:lnTo>
                  <a:lnTo>
                    <a:pt x="140" y="28"/>
                  </a:lnTo>
                  <a:lnTo>
                    <a:pt x="194" y="16"/>
                  </a:lnTo>
                  <a:lnTo>
                    <a:pt x="2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68"/>
            <p:cNvSpPr>
              <a:spLocks/>
            </p:cNvSpPr>
            <p:nvPr/>
          </p:nvSpPr>
          <p:spPr bwMode="auto">
            <a:xfrm>
              <a:off x="4967288" y="5326063"/>
              <a:ext cx="184150" cy="106363"/>
            </a:xfrm>
            <a:custGeom>
              <a:avLst/>
              <a:gdLst>
                <a:gd name="T0" fmla="*/ 1106 w 1159"/>
                <a:gd name="T1" fmla="*/ 0 h 675"/>
                <a:gd name="T2" fmla="*/ 1120 w 1159"/>
                <a:gd name="T3" fmla="*/ 54 h 675"/>
                <a:gd name="T4" fmla="*/ 1138 w 1159"/>
                <a:gd name="T5" fmla="*/ 106 h 675"/>
                <a:gd name="T6" fmla="*/ 1159 w 1159"/>
                <a:gd name="T7" fmla="*/ 156 h 675"/>
                <a:gd name="T8" fmla="*/ 651 w 1159"/>
                <a:gd name="T9" fmla="*/ 326 h 675"/>
                <a:gd name="T10" fmla="*/ 652 w 1159"/>
                <a:gd name="T11" fmla="*/ 336 h 675"/>
                <a:gd name="T12" fmla="*/ 653 w 1159"/>
                <a:gd name="T13" fmla="*/ 348 h 675"/>
                <a:gd name="T14" fmla="*/ 651 w 1159"/>
                <a:gd name="T15" fmla="*/ 392 h 675"/>
                <a:gd name="T16" fmla="*/ 642 w 1159"/>
                <a:gd name="T17" fmla="*/ 435 h 675"/>
                <a:gd name="T18" fmla="*/ 628 w 1159"/>
                <a:gd name="T19" fmla="*/ 475 h 675"/>
                <a:gd name="T20" fmla="*/ 609 w 1159"/>
                <a:gd name="T21" fmla="*/ 513 h 675"/>
                <a:gd name="T22" fmla="*/ 586 w 1159"/>
                <a:gd name="T23" fmla="*/ 547 h 675"/>
                <a:gd name="T24" fmla="*/ 558 w 1159"/>
                <a:gd name="T25" fmla="*/ 579 h 675"/>
                <a:gd name="T26" fmla="*/ 527 w 1159"/>
                <a:gd name="T27" fmla="*/ 607 h 675"/>
                <a:gd name="T28" fmla="*/ 491 w 1159"/>
                <a:gd name="T29" fmla="*/ 630 h 675"/>
                <a:gd name="T30" fmla="*/ 454 w 1159"/>
                <a:gd name="T31" fmla="*/ 649 h 675"/>
                <a:gd name="T32" fmla="*/ 414 w 1159"/>
                <a:gd name="T33" fmla="*/ 664 h 675"/>
                <a:gd name="T34" fmla="*/ 370 w 1159"/>
                <a:gd name="T35" fmla="*/ 671 h 675"/>
                <a:gd name="T36" fmla="*/ 326 w 1159"/>
                <a:gd name="T37" fmla="*/ 675 h 675"/>
                <a:gd name="T38" fmla="*/ 282 w 1159"/>
                <a:gd name="T39" fmla="*/ 671 h 675"/>
                <a:gd name="T40" fmla="*/ 240 w 1159"/>
                <a:gd name="T41" fmla="*/ 664 h 675"/>
                <a:gd name="T42" fmla="*/ 200 w 1159"/>
                <a:gd name="T43" fmla="*/ 649 h 675"/>
                <a:gd name="T44" fmla="*/ 162 w 1159"/>
                <a:gd name="T45" fmla="*/ 630 h 675"/>
                <a:gd name="T46" fmla="*/ 126 w 1159"/>
                <a:gd name="T47" fmla="*/ 607 h 675"/>
                <a:gd name="T48" fmla="*/ 95 w 1159"/>
                <a:gd name="T49" fmla="*/ 579 h 675"/>
                <a:gd name="T50" fmla="*/ 68 w 1159"/>
                <a:gd name="T51" fmla="*/ 547 h 675"/>
                <a:gd name="T52" fmla="*/ 44 w 1159"/>
                <a:gd name="T53" fmla="*/ 513 h 675"/>
                <a:gd name="T54" fmla="*/ 26 w 1159"/>
                <a:gd name="T55" fmla="*/ 475 h 675"/>
                <a:gd name="T56" fmla="*/ 12 w 1159"/>
                <a:gd name="T57" fmla="*/ 435 h 675"/>
                <a:gd name="T58" fmla="*/ 3 w 1159"/>
                <a:gd name="T59" fmla="*/ 392 h 675"/>
                <a:gd name="T60" fmla="*/ 0 w 1159"/>
                <a:gd name="T61" fmla="*/ 348 h 675"/>
                <a:gd name="T62" fmla="*/ 3 w 1159"/>
                <a:gd name="T63" fmla="*/ 303 h 675"/>
                <a:gd name="T64" fmla="*/ 12 w 1159"/>
                <a:gd name="T65" fmla="*/ 261 h 675"/>
                <a:gd name="T66" fmla="*/ 26 w 1159"/>
                <a:gd name="T67" fmla="*/ 221 h 675"/>
                <a:gd name="T68" fmla="*/ 44 w 1159"/>
                <a:gd name="T69" fmla="*/ 183 h 675"/>
                <a:gd name="T70" fmla="*/ 68 w 1159"/>
                <a:gd name="T71" fmla="*/ 148 h 675"/>
                <a:gd name="T72" fmla="*/ 95 w 1159"/>
                <a:gd name="T73" fmla="*/ 117 h 675"/>
                <a:gd name="T74" fmla="*/ 126 w 1159"/>
                <a:gd name="T75" fmla="*/ 89 h 675"/>
                <a:gd name="T76" fmla="*/ 162 w 1159"/>
                <a:gd name="T77" fmla="*/ 66 h 675"/>
                <a:gd name="T78" fmla="*/ 200 w 1159"/>
                <a:gd name="T79" fmla="*/ 47 h 675"/>
                <a:gd name="T80" fmla="*/ 240 w 1159"/>
                <a:gd name="T81" fmla="*/ 33 h 675"/>
                <a:gd name="T82" fmla="*/ 282 w 1159"/>
                <a:gd name="T83" fmla="*/ 25 h 675"/>
                <a:gd name="T84" fmla="*/ 326 w 1159"/>
                <a:gd name="T85" fmla="*/ 21 h 675"/>
                <a:gd name="T86" fmla="*/ 369 w 1159"/>
                <a:gd name="T87" fmla="*/ 24 h 675"/>
                <a:gd name="T88" fmla="*/ 409 w 1159"/>
                <a:gd name="T89" fmla="*/ 33 h 675"/>
                <a:gd name="T90" fmla="*/ 448 w 1159"/>
                <a:gd name="T91" fmla="*/ 45 h 675"/>
                <a:gd name="T92" fmla="*/ 485 w 1159"/>
                <a:gd name="T93" fmla="*/ 63 h 675"/>
                <a:gd name="T94" fmla="*/ 518 w 1159"/>
                <a:gd name="T95" fmla="*/ 84 h 675"/>
                <a:gd name="T96" fmla="*/ 549 w 1159"/>
                <a:gd name="T97" fmla="*/ 109 h 675"/>
                <a:gd name="T98" fmla="*/ 577 w 1159"/>
                <a:gd name="T99" fmla="*/ 138 h 675"/>
                <a:gd name="T100" fmla="*/ 600 w 1159"/>
                <a:gd name="T101" fmla="*/ 170 h 675"/>
                <a:gd name="T102" fmla="*/ 1106 w 1159"/>
                <a:gd name="T10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9" h="675">
                  <a:moveTo>
                    <a:pt x="1106" y="0"/>
                  </a:moveTo>
                  <a:lnTo>
                    <a:pt x="1120" y="54"/>
                  </a:lnTo>
                  <a:lnTo>
                    <a:pt x="1138" y="106"/>
                  </a:lnTo>
                  <a:lnTo>
                    <a:pt x="1159" y="156"/>
                  </a:lnTo>
                  <a:lnTo>
                    <a:pt x="651" y="326"/>
                  </a:lnTo>
                  <a:lnTo>
                    <a:pt x="652" y="336"/>
                  </a:lnTo>
                  <a:lnTo>
                    <a:pt x="653" y="348"/>
                  </a:lnTo>
                  <a:lnTo>
                    <a:pt x="651" y="392"/>
                  </a:lnTo>
                  <a:lnTo>
                    <a:pt x="642" y="435"/>
                  </a:lnTo>
                  <a:lnTo>
                    <a:pt x="628" y="475"/>
                  </a:lnTo>
                  <a:lnTo>
                    <a:pt x="609" y="513"/>
                  </a:lnTo>
                  <a:lnTo>
                    <a:pt x="586" y="547"/>
                  </a:lnTo>
                  <a:lnTo>
                    <a:pt x="558" y="579"/>
                  </a:lnTo>
                  <a:lnTo>
                    <a:pt x="527" y="607"/>
                  </a:lnTo>
                  <a:lnTo>
                    <a:pt x="491" y="630"/>
                  </a:lnTo>
                  <a:lnTo>
                    <a:pt x="454" y="649"/>
                  </a:lnTo>
                  <a:lnTo>
                    <a:pt x="414" y="664"/>
                  </a:lnTo>
                  <a:lnTo>
                    <a:pt x="370" y="671"/>
                  </a:lnTo>
                  <a:lnTo>
                    <a:pt x="326" y="675"/>
                  </a:lnTo>
                  <a:lnTo>
                    <a:pt x="282" y="671"/>
                  </a:lnTo>
                  <a:lnTo>
                    <a:pt x="240" y="664"/>
                  </a:lnTo>
                  <a:lnTo>
                    <a:pt x="200" y="649"/>
                  </a:lnTo>
                  <a:lnTo>
                    <a:pt x="162" y="630"/>
                  </a:lnTo>
                  <a:lnTo>
                    <a:pt x="126" y="607"/>
                  </a:lnTo>
                  <a:lnTo>
                    <a:pt x="95" y="579"/>
                  </a:lnTo>
                  <a:lnTo>
                    <a:pt x="68" y="547"/>
                  </a:lnTo>
                  <a:lnTo>
                    <a:pt x="44" y="513"/>
                  </a:lnTo>
                  <a:lnTo>
                    <a:pt x="26" y="475"/>
                  </a:lnTo>
                  <a:lnTo>
                    <a:pt x="12" y="435"/>
                  </a:lnTo>
                  <a:lnTo>
                    <a:pt x="3" y="392"/>
                  </a:lnTo>
                  <a:lnTo>
                    <a:pt x="0" y="348"/>
                  </a:lnTo>
                  <a:lnTo>
                    <a:pt x="3" y="303"/>
                  </a:lnTo>
                  <a:lnTo>
                    <a:pt x="12" y="261"/>
                  </a:lnTo>
                  <a:lnTo>
                    <a:pt x="26" y="221"/>
                  </a:lnTo>
                  <a:lnTo>
                    <a:pt x="44" y="183"/>
                  </a:lnTo>
                  <a:lnTo>
                    <a:pt x="68" y="148"/>
                  </a:lnTo>
                  <a:lnTo>
                    <a:pt x="95" y="117"/>
                  </a:lnTo>
                  <a:lnTo>
                    <a:pt x="126" y="89"/>
                  </a:lnTo>
                  <a:lnTo>
                    <a:pt x="162" y="66"/>
                  </a:lnTo>
                  <a:lnTo>
                    <a:pt x="200" y="47"/>
                  </a:lnTo>
                  <a:lnTo>
                    <a:pt x="240" y="33"/>
                  </a:lnTo>
                  <a:lnTo>
                    <a:pt x="282" y="25"/>
                  </a:lnTo>
                  <a:lnTo>
                    <a:pt x="326" y="21"/>
                  </a:lnTo>
                  <a:lnTo>
                    <a:pt x="369" y="24"/>
                  </a:lnTo>
                  <a:lnTo>
                    <a:pt x="409" y="33"/>
                  </a:lnTo>
                  <a:lnTo>
                    <a:pt x="448" y="45"/>
                  </a:lnTo>
                  <a:lnTo>
                    <a:pt x="485" y="63"/>
                  </a:lnTo>
                  <a:lnTo>
                    <a:pt x="518" y="84"/>
                  </a:lnTo>
                  <a:lnTo>
                    <a:pt x="549" y="109"/>
                  </a:lnTo>
                  <a:lnTo>
                    <a:pt x="577" y="138"/>
                  </a:lnTo>
                  <a:lnTo>
                    <a:pt x="600" y="170"/>
                  </a:lnTo>
                  <a:lnTo>
                    <a:pt x="1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69"/>
            <p:cNvSpPr>
              <a:spLocks/>
            </p:cNvSpPr>
            <p:nvPr/>
          </p:nvSpPr>
          <p:spPr bwMode="auto">
            <a:xfrm>
              <a:off x="5170488" y="5211763"/>
              <a:ext cx="177800" cy="177800"/>
            </a:xfrm>
            <a:custGeom>
              <a:avLst/>
              <a:gdLst>
                <a:gd name="T0" fmla="*/ 561 w 1122"/>
                <a:gd name="T1" fmla="*/ 0 h 1121"/>
                <a:gd name="T2" fmla="*/ 622 w 1122"/>
                <a:gd name="T3" fmla="*/ 3 h 1121"/>
                <a:gd name="T4" fmla="*/ 681 w 1122"/>
                <a:gd name="T5" fmla="*/ 13 h 1121"/>
                <a:gd name="T6" fmla="*/ 738 w 1122"/>
                <a:gd name="T7" fmla="*/ 29 h 1121"/>
                <a:gd name="T8" fmla="*/ 792 w 1122"/>
                <a:gd name="T9" fmla="*/ 50 h 1121"/>
                <a:gd name="T10" fmla="*/ 843 w 1122"/>
                <a:gd name="T11" fmla="*/ 76 h 1121"/>
                <a:gd name="T12" fmla="*/ 892 w 1122"/>
                <a:gd name="T13" fmla="*/ 108 h 1121"/>
                <a:gd name="T14" fmla="*/ 937 w 1122"/>
                <a:gd name="T15" fmla="*/ 145 h 1121"/>
                <a:gd name="T16" fmla="*/ 976 w 1122"/>
                <a:gd name="T17" fmla="*/ 185 h 1121"/>
                <a:gd name="T18" fmla="*/ 1013 w 1122"/>
                <a:gd name="T19" fmla="*/ 229 h 1121"/>
                <a:gd name="T20" fmla="*/ 1045 w 1122"/>
                <a:gd name="T21" fmla="*/ 278 h 1121"/>
                <a:gd name="T22" fmla="*/ 1072 w 1122"/>
                <a:gd name="T23" fmla="*/ 329 h 1121"/>
                <a:gd name="T24" fmla="*/ 1093 w 1122"/>
                <a:gd name="T25" fmla="*/ 383 h 1121"/>
                <a:gd name="T26" fmla="*/ 1108 w 1122"/>
                <a:gd name="T27" fmla="*/ 440 h 1121"/>
                <a:gd name="T28" fmla="*/ 1118 w 1122"/>
                <a:gd name="T29" fmla="*/ 499 h 1121"/>
                <a:gd name="T30" fmla="*/ 1122 w 1122"/>
                <a:gd name="T31" fmla="*/ 560 h 1121"/>
                <a:gd name="T32" fmla="*/ 1118 w 1122"/>
                <a:gd name="T33" fmla="*/ 621 h 1121"/>
                <a:gd name="T34" fmla="*/ 1108 w 1122"/>
                <a:gd name="T35" fmla="*/ 681 h 1121"/>
                <a:gd name="T36" fmla="*/ 1093 w 1122"/>
                <a:gd name="T37" fmla="*/ 737 h 1121"/>
                <a:gd name="T38" fmla="*/ 1072 w 1122"/>
                <a:gd name="T39" fmla="*/ 792 h 1121"/>
                <a:gd name="T40" fmla="*/ 1045 w 1122"/>
                <a:gd name="T41" fmla="*/ 843 h 1121"/>
                <a:gd name="T42" fmla="*/ 1013 w 1122"/>
                <a:gd name="T43" fmla="*/ 891 h 1121"/>
                <a:gd name="T44" fmla="*/ 976 w 1122"/>
                <a:gd name="T45" fmla="*/ 936 h 1121"/>
                <a:gd name="T46" fmla="*/ 937 w 1122"/>
                <a:gd name="T47" fmla="*/ 977 h 1121"/>
                <a:gd name="T48" fmla="*/ 892 w 1122"/>
                <a:gd name="T49" fmla="*/ 1012 h 1121"/>
                <a:gd name="T50" fmla="*/ 843 w 1122"/>
                <a:gd name="T51" fmla="*/ 1044 h 1121"/>
                <a:gd name="T52" fmla="*/ 792 w 1122"/>
                <a:gd name="T53" fmla="*/ 1071 h 1121"/>
                <a:gd name="T54" fmla="*/ 738 w 1122"/>
                <a:gd name="T55" fmla="*/ 1092 h 1121"/>
                <a:gd name="T56" fmla="*/ 681 w 1122"/>
                <a:gd name="T57" fmla="*/ 1108 h 1121"/>
                <a:gd name="T58" fmla="*/ 622 w 1122"/>
                <a:gd name="T59" fmla="*/ 1118 h 1121"/>
                <a:gd name="T60" fmla="*/ 561 w 1122"/>
                <a:gd name="T61" fmla="*/ 1121 h 1121"/>
                <a:gd name="T62" fmla="*/ 500 w 1122"/>
                <a:gd name="T63" fmla="*/ 1118 h 1121"/>
                <a:gd name="T64" fmla="*/ 441 w 1122"/>
                <a:gd name="T65" fmla="*/ 1108 h 1121"/>
                <a:gd name="T66" fmla="*/ 384 w 1122"/>
                <a:gd name="T67" fmla="*/ 1092 h 1121"/>
                <a:gd name="T68" fmla="*/ 330 w 1122"/>
                <a:gd name="T69" fmla="*/ 1071 h 1121"/>
                <a:gd name="T70" fmla="*/ 279 w 1122"/>
                <a:gd name="T71" fmla="*/ 1044 h 1121"/>
                <a:gd name="T72" fmla="*/ 230 w 1122"/>
                <a:gd name="T73" fmla="*/ 1012 h 1121"/>
                <a:gd name="T74" fmla="*/ 186 w 1122"/>
                <a:gd name="T75" fmla="*/ 977 h 1121"/>
                <a:gd name="T76" fmla="*/ 145 w 1122"/>
                <a:gd name="T77" fmla="*/ 936 h 1121"/>
                <a:gd name="T78" fmla="*/ 109 w 1122"/>
                <a:gd name="T79" fmla="*/ 891 h 1121"/>
                <a:gd name="T80" fmla="*/ 77 w 1122"/>
                <a:gd name="T81" fmla="*/ 843 h 1121"/>
                <a:gd name="T82" fmla="*/ 50 w 1122"/>
                <a:gd name="T83" fmla="*/ 792 h 1121"/>
                <a:gd name="T84" fmla="*/ 29 w 1122"/>
                <a:gd name="T85" fmla="*/ 737 h 1121"/>
                <a:gd name="T86" fmla="*/ 14 w 1122"/>
                <a:gd name="T87" fmla="*/ 681 h 1121"/>
                <a:gd name="T88" fmla="*/ 4 w 1122"/>
                <a:gd name="T89" fmla="*/ 621 h 1121"/>
                <a:gd name="T90" fmla="*/ 0 w 1122"/>
                <a:gd name="T91" fmla="*/ 560 h 1121"/>
                <a:gd name="T92" fmla="*/ 4 w 1122"/>
                <a:gd name="T93" fmla="*/ 499 h 1121"/>
                <a:gd name="T94" fmla="*/ 14 w 1122"/>
                <a:gd name="T95" fmla="*/ 440 h 1121"/>
                <a:gd name="T96" fmla="*/ 29 w 1122"/>
                <a:gd name="T97" fmla="*/ 383 h 1121"/>
                <a:gd name="T98" fmla="*/ 50 w 1122"/>
                <a:gd name="T99" fmla="*/ 329 h 1121"/>
                <a:gd name="T100" fmla="*/ 77 w 1122"/>
                <a:gd name="T101" fmla="*/ 278 h 1121"/>
                <a:gd name="T102" fmla="*/ 109 w 1122"/>
                <a:gd name="T103" fmla="*/ 229 h 1121"/>
                <a:gd name="T104" fmla="*/ 145 w 1122"/>
                <a:gd name="T105" fmla="*/ 185 h 1121"/>
                <a:gd name="T106" fmla="*/ 186 w 1122"/>
                <a:gd name="T107" fmla="*/ 145 h 1121"/>
                <a:gd name="T108" fmla="*/ 230 w 1122"/>
                <a:gd name="T109" fmla="*/ 108 h 1121"/>
                <a:gd name="T110" fmla="*/ 279 w 1122"/>
                <a:gd name="T111" fmla="*/ 76 h 1121"/>
                <a:gd name="T112" fmla="*/ 330 w 1122"/>
                <a:gd name="T113" fmla="*/ 50 h 1121"/>
                <a:gd name="T114" fmla="*/ 384 w 1122"/>
                <a:gd name="T115" fmla="*/ 29 h 1121"/>
                <a:gd name="T116" fmla="*/ 441 w 1122"/>
                <a:gd name="T117" fmla="*/ 13 h 1121"/>
                <a:gd name="T118" fmla="*/ 500 w 1122"/>
                <a:gd name="T119" fmla="*/ 3 h 1121"/>
                <a:gd name="T120" fmla="*/ 561 w 1122"/>
                <a:gd name="T12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2" h="1121">
                  <a:moveTo>
                    <a:pt x="561" y="0"/>
                  </a:moveTo>
                  <a:lnTo>
                    <a:pt x="622" y="3"/>
                  </a:lnTo>
                  <a:lnTo>
                    <a:pt x="681" y="13"/>
                  </a:lnTo>
                  <a:lnTo>
                    <a:pt x="738" y="29"/>
                  </a:lnTo>
                  <a:lnTo>
                    <a:pt x="792" y="50"/>
                  </a:lnTo>
                  <a:lnTo>
                    <a:pt x="843" y="76"/>
                  </a:lnTo>
                  <a:lnTo>
                    <a:pt x="892" y="108"/>
                  </a:lnTo>
                  <a:lnTo>
                    <a:pt x="937" y="145"/>
                  </a:lnTo>
                  <a:lnTo>
                    <a:pt x="976" y="185"/>
                  </a:lnTo>
                  <a:lnTo>
                    <a:pt x="1013" y="229"/>
                  </a:lnTo>
                  <a:lnTo>
                    <a:pt x="1045" y="278"/>
                  </a:lnTo>
                  <a:lnTo>
                    <a:pt x="1072" y="329"/>
                  </a:lnTo>
                  <a:lnTo>
                    <a:pt x="1093" y="383"/>
                  </a:lnTo>
                  <a:lnTo>
                    <a:pt x="1108" y="440"/>
                  </a:lnTo>
                  <a:lnTo>
                    <a:pt x="1118" y="499"/>
                  </a:lnTo>
                  <a:lnTo>
                    <a:pt x="1122" y="560"/>
                  </a:lnTo>
                  <a:lnTo>
                    <a:pt x="1118" y="621"/>
                  </a:lnTo>
                  <a:lnTo>
                    <a:pt x="1108" y="681"/>
                  </a:lnTo>
                  <a:lnTo>
                    <a:pt x="1093" y="737"/>
                  </a:lnTo>
                  <a:lnTo>
                    <a:pt x="1072" y="792"/>
                  </a:lnTo>
                  <a:lnTo>
                    <a:pt x="1045" y="843"/>
                  </a:lnTo>
                  <a:lnTo>
                    <a:pt x="1013" y="891"/>
                  </a:lnTo>
                  <a:lnTo>
                    <a:pt x="976" y="936"/>
                  </a:lnTo>
                  <a:lnTo>
                    <a:pt x="937" y="977"/>
                  </a:lnTo>
                  <a:lnTo>
                    <a:pt x="892" y="1012"/>
                  </a:lnTo>
                  <a:lnTo>
                    <a:pt x="843" y="1044"/>
                  </a:lnTo>
                  <a:lnTo>
                    <a:pt x="792" y="1071"/>
                  </a:lnTo>
                  <a:lnTo>
                    <a:pt x="738" y="1092"/>
                  </a:lnTo>
                  <a:lnTo>
                    <a:pt x="681" y="1108"/>
                  </a:lnTo>
                  <a:lnTo>
                    <a:pt x="622" y="1118"/>
                  </a:lnTo>
                  <a:lnTo>
                    <a:pt x="561" y="1121"/>
                  </a:lnTo>
                  <a:lnTo>
                    <a:pt x="500" y="1118"/>
                  </a:lnTo>
                  <a:lnTo>
                    <a:pt x="441" y="1108"/>
                  </a:lnTo>
                  <a:lnTo>
                    <a:pt x="384" y="1092"/>
                  </a:lnTo>
                  <a:lnTo>
                    <a:pt x="330" y="1071"/>
                  </a:lnTo>
                  <a:lnTo>
                    <a:pt x="279" y="1044"/>
                  </a:lnTo>
                  <a:lnTo>
                    <a:pt x="230" y="1012"/>
                  </a:lnTo>
                  <a:lnTo>
                    <a:pt x="186" y="977"/>
                  </a:lnTo>
                  <a:lnTo>
                    <a:pt x="145" y="936"/>
                  </a:lnTo>
                  <a:lnTo>
                    <a:pt x="109" y="891"/>
                  </a:lnTo>
                  <a:lnTo>
                    <a:pt x="77" y="843"/>
                  </a:lnTo>
                  <a:lnTo>
                    <a:pt x="50" y="792"/>
                  </a:lnTo>
                  <a:lnTo>
                    <a:pt x="29" y="737"/>
                  </a:lnTo>
                  <a:lnTo>
                    <a:pt x="14" y="681"/>
                  </a:lnTo>
                  <a:lnTo>
                    <a:pt x="4" y="621"/>
                  </a:lnTo>
                  <a:lnTo>
                    <a:pt x="0" y="560"/>
                  </a:lnTo>
                  <a:lnTo>
                    <a:pt x="4" y="499"/>
                  </a:lnTo>
                  <a:lnTo>
                    <a:pt x="14" y="440"/>
                  </a:lnTo>
                  <a:lnTo>
                    <a:pt x="29" y="383"/>
                  </a:lnTo>
                  <a:lnTo>
                    <a:pt x="50" y="329"/>
                  </a:lnTo>
                  <a:lnTo>
                    <a:pt x="77" y="278"/>
                  </a:lnTo>
                  <a:lnTo>
                    <a:pt x="109" y="229"/>
                  </a:lnTo>
                  <a:lnTo>
                    <a:pt x="145" y="185"/>
                  </a:lnTo>
                  <a:lnTo>
                    <a:pt x="186" y="145"/>
                  </a:lnTo>
                  <a:lnTo>
                    <a:pt x="230" y="108"/>
                  </a:lnTo>
                  <a:lnTo>
                    <a:pt x="279" y="76"/>
                  </a:lnTo>
                  <a:lnTo>
                    <a:pt x="330" y="50"/>
                  </a:lnTo>
                  <a:lnTo>
                    <a:pt x="384" y="29"/>
                  </a:lnTo>
                  <a:lnTo>
                    <a:pt x="441" y="13"/>
                  </a:lnTo>
                  <a:lnTo>
                    <a:pt x="500" y="3"/>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34" name="Rectangle 22"/>
          <p:cNvSpPr/>
          <p:nvPr/>
        </p:nvSpPr>
        <p:spPr>
          <a:xfrm>
            <a:off x="8231662" y="1805017"/>
            <a:ext cx="3882579" cy="2031325"/>
          </a:xfrm>
          <a:prstGeom prst="rect">
            <a:avLst/>
          </a:prstGeom>
          <a:ln>
            <a:solidFill>
              <a:srgbClr val="7030A0"/>
            </a:solidFill>
          </a:ln>
        </p:spPr>
        <p:txBody>
          <a:bodyPr wrap="square">
            <a:spAutoFit/>
          </a:bodyPr>
          <a:lstStyle/>
          <a:p>
            <a:pPr algn="just">
              <a:lnSpc>
                <a:spcPct val="70000"/>
              </a:lnSpc>
            </a:pPr>
            <a:endParaRPr lang="en-US" b="1" kern="0" dirty="0" smtClean="0">
              <a:solidFill>
                <a:srgbClr val="002060"/>
              </a:solidFill>
              <a:latin typeface="Arial" pitchFamily="34" charset="0"/>
              <a:cs typeface="Arial" pitchFamily="34" charset="0"/>
            </a:endParaRPr>
          </a:p>
          <a:p>
            <a:pPr algn="just">
              <a:lnSpc>
                <a:spcPct val="70000"/>
              </a:lnSpc>
            </a:pPr>
            <a:r>
              <a:rPr lang="en-US" b="1" kern="0" dirty="0" smtClean="0">
                <a:solidFill>
                  <a:srgbClr val="002060"/>
                </a:solidFill>
                <a:latin typeface="Arial" pitchFamily="34" charset="0"/>
                <a:cs typeface="Arial" pitchFamily="34" charset="0"/>
              </a:rPr>
              <a:t>SISTEMA DE SEGURIDAD FISICA</a:t>
            </a:r>
          </a:p>
          <a:p>
            <a:pPr algn="just">
              <a:lnSpc>
                <a:spcPct val="70000"/>
              </a:lnSpc>
            </a:pPr>
            <a:endParaRPr lang="en-US" b="1" kern="0" dirty="0">
              <a:solidFill>
                <a:srgbClr val="002060"/>
              </a:solidFill>
              <a:latin typeface="Arial" pitchFamily="34" charset="0"/>
              <a:cs typeface="Arial" pitchFamily="34" charset="0"/>
            </a:endParaRPr>
          </a:p>
          <a:p>
            <a:pPr algn="just">
              <a:lnSpc>
                <a:spcPct val="70000"/>
              </a:lnSpc>
            </a:pPr>
            <a:r>
              <a:rPr lang="en-US" b="1" kern="0" dirty="0" smtClean="0">
                <a:solidFill>
                  <a:srgbClr val="002060"/>
                </a:solidFill>
                <a:latin typeface="Arial" pitchFamily="34" charset="0"/>
                <a:cs typeface="Arial" pitchFamily="34" charset="0"/>
              </a:rPr>
              <a:t>Conjunto de elementos necesarios para proporcionar a las personas y bienes materiales existentes en un local determinado, protección frente a agresiones</a:t>
            </a:r>
            <a:r>
              <a:rPr lang="en-US" b="1" kern="0" dirty="0">
                <a:solidFill>
                  <a:srgbClr val="002060"/>
                </a:solidFill>
                <a:latin typeface="Arial" pitchFamily="34" charset="0"/>
                <a:cs typeface="Arial" pitchFamily="34" charset="0"/>
              </a:rPr>
              <a:t> </a:t>
            </a:r>
            <a:r>
              <a:rPr lang="en-US" b="1" kern="0" dirty="0" smtClean="0">
                <a:solidFill>
                  <a:srgbClr val="002060"/>
                </a:solidFill>
                <a:latin typeface="Arial" pitchFamily="34" charset="0"/>
                <a:cs typeface="Arial" pitchFamily="34" charset="0"/>
              </a:rPr>
              <a:t>tales como robo, atraco</a:t>
            </a:r>
            <a:r>
              <a:rPr lang="en-US" b="1" kern="0" dirty="0">
                <a:solidFill>
                  <a:srgbClr val="002060"/>
                </a:solidFill>
                <a:latin typeface="Arial" pitchFamily="34" charset="0"/>
                <a:cs typeface="Arial" pitchFamily="34" charset="0"/>
              </a:rPr>
              <a:t> </a:t>
            </a:r>
            <a:r>
              <a:rPr lang="en-US" b="1" kern="0" dirty="0" smtClean="0">
                <a:solidFill>
                  <a:srgbClr val="002060"/>
                </a:solidFill>
                <a:latin typeface="Arial" pitchFamily="34" charset="0"/>
                <a:cs typeface="Arial" pitchFamily="34" charset="0"/>
              </a:rPr>
              <a:t>o sabotaje. </a:t>
            </a:r>
            <a:r>
              <a:rPr lang="es-EC" dirty="0"/>
              <a:t>(CEI, 2010, p. 1), </a:t>
            </a:r>
            <a:endParaRPr lang="en-US" b="1" kern="0" dirty="0">
              <a:solidFill>
                <a:srgbClr val="002060"/>
              </a:solidFill>
              <a:latin typeface="Arial" pitchFamily="34" charset="0"/>
              <a:cs typeface="Arial" pitchFamily="34" charset="0"/>
            </a:endParaRPr>
          </a:p>
        </p:txBody>
      </p:sp>
      <p:sp>
        <p:nvSpPr>
          <p:cNvPr id="36" name="Rectangle 31"/>
          <p:cNvSpPr/>
          <p:nvPr/>
        </p:nvSpPr>
        <p:spPr>
          <a:xfrm>
            <a:off x="3539" y="1860288"/>
            <a:ext cx="3666693" cy="4358116"/>
          </a:xfrm>
          <a:prstGeom prst="rect">
            <a:avLst/>
          </a:prstGeom>
        </p:spPr>
        <p:txBody>
          <a:bodyPr wrap="square">
            <a:spAutoFit/>
          </a:bodyPr>
          <a:lstStyle/>
          <a:p>
            <a:pPr algn="just">
              <a:lnSpc>
                <a:spcPct val="70000"/>
              </a:lnSpc>
            </a:pPr>
            <a:r>
              <a:rPr lang="es-EC" b="1" kern="0" dirty="0" smtClean="0">
                <a:solidFill>
                  <a:srgbClr val="00003A"/>
                </a:solidFill>
                <a:latin typeface="Arial" pitchFamily="34" charset="0"/>
                <a:cs typeface="Arial" pitchFamily="34" charset="0"/>
              </a:rPr>
              <a:t>La </a:t>
            </a:r>
            <a:r>
              <a:rPr lang="es-EC" b="1" kern="0" dirty="0">
                <a:solidFill>
                  <a:srgbClr val="00003A"/>
                </a:solidFill>
                <a:latin typeface="Arial" pitchFamily="34" charset="0"/>
                <a:cs typeface="Arial" pitchFamily="34" charset="0"/>
              </a:rPr>
              <a:t>seguridad física son aquellos aspectos relacionados con la protección de personas, bienes e instalaciones, de los riesgos que pueden atentar contra su integridad y las técnicas que se utilizan para prevenir y controlar dichos riesgos. </a:t>
            </a:r>
            <a:endParaRPr lang="es-EC" b="1" kern="0" dirty="0" smtClean="0">
              <a:solidFill>
                <a:srgbClr val="00003A"/>
              </a:solidFill>
              <a:latin typeface="Arial" pitchFamily="34" charset="0"/>
              <a:cs typeface="Arial" pitchFamily="34" charset="0"/>
            </a:endParaRPr>
          </a:p>
          <a:p>
            <a:pPr algn="just">
              <a:lnSpc>
                <a:spcPct val="70000"/>
              </a:lnSpc>
            </a:pPr>
            <a:endParaRPr lang="es-EC" b="1" kern="0" dirty="0">
              <a:solidFill>
                <a:srgbClr val="00003A"/>
              </a:solidFill>
              <a:latin typeface="Arial" pitchFamily="34" charset="0"/>
              <a:cs typeface="Arial" pitchFamily="34" charset="0"/>
            </a:endParaRPr>
          </a:p>
          <a:p>
            <a:pPr algn="just">
              <a:lnSpc>
                <a:spcPct val="70000"/>
              </a:lnSpc>
            </a:pPr>
            <a:r>
              <a:rPr lang="es-EC" b="1" kern="0" dirty="0" smtClean="0">
                <a:solidFill>
                  <a:srgbClr val="00003A"/>
                </a:solidFill>
                <a:latin typeface="Arial" pitchFamily="34" charset="0"/>
                <a:cs typeface="Arial" pitchFamily="34" charset="0"/>
              </a:rPr>
              <a:t>La </a:t>
            </a:r>
            <a:r>
              <a:rPr lang="es-EC" b="1" kern="0" dirty="0">
                <a:solidFill>
                  <a:srgbClr val="00003A"/>
                </a:solidFill>
                <a:latin typeface="Arial" pitchFamily="34" charset="0"/>
                <a:cs typeface="Arial" pitchFamily="34" charset="0"/>
              </a:rPr>
              <a:t>seguridad física, como sistema, hace referencia a todos aquellos elementos (generalmente de disuasión, prevención, detección y reacción) que tienen por objetivo común el resguardar físicamente la seguridad patrimonial o de activos estratégicos de las personas, comunidades y </a:t>
            </a:r>
            <a:r>
              <a:rPr lang="es-EC" b="1" kern="0" dirty="0" smtClean="0">
                <a:solidFill>
                  <a:srgbClr val="00003A"/>
                </a:solidFill>
                <a:latin typeface="Arial" pitchFamily="34" charset="0"/>
                <a:cs typeface="Arial" pitchFamily="34" charset="0"/>
              </a:rPr>
              <a:t>organizaciones</a:t>
            </a:r>
            <a:r>
              <a:rPr lang="es-EC" dirty="0"/>
              <a:t>(</a:t>
            </a:r>
            <a:r>
              <a:rPr lang="es-EC" dirty="0" err="1"/>
              <a:t>Gines</a:t>
            </a:r>
            <a:r>
              <a:rPr lang="es-EC" dirty="0"/>
              <a:t>, 2011, p. 6)</a:t>
            </a:r>
            <a:endParaRPr lang="es-EC" b="1" kern="0" dirty="0">
              <a:solidFill>
                <a:srgbClr val="00003A"/>
              </a:solidFill>
              <a:latin typeface="Arial" pitchFamily="34" charset="0"/>
              <a:cs typeface="Arial" pitchFamily="34" charset="0"/>
            </a:endParaRPr>
          </a:p>
        </p:txBody>
      </p:sp>
      <p:pic>
        <p:nvPicPr>
          <p:cNvPr id="37" name="Imagen 3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10515143" y="4304069"/>
            <a:ext cx="1281073" cy="1046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Imagen 38"/>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8359315" y="4285417"/>
            <a:ext cx="1826486" cy="12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1764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MARCO LEGAL </a:t>
            </a:r>
            <a:endParaRPr lang="es-ES" b="1" dirty="0">
              <a:solidFill>
                <a:schemeClr val="tx1"/>
              </a:solidFill>
            </a:endParaRPr>
          </a:p>
        </p:txBody>
      </p:sp>
      <p:sp>
        <p:nvSpPr>
          <p:cNvPr id="3" name="Marcador de contenido 2"/>
          <p:cNvSpPr>
            <a:spLocks noGrp="1"/>
          </p:cNvSpPr>
          <p:nvPr>
            <p:ph sz="half" idx="1"/>
          </p:nvPr>
        </p:nvSpPr>
        <p:spPr/>
        <p:txBody>
          <a:bodyPr>
            <a:normAutofit/>
          </a:bodyPr>
          <a:lstStyle/>
          <a:p>
            <a:r>
              <a:rPr lang="es-EC" b="1" dirty="0" smtClean="0">
                <a:solidFill>
                  <a:schemeClr val="tx1"/>
                </a:solidFill>
              </a:rPr>
              <a:t>CONSTITUCION DE LA REPUBLICA DEL ECUADOR</a:t>
            </a:r>
          </a:p>
          <a:p>
            <a:r>
              <a:rPr lang="es-EC" dirty="0" smtClean="0"/>
              <a:t>Según Art. 89 “proteger a las personas, colectividades y a la naturaleza frente a los efectos negativos de los desastres de origen natural o antrópico, por medio de la prevención del riesgo, mitigación de desastres, recuperación y mejoramiento de las condiciones económicas, sociales y ambientales con el objetivo de reducir la condición de vulnerabilidad”</a:t>
            </a:r>
            <a:endParaRPr lang="es-ES" dirty="0"/>
          </a:p>
        </p:txBody>
      </p:sp>
      <p:sp>
        <p:nvSpPr>
          <p:cNvPr id="4" name="Marcador de contenido 3"/>
          <p:cNvSpPr>
            <a:spLocks noGrp="1"/>
          </p:cNvSpPr>
          <p:nvPr>
            <p:ph sz="half" idx="2"/>
          </p:nvPr>
        </p:nvSpPr>
        <p:spPr>
          <a:xfrm>
            <a:off x="6217920" y="1845735"/>
            <a:ext cx="4937760" cy="2308254"/>
          </a:xfrm>
        </p:spPr>
        <p:txBody>
          <a:bodyPr>
            <a:normAutofit/>
          </a:bodyPr>
          <a:lstStyle/>
          <a:p>
            <a:r>
              <a:rPr lang="es-EC" dirty="0"/>
              <a:t>el </a:t>
            </a:r>
            <a:r>
              <a:rPr lang="es-EC" b="1" dirty="0" smtClean="0">
                <a:solidFill>
                  <a:schemeClr val="tx1"/>
                </a:solidFill>
              </a:rPr>
              <a:t>COOTAD </a:t>
            </a:r>
            <a:r>
              <a:rPr lang="es-EC" b="1" dirty="0"/>
              <a:t>Código Orgánico Organización Territorial, Autonomía y Descentralización</a:t>
            </a:r>
            <a:r>
              <a:rPr lang="es-EC" b="1" dirty="0" smtClean="0"/>
              <a:t> </a:t>
            </a:r>
            <a:r>
              <a:rPr lang="es-EC" dirty="0"/>
              <a:t>(2010) en su artículo 140 indica que “(…) la gestión de riesgos comprende las acciones de prevención, reacción, mitigación, reconstrucción y transferencia orientadas a enfrentar amenazas de origen natural y antrópico” </a:t>
            </a:r>
            <a:endParaRPr lang="es-EC" dirty="0" smtClean="0"/>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176" y="4262364"/>
            <a:ext cx="2790825" cy="1638300"/>
          </a:xfrm>
          <a:prstGeom prst="rect">
            <a:avLst/>
          </a:prstGeom>
        </p:spPr>
      </p:pic>
    </p:spTree>
    <p:extLst>
      <p:ext uri="{BB962C8B-B14F-4D97-AF65-F5344CB8AC3E}">
        <p14:creationId xmlns:p14="http://schemas.microsoft.com/office/powerpoint/2010/main" val="552975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4839</TotalTime>
  <Words>1433</Words>
  <Application>Microsoft Office PowerPoint</Application>
  <PresentationFormat>Panorámica</PresentationFormat>
  <Paragraphs>146</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Adobe Gothic Std B</vt:lpstr>
      <vt:lpstr>Arial</vt:lpstr>
      <vt:lpstr>Calibri</vt:lpstr>
      <vt:lpstr>Calibri Light</vt:lpstr>
      <vt:lpstr>Times New Roman</vt:lpstr>
      <vt:lpstr>Verdana</vt:lpstr>
      <vt:lpstr>Wingdings</vt:lpstr>
      <vt:lpstr>Retrospección</vt:lpstr>
      <vt:lpstr>SISTEMA DE SEGURIDAD FÍSICA PARA EL GOBIERNO AUTÓNOMO DESCENTRALIZADO MUNICIPAL DE SAN LORENZO-ESMERALDAS, PROPUESTA</vt:lpstr>
      <vt:lpstr>CONTENIDO</vt:lpstr>
      <vt:lpstr>DESCRIPCION DEL CANTON DE SAN LORENZO  Tercera urbe mas grande y poblada de la Provincia de Esmeradas ubicada a orillas del Océano Pacifico con clima lluvioso y tropical</vt:lpstr>
      <vt:lpstr>ANTECEDENTES </vt:lpstr>
      <vt:lpstr>GOBIERNO AUTONOMO DESCENTRALIZADO “SAN LORENZO DEL PAILON”</vt:lpstr>
      <vt:lpstr>FORMULACION DEL PROBLEMA</vt:lpstr>
      <vt:lpstr>OBJETIVOS</vt:lpstr>
      <vt:lpstr>  FUNDAMENTOS TEÓRICOS  </vt:lpstr>
      <vt:lpstr>MARCO LEGAL </vt:lpstr>
      <vt:lpstr>    </vt:lpstr>
      <vt:lpstr>ANÁLISIS E INTERPRETACIÓN DE RESULTADOS  </vt:lpstr>
      <vt:lpstr>ANÁLISIS Y EVALUACIÓN DE RIESGOS –MATRIZ MOSLER                    Identificación y análisis de los riesgos  a los que se encuentra expuesto el GAD de San Lorenzo </vt:lpstr>
      <vt:lpstr>CONCLUSIONES </vt:lpstr>
      <vt:lpstr>RECOMENDACIONES </vt:lpstr>
      <vt:lpstr> PROPUESTA SISTEMA DE SEGURIDAD FÍSICA –GAD SAN LORENZO DEL PAILÓN </vt:lpstr>
      <vt:lpstr>OBJETIVOS DEL PLAN DE SEGURIDAD FÍSICA</vt:lpstr>
      <vt:lpstr>UNIDAD DE SEGURIDAD  Alcalde    Es la autoridad máxima del GAD de San Lorenzo del Pailón y será el encargado de la aprobación de la implementación y desarrollo del Plan de Seguridad Física propuesto en este proyecto.   Departamento de Seguridad    Sera el encargado ejercer la jefatura tendrá a su cargo el control y seguimiento de las actividades preventivas del personal de seguridad, controlar y dar seguimiento a la capacitación del personal de seguridad para cubrir las falencias en el tema de seguridad física, precautelar que se cumplan las directrices y procedimientos indicados para fortalecer el nivel de seguridad de manera correcta y efectiva.     Técnico de Gestión de Riesgos   Encargado de la actualización, elaboración, y ejecución de los planes de emergencia y evacuación dentro de la instalación, coordinar que la señalética para punto de encuentro se encuentre en un lugar visible, realizar capacitaciones y simulacros.   Técnico de Seguridad Física    Encargado de precautelar diseñar medidas de seguridad, realizar el seguimiento y evaluación de los controles de seguridad implementados. Identificar los riesgos existentes en la institución.    Técnico en Seguridad y Salud Ocupacional   Es el encargado de la gestión técnica de los riesgos laborales a los que se encuentran expuestos los trabajadores de acuerdo al puesto de trabajo.   </vt:lpstr>
      <vt:lpstr>ORGANIZACIÓN DE RESPUESTA</vt:lpstr>
      <vt:lpstr>Emplazamiento - Ubicación del Edificio, Vías de acceso y Evacuación </vt:lpstr>
      <vt:lpstr>MEDIDAS DE PROTECCION </vt:lpstr>
      <vt:lpstr>Plan de Alarma y Detección</vt:lpstr>
      <vt:lpstr>Plan de Emergencia y evacuación</vt:lpstr>
      <vt:lpstr>Croquis Ruta de Evacuación</vt:lpstr>
      <vt:lpstr>Plan de APOYO</vt:lpstr>
      <vt:lpstr>Plan de restitución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Seguridad Integral para la urbanización “Santa Clara”</dc:title>
  <dc:creator>Acer E11</dc:creator>
  <cp:lastModifiedBy>Junta Adm. de Agua Potable Regional Angla</cp:lastModifiedBy>
  <cp:revision>267</cp:revision>
  <cp:lastPrinted>2019-02-07T02:13:36Z</cp:lastPrinted>
  <dcterms:created xsi:type="dcterms:W3CDTF">2015-09-17T00:49:00Z</dcterms:created>
  <dcterms:modified xsi:type="dcterms:W3CDTF">2019-02-15T16:30:13Z</dcterms:modified>
</cp:coreProperties>
</file>