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0" r:id="rId3"/>
    <p:sldId id="304" r:id="rId4"/>
    <p:sldId id="295" r:id="rId5"/>
    <p:sldId id="302" r:id="rId6"/>
    <p:sldId id="294" r:id="rId7"/>
    <p:sldId id="258" r:id="rId8"/>
    <p:sldId id="305" r:id="rId9"/>
    <p:sldId id="284" r:id="rId10"/>
    <p:sldId id="307" r:id="rId11"/>
    <p:sldId id="303" r:id="rId12"/>
    <p:sldId id="297" r:id="rId13"/>
    <p:sldId id="310" r:id="rId14"/>
    <p:sldId id="306" r:id="rId15"/>
    <p:sldId id="312" r:id="rId16"/>
    <p:sldId id="313" r:id="rId17"/>
    <p:sldId id="314" r:id="rId18"/>
    <p:sldId id="309" r:id="rId19"/>
    <p:sldId id="308" r:id="rId20"/>
    <p:sldId id="257" r:id="rId21"/>
    <p:sldId id="315" r:id="rId22"/>
    <p:sldId id="287" r:id="rId23"/>
    <p:sldId id="288"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E343B-AB9C-4346-BF1F-47F7F6B5E1E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BFD7F422-8988-4849-9C07-73DA2B0CFE2B}">
      <dgm:prSet phldrT="[Texto]"/>
      <dgm:spPr/>
      <dgm:t>
        <a:bodyPr/>
        <a:lstStyle/>
        <a:p>
          <a:r>
            <a:rPr lang="es-ES" b="1" dirty="0" smtClean="0"/>
            <a:t>Metodología ágil de desarrollo</a:t>
          </a:r>
          <a:endParaRPr lang="es-ES" b="1" dirty="0"/>
        </a:p>
      </dgm:t>
    </dgm:pt>
    <dgm:pt modelId="{79829B78-666D-4277-9838-CD92D611C28E}" type="parTrans" cxnId="{DD5E6B41-53E9-4F6B-9017-084BEA06D8F2}">
      <dgm:prSet/>
      <dgm:spPr/>
      <dgm:t>
        <a:bodyPr/>
        <a:lstStyle/>
        <a:p>
          <a:endParaRPr lang="es-ES"/>
        </a:p>
      </dgm:t>
    </dgm:pt>
    <dgm:pt modelId="{925AD881-4F29-47D6-BEBD-C94B374F3ED8}" type="sibTrans" cxnId="{DD5E6B41-53E9-4F6B-9017-084BEA06D8F2}">
      <dgm:prSet/>
      <dgm:spPr/>
      <dgm:t>
        <a:bodyPr/>
        <a:lstStyle/>
        <a:p>
          <a:endParaRPr lang="es-ES"/>
        </a:p>
      </dgm:t>
    </dgm:pt>
    <dgm:pt modelId="{CB1F52BF-200C-44FF-9762-6833C0944891}">
      <dgm:prSet phldrT="[Texto]"/>
      <dgm:spPr/>
      <dgm:t>
        <a:bodyPr/>
        <a:lstStyle/>
        <a:p>
          <a:r>
            <a:rPr lang="es-ES" b="1" dirty="0" smtClean="0"/>
            <a:t>Herramienta de desarrollo ágil de aplicaciones móviles</a:t>
          </a:r>
          <a:endParaRPr lang="es-ES" b="1" dirty="0"/>
        </a:p>
      </dgm:t>
    </dgm:pt>
    <dgm:pt modelId="{E339BAF5-ECE2-41C8-92AE-BAB602F63AB4}" type="parTrans" cxnId="{F33DBBFD-3169-48BC-9E19-B7AB817606FD}">
      <dgm:prSet/>
      <dgm:spPr/>
      <dgm:t>
        <a:bodyPr/>
        <a:lstStyle/>
        <a:p>
          <a:endParaRPr lang="es-ES"/>
        </a:p>
      </dgm:t>
    </dgm:pt>
    <dgm:pt modelId="{9C34FB59-7A20-4E67-AC23-FF1B61BFA3E4}" type="sibTrans" cxnId="{F33DBBFD-3169-48BC-9E19-B7AB817606FD}">
      <dgm:prSet/>
      <dgm:spPr/>
      <dgm:t>
        <a:bodyPr/>
        <a:lstStyle/>
        <a:p>
          <a:endParaRPr lang="es-ES"/>
        </a:p>
      </dgm:t>
    </dgm:pt>
    <dgm:pt modelId="{77B540FC-D7D2-421C-B634-CDEF27A807CB}">
      <dgm:prSet phldrT="[Texto]"/>
      <dgm:spPr/>
      <dgm:t>
        <a:bodyPr/>
        <a:lstStyle/>
        <a:p>
          <a:r>
            <a:rPr lang="es-ES" b="1" dirty="0" err="1" smtClean="0"/>
            <a:t>IoT</a:t>
          </a:r>
          <a:endParaRPr lang="es-ES" b="1" dirty="0"/>
        </a:p>
      </dgm:t>
    </dgm:pt>
    <dgm:pt modelId="{7FA0EB01-72C4-4E67-8B5B-C7B205994B11}" type="parTrans" cxnId="{9697B85D-90CF-444C-B6B7-73576312EEE5}">
      <dgm:prSet/>
      <dgm:spPr/>
      <dgm:t>
        <a:bodyPr/>
        <a:lstStyle/>
        <a:p>
          <a:endParaRPr lang="es-ES"/>
        </a:p>
      </dgm:t>
    </dgm:pt>
    <dgm:pt modelId="{D7530C98-45DD-4176-8D36-BBCC51505DB8}" type="sibTrans" cxnId="{9697B85D-90CF-444C-B6B7-73576312EEE5}">
      <dgm:prSet/>
      <dgm:spPr/>
      <dgm:t>
        <a:bodyPr/>
        <a:lstStyle/>
        <a:p>
          <a:endParaRPr lang="es-ES"/>
        </a:p>
      </dgm:t>
    </dgm:pt>
    <dgm:pt modelId="{86D9A20F-47B3-4A81-885E-728B11117C73}">
      <dgm:prSet phldrT="[Texto]"/>
      <dgm:spPr/>
      <dgm:t>
        <a:bodyPr/>
        <a:lstStyle/>
        <a:p>
          <a:r>
            <a:rPr lang="es-ES" b="1" dirty="0" smtClean="0"/>
            <a:t>Red LAN / WAN</a:t>
          </a:r>
          <a:endParaRPr lang="es-ES" b="1" dirty="0"/>
        </a:p>
      </dgm:t>
    </dgm:pt>
    <dgm:pt modelId="{0F40B060-552F-46A8-8E12-B657461A68D5}" type="parTrans" cxnId="{D2D207F9-C6DA-484C-8927-0A2A80FD379B}">
      <dgm:prSet/>
      <dgm:spPr/>
      <dgm:t>
        <a:bodyPr/>
        <a:lstStyle/>
        <a:p>
          <a:endParaRPr lang="es-ES"/>
        </a:p>
      </dgm:t>
    </dgm:pt>
    <dgm:pt modelId="{802D2EC9-A9FA-46F0-87E0-F4683A08C66C}" type="sibTrans" cxnId="{D2D207F9-C6DA-484C-8927-0A2A80FD379B}">
      <dgm:prSet/>
      <dgm:spPr/>
      <dgm:t>
        <a:bodyPr/>
        <a:lstStyle/>
        <a:p>
          <a:endParaRPr lang="es-ES"/>
        </a:p>
      </dgm:t>
    </dgm:pt>
    <dgm:pt modelId="{A20265A5-D48E-4053-BF9D-F83A14C2AC0E}">
      <dgm:prSet phldrT="[Texto]"/>
      <dgm:spPr/>
      <dgm:t>
        <a:bodyPr/>
        <a:lstStyle/>
        <a:p>
          <a:r>
            <a:rPr lang="es-ES" b="1" dirty="0" smtClean="0"/>
            <a:t>APP MÓVIL</a:t>
          </a:r>
          <a:endParaRPr lang="es-ES" b="1" dirty="0"/>
        </a:p>
      </dgm:t>
    </dgm:pt>
    <dgm:pt modelId="{B30AE121-C16E-4C50-9208-F892B6A120FA}" type="parTrans" cxnId="{45043BF2-924C-4779-B48C-64E53791469C}">
      <dgm:prSet/>
      <dgm:spPr/>
      <dgm:t>
        <a:bodyPr/>
        <a:lstStyle/>
        <a:p>
          <a:endParaRPr lang="es-ES"/>
        </a:p>
      </dgm:t>
    </dgm:pt>
    <dgm:pt modelId="{1B3DF793-8348-402B-8A67-B4E4BC4077A9}" type="sibTrans" cxnId="{45043BF2-924C-4779-B48C-64E53791469C}">
      <dgm:prSet/>
      <dgm:spPr/>
      <dgm:t>
        <a:bodyPr/>
        <a:lstStyle/>
        <a:p>
          <a:endParaRPr lang="es-ES"/>
        </a:p>
      </dgm:t>
    </dgm:pt>
    <dgm:pt modelId="{9B85E3E6-9054-4A97-954F-11394B2A5E0E}">
      <dgm:prSet/>
      <dgm:spPr/>
      <dgm:t>
        <a:bodyPr/>
        <a:lstStyle/>
        <a:p>
          <a:r>
            <a:rPr lang="es-ES" b="1" dirty="0" smtClean="0"/>
            <a:t>HARDWARE LIBRE ARDUINO</a:t>
          </a:r>
          <a:endParaRPr lang="es-ES" b="1" dirty="0"/>
        </a:p>
      </dgm:t>
    </dgm:pt>
    <dgm:pt modelId="{6D30FB34-57E9-44AE-8ADC-6E73B0466EF6}" type="parTrans" cxnId="{5CE05BEB-04FB-484C-A74B-D4E9617D2DF2}">
      <dgm:prSet/>
      <dgm:spPr/>
      <dgm:t>
        <a:bodyPr/>
        <a:lstStyle/>
        <a:p>
          <a:endParaRPr lang="es-ES"/>
        </a:p>
      </dgm:t>
    </dgm:pt>
    <dgm:pt modelId="{709EC8CB-665C-46B2-A0ED-DB85B160B090}" type="sibTrans" cxnId="{5CE05BEB-04FB-484C-A74B-D4E9617D2DF2}">
      <dgm:prSet/>
      <dgm:spPr/>
      <dgm:t>
        <a:bodyPr/>
        <a:lstStyle/>
        <a:p>
          <a:endParaRPr lang="es-ES"/>
        </a:p>
      </dgm:t>
    </dgm:pt>
    <dgm:pt modelId="{7E08E9BC-8147-4F57-BD55-DB3132E453A6}" type="pres">
      <dgm:prSet presAssocID="{055E343B-AB9C-4346-BF1F-47F7F6B5E1E7}" presName="cycle" presStyleCnt="0">
        <dgm:presLayoutVars>
          <dgm:dir/>
          <dgm:resizeHandles val="exact"/>
        </dgm:presLayoutVars>
      </dgm:prSet>
      <dgm:spPr/>
      <dgm:t>
        <a:bodyPr/>
        <a:lstStyle/>
        <a:p>
          <a:endParaRPr lang="es-ES"/>
        </a:p>
      </dgm:t>
    </dgm:pt>
    <dgm:pt modelId="{3E03730F-4DDF-4192-BDA0-F384BB74BBDC}" type="pres">
      <dgm:prSet presAssocID="{BFD7F422-8988-4849-9C07-73DA2B0CFE2B}" presName="node" presStyleLbl="node1" presStyleIdx="0" presStyleCnt="6">
        <dgm:presLayoutVars>
          <dgm:bulletEnabled val="1"/>
        </dgm:presLayoutVars>
      </dgm:prSet>
      <dgm:spPr/>
      <dgm:t>
        <a:bodyPr/>
        <a:lstStyle/>
        <a:p>
          <a:endParaRPr lang="es-ES"/>
        </a:p>
      </dgm:t>
    </dgm:pt>
    <dgm:pt modelId="{F1F4891F-18D1-48EA-AB9D-C61556F1D985}" type="pres">
      <dgm:prSet presAssocID="{925AD881-4F29-47D6-BEBD-C94B374F3ED8}" presName="sibTrans" presStyleLbl="sibTrans2D1" presStyleIdx="0" presStyleCnt="6"/>
      <dgm:spPr/>
      <dgm:t>
        <a:bodyPr/>
        <a:lstStyle/>
        <a:p>
          <a:endParaRPr lang="es-ES"/>
        </a:p>
      </dgm:t>
    </dgm:pt>
    <dgm:pt modelId="{6537FFEE-7AE4-4900-A350-C913471C77C9}" type="pres">
      <dgm:prSet presAssocID="{925AD881-4F29-47D6-BEBD-C94B374F3ED8}" presName="connectorText" presStyleLbl="sibTrans2D1" presStyleIdx="0" presStyleCnt="6"/>
      <dgm:spPr/>
      <dgm:t>
        <a:bodyPr/>
        <a:lstStyle/>
        <a:p>
          <a:endParaRPr lang="es-ES"/>
        </a:p>
      </dgm:t>
    </dgm:pt>
    <dgm:pt modelId="{E6D62E55-901A-4023-B63C-8EAC28C9B4C1}" type="pres">
      <dgm:prSet presAssocID="{CB1F52BF-200C-44FF-9762-6833C0944891}" presName="node" presStyleLbl="node1" presStyleIdx="1" presStyleCnt="6">
        <dgm:presLayoutVars>
          <dgm:bulletEnabled val="1"/>
        </dgm:presLayoutVars>
      </dgm:prSet>
      <dgm:spPr/>
      <dgm:t>
        <a:bodyPr/>
        <a:lstStyle/>
        <a:p>
          <a:endParaRPr lang="es-ES"/>
        </a:p>
      </dgm:t>
    </dgm:pt>
    <dgm:pt modelId="{BE5D4787-E8EB-4C69-B93A-35F8E00D727D}" type="pres">
      <dgm:prSet presAssocID="{9C34FB59-7A20-4E67-AC23-FF1B61BFA3E4}" presName="sibTrans" presStyleLbl="sibTrans2D1" presStyleIdx="1" presStyleCnt="6"/>
      <dgm:spPr/>
      <dgm:t>
        <a:bodyPr/>
        <a:lstStyle/>
        <a:p>
          <a:endParaRPr lang="es-ES"/>
        </a:p>
      </dgm:t>
    </dgm:pt>
    <dgm:pt modelId="{A197D5CE-6A8D-4906-9286-5CC40C4AD32F}" type="pres">
      <dgm:prSet presAssocID="{9C34FB59-7A20-4E67-AC23-FF1B61BFA3E4}" presName="connectorText" presStyleLbl="sibTrans2D1" presStyleIdx="1" presStyleCnt="6"/>
      <dgm:spPr/>
      <dgm:t>
        <a:bodyPr/>
        <a:lstStyle/>
        <a:p>
          <a:endParaRPr lang="es-ES"/>
        </a:p>
      </dgm:t>
    </dgm:pt>
    <dgm:pt modelId="{7F63D682-188D-4666-8B24-6F4F60FFD475}" type="pres">
      <dgm:prSet presAssocID="{77B540FC-D7D2-421C-B634-CDEF27A807CB}" presName="node" presStyleLbl="node1" presStyleIdx="2" presStyleCnt="6">
        <dgm:presLayoutVars>
          <dgm:bulletEnabled val="1"/>
        </dgm:presLayoutVars>
      </dgm:prSet>
      <dgm:spPr/>
      <dgm:t>
        <a:bodyPr/>
        <a:lstStyle/>
        <a:p>
          <a:endParaRPr lang="es-ES"/>
        </a:p>
      </dgm:t>
    </dgm:pt>
    <dgm:pt modelId="{C8A14AE3-6CBB-4D4D-8E18-DC5C6FF515D8}" type="pres">
      <dgm:prSet presAssocID="{D7530C98-45DD-4176-8D36-BBCC51505DB8}" presName="sibTrans" presStyleLbl="sibTrans2D1" presStyleIdx="2" presStyleCnt="6"/>
      <dgm:spPr/>
      <dgm:t>
        <a:bodyPr/>
        <a:lstStyle/>
        <a:p>
          <a:endParaRPr lang="es-ES"/>
        </a:p>
      </dgm:t>
    </dgm:pt>
    <dgm:pt modelId="{114F1618-A5C7-4D3E-A6D9-1DFF575D6B66}" type="pres">
      <dgm:prSet presAssocID="{D7530C98-45DD-4176-8D36-BBCC51505DB8}" presName="connectorText" presStyleLbl="sibTrans2D1" presStyleIdx="2" presStyleCnt="6"/>
      <dgm:spPr/>
      <dgm:t>
        <a:bodyPr/>
        <a:lstStyle/>
        <a:p>
          <a:endParaRPr lang="es-ES"/>
        </a:p>
      </dgm:t>
    </dgm:pt>
    <dgm:pt modelId="{17C4774C-2869-4ED7-8DC6-841F339B5A14}" type="pres">
      <dgm:prSet presAssocID="{86D9A20F-47B3-4A81-885E-728B11117C73}" presName="node" presStyleLbl="node1" presStyleIdx="3" presStyleCnt="6">
        <dgm:presLayoutVars>
          <dgm:bulletEnabled val="1"/>
        </dgm:presLayoutVars>
      </dgm:prSet>
      <dgm:spPr/>
      <dgm:t>
        <a:bodyPr/>
        <a:lstStyle/>
        <a:p>
          <a:endParaRPr lang="es-ES"/>
        </a:p>
      </dgm:t>
    </dgm:pt>
    <dgm:pt modelId="{DE3F2368-3941-409D-A328-9B8D08578356}" type="pres">
      <dgm:prSet presAssocID="{802D2EC9-A9FA-46F0-87E0-F4683A08C66C}" presName="sibTrans" presStyleLbl="sibTrans2D1" presStyleIdx="3" presStyleCnt="6"/>
      <dgm:spPr/>
      <dgm:t>
        <a:bodyPr/>
        <a:lstStyle/>
        <a:p>
          <a:endParaRPr lang="es-ES"/>
        </a:p>
      </dgm:t>
    </dgm:pt>
    <dgm:pt modelId="{31C36DC1-E861-4FC3-AE17-B1188B2D41D2}" type="pres">
      <dgm:prSet presAssocID="{802D2EC9-A9FA-46F0-87E0-F4683A08C66C}" presName="connectorText" presStyleLbl="sibTrans2D1" presStyleIdx="3" presStyleCnt="6"/>
      <dgm:spPr/>
      <dgm:t>
        <a:bodyPr/>
        <a:lstStyle/>
        <a:p>
          <a:endParaRPr lang="es-ES"/>
        </a:p>
      </dgm:t>
    </dgm:pt>
    <dgm:pt modelId="{92030D61-7537-4A84-AC57-26F1BF659B64}" type="pres">
      <dgm:prSet presAssocID="{9B85E3E6-9054-4A97-954F-11394B2A5E0E}" presName="node" presStyleLbl="node1" presStyleIdx="4" presStyleCnt="6">
        <dgm:presLayoutVars>
          <dgm:bulletEnabled val="1"/>
        </dgm:presLayoutVars>
      </dgm:prSet>
      <dgm:spPr/>
      <dgm:t>
        <a:bodyPr/>
        <a:lstStyle/>
        <a:p>
          <a:endParaRPr lang="es-ES"/>
        </a:p>
      </dgm:t>
    </dgm:pt>
    <dgm:pt modelId="{9512C86E-61EE-47C6-80BC-3A94F92FDBC4}" type="pres">
      <dgm:prSet presAssocID="{709EC8CB-665C-46B2-A0ED-DB85B160B090}" presName="sibTrans" presStyleLbl="sibTrans2D1" presStyleIdx="4" presStyleCnt="6"/>
      <dgm:spPr/>
      <dgm:t>
        <a:bodyPr/>
        <a:lstStyle/>
        <a:p>
          <a:endParaRPr lang="es-ES"/>
        </a:p>
      </dgm:t>
    </dgm:pt>
    <dgm:pt modelId="{B2456929-E11F-4DE9-BE42-CE2973D48819}" type="pres">
      <dgm:prSet presAssocID="{709EC8CB-665C-46B2-A0ED-DB85B160B090}" presName="connectorText" presStyleLbl="sibTrans2D1" presStyleIdx="4" presStyleCnt="6"/>
      <dgm:spPr/>
      <dgm:t>
        <a:bodyPr/>
        <a:lstStyle/>
        <a:p>
          <a:endParaRPr lang="es-ES"/>
        </a:p>
      </dgm:t>
    </dgm:pt>
    <dgm:pt modelId="{5F3FE1F8-F1F5-4F5B-95CF-7DF866787F84}" type="pres">
      <dgm:prSet presAssocID="{A20265A5-D48E-4053-BF9D-F83A14C2AC0E}" presName="node" presStyleLbl="node1" presStyleIdx="5" presStyleCnt="6">
        <dgm:presLayoutVars>
          <dgm:bulletEnabled val="1"/>
        </dgm:presLayoutVars>
      </dgm:prSet>
      <dgm:spPr/>
      <dgm:t>
        <a:bodyPr/>
        <a:lstStyle/>
        <a:p>
          <a:endParaRPr lang="es-ES"/>
        </a:p>
      </dgm:t>
    </dgm:pt>
    <dgm:pt modelId="{C05D0793-7797-4A85-8518-7043D41F7B8D}" type="pres">
      <dgm:prSet presAssocID="{1B3DF793-8348-402B-8A67-B4E4BC4077A9}" presName="sibTrans" presStyleLbl="sibTrans2D1" presStyleIdx="5" presStyleCnt="6"/>
      <dgm:spPr/>
      <dgm:t>
        <a:bodyPr/>
        <a:lstStyle/>
        <a:p>
          <a:endParaRPr lang="es-ES"/>
        </a:p>
      </dgm:t>
    </dgm:pt>
    <dgm:pt modelId="{B9D93F16-DA44-4963-9F4D-EE94515B9A63}" type="pres">
      <dgm:prSet presAssocID="{1B3DF793-8348-402B-8A67-B4E4BC4077A9}" presName="connectorText" presStyleLbl="sibTrans2D1" presStyleIdx="5" presStyleCnt="6"/>
      <dgm:spPr/>
      <dgm:t>
        <a:bodyPr/>
        <a:lstStyle/>
        <a:p>
          <a:endParaRPr lang="es-ES"/>
        </a:p>
      </dgm:t>
    </dgm:pt>
  </dgm:ptLst>
  <dgm:cxnLst>
    <dgm:cxn modelId="{BE945B67-86DE-42C1-8650-8208364FF1DB}" type="presOf" srcId="{709EC8CB-665C-46B2-A0ED-DB85B160B090}" destId="{B2456929-E11F-4DE9-BE42-CE2973D48819}" srcOrd="1" destOrd="0" presId="urn:microsoft.com/office/officeart/2005/8/layout/cycle2"/>
    <dgm:cxn modelId="{99344E2B-44F6-4E98-A1EC-D1C753CD77DD}" type="presOf" srcId="{1B3DF793-8348-402B-8A67-B4E4BC4077A9}" destId="{C05D0793-7797-4A85-8518-7043D41F7B8D}" srcOrd="0" destOrd="0" presId="urn:microsoft.com/office/officeart/2005/8/layout/cycle2"/>
    <dgm:cxn modelId="{5CE05BEB-04FB-484C-A74B-D4E9617D2DF2}" srcId="{055E343B-AB9C-4346-BF1F-47F7F6B5E1E7}" destId="{9B85E3E6-9054-4A97-954F-11394B2A5E0E}" srcOrd="4" destOrd="0" parTransId="{6D30FB34-57E9-44AE-8ADC-6E73B0466EF6}" sibTransId="{709EC8CB-665C-46B2-A0ED-DB85B160B090}"/>
    <dgm:cxn modelId="{1EF3C9B9-5E6F-4FD6-9D8F-F026E6CEDB29}" type="presOf" srcId="{CB1F52BF-200C-44FF-9762-6833C0944891}" destId="{E6D62E55-901A-4023-B63C-8EAC28C9B4C1}" srcOrd="0" destOrd="0" presId="urn:microsoft.com/office/officeart/2005/8/layout/cycle2"/>
    <dgm:cxn modelId="{A7014EAC-5015-42A2-B17F-9F72AC2D1D0F}" type="presOf" srcId="{77B540FC-D7D2-421C-B634-CDEF27A807CB}" destId="{7F63D682-188D-4666-8B24-6F4F60FFD475}" srcOrd="0" destOrd="0" presId="urn:microsoft.com/office/officeart/2005/8/layout/cycle2"/>
    <dgm:cxn modelId="{4C356FFF-A569-4DDA-9129-EF5464E2A620}" type="presOf" srcId="{9C34FB59-7A20-4E67-AC23-FF1B61BFA3E4}" destId="{BE5D4787-E8EB-4C69-B93A-35F8E00D727D}" srcOrd="0" destOrd="0" presId="urn:microsoft.com/office/officeart/2005/8/layout/cycle2"/>
    <dgm:cxn modelId="{B1414312-39F1-4D24-93BE-B3DC9083550A}" type="presOf" srcId="{D7530C98-45DD-4176-8D36-BBCC51505DB8}" destId="{C8A14AE3-6CBB-4D4D-8E18-DC5C6FF515D8}" srcOrd="0" destOrd="0" presId="urn:microsoft.com/office/officeart/2005/8/layout/cycle2"/>
    <dgm:cxn modelId="{D2D207F9-C6DA-484C-8927-0A2A80FD379B}" srcId="{055E343B-AB9C-4346-BF1F-47F7F6B5E1E7}" destId="{86D9A20F-47B3-4A81-885E-728B11117C73}" srcOrd="3" destOrd="0" parTransId="{0F40B060-552F-46A8-8E12-B657461A68D5}" sibTransId="{802D2EC9-A9FA-46F0-87E0-F4683A08C66C}"/>
    <dgm:cxn modelId="{9E9E3FE9-AA1C-4432-9C25-124916A3A4BF}" type="presOf" srcId="{055E343B-AB9C-4346-BF1F-47F7F6B5E1E7}" destId="{7E08E9BC-8147-4F57-BD55-DB3132E453A6}" srcOrd="0" destOrd="0" presId="urn:microsoft.com/office/officeart/2005/8/layout/cycle2"/>
    <dgm:cxn modelId="{DD5E6B41-53E9-4F6B-9017-084BEA06D8F2}" srcId="{055E343B-AB9C-4346-BF1F-47F7F6B5E1E7}" destId="{BFD7F422-8988-4849-9C07-73DA2B0CFE2B}" srcOrd="0" destOrd="0" parTransId="{79829B78-666D-4277-9838-CD92D611C28E}" sibTransId="{925AD881-4F29-47D6-BEBD-C94B374F3ED8}"/>
    <dgm:cxn modelId="{41641DAF-B921-4AD9-A22E-9D6C4B7F7761}" type="presOf" srcId="{925AD881-4F29-47D6-BEBD-C94B374F3ED8}" destId="{6537FFEE-7AE4-4900-A350-C913471C77C9}" srcOrd="1" destOrd="0" presId="urn:microsoft.com/office/officeart/2005/8/layout/cycle2"/>
    <dgm:cxn modelId="{A877420B-F0D0-42AC-84B1-6930D3405BEF}" type="presOf" srcId="{D7530C98-45DD-4176-8D36-BBCC51505DB8}" destId="{114F1618-A5C7-4D3E-A6D9-1DFF575D6B66}" srcOrd="1" destOrd="0" presId="urn:microsoft.com/office/officeart/2005/8/layout/cycle2"/>
    <dgm:cxn modelId="{85F1ACB0-B34F-4699-BFB0-AFD1E81FC5AF}" type="presOf" srcId="{802D2EC9-A9FA-46F0-87E0-F4683A08C66C}" destId="{DE3F2368-3941-409D-A328-9B8D08578356}" srcOrd="0" destOrd="0" presId="urn:microsoft.com/office/officeart/2005/8/layout/cycle2"/>
    <dgm:cxn modelId="{20CBD84C-A046-4636-9F4C-F7A5293830D9}" type="presOf" srcId="{86D9A20F-47B3-4A81-885E-728B11117C73}" destId="{17C4774C-2869-4ED7-8DC6-841F339B5A14}" srcOrd="0" destOrd="0" presId="urn:microsoft.com/office/officeart/2005/8/layout/cycle2"/>
    <dgm:cxn modelId="{19B5200D-91FC-48A5-8C9C-6165525A3368}" type="presOf" srcId="{1B3DF793-8348-402B-8A67-B4E4BC4077A9}" destId="{B9D93F16-DA44-4963-9F4D-EE94515B9A63}" srcOrd="1" destOrd="0" presId="urn:microsoft.com/office/officeart/2005/8/layout/cycle2"/>
    <dgm:cxn modelId="{9697B85D-90CF-444C-B6B7-73576312EEE5}" srcId="{055E343B-AB9C-4346-BF1F-47F7F6B5E1E7}" destId="{77B540FC-D7D2-421C-B634-CDEF27A807CB}" srcOrd="2" destOrd="0" parTransId="{7FA0EB01-72C4-4E67-8B5B-C7B205994B11}" sibTransId="{D7530C98-45DD-4176-8D36-BBCC51505DB8}"/>
    <dgm:cxn modelId="{7B1C766E-E081-4D9A-AB00-704F7716A8B0}" type="presOf" srcId="{A20265A5-D48E-4053-BF9D-F83A14C2AC0E}" destId="{5F3FE1F8-F1F5-4F5B-95CF-7DF866787F84}" srcOrd="0" destOrd="0" presId="urn:microsoft.com/office/officeart/2005/8/layout/cycle2"/>
    <dgm:cxn modelId="{45043BF2-924C-4779-B48C-64E53791469C}" srcId="{055E343B-AB9C-4346-BF1F-47F7F6B5E1E7}" destId="{A20265A5-D48E-4053-BF9D-F83A14C2AC0E}" srcOrd="5" destOrd="0" parTransId="{B30AE121-C16E-4C50-9208-F892B6A120FA}" sibTransId="{1B3DF793-8348-402B-8A67-B4E4BC4077A9}"/>
    <dgm:cxn modelId="{AFB88995-91AD-41F8-8549-CA6EE32A86FC}" type="presOf" srcId="{9C34FB59-7A20-4E67-AC23-FF1B61BFA3E4}" destId="{A197D5CE-6A8D-4906-9286-5CC40C4AD32F}" srcOrd="1" destOrd="0" presId="urn:microsoft.com/office/officeart/2005/8/layout/cycle2"/>
    <dgm:cxn modelId="{8C37DADE-50FE-4181-AD19-1EBDB7211C0A}" type="presOf" srcId="{BFD7F422-8988-4849-9C07-73DA2B0CFE2B}" destId="{3E03730F-4DDF-4192-BDA0-F384BB74BBDC}" srcOrd="0" destOrd="0" presId="urn:microsoft.com/office/officeart/2005/8/layout/cycle2"/>
    <dgm:cxn modelId="{F33DBBFD-3169-48BC-9E19-B7AB817606FD}" srcId="{055E343B-AB9C-4346-BF1F-47F7F6B5E1E7}" destId="{CB1F52BF-200C-44FF-9762-6833C0944891}" srcOrd="1" destOrd="0" parTransId="{E339BAF5-ECE2-41C8-92AE-BAB602F63AB4}" sibTransId="{9C34FB59-7A20-4E67-AC23-FF1B61BFA3E4}"/>
    <dgm:cxn modelId="{9F70EDC4-EBF3-46BE-B453-660422A8B7F5}" type="presOf" srcId="{9B85E3E6-9054-4A97-954F-11394B2A5E0E}" destId="{92030D61-7537-4A84-AC57-26F1BF659B64}" srcOrd="0" destOrd="0" presId="urn:microsoft.com/office/officeart/2005/8/layout/cycle2"/>
    <dgm:cxn modelId="{B532CB8E-EF9E-43A8-B4ED-8889631509FD}" type="presOf" srcId="{709EC8CB-665C-46B2-A0ED-DB85B160B090}" destId="{9512C86E-61EE-47C6-80BC-3A94F92FDBC4}" srcOrd="0" destOrd="0" presId="urn:microsoft.com/office/officeart/2005/8/layout/cycle2"/>
    <dgm:cxn modelId="{27AFCB35-FE54-467C-897A-AC743FCA2145}" type="presOf" srcId="{925AD881-4F29-47D6-BEBD-C94B374F3ED8}" destId="{F1F4891F-18D1-48EA-AB9D-C61556F1D985}" srcOrd="0" destOrd="0" presId="urn:microsoft.com/office/officeart/2005/8/layout/cycle2"/>
    <dgm:cxn modelId="{81692FBE-17FC-4A90-A40B-6B7898C19497}" type="presOf" srcId="{802D2EC9-A9FA-46F0-87E0-F4683A08C66C}" destId="{31C36DC1-E861-4FC3-AE17-B1188B2D41D2}" srcOrd="1" destOrd="0" presId="urn:microsoft.com/office/officeart/2005/8/layout/cycle2"/>
    <dgm:cxn modelId="{5DBD34E5-EB8A-4FE2-B4C6-47D43BC68B2A}" type="presParOf" srcId="{7E08E9BC-8147-4F57-BD55-DB3132E453A6}" destId="{3E03730F-4DDF-4192-BDA0-F384BB74BBDC}" srcOrd="0" destOrd="0" presId="urn:microsoft.com/office/officeart/2005/8/layout/cycle2"/>
    <dgm:cxn modelId="{0DCB117A-F23D-45F6-A2E3-DBED1DAB089A}" type="presParOf" srcId="{7E08E9BC-8147-4F57-BD55-DB3132E453A6}" destId="{F1F4891F-18D1-48EA-AB9D-C61556F1D985}" srcOrd="1" destOrd="0" presId="urn:microsoft.com/office/officeart/2005/8/layout/cycle2"/>
    <dgm:cxn modelId="{4853AC74-8755-4B09-9991-1CDE64D7465C}" type="presParOf" srcId="{F1F4891F-18D1-48EA-AB9D-C61556F1D985}" destId="{6537FFEE-7AE4-4900-A350-C913471C77C9}" srcOrd="0" destOrd="0" presId="urn:microsoft.com/office/officeart/2005/8/layout/cycle2"/>
    <dgm:cxn modelId="{A2C33CF8-2315-4206-AEDF-7AE6E10A6736}" type="presParOf" srcId="{7E08E9BC-8147-4F57-BD55-DB3132E453A6}" destId="{E6D62E55-901A-4023-B63C-8EAC28C9B4C1}" srcOrd="2" destOrd="0" presId="urn:microsoft.com/office/officeart/2005/8/layout/cycle2"/>
    <dgm:cxn modelId="{B8C75F28-F70C-49F7-A965-B7E56AE063A6}" type="presParOf" srcId="{7E08E9BC-8147-4F57-BD55-DB3132E453A6}" destId="{BE5D4787-E8EB-4C69-B93A-35F8E00D727D}" srcOrd="3" destOrd="0" presId="urn:microsoft.com/office/officeart/2005/8/layout/cycle2"/>
    <dgm:cxn modelId="{C3F4A06E-64FB-4984-B0F5-603B4D57BA09}" type="presParOf" srcId="{BE5D4787-E8EB-4C69-B93A-35F8E00D727D}" destId="{A197D5CE-6A8D-4906-9286-5CC40C4AD32F}" srcOrd="0" destOrd="0" presId="urn:microsoft.com/office/officeart/2005/8/layout/cycle2"/>
    <dgm:cxn modelId="{99AF8784-948A-4848-8CA9-CDE80D989D0F}" type="presParOf" srcId="{7E08E9BC-8147-4F57-BD55-DB3132E453A6}" destId="{7F63D682-188D-4666-8B24-6F4F60FFD475}" srcOrd="4" destOrd="0" presId="urn:microsoft.com/office/officeart/2005/8/layout/cycle2"/>
    <dgm:cxn modelId="{4ED4D39F-B04F-4615-B567-B5ABA40CD290}" type="presParOf" srcId="{7E08E9BC-8147-4F57-BD55-DB3132E453A6}" destId="{C8A14AE3-6CBB-4D4D-8E18-DC5C6FF515D8}" srcOrd="5" destOrd="0" presId="urn:microsoft.com/office/officeart/2005/8/layout/cycle2"/>
    <dgm:cxn modelId="{FC3E1164-E5C1-4C4E-B8E1-6E2A92C34B2A}" type="presParOf" srcId="{C8A14AE3-6CBB-4D4D-8E18-DC5C6FF515D8}" destId="{114F1618-A5C7-4D3E-A6D9-1DFF575D6B66}" srcOrd="0" destOrd="0" presId="urn:microsoft.com/office/officeart/2005/8/layout/cycle2"/>
    <dgm:cxn modelId="{02DC34AD-7324-4103-A0CD-758F123E50B7}" type="presParOf" srcId="{7E08E9BC-8147-4F57-BD55-DB3132E453A6}" destId="{17C4774C-2869-4ED7-8DC6-841F339B5A14}" srcOrd="6" destOrd="0" presId="urn:microsoft.com/office/officeart/2005/8/layout/cycle2"/>
    <dgm:cxn modelId="{E00B0724-2FB2-4279-B811-21EF6EB3AF9D}" type="presParOf" srcId="{7E08E9BC-8147-4F57-BD55-DB3132E453A6}" destId="{DE3F2368-3941-409D-A328-9B8D08578356}" srcOrd="7" destOrd="0" presId="urn:microsoft.com/office/officeart/2005/8/layout/cycle2"/>
    <dgm:cxn modelId="{0FDDD235-171F-48A6-B543-9F6682FB5A76}" type="presParOf" srcId="{DE3F2368-3941-409D-A328-9B8D08578356}" destId="{31C36DC1-E861-4FC3-AE17-B1188B2D41D2}" srcOrd="0" destOrd="0" presId="urn:microsoft.com/office/officeart/2005/8/layout/cycle2"/>
    <dgm:cxn modelId="{830517A1-C2E0-4B0D-B7FC-E58E4FDC29D9}" type="presParOf" srcId="{7E08E9BC-8147-4F57-BD55-DB3132E453A6}" destId="{92030D61-7537-4A84-AC57-26F1BF659B64}" srcOrd="8" destOrd="0" presId="urn:microsoft.com/office/officeart/2005/8/layout/cycle2"/>
    <dgm:cxn modelId="{849D2803-E3A8-47D2-A675-B73C4A9EB455}" type="presParOf" srcId="{7E08E9BC-8147-4F57-BD55-DB3132E453A6}" destId="{9512C86E-61EE-47C6-80BC-3A94F92FDBC4}" srcOrd="9" destOrd="0" presId="urn:microsoft.com/office/officeart/2005/8/layout/cycle2"/>
    <dgm:cxn modelId="{91629636-D5B6-449A-B9F5-BA4163133C46}" type="presParOf" srcId="{9512C86E-61EE-47C6-80BC-3A94F92FDBC4}" destId="{B2456929-E11F-4DE9-BE42-CE2973D48819}" srcOrd="0" destOrd="0" presId="urn:microsoft.com/office/officeart/2005/8/layout/cycle2"/>
    <dgm:cxn modelId="{D034024E-7F35-4F1C-B399-135A15C1D14D}" type="presParOf" srcId="{7E08E9BC-8147-4F57-BD55-DB3132E453A6}" destId="{5F3FE1F8-F1F5-4F5B-95CF-7DF866787F84}" srcOrd="10" destOrd="0" presId="urn:microsoft.com/office/officeart/2005/8/layout/cycle2"/>
    <dgm:cxn modelId="{4F8FCDC9-EBBC-4967-AEF1-9DB516FB64D3}" type="presParOf" srcId="{7E08E9BC-8147-4F57-BD55-DB3132E453A6}" destId="{C05D0793-7797-4A85-8518-7043D41F7B8D}" srcOrd="11" destOrd="0" presId="urn:microsoft.com/office/officeart/2005/8/layout/cycle2"/>
    <dgm:cxn modelId="{CB52D422-0AEB-468C-B9E4-2B9D17919C37}" type="presParOf" srcId="{C05D0793-7797-4A85-8518-7043D41F7B8D}" destId="{B9D93F16-DA44-4963-9F4D-EE94515B9A6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3730F-4DDF-4192-BDA0-F384BB74BBDC}">
      <dsp:nvSpPr>
        <dsp:cNvPr id="0" name=""/>
        <dsp:cNvSpPr/>
      </dsp:nvSpPr>
      <dsp:spPr>
        <a:xfrm>
          <a:off x="3561617" y="679"/>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Metodología ágil de desarrollo</a:t>
          </a:r>
          <a:endParaRPr lang="es-ES" sz="1200" b="1" kern="1200" dirty="0"/>
        </a:p>
      </dsp:txBody>
      <dsp:txXfrm>
        <a:off x="3764896" y="203958"/>
        <a:ext cx="981516" cy="981516"/>
      </dsp:txXfrm>
    </dsp:sp>
    <dsp:sp modelId="{F1F4891F-18D1-48EA-AB9D-C61556F1D985}">
      <dsp:nvSpPr>
        <dsp:cNvPr id="0" name=""/>
        <dsp:cNvSpPr/>
      </dsp:nvSpPr>
      <dsp:spPr>
        <a:xfrm rot="1800000">
          <a:off x="4964515" y="976140"/>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971922" y="1042192"/>
        <a:ext cx="258004" cy="281085"/>
      </dsp:txXfrm>
    </dsp:sp>
    <dsp:sp modelId="{E6D62E55-901A-4023-B63C-8EAC28C9B4C1}">
      <dsp:nvSpPr>
        <dsp:cNvPr id="0" name=""/>
        <dsp:cNvSpPr/>
      </dsp:nvSpPr>
      <dsp:spPr>
        <a:xfrm>
          <a:off x="5365985" y="1042432"/>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Herramienta de desarrollo ágil de aplicaciones móviles</a:t>
          </a:r>
          <a:endParaRPr lang="es-ES" sz="1200" b="1" kern="1200" dirty="0"/>
        </a:p>
      </dsp:txBody>
      <dsp:txXfrm>
        <a:off x="5569264" y="1245711"/>
        <a:ext cx="981516" cy="981516"/>
      </dsp:txXfrm>
    </dsp:sp>
    <dsp:sp modelId="{BE5D4787-E8EB-4C69-B93A-35F8E00D727D}">
      <dsp:nvSpPr>
        <dsp:cNvPr id="0" name=""/>
        <dsp:cNvSpPr/>
      </dsp:nvSpPr>
      <dsp:spPr>
        <a:xfrm rot="5400000">
          <a:off x="5875733" y="2533552"/>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5931020" y="2571961"/>
        <a:ext cx="258004" cy="281085"/>
      </dsp:txXfrm>
    </dsp:sp>
    <dsp:sp modelId="{7F63D682-188D-4666-8B24-6F4F60FFD475}">
      <dsp:nvSpPr>
        <dsp:cNvPr id="0" name=""/>
        <dsp:cNvSpPr/>
      </dsp:nvSpPr>
      <dsp:spPr>
        <a:xfrm>
          <a:off x="5365985" y="3125936"/>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err="1" smtClean="0"/>
            <a:t>IoT</a:t>
          </a:r>
          <a:endParaRPr lang="es-ES" sz="1200" b="1" kern="1200" dirty="0"/>
        </a:p>
      </dsp:txBody>
      <dsp:txXfrm>
        <a:off x="5569264" y="3329215"/>
        <a:ext cx="981516" cy="981516"/>
      </dsp:txXfrm>
    </dsp:sp>
    <dsp:sp modelId="{C8A14AE3-6CBB-4D4D-8E18-DC5C6FF515D8}">
      <dsp:nvSpPr>
        <dsp:cNvPr id="0" name=""/>
        <dsp:cNvSpPr/>
      </dsp:nvSpPr>
      <dsp:spPr>
        <a:xfrm rot="9000000">
          <a:off x="4982583" y="4101397"/>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5085749" y="4167449"/>
        <a:ext cx="258004" cy="281085"/>
      </dsp:txXfrm>
    </dsp:sp>
    <dsp:sp modelId="{17C4774C-2869-4ED7-8DC6-841F339B5A14}">
      <dsp:nvSpPr>
        <dsp:cNvPr id="0" name=""/>
        <dsp:cNvSpPr/>
      </dsp:nvSpPr>
      <dsp:spPr>
        <a:xfrm>
          <a:off x="3561617" y="4167689"/>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Red LAN / WAN</a:t>
          </a:r>
          <a:endParaRPr lang="es-ES" sz="1200" b="1" kern="1200" dirty="0"/>
        </a:p>
      </dsp:txBody>
      <dsp:txXfrm>
        <a:off x="3764896" y="4370968"/>
        <a:ext cx="981516" cy="981516"/>
      </dsp:txXfrm>
    </dsp:sp>
    <dsp:sp modelId="{DE3F2368-3941-409D-A328-9B8D08578356}">
      <dsp:nvSpPr>
        <dsp:cNvPr id="0" name=""/>
        <dsp:cNvSpPr/>
      </dsp:nvSpPr>
      <dsp:spPr>
        <a:xfrm rot="12600000">
          <a:off x="3178215" y="4111828"/>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3281381" y="4233166"/>
        <a:ext cx="258004" cy="281085"/>
      </dsp:txXfrm>
    </dsp:sp>
    <dsp:sp modelId="{92030D61-7537-4A84-AC57-26F1BF659B64}">
      <dsp:nvSpPr>
        <dsp:cNvPr id="0" name=""/>
        <dsp:cNvSpPr/>
      </dsp:nvSpPr>
      <dsp:spPr>
        <a:xfrm>
          <a:off x="1757249" y="3125936"/>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HARDWARE LIBRE ARDUINO</a:t>
          </a:r>
          <a:endParaRPr lang="es-ES" sz="1200" b="1" kern="1200" dirty="0"/>
        </a:p>
      </dsp:txBody>
      <dsp:txXfrm>
        <a:off x="1960528" y="3329215"/>
        <a:ext cx="981516" cy="981516"/>
      </dsp:txXfrm>
    </dsp:sp>
    <dsp:sp modelId="{9512C86E-61EE-47C6-80BC-3A94F92FDBC4}">
      <dsp:nvSpPr>
        <dsp:cNvPr id="0" name=""/>
        <dsp:cNvSpPr/>
      </dsp:nvSpPr>
      <dsp:spPr>
        <a:xfrm rot="16200000">
          <a:off x="2266997" y="2554415"/>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322284" y="2703397"/>
        <a:ext cx="258004" cy="281085"/>
      </dsp:txXfrm>
    </dsp:sp>
    <dsp:sp modelId="{5F3FE1F8-F1F5-4F5B-95CF-7DF866787F84}">
      <dsp:nvSpPr>
        <dsp:cNvPr id="0" name=""/>
        <dsp:cNvSpPr/>
      </dsp:nvSpPr>
      <dsp:spPr>
        <a:xfrm>
          <a:off x="1757249" y="1042432"/>
          <a:ext cx="1388074" cy="1388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APP MÓVIL</a:t>
          </a:r>
          <a:endParaRPr lang="es-ES" sz="1200" b="1" kern="1200" dirty="0"/>
        </a:p>
      </dsp:txBody>
      <dsp:txXfrm>
        <a:off x="1960528" y="1245711"/>
        <a:ext cx="981516" cy="981516"/>
      </dsp:txXfrm>
    </dsp:sp>
    <dsp:sp modelId="{C05D0793-7797-4A85-8518-7043D41F7B8D}">
      <dsp:nvSpPr>
        <dsp:cNvPr id="0" name=""/>
        <dsp:cNvSpPr/>
      </dsp:nvSpPr>
      <dsp:spPr>
        <a:xfrm rot="19800000">
          <a:off x="3160147" y="986571"/>
          <a:ext cx="368577" cy="468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167554" y="1107909"/>
        <a:ext cx="258004" cy="2810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FC9DB-C720-46CC-ADAF-983E3FFB4C4B}" type="datetimeFigureOut">
              <a:rPr lang="en-US" smtClean="0"/>
              <a:t>3/19/2019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0820C-140A-4776-8E44-E5DC83799D51}" type="slidenum">
              <a:rPr lang="en-US" smtClean="0"/>
              <a:t>‹Nº›</a:t>
            </a:fld>
            <a:endParaRPr lang="en-US"/>
          </a:p>
        </p:txBody>
      </p:sp>
    </p:spTree>
    <p:extLst>
      <p:ext uri="{BB962C8B-B14F-4D97-AF65-F5344CB8AC3E}">
        <p14:creationId xmlns:p14="http://schemas.microsoft.com/office/powerpoint/2010/main" val="405543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E20820C-140A-4776-8E44-E5DC83799D51}" type="slidenum">
              <a:rPr lang="en-US" smtClean="0"/>
              <a:t>5</a:t>
            </a:fld>
            <a:endParaRPr lang="en-US"/>
          </a:p>
        </p:txBody>
      </p:sp>
    </p:spTree>
    <p:extLst>
      <p:ext uri="{BB962C8B-B14F-4D97-AF65-F5344CB8AC3E}">
        <p14:creationId xmlns:p14="http://schemas.microsoft.com/office/powerpoint/2010/main" val="312100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374067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46645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366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17284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308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377120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150171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208448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402395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A03BD0-61A3-4A8E-9D6F-F4931B2A0BFC}" type="datetimeFigureOut">
              <a:rPr lang="es-EC" smtClean="0"/>
              <a:t>19/3/2019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271943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03BD0-61A3-4A8E-9D6F-F4931B2A0BFC}" type="datetimeFigureOut">
              <a:rPr lang="es-EC" smtClean="0"/>
              <a:t>19/3/2019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7148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03BD0-61A3-4A8E-9D6F-F4931B2A0BFC}" type="datetimeFigureOut">
              <a:rPr lang="es-EC" smtClean="0"/>
              <a:t>19/3/2019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33391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03BD0-61A3-4A8E-9D6F-F4931B2A0BFC}" type="datetimeFigureOut">
              <a:rPr lang="es-EC" smtClean="0"/>
              <a:t>19/3/2019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42816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03BD0-61A3-4A8E-9D6F-F4931B2A0BFC}" type="datetimeFigureOut">
              <a:rPr lang="es-EC" smtClean="0"/>
              <a:t>19/3/2019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36846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A03BD0-61A3-4A8E-9D6F-F4931B2A0BFC}" type="datetimeFigureOut">
              <a:rPr lang="es-EC" smtClean="0"/>
              <a:t>19/3/2019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240505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A03BD0-61A3-4A8E-9D6F-F4931B2A0BFC}" type="datetimeFigureOut">
              <a:rPr lang="es-EC" smtClean="0"/>
              <a:t>19/3/2019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E5C95B-88CB-4B95-95E1-442A6999E00A}" type="slidenum">
              <a:rPr lang="es-EC" smtClean="0"/>
              <a:t>‹Nº›</a:t>
            </a:fld>
            <a:endParaRPr lang="es-EC"/>
          </a:p>
        </p:txBody>
      </p:sp>
    </p:spTree>
    <p:extLst>
      <p:ext uri="{BB962C8B-B14F-4D97-AF65-F5344CB8AC3E}">
        <p14:creationId xmlns:p14="http://schemas.microsoft.com/office/powerpoint/2010/main" val="75770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A03BD0-61A3-4A8E-9D6F-F4931B2A0BFC}" type="datetimeFigureOut">
              <a:rPr lang="es-EC" smtClean="0"/>
              <a:t>19/3/2019</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E5C95B-88CB-4B95-95E1-442A6999E00A}" type="slidenum">
              <a:rPr lang="es-EC" smtClean="0"/>
              <a:t>‹Nº›</a:t>
            </a:fld>
            <a:endParaRPr lang="es-EC"/>
          </a:p>
        </p:txBody>
      </p:sp>
    </p:spTree>
    <p:extLst>
      <p:ext uri="{BB962C8B-B14F-4D97-AF65-F5344CB8AC3E}">
        <p14:creationId xmlns:p14="http://schemas.microsoft.com/office/powerpoint/2010/main" val="33981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ropbox.com/s/97mvs10ef8qd62g/ardueth1.ino?dl=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hyperlink" Target="https://www.dropbox.com/s/gby3wujvq5eix2c/ardumonitor.apk?dl=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1947" y="2343391"/>
            <a:ext cx="9409471" cy="1611320"/>
          </a:xfrm>
        </p:spPr>
        <p:txBody>
          <a:bodyPr/>
          <a:lstStyle/>
          <a:p>
            <a:pPr algn="ctr"/>
            <a:r>
              <a:rPr lang="es-EC" sz="2400" b="1" dirty="0"/>
              <a:t>APP MÓVIL DESARROLLADA CON METODOLOGÍA ÁGIL PARA IOT CONTROLADA DESDE UNA RED LAN/WAN CON PLACA DE DESARROLLO DE HARDWARE LIBRE (ARDUINO)</a:t>
            </a:r>
            <a:endParaRPr lang="es-EC" sz="24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850006" y="5272597"/>
            <a:ext cx="8423997" cy="1005376"/>
          </a:xfrm>
        </p:spPr>
        <p:txBody>
          <a:bodyPr>
            <a:normAutofit/>
          </a:bodyPr>
          <a:lstStyle/>
          <a:p>
            <a:pPr algn="l"/>
            <a:r>
              <a:rPr lang="es-EC" sz="2400" i="1" u="sng" dirty="0" smtClean="0">
                <a:solidFill>
                  <a:schemeClr val="tx1"/>
                </a:solidFill>
                <a:effectLst>
                  <a:outerShdw blurRad="38100" dist="38100" dir="2700000" algn="tl">
                    <a:srgbClr val="000000">
                      <a:alpha val="43137"/>
                    </a:srgbClr>
                  </a:outerShdw>
                </a:effectLst>
              </a:rPr>
              <a:t>Estudiante</a:t>
            </a:r>
            <a:endParaRPr lang="es-EC" sz="2400" b="1" i="1" dirty="0" smtClean="0">
              <a:solidFill>
                <a:schemeClr val="tx1"/>
              </a:solidFill>
              <a:effectLst>
                <a:outerShdw blurRad="38100" dist="38100" dir="2700000" algn="tl">
                  <a:srgbClr val="000000">
                    <a:alpha val="43137"/>
                  </a:srgbClr>
                </a:outerShdw>
              </a:effectLst>
            </a:endParaRPr>
          </a:p>
          <a:p>
            <a:pPr marL="285750" indent="-285750" algn="ctr">
              <a:buFont typeface="Arial" panose="020B0604020202020204" pitchFamily="34" charset="0"/>
              <a:buChar char="•"/>
            </a:pPr>
            <a:r>
              <a:rPr lang="es-EC" sz="2400" b="1" i="1" dirty="0" smtClean="0">
                <a:solidFill>
                  <a:schemeClr val="tx1"/>
                </a:solidFill>
                <a:effectLst>
                  <a:outerShdw blurRad="38100" dist="38100" dir="2700000" algn="tl">
                    <a:srgbClr val="000000">
                      <a:alpha val="43137"/>
                    </a:srgbClr>
                  </a:outerShdw>
                </a:effectLst>
              </a:rPr>
              <a:t>XAVIER VILLAMIL</a:t>
            </a:r>
          </a:p>
        </p:txBody>
      </p:sp>
      <p:sp>
        <p:nvSpPr>
          <p:cNvPr id="5" name="Título 1"/>
          <p:cNvSpPr txBox="1">
            <a:spLocks/>
          </p:cNvSpPr>
          <p:nvPr/>
        </p:nvSpPr>
        <p:spPr>
          <a:xfrm>
            <a:off x="1050878" y="281007"/>
            <a:ext cx="8223125" cy="202332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t>Maestría en Gerencia de Sistemas</a:t>
            </a:r>
          </a:p>
          <a:p>
            <a:pPr algn="ctr"/>
            <a:r>
              <a:rPr lang="es-EC" sz="4000" b="1" dirty="0" smtClean="0"/>
              <a:t>Promoción XVII</a:t>
            </a:r>
          </a:p>
          <a:p>
            <a:pPr algn="ctr"/>
            <a:endParaRPr lang="es-EC" sz="1800" b="1" dirty="0" smtClean="0">
              <a:effectLst>
                <a:outerShdw blurRad="38100" dist="38100" dir="2700000" algn="tl">
                  <a:srgbClr val="000000">
                    <a:alpha val="43137"/>
                  </a:srgbClr>
                </a:outerShdw>
              </a:effectLst>
            </a:endParaRPr>
          </a:p>
          <a:p>
            <a:pPr algn="ctr"/>
            <a:r>
              <a:rPr lang="es-EC" sz="4000" b="1" dirty="0" smtClean="0"/>
              <a:t>Presentación</a:t>
            </a:r>
            <a:r>
              <a:rPr lang="es-EC" sz="4000" b="1" dirty="0" smtClean="0">
                <a:effectLst>
                  <a:outerShdw blurRad="38100" dist="38100" dir="2700000" algn="tl">
                    <a:srgbClr val="000000">
                      <a:alpha val="43137"/>
                    </a:srgbClr>
                  </a:outerShdw>
                </a:effectLst>
              </a:rPr>
              <a:t> </a:t>
            </a:r>
            <a:r>
              <a:rPr lang="es-EC" sz="4000" b="1" dirty="0" smtClean="0"/>
              <a:t>Artículo Científico</a:t>
            </a:r>
            <a:endParaRPr lang="es-EC" sz="4000"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563" y="5500048"/>
            <a:ext cx="4907438" cy="1361723"/>
          </a:xfrm>
          <a:prstGeom prst="rect">
            <a:avLst/>
          </a:prstGeom>
        </p:spPr>
      </p:pic>
      <p:sp>
        <p:nvSpPr>
          <p:cNvPr id="7" name="Título 1"/>
          <p:cNvSpPr txBox="1">
            <a:spLocks/>
          </p:cNvSpPr>
          <p:nvPr/>
        </p:nvSpPr>
        <p:spPr>
          <a:xfrm>
            <a:off x="1642222" y="4116789"/>
            <a:ext cx="7213191" cy="95183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t>Previo a la obtención del Titulo de Master en Gerencia de Sistemas</a:t>
            </a:r>
            <a:endParaRPr lang="es-EC"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812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6831" y="324465"/>
            <a:ext cx="8596668" cy="737419"/>
          </a:xfrm>
        </p:spPr>
        <p:txBody>
          <a:bodyPr/>
          <a:lstStyle/>
          <a:p>
            <a:pPr algn="ctr"/>
            <a:r>
              <a:rPr lang="es-EC" b="1" dirty="0"/>
              <a:t>Fase de </a:t>
            </a:r>
            <a:r>
              <a:rPr lang="es-EC" b="1" dirty="0" smtClean="0"/>
              <a:t>Diseño</a:t>
            </a:r>
            <a:endParaRPr lang="en-US" dirty="0"/>
          </a:p>
        </p:txBody>
      </p:sp>
      <p:pic>
        <p:nvPicPr>
          <p:cNvPr id="5" name="Imagen 4"/>
          <p:cNvPicPr>
            <a:picLocks noChangeAspect="1"/>
          </p:cNvPicPr>
          <p:nvPr/>
        </p:nvPicPr>
        <p:blipFill>
          <a:blip r:embed="rId2"/>
          <a:stretch>
            <a:fillRect/>
          </a:stretch>
        </p:blipFill>
        <p:spPr>
          <a:xfrm>
            <a:off x="548859" y="2005989"/>
            <a:ext cx="10792386" cy="2763549"/>
          </a:xfrm>
          <a:prstGeom prst="rect">
            <a:avLst/>
          </a:prstGeom>
        </p:spPr>
      </p:pic>
      <p:sp>
        <p:nvSpPr>
          <p:cNvPr id="6" name="Título 1"/>
          <p:cNvSpPr txBox="1">
            <a:spLocks/>
          </p:cNvSpPr>
          <p:nvPr/>
        </p:nvSpPr>
        <p:spPr>
          <a:xfrm>
            <a:off x="1366162" y="963561"/>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Definición de Tiempos</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858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03767" y="190255"/>
            <a:ext cx="7213191" cy="646079"/>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Esquema Electrónico Aplicado</a:t>
            </a:r>
            <a:endParaRPr lang="es-EC" sz="4000"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142" y="752167"/>
            <a:ext cx="7337768" cy="6099709"/>
          </a:xfrm>
          <a:prstGeom prst="rect">
            <a:avLst/>
          </a:prstGeom>
        </p:spPr>
      </p:pic>
    </p:spTree>
    <p:extLst>
      <p:ext uri="{BB962C8B-B14F-4D97-AF65-F5344CB8AC3E}">
        <p14:creationId xmlns:p14="http://schemas.microsoft.com/office/powerpoint/2010/main" val="361735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60967" y="271016"/>
            <a:ext cx="721319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effectLst>
                  <a:outerShdw blurRad="38100" dist="38100" dir="2700000" algn="tl">
                    <a:srgbClr val="000000">
                      <a:alpha val="43137"/>
                    </a:srgbClr>
                  </a:outerShdw>
                </a:effectLst>
              </a:rPr>
              <a:t>Diagrama de Componentes</a:t>
            </a:r>
            <a:endParaRPr lang="es-EC" sz="40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210" y="1592826"/>
            <a:ext cx="8487755" cy="3860434"/>
          </a:xfrm>
          <a:prstGeom prst="rect">
            <a:avLst/>
          </a:prstGeom>
        </p:spPr>
      </p:pic>
    </p:spTree>
    <p:extLst>
      <p:ext uri="{BB962C8B-B14F-4D97-AF65-F5344CB8AC3E}">
        <p14:creationId xmlns:p14="http://schemas.microsoft.com/office/powerpoint/2010/main" val="2639742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25156" y="374267"/>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DIAGRAMA DE DESPLIEGUE</a:t>
            </a:r>
            <a:endParaRPr lang="es-EC" sz="4000" b="1"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68" y="1217112"/>
            <a:ext cx="8103146" cy="5214725"/>
          </a:xfrm>
          <a:prstGeom prst="rect">
            <a:avLst/>
          </a:prstGeom>
        </p:spPr>
      </p:pic>
    </p:spTree>
    <p:extLst>
      <p:ext uri="{BB962C8B-B14F-4D97-AF65-F5344CB8AC3E}">
        <p14:creationId xmlns:p14="http://schemas.microsoft.com/office/powerpoint/2010/main" val="393320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6831" y="324465"/>
            <a:ext cx="8596668" cy="737419"/>
          </a:xfrm>
        </p:spPr>
        <p:txBody>
          <a:bodyPr/>
          <a:lstStyle/>
          <a:p>
            <a:pPr algn="ctr"/>
            <a:r>
              <a:rPr lang="es-EC" b="1" dirty="0"/>
              <a:t>Fase de </a:t>
            </a:r>
            <a:r>
              <a:rPr lang="es-EC" b="1" dirty="0" smtClean="0"/>
              <a:t>Desarrollo</a:t>
            </a:r>
            <a:endParaRPr lang="en-US" dirty="0"/>
          </a:p>
        </p:txBody>
      </p:sp>
      <p:sp>
        <p:nvSpPr>
          <p:cNvPr id="6" name="Rectángulo 5"/>
          <p:cNvSpPr/>
          <p:nvPr/>
        </p:nvSpPr>
        <p:spPr>
          <a:xfrm>
            <a:off x="1344214" y="1290964"/>
            <a:ext cx="8214456" cy="4842864"/>
          </a:xfrm>
          <a:prstGeom prst="rect">
            <a:avLst/>
          </a:prstGeom>
        </p:spPr>
        <p:txBody>
          <a:bodyPr wrap="square">
            <a:spAutoFit/>
          </a:bodyPr>
          <a:lstStyle/>
          <a:p>
            <a:pPr algn="ctr">
              <a:lnSpc>
                <a:spcPct val="115000"/>
              </a:lnSpc>
            </a:pPr>
            <a:r>
              <a:rPr lang="es-EC" b="1" dirty="0">
                <a:latin typeface="Corbel" panose="020B0503020204020204" pitchFamily="34" charset="0"/>
                <a:ea typeface="Times New Roman" panose="02020603050405020304" pitchFamily="18" charset="0"/>
                <a:cs typeface="Calibri" panose="020F0502020204030204" pitchFamily="34" charset="0"/>
              </a:rPr>
              <a:t>Entorno de Desarrollo de Software móvil (Mit App Inventor 2)</a:t>
            </a:r>
            <a:endParaRPr lang="en-US" sz="3200" b="1" dirty="0">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s-ES" dirty="0">
                <a:latin typeface="Corbel" panose="020B0503020204020204" pitchFamily="34" charset="0"/>
                <a:ea typeface="Times New Roman" panose="02020603050405020304" pitchFamily="18" charset="0"/>
                <a:cs typeface="Calibri" panose="020F0502020204030204" pitchFamily="34" charset="0"/>
              </a:rPr>
              <a:t>MIT App Inventor es un entorno de programación intuitiva y visual que permite a todos, crear aplicaciones totalmente funcionales para teléfonos inteligentes y tabletas. La gente que empieza con MIT App Inventor puede generar una primera aplicación simple en menos de 30 minutos. Esta herramienta basada en bloques facilita la creación de aplicaciones complejas de alto impacto en mucho menos tiempo que los entornos de programación tradicionales. </a:t>
            </a:r>
            <a:endParaRPr lang="en-US" sz="3200" dirty="0">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orbel" panose="020B0503020204020204" pitchFamily="34" charset="0"/>
                <a:ea typeface="Times New Roman" panose="02020603050405020304" pitchFamily="18" charset="0"/>
                <a:cs typeface="Calibri" panose="020F0502020204030204" pitchFamily="34" charset="0"/>
              </a:rPr>
              <a:t> </a:t>
            </a:r>
            <a:endParaRPr lang="en-US" sz="3200" dirty="0">
              <a:latin typeface="Verdana" panose="020B0604030504040204" pitchFamily="34" charset="0"/>
              <a:ea typeface="Times New Roman" panose="02020603050405020304" pitchFamily="18" charset="0"/>
              <a:cs typeface="Times New Roman" panose="02020603050405020304" pitchFamily="18" charset="0"/>
            </a:endParaRPr>
          </a:p>
          <a:p>
            <a:pPr algn="just"/>
            <a:r>
              <a:rPr lang="es-ES" dirty="0">
                <a:latin typeface="Corbel" panose="020B0503020204020204" pitchFamily="34" charset="0"/>
                <a:ea typeface="Times New Roman" panose="02020603050405020304" pitchFamily="18" charset="0"/>
                <a:cs typeface="Calibri" panose="020F0502020204030204" pitchFamily="34" charset="0"/>
              </a:rPr>
              <a:t>El proyecto MIT App Inventor busca democratizar el desarrollo de software al capacitar a todas las personas, especialmente los jóvenes, para pasar del consumo de tecnología a la creación de tecnología</a:t>
            </a:r>
            <a:r>
              <a:rPr lang="es-ES" dirty="0" smtClean="0">
                <a:latin typeface="Corbel" panose="020B0503020204020204" pitchFamily="34" charset="0"/>
                <a:ea typeface="Times New Roman" panose="02020603050405020304" pitchFamily="18" charset="0"/>
                <a:cs typeface="Calibri" panose="020F0502020204030204" pitchFamily="34" charset="0"/>
              </a:rPr>
              <a:t>.</a:t>
            </a:r>
            <a:r>
              <a:rPr lang="es-ES" dirty="0"/>
              <a:t> (Inventor, 2018</a:t>
            </a:r>
            <a:r>
              <a:rPr lang="es-ES" dirty="0" smtClean="0"/>
              <a:t>)</a:t>
            </a:r>
          </a:p>
          <a:p>
            <a:pPr algn="just"/>
            <a:endParaRPr lang="es-ES" dirty="0" smtClean="0"/>
          </a:p>
          <a:p>
            <a:pPr lvl="0" algn="just"/>
            <a:r>
              <a:rPr lang="es-ES" dirty="0" smtClean="0"/>
              <a:t>DESARROLLO </a:t>
            </a:r>
            <a:r>
              <a:rPr lang="es-ES" dirty="0"/>
              <a:t>SKETCH ELECTRÓNICO EN IDE ARDUINO 1.8.5 </a:t>
            </a:r>
            <a:r>
              <a:rPr lang="es-ES" dirty="0" smtClean="0"/>
              <a:t>disponible en:</a:t>
            </a:r>
          </a:p>
          <a:p>
            <a:pPr marL="285750" indent="-285750" algn="just">
              <a:buFont typeface="Arial" panose="020B0604020202020204" pitchFamily="34" charset="0"/>
              <a:buChar char="•"/>
            </a:pPr>
            <a:r>
              <a:rPr lang="es-EC" dirty="0">
                <a:hlinkClick r:id="rId2"/>
              </a:rPr>
              <a:t>https://www.dropbox.com/s/97mvs10ef8qd62g/ardueth1.ino?dl=0</a:t>
            </a:r>
            <a:endParaRPr lang="en-US" dirty="0"/>
          </a:p>
          <a:p>
            <a:pPr lvl="0" algn="just"/>
            <a:endParaRPr lang="es-ES" dirty="0"/>
          </a:p>
          <a:p>
            <a:pPr algn="just"/>
            <a:endParaRPr lang="es-ES" dirty="0"/>
          </a:p>
          <a:p>
            <a:pPr algn="just"/>
            <a:endParaRPr lang="en-US" dirty="0"/>
          </a:p>
        </p:txBody>
      </p:sp>
    </p:spTree>
    <p:extLst>
      <p:ext uri="{BB962C8B-B14F-4D97-AF65-F5344CB8AC3E}">
        <p14:creationId xmlns:p14="http://schemas.microsoft.com/office/powerpoint/2010/main" val="3613745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25156" y="374267"/>
            <a:ext cx="7649571" cy="842845"/>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Entorno Diseñador Mit App Inventor</a:t>
            </a:r>
            <a:endParaRPr lang="es-EC" sz="4000" b="1" dirty="0">
              <a:effectLst>
                <a:outerShdw blurRad="38100" dist="38100" dir="2700000" algn="tl">
                  <a:srgbClr val="000000">
                    <a:alpha val="43137"/>
                  </a:srgbClr>
                </a:outerShdw>
              </a:effectLst>
            </a:endParaRPr>
          </a:p>
        </p:txBody>
      </p:sp>
      <p:pic>
        <p:nvPicPr>
          <p:cNvPr id="4" name="Imagen 3"/>
          <p:cNvPicPr/>
          <p:nvPr/>
        </p:nvPicPr>
        <p:blipFill>
          <a:blip r:embed="rId2"/>
          <a:stretch>
            <a:fillRect/>
          </a:stretch>
        </p:blipFill>
        <p:spPr>
          <a:xfrm>
            <a:off x="1264430" y="1217112"/>
            <a:ext cx="8358036" cy="4641428"/>
          </a:xfrm>
          <a:prstGeom prst="rect">
            <a:avLst/>
          </a:prstGeom>
        </p:spPr>
      </p:pic>
    </p:spTree>
    <p:extLst>
      <p:ext uri="{BB962C8B-B14F-4D97-AF65-F5344CB8AC3E}">
        <p14:creationId xmlns:p14="http://schemas.microsoft.com/office/powerpoint/2010/main" val="391561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25156" y="374267"/>
            <a:ext cx="7649571" cy="84284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Entorno Bloques Mit App Inventor</a:t>
            </a:r>
            <a:endParaRPr lang="es-EC" sz="4000" b="1"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00" y="1217112"/>
            <a:ext cx="10934136" cy="4641428"/>
          </a:xfrm>
          <a:prstGeom prst="rect">
            <a:avLst/>
          </a:prstGeom>
        </p:spPr>
      </p:pic>
    </p:spTree>
    <p:extLst>
      <p:ext uri="{BB962C8B-B14F-4D97-AF65-F5344CB8AC3E}">
        <p14:creationId xmlns:p14="http://schemas.microsoft.com/office/powerpoint/2010/main" val="2107557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25156" y="374267"/>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App ArduMonitor</a:t>
            </a:r>
            <a:endParaRPr lang="es-EC" sz="4000" b="1"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566" y="1217111"/>
            <a:ext cx="2651560" cy="5273103"/>
          </a:xfrm>
          <a:prstGeom prst="rect">
            <a:avLst/>
          </a:prstGeom>
        </p:spPr>
      </p:pic>
    </p:spTree>
    <p:extLst>
      <p:ext uri="{BB962C8B-B14F-4D97-AF65-F5344CB8AC3E}">
        <p14:creationId xmlns:p14="http://schemas.microsoft.com/office/powerpoint/2010/main" val="257921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6831" y="324465"/>
            <a:ext cx="8596668" cy="737419"/>
          </a:xfrm>
        </p:spPr>
        <p:txBody>
          <a:bodyPr/>
          <a:lstStyle/>
          <a:p>
            <a:pPr algn="ctr"/>
            <a:r>
              <a:rPr lang="es-EC" b="1" dirty="0"/>
              <a:t>Fase de </a:t>
            </a:r>
            <a:r>
              <a:rPr lang="es-EC" b="1" dirty="0" smtClean="0"/>
              <a:t>Pruebas de Funcionamiento</a:t>
            </a:r>
            <a:endParaRPr lang="en-US" dirty="0"/>
          </a:p>
        </p:txBody>
      </p:sp>
      <p:pic>
        <p:nvPicPr>
          <p:cNvPr id="5" name="Imagen 4"/>
          <p:cNvPicPr/>
          <p:nvPr/>
        </p:nvPicPr>
        <p:blipFill rotWithShape="1">
          <a:blip r:embed="rId2">
            <a:extLst>
              <a:ext uri="{28A0092B-C50C-407E-A947-70E740481C1C}">
                <a14:useLocalDpi xmlns:a14="http://schemas.microsoft.com/office/drawing/2010/main" val="0"/>
              </a:ext>
            </a:extLst>
          </a:blip>
          <a:srcRect r="2747"/>
          <a:stretch/>
        </p:blipFill>
        <p:spPr bwMode="auto">
          <a:xfrm>
            <a:off x="5005166" y="1688683"/>
            <a:ext cx="2527024" cy="530518"/>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7090953" y="2537546"/>
            <a:ext cx="3026441" cy="614576"/>
          </a:xfrm>
          <a:prstGeom prst="rect">
            <a:avLst/>
          </a:prstGeom>
          <a:noFill/>
          <a:ln>
            <a:noFill/>
          </a:ln>
        </p:spPr>
      </p:pic>
      <p:sp>
        <p:nvSpPr>
          <p:cNvPr id="7" name="Rectángulo 6"/>
          <p:cNvSpPr/>
          <p:nvPr/>
        </p:nvSpPr>
        <p:spPr>
          <a:xfrm>
            <a:off x="946598" y="1656897"/>
            <a:ext cx="7570838" cy="2862322"/>
          </a:xfrm>
          <a:prstGeom prst="rect">
            <a:avLst/>
          </a:prstGeom>
        </p:spPr>
        <p:txBody>
          <a:bodyPr wrap="square">
            <a:spAutoFit/>
          </a:bodyPr>
          <a:lstStyle/>
          <a:p>
            <a:r>
              <a:rPr lang="en-US" sz="3600" dirty="0"/>
              <a:t>1.	Control Led </a:t>
            </a:r>
          </a:p>
          <a:p>
            <a:r>
              <a:rPr lang="en-US" sz="3600" dirty="0"/>
              <a:t>2.	</a:t>
            </a:r>
            <a:r>
              <a:rPr lang="en-US" sz="3600" dirty="0" err="1"/>
              <a:t>Temperatura</a:t>
            </a:r>
            <a:r>
              <a:rPr lang="en-US" sz="3600" dirty="0"/>
              <a:t> y </a:t>
            </a:r>
            <a:r>
              <a:rPr lang="en-US" sz="3600" dirty="0" err="1"/>
              <a:t>Humedad</a:t>
            </a:r>
            <a:r>
              <a:rPr lang="en-US" sz="3600" dirty="0"/>
              <a:t> </a:t>
            </a:r>
          </a:p>
          <a:p>
            <a:r>
              <a:rPr lang="en-US" sz="3600" dirty="0"/>
              <a:t>3.	</a:t>
            </a:r>
            <a:r>
              <a:rPr lang="en-US" sz="3600" dirty="0" err="1"/>
              <a:t>Mensajes</a:t>
            </a:r>
            <a:endParaRPr lang="en-US" sz="3600" dirty="0"/>
          </a:p>
          <a:p>
            <a:r>
              <a:rPr lang="en-US" sz="3600" dirty="0"/>
              <a:t>4.	</a:t>
            </a:r>
            <a:r>
              <a:rPr lang="en-US" sz="3600" dirty="0" err="1"/>
              <a:t>Sonido</a:t>
            </a:r>
            <a:endParaRPr lang="en-US" sz="3600" dirty="0"/>
          </a:p>
          <a:p>
            <a:r>
              <a:rPr lang="en-US" sz="3600" dirty="0"/>
              <a:t>5.	Giro motor </a:t>
            </a: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5005165" y="3439847"/>
            <a:ext cx="2527024" cy="397666"/>
          </a:xfrm>
          <a:prstGeom prst="rect">
            <a:avLst/>
          </a:prstGeom>
          <a:noFill/>
          <a:ln>
            <a:no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005165" y="4025371"/>
            <a:ext cx="2527024" cy="430375"/>
          </a:xfrm>
          <a:prstGeom prst="rect">
            <a:avLst/>
          </a:prstGeom>
          <a:noFill/>
          <a:ln>
            <a:noFill/>
          </a:ln>
        </p:spPr>
      </p:pic>
    </p:spTree>
    <p:extLst>
      <p:ext uri="{BB962C8B-B14F-4D97-AF65-F5344CB8AC3E}">
        <p14:creationId xmlns:p14="http://schemas.microsoft.com/office/powerpoint/2010/main" val="210562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6831" y="324465"/>
            <a:ext cx="8596668" cy="737419"/>
          </a:xfrm>
        </p:spPr>
        <p:txBody>
          <a:bodyPr/>
          <a:lstStyle/>
          <a:p>
            <a:pPr algn="ctr"/>
            <a:r>
              <a:rPr lang="es-EC" b="1" dirty="0"/>
              <a:t>Fase de </a:t>
            </a:r>
            <a:r>
              <a:rPr lang="es-EC" b="1" dirty="0" smtClean="0"/>
              <a:t>Entrega</a:t>
            </a:r>
            <a:endParaRPr lang="en-US" dirty="0"/>
          </a:p>
        </p:txBody>
      </p:sp>
      <p:sp>
        <p:nvSpPr>
          <p:cNvPr id="5" name="Rectángulo 4"/>
          <p:cNvSpPr/>
          <p:nvPr/>
        </p:nvSpPr>
        <p:spPr>
          <a:xfrm>
            <a:off x="1317523" y="2062776"/>
            <a:ext cx="8062452" cy="1646605"/>
          </a:xfrm>
          <a:prstGeom prst="rect">
            <a:avLst/>
          </a:prstGeom>
        </p:spPr>
        <p:txBody>
          <a:bodyPr wrap="square">
            <a:spAutoFit/>
          </a:bodyPr>
          <a:lstStyle/>
          <a:p>
            <a:pPr algn="just" hangingPunct="0">
              <a:spcAft>
                <a:spcPts val="600"/>
              </a:spcAft>
            </a:pPr>
            <a:r>
              <a:rPr lang="es-ES" sz="2400" dirty="0" smtClean="0">
                <a:latin typeface="Georgia" panose="02040502050405020303" pitchFamily="18" charset="0"/>
                <a:ea typeface="Times New Roman" panose="02020603050405020304" pitchFamily="18" charset="0"/>
                <a:cs typeface="Times New Roman" panose="02020603050405020304" pitchFamily="18" charset="0"/>
              </a:rPr>
              <a:t>La </a:t>
            </a:r>
            <a:r>
              <a:rPr lang="es-ES" sz="2400" dirty="0">
                <a:latin typeface="Georgia" panose="02040502050405020303" pitchFamily="18" charset="0"/>
                <a:ea typeface="Times New Roman" panose="02020603050405020304" pitchFamily="18" charset="0"/>
                <a:cs typeface="Times New Roman" panose="02020603050405020304" pitchFamily="18" charset="0"/>
              </a:rPr>
              <a:t>APP Móvil </a:t>
            </a:r>
            <a:r>
              <a:rPr lang="es-ES" sz="2400" dirty="0" smtClean="0">
                <a:latin typeface="Georgia" panose="02040502050405020303" pitchFamily="18" charset="0"/>
                <a:ea typeface="Times New Roman" panose="02020603050405020304" pitchFamily="18" charset="0"/>
                <a:cs typeface="Times New Roman" panose="02020603050405020304" pitchFamily="18" charset="0"/>
              </a:rPr>
              <a:t>ArduMonitor se </a:t>
            </a:r>
            <a:r>
              <a:rPr lang="es-ES" sz="2400" dirty="0">
                <a:latin typeface="Georgia" panose="02040502050405020303" pitchFamily="18" charset="0"/>
                <a:ea typeface="Times New Roman" panose="02020603050405020304" pitchFamily="18" charset="0"/>
                <a:cs typeface="Times New Roman" panose="02020603050405020304" pitchFamily="18" charset="0"/>
              </a:rPr>
              <a:t>la puede descargar en la siguiente dirección web:</a:t>
            </a:r>
            <a:endParaRPr lang="en-US" sz="2400" dirty="0">
              <a:latin typeface="Times" panose="02020603050405020304" pitchFamily="18" charset="0"/>
              <a:ea typeface="Times New Roman" panose="02020603050405020304" pitchFamily="18" charset="0"/>
              <a:cs typeface="Times New Roman" panose="02020603050405020304" pitchFamily="18" charset="0"/>
            </a:endParaRPr>
          </a:p>
          <a:p>
            <a:pPr marL="793115" indent="-342900" algn="just" hangingPunct="0">
              <a:spcAft>
                <a:spcPts val="600"/>
              </a:spcAft>
              <a:buFont typeface="Arial" panose="020B0604020202020204" pitchFamily="34" charset="0"/>
              <a:buChar char="•"/>
            </a:pPr>
            <a:r>
              <a:rPr lang="es-ES" sz="2400" dirty="0">
                <a:latin typeface="Georgia" panose="02040502050405020303" pitchFamily="18" charset="0"/>
                <a:ea typeface="Times New Roman" panose="02020603050405020304" pitchFamily="18" charset="0"/>
                <a:cs typeface="Times New Roman" panose="02020603050405020304" pitchFamily="18" charset="0"/>
                <a:hlinkClick r:id="rId2"/>
              </a:rPr>
              <a:t>https://www.dropbox.com/s/gby3wujvq5eix2c/ardumonitor.apk?dl=0</a:t>
            </a:r>
            <a:endParaRPr lang="en-US" sz="24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93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9091" y="2842643"/>
            <a:ext cx="8368145" cy="1200329"/>
          </a:xfrm>
          <a:prstGeom prst="rect">
            <a:avLst/>
          </a:prstGeom>
        </p:spPr>
        <p:txBody>
          <a:bodyPr wrap="square">
            <a:spAutoFit/>
          </a:bodyPr>
          <a:lstStyle/>
          <a:p>
            <a:pPr algn="ctr"/>
            <a:r>
              <a:rPr lang="es-EC" sz="2400" i="1" dirty="0">
                <a:latin typeface="Corbel" panose="020B0503020204020204" pitchFamily="34" charset="0"/>
                <a:ea typeface="Calibri" panose="020F0502020204030204" pitchFamily="34" charset="0"/>
                <a:cs typeface="Calibri" panose="020F0502020204030204" pitchFamily="34" charset="0"/>
              </a:rPr>
              <a:t>APP MOVIL DESARROLLADA CON METODOLOGÍA AGIL PARA IOT CONTROLADA DESDE UNA RED LAN/WAN CON PLACA DE DESARROLLO DE HARDWARE LIBRE (ARDUINO) </a:t>
            </a:r>
            <a:endParaRPr lang="en-US" sz="2400" dirty="0"/>
          </a:p>
        </p:txBody>
      </p:sp>
      <p:sp>
        <p:nvSpPr>
          <p:cNvPr id="3" name="Título 1"/>
          <p:cNvSpPr txBox="1">
            <a:spLocks/>
          </p:cNvSpPr>
          <p:nvPr/>
        </p:nvSpPr>
        <p:spPr>
          <a:xfrm>
            <a:off x="1461732" y="647480"/>
            <a:ext cx="7213191" cy="84284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TEMA DEL ARTÍCULO CIENTÍFICO</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0200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0607" y="687178"/>
            <a:ext cx="9611442" cy="1366528"/>
          </a:xfrm>
          <a:prstGeom prst="rect">
            <a:avLst/>
          </a:prstGeom>
        </p:spPr>
        <p:txBody>
          <a:bodyPr wrap="square">
            <a:spAutoFit/>
          </a:bodyPr>
          <a:lstStyle/>
          <a:p>
            <a:pPr algn="just">
              <a:lnSpc>
                <a:spcPct val="115000"/>
              </a:lnSpc>
              <a:spcAft>
                <a:spcPts val="1000"/>
              </a:spcAft>
            </a:pPr>
            <a:r>
              <a:rPr lang="es-ES" dirty="0"/>
              <a:t>Como resultado </a:t>
            </a:r>
            <a:r>
              <a:rPr lang="es-ES" dirty="0" smtClean="0"/>
              <a:t>de la investigación planteada </a:t>
            </a:r>
            <a:r>
              <a:rPr lang="es-ES" dirty="0"/>
              <a:t>es la APP </a:t>
            </a:r>
            <a:r>
              <a:rPr lang="es-ES" dirty="0" smtClean="0"/>
              <a:t>ArduMonitor </a:t>
            </a:r>
            <a:r>
              <a:rPr lang="es-ES" dirty="0"/>
              <a:t>basada en la Metodología ágil de desarrollo de aplicaciones móviles Dr. Móvil utilizando el diseño y la programación en bloques por medio del portal web Mit App inventor (Inventor, 2018</a:t>
            </a:r>
            <a:r>
              <a:rPr lang="es-ES" dirty="0" smtClean="0"/>
              <a:t>) interactuando programación en Arduino</a:t>
            </a:r>
            <a:r>
              <a:rPr lang="es-ES" dirty="0"/>
              <a:t> </a:t>
            </a:r>
            <a:r>
              <a:rPr lang="es-ES" dirty="0" smtClean="0"/>
              <a:t>utilizando como medio de comunicación </a:t>
            </a:r>
            <a:r>
              <a:rPr lang="es-ES" dirty="0" err="1" smtClean="0"/>
              <a:t>IoT</a:t>
            </a:r>
            <a:r>
              <a:rPr lang="es-ES" dirty="0" smtClean="0"/>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ítulo 1"/>
          <p:cNvSpPr txBox="1">
            <a:spLocks/>
          </p:cNvSpPr>
          <p:nvPr/>
        </p:nvSpPr>
        <p:spPr>
          <a:xfrm>
            <a:off x="1411300" y="31878"/>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effectLst>
                  <a:outerShdw blurRad="38100" dist="38100" dir="2700000" algn="tl">
                    <a:srgbClr val="000000">
                      <a:alpha val="43137"/>
                    </a:srgbClr>
                  </a:outerShdw>
                </a:effectLst>
              </a:rPr>
              <a:t>RESULTADOS ESPERADOS</a:t>
            </a:r>
            <a:endParaRPr lang="es-EC" sz="4000" b="1"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2743200" y="3368779"/>
            <a:ext cx="5469447" cy="3281668"/>
          </a:xfrm>
          <a:prstGeom prst="rect">
            <a:avLst/>
          </a:prstGeom>
        </p:spPr>
      </p:pic>
      <p:sp>
        <p:nvSpPr>
          <p:cNvPr id="3" name="Rectángulo 2"/>
          <p:cNvSpPr/>
          <p:nvPr/>
        </p:nvSpPr>
        <p:spPr>
          <a:xfrm>
            <a:off x="550606" y="2053706"/>
            <a:ext cx="9611441" cy="1366528"/>
          </a:xfrm>
          <a:prstGeom prst="rect">
            <a:avLst/>
          </a:prstGeom>
        </p:spPr>
        <p:txBody>
          <a:bodyPr wrap="square">
            <a:spAutoFit/>
          </a:bodyPr>
          <a:lstStyle/>
          <a:p>
            <a:pPr algn="just">
              <a:lnSpc>
                <a:spcPct val="115000"/>
              </a:lnSpc>
              <a:spcAft>
                <a:spcPts val="1000"/>
              </a:spcAft>
            </a:pPr>
            <a:r>
              <a:rPr lang="es-ES" dirty="0"/>
              <a:t>A su vez se puede determinar que los datos arrojados por el sensor de temperatura y humedad DTH22 son ajustados a la realidad y confiables de acuerdo a las pruebas realizadas en el lapso de un día con varios test (10) en un Datacenter real como lo muestra la Tabla 4.</a:t>
            </a:r>
            <a:endParaRPr lang="en-US" dirty="0"/>
          </a:p>
        </p:txBody>
      </p:sp>
    </p:spTree>
    <p:extLst>
      <p:ext uri="{BB962C8B-B14F-4D97-AF65-F5344CB8AC3E}">
        <p14:creationId xmlns:p14="http://schemas.microsoft.com/office/powerpoint/2010/main" val="1409928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5855" y="1300239"/>
            <a:ext cx="7363616" cy="4870564"/>
          </a:xfrm>
          <a:prstGeom prst="rect">
            <a:avLst/>
          </a:prstGeom>
        </p:spPr>
        <p:txBody>
          <a:bodyPr wrap="square">
            <a:spAutoFit/>
          </a:bodyPr>
          <a:lstStyle/>
          <a:p>
            <a:pPr algn="just">
              <a:lnSpc>
                <a:spcPct val="115000"/>
              </a:lnSpc>
              <a:spcAft>
                <a:spcPts val="1000"/>
              </a:spcAft>
            </a:pPr>
            <a:r>
              <a:rPr lang="es-ES" dirty="0"/>
              <a:t>Se concluye que el proyecto de software de la presente investigación tuvo cierta complejidad ya que el entorno en la que se desenvuelve la App móvil tiene un enfoque hacia </a:t>
            </a:r>
            <a:r>
              <a:rPr lang="es-ES" dirty="0" err="1"/>
              <a:t>IoT</a:t>
            </a:r>
            <a:r>
              <a:rPr lang="es-ES" dirty="0"/>
              <a:t>, por esta razón durante el desarrollo no se tenían ciertos conocimientos en la forma de interconectar dicha App vía LAN/WAN para que recepte los datos enviados desde el hardware libre Arduino conectado a sus sensores, módulos, leds y motor paso a paso. Cabe señalar que fue de gran ayuda la Metodología ágil aplicada al desarrollo de App Móviles “DR. Móvil”, ya que cada una de sus fases son muy claras y enriquecen la forma en la que se avanza con el proyecto y la documentación es concreta. Se concluye que la APP Móvil “ArduMonitor” interactúa perfectamente utilizando como medio una Red LAN/WAN con la placa de desarrollo de hardware libre Arduino y el Shield ethernet, a su vez todos los factores para monitorear un Datacenter fueron muy prácticos que arrojan datos reales y </a:t>
            </a:r>
            <a:r>
              <a:rPr lang="es-ES" dirty="0" smtClean="0"/>
              <a:t>confiables.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ítulo 1"/>
          <p:cNvSpPr txBox="1">
            <a:spLocks/>
          </p:cNvSpPr>
          <p:nvPr/>
        </p:nvSpPr>
        <p:spPr>
          <a:xfrm>
            <a:off x="1411302" y="457394"/>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effectLst>
                  <a:outerShdw blurRad="38100" dist="38100" dir="2700000" algn="tl">
                    <a:srgbClr val="000000">
                      <a:alpha val="43137"/>
                    </a:srgbClr>
                  </a:outerShdw>
                </a:effectLst>
              </a:rPr>
              <a:t>CONCLUSIONES</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252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09857" y="454117"/>
            <a:ext cx="764957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effectLst>
                  <a:outerShdw blurRad="38100" dist="38100" dir="2700000" algn="tl">
                    <a:srgbClr val="000000">
                      <a:alpha val="43137"/>
                    </a:srgbClr>
                  </a:outerShdw>
                </a:effectLst>
              </a:rPr>
              <a:t>RECOMENDACIONES</a:t>
            </a:r>
            <a:endParaRPr lang="es-EC" sz="4000" b="1" dirty="0">
              <a:effectLst>
                <a:outerShdw blurRad="38100" dist="38100" dir="2700000" algn="tl">
                  <a:srgbClr val="000000">
                    <a:alpha val="43137"/>
                  </a:srgbClr>
                </a:outerShdw>
              </a:effectLst>
            </a:endParaRPr>
          </a:p>
        </p:txBody>
      </p:sp>
      <p:sp>
        <p:nvSpPr>
          <p:cNvPr id="5" name="Rectángulo 4"/>
          <p:cNvSpPr/>
          <p:nvPr/>
        </p:nvSpPr>
        <p:spPr>
          <a:xfrm>
            <a:off x="1721390" y="1686078"/>
            <a:ext cx="7638919" cy="1754326"/>
          </a:xfrm>
          <a:prstGeom prst="rect">
            <a:avLst/>
          </a:prstGeom>
        </p:spPr>
        <p:txBody>
          <a:bodyPr wrap="square">
            <a:spAutoFit/>
          </a:bodyPr>
          <a:lstStyle/>
          <a:p>
            <a:pPr algn="just" hangingPunct="0"/>
            <a:r>
              <a:rPr lang="es-ES" dirty="0"/>
              <a:t>Se recomienda aplicar lo expuesto en la presente investigación para que sirva como referente de futuros proyectos relacionados a </a:t>
            </a:r>
            <a:r>
              <a:rPr lang="es-ES" dirty="0" err="1"/>
              <a:t>IOT</a:t>
            </a:r>
            <a:r>
              <a:rPr lang="es-ES" dirty="0"/>
              <a:t>, que puedan aportar a las áreas de tecnología de las organizaciones o a cualquier persona que guste de los sistemas informáticos o la electrónica a explotar sus ideas y transformarlos en emprendimientos reales en beneficio de la sociedad de la información.</a:t>
            </a:r>
            <a:endParaRPr lang="en-US" dirty="0"/>
          </a:p>
        </p:txBody>
      </p:sp>
    </p:spTree>
    <p:extLst>
      <p:ext uri="{BB962C8B-B14F-4D97-AF65-F5344CB8AC3E}">
        <p14:creationId xmlns:p14="http://schemas.microsoft.com/office/powerpoint/2010/main" val="92568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76578" y="2296733"/>
            <a:ext cx="8596668" cy="1320800"/>
          </a:xfrm>
        </p:spPr>
        <p:txBody>
          <a:bodyPr/>
          <a:lstStyle/>
          <a:p>
            <a:pPr algn="ctr"/>
            <a:r>
              <a:rPr lang="es-ES" b="1" dirty="0" smtClean="0">
                <a:solidFill>
                  <a:schemeClr val="tx1"/>
                </a:solidFill>
              </a:rPr>
              <a:t/>
            </a:r>
            <a:br>
              <a:rPr lang="es-ES" b="1" dirty="0" smtClean="0">
                <a:solidFill>
                  <a:schemeClr val="tx1"/>
                </a:solidFill>
              </a:rPr>
            </a:br>
            <a:r>
              <a:rPr lang="es-ES" b="1" dirty="0" smtClean="0">
                <a:solidFill>
                  <a:schemeClr val="tx1"/>
                </a:solidFill>
              </a:rPr>
              <a:t>GRACIAS POR SU GENTIL ATENCIÓN</a:t>
            </a:r>
            <a:endParaRPr lang="es-ES" b="1" dirty="0">
              <a:solidFill>
                <a:schemeClr val="tx1"/>
              </a:solidFill>
            </a:endParaRPr>
          </a:p>
        </p:txBody>
      </p:sp>
    </p:spTree>
    <p:extLst>
      <p:ext uri="{BB962C8B-B14F-4D97-AF65-F5344CB8AC3E}">
        <p14:creationId xmlns:p14="http://schemas.microsoft.com/office/powerpoint/2010/main" val="754482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07067" y="1947713"/>
            <a:ext cx="7766936" cy="1096899"/>
          </a:xfrm>
        </p:spPr>
        <p:txBody>
          <a:bodyPr>
            <a:noAutofit/>
          </a:bodyPr>
          <a:lstStyle/>
          <a:p>
            <a:pPr algn="l"/>
            <a:r>
              <a:rPr lang="es-EC" b="1" dirty="0">
                <a:solidFill>
                  <a:schemeClr val="tx1"/>
                </a:solidFill>
                <a:latin typeface="Corbel" panose="020B0503020204020204" pitchFamily="34" charset="0"/>
                <a:ea typeface="Calibri" panose="020F0502020204030204" pitchFamily="34" charset="0"/>
                <a:cs typeface="Calibri" panose="020F0502020204030204" pitchFamily="34" charset="0"/>
              </a:rPr>
              <a:t>Objetivo general:</a:t>
            </a:r>
            <a:endParaRPr lang="en-US" b="1" dirty="0">
              <a:solidFill>
                <a:schemeClr val="tx1"/>
              </a:solidFill>
              <a:latin typeface="Corbel" panose="020B050302020402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Desarrollar una aplicación móvil por medio de una metodología de desarrollo de software ágil para </a:t>
            </a:r>
            <a:r>
              <a:rPr lang="es-EC" dirty="0" err="1">
                <a:solidFill>
                  <a:schemeClr val="tx1"/>
                </a:solidFill>
                <a:latin typeface="Corbel" panose="020B0503020204020204" pitchFamily="34" charset="0"/>
                <a:ea typeface="Calibri" panose="020F0502020204030204" pitchFamily="34" charset="0"/>
                <a:cs typeface="Calibri" panose="020F0502020204030204" pitchFamily="34" charset="0"/>
              </a:rPr>
              <a:t>IoT</a:t>
            </a:r>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 controlada desde una Red LAN/WAN con  placas de desarrollo de hardware libre (Arduino). </a:t>
            </a:r>
            <a:endParaRPr lang="en-US" dirty="0">
              <a:solidFill>
                <a:schemeClr val="tx1"/>
              </a:solidFill>
              <a:latin typeface="Corbel" panose="020B0503020204020204" pitchFamily="34" charset="0"/>
              <a:ea typeface="Calibri" panose="020F0502020204030204" pitchFamily="34" charset="0"/>
              <a:cs typeface="Calibri" panose="020F0502020204030204" pitchFamily="34" charset="0"/>
            </a:endParaRPr>
          </a:p>
          <a:p>
            <a:pPr algn="just"/>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 </a:t>
            </a:r>
            <a:endParaRPr lang="en-US" dirty="0">
              <a:solidFill>
                <a:schemeClr val="tx1"/>
              </a:solidFill>
              <a:latin typeface="Corbel" panose="020B0503020204020204" pitchFamily="34" charset="0"/>
              <a:ea typeface="Calibri" panose="020F0502020204030204" pitchFamily="34" charset="0"/>
              <a:cs typeface="Calibri" panose="020F0502020204030204" pitchFamily="34" charset="0"/>
            </a:endParaRPr>
          </a:p>
          <a:p>
            <a:pPr algn="l"/>
            <a:r>
              <a:rPr lang="es-EC" b="1" dirty="0">
                <a:solidFill>
                  <a:schemeClr val="tx1"/>
                </a:solidFill>
                <a:latin typeface="Corbel" panose="020B0503020204020204" pitchFamily="34" charset="0"/>
                <a:ea typeface="Calibri" panose="020F0502020204030204" pitchFamily="34" charset="0"/>
                <a:cs typeface="Calibri" panose="020F0502020204030204" pitchFamily="34" charset="0"/>
              </a:rPr>
              <a:t>Objetivos Específicos:</a:t>
            </a:r>
            <a:endParaRPr lang="en-US" b="1" dirty="0">
              <a:solidFill>
                <a:schemeClr val="tx1"/>
              </a:solidFill>
              <a:latin typeface="Corbel" panose="020B0503020204020204" pitchFamily="34" charset="0"/>
              <a:ea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Determinar una metodología de Desarrollo de Software ágil para la construcción práctica de una APP móvil.</a:t>
            </a:r>
            <a:endParaRPr lang="en-US" dirty="0">
              <a:solidFill>
                <a:schemeClr val="tx1"/>
              </a:solidFill>
              <a:latin typeface="Corbel" panose="020B0503020204020204" pitchFamily="34" charset="0"/>
              <a:ea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Desarrollar una APP móvil para </a:t>
            </a:r>
            <a:r>
              <a:rPr lang="es-EC" dirty="0" err="1">
                <a:solidFill>
                  <a:schemeClr val="tx1"/>
                </a:solidFill>
                <a:latin typeface="Corbel" panose="020B0503020204020204" pitchFamily="34" charset="0"/>
                <a:ea typeface="Calibri" panose="020F0502020204030204" pitchFamily="34" charset="0"/>
                <a:cs typeface="Calibri" panose="020F0502020204030204" pitchFamily="34" charset="0"/>
              </a:rPr>
              <a:t>IoT</a:t>
            </a:r>
            <a:r>
              <a:rPr lang="es-EC" dirty="0">
                <a:solidFill>
                  <a:schemeClr val="tx1"/>
                </a:solidFill>
                <a:latin typeface="Corbel" panose="020B0503020204020204" pitchFamily="34" charset="0"/>
                <a:ea typeface="Calibri" panose="020F0502020204030204" pitchFamily="34" charset="0"/>
                <a:cs typeface="Calibri" panose="020F0502020204030204" pitchFamily="34" charset="0"/>
              </a:rPr>
              <a:t> controlada desde una Red LAN/WAN con placas de desarrollo de hardware libre (Arduino)</a:t>
            </a:r>
            <a:endParaRPr lang="en-US" dirty="0">
              <a:solidFill>
                <a:schemeClr val="tx1"/>
              </a:solidFill>
              <a:latin typeface="Corbel" panose="020B0503020204020204" pitchFamily="34" charset="0"/>
              <a:ea typeface="Calibri" panose="020F0502020204030204" pitchFamily="34" charset="0"/>
              <a:cs typeface="Calibri" panose="020F0502020204030204" pitchFamily="34" charset="0"/>
            </a:endParaRPr>
          </a:p>
        </p:txBody>
      </p:sp>
      <p:sp>
        <p:nvSpPr>
          <p:cNvPr id="4" name="Título 1"/>
          <p:cNvSpPr txBox="1">
            <a:spLocks/>
          </p:cNvSpPr>
          <p:nvPr/>
        </p:nvSpPr>
        <p:spPr>
          <a:xfrm>
            <a:off x="1443059" y="510320"/>
            <a:ext cx="7213191" cy="8428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OBJETIVOS</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9916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25156" y="263433"/>
            <a:ext cx="7213191" cy="634626"/>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PROBLEMÁTICA</a:t>
            </a:r>
            <a:endParaRPr lang="es-EC" sz="4000" b="1" dirty="0">
              <a:effectLst>
                <a:outerShdw blurRad="38100" dist="38100" dir="2700000" algn="tl">
                  <a:srgbClr val="000000">
                    <a:alpha val="43137"/>
                  </a:srgbClr>
                </a:outerShdw>
              </a:effectLst>
            </a:endParaRPr>
          </a:p>
        </p:txBody>
      </p:sp>
      <p:sp>
        <p:nvSpPr>
          <p:cNvPr id="3" name="Rectángulo 2"/>
          <p:cNvSpPr/>
          <p:nvPr/>
        </p:nvSpPr>
        <p:spPr>
          <a:xfrm>
            <a:off x="973394" y="1232354"/>
            <a:ext cx="8465574" cy="4808496"/>
          </a:xfrm>
          <a:prstGeom prst="rect">
            <a:avLst/>
          </a:prstGeom>
        </p:spPr>
        <p:txBody>
          <a:bodyPr wrap="square">
            <a:spAutoFit/>
          </a:bodyPr>
          <a:lstStyle/>
          <a:p>
            <a:pPr algn="just">
              <a:lnSpc>
                <a:spcPct val="115000"/>
              </a:lnSpc>
              <a:spcAft>
                <a:spcPts val="1000"/>
              </a:spcAft>
            </a:pPr>
            <a:r>
              <a:rPr lang="es-EC" dirty="0">
                <a:latin typeface="Corbel" panose="020B0503020204020204" pitchFamily="34" charset="0"/>
                <a:ea typeface="Calibri" panose="020F0502020204030204" pitchFamily="34" charset="0"/>
                <a:cs typeface="Calibri" panose="020F0502020204030204" pitchFamily="34" charset="0"/>
              </a:rPr>
              <a:t>Dentro del ámbito tecnológico las aplicaciones móviles, así como el uso de teléfonos inteligentes se han vuelto parte de la vida cotidiana, de ahí surge la necesidad de la creación de aplicaciones móviles apoyado en </a:t>
            </a:r>
            <a:r>
              <a:rPr lang="es-EC" dirty="0" err="1">
                <a:latin typeface="Corbel" panose="020B0503020204020204" pitchFamily="34" charset="0"/>
                <a:ea typeface="Calibri" panose="020F0502020204030204" pitchFamily="34" charset="0"/>
                <a:cs typeface="Calibri" panose="020F0502020204030204" pitchFamily="34" charset="0"/>
              </a:rPr>
              <a:t>IoT</a:t>
            </a:r>
            <a:r>
              <a:rPr lang="es-EC" dirty="0">
                <a:latin typeface="Corbel" panose="020B0503020204020204" pitchFamily="34" charset="0"/>
                <a:ea typeface="Calibri" panose="020F0502020204030204" pitchFamily="34" charset="0"/>
                <a:cs typeface="Calibri" panose="020F0502020204030204" pitchFamily="34" charset="0"/>
              </a:rPr>
              <a:t>, que es lo que está al orden del día en la actualidad.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dirty="0">
                <a:latin typeface="Corbel" panose="020B0503020204020204" pitchFamily="34" charset="0"/>
                <a:ea typeface="Calibri" panose="020F0502020204030204" pitchFamily="34" charset="0"/>
                <a:cs typeface="Calibri" panose="020F0502020204030204" pitchFamily="34" charset="0"/>
              </a:rPr>
              <a:t>Varias formas de construcción existen a la hora de la creación de aplicaciones móviles pero no facilitan su uso y la metodología para el desarrollo no es sencilla, por ello se pierde el interés y solo las personas que se desenvuelven en la programación en el área de TI  son los llamados a realizar ciertas aplicaciones</a:t>
            </a:r>
            <a:r>
              <a:rPr lang="es-EC" dirty="0" smtClean="0">
                <a:latin typeface="Corbel" panose="020B0503020204020204" pitchFamily="34" charset="0"/>
                <a:ea typeface="Calibri" panose="020F0502020204030204" pitchFamily="34" charset="0"/>
                <a:cs typeface="Calibri" panose="020F0502020204030204" pitchFamily="34" charset="0"/>
              </a:rPr>
              <a:t>.</a:t>
            </a:r>
            <a:r>
              <a:rPr lang="es-EC" dirty="0">
                <a:latin typeface="Corbel" panose="020B0503020204020204" pitchFamily="34" charset="0"/>
                <a:ea typeface="Calibri" panose="020F0502020204030204" pitchFamily="34" charset="0"/>
                <a:cs typeface="Calibri" panose="020F0502020204030204" pitchFamily="34" charset="0"/>
              </a:rPr>
              <a:t> </a:t>
            </a:r>
            <a:endParaRPr lang="es-EC" dirty="0" smtClean="0">
              <a:latin typeface="Corbel" panose="020B050302020402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s-EC" dirty="0" smtClean="0">
                <a:latin typeface="Corbel" panose="020B0503020204020204" pitchFamily="34" charset="0"/>
                <a:ea typeface="Calibri" panose="020F0502020204030204" pitchFamily="34" charset="0"/>
                <a:cs typeface="Calibri" panose="020F0502020204030204" pitchFamily="34" charset="0"/>
              </a:rPr>
              <a:t>Las </a:t>
            </a:r>
            <a:r>
              <a:rPr lang="es-EC" dirty="0">
                <a:latin typeface="Corbel" panose="020B0503020204020204" pitchFamily="34" charset="0"/>
                <a:ea typeface="Calibri" panose="020F0502020204030204" pitchFamily="34" charset="0"/>
                <a:cs typeface="Calibri" panose="020F0502020204030204" pitchFamily="34" charset="0"/>
              </a:rPr>
              <a:t>empresas cuentan en sus Datacenter con algunas alertas ya sea vía mail o SMS como notificación de la problemática que se presente, pero el plan de acción a esas alertas es movilizar al personal hacia el sitio a ejecutar trabajos manuales o a su vez tener personal de forma presencial al pendiente de dichos incidentes y muchas de las veces la solución frecuente a dichos inconvenientes es el apagado y prendido de los equipos</a:t>
            </a:r>
            <a:r>
              <a:rPr lang="es-EC" dirty="0" smtClean="0">
                <a:latin typeface="Corbel" panose="020B0503020204020204" pitchFamily="34" charset="0"/>
                <a:ea typeface="Calibri" panose="020F0502020204030204" pitchFamily="34" charset="0"/>
                <a:cs typeface="Calibri" panose="020F0502020204030204" pitchFamily="34" charset="0"/>
              </a:rPr>
              <a:t>.</a:t>
            </a:r>
            <a:endParaRPr lang="es-EC" dirty="0">
              <a:latin typeface="Corbel" panose="020B0503020204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454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790701"/>
            <a:ext cx="8596668" cy="4250662"/>
          </a:xfrm>
        </p:spPr>
        <p:txBody>
          <a:bodyPr>
            <a:normAutofit/>
          </a:bodyPr>
          <a:lstStyle/>
          <a:p>
            <a:pPr algn="just" hangingPunct="0"/>
            <a:r>
              <a:rPr lang="es-ES" dirty="0"/>
              <a:t>La presente investigación está enfocada en el desarrollo de una App móvil en un ambiente amigable como es MIT app inventor, basada en el análisis de una metodología ágil de desarrollo de aplicaciones móviles, todo esto como parte del Internet de las cosas (</a:t>
            </a:r>
            <a:r>
              <a:rPr lang="es-ES" dirty="0" err="1"/>
              <a:t>IoT</a:t>
            </a:r>
            <a:r>
              <a:rPr lang="es-ES" dirty="0"/>
              <a:t>) que a su vez pueda ser controlada desde una red LAN o WAN interactuando con las placas de desarrollo de hardware libre Arduino Uno y  Shield Arduino Ethernet, tomando como espacio físico un Datacenter en el cual se puedan monitorear por medio de sensores la temperatura, humedad, grabación y reproducción de sonidos, además el apagado o encendido de focos (led) y movimiento de motores paso a paso para simular la ejecución de alguna acción</a:t>
            </a:r>
            <a:r>
              <a:rPr lang="es-ES" dirty="0" smtClean="0"/>
              <a:t>.</a:t>
            </a:r>
          </a:p>
          <a:p>
            <a:pPr algn="just" hangingPunct="0"/>
            <a:endParaRPr lang="es-ES" dirty="0"/>
          </a:p>
          <a:p>
            <a:pPr algn="just" hangingPunct="0"/>
            <a:r>
              <a:rPr lang="es-ES" dirty="0" smtClean="0"/>
              <a:t>Artículo Aceptado por la Conferencia </a:t>
            </a:r>
            <a:r>
              <a:rPr lang="es-ES" dirty="0" err="1" smtClean="0"/>
              <a:t>ICITS</a:t>
            </a:r>
            <a:r>
              <a:rPr lang="es-ES" dirty="0" smtClean="0"/>
              <a:t>’ 19 con fecha: 20 de octubre de 2018</a:t>
            </a:r>
            <a:endParaRPr lang="en-US" dirty="0"/>
          </a:p>
        </p:txBody>
      </p:sp>
      <p:sp>
        <p:nvSpPr>
          <p:cNvPr id="4" name="Título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RESUMEN DEL ARTÍCULO</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208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323467" y="207590"/>
            <a:ext cx="5424352" cy="502022"/>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effectLst>
                  <a:outerShdw blurRad="38100" dist="38100" dir="2700000" algn="tl">
                    <a:srgbClr val="000000">
                      <a:alpha val="43137"/>
                    </a:srgbClr>
                  </a:outerShdw>
                </a:effectLst>
              </a:rPr>
              <a:t>MATERIALES Y COSTOS</a:t>
            </a:r>
            <a:endParaRPr lang="es-EC" sz="4000" b="1"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470935" y="1683005"/>
            <a:ext cx="4564708" cy="3380607"/>
          </a:xfrm>
          <a:prstGeom prst="rect">
            <a:avLst/>
          </a:prstGeom>
        </p:spPr>
      </p:pic>
      <p:pic>
        <p:nvPicPr>
          <p:cNvPr id="3" name="Imagen 2"/>
          <p:cNvPicPr>
            <a:picLocks noChangeAspect="1"/>
          </p:cNvPicPr>
          <p:nvPr/>
        </p:nvPicPr>
        <p:blipFill>
          <a:blip r:embed="rId3"/>
          <a:stretch>
            <a:fillRect/>
          </a:stretch>
        </p:blipFill>
        <p:spPr>
          <a:xfrm>
            <a:off x="5465465" y="960623"/>
            <a:ext cx="4564708" cy="1968160"/>
          </a:xfrm>
          <a:prstGeom prst="rect">
            <a:avLst/>
          </a:prstGeom>
        </p:spPr>
      </p:pic>
      <p:pic>
        <p:nvPicPr>
          <p:cNvPr id="4" name="Imagen 3"/>
          <p:cNvPicPr>
            <a:picLocks noChangeAspect="1"/>
          </p:cNvPicPr>
          <p:nvPr/>
        </p:nvPicPr>
        <p:blipFill>
          <a:blip r:embed="rId4"/>
          <a:stretch>
            <a:fillRect/>
          </a:stretch>
        </p:blipFill>
        <p:spPr>
          <a:xfrm>
            <a:off x="5465465" y="3632078"/>
            <a:ext cx="4564708" cy="2568393"/>
          </a:xfrm>
          <a:prstGeom prst="rect">
            <a:avLst/>
          </a:prstGeom>
        </p:spPr>
      </p:pic>
    </p:spTree>
    <p:extLst>
      <p:ext uri="{BB962C8B-B14F-4D97-AF65-F5344CB8AC3E}">
        <p14:creationId xmlns:p14="http://schemas.microsoft.com/office/powerpoint/2010/main" val="1325858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03767" y="381853"/>
            <a:ext cx="7213191" cy="84284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Metodología ágil de desarrollo</a:t>
            </a:r>
            <a:endParaRPr lang="es-EC" sz="4000" b="1" dirty="0">
              <a:effectLst>
                <a:outerShdw blurRad="38100" dist="38100" dir="2700000" algn="tl">
                  <a:srgbClr val="000000">
                    <a:alpha val="43137"/>
                  </a:srgbClr>
                </a:outerShdw>
              </a:effectLst>
            </a:endParaRPr>
          </a:p>
        </p:txBody>
      </p:sp>
      <p:sp>
        <p:nvSpPr>
          <p:cNvPr id="5" name="Rectángulo 4"/>
          <p:cNvSpPr/>
          <p:nvPr/>
        </p:nvSpPr>
        <p:spPr>
          <a:xfrm>
            <a:off x="1898072" y="1224698"/>
            <a:ext cx="5780922" cy="517065"/>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sz="2400" dirty="0"/>
              <a:t>Dr. </a:t>
            </a:r>
            <a:r>
              <a:rPr lang="es-EC" sz="2400" dirty="0" smtClean="0"/>
              <a:t>Móvil</a:t>
            </a:r>
            <a:r>
              <a:rPr lang="es-EC" sz="2400" dirty="0"/>
              <a:t> </a:t>
            </a:r>
            <a:r>
              <a:rPr lang="es-ES" sz="2400" dirty="0"/>
              <a:t>(Gasca Mantilla, 2014</a:t>
            </a:r>
            <a:r>
              <a:rPr lang="es-ES" sz="2400" dirty="0" smtClean="0"/>
              <a:t>)</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483934" y="2121739"/>
            <a:ext cx="4585459" cy="4249564"/>
          </a:xfrm>
          <a:prstGeom prst="rect">
            <a:avLst/>
          </a:prstGeom>
          <a:noFill/>
          <a:ln>
            <a:noFill/>
          </a:ln>
        </p:spPr>
      </p:pic>
    </p:spTree>
    <p:extLst>
      <p:ext uri="{BB962C8B-B14F-4D97-AF65-F5344CB8AC3E}">
        <p14:creationId xmlns:p14="http://schemas.microsoft.com/office/powerpoint/2010/main" val="103796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046" y="23212"/>
            <a:ext cx="8596668" cy="481780"/>
          </a:xfrm>
        </p:spPr>
        <p:txBody>
          <a:bodyPr>
            <a:normAutofit fontScale="90000"/>
          </a:bodyPr>
          <a:lstStyle/>
          <a:p>
            <a:pPr algn="ctr"/>
            <a:r>
              <a:rPr lang="es-EC" b="1" dirty="0"/>
              <a:t>Fase de Análisis</a:t>
            </a:r>
            <a:endParaRPr lang="en-US" dirty="0"/>
          </a:p>
        </p:txBody>
      </p:sp>
      <p:graphicFrame>
        <p:nvGraphicFramePr>
          <p:cNvPr id="4" name="Diagrama 3"/>
          <p:cNvGraphicFramePr/>
          <p:nvPr>
            <p:extLst>
              <p:ext uri="{D42A27DB-BD31-4B8C-83A1-F6EECF244321}">
                <p14:modId xmlns:p14="http://schemas.microsoft.com/office/powerpoint/2010/main" val="2936558988"/>
              </p:ext>
            </p:extLst>
          </p:nvPr>
        </p:nvGraphicFramePr>
        <p:xfrm>
          <a:off x="1200726" y="1163011"/>
          <a:ext cx="8511309" cy="555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2133" y="3399478"/>
            <a:ext cx="2302457" cy="1083509"/>
          </a:xfrm>
          <a:prstGeom prst="rect">
            <a:avLst/>
          </a:prstGeom>
        </p:spPr>
      </p:pic>
      <p:sp>
        <p:nvSpPr>
          <p:cNvPr id="6" name="Rectángulo 5"/>
          <p:cNvSpPr/>
          <p:nvPr/>
        </p:nvSpPr>
        <p:spPr>
          <a:xfrm>
            <a:off x="4701529" y="2922015"/>
            <a:ext cx="1631729" cy="369332"/>
          </a:xfrm>
          <a:prstGeom prst="rect">
            <a:avLst/>
          </a:prstGeom>
        </p:spPr>
        <p:txBody>
          <a:bodyPr wrap="none">
            <a:spAutoFit/>
          </a:bodyPr>
          <a:lstStyle/>
          <a:p>
            <a:pPr lvl="0"/>
            <a:r>
              <a:rPr lang="es-ES" b="1" dirty="0" smtClean="0">
                <a:effectLst>
                  <a:outerShdw blurRad="38100" dist="38100" dir="2700000" algn="tl">
                    <a:srgbClr val="000000">
                      <a:alpha val="43137"/>
                    </a:srgbClr>
                  </a:outerShdw>
                </a:effectLst>
              </a:rPr>
              <a:t>DATACENTER </a:t>
            </a:r>
            <a:endParaRPr lang="es-ES" b="1" dirty="0">
              <a:effectLst>
                <a:outerShdw blurRad="38100" dist="38100" dir="2700000" algn="tl">
                  <a:srgbClr val="000000">
                    <a:alpha val="43137"/>
                  </a:srgbClr>
                </a:outerShdw>
              </a:effectLst>
            </a:endParaRPr>
          </a:p>
        </p:txBody>
      </p:sp>
      <p:sp>
        <p:nvSpPr>
          <p:cNvPr id="7" name="Título 1"/>
          <p:cNvSpPr txBox="1">
            <a:spLocks/>
          </p:cNvSpPr>
          <p:nvPr/>
        </p:nvSpPr>
        <p:spPr>
          <a:xfrm>
            <a:off x="989252" y="685547"/>
            <a:ext cx="8508710" cy="842845"/>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COMPONENTES TECNOLÓGICOS DEL PROYECTO</a:t>
            </a:r>
            <a:endParaRPr lang="es-EC"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45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03767" y="381853"/>
            <a:ext cx="7213191" cy="646079"/>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000" b="1" dirty="0" smtClean="0"/>
              <a:t>Desarrollo de Hardware libre Arduino</a:t>
            </a:r>
            <a:endParaRPr lang="es-EC" sz="4000" b="1" dirty="0">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04" y="3820117"/>
            <a:ext cx="2809207" cy="280920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854" y="1495976"/>
            <a:ext cx="1835775" cy="183577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86" y="1616370"/>
            <a:ext cx="1740999" cy="1503590"/>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721" y="1616370"/>
            <a:ext cx="2466975" cy="1857375"/>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987" y="4272901"/>
            <a:ext cx="2102698" cy="1941491"/>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9550" y="4459763"/>
            <a:ext cx="1704079" cy="1505270"/>
          </a:xfrm>
          <a:prstGeom prst="rect">
            <a:avLst/>
          </a:prstGeom>
        </p:spPr>
      </p:pic>
      <p:sp>
        <p:nvSpPr>
          <p:cNvPr id="13" name="Rectángulo 12"/>
          <p:cNvSpPr/>
          <p:nvPr/>
        </p:nvSpPr>
        <p:spPr>
          <a:xfrm>
            <a:off x="4821987" y="1247038"/>
            <a:ext cx="1633781" cy="369332"/>
          </a:xfrm>
          <a:prstGeom prst="rect">
            <a:avLst/>
          </a:prstGeom>
        </p:spPr>
        <p:txBody>
          <a:bodyPr wrap="none">
            <a:spAutoFit/>
          </a:bodyPr>
          <a:lstStyle/>
          <a:p>
            <a:pPr lvl="0"/>
            <a:r>
              <a:rPr lang="es-ES" dirty="0" smtClean="0"/>
              <a:t>ARDUINO UNO</a:t>
            </a:r>
            <a:endParaRPr lang="es-ES" dirty="0"/>
          </a:p>
        </p:txBody>
      </p:sp>
      <p:sp>
        <p:nvSpPr>
          <p:cNvPr id="14" name="Rectángulo 13"/>
          <p:cNvSpPr/>
          <p:nvPr/>
        </p:nvSpPr>
        <p:spPr>
          <a:xfrm>
            <a:off x="4821987" y="3820117"/>
            <a:ext cx="2097690" cy="369332"/>
          </a:xfrm>
          <a:prstGeom prst="rect">
            <a:avLst/>
          </a:prstGeom>
        </p:spPr>
        <p:txBody>
          <a:bodyPr wrap="none">
            <a:spAutoFit/>
          </a:bodyPr>
          <a:lstStyle/>
          <a:p>
            <a:pPr lvl="0"/>
            <a:r>
              <a:rPr lang="es-ES" dirty="0" smtClean="0"/>
              <a:t>SHIELD ETHERNET </a:t>
            </a:r>
            <a:endParaRPr lang="es-ES" dirty="0"/>
          </a:p>
        </p:txBody>
      </p:sp>
      <p:sp>
        <p:nvSpPr>
          <p:cNvPr id="15" name="Rectángulo 14"/>
          <p:cNvSpPr/>
          <p:nvPr/>
        </p:nvSpPr>
        <p:spPr>
          <a:xfrm>
            <a:off x="610965" y="3922709"/>
            <a:ext cx="1851789" cy="369332"/>
          </a:xfrm>
          <a:prstGeom prst="rect">
            <a:avLst/>
          </a:prstGeom>
        </p:spPr>
        <p:txBody>
          <a:bodyPr wrap="none">
            <a:spAutoFit/>
          </a:bodyPr>
          <a:lstStyle/>
          <a:p>
            <a:pPr lvl="0"/>
            <a:r>
              <a:rPr lang="es-ES" dirty="0" smtClean="0"/>
              <a:t>RELÉ 2 CANALES</a:t>
            </a:r>
            <a:endParaRPr lang="es-ES" dirty="0"/>
          </a:p>
        </p:txBody>
      </p:sp>
      <p:sp>
        <p:nvSpPr>
          <p:cNvPr id="16" name="Rectángulo 15"/>
          <p:cNvSpPr/>
          <p:nvPr/>
        </p:nvSpPr>
        <p:spPr>
          <a:xfrm>
            <a:off x="564673" y="1256608"/>
            <a:ext cx="2242986" cy="646331"/>
          </a:xfrm>
          <a:prstGeom prst="rect">
            <a:avLst/>
          </a:prstGeom>
        </p:spPr>
        <p:txBody>
          <a:bodyPr wrap="none">
            <a:spAutoFit/>
          </a:bodyPr>
          <a:lstStyle/>
          <a:p>
            <a:pPr lvl="0"/>
            <a:r>
              <a:rPr lang="es-ES" dirty="0" smtClean="0"/>
              <a:t>MOTOR PASO A PASO</a:t>
            </a:r>
          </a:p>
          <a:p>
            <a:pPr lvl="0"/>
            <a:r>
              <a:rPr lang="es-ES" dirty="0" smtClean="0"/>
              <a:t>         y ULN200 </a:t>
            </a:r>
            <a:endParaRPr lang="es-ES" dirty="0"/>
          </a:p>
        </p:txBody>
      </p:sp>
      <p:sp>
        <p:nvSpPr>
          <p:cNvPr id="17" name="Rectángulo 16"/>
          <p:cNvSpPr/>
          <p:nvPr/>
        </p:nvSpPr>
        <p:spPr>
          <a:xfrm>
            <a:off x="7632233" y="1097369"/>
            <a:ext cx="3089692" cy="646331"/>
          </a:xfrm>
          <a:prstGeom prst="rect">
            <a:avLst/>
          </a:prstGeom>
        </p:spPr>
        <p:txBody>
          <a:bodyPr wrap="none">
            <a:spAutoFit/>
          </a:bodyPr>
          <a:lstStyle/>
          <a:p>
            <a:pPr lvl="0"/>
            <a:r>
              <a:rPr lang="es-ES" dirty="0" smtClean="0"/>
              <a:t>SENSOR DE TEMPERATURA Y </a:t>
            </a:r>
          </a:p>
          <a:p>
            <a:pPr lvl="0"/>
            <a:r>
              <a:rPr lang="es-ES" dirty="0" smtClean="0"/>
              <a:t>HUMEDAD DHT22 </a:t>
            </a:r>
            <a:endParaRPr lang="es-ES" dirty="0"/>
          </a:p>
        </p:txBody>
      </p:sp>
      <p:sp>
        <p:nvSpPr>
          <p:cNvPr id="18" name="Rectángulo 17"/>
          <p:cNvSpPr/>
          <p:nvPr/>
        </p:nvSpPr>
        <p:spPr>
          <a:xfrm>
            <a:off x="8617854" y="3866283"/>
            <a:ext cx="2722220" cy="646331"/>
          </a:xfrm>
          <a:prstGeom prst="rect">
            <a:avLst/>
          </a:prstGeom>
        </p:spPr>
        <p:txBody>
          <a:bodyPr wrap="none">
            <a:spAutoFit/>
          </a:bodyPr>
          <a:lstStyle/>
          <a:p>
            <a:pPr lvl="0"/>
            <a:r>
              <a:rPr lang="es-ES" dirty="0" smtClean="0"/>
              <a:t>SENSOR DE SONIDO CON </a:t>
            </a:r>
          </a:p>
          <a:p>
            <a:pPr lvl="0"/>
            <a:r>
              <a:rPr lang="es-ES" dirty="0" smtClean="0"/>
              <a:t>GRABACIÓN ISD 1820 </a:t>
            </a:r>
            <a:endParaRPr lang="es-ES" dirty="0"/>
          </a:p>
        </p:txBody>
      </p:sp>
    </p:spTree>
    <p:extLst>
      <p:ext uri="{BB962C8B-B14F-4D97-AF65-F5344CB8AC3E}">
        <p14:creationId xmlns:p14="http://schemas.microsoft.com/office/powerpoint/2010/main" val="1626794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1852</TotalTime>
  <Words>1059</Words>
  <Application>Microsoft Office PowerPoint</Application>
  <PresentationFormat>Panorámica</PresentationFormat>
  <Paragraphs>82</Paragraphs>
  <Slides>23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Calibri</vt:lpstr>
      <vt:lpstr>Corbel</vt:lpstr>
      <vt:lpstr>Georgia</vt:lpstr>
      <vt:lpstr>Times</vt:lpstr>
      <vt:lpstr>Times New Roman</vt:lpstr>
      <vt:lpstr>Trebuchet MS</vt:lpstr>
      <vt:lpstr>Verdana</vt:lpstr>
      <vt:lpstr>Wingdings 3</vt:lpstr>
      <vt:lpstr>Faceta</vt:lpstr>
      <vt:lpstr>APP MÓVIL DESARROLLADA CON METODOLOGÍA ÁGIL PARA IOT CONTROLADA DESDE UNA RED LAN/WAN CON PLACA DE DESARROLLO DE HARDWARE LIBRE (ARDUINO)</vt:lpstr>
      <vt:lpstr>Presentación de PowerPoint</vt:lpstr>
      <vt:lpstr>Presentación de PowerPoint</vt:lpstr>
      <vt:lpstr>Presentación de PowerPoint</vt:lpstr>
      <vt:lpstr>RESUMEN DEL ARTÍCULO</vt:lpstr>
      <vt:lpstr>Presentación de PowerPoint</vt:lpstr>
      <vt:lpstr>Presentación de PowerPoint</vt:lpstr>
      <vt:lpstr>Fase de Análisis</vt:lpstr>
      <vt:lpstr>Presentación de PowerPoint</vt:lpstr>
      <vt:lpstr>Fase de Diseño</vt:lpstr>
      <vt:lpstr>Presentación de PowerPoint</vt:lpstr>
      <vt:lpstr>Presentación de PowerPoint</vt:lpstr>
      <vt:lpstr>Presentación de PowerPoint</vt:lpstr>
      <vt:lpstr>Fase de Desarrollo</vt:lpstr>
      <vt:lpstr>Presentación de PowerPoint</vt:lpstr>
      <vt:lpstr>Presentación de PowerPoint</vt:lpstr>
      <vt:lpstr>Presentación de PowerPoint</vt:lpstr>
      <vt:lpstr>Fase de Pruebas de Funcionamiento</vt:lpstr>
      <vt:lpstr>Fase de Entrega</vt:lpstr>
      <vt:lpstr>Presentación de PowerPoint</vt:lpstr>
      <vt:lpstr>Presentación de PowerPoint</vt:lpstr>
      <vt:lpstr>Presentación de PowerPoint</vt:lpstr>
      <vt:lpstr> GRACIAS POR SU GENTIL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La Ley de la Navegación</dc:title>
  <dc:creator>juank</dc:creator>
  <cp:lastModifiedBy>Wilson Xavier Villamil Quinteros</cp:lastModifiedBy>
  <cp:revision>89</cp:revision>
  <dcterms:created xsi:type="dcterms:W3CDTF">2017-06-03T16:12:40Z</dcterms:created>
  <dcterms:modified xsi:type="dcterms:W3CDTF">2019-03-19T19:51:59Z</dcterms:modified>
</cp:coreProperties>
</file>