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0" r:id="rId6"/>
    <p:sldId id="260" r:id="rId7"/>
    <p:sldId id="313" r:id="rId8"/>
    <p:sldId id="262" r:id="rId9"/>
    <p:sldId id="271" r:id="rId10"/>
    <p:sldId id="272" r:id="rId11"/>
    <p:sldId id="273" r:id="rId12"/>
    <p:sldId id="274" r:id="rId13"/>
    <p:sldId id="359" r:id="rId14"/>
    <p:sldId id="275" r:id="rId15"/>
    <p:sldId id="277" r:id="rId16"/>
    <p:sldId id="315" r:id="rId17"/>
    <p:sldId id="302" r:id="rId18"/>
    <p:sldId id="314" r:id="rId19"/>
    <p:sldId id="276" r:id="rId20"/>
    <p:sldId id="319" r:id="rId21"/>
    <p:sldId id="317" r:id="rId22"/>
    <p:sldId id="316" r:id="rId23"/>
    <p:sldId id="318" r:id="rId24"/>
    <p:sldId id="283" r:id="rId25"/>
    <p:sldId id="284" r:id="rId26"/>
    <p:sldId id="304" r:id="rId27"/>
    <p:sldId id="278" r:id="rId28"/>
    <p:sldId id="280" r:id="rId29"/>
    <p:sldId id="285" r:id="rId30"/>
    <p:sldId id="286" r:id="rId31"/>
    <p:sldId id="306" r:id="rId32"/>
    <p:sldId id="320" r:id="rId33"/>
    <p:sldId id="281" r:id="rId34"/>
    <p:sldId id="287" r:id="rId35"/>
    <p:sldId id="321" r:id="rId36"/>
    <p:sldId id="346" r:id="rId37"/>
    <p:sldId id="288" r:id="rId38"/>
    <p:sldId id="263" r:id="rId39"/>
    <p:sldId id="322" r:id="rId40"/>
    <p:sldId id="289" r:id="rId41"/>
    <p:sldId id="325" r:id="rId42"/>
    <p:sldId id="327" r:id="rId43"/>
    <p:sldId id="290" r:id="rId44"/>
    <p:sldId id="328" r:id="rId45"/>
    <p:sldId id="329" r:id="rId46"/>
    <p:sldId id="291" r:id="rId47"/>
    <p:sldId id="311" r:id="rId48"/>
    <p:sldId id="323" r:id="rId49"/>
    <p:sldId id="369" r:id="rId50"/>
    <p:sldId id="324" r:id="rId51"/>
    <p:sldId id="292" r:id="rId52"/>
    <p:sldId id="266" r:id="rId53"/>
    <p:sldId id="340" r:id="rId54"/>
    <p:sldId id="341" r:id="rId55"/>
    <p:sldId id="343" r:id="rId56"/>
    <p:sldId id="342" r:id="rId57"/>
    <p:sldId id="344" r:id="rId58"/>
    <p:sldId id="294" r:id="rId59"/>
    <p:sldId id="307" r:id="rId60"/>
    <p:sldId id="370" r:id="rId61"/>
    <p:sldId id="295" r:id="rId62"/>
    <p:sldId id="308" r:id="rId63"/>
    <p:sldId id="371" r:id="rId64"/>
    <p:sldId id="296" r:id="rId65"/>
    <p:sldId id="309" r:id="rId66"/>
    <p:sldId id="372" r:id="rId67"/>
    <p:sldId id="297" r:id="rId68"/>
    <p:sldId id="310" r:id="rId69"/>
    <p:sldId id="373" r:id="rId70"/>
    <p:sldId id="345" r:id="rId71"/>
    <p:sldId id="298" r:id="rId72"/>
    <p:sldId id="332" r:id="rId73"/>
    <p:sldId id="267" r:id="rId74"/>
    <p:sldId id="330" r:id="rId75"/>
    <p:sldId id="299" r:id="rId76"/>
    <p:sldId id="331" r:id="rId77"/>
    <p:sldId id="268" r:id="rId78"/>
    <p:sldId id="300" r:id="rId79"/>
    <p:sldId id="334" r:id="rId80"/>
    <p:sldId id="333" r:id="rId81"/>
    <p:sldId id="269" r:id="rId82"/>
    <p:sldId id="335" r:id="rId83"/>
    <p:sldId id="337" r:id="rId84"/>
    <p:sldId id="336" r:id="rId85"/>
    <p:sldId id="338" r:id="rId86"/>
    <p:sldId id="339" r:id="rId87"/>
    <p:sldId id="353" r:id="rId88"/>
    <p:sldId id="350" r:id="rId89"/>
    <p:sldId id="348" r:id="rId90"/>
    <p:sldId id="349" r:id="rId91"/>
    <p:sldId id="354" r:id="rId92"/>
    <p:sldId id="355" r:id="rId93"/>
    <p:sldId id="357" r:id="rId94"/>
    <p:sldId id="356" r:id="rId95"/>
    <p:sldId id="358" r:id="rId96"/>
    <p:sldId id="352" r:id="rId97"/>
    <p:sldId id="360" r:id="rId98"/>
    <p:sldId id="361" r:id="rId99"/>
    <p:sldId id="362" r:id="rId100"/>
    <p:sldId id="363" r:id="rId101"/>
    <p:sldId id="347" r:id="rId102"/>
    <p:sldId id="364" r:id="rId103"/>
    <p:sldId id="365" r:id="rId104"/>
    <p:sldId id="366" r:id="rId105"/>
    <p:sldId id="367" r:id="rId106"/>
    <p:sldId id="368" r:id="rId10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114" d="100"/>
          <a:sy n="114"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ULO%20T\Desktop\Paulo\TESIS_ROMERO_TAPIA\Escrito\TESIS_FINAL\DATOS_DENSIDA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ULO%20T\Desktop\Paulo\TESIS_ROMERO_TAPIA\Escrito\TESIS_FINAL\DATOS_DENSIDA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TESIS_ROMERO_TAPIA\Escrito\TESIS_FINAL\DATOS_DENSIDA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1"/>
              </a:solidFill>
              <a:round/>
            </a:ln>
            <a:effectLst>
              <a:outerShdw blurRad="63500" dist="38100" dir="5400000" rotWithShape="0">
                <a:srgbClr val="000000">
                  <a:alpha val="60000"/>
                </a:srgbClr>
              </a:outerShdw>
            </a:effectLst>
          </c:spPr>
          <c:marker>
            <c:symbol val="circle"/>
            <c:size val="6"/>
            <c:spPr>
              <a:gradFill rotWithShape="1">
                <a:gsLst>
                  <a:gs pos="0">
                    <a:schemeClr val="accent1">
                      <a:tint val="98000"/>
                      <a:lumMod val="114000"/>
                    </a:schemeClr>
                  </a:gs>
                  <a:gs pos="100000">
                    <a:schemeClr val="accent1">
                      <a:shade val="90000"/>
                      <a:lumMod val="84000"/>
                    </a:schemeClr>
                  </a:gs>
                </a:gsLst>
                <a:lin ang="5400000" scaled="0"/>
              </a:gradFill>
              <a:ln w="9525" cap="rnd">
                <a:solidFill>
                  <a:schemeClr val="accent1"/>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1"/>
                </a:solidFill>
                <a:prstDash val="sysDash"/>
              </a:ln>
              <a:effectLst/>
            </c:spPr>
            <c:trendlineType val="linear"/>
            <c:dispRSqr val="1"/>
            <c:dispEq val="1"/>
            <c:trendlineLbl>
              <c:layout>
                <c:manualLayout>
                  <c:x val="-0.30890091863517061"/>
                  <c:y val="-1.9513706620005834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Lote_1!$A$2:$A$101</c:f>
              <c:numCache>
                <c:formatCode>General</c:formatCode>
                <c:ptCount val="100"/>
                <c:pt idx="0">
                  <c:v>7.15</c:v>
                </c:pt>
                <c:pt idx="1">
                  <c:v>12.23</c:v>
                </c:pt>
                <c:pt idx="2">
                  <c:v>10.43</c:v>
                </c:pt>
                <c:pt idx="3">
                  <c:v>8.07</c:v>
                </c:pt>
                <c:pt idx="4">
                  <c:v>14.1</c:v>
                </c:pt>
                <c:pt idx="5">
                  <c:v>12.48</c:v>
                </c:pt>
                <c:pt idx="6">
                  <c:v>10.57</c:v>
                </c:pt>
                <c:pt idx="7">
                  <c:v>7.85</c:v>
                </c:pt>
                <c:pt idx="8">
                  <c:v>9.4499999999999993</c:v>
                </c:pt>
                <c:pt idx="9">
                  <c:v>9.7200000000000006</c:v>
                </c:pt>
                <c:pt idx="10">
                  <c:v>12.2</c:v>
                </c:pt>
                <c:pt idx="11">
                  <c:v>10.53</c:v>
                </c:pt>
                <c:pt idx="12">
                  <c:v>11.72</c:v>
                </c:pt>
                <c:pt idx="13">
                  <c:v>16.43</c:v>
                </c:pt>
                <c:pt idx="14">
                  <c:v>8.4700000000000006</c:v>
                </c:pt>
                <c:pt idx="15">
                  <c:v>10.85</c:v>
                </c:pt>
                <c:pt idx="16">
                  <c:v>8.2899999999999991</c:v>
                </c:pt>
                <c:pt idx="17">
                  <c:v>7.53</c:v>
                </c:pt>
                <c:pt idx="18">
                  <c:v>8.48</c:v>
                </c:pt>
                <c:pt idx="19">
                  <c:v>16.760000000000002</c:v>
                </c:pt>
                <c:pt idx="20">
                  <c:v>10.26</c:v>
                </c:pt>
                <c:pt idx="21">
                  <c:v>17.32</c:v>
                </c:pt>
                <c:pt idx="22">
                  <c:v>19.190000000000001</c:v>
                </c:pt>
                <c:pt idx="23">
                  <c:v>5.61</c:v>
                </c:pt>
                <c:pt idx="24">
                  <c:v>21.25</c:v>
                </c:pt>
                <c:pt idx="25">
                  <c:v>7.35</c:v>
                </c:pt>
                <c:pt idx="26">
                  <c:v>11.19</c:v>
                </c:pt>
                <c:pt idx="27">
                  <c:v>10.45</c:v>
                </c:pt>
                <c:pt idx="28">
                  <c:v>8.9</c:v>
                </c:pt>
                <c:pt idx="29">
                  <c:v>11.25</c:v>
                </c:pt>
                <c:pt idx="30">
                  <c:v>11.55</c:v>
                </c:pt>
                <c:pt idx="31">
                  <c:v>14.5</c:v>
                </c:pt>
                <c:pt idx="32">
                  <c:v>7.85</c:v>
                </c:pt>
                <c:pt idx="33">
                  <c:v>9.5500000000000007</c:v>
                </c:pt>
                <c:pt idx="34">
                  <c:v>14.9</c:v>
                </c:pt>
                <c:pt idx="35">
                  <c:v>8.65</c:v>
                </c:pt>
                <c:pt idx="36">
                  <c:v>8.9499999999999993</c:v>
                </c:pt>
                <c:pt idx="37">
                  <c:v>16.5</c:v>
                </c:pt>
                <c:pt idx="38">
                  <c:v>10.95</c:v>
                </c:pt>
                <c:pt idx="39">
                  <c:v>7.95</c:v>
                </c:pt>
                <c:pt idx="40">
                  <c:v>5.85</c:v>
                </c:pt>
                <c:pt idx="41">
                  <c:v>12.5</c:v>
                </c:pt>
                <c:pt idx="42">
                  <c:v>13.8</c:v>
                </c:pt>
                <c:pt idx="43">
                  <c:v>12.98</c:v>
                </c:pt>
                <c:pt idx="44">
                  <c:v>9.99</c:v>
                </c:pt>
                <c:pt idx="45">
                  <c:v>15.8</c:v>
                </c:pt>
                <c:pt idx="46">
                  <c:v>17.8</c:v>
                </c:pt>
                <c:pt idx="47">
                  <c:v>16.22</c:v>
                </c:pt>
                <c:pt idx="48">
                  <c:v>9.23</c:v>
                </c:pt>
                <c:pt idx="49">
                  <c:v>8.98</c:v>
                </c:pt>
                <c:pt idx="50">
                  <c:v>7.95</c:v>
                </c:pt>
                <c:pt idx="51">
                  <c:v>5.85</c:v>
                </c:pt>
                <c:pt idx="52">
                  <c:v>12.5</c:v>
                </c:pt>
                <c:pt idx="53">
                  <c:v>7.15</c:v>
                </c:pt>
                <c:pt idx="54">
                  <c:v>12.23</c:v>
                </c:pt>
                <c:pt idx="55">
                  <c:v>10.43</c:v>
                </c:pt>
                <c:pt idx="56">
                  <c:v>8.07</c:v>
                </c:pt>
                <c:pt idx="57">
                  <c:v>14.1</c:v>
                </c:pt>
                <c:pt idx="58">
                  <c:v>12.48</c:v>
                </c:pt>
                <c:pt idx="59">
                  <c:v>10.57</c:v>
                </c:pt>
                <c:pt idx="60">
                  <c:v>11.55</c:v>
                </c:pt>
                <c:pt idx="61">
                  <c:v>10.65</c:v>
                </c:pt>
                <c:pt idx="62">
                  <c:v>7.85</c:v>
                </c:pt>
                <c:pt idx="63">
                  <c:v>6.1</c:v>
                </c:pt>
                <c:pt idx="64">
                  <c:v>7.55</c:v>
                </c:pt>
                <c:pt idx="65">
                  <c:v>8.35</c:v>
                </c:pt>
                <c:pt idx="66">
                  <c:v>10.57</c:v>
                </c:pt>
                <c:pt idx="67">
                  <c:v>7.85</c:v>
                </c:pt>
                <c:pt idx="68">
                  <c:v>9.4499999999999993</c:v>
                </c:pt>
                <c:pt idx="69">
                  <c:v>9.7200000000000006</c:v>
                </c:pt>
                <c:pt idx="70">
                  <c:v>12.5</c:v>
                </c:pt>
                <c:pt idx="71">
                  <c:v>9.4499999999999993</c:v>
                </c:pt>
                <c:pt idx="72">
                  <c:v>10.11</c:v>
                </c:pt>
                <c:pt idx="73">
                  <c:v>13.5</c:v>
                </c:pt>
                <c:pt idx="74">
                  <c:v>13.1</c:v>
                </c:pt>
                <c:pt idx="75">
                  <c:v>16.2</c:v>
                </c:pt>
                <c:pt idx="76">
                  <c:v>14.8</c:v>
                </c:pt>
                <c:pt idx="77">
                  <c:v>7.98</c:v>
                </c:pt>
                <c:pt idx="78">
                  <c:v>8.8000000000000007</c:v>
                </c:pt>
                <c:pt idx="79">
                  <c:v>9.5</c:v>
                </c:pt>
                <c:pt idx="80">
                  <c:v>9.4499999999999993</c:v>
                </c:pt>
                <c:pt idx="81">
                  <c:v>9.7200000000000006</c:v>
                </c:pt>
                <c:pt idx="82">
                  <c:v>12.2</c:v>
                </c:pt>
                <c:pt idx="83">
                  <c:v>12.1</c:v>
                </c:pt>
                <c:pt idx="84">
                  <c:v>15.5</c:v>
                </c:pt>
                <c:pt idx="85">
                  <c:v>16</c:v>
                </c:pt>
                <c:pt idx="86">
                  <c:v>16.5</c:v>
                </c:pt>
                <c:pt idx="87">
                  <c:v>17</c:v>
                </c:pt>
                <c:pt idx="88">
                  <c:v>8.5</c:v>
                </c:pt>
                <c:pt idx="89">
                  <c:v>9</c:v>
                </c:pt>
                <c:pt idx="90">
                  <c:v>9.5</c:v>
                </c:pt>
                <c:pt idx="91">
                  <c:v>9.8000000000000007</c:v>
                </c:pt>
                <c:pt idx="92">
                  <c:v>12.1</c:v>
                </c:pt>
                <c:pt idx="93">
                  <c:v>11.5</c:v>
                </c:pt>
                <c:pt idx="94">
                  <c:v>13.5</c:v>
                </c:pt>
                <c:pt idx="95">
                  <c:v>16</c:v>
                </c:pt>
                <c:pt idx="96">
                  <c:v>7.5</c:v>
                </c:pt>
                <c:pt idx="97">
                  <c:v>8.6</c:v>
                </c:pt>
                <c:pt idx="98">
                  <c:v>9.33</c:v>
                </c:pt>
                <c:pt idx="99">
                  <c:v>12.56</c:v>
                </c:pt>
              </c:numCache>
            </c:numRef>
          </c:xVal>
          <c:yVal>
            <c:numRef>
              <c:f>Lote_1!$B$2:$B$101</c:f>
              <c:numCache>
                <c:formatCode>General</c:formatCode>
                <c:ptCount val="100"/>
                <c:pt idx="0">
                  <c:v>7.5</c:v>
                </c:pt>
                <c:pt idx="1">
                  <c:v>12.48</c:v>
                </c:pt>
                <c:pt idx="2">
                  <c:v>10.75</c:v>
                </c:pt>
                <c:pt idx="3">
                  <c:v>8.4499999999999993</c:v>
                </c:pt>
                <c:pt idx="4">
                  <c:v>14.35</c:v>
                </c:pt>
                <c:pt idx="5">
                  <c:v>12.85</c:v>
                </c:pt>
                <c:pt idx="6">
                  <c:v>10.82</c:v>
                </c:pt>
                <c:pt idx="7">
                  <c:v>8.1</c:v>
                </c:pt>
                <c:pt idx="8">
                  <c:v>9.6999999999999993</c:v>
                </c:pt>
                <c:pt idx="9">
                  <c:v>10</c:v>
                </c:pt>
                <c:pt idx="10">
                  <c:v>12.45</c:v>
                </c:pt>
                <c:pt idx="11">
                  <c:v>10.78</c:v>
                </c:pt>
                <c:pt idx="12">
                  <c:v>12</c:v>
                </c:pt>
                <c:pt idx="13">
                  <c:v>16.68</c:v>
                </c:pt>
                <c:pt idx="14">
                  <c:v>8.7200000000000006</c:v>
                </c:pt>
                <c:pt idx="15">
                  <c:v>11</c:v>
                </c:pt>
                <c:pt idx="16">
                  <c:v>8.5399999999999991</c:v>
                </c:pt>
                <c:pt idx="17">
                  <c:v>7.78</c:v>
                </c:pt>
                <c:pt idx="18">
                  <c:v>8.73</c:v>
                </c:pt>
                <c:pt idx="19">
                  <c:v>17</c:v>
                </c:pt>
                <c:pt idx="20">
                  <c:v>10.4</c:v>
                </c:pt>
                <c:pt idx="21">
                  <c:v>17.75</c:v>
                </c:pt>
                <c:pt idx="22">
                  <c:v>19.5</c:v>
                </c:pt>
                <c:pt idx="23">
                  <c:v>5.86</c:v>
                </c:pt>
                <c:pt idx="24">
                  <c:v>21.5</c:v>
                </c:pt>
                <c:pt idx="25">
                  <c:v>7.6</c:v>
                </c:pt>
                <c:pt idx="26">
                  <c:v>11.44</c:v>
                </c:pt>
                <c:pt idx="27">
                  <c:v>10.7</c:v>
                </c:pt>
                <c:pt idx="28">
                  <c:v>9.15</c:v>
                </c:pt>
                <c:pt idx="29">
                  <c:v>11.5</c:v>
                </c:pt>
                <c:pt idx="30">
                  <c:v>12</c:v>
                </c:pt>
                <c:pt idx="31">
                  <c:v>14.75</c:v>
                </c:pt>
                <c:pt idx="32">
                  <c:v>8.1</c:v>
                </c:pt>
                <c:pt idx="33">
                  <c:v>9.8000000000000007</c:v>
                </c:pt>
                <c:pt idx="34">
                  <c:v>15.2</c:v>
                </c:pt>
                <c:pt idx="35">
                  <c:v>9</c:v>
                </c:pt>
                <c:pt idx="36">
                  <c:v>9.1999999999999993</c:v>
                </c:pt>
                <c:pt idx="37">
                  <c:v>16.75</c:v>
                </c:pt>
                <c:pt idx="38">
                  <c:v>11.2</c:v>
                </c:pt>
                <c:pt idx="39">
                  <c:v>8.1999999999999993</c:v>
                </c:pt>
                <c:pt idx="40">
                  <c:v>6.1</c:v>
                </c:pt>
                <c:pt idx="41">
                  <c:v>12.75</c:v>
                </c:pt>
                <c:pt idx="42">
                  <c:v>14</c:v>
                </c:pt>
                <c:pt idx="43">
                  <c:v>13.23</c:v>
                </c:pt>
                <c:pt idx="44">
                  <c:v>10.24</c:v>
                </c:pt>
                <c:pt idx="45">
                  <c:v>16</c:v>
                </c:pt>
                <c:pt idx="46">
                  <c:v>18</c:v>
                </c:pt>
                <c:pt idx="47">
                  <c:v>16.850000000000001</c:v>
                </c:pt>
                <c:pt idx="48">
                  <c:v>9.48</c:v>
                </c:pt>
                <c:pt idx="49">
                  <c:v>9.23</c:v>
                </c:pt>
                <c:pt idx="50">
                  <c:v>8.25</c:v>
                </c:pt>
                <c:pt idx="51">
                  <c:v>6.1</c:v>
                </c:pt>
                <c:pt idx="52">
                  <c:v>12.75</c:v>
                </c:pt>
                <c:pt idx="53">
                  <c:v>7.5</c:v>
                </c:pt>
                <c:pt idx="54">
                  <c:v>12.5</c:v>
                </c:pt>
                <c:pt idx="55">
                  <c:v>10.8</c:v>
                </c:pt>
                <c:pt idx="56">
                  <c:v>8.4499999999999993</c:v>
                </c:pt>
                <c:pt idx="57">
                  <c:v>14.35</c:v>
                </c:pt>
                <c:pt idx="58">
                  <c:v>12.85</c:v>
                </c:pt>
                <c:pt idx="59">
                  <c:v>10.82</c:v>
                </c:pt>
                <c:pt idx="60">
                  <c:v>11.75</c:v>
                </c:pt>
                <c:pt idx="61">
                  <c:v>10.9</c:v>
                </c:pt>
                <c:pt idx="62">
                  <c:v>8</c:v>
                </c:pt>
                <c:pt idx="63">
                  <c:v>6</c:v>
                </c:pt>
                <c:pt idx="64">
                  <c:v>7.35</c:v>
                </c:pt>
                <c:pt idx="65">
                  <c:v>8</c:v>
                </c:pt>
                <c:pt idx="66">
                  <c:v>10.8</c:v>
                </c:pt>
                <c:pt idx="67">
                  <c:v>8</c:v>
                </c:pt>
                <c:pt idx="68">
                  <c:v>9.75</c:v>
                </c:pt>
                <c:pt idx="69">
                  <c:v>10</c:v>
                </c:pt>
                <c:pt idx="70">
                  <c:v>12.65</c:v>
                </c:pt>
                <c:pt idx="71">
                  <c:v>9.1199999999999992</c:v>
                </c:pt>
                <c:pt idx="72">
                  <c:v>10</c:v>
                </c:pt>
                <c:pt idx="73">
                  <c:v>13.9</c:v>
                </c:pt>
                <c:pt idx="74">
                  <c:v>13</c:v>
                </c:pt>
                <c:pt idx="75">
                  <c:v>16</c:v>
                </c:pt>
                <c:pt idx="76">
                  <c:v>15</c:v>
                </c:pt>
                <c:pt idx="77">
                  <c:v>8.15</c:v>
                </c:pt>
                <c:pt idx="78">
                  <c:v>9</c:v>
                </c:pt>
                <c:pt idx="79">
                  <c:v>9.85</c:v>
                </c:pt>
                <c:pt idx="80">
                  <c:v>9.5500000000000007</c:v>
                </c:pt>
                <c:pt idx="81">
                  <c:v>9.9499999999999993</c:v>
                </c:pt>
                <c:pt idx="82">
                  <c:v>12.5</c:v>
                </c:pt>
                <c:pt idx="83">
                  <c:v>12.25</c:v>
                </c:pt>
                <c:pt idx="84">
                  <c:v>15.8</c:v>
                </c:pt>
                <c:pt idx="85">
                  <c:v>16.2</c:v>
                </c:pt>
                <c:pt idx="86">
                  <c:v>16.850000000000001</c:v>
                </c:pt>
                <c:pt idx="87">
                  <c:v>17.2</c:v>
                </c:pt>
                <c:pt idx="88">
                  <c:v>8.75</c:v>
                </c:pt>
                <c:pt idx="89">
                  <c:v>9.1999999999999993</c:v>
                </c:pt>
                <c:pt idx="90">
                  <c:v>9.5500000000000007</c:v>
                </c:pt>
                <c:pt idx="91">
                  <c:v>10</c:v>
                </c:pt>
                <c:pt idx="92">
                  <c:v>12.25</c:v>
                </c:pt>
                <c:pt idx="93">
                  <c:v>11.35</c:v>
                </c:pt>
                <c:pt idx="94">
                  <c:v>13.22</c:v>
                </c:pt>
                <c:pt idx="95">
                  <c:v>16.2</c:v>
                </c:pt>
                <c:pt idx="96">
                  <c:v>7.8</c:v>
                </c:pt>
                <c:pt idx="97">
                  <c:v>8.5</c:v>
                </c:pt>
                <c:pt idx="98">
                  <c:v>9</c:v>
                </c:pt>
                <c:pt idx="99">
                  <c:v>12.75</c:v>
                </c:pt>
              </c:numCache>
            </c:numRef>
          </c:yVal>
          <c:smooth val="1"/>
          <c:extLst>
            <c:ext xmlns:c16="http://schemas.microsoft.com/office/drawing/2014/chart" uri="{C3380CC4-5D6E-409C-BE32-E72D297353CC}">
              <c16:uniqueId val="{00000000-A3AC-4783-AF2B-C79A21710E25}"/>
            </c:ext>
          </c:extLst>
        </c:ser>
        <c:dLbls>
          <c:showLegendKey val="0"/>
          <c:showVal val="0"/>
          <c:showCatName val="0"/>
          <c:showSerName val="0"/>
          <c:showPercent val="0"/>
          <c:showBubbleSize val="0"/>
        </c:dLbls>
        <c:axId val="328277472"/>
        <c:axId val="328277144"/>
      </c:scatterChart>
      <c:valAx>
        <c:axId val="328277472"/>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Máquina</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328277144"/>
        <c:crosses val="autoZero"/>
        <c:crossBetween val="midCat"/>
      </c:valAx>
      <c:valAx>
        <c:axId val="32827714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Real</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3282774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4"/>
              </a:solidFill>
              <a:round/>
            </a:ln>
            <a:effectLst>
              <a:outerShdw blurRad="63500" dist="38100" dir="5400000" rotWithShape="0">
                <a:srgbClr val="000000">
                  <a:alpha val="60000"/>
                </a:srgbClr>
              </a:outerShdw>
            </a:effectLst>
          </c:spPr>
          <c:marker>
            <c:symbol val="circle"/>
            <c:size val="6"/>
            <c:spPr>
              <a:gradFill rotWithShape="1">
                <a:gsLst>
                  <a:gs pos="0">
                    <a:schemeClr val="accent4">
                      <a:tint val="98000"/>
                      <a:lumMod val="114000"/>
                    </a:schemeClr>
                  </a:gs>
                  <a:gs pos="100000">
                    <a:schemeClr val="accent4">
                      <a:shade val="90000"/>
                      <a:lumMod val="84000"/>
                    </a:schemeClr>
                  </a:gs>
                </a:gsLst>
                <a:lin ang="5400000" scaled="0"/>
              </a:gradFill>
              <a:ln w="9525" cap="rnd">
                <a:solidFill>
                  <a:schemeClr val="accent4"/>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4"/>
                </a:solidFill>
                <a:prstDash val="sysDash"/>
              </a:ln>
              <a:effectLst/>
            </c:spPr>
            <c:trendlineType val="linear"/>
            <c:dispRSqr val="1"/>
            <c:dispEq val="1"/>
            <c:trendlineLbl>
              <c:layout>
                <c:manualLayout>
                  <c:x val="-0.11303871391076116"/>
                  <c:y val="-1.0320064158646836E-3"/>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Lote_4!$C$2:$C$101</c:f>
              <c:numCache>
                <c:formatCode>0.00</c:formatCode>
                <c:ptCount val="100"/>
                <c:pt idx="0">
                  <c:v>8.2868500000000012</c:v>
                </c:pt>
                <c:pt idx="1">
                  <c:v>14.174570000000001</c:v>
                </c:pt>
                <c:pt idx="2">
                  <c:v>12.088369999999999</c:v>
                </c:pt>
                <c:pt idx="3">
                  <c:v>9.3531300000000002</c:v>
                </c:pt>
                <c:pt idx="4">
                  <c:v>16.341899999999999</c:v>
                </c:pt>
                <c:pt idx="5">
                  <c:v>14.464320000000001</c:v>
                </c:pt>
                <c:pt idx="6">
                  <c:v>12.250630000000001</c:v>
                </c:pt>
                <c:pt idx="7">
                  <c:v>9.0981500000000004</c:v>
                </c:pt>
                <c:pt idx="8">
                  <c:v>10.952549999999999</c:v>
                </c:pt>
                <c:pt idx="9">
                  <c:v>11.26548</c:v>
                </c:pt>
                <c:pt idx="10">
                  <c:v>14.139799999999999</c:v>
                </c:pt>
                <c:pt idx="11">
                  <c:v>12.204269999999999</c:v>
                </c:pt>
                <c:pt idx="12">
                  <c:v>13.583480000000002</c:v>
                </c:pt>
                <c:pt idx="13">
                  <c:v>19.042370000000002</c:v>
                </c:pt>
                <c:pt idx="14">
                  <c:v>9.8167300000000015</c:v>
                </c:pt>
                <c:pt idx="15">
                  <c:v>12.575150000000001</c:v>
                </c:pt>
                <c:pt idx="16">
                  <c:v>9.6081099999999999</c:v>
                </c:pt>
                <c:pt idx="17">
                  <c:v>8.7272700000000007</c:v>
                </c:pt>
                <c:pt idx="18">
                  <c:v>9.8283200000000015</c:v>
                </c:pt>
                <c:pt idx="19">
                  <c:v>19.424840000000003</c:v>
                </c:pt>
                <c:pt idx="20">
                  <c:v>11.89134</c:v>
                </c:pt>
                <c:pt idx="21">
                  <c:v>20.073880000000003</c:v>
                </c:pt>
                <c:pt idx="22">
                  <c:v>22.241210000000002</c:v>
                </c:pt>
                <c:pt idx="23">
                  <c:v>6.5019900000000002</c:v>
                </c:pt>
                <c:pt idx="24">
                  <c:v>24.62875</c:v>
                </c:pt>
                <c:pt idx="25">
                  <c:v>8.5186499999999992</c:v>
                </c:pt>
                <c:pt idx="26">
                  <c:v>12.96921</c:v>
                </c:pt>
                <c:pt idx="27">
                  <c:v>12.111549999999999</c:v>
                </c:pt>
                <c:pt idx="28">
                  <c:v>10.315100000000001</c:v>
                </c:pt>
                <c:pt idx="29">
                  <c:v>13.03875</c:v>
                </c:pt>
                <c:pt idx="30">
                  <c:v>13.386450000000002</c:v>
                </c:pt>
                <c:pt idx="31">
                  <c:v>16.805500000000002</c:v>
                </c:pt>
                <c:pt idx="32">
                  <c:v>9.0981500000000004</c:v>
                </c:pt>
                <c:pt idx="33">
                  <c:v>11.06845</c:v>
                </c:pt>
                <c:pt idx="34">
                  <c:v>17.269100000000002</c:v>
                </c:pt>
                <c:pt idx="35">
                  <c:v>10.025350000000001</c:v>
                </c:pt>
                <c:pt idx="36">
                  <c:v>10.373049999999999</c:v>
                </c:pt>
                <c:pt idx="37">
                  <c:v>19.1235</c:v>
                </c:pt>
                <c:pt idx="38">
                  <c:v>12.691049999999999</c:v>
                </c:pt>
                <c:pt idx="39">
                  <c:v>9.2140500000000003</c:v>
                </c:pt>
                <c:pt idx="40">
                  <c:v>6.7801499999999999</c:v>
                </c:pt>
                <c:pt idx="41">
                  <c:v>14.487500000000001</c:v>
                </c:pt>
                <c:pt idx="42">
                  <c:v>15.994200000000001</c:v>
                </c:pt>
                <c:pt idx="43">
                  <c:v>15.04382</c:v>
                </c:pt>
                <c:pt idx="44">
                  <c:v>11.57841</c:v>
                </c:pt>
                <c:pt idx="45">
                  <c:v>18.312200000000001</c:v>
                </c:pt>
                <c:pt idx="46">
                  <c:v>20.630200000000002</c:v>
                </c:pt>
                <c:pt idx="47">
                  <c:v>18.79898</c:v>
                </c:pt>
                <c:pt idx="48">
                  <c:v>10.697570000000001</c:v>
                </c:pt>
                <c:pt idx="49">
                  <c:v>10.407820000000001</c:v>
                </c:pt>
                <c:pt idx="50">
                  <c:v>9.2140500000000003</c:v>
                </c:pt>
                <c:pt idx="51">
                  <c:v>6.7801499999999999</c:v>
                </c:pt>
                <c:pt idx="52">
                  <c:v>14.487500000000001</c:v>
                </c:pt>
                <c:pt idx="53">
                  <c:v>8.2868500000000012</c:v>
                </c:pt>
                <c:pt idx="54">
                  <c:v>14.174570000000001</c:v>
                </c:pt>
                <c:pt idx="55">
                  <c:v>12.088369999999999</c:v>
                </c:pt>
                <c:pt idx="56">
                  <c:v>9.3531300000000002</c:v>
                </c:pt>
                <c:pt idx="57">
                  <c:v>16.341899999999999</c:v>
                </c:pt>
                <c:pt idx="58">
                  <c:v>14.464320000000001</c:v>
                </c:pt>
                <c:pt idx="59">
                  <c:v>12.250630000000001</c:v>
                </c:pt>
                <c:pt idx="60">
                  <c:v>13.386450000000002</c:v>
                </c:pt>
                <c:pt idx="61">
                  <c:v>12.343350000000001</c:v>
                </c:pt>
                <c:pt idx="62">
                  <c:v>9.0981500000000004</c:v>
                </c:pt>
                <c:pt idx="63">
                  <c:v>7.0698999999999996</c:v>
                </c:pt>
                <c:pt idx="64">
                  <c:v>8.7504500000000007</c:v>
                </c:pt>
                <c:pt idx="65">
                  <c:v>9.6776499999999999</c:v>
                </c:pt>
                <c:pt idx="66">
                  <c:v>12.250630000000001</c:v>
                </c:pt>
                <c:pt idx="67">
                  <c:v>9.0981500000000004</c:v>
                </c:pt>
                <c:pt idx="68">
                  <c:v>10.952549999999999</c:v>
                </c:pt>
                <c:pt idx="69">
                  <c:v>11.26548</c:v>
                </c:pt>
                <c:pt idx="70">
                  <c:v>14.487500000000001</c:v>
                </c:pt>
                <c:pt idx="71">
                  <c:v>10.952549999999999</c:v>
                </c:pt>
                <c:pt idx="72">
                  <c:v>11.71749</c:v>
                </c:pt>
                <c:pt idx="73">
                  <c:v>15.6465</c:v>
                </c:pt>
                <c:pt idx="74">
                  <c:v>15.1829</c:v>
                </c:pt>
                <c:pt idx="75">
                  <c:v>18.7758</c:v>
                </c:pt>
                <c:pt idx="76">
                  <c:v>17.153200000000002</c:v>
                </c:pt>
                <c:pt idx="77">
                  <c:v>9.2488200000000003</c:v>
                </c:pt>
                <c:pt idx="78">
                  <c:v>10.199200000000001</c:v>
                </c:pt>
                <c:pt idx="79">
                  <c:v>11.0105</c:v>
                </c:pt>
                <c:pt idx="80">
                  <c:v>10.952549999999999</c:v>
                </c:pt>
                <c:pt idx="81">
                  <c:v>11.26548</c:v>
                </c:pt>
                <c:pt idx="82">
                  <c:v>14.139799999999999</c:v>
                </c:pt>
                <c:pt idx="83">
                  <c:v>14.023899999999999</c:v>
                </c:pt>
                <c:pt idx="84">
                  <c:v>17.964500000000001</c:v>
                </c:pt>
                <c:pt idx="85">
                  <c:v>18.544</c:v>
                </c:pt>
                <c:pt idx="86">
                  <c:v>19.1235</c:v>
                </c:pt>
                <c:pt idx="87">
                  <c:v>19.702999999999999</c:v>
                </c:pt>
                <c:pt idx="88">
                  <c:v>9.8514999999999997</c:v>
                </c:pt>
                <c:pt idx="89">
                  <c:v>10.431000000000001</c:v>
                </c:pt>
                <c:pt idx="90">
                  <c:v>11.0105</c:v>
                </c:pt>
                <c:pt idx="91">
                  <c:v>11.358200000000002</c:v>
                </c:pt>
                <c:pt idx="92">
                  <c:v>14.023899999999999</c:v>
                </c:pt>
                <c:pt idx="93">
                  <c:v>13.3285</c:v>
                </c:pt>
                <c:pt idx="94">
                  <c:v>15.6465</c:v>
                </c:pt>
                <c:pt idx="95">
                  <c:v>18.544</c:v>
                </c:pt>
                <c:pt idx="96">
                  <c:v>8.6925000000000008</c:v>
                </c:pt>
                <c:pt idx="97">
                  <c:v>9.9673999999999996</c:v>
                </c:pt>
                <c:pt idx="98">
                  <c:v>10.813470000000001</c:v>
                </c:pt>
                <c:pt idx="99">
                  <c:v>14.557040000000001</c:v>
                </c:pt>
              </c:numCache>
            </c:numRef>
          </c:xVal>
          <c:yVal>
            <c:numRef>
              <c:f>Lote_4!$D$2:$D$101</c:f>
              <c:numCache>
                <c:formatCode>0.00</c:formatCode>
                <c:ptCount val="100"/>
                <c:pt idx="0">
                  <c:v>8.7749999999999986</c:v>
                </c:pt>
                <c:pt idx="1">
                  <c:v>14.601599999999999</c:v>
                </c:pt>
                <c:pt idx="2">
                  <c:v>12.577499999999999</c:v>
                </c:pt>
                <c:pt idx="3">
                  <c:v>9.8864999999999981</c:v>
                </c:pt>
                <c:pt idx="4">
                  <c:v>16.7895</c:v>
                </c:pt>
                <c:pt idx="5">
                  <c:v>15.0345</c:v>
                </c:pt>
                <c:pt idx="6">
                  <c:v>12.6594</c:v>
                </c:pt>
                <c:pt idx="7">
                  <c:v>9.4769999999999985</c:v>
                </c:pt>
                <c:pt idx="8">
                  <c:v>11.348999999999998</c:v>
                </c:pt>
                <c:pt idx="9">
                  <c:v>11.7</c:v>
                </c:pt>
                <c:pt idx="10">
                  <c:v>14.566499999999998</c:v>
                </c:pt>
                <c:pt idx="11">
                  <c:v>12.612599999999999</c:v>
                </c:pt>
                <c:pt idx="12">
                  <c:v>14.04</c:v>
                </c:pt>
                <c:pt idx="13">
                  <c:v>19.515599999999999</c:v>
                </c:pt>
                <c:pt idx="14">
                  <c:v>10.202400000000001</c:v>
                </c:pt>
                <c:pt idx="15">
                  <c:v>12.87</c:v>
                </c:pt>
                <c:pt idx="16">
                  <c:v>9.9917999999999978</c:v>
                </c:pt>
                <c:pt idx="17">
                  <c:v>9.1025999999999989</c:v>
                </c:pt>
                <c:pt idx="18">
                  <c:v>10.2141</c:v>
                </c:pt>
                <c:pt idx="19">
                  <c:v>19.89</c:v>
                </c:pt>
                <c:pt idx="20">
                  <c:v>12.167999999999999</c:v>
                </c:pt>
                <c:pt idx="21">
                  <c:v>20.767499999999998</c:v>
                </c:pt>
                <c:pt idx="22">
                  <c:v>22.814999999999998</c:v>
                </c:pt>
                <c:pt idx="23">
                  <c:v>6.8562000000000003</c:v>
                </c:pt>
                <c:pt idx="24">
                  <c:v>25.154999999999998</c:v>
                </c:pt>
                <c:pt idx="25">
                  <c:v>8.8919999999999995</c:v>
                </c:pt>
                <c:pt idx="26">
                  <c:v>13.384799999999998</c:v>
                </c:pt>
                <c:pt idx="27">
                  <c:v>12.518999999999998</c:v>
                </c:pt>
                <c:pt idx="28">
                  <c:v>10.705499999999999</c:v>
                </c:pt>
                <c:pt idx="29">
                  <c:v>13.454999999999998</c:v>
                </c:pt>
                <c:pt idx="30">
                  <c:v>14.04</c:v>
                </c:pt>
                <c:pt idx="31">
                  <c:v>17.2575</c:v>
                </c:pt>
                <c:pt idx="32">
                  <c:v>9.4769999999999985</c:v>
                </c:pt>
                <c:pt idx="33">
                  <c:v>11.465999999999999</c:v>
                </c:pt>
                <c:pt idx="34">
                  <c:v>17.783999999999999</c:v>
                </c:pt>
                <c:pt idx="35">
                  <c:v>10.53</c:v>
                </c:pt>
                <c:pt idx="36">
                  <c:v>10.763999999999999</c:v>
                </c:pt>
                <c:pt idx="37">
                  <c:v>19.5975</c:v>
                </c:pt>
                <c:pt idx="38">
                  <c:v>13.103999999999999</c:v>
                </c:pt>
                <c:pt idx="39">
                  <c:v>9.5939999999999994</c:v>
                </c:pt>
                <c:pt idx="40">
                  <c:v>7.1369999999999996</c:v>
                </c:pt>
                <c:pt idx="41">
                  <c:v>14.917499999999999</c:v>
                </c:pt>
                <c:pt idx="42">
                  <c:v>16.38</c:v>
                </c:pt>
                <c:pt idx="43">
                  <c:v>15.479099999999999</c:v>
                </c:pt>
                <c:pt idx="44">
                  <c:v>11.9808</c:v>
                </c:pt>
                <c:pt idx="45">
                  <c:v>18.72</c:v>
                </c:pt>
                <c:pt idx="46">
                  <c:v>21.06</c:v>
                </c:pt>
                <c:pt idx="47">
                  <c:v>19.714500000000001</c:v>
                </c:pt>
                <c:pt idx="48">
                  <c:v>11.0916</c:v>
                </c:pt>
                <c:pt idx="49">
                  <c:v>10.799099999999999</c:v>
                </c:pt>
                <c:pt idx="50">
                  <c:v>9.6524999999999999</c:v>
                </c:pt>
                <c:pt idx="51">
                  <c:v>7.1369999999999996</c:v>
                </c:pt>
                <c:pt idx="52">
                  <c:v>14.917499999999999</c:v>
                </c:pt>
                <c:pt idx="53">
                  <c:v>8.7749999999999986</c:v>
                </c:pt>
                <c:pt idx="54">
                  <c:v>14.625</c:v>
                </c:pt>
                <c:pt idx="55">
                  <c:v>12.635999999999999</c:v>
                </c:pt>
                <c:pt idx="56">
                  <c:v>9.8864999999999981</c:v>
                </c:pt>
                <c:pt idx="57">
                  <c:v>16.7895</c:v>
                </c:pt>
                <c:pt idx="58">
                  <c:v>15.0345</c:v>
                </c:pt>
                <c:pt idx="59">
                  <c:v>12.6594</c:v>
                </c:pt>
                <c:pt idx="60">
                  <c:v>13.747499999999999</c:v>
                </c:pt>
                <c:pt idx="61">
                  <c:v>12.753</c:v>
                </c:pt>
                <c:pt idx="62">
                  <c:v>9.36</c:v>
                </c:pt>
                <c:pt idx="63">
                  <c:v>7.02</c:v>
                </c:pt>
                <c:pt idx="64">
                  <c:v>8.599499999999999</c:v>
                </c:pt>
                <c:pt idx="65">
                  <c:v>9.36</c:v>
                </c:pt>
                <c:pt idx="66">
                  <c:v>12.635999999999999</c:v>
                </c:pt>
                <c:pt idx="67">
                  <c:v>9.36</c:v>
                </c:pt>
                <c:pt idx="68">
                  <c:v>11.407499999999999</c:v>
                </c:pt>
                <c:pt idx="69">
                  <c:v>11.7</c:v>
                </c:pt>
                <c:pt idx="70">
                  <c:v>14.8005</c:v>
                </c:pt>
                <c:pt idx="71">
                  <c:v>10.670399999999999</c:v>
                </c:pt>
                <c:pt idx="72">
                  <c:v>11.7</c:v>
                </c:pt>
                <c:pt idx="73">
                  <c:v>16.262999999999998</c:v>
                </c:pt>
                <c:pt idx="74">
                  <c:v>15.209999999999999</c:v>
                </c:pt>
                <c:pt idx="75">
                  <c:v>18.72</c:v>
                </c:pt>
                <c:pt idx="76">
                  <c:v>17.549999999999997</c:v>
                </c:pt>
                <c:pt idx="77">
                  <c:v>9.535499999999999</c:v>
                </c:pt>
                <c:pt idx="78">
                  <c:v>10.53</c:v>
                </c:pt>
                <c:pt idx="79">
                  <c:v>11.5245</c:v>
                </c:pt>
                <c:pt idx="80">
                  <c:v>11.173500000000001</c:v>
                </c:pt>
                <c:pt idx="81">
                  <c:v>11.641499999999999</c:v>
                </c:pt>
                <c:pt idx="82">
                  <c:v>14.625</c:v>
                </c:pt>
                <c:pt idx="83">
                  <c:v>14.3325</c:v>
                </c:pt>
                <c:pt idx="84">
                  <c:v>18.486000000000001</c:v>
                </c:pt>
                <c:pt idx="85">
                  <c:v>18.953999999999997</c:v>
                </c:pt>
                <c:pt idx="86">
                  <c:v>19.714500000000001</c:v>
                </c:pt>
                <c:pt idx="87">
                  <c:v>20.123999999999999</c:v>
                </c:pt>
                <c:pt idx="88">
                  <c:v>10.237499999999999</c:v>
                </c:pt>
                <c:pt idx="89">
                  <c:v>10.763999999999999</c:v>
                </c:pt>
                <c:pt idx="90">
                  <c:v>11.173500000000001</c:v>
                </c:pt>
                <c:pt idx="91">
                  <c:v>11.7</c:v>
                </c:pt>
                <c:pt idx="92">
                  <c:v>14.3325</c:v>
                </c:pt>
                <c:pt idx="93">
                  <c:v>13.279499999999999</c:v>
                </c:pt>
                <c:pt idx="94">
                  <c:v>15.4674</c:v>
                </c:pt>
                <c:pt idx="95">
                  <c:v>18.953999999999997</c:v>
                </c:pt>
                <c:pt idx="96">
                  <c:v>9.1259999999999994</c:v>
                </c:pt>
                <c:pt idx="97">
                  <c:v>9.9450000000000003</c:v>
                </c:pt>
                <c:pt idx="98">
                  <c:v>10.53</c:v>
                </c:pt>
                <c:pt idx="99">
                  <c:v>14.917499999999999</c:v>
                </c:pt>
              </c:numCache>
            </c:numRef>
          </c:yVal>
          <c:smooth val="1"/>
          <c:extLst>
            <c:ext xmlns:c16="http://schemas.microsoft.com/office/drawing/2014/chart" uri="{C3380CC4-5D6E-409C-BE32-E72D297353CC}">
              <c16:uniqueId val="{00000000-3D31-4142-BCC4-57185D15701B}"/>
            </c:ext>
          </c:extLst>
        </c:ser>
        <c:dLbls>
          <c:showLegendKey val="0"/>
          <c:showVal val="0"/>
          <c:showCatName val="0"/>
          <c:showSerName val="0"/>
          <c:showPercent val="0"/>
          <c:showBubbleSize val="0"/>
        </c:dLbls>
        <c:axId val="277985856"/>
        <c:axId val="192293888"/>
      </c:scatterChart>
      <c:valAx>
        <c:axId val="27798585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Máquina</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92293888"/>
        <c:crosses val="autoZero"/>
        <c:crossBetween val="midCat"/>
      </c:valAx>
      <c:valAx>
        <c:axId val="19229388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Real</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77985856"/>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Error por Listón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4"/>
              </a:solidFill>
              <a:round/>
            </a:ln>
            <a:effectLst>
              <a:outerShdw blurRad="63500" dist="38100" dir="5400000" rotWithShape="0">
                <a:srgbClr val="000000">
                  <a:alpha val="60000"/>
                </a:srgbClr>
              </a:outerShdw>
            </a:effectLst>
          </c:spPr>
          <c:marker>
            <c:symbol val="circle"/>
            <c:size val="6"/>
            <c:spPr>
              <a:gradFill rotWithShape="1">
                <a:gsLst>
                  <a:gs pos="0">
                    <a:schemeClr val="accent4">
                      <a:tint val="98000"/>
                      <a:lumMod val="114000"/>
                    </a:schemeClr>
                  </a:gs>
                  <a:gs pos="100000">
                    <a:schemeClr val="accent4">
                      <a:shade val="90000"/>
                      <a:lumMod val="84000"/>
                    </a:schemeClr>
                  </a:gs>
                </a:gsLst>
                <a:lin ang="5400000" scaled="0"/>
              </a:gradFill>
              <a:ln w="9525" cap="rnd">
                <a:solidFill>
                  <a:schemeClr val="accent4"/>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xVal>
            <c:numRef>
              <c:f>Lote_4!$E$2:$E$101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Lote_4!$F$2:$F$101</c:f>
              <c:numCache>
                <c:formatCode>0.00%</c:formatCode>
                <c:ptCount val="100"/>
                <c:pt idx="0">
                  <c:v>1.5003750937734468E-2</c:v>
                </c:pt>
                <c:pt idx="1">
                  <c:v>9.0166772462345491E-3</c:v>
                </c:pt>
                <c:pt idx="2">
                  <c:v>1.0467733212372887E-2</c:v>
                </c:pt>
                <c:pt idx="3">
                  <c:v>1.3316938702131189E-2</c:v>
                </c:pt>
                <c:pt idx="4">
                  <c:v>7.8416816747740193E-3</c:v>
                </c:pt>
                <c:pt idx="5">
                  <c:v>8.7570530764986138E-3</c:v>
                </c:pt>
                <c:pt idx="6">
                  <c:v>1.2480014643217163E-2</c:v>
                </c:pt>
                <c:pt idx="7">
                  <c:v>1.3892361979383767E-2</c:v>
                </c:pt>
                <c:pt idx="8">
                  <c:v>1.1600838353918404E-2</c:v>
                </c:pt>
                <c:pt idx="9">
                  <c:v>1.1252813203300852E-2</c:v>
                </c:pt>
                <c:pt idx="10">
                  <c:v>9.0384041793580075E-3</c:v>
                </c:pt>
                <c:pt idx="11">
                  <c:v>1.0438602229407099E-2</c:v>
                </c:pt>
                <c:pt idx="12">
                  <c:v>9.3773443360839325E-3</c:v>
                </c:pt>
                <c:pt idx="13">
                  <c:v>6.7462908892690163E-3</c:v>
                </c:pt>
                <c:pt idx="14">
                  <c:v>1.2904602297363361E-2</c:v>
                </c:pt>
                <c:pt idx="15">
                  <c:v>1.0229830184818956E-2</c:v>
                </c:pt>
                <c:pt idx="16">
                  <c:v>1.3176596256792569E-2</c:v>
                </c:pt>
                <c:pt idx="17">
                  <c:v>1.4463770184191326E-2</c:v>
                </c:pt>
                <c:pt idx="18">
                  <c:v>1.2889820393242671E-2</c:v>
                </c:pt>
                <c:pt idx="19">
                  <c:v>8.3844490534398883E-3</c:v>
                </c:pt>
                <c:pt idx="20">
                  <c:v>1.0820012695481588E-2</c:v>
                </c:pt>
                <c:pt idx="21">
                  <c:v>6.3396130722820953E-3</c:v>
                </c:pt>
                <c:pt idx="22">
                  <c:v>9.6177890626502772E-3</c:v>
                </c:pt>
                <c:pt idx="23">
                  <c:v>1.9202752906656743E-2</c:v>
                </c:pt>
                <c:pt idx="24">
                  <c:v>5.2338666061863808E-3</c:v>
                </c:pt>
                <c:pt idx="25">
                  <c:v>1.4806333162237964E-2</c:v>
                </c:pt>
                <c:pt idx="26">
                  <c:v>9.8363751777105352E-3</c:v>
                </c:pt>
                <c:pt idx="27">
                  <c:v>1.05166478535522E-2</c:v>
                </c:pt>
                <c:pt idx="28">
                  <c:v>1.229815650633973E-2</c:v>
                </c:pt>
                <c:pt idx="29">
                  <c:v>9.7850549593920446E-3</c:v>
                </c:pt>
                <c:pt idx="30">
                  <c:v>9.3773443360839325E-3</c:v>
                </c:pt>
                <c:pt idx="31">
                  <c:v>7.629025900542861E-3</c:v>
                </c:pt>
                <c:pt idx="32">
                  <c:v>1.3892361979383767E-2</c:v>
                </c:pt>
                <c:pt idx="33">
                  <c:v>1.1482462452347807E-2</c:v>
                </c:pt>
                <c:pt idx="34">
                  <c:v>7.4031665811188944E-3</c:v>
                </c:pt>
                <c:pt idx="35">
                  <c:v>1.4653663415854015E-2</c:v>
                </c:pt>
                <c:pt idx="36">
                  <c:v>1.4335105515509365E-2</c:v>
                </c:pt>
                <c:pt idx="37">
                  <c:v>7.8736101935931238E-3</c:v>
                </c:pt>
                <c:pt idx="38">
                  <c:v>1.1775265244882692E-2</c:v>
                </c:pt>
                <c:pt idx="39">
                  <c:v>1.6083289114961728E-2</c:v>
                </c:pt>
                <c:pt idx="40">
                  <c:v>1.8447234759509594E-2</c:v>
                </c:pt>
                <c:pt idx="41">
                  <c:v>8.8257358457260529E-3</c:v>
                </c:pt>
                <c:pt idx="42">
                  <c:v>8.0377237166433715E-3</c:v>
                </c:pt>
                <c:pt idx="43">
                  <c:v>8.5055277424797571E-3</c:v>
                </c:pt>
                <c:pt idx="44">
                  <c:v>1.4652100525131231E-2</c:v>
                </c:pt>
                <c:pt idx="45">
                  <c:v>9.377344336083988E-3</c:v>
                </c:pt>
                <c:pt idx="46">
                  <c:v>8.3354171876302112E-3</c:v>
                </c:pt>
                <c:pt idx="47">
                  <c:v>8.9043032271420661E-3</c:v>
                </c:pt>
                <c:pt idx="48">
                  <c:v>1.5826741495500403E-2</c:v>
                </c:pt>
                <c:pt idx="49">
                  <c:v>1.6255418134056749E-2</c:v>
                </c:pt>
                <c:pt idx="50">
                  <c:v>1.3639773579758608E-2</c:v>
                </c:pt>
                <c:pt idx="51">
                  <c:v>1.8447234759509594E-2</c:v>
                </c:pt>
                <c:pt idx="52">
                  <c:v>8.8257358457260529E-3</c:v>
                </c:pt>
                <c:pt idx="53">
                  <c:v>1.5003750937734468E-2</c:v>
                </c:pt>
                <c:pt idx="54">
                  <c:v>9.0022505626405763E-3</c:v>
                </c:pt>
                <c:pt idx="55">
                  <c:v>1.0419271484537826E-2</c:v>
                </c:pt>
                <c:pt idx="56">
                  <c:v>1.3316938702131189E-2</c:v>
                </c:pt>
                <c:pt idx="57">
                  <c:v>7.8416816747740193E-3</c:v>
                </c:pt>
                <c:pt idx="58">
                  <c:v>8.7570530764986138E-3</c:v>
                </c:pt>
                <c:pt idx="59">
                  <c:v>1.0400012202681009E-2</c:v>
                </c:pt>
                <c:pt idx="60">
                  <c:v>9.5768623006815771E-3</c:v>
                </c:pt>
                <c:pt idx="61">
                  <c:v>1.032368183789069E-2</c:v>
                </c:pt>
                <c:pt idx="62">
                  <c:v>1.4066016504126064E-2</c:v>
                </c:pt>
                <c:pt idx="63">
                  <c:v>1.8754688672168087E-2</c:v>
                </c:pt>
                <c:pt idx="64">
                  <c:v>1.5309949936463745E-2</c:v>
                </c:pt>
                <c:pt idx="65">
                  <c:v>1.4066016504126064E-2</c:v>
                </c:pt>
                <c:pt idx="66">
                  <c:v>1.0419271484537826E-2</c:v>
                </c:pt>
                <c:pt idx="67">
                  <c:v>1.4066016504126064E-2</c:v>
                </c:pt>
                <c:pt idx="68">
                  <c:v>1.154134687518036E-2</c:v>
                </c:pt>
                <c:pt idx="69">
                  <c:v>1.1252813203300852E-2</c:v>
                </c:pt>
                <c:pt idx="70">
                  <c:v>2.0756177186589224E-2</c:v>
                </c:pt>
                <c:pt idx="71">
                  <c:v>2.8790092259907057E-2</c:v>
                </c:pt>
                <c:pt idx="72">
                  <c:v>2.6256564141035232E-2</c:v>
                </c:pt>
                <c:pt idx="73">
                  <c:v>1.88896144899535E-2</c:v>
                </c:pt>
                <c:pt idx="74">
                  <c:v>2.0197357031565666E-2</c:v>
                </c:pt>
                <c:pt idx="75">
                  <c:v>1.6410352588147104E-2</c:v>
                </c:pt>
                <c:pt idx="76">
                  <c:v>1.7504376094023576E-2</c:v>
                </c:pt>
                <c:pt idx="77">
                  <c:v>3.2216643117834641E-2</c:v>
                </c:pt>
                <c:pt idx="78">
                  <c:v>2.9173960156705814E-2</c:v>
                </c:pt>
                <c:pt idx="79">
                  <c:v>2.6656410295467243E-2</c:v>
                </c:pt>
                <c:pt idx="80">
                  <c:v>1.1783050474660578E-2</c:v>
                </c:pt>
                <c:pt idx="81">
                  <c:v>1.1309360003317439E-2</c:v>
                </c:pt>
                <c:pt idx="82">
                  <c:v>9.0022505626405763E-3</c:v>
                </c:pt>
                <c:pt idx="83">
                  <c:v>9.1859699618781383E-3</c:v>
                </c:pt>
                <c:pt idx="84">
                  <c:v>7.122033672975139E-3</c:v>
                </c:pt>
                <c:pt idx="85">
                  <c:v>6.9461809896918013E-3</c:v>
                </c:pt>
                <c:pt idx="86">
                  <c:v>6.6782274203565093E-3</c:v>
                </c:pt>
                <c:pt idx="87">
                  <c:v>6.5423332577329765E-3</c:v>
                </c:pt>
                <c:pt idx="88">
                  <c:v>1.2860357946629545E-2</c:v>
                </c:pt>
                <c:pt idx="89">
                  <c:v>1.2231318699240058E-2</c:v>
                </c:pt>
                <c:pt idx="90">
                  <c:v>1.1783050474660578E-2</c:v>
                </c:pt>
                <c:pt idx="91">
                  <c:v>1.1252813203300852E-2</c:v>
                </c:pt>
                <c:pt idx="92">
                  <c:v>9.1859699618781383E-3</c:v>
                </c:pt>
                <c:pt idx="93">
                  <c:v>9.9143728663443637E-3</c:v>
                </c:pt>
                <c:pt idx="94">
                  <c:v>8.5119615758704366E-3</c:v>
                </c:pt>
                <c:pt idx="95">
                  <c:v>9.9999999999999482E-3</c:v>
                </c:pt>
                <c:pt idx="96">
                  <c:v>1.0000000000000087E-2</c:v>
                </c:pt>
                <c:pt idx="97">
                  <c:v>1.3238603768589239E-2</c:v>
                </c:pt>
                <c:pt idx="98">
                  <c:v>1.2503125781445391E-2</c:v>
                </c:pt>
                <c:pt idx="99">
                  <c:v>8.8257358457260529E-3</c:v>
                </c:pt>
              </c:numCache>
            </c:numRef>
          </c:yVal>
          <c:smooth val="1"/>
          <c:extLst>
            <c:ext xmlns:c16="http://schemas.microsoft.com/office/drawing/2014/chart" uri="{C3380CC4-5D6E-409C-BE32-E72D297353CC}">
              <c16:uniqueId val="{00000000-BA74-4285-9992-45D04BCAF093}"/>
            </c:ext>
          </c:extLst>
        </c:ser>
        <c:dLbls>
          <c:showLegendKey val="0"/>
          <c:showVal val="0"/>
          <c:showCatName val="0"/>
          <c:showSerName val="0"/>
          <c:showPercent val="0"/>
          <c:showBubbleSize val="0"/>
        </c:dLbls>
        <c:axId val="412453272"/>
        <c:axId val="412449008"/>
      </c:scatterChart>
      <c:valAx>
        <c:axId val="412453272"/>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N° Listón</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412449008"/>
        <c:crosses val="autoZero"/>
        <c:crossBetween val="midCat"/>
      </c:valAx>
      <c:valAx>
        <c:axId val="4124490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%Error</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412453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4"/>
              </a:solidFill>
              <a:round/>
            </a:ln>
            <a:effectLst>
              <a:outerShdw blurRad="63500" dist="38100" dir="5400000" rotWithShape="0">
                <a:srgbClr val="000000">
                  <a:alpha val="60000"/>
                </a:srgbClr>
              </a:outerShdw>
            </a:effectLst>
          </c:spPr>
          <c:marker>
            <c:symbol val="circle"/>
            <c:size val="6"/>
            <c:spPr>
              <a:gradFill rotWithShape="1">
                <a:gsLst>
                  <a:gs pos="0">
                    <a:schemeClr val="accent4">
                      <a:tint val="98000"/>
                      <a:lumMod val="114000"/>
                    </a:schemeClr>
                  </a:gs>
                  <a:gs pos="100000">
                    <a:schemeClr val="accent4">
                      <a:shade val="90000"/>
                      <a:lumMod val="84000"/>
                    </a:schemeClr>
                  </a:gs>
                </a:gsLst>
                <a:lin ang="5400000" scaled="0"/>
              </a:gradFill>
              <a:ln w="9525" cap="rnd">
                <a:solidFill>
                  <a:schemeClr val="accent4"/>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4"/>
                </a:solidFill>
                <a:prstDash val="sysDash"/>
              </a:ln>
              <a:effectLst/>
            </c:spPr>
            <c:trendlineType val="linear"/>
            <c:dispRSqr val="1"/>
            <c:dispEq val="1"/>
            <c:trendlineLbl>
              <c:layout>
                <c:manualLayout>
                  <c:x val="-8.8590332458442694E-2"/>
                  <c:y val="-1.6799722951297755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'I vs Mq4'!$C$2:$C$101</c:f>
              <c:numCache>
                <c:formatCode>0.00</c:formatCode>
                <c:ptCount val="100"/>
                <c:pt idx="0">
                  <c:v>12.569700000000001</c:v>
                </c:pt>
                <c:pt idx="1">
                  <c:v>21.500340000000001</c:v>
                </c:pt>
                <c:pt idx="2">
                  <c:v>18.335940000000001</c:v>
                </c:pt>
                <c:pt idx="3">
                  <c:v>14.187060000000001</c:v>
                </c:pt>
                <c:pt idx="4">
                  <c:v>24.787800000000001</c:v>
                </c:pt>
                <c:pt idx="5">
                  <c:v>21.93984</c:v>
                </c:pt>
                <c:pt idx="6">
                  <c:v>18.582060000000002</c:v>
                </c:pt>
                <c:pt idx="7">
                  <c:v>13.8003</c:v>
                </c:pt>
                <c:pt idx="8">
                  <c:v>16.613099999999999</c:v>
                </c:pt>
                <c:pt idx="9">
                  <c:v>17.087760000000003</c:v>
                </c:pt>
                <c:pt idx="10">
                  <c:v>21.447599999999998</c:v>
                </c:pt>
                <c:pt idx="11">
                  <c:v>18.51174</c:v>
                </c:pt>
                <c:pt idx="12">
                  <c:v>20.603760000000001</c:v>
                </c:pt>
                <c:pt idx="13">
                  <c:v>28.883939999999999</c:v>
                </c:pt>
                <c:pt idx="14">
                  <c:v>14.890260000000001</c:v>
                </c:pt>
                <c:pt idx="15">
                  <c:v>19.074300000000001</c:v>
                </c:pt>
                <c:pt idx="16">
                  <c:v>14.573819999999998</c:v>
                </c:pt>
                <c:pt idx="17">
                  <c:v>13.237740000000001</c:v>
                </c:pt>
                <c:pt idx="18">
                  <c:v>14.90784</c:v>
                </c:pt>
                <c:pt idx="19">
                  <c:v>29.464080000000003</c:v>
                </c:pt>
                <c:pt idx="20">
                  <c:v>18.03708</c:v>
                </c:pt>
                <c:pt idx="21">
                  <c:v>30.448560000000001</c:v>
                </c:pt>
                <c:pt idx="22">
                  <c:v>18.192598004285699</c:v>
                </c:pt>
                <c:pt idx="23">
                  <c:v>5.3184197396583004</c:v>
                </c:pt>
                <c:pt idx="24">
                  <c:v>20.145529316887497</c:v>
                </c:pt>
                <c:pt idx="25">
                  <c:v>6.967983081370499</c:v>
                </c:pt>
                <c:pt idx="26">
                  <c:v>10.608398732045698</c:v>
                </c:pt>
                <c:pt idx="27">
                  <c:v>9.9068602993634975</c:v>
                </c:pt>
                <c:pt idx="28">
                  <c:v>8.4374216903670014</c:v>
                </c:pt>
                <c:pt idx="29">
                  <c:v>17.583749999999998</c:v>
                </c:pt>
                <c:pt idx="30">
                  <c:v>18.05265</c:v>
                </c:pt>
                <c:pt idx="31">
                  <c:v>22.663499999999999</c:v>
                </c:pt>
                <c:pt idx="32">
                  <c:v>12.269549999999999</c:v>
                </c:pt>
                <c:pt idx="33">
                  <c:v>14.92665</c:v>
                </c:pt>
                <c:pt idx="34">
                  <c:v>23.288699999999999</c:v>
                </c:pt>
                <c:pt idx="35">
                  <c:v>13.51995</c:v>
                </c:pt>
                <c:pt idx="36">
                  <c:v>13.988849999999998</c:v>
                </c:pt>
                <c:pt idx="37">
                  <c:v>25.7895</c:v>
                </c:pt>
                <c:pt idx="38">
                  <c:v>17.114849999999997</c:v>
                </c:pt>
                <c:pt idx="39">
                  <c:v>12.425850000000001</c:v>
                </c:pt>
                <c:pt idx="40">
                  <c:v>9.1435499999999994</c:v>
                </c:pt>
                <c:pt idx="41">
                  <c:v>19.537499999999998</c:v>
                </c:pt>
                <c:pt idx="42">
                  <c:v>21.569400000000002</c:v>
                </c:pt>
                <c:pt idx="43">
                  <c:v>20.287739999999999</c:v>
                </c:pt>
                <c:pt idx="44">
                  <c:v>15.614369999999999</c:v>
                </c:pt>
                <c:pt idx="45">
                  <c:v>24.695399999999999</c:v>
                </c:pt>
                <c:pt idx="46">
                  <c:v>27.821400000000001</c:v>
                </c:pt>
                <c:pt idx="47">
                  <c:v>25.351859999999999</c:v>
                </c:pt>
                <c:pt idx="48">
                  <c:v>14.426489999999999</c:v>
                </c:pt>
                <c:pt idx="49">
                  <c:v>14.035740000000001</c:v>
                </c:pt>
                <c:pt idx="50">
                  <c:v>12.425850000000001</c:v>
                </c:pt>
                <c:pt idx="51">
                  <c:v>9.1435499999999994</c:v>
                </c:pt>
                <c:pt idx="52">
                  <c:v>19.537499999999998</c:v>
                </c:pt>
                <c:pt idx="53">
                  <c:v>14.207050000000001</c:v>
                </c:pt>
                <c:pt idx="54">
                  <c:v>24.301010000000002</c:v>
                </c:pt>
                <c:pt idx="55">
                  <c:v>20.724409999999999</c:v>
                </c:pt>
                <c:pt idx="56">
                  <c:v>16.03509</c:v>
                </c:pt>
                <c:pt idx="57">
                  <c:v>28.0167</c:v>
                </c:pt>
                <c:pt idx="58">
                  <c:v>24.797760000000004</c:v>
                </c:pt>
                <c:pt idx="59">
                  <c:v>21.002590000000001</c:v>
                </c:pt>
                <c:pt idx="60">
                  <c:v>22.949850000000001</c:v>
                </c:pt>
                <c:pt idx="61">
                  <c:v>21.161550000000002</c:v>
                </c:pt>
                <c:pt idx="62">
                  <c:v>15.597950000000001</c:v>
                </c:pt>
                <c:pt idx="63">
                  <c:v>12.120699999999999</c:v>
                </c:pt>
                <c:pt idx="64">
                  <c:v>15.001850000000001</c:v>
                </c:pt>
                <c:pt idx="65">
                  <c:v>16.591450000000002</c:v>
                </c:pt>
                <c:pt idx="66">
                  <c:v>21.002590000000001</c:v>
                </c:pt>
                <c:pt idx="67">
                  <c:v>15.597950000000001</c:v>
                </c:pt>
                <c:pt idx="68">
                  <c:v>18.777149999999999</c:v>
                </c:pt>
                <c:pt idx="69">
                  <c:v>19.313640000000003</c:v>
                </c:pt>
                <c:pt idx="70">
                  <c:v>15.858751124999996</c:v>
                </c:pt>
                <c:pt idx="71">
                  <c:v>11.989215850499997</c:v>
                </c:pt>
                <c:pt idx="72">
                  <c:v>12.826557909899998</c:v>
                </c:pt>
                <c:pt idx="73">
                  <c:v>16.744619618999998</c:v>
                </c:pt>
                <c:pt idx="74">
                  <c:v>16.248482741399997</c:v>
                </c:pt>
                <c:pt idx="75">
                  <c:v>20.093543542799996</c:v>
                </c:pt>
                <c:pt idx="76">
                  <c:v>14.467359270000001</c:v>
                </c:pt>
                <c:pt idx="77">
                  <c:v>7.8006437144999996</c:v>
                </c:pt>
                <c:pt idx="78">
                  <c:v>8.6022136200000006</c:v>
                </c:pt>
                <c:pt idx="79">
                  <c:v>9.2864806125000001</c:v>
                </c:pt>
                <c:pt idx="80">
                  <c:v>9.2376043987499994</c:v>
                </c:pt>
                <c:pt idx="81">
                  <c:v>9.5015359529999994</c:v>
                </c:pt>
                <c:pt idx="82">
                  <c:v>11.925796154999999</c:v>
                </c:pt>
                <c:pt idx="83">
                  <c:v>11.828043727499999</c:v>
                </c:pt>
                <c:pt idx="84">
                  <c:v>15.151626262499999</c:v>
                </c:pt>
                <c:pt idx="85">
                  <c:v>26.766841919999997</c:v>
                </c:pt>
                <c:pt idx="86">
                  <c:v>27.603305729999995</c:v>
                </c:pt>
                <c:pt idx="87">
                  <c:v>28.439769539999997</c:v>
                </c:pt>
                <c:pt idx="88">
                  <c:v>14.219884769999998</c:v>
                </c:pt>
                <c:pt idx="89">
                  <c:v>15.05634858</c:v>
                </c:pt>
                <c:pt idx="90">
                  <c:v>15.89281239</c:v>
                </c:pt>
                <c:pt idx="91">
                  <c:v>16.394690676</c:v>
                </c:pt>
                <c:pt idx="92">
                  <c:v>20.242424201999995</c:v>
                </c:pt>
                <c:pt idx="93">
                  <c:v>19.238667629999998</c:v>
                </c:pt>
                <c:pt idx="94">
                  <c:v>22.584522869999997</c:v>
                </c:pt>
                <c:pt idx="95">
                  <c:v>26.766841919999997</c:v>
                </c:pt>
                <c:pt idx="96">
                  <c:v>12.546957149999999</c:v>
                </c:pt>
                <c:pt idx="97">
                  <c:v>14.387177531999999</c:v>
                </c:pt>
                <c:pt idx="98">
                  <c:v>15.608414694599997</c:v>
                </c:pt>
                <c:pt idx="99">
                  <c:v>21.011970907199998</c:v>
                </c:pt>
              </c:numCache>
            </c:numRef>
          </c:xVal>
          <c:yVal>
            <c:numRef>
              <c:f>'I vs Mq4'!$D$2:$D$101</c:f>
              <c:numCache>
                <c:formatCode>0.00</c:formatCode>
                <c:ptCount val="100"/>
                <c:pt idx="0">
                  <c:v>12.382662864</c:v>
                </c:pt>
                <c:pt idx="1">
                  <c:v>21.180414940800002</c:v>
                </c:pt>
                <c:pt idx="2">
                  <c:v>18.063101212799999</c:v>
                </c:pt>
                <c:pt idx="3">
                  <c:v>13.975956547200001</c:v>
                </c:pt>
                <c:pt idx="4">
                  <c:v>24.418957536000001</c:v>
                </c:pt>
                <c:pt idx="5">
                  <c:v>21.613375180799999</c:v>
                </c:pt>
                <c:pt idx="6">
                  <c:v>18.305558947200002</c:v>
                </c:pt>
                <c:pt idx="7">
                  <c:v>13.594951536</c:v>
                </c:pt>
                <c:pt idx="8">
                  <c:v>16.365897071999999</c:v>
                </c:pt>
                <c:pt idx="9">
                  <c:v>16.833494131200002</c:v>
                </c:pt>
                <c:pt idx="10">
                  <c:v>21.128459711999998</c:v>
                </c:pt>
                <c:pt idx="11">
                  <c:v>18.236285308799999</c:v>
                </c:pt>
                <c:pt idx="12">
                  <c:v>20.297176051200001</c:v>
                </c:pt>
                <c:pt idx="13">
                  <c:v>28.4541469728</c:v>
                </c:pt>
                <c:pt idx="14">
                  <c:v>14.668692931200001</c:v>
                </c:pt>
                <c:pt idx="15">
                  <c:v>18.790474416000002</c:v>
                </c:pt>
                <c:pt idx="16">
                  <c:v>14.356961558399998</c:v>
                </c:pt>
                <c:pt idx="17">
                  <c:v>13.040762428800001</c:v>
                </c:pt>
                <c:pt idx="18">
                  <c:v>14.6860113408</c:v>
                </c:pt>
                <c:pt idx="19">
                  <c:v>29.025654489600001</c:v>
                </c:pt>
                <c:pt idx="20">
                  <c:v>17.7686882496</c:v>
                </c:pt>
                <c:pt idx="21">
                  <c:v>29.995485427200002</c:v>
                </c:pt>
                <c:pt idx="22">
                  <c:v>19.645298786045519</c:v>
                </c:pt>
                <c:pt idx="23">
                  <c:v>5.7431019379737034</c:v>
                </c:pt>
                <c:pt idx="24">
                  <c:v>21.754174007476145</c:v>
                </c:pt>
                <c:pt idx="25">
                  <c:v>7.5243848919976308</c:v>
                </c:pt>
                <c:pt idx="26">
                  <c:v>11.455492100878025</c:v>
                </c:pt>
                <c:pt idx="27">
                  <c:v>10.697934982500032</c:v>
                </c:pt>
                <c:pt idx="28">
                  <c:v>9.1111599372488357</c:v>
                </c:pt>
                <c:pt idx="29">
                  <c:v>18.284483537999996</c:v>
                </c:pt>
                <c:pt idx="30">
                  <c:v>18.772069765679998</c:v>
                </c:pt>
                <c:pt idx="31">
                  <c:v>23.566667671199998</c:v>
                </c:pt>
                <c:pt idx="32">
                  <c:v>12.758506290959998</c:v>
                </c:pt>
                <c:pt idx="33">
                  <c:v>15.52149491448</c:v>
                </c:pt>
                <c:pt idx="34">
                  <c:v>24.216782641439998</c:v>
                </c:pt>
                <c:pt idx="35">
                  <c:v>14.058736231439999</c:v>
                </c:pt>
                <c:pt idx="36">
                  <c:v>14.546322459119997</c:v>
                </c:pt>
                <c:pt idx="37">
                  <c:v>26.817242522400001</c:v>
                </c:pt>
                <c:pt idx="38">
                  <c:v>17.796897310319995</c:v>
                </c:pt>
                <c:pt idx="39">
                  <c:v>12.921035033520001</c:v>
                </c:pt>
                <c:pt idx="40">
                  <c:v>9.5079314397599983</c:v>
                </c:pt>
                <c:pt idx="41">
                  <c:v>20.316092819999998</c:v>
                </c:pt>
                <c:pt idx="42">
                  <c:v>22.428966473280003</c:v>
                </c:pt>
                <c:pt idx="43">
                  <c:v>21.096230784288</c:v>
                </c:pt>
                <c:pt idx="44">
                  <c:v>16.236621381743998</c:v>
                </c:pt>
                <c:pt idx="45">
                  <c:v>25.679541324479999</c:v>
                </c:pt>
                <c:pt idx="46">
                  <c:v>28.930116175679998</c:v>
                </c:pt>
                <c:pt idx="47">
                  <c:v>26.362162043231997</c:v>
                </c:pt>
                <c:pt idx="48">
                  <c:v>15.001402938287999</c:v>
                </c:pt>
                <c:pt idx="49">
                  <c:v>14.595081081888001</c:v>
                </c:pt>
                <c:pt idx="50">
                  <c:v>12.921035033520001</c:v>
                </c:pt>
                <c:pt idx="51">
                  <c:v>9.5079314397599983</c:v>
                </c:pt>
                <c:pt idx="52">
                  <c:v>20.316092819999998</c:v>
                </c:pt>
                <c:pt idx="53">
                  <c:v>13.352512990960001</c:v>
                </c:pt>
                <c:pt idx="54">
                  <c:v>22.839333409712001</c:v>
                </c:pt>
                <c:pt idx="55">
                  <c:v>19.477861607792001</c:v>
                </c:pt>
                <c:pt idx="56">
                  <c:v>15.070598578608001</c:v>
                </c:pt>
                <c:pt idx="57">
                  <c:v>26.331529115039999</c:v>
                </c:pt>
                <c:pt idx="58">
                  <c:v>23.306204493312002</c:v>
                </c:pt>
                <c:pt idx="59">
                  <c:v>19.739309414608002</c:v>
                </c:pt>
                <c:pt idx="60">
                  <c:v>21.569444062320002</c:v>
                </c:pt>
                <c:pt idx="61">
                  <c:v>19.88870816136</c:v>
                </c:pt>
                <c:pt idx="62">
                  <c:v>14.659752025040001</c:v>
                </c:pt>
                <c:pt idx="63">
                  <c:v>11.39165443984</c:v>
                </c:pt>
                <c:pt idx="64">
                  <c:v>14.099506724720001</c:v>
                </c:pt>
                <c:pt idx="65">
                  <c:v>15.593494192240001</c:v>
                </c:pt>
                <c:pt idx="66">
                  <c:v>19.739309414608002</c:v>
                </c:pt>
                <c:pt idx="67">
                  <c:v>14.659752025040001</c:v>
                </c:pt>
                <c:pt idx="68">
                  <c:v>17.64772696008</c:v>
                </c:pt>
                <c:pt idx="69">
                  <c:v>18.151947730368004</c:v>
                </c:pt>
                <c:pt idx="70">
                  <c:v>17.276499877753324</c:v>
                </c:pt>
                <c:pt idx="71">
                  <c:v>13.061033907581512</c:v>
                </c:pt>
                <c:pt idx="72">
                  <c:v>13.973233101126889</c:v>
                </c:pt>
                <c:pt idx="73">
                  <c:v>18.241563696944606</c:v>
                </c:pt>
                <c:pt idx="74">
                  <c:v>17.701072920738838</c:v>
                </c:pt>
                <c:pt idx="75">
                  <c:v>21.889876436333523</c:v>
                </c:pt>
                <c:pt idx="76">
                  <c:v>14.748004512407407</c:v>
                </c:pt>
                <c:pt idx="77">
                  <c:v>7.9519645952034521</c:v>
                </c:pt>
                <c:pt idx="78">
                  <c:v>8.7690837641341339</c:v>
                </c:pt>
                <c:pt idx="79">
                  <c:v>9.4666245180993478</c:v>
                </c:pt>
                <c:pt idx="80">
                  <c:v>9.4168001785304032</c:v>
                </c:pt>
                <c:pt idx="81">
                  <c:v>9.6858516122027005</c:v>
                </c:pt>
                <c:pt idx="82">
                  <c:v>12.157138854822319</c:v>
                </c:pt>
                <c:pt idx="83">
                  <c:v>12.057490175684432</c:v>
                </c:pt>
                <c:pt idx="84">
                  <c:v>15.445545266372619</c:v>
                </c:pt>
                <c:pt idx="85">
                  <c:v>25.480423514418721</c:v>
                </c:pt>
                <c:pt idx="86">
                  <c:v>26.276686749244302</c:v>
                </c:pt>
                <c:pt idx="87">
                  <c:v>27.07294998406989</c:v>
                </c:pt>
                <c:pt idx="88">
                  <c:v>13.536474992034945</c:v>
                </c:pt>
                <c:pt idx="89">
                  <c:v>14.332738226860531</c:v>
                </c:pt>
                <c:pt idx="90">
                  <c:v>15.129001461686116</c:v>
                </c:pt>
                <c:pt idx="91">
                  <c:v>15.606759402581467</c:v>
                </c:pt>
                <c:pt idx="92">
                  <c:v>19.269570282779153</c:v>
                </c:pt>
                <c:pt idx="93">
                  <c:v>18.314054400988457</c:v>
                </c:pt>
                <c:pt idx="94">
                  <c:v>21.499107340290795</c:v>
                </c:pt>
                <c:pt idx="95">
                  <c:v>25.480423514418721</c:v>
                </c:pt>
                <c:pt idx="96">
                  <c:v>11.943948522383776</c:v>
                </c:pt>
                <c:pt idx="97">
                  <c:v>13.695727639000063</c:v>
                </c:pt>
                <c:pt idx="98">
                  <c:v>14.858271961845414</c:v>
                </c:pt>
                <c:pt idx="99">
                  <c:v>20.002132458818696</c:v>
                </c:pt>
              </c:numCache>
            </c:numRef>
          </c:yVal>
          <c:smooth val="1"/>
          <c:extLst>
            <c:ext xmlns:c16="http://schemas.microsoft.com/office/drawing/2014/chart" uri="{C3380CC4-5D6E-409C-BE32-E72D297353CC}">
              <c16:uniqueId val="{00000001-A49F-4815-A80B-78DA1B09CEDE}"/>
            </c:ext>
          </c:extLst>
        </c:ser>
        <c:dLbls>
          <c:showLegendKey val="0"/>
          <c:showVal val="0"/>
          <c:showCatName val="0"/>
          <c:showSerName val="0"/>
          <c:showPercent val="0"/>
          <c:showBubbleSize val="0"/>
        </c:dLbls>
        <c:axId val="239219696"/>
        <c:axId val="239220112"/>
      </c:scatterChart>
      <c:valAx>
        <c:axId val="23921969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Servidor Web (Internet)</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39220112"/>
        <c:crosses val="autoZero"/>
        <c:crossBetween val="midCat"/>
      </c:valAx>
      <c:valAx>
        <c:axId val="2392201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Máquina</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39219696"/>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Error por Listón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1"/>
              </a:solidFill>
              <a:round/>
            </a:ln>
            <a:effectLst>
              <a:outerShdw blurRad="63500" dist="38100" dir="5400000" rotWithShape="0">
                <a:srgbClr val="000000">
                  <a:alpha val="60000"/>
                </a:srgbClr>
              </a:outerShdw>
            </a:effectLst>
          </c:spPr>
          <c:marker>
            <c:symbol val="circle"/>
            <c:size val="6"/>
            <c:spPr>
              <a:gradFill rotWithShape="1">
                <a:gsLst>
                  <a:gs pos="0">
                    <a:schemeClr val="accent1">
                      <a:tint val="98000"/>
                      <a:lumMod val="114000"/>
                    </a:schemeClr>
                  </a:gs>
                  <a:gs pos="100000">
                    <a:schemeClr val="accent1">
                      <a:shade val="90000"/>
                      <a:lumMod val="84000"/>
                    </a:schemeClr>
                  </a:gs>
                </a:gsLst>
                <a:lin ang="5400000" scaled="0"/>
              </a:gradFill>
              <a:ln w="9525" cap="rnd">
                <a:solidFill>
                  <a:schemeClr val="accent1"/>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xVal>
            <c:numRef>
              <c:f>Lote_1!$E$2:$E$101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Lote_1!$F$2:$F$101</c:f>
              <c:numCache>
                <c:formatCode>0.00%</c:formatCode>
                <c:ptCount val="100"/>
                <c:pt idx="0">
                  <c:v>4.8951048951048896E-2</c:v>
                </c:pt>
                <c:pt idx="1">
                  <c:v>2.0441537203597711E-2</c:v>
                </c:pt>
                <c:pt idx="2">
                  <c:v>3.0680728667305878E-2</c:v>
                </c:pt>
                <c:pt idx="3">
                  <c:v>4.7087980173481904E-2</c:v>
                </c:pt>
                <c:pt idx="4">
                  <c:v>1.7730496453900711E-2</c:v>
                </c:pt>
                <c:pt idx="5">
                  <c:v>2.9647435897435834E-2</c:v>
                </c:pt>
                <c:pt idx="6">
                  <c:v>2.3651844843897825E-2</c:v>
                </c:pt>
                <c:pt idx="7">
                  <c:v>3.1847133757961783E-2</c:v>
                </c:pt>
                <c:pt idx="8">
                  <c:v>2.6455026455026457E-2</c:v>
                </c:pt>
                <c:pt idx="9">
                  <c:v>2.8806584362139849E-2</c:v>
                </c:pt>
                <c:pt idx="10">
                  <c:v>2.0491803278688527E-2</c:v>
                </c:pt>
                <c:pt idx="11">
                  <c:v>2.3741690408357077E-2</c:v>
                </c:pt>
                <c:pt idx="12">
                  <c:v>2.3890784982935096E-2</c:v>
                </c:pt>
                <c:pt idx="13">
                  <c:v>1.5216068167985392E-2</c:v>
                </c:pt>
                <c:pt idx="14">
                  <c:v>2.9515938606847696E-2</c:v>
                </c:pt>
                <c:pt idx="15">
                  <c:v>1.3824884792626762E-2</c:v>
                </c:pt>
                <c:pt idx="16">
                  <c:v>3.015681544028951E-2</c:v>
                </c:pt>
                <c:pt idx="17">
                  <c:v>3.3200531208499334E-2</c:v>
                </c:pt>
                <c:pt idx="18">
                  <c:v>2.9481132075471695E-2</c:v>
                </c:pt>
                <c:pt idx="19">
                  <c:v>1.4319809069212316E-2</c:v>
                </c:pt>
                <c:pt idx="20">
                  <c:v>1.3645224171540018E-2</c:v>
                </c:pt>
                <c:pt idx="21">
                  <c:v>2.4826789838337165E-2</c:v>
                </c:pt>
                <c:pt idx="22">
                  <c:v>1.6154247003647666E-2</c:v>
                </c:pt>
                <c:pt idx="23">
                  <c:v>4.4563279857397504E-2</c:v>
                </c:pt>
                <c:pt idx="24">
                  <c:v>1.1764705882352941E-2</c:v>
                </c:pt>
                <c:pt idx="25">
                  <c:v>3.4013605442176874E-2</c:v>
                </c:pt>
                <c:pt idx="26">
                  <c:v>2.2341376228775692E-2</c:v>
                </c:pt>
                <c:pt idx="27">
                  <c:v>2.3923444976076555E-2</c:v>
                </c:pt>
                <c:pt idx="28">
                  <c:v>2.8089887640449437E-2</c:v>
                </c:pt>
                <c:pt idx="29">
                  <c:v>2.2222222222222223E-2</c:v>
                </c:pt>
                <c:pt idx="30">
                  <c:v>3.8961038961038898E-2</c:v>
                </c:pt>
                <c:pt idx="31">
                  <c:v>1.7241379310344827E-2</c:v>
                </c:pt>
                <c:pt idx="32">
                  <c:v>3.1847133757961783E-2</c:v>
                </c:pt>
                <c:pt idx="33">
                  <c:v>2.6178010471204185E-2</c:v>
                </c:pt>
                <c:pt idx="34">
                  <c:v>2.0134228187919392E-2</c:v>
                </c:pt>
                <c:pt idx="35">
                  <c:v>4.0462427745664699E-2</c:v>
                </c:pt>
                <c:pt idx="36">
                  <c:v>2.793296089385475E-2</c:v>
                </c:pt>
                <c:pt idx="37">
                  <c:v>1.5151515151515152E-2</c:v>
                </c:pt>
                <c:pt idx="38">
                  <c:v>2.2831050228310504E-2</c:v>
                </c:pt>
                <c:pt idx="39">
                  <c:v>3.1446540880503034E-2</c:v>
                </c:pt>
                <c:pt idx="40">
                  <c:v>4.2735042735042736E-2</c:v>
                </c:pt>
                <c:pt idx="41">
                  <c:v>0.02</c:v>
                </c:pt>
                <c:pt idx="42">
                  <c:v>1.4492753623188354E-2</c:v>
                </c:pt>
                <c:pt idx="43">
                  <c:v>1.9260400616332819E-2</c:v>
                </c:pt>
                <c:pt idx="44">
                  <c:v>2.5025025025025023E-2</c:v>
                </c:pt>
                <c:pt idx="45">
                  <c:v>1.2658227848101221E-2</c:v>
                </c:pt>
                <c:pt idx="46">
                  <c:v>1.1235955056179735E-2</c:v>
                </c:pt>
                <c:pt idx="47">
                  <c:v>3.8840937114673402E-2</c:v>
                </c:pt>
                <c:pt idx="48">
                  <c:v>2.7085590465872156E-2</c:v>
                </c:pt>
                <c:pt idx="49">
                  <c:v>2.7839643652561245E-2</c:v>
                </c:pt>
                <c:pt idx="50">
                  <c:v>3.7735849056603751E-2</c:v>
                </c:pt>
                <c:pt idx="51">
                  <c:v>4.2735042735042736E-2</c:v>
                </c:pt>
                <c:pt idx="52">
                  <c:v>0.02</c:v>
                </c:pt>
                <c:pt idx="53">
                  <c:v>4.8951048951048896E-2</c:v>
                </c:pt>
                <c:pt idx="54">
                  <c:v>2.2076860179885492E-2</c:v>
                </c:pt>
                <c:pt idx="55">
                  <c:v>3.5474592521572486E-2</c:v>
                </c:pt>
                <c:pt idx="56">
                  <c:v>4.7087980173481904E-2</c:v>
                </c:pt>
                <c:pt idx="57">
                  <c:v>1.7730496453900711E-2</c:v>
                </c:pt>
                <c:pt idx="58">
                  <c:v>2.9647435897435834E-2</c:v>
                </c:pt>
                <c:pt idx="59">
                  <c:v>2.3651844843897825E-2</c:v>
                </c:pt>
                <c:pt idx="60">
                  <c:v>1.7316017316017254E-2</c:v>
                </c:pt>
                <c:pt idx="61">
                  <c:v>2.3474178403755867E-2</c:v>
                </c:pt>
                <c:pt idx="62">
                  <c:v>1.9108280254777118E-2</c:v>
                </c:pt>
                <c:pt idx="63">
                  <c:v>1.6393442622950762E-2</c:v>
                </c:pt>
                <c:pt idx="64">
                  <c:v>2.6490066225165587E-2</c:v>
                </c:pt>
                <c:pt idx="65">
                  <c:v>4.1916167664670621E-2</c:v>
                </c:pt>
                <c:pt idx="66">
                  <c:v>2.1759697256386039E-2</c:v>
                </c:pt>
                <c:pt idx="67">
                  <c:v>1.9108280254777118E-2</c:v>
                </c:pt>
                <c:pt idx="68">
                  <c:v>3.1746031746031821E-2</c:v>
                </c:pt>
                <c:pt idx="69">
                  <c:v>2.8806584362139849E-2</c:v>
                </c:pt>
                <c:pt idx="70">
                  <c:v>1.2000000000000028E-2</c:v>
                </c:pt>
                <c:pt idx="71">
                  <c:v>3.4920634920634928E-2</c:v>
                </c:pt>
                <c:pt idx="72">
                  <c:v>1.0880316518298658E-2</c:v>
                </c:pt>
                <c:pt idx="73">
                  <c:v>2.9629629629629655E-2</c:v>
                </c:pt>
                <c:pt idx="74">
                  <c:v>7.6335877862595148E-3</c:v>
                </c:pt>
                <c:pt idx="75">
                  <c:v>1.2345679012345635E-2</c:v>
                </c:pt>
                <c:pt idx="76">
                  <c:v>1.3513513513513466E-2</c:v>
                </c:pt>
                <c:pt idx="77">
                  <c:v>2.1303258145363397E-2</c:v>
                </c:pt>
                <c:pt idx="78">
                  <c:v>2.2727272727272645E-2</c:v>
                </c:pt>
                <c:pt idx="79">
                  <c:v>3.6842105263157857E-2</c:v>
                </c:pt>
                <c:pt idx="80">
                  <c:v>1.0582010582010732E-2</c:v>
                </c:pt>
                <c:pt idx="81">
                  <c:v>2.3662551440329079E-2</c:v>
                </c:pt>
                <c:pt idx="82">
                  <c:v>2.4590163934426288E-2</c:v>
                </c:pt>
                <c:pt idx="83">
                  <c:v>1.2396694214876063E-2</c:v>
                </c:pt>
                <c:pt idx="84">
                  <c:v>1.9354838709677465E-2</c:v>
                </c:pt>
                <c:pt idx="85">
                  <c:v>1.2499999999999956E-2</c:v>
                </c:pt>
                <c:pt idx="86">
                  <c:v>2.1212121212121297E-2</c:v>
                </c:pt>
                <c:pt idx="87">
                  <c:v>1.1764705882352899E-2</c:v>
                </c:pt>
                <c:pt idx="88">
                  <c:v>2.9411764705882353E-2</c:v>
                </c:pt>
                <c:pt idx="89">
                  <c:v>2.2222222222222143E-2</c:v>
                </c:pt>
                <c:pt idx="90">
                  <c:v>5.2631578947369166E-3</c:v>
                </c:pt>
                <c:pt idx="91">
                  <c:v>2.0408163265306048E-2</c:v>
                </c:pt>
                <c:pt idx="92">
                  <c:v>1.2396694214876063E-2</c:v>
                </c:pt>
                <c:pt idx="93">
                  <c:v>1.3043478260869596E-2</c:v>
                </c:pt>
                <c:pt idx="94">
                  <c:v>2.0740740740740695E-2</c:v>
                </c:pt>
                <c:pt idx="95">
                  <c:v>1.2499999999999956E-2</c:v>
                </c:pt>
                <c:pt idx="96">
                  <c:v>3.9999999999999973E-2</c:v>
                </c:pt>
                <c:pt idx="97">
                  <c:v>1.1627906976744146E-2</c:v>
                </c:pt>
                <c:pt idx="98">
                  <c:v>3.5369774919614155E-2</c:v>
                </c:pt>
                <c:pt idx="99">
                  <c:v>1.5127388535031807E-2</c:v>
                </c:pt>
              </c:numCache>
            </c:numRef>
          </c:yVal>
          <c:smooth val="1"/>
          <c:extLst>
            <c:ext xmlns:c16="http://schemas.microsoft.com/office/drawing/2014/chart" uri="{C3380CC4-5D6E-409C-BE32-E72D297353CC}">
              <c16:uniqueId val="{00000000-5C8C-498F-87EF-81DA46F0C637}"/>
            </c:ext>
          </c:extLst>
        </c:ser>
        <c:dLbls>
          <c:showLegendKey val="0"/>
          <c:showVal val="0"/>
          <c:showCatName val="0"/>
          <c:showSerName val="0"/>
          <c:showPercent val="0"/>
          <c:showBubbleSize val="0"/>
        </c:dLbls>
        <c:axId val="334436928"/>
        <c:axId val="334437256"/>
      </c:scatterChart>
      <c:valAx>
        <c:axId val="334436928"/>
        <c:scaling>
          <c:orientation val="minMax"/>
          <c:max val="101"/>
          <c:min val="0"/>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Nº Liston</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334437256"/>
        <c:crosses val="autoZero"/>
        <c:crossBetween val="midCat"/>
      </c:valAx>
      <c:valAx>
        <c:axId val="33443725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 Error</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3344369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1"/>
              </a:solidFill>
              <a:round/>
            </a:ln>
            <a:effectLst>
              <a:outerShdw blurRad="63500" dist="38100" dir="5400000" rotWithShape="0">
                <a:srgbClr val="000000">
                  <a:alpha val="60000"/>
                </a:srgbClr>
              </a:outerShdw>
            </a:effectLst>
          </c:spPr>
          <c:marker>
            <c:symbol val="circle"/>
            <c:size val="6"/>
            <c:spPr>
              <a:gradFill rotWithShape="1">
                <a:gsLst>
                  <a:gs pos="0">
                    <a:schemeClr val="accent1">
                      <a:tint val="98000"/>
                      <a:lumMod val="114000"/>
                    </a:schemeClr>
                  </a:gs>
                  <a:gs pos="100000">
                    <a:schemeClr val="accent1">
                      <a:shade val="90000"/>
                      <a:lumMod val="84000"/>
                    </a:schemeClr>
                  </a:gs>
                </a:gsLst>
                <a:lin ang="5400000" scaled="0"/>
              </a:gradFill>
              <a:ln w="9525" cap="rnd">
                <a:solidFill>
                  <a:schemeClr val="accent1"/>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1"/>
                </a:solidFill>
                <a:prstDash val="sysDash"/>
              </a:ln>
              <a:effectLst/>
            </c:spPr>
            <c:trendlineType val="linear"/>
            <c:dispRSqr val="1"/>
            <c:dispEq val="1"/>
            <c:trendlineLbl>
              <c:layout>
                <c:manualLayout>
                  <c:x val="-9.1916447944006996E-2"/>
                  <c:y val="4.9394867308253136E-4"/>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'I vs Mq D1'!$A$2:$A$100</c:f>
              <c:numCache>
                <c:formatCode>General</c:formatCode>
                <c:ptCount val="99"/>
                <c:pt idx="0">
                  <c:v>7.15</c:v>
                </c:pt>
                <c:pt idx="1">
                  <c:v>12.23</c:v>
                </c:pt>
                <c:pt idx="2">
                  <c:v>10.43</c:v>
                </c:pt>
                <c:pt idx="3">
                  <c:v>8.07</c:v>
                </c:pt>
                <c:pt idx="4">
                  <c:v>14.1</c:v>
                </c:pt>
                <c:pt idx="5">
                  <c:v>12.48</c:v>
                </c:pt>
                <c:pt idx="6">
                  <c:v>10.57</c:v>
                </c:pt>
                <c:pt idx="7">
                  <c:v>7.85</c:v>
                </c:pt>
                <c:pt idx="8">
                  <c:v>9.4499999999999993</c:v>
                </c:pt>
                <c:pt idx="9">
                  <c:v>9.7200000000000006</c:v>
                </c:pt>
                <c:pt idx="10">
                  <c:v>12.2</c:v>
                </c:pt>
                <c:pt idx="11">
                  <c:v>10.53</c:v>
                </c:pt>
                <c:pt idx="12">
                  <c:v>11.72</c:v>
                </c:pt>
                <c:pt idx="13">
                  <c:v>16.43</c:v>
                </c:pt>
                <c:pt idx="14">
                  <c:v>8.4700000000000006</c:v>
                </c:pt>
                <c:pt idx="15">
                  <c:v>10.85</c:v>
                </c:pt>
                <c:pt idx="16">
                  <c:v>8.2899999999999991</c:v>
                </c:pt>
                <c:pt idx="17">
                  <c:v>7.53</c:v>
                </c:pt>
                <c:pt idx="18">
                  <c:v>8.48</c:v>
                </c:pt>
                <c:pt idx="19">
                  <c:v>16.760000000000002</c:v>
                </c:pt>
                <c:pt idx="20">
                  <c:v>10.26</c:v>
                </c:pt>
                <c:pt idx="21">
                  <c:v>17.32</c:v>
                </c:pt>
                <c:pt idx="22">
                  <c:v>19.190000000000001</c:v>
                </c:pt>
                <c:pt idx="23">
                  <c:v>5.61</c:v>
                </c:pt>
                <c:pt idx="24">
                  <c:v>21.25</c:v>
                </c:pt>
                <c:pt idx="25">
                  <c:v>7.35</c:v>
                </c:pt>
                <c:pt idx="26">
                  <c:v>11.19</c:v>
                </c:pt>
                <c:pt idx="27">
                  <c:v>10.45</c:v>
                </c:pt>
                <c:pt idx="28">
                  <c:v>8.9</c:v>
                </c:pt>
                <c:pt idx="29">
                  <c:v>11.25</c:v>
                </c:pt>
                <c:pt idx="30">
                  <c:v>11.55</c:v>
                </c:pt>
                <c:pt idx="31">
                  <c:v>14.5</c:v>
                </c:pt>
                <c:pt idx="32">
                  <c:v>7.85</c:v>
                </c:pt>
                <c:pt idx="33">
                  <c:v>9.5500000000000007</c:v>
                </c:pt>
                <c:pt idx="34">
                  <c:v>14.9</c:v>
                </c:pt>
                <c:pt idx="35">
                  <c:v>8.65</c:v>
                </c:pt>
                <c:pt idx="36">
                  <c:v>8.9499999999999993</c:v>
                </c:pt>
                <c:pt idx="37">
                  <c:v>16.5</c:v>
                </c:pt>
                <c:pt idx="38">
                  <c:v>10.95</c:v>
                </c:pt>
                <c:pt idx="39">
                  <c:v>7.95</c:v>
                </c:pt>
                <c:pt idx="40">
                  <c:v>5.85</c:v>
                </c:pt>
                <c:pt idx="41">
                  <c:v>12.5</c:v>
                </c:pt>
                <c:pt idx="42">
                  <c:v>13.8</c:v>
                </c:pt>
                <c:pt idx="43">
                  <c:v>12.98</c:v>
                </c:pt>
                <c:pt idx="44">
                  <c:v>9.99</c:v>
                </c:pt>
                <c:pt idx="45">
                  <c:v>15.8</c:v>
                </c:pt>
                <c:pt idx="46">
                  <c:v>17.8</c:v>
                </c:pt>
                <c:pt idx="47">
                  <c:v>16.22</c:v>
                </c:pt>
                <c:pt idx="48">
                  <c:v>9.23</c:v>
                </c:pt>
                <c:pt idx="49">
                  <c:v>8.98</c:v>
                </c:pt>
                <c:pt idx="50">
                  <c:v>7.95</c:v>
                </c:pt>
                <c:pt idx="51">
                  <c:v>5.85</c:v>
                </c:pt>
                <c:pt idx="52">
                  <c:v>12.5</c:v>
                </c:pt>
                <c:pt idx="53">
                  <c:v>7.15</c:v>
                </c:pt>
                <c:pt idx="54">
                  <c:v>12.23</c:v>
                </c:pt>
                <c:pt idx="55">
                  <c:v>10.43</c:v>
                </c:pt>
                <c:pt idx="56">
                  <c:v>8.07</c:v>
                </c:pt>
                <c:pt idx="57">
                  <c:v>14.1</c:v>
                </c:pt>
                <c:pt idx="58">
                  <c:v>12.48</c:v>
                </c:pt>
                <c:pt idx="59">
                  <c:v>10.57</c:v>
                </c:pt>
                <c:pt idx="60">
                  <c:v>11.55</c:v>
                </c:pt>
                <c:pt idx="61">
                  <c:v>10.65</c:v>
                </c:pt>
                <c:pt idx="62">
                  <c:v>7.85</c:v>
                </c:pt>
                <c:pt idx="63">
                  <c:v>6.1</c:v>
                </c:pt>
                <c:pt idx="64">
                  <c:v>7.55</c:v>
                </c:pt>
                <c:pt idx="65">
                  <c:v>8.35</c:v>
                </c:pt>
                <c:pt idx="66">
                  <c:v>10.57</c:v>
                </c:pt>
                <c:pt idx="67">
                  <c:v>7.85</c:v>
                </c:pt>
                <c:pt idx="68">
                  <c:v>9.4499999999999993</c:v>
                </c:pt>
                <c:pt idx="69">
                  <c:v>9.7200000000000006</c:v>
                </c:pt>
                <c:pt idx="70">
                  <c:v>12.5</c:v>
                </c:pt>
                <c:pt idx="71">
                  <c:v>9.4499999999999993</c:v>
                </c:pt>
                <c:pt idx="72">
                  <c:v>10.11</c:v>
                </c:pt>
                <c:pt idx="73">
                  <c:v>13.5</c:v>
                </c:pt>
                <c:pt idx="74">
                  <c:v>13.1</c:v>
                </c:pt>
                <c:pt idx="75">
                  <c:v>16.2</c:v>
                </c:pt>
                <c:pt idx="76">
                  <c:v>14.8</c:v>
                </c:pt>
                <c:pt idx="77">
                  <c:v>7.98</c:v>
                </c:pt>
                <c:pt idx="78">
                  <c:v>8.8000000000000007</c:v>
                </c:pt>
                <c:pt idx="79">
                  <c:v>9.5</c:v>
                </c:pt>
                <c:pt idx="80">
                  <c:v>9.4499999999999993</c:v>
                </c:pt>
                <c:pt idx="81">
                  <c:v>9.7200000000000006</c:v>
                </c:pt>
                <c:pt idx="82">
                  <c:v>12.2</c:v>
                </c:pt>
                <c:pt idx="83">
                  <c:v>12.1</c:v>
                </c:pt>
                <c:pt idx="84">
                  <c:v>15.5</c:v>
                </c:pt>
                <c:pt idx="85">
                  <c:v>16</c:v>
                </c:pt>
                <c:pt idx="86">
                  <c:v>16.5</c:v>
                </c:pt>
                <c:pt idx="87">
                  <c:v>17</c:v>
                </c:pt>
                <c:pt idx="88">
                  <c:v>8.5</c:v>
                </c:pt>
                <c:pt idx="89">
                  <c:v>9</c:v>
                </c:pt>
                <c:pt idx="90">
                  <c:v>9.5</c:v>
                </c:pt>
                <c:pt idx="91">
                  <c:v>9.8000000000000007</c:v>
                </c:pt>
                <c:pt idx="92">
                  <c:v>12.1</c:v>
                </c:pt>
                <c:pt idx="93">
                  <c:v>11.5</c:v>
                </c:pt>
                <c:pt idx="94">
                  <c:v>13.5</c:v>
                </c:pt>
                <c:pt idx="95">
                  <c:v>16</c:v>
                </c:pt>
                <c:pt idx="96">
                  <c:v>7.5</c:v>
                </c:pt>
                <c:pt idx="97">
                  <c:v>8.6</c:v>
                </c:pt>
                <c:pt idx="98">
                  <c:v>9.33</c:v>
                </c:pt>
              </c:numCache>
            </c:numRef>
          </c:xVal>
          <c:yVal>
            <c:numRef>
              <c:f>'I vs Mq D1'!$B$2:$B$100</c:f>
              <c:numCache>
                <c:formatCode>0.00</c:formatCode>
                <c:ptCount val="99"/>
                <c:pt idx="0">
                  <c:v>7.0606965000000006</c:v>
                </c:pt>
                <c:pt idx="1">
                  <c:v>12.0772473</c:v>
                </c:pt>
                <c:pt idx="2">
                  <c:v>10.299729299999999</c:v>
                </c:pt>
                <c:pt idx="3">
                  <c:v>7.9692056999999998</c:v>
                </c:pt>
                <c:pt idx="4">
                  <c:v>13.923890999999999</c:v>
                </c:pt>
                <c:pt idx="5">
                  <c:v>12.3241248</c:v>
                </c:pt>
                <c:pt idx="6">
                  <c:v>10.437980700000001</c:v>
                </c:pt>
                <c:pt idx="7">
                  <c:v>7.7519534999999999</c:v>
                </c:pt>
                <c:pt idx="8">
                  <c:v>9.3319694999999996</c:v>
                </c:pt>
                <c:pt idx="9">
                  <c:v>9.5985972000000004</c:v>
                </c:pt>
                <c:pt idx="10">
                  <c:v>12.047621999999999</c:v>
                </c:pt>
                <c:pt idx="11">
                  <c:v>10.398480299999999</c:v>
                </c:pt>
                <c:pt idx="12">
                  <c:v>11.573617200000001</c:v>
                </c:pt>
                <c:pt idx="13">
                  <c:v>16.224789300000001</c:v>
                </c:pt>
                <c:pt idx="14">
                  <c:v>8.3642097</c:v>
                </c:pt>
                <c:pt idx="15">
                  <c:v>10.7144835</c:v>
                </c:pt>
                <c:pt idx="16">
                  <c:v>8.1864578999999988</c:v>
                </c:pt>
                <c:pt idx="17">
                  <c:v>7.7464950300000002</c:v>
                </c:pt>
                <c:pt idx="18">
                  <c:v>8.7238084800000006</c:v>
                </c:pt>
                <c:pt idx="19">
                  <c:v>17.241866760000001</c:v>
                </c:pt>
                <c:pt idx="20">
                  <c:v>10.554985259999999</c:v>
                </c:pt>
                <c:pt idx="21">
                  <c:v>17.817967320000001</c:v>
                </c:pt>
                <c:pt idx="22">
                  <c:v>19.741731690000002</c:v>
                </c:pt>
                <c:pt idx="23">
                  <c:v>5.7712931100000002</c:v>
                </c:pt>
                <c:pt idx="24">
                  <c:v>21.860958749999998</c:v>
                </c:pt>
                <c:pt idx="25">
                  <c:v>7.5613198499999994</c:v>
                </c:pt>
                <c:pt idx="26">
                  <c:v>11.511723689999998</c:v>
                </c:pt>
                <c:pt idx="27">
                  <c:v>10.750447949999998</c:v>
                </c:pt>
                <c:pt idx="28">
                  <c:v>9.155883900000001</c:v>
                </c:pt>
                <c:pt idx="29">
                  <c:v>10.996987499999999</c:v>
                </c:pt>
                <c:pt idx="30">
                  <c:v>11.290240500000001</c:v>
                </c:pt>
                <c:pt idx="31">
                  <c:v>14.173895</c:v>
                </c:pt>
                <c:pt idx="32">
                  <c:v>7.6734534999999999</c:v>
                </c:pt>
                <c:pt idx="33">
                  <c:v>9.3352205000000001</c:v>
                </c:pt>
                <c:pt idx="34">
                  <c:v>14.564899</c:v>
                </c:pt>
                <c:pt idx="35">
                  <c:v>8.4554615000000002</c:v>
                </c:pt>
                <c:pt idx="36">
                  <c:v>8.7487144999999984</c:v>
                </c:pt>
                <c:pt idx="37">
                  <c:v>16.128914999999999</c:v>
                </c:pt>
                <c:pt idx="38">
                  <c:v>10.703734499999999</c:v>
                </c:pt>
                <c:pt idx="39">
                  <c:v>7.7712045000000005</c:v>
                </c:pt>
                <c:pt idx="40">
                  <c:v>5.7184334999999997</c:v>
                </c:pt>
                <c:pt idx="41">
                  <c:v>12.218875000000001</c:v>
                </c:pt>
                <c:pt idx="42">
                  <c:v>13.489638000000001</c:v>
                </c:pt>
                <c:pt idx="43">
                  <c:v>12.688079800000001</c:v>
                </c:pt>
                <c:pt idx="44">
                  <c:v>9.7653248999999995</c:v>
                </c:pt>
                <c:pt idx="45">
                  <c:v>15.444658</c:v>
                </c:pt>
                <c:pt idx="46">
                  <c:v>17.399678000000002</c:v>
                </c:pt>
                <c:pt idx="47">
                  <c:v>16.764789412199999</c:v>
                </c:pt>
                <c:pt idx="48">
                  <c:v>9.5400127173000016</c:v>
                </c:pt>
                <c:pt idx="49">
                  <c:v>9.2816158398000006</c:v>
                </c:pt>
                <c:pt idx="50">
                  <c:v>8.2170207045000012</c:v>
                </c:pt>
                <c:pt idx="51">
                  <c:v>6.0464869334999998</c:v>
                </c:pt>
                <c:pt idx="52">
                  <c:v>12.919843875</c:v>
                </c:pt>
                <c:pt idx="53">
                  <c:v>7.390150696500001</c:v>
                </c:pt>
                <c:pt idx="54">
                  <c:v>12.640775247300001</c:v>
                </c:pt>
                <c:pt idx="55">
                  <c:v>10.7803177293</c:v>
                </c:pt>
                <c:pt idx="56">
                  <c:v>8.3410512057000012</c:v>
                </c:pt>
                <c:pt idx="57">
                  <c:v>14.573583891</c:v>
                </c:pt>
                <c:pt idx="58">
                  <c:v>12.899172124800002</c:v>
                </c:pt>
                <c:pt idx="59">
                  <c:v>10.9250199807</c:v>
                </c:pt>
                <c:pt idx="60">
                  <c:v>11.9379357405</c:v>
                </c:pt>
                <c:pt idx="61">
                  <c:v>11.0077069815</c:v>
                </c:pt>
                <c:pt idx="62">
                  <c:v>8.1136619534999994</c:v>
                </c:pt>
                <c:pt idx="63">
                  <c:v>6.3048838109999998</c:v>
                </c:pt>
                <c:pt idx="64">
                  <c:v>7.8035857005000002</c:v>
                </c:pt>
                <c:pt idx="65">
                  <c:v>8.6304557084999995</c:v>
                </c:pt>
                <c:pt idx="66">
                  <c:v>10.9250199807</c:v>
                </c:pt>
                <c:pt idx="67">
                  <c:v>7.9483604999999988</c:v>
                </c:pt>
                <c:pt idx="68">
                  <c:v>9.5684084999999985</c:v>
                </c:pt>
                <c:pt idx="69">
                  <c:v>9.8417916000000005</c:v>
                </c:pt>
                <c:pt idx="70">
                  <c:v>12.656624999999998</c:v>
                </c:pt>
                <c:pt idx="71">
                  <c:v>9.5684084999999985</c:v>
                </c:pt>
                <c:pt idx="72">
                  <c:v>10.236678299999999</c:v>
                </c:pt>
                <c:pt idx="73">
                  <c:v>13.363622999999999</c:v>
                </c:pt>
                <c:pt idx="74">
                  <c:v>12.967663799999999</c:v>
                </c:pt>
                <c:pt idx="75">
                  <c:v>16.036347599999999</c:v>
                </c:pt>
                <c:pt idx="76">
                  <c:v>14.650490400000001</c:v>
                </c:pt>
                <c:pt idx="77">
                  <c:v>7.8993860399999996</c:v>
                </c:pt>
                <c:pt idx="78">
                  <c:v>8.7111023999999997</c:v>
                </c:pt>
                <c:pt idx="79">
                  <c:v>9.4040309999999998</c:v>
                </c:pt>
                <c:pt idx="80">
                  <c:v>9.3545360999999989</c:v>
                </c:pt>
                <c:pt idx="81">
                  <c:v>9.6218085599999998</c:v>
                </c:pt>
                <c:pt idx="82">
                  <c:v>12.076755599999998</c:v>
                </c:pt>
                <c:pt idx="83">
                  <c:v>11.977765799999998</c:v>
                </c:pt>
                <c:pt idx="84">
                  <c:v>15.343418999999999</c:v>
                </c:pt>
                <c:pt idx="85">
                  <c:v>15.838367999999999</c:v>
                </c:pt>
                <c:pt idx="86">
                  <c:v>16.333316999999997</c:v>
                </c:pt>
                <c:pt idx="87">
                  <c:v>16.828265999999999</c:v>
                </c:pt>
                <c:pt idx="88">
                  <c:v>8.4141329999999996</c:v>
                </c:pt>
                <c:pt idx="89">
                  <c:v>8.9090819999999997</c:v>
                </c:pt>
                <c:pt idx="90">
                  <c:v>9.4040309999999998</c:v>
                </c:pt>
                <c:pt idx="91">
                  <c:v>9.7010003999999999</c:v>
                </c:pt>
                <c:pt idx="92">
                  <c:v>11.977765799999998</c:v>
                </c:pt>
                <c:pt idx="93">
                  <c:v>11.383827</c:v>
                </c:pt>
                <c:pt idx="94">
                  <c:v>13.363622999999999</c:v>
                </c:pt>
                <c:pt idx="95">
                  <c:v>15.838367999999999</c:v>
                </c:pt>
                <c:pt idx="96">
                  <c:v>7.4242349999999995</c:v>
                </c:pt>
                <c:pt idx="97">
                  <c:v>8.5131227999999997</c:v>
                </c:pt>
                <c:pt idx="98">
                  <c:v>9.2357483399999989</c:v>
                </c:pt>
              </c:numCache>
            </c:numRef>
          </c:yVal>
          <c:smooth val="1"/>
          <c:extLst>
            <c:ext xmlns:c16="http://schemas.microsoft.com/office/drawing/2014/chart" uri="{C3380CC4-5D6E-409C-BE32-E72D297353CC}">
              <c16:uniqueId val="{00000001-EBF3-4E38-931F-57CE2E7D277F}"/>
            </c:ext>
          </c:extLst>
        </c:ser>
        <c:dLbls>
          <c:showLegendKey val="0"/>
          <c:showVal val="0"/>
          <c:showCatName val="0"/>
          <c:showSerName val="0"/>
          <c:showPercent val="0"/>
          <c:showBubbleSize val="0"/>
        </c:dLbls>
        <c:axId val="236381664"/>
        <c:axId val="248543760"/>
      </c:scatterChart>
      <c:valAx>
        <c:axId val="236381664"/>
        <c:scaling>
          <c:orientation val="minMax"/>
          <c:max val="25"/>
          <c:min val="5"/>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Servidor Web (Internet)</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48543760"/>
        <c:crosses val="autoZero"/>
        <c:crossBetween val="midCat"/>
      </c:valAx>
      <c:valAx>
        <c:axId val="248543760"/>
        <c:scaling>
          <c:orientation val="minMax"/>
          <c:max val="25"/>
          <c:min val="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Máquina</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236381664"/>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2"/>
              </a:solidFill>
              <a:round/>
            </a:ln>
            <a:effectLst>
              <a:outerShdw blurRad="63500" dist="38100" dir="5400000" rotWithShape="0">
                <a:srgbClr val="000000">
                  <a:alpha val="60000"/>
                </a:srgbClr>
              </a:outerShdw>
            </a:effectLst>
          </c:spPr>
          <c:marker>
            <c:symbol val="circle"/>
            <c:size val="6"/>
            <c:spPr>
              <a:gradFill rotWithShape="1">
                <a:gsLst>
                  <a:gs pos="0">
                    <a:schemeClr val="accent2">
                      <a:tint val="98000"/>
                      <a:lumMod val="114000"/>
                    </a:schemeClr>
                  </a:gs>
                  <a:gs pos="100000">
                    <a:schemeClr val="accent2">
                      <a:shade val="90000"/>
                      <a:lumMod val="84000"/>
                    </a:schemeClr>
                  </a:gs>
                </a:gsLst>
                <a:lin ang="5400000" scaled="0"/>
              </a:gradFill>
              <a:ln w="9525" cap="rnd">
                <a:solidFill>
                  <a:schemeClr val="accent2"/>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2"/>
                </a:solidFill>
                <a:prstDash val="sysDash"/>
              </a:ln>
              <a:effectLst/>
            </c:spPr>
            <c:trendlineType val="linear"/>
            <c:dispRSqr val="1"/>
            <c:dispEq val="1"/>
            <c:trendlineLbl>
              <c:layout>
                <c:manualLayout>
                  <c:x val="-0.19958989501312335"/>
                  <c:y val="-4.1666666666666669E-4"/>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Lote_2!$C$2:$C$101</c:f>
              <c:numCache>
                <c:formatCode>0.00</c:formatCode>
                <c:ptCount val="100"/>
                <c:pt idx="0">
                  <c:v>9.1377000000000006</c:v>
                </c:pt>
                <c:pt idx="1">
                  <c:v>15.629940000000001</c:v>
                </c:pt>
                <c:pt idx="2">
                  <c:v>13.32954</c:v>
                </c:pt>
                <c:pt idx="3">
                  <c:v>10.313460000000001</c:v>
                </c:pt>
                <c:pt idx="4">
                  <c:v>18.0198</c:v>
                </c:pt>
                <c:pt idx="5">
                  <c:v>15.949440000000001</c:v>
                </c:pt>
                <c:pt idx="6">
                  <c:v>13.508460000000001</c:v>
                </c:pt>
                <c:pt idx="7">
                  <c:v>10.032299999999999</c:v>
                </c:pt>
                <c:pt idx="8">
                  <c:v>12.0771</c:v>
                </c:pt>
                <c:pt idx="9">
                  <c:v>12.422160000000002</c:v>
                </c:pt>
                <c:pt idx="10">
                  <c:v>15.5916</c:v>
                </c:pt>
                <c:pt idx="11">
                  <c:v>13.45734</c:v>
                </c:pt>
                <c:pt idx="12">
                  <c:v>14.978160000000001</c:v>
                </c:pt>
                <c:pt idx="13">
                  <c:v>20.997540000000001</c:v>
                </c:pt>
                <c:pt idx="14">
                  <c:v>10.824660000000002</c:v>
                </c:pt>
                <c:pt idx="15">
                  <c:v>13.866299999999999</c:v>
                </c:pt>
                <c:pt idx="16">
                  <c:v>10.594619999999999</c:v>
                </c:pt>
                <c:pt idx="17">
                  <c:v>9.6233400000000007</c:v>
                </c:pt>
                <c:pt idx="18">
                  <c:v>10.837440000000001</c:v>
                </c:pt>
                <c:pt idx="19">
                  <c:v>21.419280000000004</c:v>
                </c:pt>
                <c:pt idx="20">
                  <c:v>13.11228</c:v>
                </c:pt>
                <c:pt idx="21">
                  <c:v>22.13496</c:v>
                </c:pt>
                <c:pt idx="22">
                  <c:v>24.524820000000002</c:v>
                </c:pt>
                <c:pt idx="23">
                  <c:v>7.1695800000000007</c:v>
                </c:pt>
                <c:pt idx="24">
                  <c:v>27.157499999999999</c:v>
                </c:pt>
                <c:pt idx="25">
                  <c:v>9.3933</c:v>
                </c:pt>
                <c:pt idx="26">
                  <c:v>14.30082</c:v>
                </c:pt>
                <c:pt idx="27">
                  <c:v>13.3551</c:v>
                </c:pt>
                <c:pt idx="28">
                  <c:v>11.3742</c:v>
                </c:pt>
                <c:pt idx="29">
                  <c:v>14.3775</c:v>
                </c:pt>
                <c:pt idx="30">
                  <c:v>14.760900000000001</c:v>
                </c:pt>
                <c:pt idx="31">
                  <c:v>18.530999999999999</c:v>
                </c:pt>
                <c:pt idx="32">
                  <c:v>10.032299999999999</c:v>
                </c:pt>
                <c:pt idx="33">
                  <c:v>12.2049</c:v>
                </c:pt>
                <c:pt idx="34">
                  <c:v>19.042200000000001</c:v>
                </c:pt>
                <c:pt idx="35">
                  <c:v>11.0547</c:v>
                </c:pt>
                <c:pt idx="36">
                  <c:v>11.438099999999999</c:v>
                </c:pt>
                <c:pt idx="37">
                  <c:v>21.087</c:v>
                </c:pt>
                <c:pt idx="38">
                  <c:v>13.9941</c:v>
                </c:pt>
                <c:pt idx="39">
                  <c:v>10.1601</c:v>
                </c:pt>
                <c:pt idx="40">
                  <c:v>7.4762999999999993</c:v>
                </c:pt>
                <c:pt idx="41">
                  <c:v>15.975</c:v>
                </c:pt>
                <c:pt idx="42">
                  <c:v>17.636400000000002</c:v>
                </c:pt>
                <c:pt idx="43">
                  <c:v>16.588440000000002</c:v>
                </c:pt>
                <c:pt idx="44">
                  <c:v>12.76722</c:v>
                </c:pt>
                <c:pt idx="45">
                  <c:v>20.192400000000003</c:v>
                </c:pt>
                <c:pt idx="46">
                  <c:v>22.7484</c:v>
                </c:pt>
                <c:pt idx="47">
                  <c:v>20.72916</c:v>
                </c:pt>
                <c:pt idx="48">
                  <c:v>11.795940000000002</c:v>
                </c:pt>
                <c:pt idx="49">
                  <c:v>11.47644</c:v>
                </c:pt>
                <c:pt idx="50">
                  <c:v>10.1601</c:v>
                </c:pt>
                <c:pt idx="51">
                  <c:v>7.4762999999999993</c:v>
                </c:pt>
                <c:pt idx="52">
                  <c:v>15.975</c:v>
                </c:pt>
                <c:pt idx="53">
                  <c:v>9.1377000000000006</c:v>
                </c:pt>
                <c:pt idx="54">
                  <c:v>15.629940000000001</c:v>
                </c:pt>
                <c:pt idx="55">
                  <c:v>13.32954</c:v>
                </c:pt>
                <c:pt idx="56">
                  <c:v>10.313460000000001</c:v>
                </c:pt>
                <c:pt idx="57">
                  <c:v>18.0198</c:v>
                </c:pt>
                <c:pt idx="58">
                  <c:v>15.949440000000001</c:v>
                </c:pt>
                <c:pt idx="59">
                  <c:v>13.508460000000001</c:v>
                </c:pt>
                <c:pt idx="60">
                  <c:v>14.760900000000001</c:v>
                </c:pt>
                <c:pt idx="61">
                  <c:v>13.610700000000001</c:v>
                </c:pt>
                <c:pt idx="62">
                  <c:v>10.032299999999999</c:v>
                </c:pt>
                <c:pt idx="63">
                  <c:v>7.7957999999999998</c:v>
                </c:pt>
                <c:pt idx="64">
                  <c:v>9.6488999999999994</c:v>
                </c:pt>
                <c:pt idx="65">
                  <c:v>10.6713</c:v>
                </c:pt>
                <c:pt idx="66">
                  <c:v>13.508460000000001</c:v>
                </c:pt>
                <c:pt idx="67">
                  <c:v>10.032299999999999</c:v>
                </c:pt>
                <c:pt idx="68">
                  <c:v>12.0771</c:v>
                </c:pt>
                <c:pt idx="69">
                  <c:v>12.422160000000002</c:v>
                </c:pt>
                <c:pt idx="70">
                  <c:v>15.975</c:v>
                </c:pt>
                <c:pt idx="71">
                  <c:v>12.0771</c:v>
                </c:pt>
                <c:pt idx="72">
                  <c:v>12.920579999999999</c:v>
                </c:pt>
                <c:pt idx="73">
                  <c:v>17.253</c:v>
                </c:pt>
                <c:pt idx="74">
                  <c:v>16.741800000000001</c:v>
                </c:pt>
                <c:pt idx="75">
                  <c:v>20.703599999999998</c:v>
                </c:pt>
                <c:pt idx="76">
                  <c:v>18.914400000000001</c:v>
                </c:pt>
                <c:pt idx="77">
                  <c:v>10.198440000000002</c:v>
                </c:pt>
                <c:pt idx="78">
                  <c:v>11.246400000000001</c:v>
                </c:pt>
                <c:pt idx="79">
                  <c:v>12.141</c:v>
                </c:pt>
                <c:pt idx="80">
                  <c:v>12.0771</c:v>
                </c:pt>
                <c:pt idx="81">
                  <c:v>12.422160000000002</c:v>
                </c:pt>
                <c:pt idx="82">
                  <c:v>15.5916</c:v>
                </c:pt>
                <c:pt idx="83">
                  <c:v>15.463799999999999</c:v>
                </c:pt>
                <c:pt idx="84">
                  <c:v>19.809000000000001</c:v>
                </c:pt>
                <c:pt idx="85">
                  <c:v>20.448</c:v>
                </c:pt>
                <c:pt idx="86">
                  <c:v>21.087</c:v>
                </c:pt>
                <c:pt idx="87">
                  <c:v>21.725999999999999</c:v>
                </c:pt>
                <c:pt idx="88">
                  <c:v>10.863</c:v>
                </c:pt>
                <c:pt idx="89">
                  <c:v>11.502000000000001</c:v>
                </c:pt>
                <c:pt idx="90">
                  <c:v>12.141</c:v>
                </c:pt>
                <c:pt idx="91">
                  <c:v>12.524400000000002</c:v>
                </c:pt>
                <c:pt idx="92">
                  <c:v>15.463799999999999</c:v>
                </c:pt>
                <c:pt idx="93">
                  <c:v>14.697000000000001</c:v>
                </c:pt>
                <c:pt idx="94">
                  <c:v>17.253</c:v>
                </c:pt>
                <c:pt idx="95">
                  <c:v>20.448</c:v>
                </c:pt>
                <c:pt idx="96">
                  <c:v>9.5850000000000009</c:v>
                </c:pt>
                <c:pt idx="97">
                  <c:v>10.9908</c:v>
                </c:pt>
                <c:pt idx="98">
                  <c:v>11.92374</c:v>
                </c:pt>
                <c:pt idx="99">
                  <c:v>16.051680000000001</c:v>
                </c:pt>
              </c:numCache>
            </c:numRef>
          </c:xVal>
          <c:yVal>
            <c:numRef>
              <c:f>Lote_2!$D$2:$D$101</c:f>
              <c:numCache>
                <c:formatCode>0.00</c:formatCode>
                <c:ptCount val="100"/>
                <c:pt idx="0">
                  <c:v>9.6074999999999999</c:v>
                </c:pt>
                <c:pt idx="1">
                  <c:v>16.0992</c:v>
                </c:pt>
                <c:pt idx="2">
                  <c:v>13.8675</c:v>
                </c:pt>
                <c:pt idx="3">
                  <c:v>10.900499999999999</c:v>
                </c:pt>
                <c:pt idx="4">
                  <c:v>18.511500000000002</c:v>
                </c:pt>
                <c:pt idx="5">
                  <c:v>16.576499999999999</c:v>
                </c:pt>
                <c:pt idx="6">
                  <c:v>13.957800000000001</c:v>
                </c:pt>
                <c:pt idx="7">
                  <c:v>9.9791999999999987</c:v>
                </c:pt>
                <c:pt idx="8">
                  <c:v>12.513</c:v>
                </c:pt>
                <c:pt idx="9">
                  <c:v>12.95</c:v>
                </c:pt>
                <c:pt idx="10">
                  <c:v>15.313499999999999</c:v>
                </c:pt>
                <c:pt idx="11">
                  <c:v>13.9062</c:v>
                </c:pt>
                <c:pt idx="12">
                  <c:v>15.48</c:v>
                </c:pt>
                <c:pt idx="13">
                  <c:v>21.517199999999999</c:v>
                </c:pt>
                <c:pt idx="14">
                  <c:v>11.248800000000001</c:v>
                </c:pt>
                <c:pt idx="15">
                  <c:v>14.190000000000001</c:v>
                </c:pt>
                <c:pt idx="16">
                  <c:v>11.016599999999999</c:v>
                </c:pt>
                <c:pt idx="17">
                  <c:v>10.503000000000002</c:v>
                </c:pt>
                <c:pt idx="18">
                  <c:v>11.270429999999999</c:v>
                </c:pt>
                <c:pt idx="19">
                  <c:v>21.93</c:v>
                </c:pt>
                <c:pt idx="20">
                  <c:v>13.416</c:v>
                </c:pt>
                <c:pt idx="21">
                  <c:v>22.897500000000001</c:v>
                </c:pt>
                <c:pt idx="22">
                  <c:v>25.155000000000001</c:v>
                </c:pt>
                <c:pt idx="23">
                  <c:v>7.559400000000001</c:v>
                </c:pt>
                <c:pt idx="24">
                  <c:v>27.734999999999999</c:v>
                </c:pt>
                <c:pt idx="25">
                  <c:v>9.8040000000000003</c:v>
                </c:pt>
                <c:pt idx="26">
                  <c:v>14.7576</c:v>
                </c:pt>
                <c:pt idx="27">
                  <c:v>13.802999999999999</c:v>
                </c:pt>
                <c:pt idx="28">
                  <c:v>11.803500000000001</c:v>
                </c:pt>
                <c:pt idx="29">
                  <c:v>14.835000000000001</c:v>
                </c:pt>
                <c:pt idx="30">
                  <c:v>15.48</c:v>
                </c:pt>
                <c:pt idx="31">
                  <c:v>19.0275</c:v>
                </c:pt>
                <c:pt idx="32">
                  <c:v>10.449</c:v>
                </c:pt>
                <c:pt idx="33">
                  <c:v>12.642000000000001</c:v>
                </c:pt>
                <c:pt idx="34">
                  <c:v>19.608000000000001</c:v>
                </c:pt>
                <c:pt idx="35">
                  <c:v>11.61</c:v>
                </c:pt>
                <c:pt idx="36">
                  <c:v>11.867999999999999</c:v>
                </c:pt>
                <c:pt idx="37">
                  <c:v>21.607500000000002</c:v>
                </c:pt>
                <c:pt idx="38">
                  <c:v>14.447999999999999</c:v>
                </c:pt>
                <c:pt idx="39">
                  <c:v>10.577999999999999</c:v>
                </c:pt>
                <c:pt idx="40">
                  <c:v>7.8689999999999998</c:v>
                </c:pt>
                <c:pt idx="41">
                  <c:v>16.447500000000002</c:v>
                </c:pt>
                <c:pt idx="42">
                  <c:v>18.060000000000002</c:v>
                </c:pt>
                <c:pt idx="43">
                  <c:v>17.066700000000001</c:v>
                </c:pt>
                <c:pt idx="44">
                  <c:v>13.2096</c:v>
                </c:pt>
                <c:pt idx="45">
                  <c:v>20.64</c:v>
                </c:pt>
                <c:pt idx="46">
                  <c:v>23.22</c:v>
                </c:pt>
                <c:pt idx="47">
                  <c:v>21.736500000000003</c:v>
                </c:pt>
                <c:pt idx="48">
                  <c:v>12.229200000000001</c:v>
                </c:pt>
                <c:pt idx="49">
                  <c:v>11.906700000000001</c:v>
                </c:pt>
                <c:pt idx="50">
                  <c:v>10.6425</c:v>
                </c:pt>
                <c:pt idx="51">
                  <c:v>7.8689999999999998</c:v>
                </c:pt>
                <c:pt idx="52">
                  <c:v>16.447500000000002</c:v>
                </c:pt>
                <c:pt idx="53">
                  <c:v>9.6750000000000007</c:v>
                </c:pt>
                <c:pt idx="54">
                  <c:v>16.125</c:v>
                </c:pt>
                <c:pt idx="55">
                  <c:v>13.932000000000002</c:v>
                </c:pt>
                <c:pt idx="56">
                  <c:v>10.900499999999999</c:v>
                </c:pt>
                <c:pt idx="57">
                  <c:v>18.511500000000002</c:v>
                </c:pt>
                <c:pt idx="58">
                  <c:v>16.576499999999999</c:v>
                </c:pt>
                <c:pt idx="59">
                  <c:v>13.957800000000001</c:v>
                </c:pt>
                <c:pt idx="60">
                  <c:v>15.157500000000001</c:v>
                </c:pt>
                <c:pt idx="61">
                  <c:v>14.061000000000002</c:v>
                </c:pt>
                <c:pt idx="62">
                  <c:v>10.32</c:v>
                </c:pt>
                <c:pt idx="63">
                  <c:v>7.74</c:v>
                </c:pt>
                <c:pt idx="64">
                  <c:v>9.4815000000000005</c:v>
                </c:pt>
                <c:pt idx="65">
                  <c:v>10.32</c:v>
                </c:pt>
                <c:pt idx="66">
                  <c:v>13.932000000000002</c:v>
                </c:pt>
                <c:pt idx="67">
                  <c:v>10.32</c:v>
                </c:pt>
                <c:pt idx="68">
                  <c:v>12.577500000000001</c:v>
                </c:pt>
                <c:pt idx="69">
                  <c:v>12.9</c:v>
                </c:pt>
                <c:pt idx="70">
                  <c:v>16.3185</c:v>
                </c:pt>
                <c:pt idx="71">
                  <c:v>11.764799999999999</c:v>
                </c:pt>
                <c:pt idx="72">
                  <c:v>12.9</c:v>
                </c:pt>
                <c:pt idx="73">
                  <c:v>17.931000000000001</c:v>
                </c:pt>
                <c:pt idx="74">
                  <c:v>16.77</c:v>
                </c:pt>
                <c:pt idx="75">
                  <c:v>20.64</c:v>
                </c:pt>
                <c:pt idx="76">
                  <c:v>19.350000000000001</c:v>
                </c:pt>
                <c:pt idx="77">
                  <c:v>10.513500000000001</c:v>
                </c:pt>
                <c:pt idx="78">
                  <c:v>11.61</c:v>
                </c:pt>
                <c:pt idx="79">
                  <c:v>12.7065</c:v>
                </c:pt>
                <c:pt idx="80">
                  <c:v>12.319500000000001</c:v>
                </c:pt>
                <c:pt idx="81">
                  <c:v>12.8355</c:v>
                </c:pt>
                <c:pt idx="82">
                  <c:v>16.125</c:v>
                </c:pt>
                <c:pt idx="83">
                  <c:v>15.8025</c:v>
                </c:pt>
                <c:pt idx="84">
                  <c:v>20.382000000000001</c:v>
                </c:pt>
                <c:pt idx="85">
                  <c:v>20.898</c:v>
                </c:pt>
                <c:pt idx="86">
                  <c:v>21.736500000000003</c:v>
                </c:pt>
                <c:pt idx="87">
                  <c:v>22.187999999999999</c:v>
                </c:pt>
                <c:pt idx="88">
                  <c:v>11.2875</c:v>
                </c:pt>
                <c:pt idx="89">
                  <c:v>11.867999999999999</c:v>
                </c:pt>
                <c:pt idx="90">
                  <c:v>12.319500000000001</c:v>
                </c:pt>
                <c:pt idx="91">
                  <c:v>12.9</c:v>
                </c:pt>
                <c:pt idx="92">
                  <c:v>15.8025</c:v>
                </c:pt>
                <c:pt idx="93">
                  <c:v>14.641500000000001</c:v>
                </c:pt>
                <c:pt idx="94">
                  <c:v>17.053800000000003</c:v>
                </c:pt>
                <c:pt idx="95">
                  <c:v>20.898</c:v>
                </c:pt>
                <c:pt idx="96">
                  <c:v>10.061999999999999</c:v>
                </c:pt>
                <c:pt idx="97">
                  <c:v>10.965</c:v>
                </c:pt>
                <c:pt idx="98">
                  <c:v>11.61</c:v>
                </c:pt>
                <c:pt idx="99">
                  <c:v>16.447500000000002</c:v>
                </c:pt>
              </c:numCache>
            </c:numRef>
          </c:yVal>
          <c:smooth val="1"/>
          <c:extLst>
            <c:ext xmlns:c16="http://schemas.microsoft.com/office/drawing/2014/chart" uri="{C3380CC4-5D6E-409C-BE32-E72D297353CC}">
              <c16:uniqueId val="{00000000-BAA5-46AD-807E-8268DC6B88AF}"/>
            </c:ext>
          </c:extLst>
        </c:ser>
        <c:dLbls>
          <c:showLegendKey val="0"/>
          <c:showVal val="0"/>
          <c:showCatName val="0"/>
          <c:showSerName val="0"/>
          <c:showPercent val="0"/>
          <c:showBubbleSize val="0"/>
        </c:dLbls>
        <c:axId val="534044520"/>
        <c:axId val="480414952"/>
      </c:scatterChart>
      <c:valAx>
        <c:axId val="53404452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Máquina</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480414952"/>
        <c:crosses val="autoZero"/>
        <c:crossBetween val="midCat"/>
      </c:valAx>
      <c:valAx>
        <c:axId val="4804149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Real</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5340445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Error por Listón</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2"/>
              </a:solidFill>
              <a:round/>
            </a:ln>
            <a:effectLst>
              <a:outerShdw blurRad="63500" dist="38100" dir="5400000" rotWithShape="0">
                <a:srgbClr val="000000">
                  <a:alpha val="60000"/>
                </a:srgbClr>
              </a:outerShdw>
            </a:effectLst>
          </c:spPr>
          <c:marker>
            <c:symbol val="circle"/>
            <c:size val="6"/>
            <c:spPr>
              <a:gradFill rotWithShape="1">
                <a:gsLst>
                  <a:gs pos="0">
                    <a:schemeClr val="accent2">
                      <a:tint val="98000"/>
                      <a:lumMod val="114000"/>
                    </a:schemeClr>
                  </a:gs>
                  <a:gs pos="100000">
                    <a:schemeClr val="accent2">
                      <a:shade val="90000"/>
                      <a:lumMod val="84000"/>
                    </a:schemeClr>
                  </a:gs>
                </a:gsLst>
                <a:lin ang="5400000" scaled="0"/>
              </a:gradFill>
              <a:ln w="9525" cap="rnd">
                <a:solidFill>
                  <a:schemeClr val="accent2"/>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xVal>
            <c:numRef>
              <c:f>Lote_2!$E$2:$E$101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Lote_2!$F$2:$F$101</c:f>
              <c:numCache>
                <c:formatCode>0.00%</c:formatCode>
                <c:ptCount val="100"/>
                <c:pt idx="0">
                  <c:v>4.8130273482385959E-2</c:v>
                </c:pt>
                <c:pt idx="1">
                  <c:v>3.0023147881565664E-2</c:v>
                </c:pt>
                <c:pt idx="2">
                  <c:v>4.0358481988125625E-2</c:v>
                </c:pt>
                <c:pt idx="3">
                  <c:v>4.0533438826542957E-2</c:v>
                </c:pt>
                <c:pt idx="4">
                  <c:v>2.7286651350181556E-2</c:v>
                </c:pt>
                <c:pt idx="5">
                  <c:v>3.9315486938726274E-2</c:v>
                </c:pt>
                <c:pt idx="6">
                  <c:v>3.3263599255577571E-2</c:v>
                </c:pt>
                <c:pt idx="7">
                  <c:v>5.2929039203373695E-3</c:v>
                </c:pt>
                <c:pt idx="8">
                  <c:v>3.6093101820801367E-2</c:v>
                </c:pt>
                <c:pt idx="9">
                  <c:v>4.249180496789589E-2</c:v>
                </c:pt>
                <c:pt idx="10">
                  <c:v>1.7836527360886648E-2</c:v>
                </c:pt>
                <c:pt idx="11">
                  <c:v>3.3354288440360411E-2</c:v>
                </c:pt>
                <c:pt idx="12">
                  <c:v>3.3504782963995554E-2</c:v>
                </c:pt>
                <c:pt idx="13">
                  <c:v>2.4748613408999254E-2</c:v>
                </c:pt>
                <c:pt idx="14">
                  <c:v>3.9182754931794572E-2</c:v>
                </c:pt>
                <c:pt idx="15">
                  <c:v>2.3344367278942641E-2</c:v>
                </c:pt>
                <c:pt idx="16">
                  <c:v>3.9829649388085614E-2</c:v>
                </c:pt>
                <c:pt idx="17">
                  <c:v>2.7541373369329051E-2</c:v>
                </c:pt>
                <c:pt idx="18">
                  <c:v>3.9953162370448964E-2</c:v>
                </c:pt>
                <c:pt idx="19">
                  <c:v>2.3843938731833915E-2</c:v>
                </c:pt>
                <c:pt idx="20">
                  <c:v>2.3163019703667114E-2</c:v>
                </c:pt>
                <c:pt idx="21">
                  <c:v>3.444957659738266E-2</c:v>
                </c:pt>
                <c:pt idx="22">
                  <c:v>2.5695601435606837E-2</c:v>
                </c:pt>
                <c:pt idx="23">
                  <c:v>3.8024542581294833E-2</c:v>
                </c:pt>
                <c:pt idx="24">
                  <c:v>2.1264843965755339E-2</c:v>
                </c:pt>
                <c:pt idx="25">
                  <c:v>4.3722653380601099E-2</c:v>
                </c:pt>
                <c:pt idx="26">
                  <c:v>3.1940825770829941E-2</c:v>
                </c:pt>
                <c:pt idx="27">
                  <c:v>3.3537749623739156E-2</c:v>
                </c:pt>
                <c:pt idx="28">
                  <c:v>3.7743313815477249E-2</c:v>
                </c:pt>
                <c:pt idx="29">
                  <c:v>3.1820552947313605E-2</c:v>
                </c:pt>
                <c:pt idx="30">
                  <c:v>4.8716541674288093E-2</c:v>
                </c:pt>
                <c:pt idx="31">
                  <c:v>2.6792941557390378E-2</c:v>
                </c:pt>
                <c:pt idx="32">
                  <c:v>4.1535839239257251E-2</c:v>
                </c:pt>
                <c:pt idx="33">
                  <c:v>3.5813484747929183E-2</c:v>
                </c:pt>
                <c:pt idx="34">
                  <c:v>2.9712953335223839E-2</c:v>
                </c:pt>
                <c:pt idx="35">
                  <c:v>5.023202800618732E-2</c:v>
                </c:pt>
                <c:pt idx="36">
                  <c:v>3.758491357830409E-2</c:v>
                </c:pt>
                <c:pt idx="37">
                  <c:v>2.4683454260919144E-2</c:v>
                </c:pt>
                <c:pt idx="38">
                  <c:v>3.2435097648294574E-2</c:v>
                </c:pt>
                <c:pt idx="39">
                  <c:v>4.1131484926329419E-2</c:v>
                </c:pt>
                <c:pt idx="40">
                  <c:v>4.4366865963110173E-2</c:v>
                </c:pt>
                <c:pt idx="41">
                  <c:v>2.9577464788732515E-2</c:v>
                </c:pt>
                <c:pt idx="42">
                  <c:v>2.4018507178335737E-2</c:v>
                </c:pt>
                <c:pt idx="43">
                  <c:v>2.8830920809913334E-2</c:v>
                </c:pt>
                <c:pt idx="44">
                  <c:v>3.4649673147325727E-2</c:v>
                </c:pt>
                <c:pt idx="45">
                  <c:v>2.2166755809116187E-2</c:v>
                </c:pt>
                <c:pt idx="46">
                  <c:v>2.0731128343092202E-2</c:v>
                </c:pt>
                <c:pt idx="47">
                  <c:v>4.8595312111055285E-2</c:v>
                </c:pt>
                <c:pt idx="48">
                  <c:v>3.6729586620481182E-2</c:v>
                </c:pt>
                <c:pt idx="49">
                  <c:v>3.7490720118782524E-2</c:v>
                </c:pt>
                <c:pt idx="50">
                  <c:v>4.7479847639294907E-2</c:v>
                </c:pt>
                <c:pt idx="51">
                  <c:v>3.6207749822773382E-2</c:v>
                </c:pt>
                <c:pt idx="52">
                  <c:v>2.9577464788732515E-2</c:v>
                </c:pt>
                <c:pt idx="53">
                  <c:v>4.9764189299072781E-2</c:v>
                </c:pt>
                <c:pt idx="54">
                  <c:v>3.1673826003170751E-2</c:v>
                </c:pt>
                <c:pt idx="55">
                  <c:v>4.519735864853569E-2</c:v>
                </c:pt>
                <c:pt idx="56">
                  <c:v>4.0533438826542957E-2</c:v>
                </c:pt>
                <c:pt idx="57">
                  <c:v>2.7286651350181556E-2</c:v>
                </c:pt>
                <c:pt idx="58">
                  <c:v>3.9315486938726274E-2</c:v>
                </c:pt>
                <c:pt idx="59">
                  <c:v>3.3263599255577571E-2</c:v>
                </c:pt>
                <c:pt idx="60">
                  <c:v>2.6868280389407109E-2</c:v>
                </c:pt>
                <c:pt idx="61">
                  <c:v>3.3084264585950783E-2</c:v>
                </c:pt>
                <c:pt idx="62">
                  <c:v>2.8677372088155354E-2</c:v>
                </c:pt>
                <c:pt idx="63">
                  <c:v>7.1577003001615782E-3</c:v>
                </c:pt>
                <c:pt idx="64">
                  <c:v>1.7349127879861839E-2</c:v>
                </c:pt>
                <c:pt idx="65">
                  <c:v>3.2920075342273217E-2</c:v>
                </c:pt>
                <c:pt idx="66">
                  <c:v>3.1353685024051663E-2</c:v>
                </c:pt>
                <c:pt idx="67">
                  <c:v>2.8677372088155354E-2</c:v>
                </c:pt>
                <c:pt idx="68">
                  <c:v>4.1433787912661224E-2</c:v>
                </c:pt>
                <c:pt idx="69">
                  <c:v>3.8466740083850044E-2</c:v>
                </c:pt>
                <c:pt idx="70">
                  <c:v>2.1502347417840413E-2</c:v>
                </c:pt>
                <c:pt idx="71">
                  <c:v>2.5858856844772377E-2</c:v>
                </c:pt>
                <c:pt idx="72">
                  <c:v>1.5928077532122345E-3</c:v>
                </c:pt>
                <c:pt idx="73">
                  <c:v>3.9297513475917277E-2</c:v>
                </c:pt>
                <c:pt idx="74">
                  <c:v>1.6844066946205441E-3</c:v>
                </c:pt>
                <c:pt idx="75">
                  <c:v>3.071929519503731E-3</c:v>
                </c:pt>
                <c:pt idx="76">
                  <c:v>2.3030072325847018E-2</c:v>
                </c:pt>
                <c:pt idx="77">
                  <c:v>3.0892960099779865E-2</c:v>
                </c:pt>
                <c:pt idx="78">
                  <c:v>3.2330345710627234E-2</c:v>
                </c:pt>
                <c:pt idx="79">
                  <c:v>4.6577711885347178E-2</c:v>
                </c:pt>
                <c:pt idx="80">
                  <c:v>2.0071043545222093E-2</c:v>
                </c:pt>
                <c:pt idx="81">
                  <c:v>3.3274406383430738E-2</c:v>
                </c:pt>
                <c:pt idx="82">
                  <c:v>3.4210728853998326E-2</c:v>
                </c:pt>
                <c:pt idx="83">
                  <c:v>2.1902766461025177E-2</c:v>
                </c:pt>
                <c:pt idx="84">
                  <c:v>2.8926245645918541E-2</c:v>
                </c:pt>
                <c:pt idx="85">
                  <c:v>2.2007042253521091E-2</c:v>
                </c:pt>
                <c:pt idx="86">
                  <c:v>3.0800967420685887E-2</c:v>
                </c:pt>
                <c:pt idx="87">
                  <c:v>2.1264843965755304E-2</c:v>
                </c:pt>
                <c:pt idx="88">
                  <c:v>3.9077602872134777E-2</c:v>
                </c:pt>
                <c:pt idx="89">
                  <c:v>3.1820552947313327E-2</c:v>
                </c:pt>
                <c:pt idx="90">
                  <c:v>1.4702248579194584E-2</c:v>
                </c:pt>
                <c:pt idx="91">
                  <c:v>2.9989460572961462E-2</c:v>
                </c:pt>
                <c:pt idx="92">
                  <c:v>2.1902766461025177E-2</c:v>
                </c:pt>
                <c:pt idx="93">
                  <c:v>3.7762808736477053E-3</c:v>
                </c:pt>
                <c:pt idx="94">
                  <c:v>1.1545818118587932E-2</c:v>
                </c:pt>
                <c:pt idx="95">
                  <c:v>2.2007042253521091E-2</c:v>
                </c:pt>
                <c:pt idx="96">
                  <c:v>4.9765258215962282E-2</c:v>
                </c:pt>
                <c:pt idx="97">
                  <c:v>2.3474178403756112E-3</c:v>
                </c:pt>
                <c:pt idx="98">
                  <c:v>2.6312214120737368E-2</c:v>
                </c:pt>
                <c:pt idx="99">
                  <c:v>2.4659101103435933E-2</c:v>
                </c:pt>
              </c:numCache>
            </c:numRef>
          </c:yVal>
          <c:smooth val="1"/>
          <c:extLst>
            <c:ext xmlns:c16="http://schemas.microsoft.com/office/drawing/2014/chart" uri="{C3380CC4-5D6E-409C-BE32-E72D297353CC}">
              <c16:uniqueId val="{00000000-464C-4594-829F-FA1259FE300A}"/>
            </c:ext>
          </c:extLst>
        </c:ser>
        <c:dLbls>
          <c:showLegendKey val="0"/>
          <c:showVal val="0"/>
          <c:showCatName val="0"/>
          <c:showSerName val="0"/>
          <c:showPercent val="0"/>
          <c:showBubbleSize val="0"/>
        </c:dLbls>
        <c:axId val="525535264"/>
        <c:axId val="525535592"/>
      </c:scatterChart>
      <c:valAx>
        <c:axId val="525535264"/>
        <c:scaling>
          <c:orientation val="minMax"/>
          <c:max val="101"/>
          <c:min val="0"/>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Nº Listón</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525535592"/>
        <c:crosses val="autoZero"/>
        <c:crossBetween val="midCat"/>
      </c:valAx>
      <c:valAx>
        <c:axId val="52553559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S"/>
                  <a:t>%Error</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5255352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2"/>
              </a:solidFill>
              <a:round/>
            </a:ln>
            <a:effectLst>
              <a:outerShdw blurRad="63500" dist="38100" dir="5400000" rotWithShape="0">
                <a:srgbClr val="000000">
                  <a:alpha val="60000"/>
                </a:srgbClr>
              </a:outerShdw>
            </a:effectLst>
          </c:spPr>
          <c:marker>
            <c:symbol val="circle"/>
            <c:size val="6"/>
            <c:spPr>
              <a:gradFill rotWithShape="1">
                <a:gsLst>
                  <a:gs pos="0">
                    <a:schemeClr val="accent2">
                      <a:tint val="98000"/>
                      <a:lumMod val="114000"/>
                    </a:schemeClr>
                  </a:gs>
                  <a:gs pos="100000">
                    <a:schemeClr val="accent2">
                      <a:shade val="90000"/>
                      <a:lumMod val="84000"/>
                    </a:schemeClr>
                  </a:gs>
                </a:gsLst>
                <a:lin ang="5400000" scaled="0"/>
              </a:gradFill>
              <a:ln w="9525" cap="rnd">
                <a:solidFill>
                  <a:schemeClr val="accent2"/>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2"/>
                </a:solidFill>
                <a:prstDash val="sysDash"/>
              </a:ln>
              <a:effectLst/>
            </c:spPr>
            <c:trendlineType val="linear"/>
            <c:dispRSqr val="1"/>
            <c:dispEq val="1"/>
            <c:trendlineLbl>
              <c:layout>
                <c:manualLayout>
                  <c:x val="-0.18847878390201231"/>
                  <c:y val="2.736111111111111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'I vs Mq D2'!$C$1:$C$100</c:f>
              <c:numCache>
                <c:formatCode>0.00</c:formatCode>
                <c:ptCount val="100"/>
                <c:pt idx="0">
                  <c:v>9.1377000000000006</c:v>
                </c:pt>
                <c:pt idx="1">
                  <c:v>15.629940000000001</c:v>
                </c:pt>
                <c:pt idx="2">
                  <c:v>13.32954</c:v>
                </c:pt>
                <c:pt idx="3">
                  <c:v>10.313460000000001</c:v>
                </c:pt>
                <c:pt idx="4">
                  <c:v>18.0198</c:v>
                </c:pt>
                <c:pt idx="5">
                  <c:v>15.949440000000001</c:v>
                </c:pt>
                <c:pt idx="6">
                  <c:v>13.508460000000001</c:v>
                </c:pt>
                <c:pt idx="7">
                  <c:v>10.032299999999999</c:v>
                </c:pt>
                <c:pt idx="8">
                  <c:v>12.0771</c:v>
                </c:pt>
                <c:pt idx="9">
                  <c:v>12.422160000000002</c:v>
                </c:pt>
                <c:pt idx="10">
                  <c:v>15.5916</c:v>
                </c:pt>
                <c:pt idx="11">
                  <c:v>13.45734</c:v>
                </c:pt>
                <c:pt idx="12">
                  <c:v>14.978160000000001</c:v>
                </c:pt>
                <c:pt idx="13">
                  <c:v>20.997540000000001</c:v>
                </c:pt>
                <c:pt idx="14">
                  <c:v>10.824660000000002</c:v>
                </c:pt>
                <c:pt idx="15">
                  <c:v>13.866299999999999</c:v>
                </c:pt>
                <c:pt idx="16">
                  <c:v>10.594619999999999</c:v>
                </c:pt>
                <c:pt idx="17">
                  <c:v>9.6233400000000007</c:v>
                </c:pt>
                <c:pt idx="18">
                  <c:v>10.837440000000001</c:v>
                </c:pt>
                <c:pt idx="19">
                  <c:v>21.419280000000004</c:v>
                </c:pt>
                <c:pt idx="20">
                  <c:v>13.11228</c:v>
                </c:pt>
                <c:pt idx="21">
                  <c:v>22.13496</c:v>
                </c:pt>
                <c:pt idx="22">
                  <c:v>24.524820000000002</c:v>
                </c:pt>
                <c:pt idx="23">
                  <c:v>7.1695800000000007</c:v>
                </c:pt>
                <c:pt idx="24">
                  <c:v>27.157499999999999</c:v>
                </c:pt>
                <c:pt idx="25">
                  <c:v>9.3933</c:v>
                </c:pt>
                <c:pt idx="26">
                  <c:v>14.30082</c:v>
                </c:pt>
                <c:pt idx="27">
                  <c:v>13.3551</c:v>
                </c:pt>
                <c:pt idx="28">
                  <c:v>11.3742</c:v>
                </c:pt>
                <c:pt idx="29">
                  <c:v>14.3775</c:v>
                </c:pt>
                <c:pt idx="30">
                  <c:v>14.760900000000001</c:v>
                </c:pt>
                <c:pt idx="31">
                  <c:v>18.530999999999999</c:v>
                </c:pt>
                <c:pt idx="32">
                  <c:v>10.032299999999999</c:v>
                </c:pt>
                <c:pt idx="33">
                  <c:v>12.2049</c:v>
                </c:pt>
                <c:pt idx="34">
                  <c:v>19.042200000000001</c:v>
                </c:pt>
                <c:pt idx="35">
                  <c:v>11.0547</c:v>
                </c:pt>
                <c:pt idx="36">
                  <c:v>11.438099999999999</c:v>
                </c:pt>
                <c:pt idx="37">
                  <c:v>21.087</c:v>
                </c:pt>
                <c:pt idx="38">
                  <c:v>13.9941</c:v>
                </c:pt>
                <c:pt idx="39">
                  <c:v>10.1601</c:v>
                </c:pt>
                <c:pt idx="40">
                  <c:v>7.4762999999999993</c:v>
                </c:pt>
                <c:pt idx="41">
                  <c:v>15.975</c:v>
                </c:pt>
                <c:pt idx="42">
                  <c:v>17.636400000000002</c:v>
                </c:pt>
                <c:pt idx="43">
                  <c:v>16.588440000000002</c:v>
                </c:pt>
                <c:pt idx="44">
                  <c:v>12.76722</c:v>
                </c:pt>
                <c:pt idx="45">
                  <c:v>20.192400000000003</c:v>
                </c:pt>
                <c:pt idx="46">
                  <c:v>22.7484</c:v>
                </c:pt>
                <c:pt idx="47">
                  <c:v>20.72916</c:v>
                </c:pt>
                <c:pt idx="48">
                  <c:v>11.769173</c:v>
                </c:pt>
                <c:pt idx="49">
                  <c:v>11.47644</c:v>
                </c:pt>
                <c:pt idx="50">
                  <c:v>10.1601</c:v>
                </c:pt>
                <c:pt idx="51">
                  <c:v>7.4762999999999993</c:v>
                </c:pt>
                <c:pt idx="52">
                  <c:v>15.975</c:v>
                </c:pt>
                <c:pt idx="53">
                  <c:v>9.1377000000000006</c:v>
                </c:pt>
                <c:pt idx="54">
                  <c:v>15.629940000000001</c:v>
                </c:pt>
                <c:pt idx="55">
                  <c:v>13.32954</c:v>
                </c:pt>
                <c:pt idx="56">
                  <c:v>10.313460000000001</c:v>
                </c:pt>
                <c:pt idx="57">
                  <c:v>18.0198</c:v>
                </c:pt>
                <c:pt idx="58">
                  <c:v>15.949440000000001</c:v>
                </c:pt>
                <c:pt idx="59">
                  <c:v>13.508460000000001</c:v>
                </c:pt>
                <c:pt idx="60">
                  <c:v>14.760900000000001</c:v>
                </c:pt>
                <c:pt idx="61">
                  <c:v>13.610700000000001</c:v>
                </c:pt>
                <c:pt idx="62">
                  <c:v>10.032299999999999</c:v>
                </c:pt>
                <c:pt idx="63">
                  <c:v>7.7957999999999998</c:v>
                </c:pt>
                <c:pt idx="64">
                  <c:v>9.6488999999999994</c:v>
                </c:pt>
                <c:pt idx="65">
                  <c:v>10.6713</c:v>
                </c:pt>
                <c:pt idx="66">
                  <c:v>13.508460000000001</c:v>
                </c:pt>
                <c:pt idx="67">
                  <c:v>10.032299999999999</c:v>
                </c:pt>
                <c:pt idx="68">
                  <c:v>12.0771</c:v>
                </c:pt>
                <c:pt idx="69">
                  <c:v>12.422160000000002</c:v>
                </c:pt>
                <c:pt idx="70">
                  <c:v>15.975</c:v>
                </c:pt>
                <c:pt idx="71">
                  <c:v>12.0771</c:v>
                </c:pt>
                <c:pt idx="72">
                  <c:v>12.920579999999999</c:v>
                </c:pt>
                <c:pt idx="73">
                  <c:v>17.253</c:v>
                </c:pt>
                <c:pt idx="74">
                  <c:v>16.741800000000001</c:v>
                </c:pt>
                <c:pt idx="75">
                  <c:v>20.654999999999998</c:v>
                </c:pt>
                <c:pt idx="76">
                  <c:v>18.914400000000001</c:v>
                </c:pt>
                <c:pt idx="77">
                  <c:v>10.198440000000002</c:v>
                </c:pt>
                <c:pt idx="78">
                  <c:v>11.246400000000001</c:v>
                </c:pt>
                <c:pt idx="79">
                  <c:v>12.141</c:v>
                </c:pt>
                <c:pt idx="80">
                  <c:v>11.8125</c:v>
                </c:pt>
                <c:pt idx="81">
                  <c:v>12.422160000000002</c:v>
                </c:pt>
                <c:pt idx="82">
                  <c:v>15.5916</c:v>
                </c:pt>
                <c:pt idx="83">
                  <c:v>15.463799999999999</c:v>
                </c:pt>
                <c:pt idx="84">
                  <c:v>19.065000000000001</c:v>
                </c:pt>
                <c:pt idx="85">
                  <c:v>20.448</c:v>
                </c:pt>
                <c:pt idx="86">
                  <c:v>21.087</c:v>
                </c:pt>
                <c:pt idx="87">
                  <c:v>21.725999999999999</c:v>
                </c:pt>
                <c:pt idx="88">
                  <c:v>10.863</c:v>
                </c:pt>
                <c:pt idx="89">
                  <c:v>11.502000000000001</c:v>
                </c:pt>
                <c:pt idx="90">
                  <c:v>12.141</c:v>
                </c:pt>
                <c:pt idx="91">
                  <c:v>12.524400000000002</c:v>
                </c:pt>
                <c:pt idx="92">
                  <c:v>15.004</c:v>
                </c:pt>
                <c:pt idx="93">
                  <c:v>14.697000000000001</c:v>
                </c:pt>
                <c:pt idx="94">
                  <c:v>17.253</c:v>
                </c:pt>
                <c:pt idx="95">
                  <c:v>20.448</c:v>
                </c:pt>
                <c:pt idx="96">
                  <c:v>9.5850000000000009</c:v>
                </c:pt>
                <c:pt idx="97">
                  <c:v>10.9908</c:v>
                </c:pt>
                <c:pt idx="98">
                  <c:v>11.92374</c:v>
                </c:pt>
                <c:pt idx="99">
                  <c:v>16.051680000000001</c:v>
                </c:pt>
              </c:numCache>
            </c:numRef>
          </c:xVal>
          <c:yVal>
            <c:numRef>
              <c:f>'I vs Mq D2'!$D$1:$D$100</c:f>
              <c:numCache>
                <c:formatCode>0.00</c:formatCode>
                <c:ptCount val="100"/>
                <c:pt idx="0">
                  <c:v>9.0447522165000009</c:v>
                </c:pt>
                <c:pt idx="1">
                  <c:v>15.579649016999999</c:v>
                </c:pt>
                <c:pt idx="2">
                  <c:v>13.338149443499999</c:v>
                </c:pt>
                <c:pt idx="3">
                  <c:v>10.280275353</c:v>
                </c:pt>
                <c:pt idx="4">
                  <c:v>17.961819389999999</c:v>
                </c:pt>
                <c:pt idx="5">
                  <c:v>15.898120992000001</c:v>
                </c:pt>
                <c:pt idx="6">
                  <c:v>13.464995103000001</c:v>
                </c:pt>
                <c:pt idx="7">
                  <c:v>10.000020015</c:v>
                </c:pt>
                <c:pt idx="8">
                  <c:v>12.038240654999999</c:v>
                </c:pt>
                <c:pt idx="9">
                  <c:v>12.382190388000001</c:v>
                </c:pt>
                <c:pt idx="10">
                  <c:v>15.541432379999998</c:v>
                </c:pt>
                <c:pt idx="11">
                  <c:v>13.414039587</c:v>
                </c:pt>
                <c:pt idx="12">
                  <c:v>14.929966188000002</c:v>
                </c:pt>
                <c:pt idx="13">
                  <c:v>20.929978197000001</c:v>
                </c:pt>
                <c:pt idx="14">
                  <c:v>10.789830513</c:v>
                </c:pt>
                <c:pt idx="15">
                  <c:v>13.821683715000001</c:v>
                </c:pt>
                <c:pt idx="16">
                  <c:v>10.560530690999999</c:v>
                </c:pt>
                <c:pt idx="17">
                  <c:v>9.5923758870000011</c:v>
                </c:pt>
                <c:pt idx="18">
                  <c:v>10.802569392000001</c:v>
                </c:pt>
                <c:pt idx="19">
                  <c:v>21.350361204000002</c:v>
                </c:pt>
                <c:pt idx="20">
                  <c:v>13.070089854000001</c:v>
                </c:pt>
                <c:pt idx="21">
                  <c:v>22.063738428000001</c:v>
                </c:pt>
                <c:pt idx="22">
                  <c:v>24.161654047500001</c:v>
                </c:pt>
                <c:pt idx="23">
                  <c:v>7.2242774999999995</c:v>
                </c:pt>
                <c:pt idx="24">
                  <c:v>27.364687499999995</c:v>
                </c:pt>
                <c:pt idx="25">
                  <c:v>9.4649624999999986</c:v>
                </c:pt>
                <c:pt idx="26">
                  <c:v>14.409922499999999</c:v>
                </c:pt>
                <c:pt idx="27">
                  <c:v>13.456987499999999</c:v>
                </c:pt>
                <c:pt idx="28">
                  <c:v>11.6737519725</c:v>
                </c:pt>
                <c:pt idx="29">
                  <c:v>14.021159062499999</c:v>
                </c:pt>
                <c:pt idx="30">
                  <c:v>14.574569625000001</c:v>
                </c:pt>
                <c:pt idx="31">
                  <c:v>18.297078749999997</c:v>
                </c:pt>
                <c:pt idx="32">
                  <c:v>9.9056598749999996</c:v>
                </c:pt>
                <c:pt idx="33">
                  <c:v>12.050834625</c:v>
                </c:pt>
                <c:pt idx="34">
                  <c:v>18.801825749999999</c:v>
                </c:pt>
                <c:pt idx="35">
                  <c:v>10.915153875</c:v>
                </c:pt>
                <c:pt idx="36">
                  <c:v>11.293714124999997</c:v>
                </c:pt>
                <c:pt idx="37">
                  <c:v>20.820813749999999</c:v>
                </c:pt>
                <c:pt idx="38">
                  <c:v>13.817449124999998</c:v>
                </c:pt>
                <c:pt idx="39">
                  <c:v>10.031846625</c:v>
                </c:pt>
                <c:pt idx="40">
                  <c:v>7.3819248749999993</c:v>
                </c:pt>
                <c:pt idx="41">
                  <c:v>15.773343749999999</c:v>
                </c:pt>
                <c:pt idx="42">
                  <c:v>17.577404999999999</c:v>
                </c:pt>
                <c:pt idx="43">
                  <c:v>16.532950499999998</c:v>
                </c:pt>
                <c:pt idx="44">
                  <c:v>12.724512749999999</c:v>
                </c:pt>
                <c:pt idx="45">
                  <c:v>20.124855</c:v>
                </c:pt>
                <c:pt idx="46">
                  <c:v>22.672304999999998</c:v>
                </c:pt>
                <c:pt idx="47">
                  <c:v>20.659819499999998</c:v>
                </c:pt>
                <c:pt idx="48">
                  <c:v>11.76825</c:v>
                </c:pt>
                <c:pt idx="49">
                  <c:v>11.4495</c:v>
                </c:pt>
                <c:pt idx="50">
                  <c:v>10.136249999999999</c:v>
                </c:pt>
                <c:pt idx="51">
                  <c:v>7.4587499999999993</c:v>
                </c:pt>
                <c:pt idx="52">
                  <c:v>15.937499999999998</c:v>
                </c:pt>
                <c:pt idx="53">
                  <c:v>9.1162499999999991</c:v>
                </c:pt>
                <c:pt idx="54">
                  <c:v>15.593249999999999</c:v>
                </c:pt>
                <c:pt idx="55">
                  <c:v>13.298249999999999</c:v>
                </c:pt>
                <c:pt idx="56">
                  <c:v>10.634840287267501</c:v>
                </c:pt>
                <c:pt idx="57">
                  <c:v>18.799923219389999</c:v>
                </c:pt>
                <c:pt idx="58">
                  <c:v>16.639932040992001</c:v>
                </c:pt>
                <c:pt idx="59">
                  <c:v>14.093275775103001</c:v>
                </c:pt>
                <c:pt idx="60">
                  <c:v>15.399937105245002</c:v>
                </c:pt>
                <c:pt idx="61">
                  <c:v>14.199942006135</c:v>
                </c:pt>
                <c:pt idx="62">
                  <c:v>10.466623920015</c:v>
                </c:pt>
                <c:pt idx="63">
                  <c:v>8.13330011619</c:v>
                </c:pt>
                <c:pt idx="64">
                  <c:v>10.066625553645</c:v>
                </c:pt>
                <c:pt idx="65">
                  <c:v>11.133287863965</c:v>
                </c:pt>
                <c:pt idx="66">
                  <c:v>14.093275775103001</c:v>
                </c:pt>
                <c:pt idx="67">
                  <c:v>10.253385044999998</c:v>
                </c:pt>
                <c:pt idx="68">
                  <c:v>12.343246964999999</c:v>
                </c:pt>
                <c:pt idx="69">
                  <c:v>12.695911164000002</c:v>
                </c:pt>
                <c:pt idx="70">
                  <c:v>16.327046249999999</c:v>
                </c:pt>
                <c:pt idx="71">
                  <c:v>12.343246964999999</c:v>
                </c:pt>
                <c:pt idx="72">
                  <c:v>13.205315006999999</c:v>
                </c:pt>
                <c:pt idx="73">
                  <c:v>17.23907367</c:v>
                </c:pt>
                <c:pt idx="74">
                  <c:v>16.767189293399998</c:v>
                </c:pt>
                <c:pt idx="75">
                  <c:v>20.783106489599998</c:v>
                </c:pt>
                <c:pt idx="76">
                  <c:v>18.899132616000003</c:v>
                </c:pt>
                <c:pt idx="77">
                  <c:v>10.190207991599999</c:v>
                </c:pt>
                <c:pt idx="78">
                  <c:v>11.237322096</c:v>
                </c:pt>
                <c:pt idx="79">
                  <c:v>12.131199990000001</c:v>
                </c:pt>
                <c:pt idx="80">
                  <c:v>12.067351569</c:v>
                </c:pt>
                <c:pt idx="81">
                  <c:v>12.412133042400001</c:v>
                </c:pt>
                <c:pt idx="82">
                  <c:v>15.458247167999998</c:v>
                </c:pt>
                <c:pt idx="83">
                  <c:v>15.451317881999998</c:v>
                </c:pt>
                <c:pt idx="84">
                  <c:v>19.793010509999998</c:v>
                </c:pt>
                <c:pt idx="85">
                  <c:v>19.16442528</c:v>
                </c:pt>
                <c:pt idx="86">
                  <c:v>21.069978929999998</c:v>
                </c:pt>
                <c:pt idx="87">
                  <c:v>21.708463139999999</c:v>
                </c:pt>
                <c:pt idx="88">
                  <c:v>10.85423157</c:v>
                </c:pt>
                <c:pt idx="89">
                  <c:v>11.359079549999999</c:v>
                </c:pt>
                <c:pt idx="90">
                  <c:v>12.131199990000001</c:v>
                </c:pt>
                <c:pt idx="91">
                  <c:v>12.514290516000001</c:v>
                </c:pt>
                <c:pt idx="92">
                  <c:v>15.211762565999999</c:v>
                </c:pt>
                <c:pt idx="93">
                  <c:v>14.514379425</c:v>
                </c:pt>
                <c:pt idx="94">
                  <c:v>17.23907367</c:v>
                </c:pt>
                <c:pt idx="95">
                  <c:v>20.43149472</c:v>
                </c:pt>
                <c:pt idx="96">
                  <c:v>9.5772631500000003</c:v>
                </c:pt>
                <c:pt idx="97">
                  <c:v>11.322453324</c:v>
                </c:pt>
                <c:pt idx="98">
                  <c:v>11.914115358599998</c:v>
                </c:pt>
                <c:pt idx="99">
                  <c:v>15.790060977600001</c:v>
                </c:pt>
              </c:numCache>
            </c:numRef>
          </c:yVal>
          <c:smooth val="1"/>
          <c:extLst>
            <c:ext xmlns:c16="http://schemas.microsoft.com/office/drawing/2014/chart" uri="{C3380CC4-5D6E-409C-BE32-E72D297353CC}">
              <c16:uniqueId val="{00000001-E1D4-44F0-81BB-EDE0E13CF50F}"/>
            </c:ext>
          </c:extLst>
        </c:ser>
        <c:dLbls>
          <c:showLegendKey val="0"/>
          <c:showVal val="0"/>
          <c:showCatName val="0"/>
          <c:showSerName val="0"/>
          <c:showPercent val="0"/>
          <c:showBubbleSize val="0"/>
        </c:dLbls>
        <c:axId val="192545136"/>
        <c:axId val="192544720"/>
      </c:scatterChart>
      <c:valAx>
        <c:axId val="19254513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Servidor Web (Internet)</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92544720"/>
        <c:crosses val="autoZero"/>
        <c:crossBetween val="midCat"/>
      </c:valAx>
      <c:valAx>
        <c:axId val="19254472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Máquina</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92545136"/>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6"/>
              </a:solidFill>
              <a:round/>
            </a:ln>
            <a:effectLst>
              <a:outerShdw blurRad="63500" dist="38100" dir="5400000" rotWithShape="0">
                <a:srgbClr val="000000">
                  <a:alpha val="60000"/>
                </a:srgbClr>
              </a:outerShdw>
            </a:effectLst>
          </c:spPr>
          <c:marker>
            <c:symbol val="circle"/>
            <c:size val="6"/>
            <c:spPr>
              <a:gradFill rotWithShape="1">
                <a:gsLst>
                  <a:gs pos="0">
                    <a:schemeClr val="accent6">
                      <a:tint val="98000"/>
                      <a:lumMod val="114000"/>
                    </a:schemeClr>
                  </a:gs>
                  <a:gs pos="100000">
                    <a:schemeClr val="accent6">
                      <a:shade val="90000"/>
                      <a:lumMod val="84000"/>
                    </a:schemeClr>
                  </a:gs>
                </a:gsLst>
                <a:lin ang="5400000" scaled="0"/>
              </a:gradFill>
              <a:ln w="9525" cap="rnd">
                <a:solidFill>
                  <a:schemeClr val="accent6"/>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6"/>
                </a:solidFill>
                <a:prstDash val="sysDash"/>
              </a:ln>
              <a:effectLst/>
            </c:spPr>
            <c:trendlineType val="linear"/>
            <c:dispRSqr val="1"/>
            <c:dispEq val="1"/>
            <c:trendlineLbl>
              <c:layout>
                <c:manualLayout>
                  <c:x val="-0.19808486439195094"/>
                  <c:y val="-1.4305555555555556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Lote_3!$C$2:$C$101</c:f>
              <c:numCache>
                <c:formatCode>0.00</c:formatCode>
                <c:ptCount val="100"/>
                <c:pt idx="0">
                  <c:v>5.39825</c:v>
                </c:pt>
                <c:pt idx="1">
                  <c:v>9.2336500000000008</c:v>
                </c:pt>
                <c:pt idx="2">
                  <c:v>7.8746499999999999</c:v>
                </c:pt>
                <c:pt idx="3">
                  <c:v>6.0928500000000003</c:v>
                </c:pt>
                <c:pt idx="4">
                  <c:v>10.6455</c:v>
                </c:pt>
                <c:pt idx="5">
                  <c:v>9.4223999999999997</c:v>
                </c:pt>
                <c:pt idx="6">
                  <c:v>7.9803500000000005</c:v>
                </c:pt>
                <c:pt idx="7">
                  <c:v>5.9267500000000002</c:v>
                </c:pt>
                <c:pt idx="8">
                  <c:v>7.1347499999999995</c:v>
                </c:pt>
                <c:pt idx="9">
                  <c:v>7.3386000000000005</c:v>
                </c:pt>
                <c:pt idx="10">
                  <c:v>9.2110000000000003</c:v>
                </c:pt>
                <c:pt idx="11">
                  <c:v>7.9501499999999998</c:v>
                </c:pt>
                <c:pt idx="12">
                  <c:v>8.8486000000000011</c:v>
                </c:pt>
                <c:pt idx="13">
                  <c:v>12.40465</c:v>
                </c:pt>
                <c:pt idx="14">
                  <c:v>6.3948500000000008</c:v>
                </c:pt>
                <c:pt idx="15">
                  <c:v>8.191749999999999</c:v>
                </c:pt>
                <c:pt idx="16">
                  <c:v>6.2589499999999996</c:v>
                </c:pt>
                <c:pt idx="17">
                  <c:v>5.6851500000000001</c:v>
                </c:pt>
                <c:pt idx="18">
                  <c:v>6.4024000000000001</c:v>
                </c:pt>
                <c:pt idx="19">
                  <c:v>12.6538</c:v>
                </c:pt>
                <c:pt idx="20">
                  <c:v>7.7462999999999997</c:v>
                </c:pt>
                <c:pt idx="21">
                  <c:v>13.076600000000001</c:v>
                </c:pt>
                <c:pt idx="22">
                  <c:v>14.48845</c:v>
                </c:pt>
                <c:pt idx="23">
                  <c:v>4.2355499999999999</c:v>
                </c:pt>
                <c:pt idx="24">
                  <c:v>16.043749999999999</c:v>
                </c:pt>
                <c:pt idx="25">
                  <c:v>5.5492499999999998</c:v>
                </c:pt>
                <c:pt idx="26">
                  <c:v>8.4484499999999993</c:v>
                </c:pt>
                <c:pt idx="27">
                  <c:v>7.8897499999999994</c:v>
                </c:pt>
                <c:pt idx="28">
                  <c:v>6.7195</c:v>
                </c:pt>
                <c:pt idx="29">
                  <c:v>8.4937500000000004</c:v>
                </c:pt>
                <c:pt idx="30">
                  <c:v>8.7202500000000001</c:v>
                </c:pt>
                <c:pt idx="31">
                  <c:v>10.9475</c:v>
                </c:pt>
                <c:pt idx="32">
                  <c:v>5.9267500000000002</c:v>
                </c:pt>
                <c:pt idx="33">
                  <c:v>7.2102500000000003</c:v>
                </c:pt>
                <c:pt idx="34">
                  <c:v>11.249500000000001</c:v>
                </c:pt>
                <c:pt idx="35">
                  <c:v>6.5307500000000003</c:v>
                </c:pt>
                <c:pt idx="36">
                  <c:v>6.7572499999999991</c:v>
                </c:pt>
                <c:pt idx="37">
                  <c:v>12.4575</c:v>
                </c:pt>
                <c:pt idx="38">
                  <c:v>8.2672499999999989</c:v>
                </c:pt>
                <c:pt idx="39">
                  <c:v>6.0022500000000001</c:v>
                </c:pt>
                <c:pt idx="40">
                  <c:v>4.4167499999999995</c:v>
                </c:pt>
                <c:pt idx="41">
                  <c:v>9.4375</c:v>
                </c:pt>
                <c:pt idx="42">
                  <c:v>10.419</c:v>
                </c:pt>
                <c:pt idx="43">
                  <c:v>9.7999000000000009</c:v>
                </c:pt>
                <c:pt idx="44">
                  <c:v>7.5424500000000005</c:v>
                </c:pt>
                <c:pt idx="45">
                  <c:v>11.929</c:v>
                </c:pt>
                <c:pt idx="46">
                  <c:v>13.439</c:v>
                </c:pt>
                <c:pt idx="47">
                  <c:v>12.246099999999998</c:v>
                </c:pt>
                <c:pt idx="48">
                  <c:v>6.9686500000000002</c:v>
                </c:pt>
                <c:pt idx="49">
                  <c:v>6.7799000000000005</c:v>
                </c:pt>
                <c:pt idx="50">
                  <c:v>6.0022500000000001</c:v>
                </c:pt>
                <c:pt idx="51">
                  <c:v>4.4167499999999995</c:v>
                </c:pt>
                <c:pt idx="52">
                  <c:v>9.4375</c:v>
                </c:pt>
                <c:pt idx="53">
                  <c:v>5.39825</c:v>
                </c:pt>
                <c:pt idx="54">
                  <c:v>9.2336500000000008</c:v>
                </c:pt>
                <c:pt idx="55">
                  <c:v>7.8746499999999999</c:v>
                </c:pt>
                <c:pt idx="56">
                  <c:v>6.0928500000000003</c:v>
                </c:pt>
                <c:pt idx="57">
                  <c:v>10.6455</c:v>
                </c:pt>
                <c:pt idx="58">
                  <c:v>9.4223999999999997</c:v>
                </c:pt>
                <c:pt idx="59">
                  <c:v>7.9803500000000005</c:v>
                </c:pt>
                <c:pt idx="60">
                  <c:v>8.7202500000000001</c:v>
                </c:pt>
                <c:pt idx="61">
                  <c:v>8.040750000000001</c:v>
                </c:pt>
                <c:pt idx="62">
                  <c:v>5.9267500000000002</c:v>
                </c:pt>
                <c:pt idx="63">
                  <c:v>4.6055000000000001</c:v>
                </c:pt>
                <c:pt idx="64">
                  <c:v>5.7002499999999996</c:v>
                </c:pt>
                <c:pt idx="65">
                  <c:v>6.3042499999999997</c:v>
                </c:pt>
                <c:pt idx="66">
                  <c:v>7.9803500000000005</c:v>
                </c:pt>
                <c:pt idx="67">
                  <c:v>5.9267500000000002</c:v>
                </c:pt>
                <c:pt idx="68">
                  <c:v>7.1347499999999995</c:v>
                </c:pt>
                <c:pt idx="69">
                  <c:v>7.3386000000000005</c:v>
                </c:pt>
                <c:pt idx="70">
                  <c:v>9.4375</c:v>
                </c:pt>
                <c:pt idx="71">
                  <c:v>7.1347499999999995</c:v>
                </c:pt>
                <c:pt idx="72">
                  <c:v>7.6330499999999999</c:v>
                </c:pt>
                <c:pt idx="73">
                  <c:v>10.192500000000001</c:v>
                </c:pt>
                <c:pt idx="74">
                  <c:v>9.8904999999999994</c:v>
                </c:pt>
                <c:pt idx="75">
                  <c:v>12.231</c:v>
                </c:pt>
                <c:pt idx="76">
                  <c:v>11.174000000000001</c:v>
                </c:pt>
                <c:pt idx="77">
                  <c:v>6.0249000000000006</c:v>
                </c:pt>
                <c:pt idx="78">
                  <c:v>6.644000000000001</c:v>
                </c:pt>
                <c:pt idx="79">
                  <c:v>7.1725000000000003</c:v>
                </c:pt>
                <c:pt idx="80">
                  <c:v>7.1347499999999995</c:v>
                </c:pt>
                <c:pt idx="81">
                  <c:v>7.3386000000000005</c:v>
                </c:pt>
                <c:pt idx="82">
                  <c:v>9.2110000000000003</c:v>
                </c:pt>
                <c:pt idx="83">
                  <c:v>9.1355000000000004</c:v>
                </c:pt>
                <c:pt idx="84">
                  <c:v>11.702500000000001</c:v>
                </c:pt>
                <c:pt idx="85">
                  <c:v>12.08</c:v>
                </c:pt>
                <c:pt idx="86">
                  <c:v>12.4575</c:v>
                </c:pt>
                <c:pt idx="87">
                  <c:v>12.835000000000001</c:v>
                </c:pt>
                <c:pt idx="88">
                  <c:v>6.4175000000000004</c:v>
                </c:pt>
                <c:pt idx="89">
                  <c:v>6.7949999999999999</c:v>
                </c:pt>
                <c:pt idx="90">
                  <c:v>7.1725000000000003</c:v>
                </c:pt>
                <c:pt idx="91">
                  <c:v>7.3990000000000009</c:v>
                </c:pt>
                <c:pt idx="92">
                  <c:v>9.1355000000000004</c:v>
                </c:pt>
                <c:pt idx="93">
                  <c:v>8.6824999999999992</c:v>
                </c:pt>
                <c:pt idx="94">
                  <c:v>10.192500000000001</c:v>
                </c:pt>
                <c:pt idx="95">
                  <c:v>12.08</c:v>
                </c:pt>
                <c:pt idx="96">
                  <c:v>5.6624999999999996</c:v>
                </c:pt>
                <c:pt idx="97">
                  <c:v>6.4929999999999994</c:v>
                </c:pt>
                <c:pt idx="98">
                  <c:v>7.0441500000000001</c:v>
                </c:pt>
                <c:pt idx="99">
                  <c:v>9.482800000000001</c:v>
                </c:pt>
              </c:numCache>
            </c:numRef>
          </c:xVal>
          <c:yVal>
            <c:numRef>
              <c:f>Lote_3!$D$2:$D$101</c:f>
              <c:numCache>
                <c:formatCode>0.00</c:formatCode>
                <c:ptCount val="100"/>
                <c:pt idx="0">
                  <c:v>5.7149999999999999</c:v>
                </c:pt>
                <c:pt idx="1">
                  <c:v>9.50976</c:v>
                </c:pt>
                <c:pt idx="2">
                  <c:v>8.1914999999999996</c:v>
                </c:pt>
                <c:pt idx="3">
                  <c:v>6.4388999999999994</c:v>
                </c:pt>
                <c:pt idx="4">
                  <c:v>10.934699999999999</c:v>
                </c:pt>
                <c:pt idx="5">
                  <c:v>9.7917000000000005</c:v>
                </c:pt>
                <c:pt idx="6">
                  <c:v>8.2448399999999999</c:v>
                </c:pt>
                <c:pt idx="7">
                  <c:v>6.1722000000000001</c:v>
                </c:pt>
                <c:pt idx="8">
                  <c:v>7.3914</c:v>
                </c:pt>
                <c:pt idx="9">
                  <c:v>7.62</c:v>
                </c:pt>
                <c:pt idx="10">
                  <c:v>9.4869000000000003</c:v>
                </c:pt>
                <c:pt idx="11">
                  <c:v>8.2143599999999992</c:v>
                </c:pt>
                <c:pt idx="12">
                  <c:v>9.1440000000000001</c:v>
                </c:pt>
                <c:pt idx="13">
                  <c:v>12.71016</c:v>
                </c:pt>
                <c:pt idx="14">
                  <c:v>6.6446400000000008</c:v>
                </c:pt>
                <c:pt idx="15">
                  <c:v>8.3819999999999997</c:v>
                </c:pt>
                <c:pt idx="16">
                  <c:v>6.5074799999999993</c:v>
                </c:pt>
                <c:pt idx="17">
                  <c:v>5.9283600000000005</c:v>
                </c:pt>
                <c:pt idx="18">
                  <c:v>6.6522600000000001</c:v>
                </c:pt>
                <c:pt idx="19">
                  <c:v>12.954000000000001</c:v>
                </c:pt>
                <c:pt idx="20">
                  <c:v>7.9248000000000003</c:v>
                </c:pt>
                <c:pt idx="21">
                  <c:v>13.525500000000001</c:v>
                </c:pt>
                <c:pt idx="22">
                  <c:v>14.859</c:v>
                </c:pt>
                <c:pt idx="23">
                  <c:v>4.4653200000000002</c:v>
                </c:pt>
                <c:pt idx="24">
                  <c:v>16.382999999999999</c:v>
                </c:pt>
                <c:pt idx="25">
                  <c:v>5.7911999999999999</c:v>
                </c:pt>
                <c:pt idx="26">
                  <c:v>8.7172800000000006</c:v>
                </c:pt>
                <c:pt idx="27">
                  <c:v>8.1533999999999995</c:v>
                </c:pt>
                <c:pt idx="28">
                  <c:v>6.9723000000000006</c:v>
                </c:pt>
                <c:pt idx="29">
                  <c:v>8.7629999999999999</c:v>
                </c:pt>
                <c:pt idx="30">
                  <c:v>9.1440000000000001</c:v>
                </c:pt>
                <c:pt idx="31">
                  <c:v>11.2395</c:v>
                </c:pt>
                <c:pt idx="32">
                  <c:v>6.1722000000000001</c:v>
                </c:pt>
                <c:pt idx="33">
                  <c:v>7.4676000000000009</c:v>
                </c:pt>
                <c:pt idx="34">
                  <c:v>11.5824</c:v>
                </c:pt>
                <c:pt idx="35">
                  <c:v>6.8580000000000005</c:v>
                </c:pt>
                <c:pt idx="36">
                  <c:v>7.0103999999999997</c:v>
                </c:pt>
                <c:pt idx="37">
                  <c:v>12.763500000000001</c:v>
                </c:pt>
                <c:pt idx="38">
                  <c:v>8.5343999999999998</c:v>
                </c:pt>
                <c:pt idx="39">
                  <c:v>6.2483999999999993</c:v>
                </c:pt>
                <c:pt idx="40">
                  <c:v>4.6482000000000001</c:v>
                </c:pt>
                <c:pt idx="41">
                  <c:v>9.7155000000000005</c:v>
                </c:pt>
                <c:pt idx="42">
                  <c:v>10.667999999999999</c:v>
                </c:pt>
                <c:pt idx="43">
                  <c:v>10.08126</c:v>
                </c:pt>
                <c:pt idx="44">
                  <c:v>7.80288</c:v>
                </c:pt>
                <c:pt idx="45">
                  <c:v>12.192</c:v>
                </c:pt>
                <c:pt idx="46">
                  <c:v>13.716000000000001</c:v>
                </c:pt>
                <c:pt idx="47">
                  <c:v>12.839700000000001</c:v>
                </c:pt>
                <c:pt idx="48">
                  <c:v>7.2237600000000004</c:v>
                </c:pt>
                <c:pt idx="49">
                  <c:v>7.0332600000000003</c:v>
                </c:pt>
                <c:pt idx="50">
                  <c:v>6.2865000000000002</c:v>
                </c:pt>
                <c:pt idx="51">
                  <c:v>4.6482000000000001</c:v>
                </c:pt>
                <c:pt idx="52">
                  <c:v>9.7155000000000005</c:v>
                </c:pt>
                <c:pt idx="53">
                  <c:v>5.7149999999999999</c:v>
                </c:pt>
                <c:pt idx="54">
                  <c:v>9.5250000000000004</c:v>
                </c:pt>
                <c:pt idx="55">
                  <c:v>8.2296000000000014</c:v>
                </c:pt>
                <c:pt idx="56">
                  <c:v>6.4388999999999994</c:v>
                </c:pt>
                <c:pt idx="57">
                  <c:v>10.934699999999999</c:v>
                </c:pt>
                <c:pt idx="58">
                  <c:v>9.7917000000000005</c:v>
                </c:pt>
                <c:pt idx="59">
                  <c:v>8.2448399999999999</c:v>
                </c:pt>
                <c:pt idx="60">
                  <c:v>8.9535</c:v>
                </c:pt>
                <c:pt idx="61">
                  <c:v>8.3057999999999996</c:v>
                </c:pt>
                <c:pt idx="62">
                  <c:v>6.0960000000000001</c:v>
                </c:pt>
                <c:pt idx="63">
                  <c:v>4.5720000000000001</c:v>
                </c:pt>
                <c:pt idx="64">
                  <c:v>5.6006999999999998</c:v>
                </c:pt>
                <c:pt idx="65">
                  <c:v>6.0960000000000001</c:v>
                </c:pt>
                <c:pt idx="66">
                  <c:v>8.2296000000000014</c:v>
                </c:pt>
                <c:pt idx="67">
                  <c:v>6.0960000000000001</c:v>
                </c:pt>
                <c:pt idx="68">
                  <c:v>7.4295</c:v>
                </c:pt>
                <c:pt idx="69">
                  <c:v>7.62</c:v>
                </c:pt>
                <c:pt idx="70">
                  <c:v>9.6393000000000004</c:v>
                </c:pt>
                <c:pt idx="71">
                  <c:v>6.9494399999999992</c:v>
                </c:pt>
                <c:pt idx="72">
                  <c:v>7.62</c:v>
                </c:pt>
                <c:pt idx="73">
                  <c:v>10.591800000000001</c:v>
                </c:pt>
                <c:pt idx="74">
                  <c:v>9.9060000000000006</c:v>
                </c:pt>
                <c:pt idx="75">
                  <c:v>12.192</c:v>
                </c:pt>
                <c:pt idx="76">
                  <c:v>11.43</c:v>
                </c:pt>
                <c:pt idx="77">
                  <c:v>6.2103000000000002</c:v>
                </c:pt>
                <c:pt idx="78">
                  <c:v>6.8580000000000005</c:v>
                </c:pt>
                <c:pt idx="79">
                  <c:v>7.5057</c:v>
                </c:pt>
                <c:pt idx="80">
                  <c:v>7.2771000000000008</c:v>
                </c:pt>
                <c:pt idx="81">
                  <c:v>7.5818999999999992</c:v>
                </c:pt>
                <c:pt idx="82">
                  <c:v>9.5250000000000004</c:v>
                </c:pt>
                <c:pt idx="83">
                  <c:v>9.3345000000000002</c:v>
                </c:pt>
                <c:pt idx="84">
                  <c:v>12.0396</c:v>
                </c:pt>
                <c:pt idx="85">
                  <c:v>12.3444</c:v>
                </c:pt>
                <c:pt idx="86">
                  <c:v>12.839700000000001</c:v>
                </c:pt>
                <c:pt idx="87">
                  <c:v>13.106399999999999</c:v>
                </c:pt>
                <c:pt idx="88">
                  <c:v>6.6675000000000004</c:v>
                </c:pt>
                <c:pt idx="89">
                  <c:v>7.0103999999999997</c:v>
                </c:pt>
                <c:pt idx="90">
                  <c:v>7.2771000000000008</c:v>
                </c:pt>
                <c:pt idx="91">
                  <c:v>7.62</c:v>
                </c:pt>
                <c:pt idx="92">
                  <c:v>9.3345000000000002</c:v>
                </c:pt>
                <c:pt idx="93">
                  <c:v>8.6486999999999998</c:v>
                </c:pt>
                <c:pt idx="94">
                  <c:v>10.073640000000001</c:v>
                </c:pt>
                <c:pt idx="95">
                  <c:v>12.3444</c:v>
                </c:pt>
                <c:pt idx="96">
                  <c:v>5.9436</c:v>
                </c:pt>
                <c:pt idx="97">
                  <c:v>6.4770000000000003</c:v>
                </c:pt>
                <c:pt idx="98">
                  <c:v>6.8580000000000005</c:v>
                </c:pt>
                <c:pt idx="99">
                  <c:v>9.7155000000000005</c:v>
                </c:pt>
              </c:numCache>
            </c:numRef>
          </c:yVal>
          <c:smooth val="1"/>
          <c:extLst>
            <c:ext xmlns:c16="http://schemas.microsoft.com/office/drawing/2014/chart" uri="{C3380CC4-5D6E-409C-BE32-E72D297353CC}">
              <c16:uniqueId val="{00000000-E8AF-4C1C-8412-C8C19411B445}"/>
            </c:ext>
          </c:extLst>
        </c:ser>
        <c:dLbls>
          <c:showLegendKey val="0"/>
          <c:showVal val="0"/>
          <c:showCatName val="0"/>
          <c:showSerName val="0"/>
          <c:showPercent val="0"/>
          <c:showBubbleSize val="0"/>
        </c:dLbls>
        <c:axId val="191481536"/>
        <c:axId val="191483200"/>
      </c:scatterChart>
      <c:valAx>
        <c:axId val="191481536"/>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Máquina</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91483200"/>
        <c:crosses val="autoZero"/>
        <c:crossBetween val="midCat"/>
      </c:valAx>
      <c:valAx>
        <c:axId val="1914832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Real</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91481536"/>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Error por Listón</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6"/>
              </a:solidFill>
              <a:round/>
            </a:ln>
            <a:effectLst>
              <a:outerShdw blurRad="57150" dist="19050" dir="5400000" algn="ctr" rotWithShape="0">
                <a:srgbClr val="000000">
                  <a:alpha val="63000"/>
                </a:srgbClr>
              </a:outerShdw>
            </a:effectLst>
          </c:spPr>
          <c:marker>
            <c:symbol val="circle"/>
            <c:size val="6"/>
            <c:spPr>
              <a:gradFill rotWithShape="1">
                <a:gsLst>
                  <a:gs pos="0">
                    <a:schemeClr val="accent6">
                      <a:tint val="98000"/>
                      <a:lumMod val="114000"/>
                    </a:schemeClr>
                  </a:gs>
                  <a:gs pos="100000">
                    <a:schemeClr val="accent6">
                      <a:shade val="90000"/>
                      <a:lumMod val="84000"/>
                    </a:schemeClr>
                  </a:gs>
                </a:gsLst>
                <a:lin ang="5400000" scaled="0"/>
              </a:gradFill>
              <a:ln w="9525" cap="rnd">
                <a:solidFill>
                  <a:schemeClr val="accent6"/>
                </a:solidFill>
                <a:round/>
              </a:ln>
              <a:effectLst>
                <a:outerShdw blurRad="57150" dist="19050" dir="5400000" algn="ctr" rotWithShape="0">
                  <a:srgbClr val="000000">
                    <a:alpha val="63000"/>
                  </a:srgbClr>
                </a:outerShdw>
              </a:effectLst>
              <a:scene3d>
                <a:camera prst="orthographicFront">
                  <a:rot lat="0" lon="0" rev="0"/>
                </a:camera>
                <a:lightRig rig="threePt" dir="tl"/>
              </a:scene3d>
              <a:sp3d prstMaterial="plastic">
                <a:bevelT w="0" h="0"/>
              </a:sp3d>
            </c:spPr>
          </c:marker>
          <c:xVal>
            <c:numRef>
              <c:f>Lote_3!$E$2:$E$101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Lote_3!$F$2:$F$101</c:f>
              <c:numCache>
                <c:formatCode>0.00%</c:formatCode>
                <c:ptCount val="100"/>
                <c:pt idx="0">
                  <c:v>4.8951048951048896E-2</c:v>
                </c:pt>
                <c:pt idx="1">
                  <c:v>2.0441537203597711E-2</c:v>
                </c:pt>
                <c:pt idx="2">
                  <c:v>3.0680728667305878E-2</c:v>
                </c:pt>
                <c:pt idx="3">
                  <c:v>4.7087980173481904E-2</c:v>
                </c:pt>
                <c:pt idx="4">
                  <c:v>1.7730496453900711E-2</c:v>
                </c:pt>
                <c:pt idx="5">
                  <c:v>2.9647435897435834E-2</c:v>
                </c:pt>
                <c:pt idx="6">
                  <c:v>2.3651844843897825E-2</c:v>
                </c:pt>
                <c:pt idx="7">
                  <c:v>3.1847133757961783E-2</c:v>
                </c:pt>
                <c:pt idx="8">
                  <c:v>2.6455026455026457E-2</c:v>
                </c:pt>
                <c:pt idx="9">
                  <c:v>2.8806584362139849E-2</c:v>
                </c:pt>
                <c:pt idx="10">
                  <c:v>2.0491803278688527E-2</c:v>
                </c:pt>
                <c:pt idx="11">
                  <c:v>2.3741690408357077E-2</c:v>
                </c:pt>
                <c:pt idx="12">
                  <c:v>2.3890784982935096E-2</c:v>
                </c:pt>
                <c:pt idx="13">
                  <c:v>1.5216068167985392E-2</c:v>
                </c:pt>
                <c:pt idx="14">
                  <c:v>2.9515938606847696E-2</c:v>
                </c:pt>
                <c:pt idx="15">
                  <c:v>1.3824884792626762E-2</c:v>
                </c:pt>
                <c:pt idx="16">
                  <c:v>3.015681544028951E-2</c:v>
                </c:pt>
                <c:pt idx="17">
                  <c:v>3.3200531208499334E-2</c:v>
                </c:pt>
                <c:pt idx="18">
                  <c:v>2.9481132075471695E-2</c:v>
                </c:pt>
                <c:pt idx="19">
                  <c:v>1.4319809069212316E-2</c:v>
                </c:pt>
                <c:pt idx="20">
                  <c:v>1.3645224171540018E-2</c:v>
                </c:pt>
                <c:pt idx="21">
                  <c:v>2.4826789838337165E-2</c:v>
                </c:pt>
                <c:pt idx="22">
                  <c:v>1.6154247003647666E-2</c:v>
                </c:pt>
                <c:pt idx="23">
                  <c:v>4.4563279857397504E-2</c:v>
                </c:pt>
                <c:pt idx="24">
                  <c:v>1.1764705882352941E-2</c:v>
                </c:pt>
                <c:pt idx="25">
                  <c:v>3.4013605442176874E-2</c:v>
                </c:pt>
                <c:pt idx="26">
                  <c:v>2.2341376228775692E-2</c:v>
                </c:pt>
                <c:pt idx="27">
                  <c:v>2.3923444976076555E-2</c:v>
                </c:pt>
                <c:pt idx="28">
                  <c:v>2.8089887640449437E-2</c:v>
                </c:pt>
                <c:pt idx="29">
                  <c:v>2.2222222222222223E-2</c:v>
                </c:pt>
                <c:pt idx="30">
                  <c:v>3.8961038961038898E-2</c:v>
                </c:pt>
                <c:pt idx="31">
                  <c:v>1.7241379310344827E-2</c:v>
                </c:pt>
                <c:pt idx="32">
                  <c:v>3.1847133757961783E-2</c:v>
                </c:pt>
                <c:pt idx="33">
                  <c:v>2.6178010471204185E-2</c:v>
                </c:pt>
                <c:pt idx="34">
                  <c:v>2.0134228187919392E-2</c:v>
                </c:pt>
                <c:pt idx="35">
                  <c:v>4.0462427745664699E-2</c:v>
                </c:pt>
                <c:pt idx="36">
                  <c:v>2.793296089385475E-2</c:v>
                </c:pt>
                <c:pt idx="37">
                  <c:v>1.5151515151515152E-2</c:v>
                </c:pt>
                <c:pt idx="38">
                  <c:v>2.2831050228310504E-2</c:v>
                </c:pt>
                <c:pt idx="39">
                  <c:v>3.1446540880503034E-2</c:v>
                </c:pt>
                <c:pt idx="40">
                  <c:v>4.2735042735042736E-2</c:v>
                </c:pt>
                <c:pt idx="41">
                  <c:v>0.02</c:v>
                </c:pt>
                <c:pt idx="42">
                  <c:v>1.4492753623188354E-2</c:v>
                </c:pt>
                <c:pt idx="43">
                  <c:v>1.9260400616332819E-2</c:v>
                </c:pt>
                <c:pt idx="44">
                  <c:v>2.5025025025025023E-2</c:v>
                </c:pt>
                <c:pt idx="45">
                  <c:v>1.2658227848101221E-2</c:v>
                </c:pt>
                <c:pt idx="46">
                  <c:v>1.1235955056179735E-2</c:v>
                </c:pt>
                <c:pt idx="47">
                  <c:v>3.8840937114673402E-2</c:v>
                </c:pt>
                <c:pt idx="48">
                  <c:v>2.7085590465872156E-2</c:v>
                </c:pt>
                <c:pt idx="49">
                  <c:v>2.7839643652561245E-2</c:v>
                </c:pt>
                <c:pt idx="50">
                  <c:v>3.7735849056603751E-2</c:v>
                </c:pt>
                <c:pt idx="51">
                  <c:v>4.2735042735042736E-2</c:v>
                </c:pt>
                <c:pt idx="52">
                  <c:v>0.02</c:v>
                </c:pt>
                <c:pt idx="53">
                  <c:v>4.8951048951048896E-2</c:v>
                </c:pt>
                <c:pt idx="54">
                  <c:v>2.2076860179885492E-2</c:v>
                </c:pt>
                <c:pt idx="55">
                  <c:v>3.5474592521572486E-2</c:v>
                </c:pt>
                <c:pt idx="56">
                  <c:v>4.7087980173481904E-2</c:v>
                </c:pt>
                <c:pt idx="57">
                  <c:v>1.7730496453900711E-2</c:v>
                </c:pt>
                <c:pt idx="58">
                  <c:v>2.9647435897435834E-2</c:v>
                </c:pt>
                <c:pt idx="59">
                  <c:v>2.3651844843897825E-2</c:v>
                </c:pt>
                <c:pt idx="60">
                  <c:v>1.7316017316017254E-2</c:v>
                </c:pt>
                <c:pt idx="61">
                  <c:v>2.3474178403755867E-2</c:v>
                </c:pt>
                <c:pt idx="62">
                  <c:v>1.9108280254777118E-2</c:v>
                </c:pt>
                <c:pt idx="63">
                  <c:v>1.6393442622950762E-2</c:v>
                </c:pt>
                <c:pt idx="64">
                  <c:v>2.6490066225165587E-2</c:v>
                </c:pt>
                <c:pt idx="65">
                  <c:v>4.1916167664670621E-2</c:v>
                </c:pt>
                <c:pt idx="66">
                  <c:v>2.1759697256386039E-2</c:v>
                </c:pt>
                <c:pt idx="67">
                  <c:v>1.9108280254777118E-2</c:v>
                </c:pt>
                <c:pt idx="68">
                  <c:v>3.1746031746031821E-2</c:v>
                </c:pt>
                <c:pt idx="69">
                  <c:v>2.8806584362139849E-2</c:v>
                </c:pt>
                <c:pt idx="70">
                  <c:v>1.2000000000000028E-2</c:v>
                </c:pt>
                <c:pt idx="71">
                  <c:v>3.4920634920634928E-2</c:v>
                </c:pt>
                <c:pt idx="72">
                  <c:v>1.0880316518298658E-2</c:v>
                </c:pt>
                <c:pt idx="73">
                  <c:v>2.9629629629629655E-2</c:v>
                </c:pt>
                <c:pt idx="74">
                  <c:v>7.6335877862595148E-3</c:v>
                </c:pt>
                <c:pt idx="75">
                  <c:v>1.2345679012345635E-2</c:v>
                </c:pt>
                <c:pt idx="76">
                  <c:v>1.3513513513513466E-2</c:v>
                </c:pt>
                <c:pt idx="77">
                  <c:v>2.1303258145363397E-2</c:v>
                </c:pt>
                <c:pt idx="78">
                  <c:v>2.2727272727272645E-2</c:v>
                </c:pt>
                <c:pt idx="79">
                  <c:v>3.6842105263157857E-2</c:v>
                </c:pt>
                <c:pt idx="80">
                  <c:v>1.0582010582010732E-2</c:v>
                </c:pt>
                <c:pt idx="81">
                  <c:v>2.3662551440329079E-2</c:v>
                </c:pt>
                <c:pt idx="82">
                  <c:v>2.4590163934426288E-2</c:v>
                </c:pt>
                <c:pt idx="83">
                  <c:v>1.2396694214876063E-2</c:v>
                </c:pt>
                <c:pt idx="84">
                  <c:v>1.9354838709677465E-2</c:v>
                </c:pt>
                <c:pt idx="85">
                  <c:v>1.2499999999999956E-2</c:v>
                </c:pt>
                <c:pt idx="86">
                  <c:v>2.1212121212121297E-2</c:v>
                </c:pt>
                <c:pt idx="87">
                  <c:v>1.1764705882352899E-2</c:v>
                </c:pt>
                <c:pt idx="88">
                  <c:v>2.9411764705882353E-2</c:v>
                </c:pt>
                <c:pt idx="89">
                  <c:v>2.2222222222222143E-2</c:v>
                </c:pt>
                <c:pt idx="90">
                  <c:v>5.2631578947369166E-3</c:v>
                </c:pt>
                <c:pt idx="91">
                  <c:v>2.0408163265306048E-2</c:v>
                </c:pt>
                <c:pt idx="92">
                  <c:v>1.2396694214876063E-2</c:v>
                </c:pt>
                <c:pt idx="93">
                  <c:v>1.3043478260869596E-2</c:v>
                </c:pt>
                <c:pt idx="94">
                  <c:v>2.0740740740740695E-2</c:v>
                </c:pt>
                <c:pt idx="95">
                  <c:v>1.2499999999999956E-2</c:v>
                </c:pt>
                <c:pt idx="96">
                  <c:v>3.9999999999999973E-2</c:v>
                </c:pt>
                <c:pt idx="97">
                  <c:v>1.1627906976744146E-2</c:v>
                </c:pt>
                <c:pt idx="98">
                  <c:v>3.5369774919614155E-2</c:v>
                </c:pt>
                <c:pt idx="99">
                  <c:v>1.5127388535031807E-2</c:v>
                </c:pt>
              </c:numCache>
            </c:numRef>
          </c:yVal>
          <c:smooth val="1"/>
          <c:extLst>
            <c:ext xmlns:c16="http://schemas.microsoft.com/office/drawing/2014/chart" uri="{C3380CC4-5D6E-409C-BE32-E72D297353CC}">
              <c16:uniqueId val="{00000000-7213-4D3E-9D4B-3B9468395BD4}"/>
            </c:ext>
          </c:extLst>
        </c:ser>
        <c:dLbls>
          <c:showLegendKey val="0"/>
          <c:showVal val="0"/>
          <c:showCatName val="0"/>
          <c:showSerName val="0"/>
          <c:showPercent val="0"/>
          <c:showBubbleSize val="0"/>
        </c:dLbls>
        <c:axId val="518572792"/>
        <c:axId val="518572136"/>
      </c:scatterChart>
      <c:valAx>
        <c:axId val="518572792"/>
        <c:scaling>
          <c:orientation val="minMax"/>
          <c:max val="100"/>
        </c:scaling>
        <c:delete val="0"/>
        <c:axPos val="b"/>
        <c:majorGridlines>
          <c:spPr>
            <a:ln w="9525" cap="flat" cmpd="sng" algn="ctr">
              <a:solidFill>
                <a:schemeClr val="lt1">
                  <a:lumMod val="95000"/>
                  <a:alpha val="10000"/>
                </a:schemeClr>
              </a:solidFill>
              <a:round/>
            </a:ln>
            <a:effectLst/>
          </c:spPr>
        </c:majorGridlines>
        <c:minorGridlines>
          <c:spPr>
            <a:ln>
              <a:solidFill>
                <a:schemeClr val="lt1">
                  <a:lumMod val="95000"/>
                  <a:alpha val="5000"/>
                </a:schemeClr>
              </a:solidFill>
            </a:ln>
            <a:effectLst/>
          </c:spPr>
        </c:minorGridlines>
        <c:title>
          <c:tx>
            <c:rich>
              <a:bodyPr rot="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r>
                  <a:rPr lang="es-EC"/>
                  <a:t>n°</a:t>
                </a:r>
                <a:r>
                  <a:rPr lang="es-EC" baseline="0"/>
                  <a:t> listón</a:t>
                </a:r>
                <a:endParaRPr lang="es-EC"/>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18572136"/>
        <c:crosses val="autoZero"/>
        <c:crossBetween val="midCat"/>
      </c:valAx>
      <c:valAx>
        <c:axId val="51857213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r>
                  <a:rPr lang="es-EC"/>
                  <a:t>%error</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5185727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C"/>
              <a:t>Densidad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scatterChart>
        <c:scatterStyle val="smoothMarker"/>
        <c:varyColors val="0"/>
        <c:ser>
          <c:idx val="0"/>
          <c:order val="0"/>
          <c:spPr>
            <a:ln w="9525" cap="rnd">
              <a:solidFill>
                <a:schemeClr val="accent6"/>
              </a:solidFill>
              <a:round/>
            </a:ln>
            <a:effectLst>
              <a:outerShdw blurRad="63500" dist="38100" dir="5400000" rotWithShape="0">
                <a:srgbClr val="000000">
                  <a:alpha val="60000"/>
                </a:srgbClr>
              </a:outerShdw>
            </a:effectLst>
          </c:spPr>
          <c:marker>
            <c:symbol val="circle"/>
            <c:size val="6"/>
            <c:spPr>
              <a:gradFill rotWithShape="1">
                <a:gsLst>
                  <a:gs pos="0">
                    <a:schemeClr val="accent6">
                      <a:tint val="98000"/>
                      <a:lumMod val="114000"/>
                    </a:schemeClr>
                  </a:gs>
                  <a:gs pos="100000">
                    <a:schemeClr val="accent6">
                      <a:shade val="90000"/>
                      <a:lumMod val="84000"/>
                    </a:schemeClr>
                  </a:gs>
                </a:gsLst>
                <a:lin ang="5400000" scaled="0"/>
              </a:gradFill>
              <a:ln w="9525" cap="rnd">
                <a:solidFill>
                  <a:schemeClr val="accent6"/>
                </a:solidFill>
                <a:roun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marker>
          <c:trendline>
            <c:spPr>
              <a:ln w="19050" cap="rnd">
                <a:solidFill>
                  <a:schemeClr val="accent6"/>
                </a:solidFill>
                <a:prstDash val="sysDash"/>
              </a:ln>
              <a:effectLst/>
            </c:spPr>
            <c:trendlineType val="linear"/>
            <c:dispRSqr val="1"/>
            <c:dispEq val="1"/>
            <c:trendlineLbl>
              <c:layout>
                <c:manualLayout>
                  <c:x val="-0.14989391951006123"/>
                  <c:y val="-3.2824074074074075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trendlineLbl>
          </c:trendline>
          <c:xVal>
            <c:numRef>
              <c:f>'I vs Mq D3'!$C$2:$C$101</c:f>
              <c:numCache>
                <c:formatCode>0.00</c:formatCode>
                <c:ptCount val="100"/>
                <c:pt idx="0">
                  <c:v>11.082500000000001</c:v>
                </c:pt>
                <c:pt idx="1">
                  <c:v>18.956500000000002</c:v>
                </c:pt>
                <c:pt idx="2">
                  <c:v>16.166499999999999</c:v>
                </c:pt>
                <c:pt idx="3">
                  <c:v>12.508500000000002</c:v>
                </c:pt>
                <c:pt idx="4">
                  <c:v>21.855</c:v>
                </c:pt>
                <c:pt idx="5">
                  <c:v>19.344000000000001</c:v>
                </c:pt>
                <c:pt idx="6">
                  <c:v>16.383500000000002</c:v>
                </c:pt>
                <c:pt idx="7">
                  <c:v>12.1675</c:v>
                </c:pt>
                <c:pt idx="8">
                  <c:v>14.647499999999999</c:v>
                </c:pt>
                <c:pt idx="9">
                  <c:v>15.066000000000001</c:v>
                </c:pt>
                <c:pt idx="10">
                  <c:v>18.91</c:v>
                </c:pt>
                <c:pt idx="11">
                  <c:v>16.3215</c:v>
                </c:pt>
                <c:pt idx="12">
                  <c:v>18.166</c:v>
                </c:pt>
                <c:pt idx="13">
                  <c:v>25.4665</c:v>
                </c:pt>
                <c:pt idx="14">
                  <c:v>13.128500000000001</c:v>
                </c:pt>
                <c:pt idx="15">
                  <c:v>16.817499999999999</c:v>
                </c:pt>
                <c:pt idx="16">
                  <c:v>12.849499999999999</c:v>
                </c:pt>
                <c:pt idx="17">
                  <c:v>11.6715</c:v>
                </c:pt>
                <c:pt idx="18">
                  <c:v>13.144000000000002</c:v>
                </c:pt>
                <c:pt idx="19">
                  <c:v>25.978000000000002</c:v>
                </c:pt>
                <c:pt idx="20">
                  <c:v>15.903</c:v>
                </c:pt>
                <c:pt idx="21">
                  <c:v>26.846</c:v>
                </c:pt>
                <c:pt idx="22">
                  <c:v>29.744500000000002</c:v>
                </c:pt>
                <c:pt idx="23">
                  <c:v>8.6955000000000009</c:v>
                </c:pt>
                <c:pt idx="24">
                  <c:v>32.9375</c:v>
                </c:pt>
                <c:pt idx="25">
                  <c:v>11.3925</c:v>
                </c:pt>
                <c:pt idx="26">
                  <c:v>17.3445</c:v>
                </c:pt>
                <c:pt idx="27">
                  <c:v>16.197499999999998</c:v>
                </c:pt>
                <c:pt idx="28">
                  <c:v>13.795000000000002</c:v>
                </c:pt>
                <c:pt idx="29">
                  <c:v>17.4375</c:v>
                </c:pt>
                <c:pt idx="30">
                  <c:v>17.9025</c:v>
                </c:pt>
                <c:pt idx="31">
                  <c:v>22.475000000000001</c:v>
                </c:pt>
                <c:pt idx="32">
                  <c:v>14.044434999999998</c:v>
                </c:pt>
                <c:pt idx="33">
                  <c:v>17.085905</c:v>
                </c:pt>
                <c:pt idx="34">
                  <c:v>26.657589999999999</c:v>
                </c:pt>
                <c:pt idx="35">
                  <c:v>15.475714999999999</c:v>
                </c:pt>
                <c:pt idx="36">
                  <c:v>16.012445</c:v>
                </c:pt>
                <c:pt idx="37">
                  <c:v>29.520149999999997</c:v>
                </c:pt>
                <c:pt idx="38">
                  <c:v>19.590644999999999</c:v>
                </c:pt>
                <c:pt idx="39">
                  <c:v>14.223345</c:v>
                </c:pt>
                <c:pt idx="40">
                  <c:v>10.466234999999999</c:v>
                </c:pt>
                <c:pt idx="41">
                  <c:v>22.36375</c:v>
                </c:pt>
                <c:pt idx="42">
                  <c:v>17.267940000000003</c:v>
                </c:pt>
                <c:pt idx="43">
                  <c:v>16.241874000000003</c:v>
                </c:pt>
                <c:pt idx="44">
                  <c:v>12.500487000000001</c:v>
                </c:pt>
                <c:pt idx="45">
                  <c:v>19.77054</c:v>
                </c:pt>
                <c:pt idx="46">
                  <c:v>22.273140000000001</c:v>
                </c:pt>
                <c:pt idx="47">
                  <c:v>20.296085999999999</c:v>
                </c:pt>
                <c:pt idx="48">
                  <c:v>11.549499000000001</c:v>
                </c:pt>
                <c:pt idx="49">
                  <c:v>11.236674000000001</c:v>
                </c:pt>
                <c:pt idx="50">
                  <c:v>9.9478350000000013</c:v>
                </c:pt>
                <c:pt idx="51">
                  <c:v>7.3201049999999999</c:v>
                </c:pt>
                <c:pt idx="52">
                  <c:v>15.641250000000001</c:v>
                </c:pt>
                <c:pt idx="53">
                  <c:v>7.0297330470316961</c:v>
                </c:pt>
                <c:pt idx="54">
                  <c:v>12.024284638489179</c:v>
                </c:pt>
                <c:pt idx="55">
                  <c:v>10.254561633642039</c:v>
                </c:pt>
                <c:pt idx="56">
                  <c:v>7.934258138398012</c:v>
                </c:pt>
                <c:pt idx="57">
                  <c:v>13.86283020463593</c:v>
                </c:pt>
                <c:pt idx="58">
                  <c:v>12.270079500273505</c:v>
                </c:pt>
                <c:pt idx="59">
                  <c:v>10.392206756241261</c:v>
                </c:pt>
                <c:pt idx="60">
                  <c:v>11.355722614435816</c:v>
                </c:pt>
                <c:pt idx="61">
                  <c:v>10.470861112012246</c:v>
                </c:pt>
                <c:pt idx="62">
                  <c:v>7.7179586600278043</c:v>
                </c:pt>
                <c:pt idx="63">
                  <c:v>5.9973946275375303</c:v>
                </c:pt>
                <c:pt idx="64">
                  <c:v>7.4230048258866157</c:v>
                </c:pt>
                <c:pt idx="65">
                  <c:v>8.209548383596454</c:v>
                </c:pt>
                <c:pt idx="66">
                  <c:v>10.392206756241261</c:v>
                </c:pt>
                <c:pt idx="67">
                  <c:v>13.008234999999999</c:v>
                </c:pt>
                <c:pt idx="68">
                  <c:v>15.659594999999999</c:v>
                </c:pt>
                <c:pt idx="69">
                  <c:v>16.107012000000001</c:v>
                </c:pt>
                <c:pt idx="70">
                  <c:v>20.713750000000001</c:v>
                </c:pt>
                <c:pt idx="71">
                  <c:v>15.659594999999999</c:v>
                </c:pt>
                <c:pt idx="72">
                  <c:v>16.753280999999998</c:v>
                </c:pt>
                <c:pt idx="73">
                  <c:v>22.370850000000001</c:v>
                </c:pt>
                <c:pt idx="74">
                  <c:v>21.708009999999998</c:v>
                </c:pt>
                <c:pt idx="75">
                  <c:v>26.845019999999998</c:v>
                </c:pt>
                <c:pt idx="76">
                  <c:v>24.525080000000003</c:v>
                </c:pt>
                <c:pt idx="77">
                  <c:v>13.223658</c:v>
                </c:pt>
                <c:pt idx="78">
                  <c:v>14.582480000000002</c:v>
                </c:pt>
                <c:pt idx="79">
                  <c:v>15.74245</c:v>
                </c:pt>
                <c:pt idx="80">
                  <c:v>15.659594999999999</c:v>
                </c:pt>
                <c:pt idx="81">
                  <c:v>16.107012000000001</c:v>
                </c:pt>
                <c:pt idx="82">
                  <c:v>22.8445</c:v>
                </c:pt>
                <c:pt idx="83">
                  <c:v>22.657250000000001</c:v>
                </c:pt>
                <c:pt idx="84">
                  <c:v>29.02375</c:v>
                </c:pt>
                <c:pt idx="85">
                  <c:v>29.96</c:v>
                </c:pt>
                <c:pt idx="86">
                  <c:v>30.896250000000002</c:v>
                </c:pt>
                <c:pt idx="87">
                  <c:v>31.8325</c:v>
                </c:pt>
                <c:pt idx="88">
                  <c:v>15.91625</c:v>
                </c:pt>
                <c:pt idx="89">
                  <c:v>16.852499999999999</c:v>
                </c:pt>
                <c:pt idx="90">
                  <c:v>17.78875</c:v>
                </c:pt>
                <c:pt idx="91">
                  <c:v>18.3505</c:v>
                </c:pt>
                <c:pt idx="92">
                  <c:v>22.657250000000001</c:v>
                </c:pt>
                <c:pt idx="93">
                  <c:v>21.533750000000001</c:v>
                </c:pt>
                <c:pt idx="94">
                  <c:v>25.278750000000002</c:v>
                </c:pt>
                <c:pt idx="95">
                  <c:v>29.96</c:v>
                </c:pt>
                <c:pt idx="96">
                  <c:v>14.043750000000001</c:v>
                </c:pt>
                <c:pt idx="97">
                  <c:v>16.1035</c:v>
                </c:pt>
                <c:pt idx="98">
                  <c:v>17.470425000000002</c:v>
                </c:pt>
                <c:pt idx="99">
                  <c:v>23.518600000000003</c:v>
                </c:pt>
              </c:numCache>
            </c:numRef>
          </c:xVal>
          <c:yVal>
            <c:numRef>
              <c:f>'I vs Mq D3'!$D$2:$D$101</c:f>
              <c:numCache>
                <c:formatCode>0.00</c:formatCode>
                <c:ptCount val="100"/>
                <c:pt idx="0">
                  <c:v>11.193325000000002</c:v>
                </c:pt>
                <c:pt idx="1">
                  <c:v>18.766935</c:v>
                </c:pt>
                <c:pt idx="2">
                  <c:v>16.004835</c:v>
                </c:pt>
                <c:pt idx="3">
                  <c:v>12.383415000000001</c:v>
                </c:pt>
                <c:pt idx="4">
                  <c:v>21.63645</c:v>
                </c:pt>
                <c:pt idx="5">
                  <c:v>19.150560000000002</c:v>
                </c:pt>
                <c:pt idx="6">
                  <c:v>16.219665000000003</c:v>
                </c:pt>
                <c:pt idx="7">
                  <c:v>12.045825000000001</c:v>
                </c:pt>
                <c:pt idx="8">
                  <c:v>14.501024999999998</c:v>
                </c:pt>
                <c:pt idx="9">
                  <c:v>14.91534</c:v>
                </c:pt>
                <c:pt idx="10">
                  <c:v>18.7209</c:v>
                </c:pt>
                <c:pt idx="11">
                  <c:v>16.158284999999999</c:v>
                </c:pt>
                <c:pt idx="12">
                  <c:v>17.98434</c:v>
                </c:pt>
                <c:pt idx="13">
                  <c:v>25.211835000000001</c:v>
                </c:pt>
                <c:pt idx="14">
                  <c:v>12.997215000000001</c:v>
                </c:pt>
                <c:pt idx="15">
                  <c:v>16.649324999999997</c:v>
                </c:pt>
                <c:pt idx="16">
                  <c:v>12.721004999999998</c:v>
                </c:pt>
                <c:pt idx="17">
                  <c:v>11.554785000000001</c:v>
                </c:pt>
                <c:pt idx="18">
                  <c:v>13.012560000000002</c:v>
                </c:pt>
                <c:pt idx="19">
                  <c:v>25.718220000000002</c:v>
                </c:pt>
                <c:pt idx="20">
                  <c:v>15.743970000000001</c:v>
                </c:pt>
                <c:pt idx="21">
                  <c:v>26.577539999999999</c:v>
                </c:pt>
                <c:pt idx="22">
                  <c:v>29.447055000000002</c:v>
                </c:pt>
                <c:pt idx="23">
                  <c:v>8.6085450000000012</c:v>
                </c:pt>
                <c:pt idx="24">
                  <c:v>32.608125000000001</c:v>
                </c:pt>
                <c:pt idx="25">
                  <c:v>11.278575</c:v>
                </c:pt>
                <c:pt idx="26">
                  <c:v>17.171054999999999</c:v>
                </c:pt>
                <c:pt idx="27">
                  <c:v>16.035524999999996</c:v>
                </c:pt>
                <c:pt idx="28">
                  <c:v>13.657050000000002</c:v>
                </c:pt>
                <c:pt idx="29">
                  <c:v>17.263124999999999</c:v>
                </c:pt>
                <c:pt idx="30">
                  <c:v>17.723475000000001</c:v>
                </c:pt>
                <c:pt idx="31">
                  <c:v>22.250250000000001</c:v>
                </c:pt>
                <c:pt idx="32">
                  <c:v>13.903990649999997</c:v>
                </c:pt>
                <c:pt idx="33">
                  <c:v>16.91504595</c:v>
                </c:pt>
                <c:pt idx="34">
                  <c:v>26.1244382</c:v>
                </c:pt>
                <c:pt idx="35">
                  <c:v>15.166200699999999</c:v>
                </c:pt>
                <c:pt idx="36">
                  <c:v>15.692196099999999</c:v>
                </c:pt>
                <c:pt idx="37">
                  <c:v>28.929746999999995</c:v>
                </c:pt>
                <c:pt idx="38">
                  <c:v>19.198832099999997</c:v>
                </c:pt>
                <c:pt idx="39">
                  <c:v>13.9388781</c:v>
                </c:pt>
                <c:pt idx="40">
                  <c:v>10.256910299999999</c:v>
                </c:pt>
                <c:pt idx="41">
                  <c:v>21.916474999999998</c:v>
                </c:pt>
                <c:pt idx="42">
                  <c:v>16.922581200000003</c:v>
                </c:pt>
                <c:pt idx="43">
                  <c:v>15.917036520000002</c:v>
                </c:pt>
                <c:pt idx="44">
                  <c:v>12.250477260000002</c:v>
                </c:pt>
                <c:pt idx="45">
                  <c:v>19.3751292</c:v>
                </c:pt>
                <c:pt idx="46">
                  <c:v>21.8276772</c:v>
                </c:pt>
                <c:pt idx="47">
                  <c:v>19.890164279999997</c:v>
                </c:pt>
                <c:pt idx="48">
                  <c:v>11.547189100200001</c:v>
                </c:pt>
                <c:pt idx="49">
                  <c:v>11.011940520000001</c:v>
                </c:pt>
                <c:pt idx="50">
                  <c:v>9.7488783000000012</c:v>
                </c:pt>
                <c:pt idx="51">
                  <c:v>7.1737028999999994</c:v>
                </c:pt>
                <c:pt idx="52">
                  <c:v>15.328425000000001</c:v>
                </c:pt>
                <c:pt idx="53">
                  <c:v>6.8891383860910622</c:v>
                </c:pt>
                <c:pt idx="54">
                  <c:v>11.783798945719395</c:v>
                </c:pt>
                <c:pt idx="55">
                  <c:v>10.049470400969199</c:v>
                </c:pt>
                <c:pt idx="56">
                  <c:v>7.7755729756300518</c:v>
                </c:pt>
                <c:pt idx="57">
                  <c:v>13.585573600543212</c:v>
                </c:pt>
                <c:pt idx="58">
                  <c:v>12.16087579272107</c:v>
                </c:pt>
                <c:pt idx="59">
                  <c:v>10.299716116110714</c:v>
                </c:pt>
                <c:pt idx="60">
                  <c:v>11.254656683167337</c:v>
                </c:pt>
                <c:pt idx="61">
                  <c:v>10.377670448115337</c:v>
                </c:pt>
                <c:pt idx="62">
                  <c:v>7.6492688279535566</c:v>
                </c:pt>
                <c:pt idx="63">
                  <c:v>5.9440178153524466</c:v>
                </c:pt>
                <c:pt idx="64">
                  <c:v>7.3569400829362248</c:v>
                </c:pt>
                <c:pt idx="65">
                  <c:v>8.1364834029824458</c:v>
                </c:pt>
                <c:pt idx="66">
                  <c:v>10.299716116110714</c:v>
                </c:pt>
                <c:pt idx="67">
                  <c:v>12.892461708499999</c:v>
                </c:pt>
                <c:pt idx="68">
                  <c:v>15.520224604499999</c:v>
                </c:pt>
                <c:pt idx="69">
                  <c:v>15.963659593200001</c:v>
                </c:pt>
                <c:pt idx="70">
                  <c:v>20.529397625000001</c:v>
                </c:pt>
                <c:pt idx="71">
                  <c:v>15.520224604499999</c:v>
                </c:pt>
                <c:pt idx="72">
                  <c:v>16.604176799099996</c:v>
                </c:pt>
                <c:pt idx="73">
                  <c:v>22.171749434999999</c:v>
                </c:pt>
                <c:pt idx="74">
                  <c:v>21.514808710999997</c:v>
                </c:pt>
                <c:pt idx="75">
                  <c:v>26.606099321999999</c:v>
                </c:pt>
                <c:pt idx="76">
                  <c:v>24.306806788000003</c:v>
                </c:pt>
                <c:pt idx="77">
                  <c:v>13.105967443800001</c:v>
                </c:pt>
                <c:pt idx="78">
                  <c:v>14.452695928000002</c:v>
                </c:pt>
                <c:pt idx="79">
                  <c:v>15.602342195</c:v>
                </c:pt>
                <c:pt idx="80">
                  <c:v>15.520224604499999</c:v>
                </c:pt>
                <c:pt idx="81">
                  <c:v>15.963659593200001</c:v>
                </c:pt>
                <c:pt idx="82">
                  <c:v>22.641183949999999</c:v>
                </c:pt>
                <c:pt idx="83">
                  <c:v>22.455600475000001</c:v>
                </c:pt>
                <c:pt idx="84">
                  <c:v>28.765438624999998</c:v>
                </c:pt>
                <c:pt idx="85">
                  <c:v>29.693356000000001</c:v>
                </c:pt>
                <c:pt idx="86">
                  <c:v>30.621273375000001</c:v>
                </c:pt>
                <c:pt idx="87">
                  <c:v>31.549190749999998</c:v>
                </c:pt>
                <c:pt idx="88">
                  <c:v>15.774595374999999</c:v>
                </c:pt>
                <c:pt idx="89">
                  <c:v>16.70251275</c:v>
                </c:pt>
                <c:pt idx="90">
                  <c:v>17.630430125</c:v>
                </c:pt>
                <c:pt idx="91">
                  <c:v>18.187180550000001</c:v>
                </c:pt>
                <c:pt idx="92">
                  <c:v>22.455600475000001</c:v>
                </c:pt>
                <c:pt idx="93">
                  <c:v>21.342099624999999</c:v>
                </c:pt>
                <c:pt idx="94">
                  <c:v>25.053769125000002</c:v>
                </c:pt>
                <c:pt idx="95">
                  <c:v>29.693356000000001</c:v>
                </c:pt>
                <c:pt idx="96">
                  <c:v>13.918760625000001</c:v>
                </c:pt>
                <c:pt idx="97">
                  <c:v>15.96017885</c:v>
                </c:pt>
                <c:pt idx="98">
                  <c:v>17.314938217500004</c:v>
                </c:pt>
                <c:pt idx="99">
                  <c:v>23.309284460000001</c:v>
                </c:pt>
              </c:numCache>
            </c:numRef>
          </c:yVal>
          <c:smooth val="1"/>
          <c:extLst>
            <c:ext xmlns:c16="http://schemas.microsoft.com/office/drawing/2014/chart" uri="{C3380CC4-5D6E-409C-BE32-E72D297353CC}">
              <c16:uniqueId val="{00000001-9286-41D9-93D6-8238E84D4EB5}"/>
            </c:ext>
          </c:extLst>
        </c:ser>
        <c:dLbls>
          <c:showLegendKey val="0"/>
          <c:showVal val="0"/>
          <c:showCatName val="0"/>
          <c:showSerName val="0"/>
          <c:showPercent val="0"/>
          <c:showBubbleSize val="0"/>
        </c:dLbls>
        <c:axId val="182098080"/>
        <c:axId val="182097664"/>
      </c:scatterChart>
      <c:valAx>
        <c:axId val="18209808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Servidor Web (Internet)</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82097664"/>
        <c:crosses val="autoZero"/>
        <c:crossBetween val="midCat"/>
      </c:valAx>
      <c:valAx>
        <c:axId val="18209766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r>
                  <a:rPr lang="es-EC"/>
                  <a:t>Máquina</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7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C"/>
          </a:p>
        </c:txPr>
        <c:crossAx val="182098080"/>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112204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F5206A2-B5B9-423A-BC0D-F10BF1BE7B53}" type="datetimeFigureOut">
              <a:rPr lang="es-EC" smtClean="0"/>
              <a:t>1/2/2019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21048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1989701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36047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70424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416791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2906319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707030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355327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53752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249058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5206A2-B5B9-423A-BC0D-F10BF1BE7B53}" type="datetimeFigureOut">
              <a:rPr lang="es-EC" smtClean="0"/>
              <a:t>1/2/2019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254798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5206A2-B5B9-423A-BC0D-F10BF1BE7B53}" type="datetimeFigureOut">
              <a:rPr lang="es-EC" smtClean="0"/>
              <a:t>1/2/2019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423394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143808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363197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7F5206A2-B5B9-423A-BC0D-F10BF1BE7B53}" type="datetimeFigureOut">
              <a:rPr lang="es-EC" smtClean="0"/>
              <a:t>1/2/2019</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107714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F5206A2-B5B9-423A-BC0D-F10BF1BE7B53}" type="datetimeFigureOut">
              <a:rPr lang="es-EC" smtClean="0"/>
              <a:t>1/2/2019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F16CCD-37F3-44BF-BB36-677230973FB9}" type="slidenum">
              <a:rPr lang="es-EC" smtClean="0"/>
              <a:t>‹#›</a:t>
            </a:fld>
            <a:endParaRPr lang="es-EC"/>
          </a:p>
        </p:txBody>
      </p:sp>
    </p:spTree>
    <p:extLst>
      <p:ext uri="{BB962C8B-B14F-4D97-AF65-F5344CB8AC3E}">
        <p14:creationId xmlns:p14="http://schemas.microsoft.com/office/powerpoint/2010/main" val="122624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5206A2-B5B9-423A-BC0D-F10BF1BE7B53}" type="datetimeFigureOut">
              <a:rPr lang="es-EC" smtClean="0"/>
              <a:t>1/2/2019</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F16CCD-37F3-44BF-BB36-677230973FB9}" type="slidenum">
              <a:rPr lang="es-EC" smtClean="0"/>
              <a:t>‹#›</a:t>
            </a:fld>
            <a:endParaRPr lang="es-EC"/>
          </a:p>
        </p:txBody>
      </p:sp>
    </p:spTree>
    <p:extLst>
      <p:ext uri="{BB962C8B-B14F-4D97-AF65-F5344CB8AC3E}">
        <p14:creationId xmlns:p14="http://schemas.microsoft.com/office/powerpoint/2010/main" val="23105927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ngemecanica.com/tutorialsemanal/tutorialn218.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utomation24.biz/siemens-logo-8-tde-6ed1055-4mh00-0ba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densi.com.tr/urundetay.160.Mavin%20NA1%20Loadcell.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s://definicion.de/soldadura/" TargetMode="External"/><Relationship Id="rId3" Type="http://schemas.openxmlformats.org/officeDocument/2006/relationships/hyperlink" Target="https://files.pepperl-fuchs.com/webcat/navi/productInfo/edb/205336_spa.pdf?v=20170126120119" TargetMode="External"/><Relationship Id="rId7" Type="http://schemas.openxmlformats.org/officeDocument/2006/relationships/hyperlink" Target="https://cauchosvikingo.com/product/plancha-de-caucho-natural-antideslizante-sin-lona/" TargetMode="External"/><Relationship Id="rId2" Type="http://schemas.openxmlformats.org/officeDocument/2006/relationships/hyperlink" Target="https://www.omega.com/manuals/manualpdf/M4738.pdf" TargetMode="External"/><Relationship Id="rId1" Type="http://schemas.openxmlformats.org/officeDocument/2006/relationships/slideLayout" Target="../slideLayouts/slideLayout2.xml"/><Relationship Id="rId6" Type="http://schemas.openxmlformats.org/officeDocument/2006/relationships/hyperlink" Target="http://www.cabotcorp.mx/solutions/products-plus/carbon-blacks-for-elastomer-reinforcement" TargetMode="External"/><Relationship Id="rId5" Type="http://schemas.openxmlformats.org/officeDocument/2006/relationships/hyperlink" Target="https://www.hynempaquetaduras.com/producto/cauchos-antideslizantes/" TargetMode="External"/><Relationship Id="rId10" Type="http://schemas.openxmlformats.org/officeDocument/2006/relationships/hyperlink" Target="https://drive.google.com/file/d/0B3yIw9zBHTNoRy1fXzZxV3IyTnM/view" TargetMode="External"/><Relationship Id="rId4" Type="http://schemas.openxmlformats.org/officeDocument/2006/relationships/hyperlink" Target="http://www.ahmsa.com/wp-content/uploads/2017/10/Capitulo_1.pdf" TargetMode="External"/><Relationship Id="rId9" Type="http://schemas.openxmlformats.org/officeDocument/2006/relationships/hyperlink" Target="https://www.mecanizadossinc.com/mecanizado-torno-tipos-de-tornos"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cantone.com.ar/ARDUINO/Arduino_y_EthernetShield.pdf" TargetMode="External"/><Relationship Id="rId2" Type="http://schemas.openxmlformats.org/officeDocument/2006/relationships/hyperlink" Target="https://riunet.upv.es/bitstream/handle/10251/10765/FUSIBLES.pdf" TargetMode="External"/><Relationship Id="rId1" Type="http://schemas.openxmlformats.org/officeDocument/2006/relationships/slideLayout" Target="../slideLayouts/slideLayout2.xml"/><Relationship Id="rId4" Type="http://schemas.openxmlformats.org/officeDocument/2006/relationships/hyperlink" Target="http://asignatura.us.es/dadpsico/apuntes/TamMuestra.pdf"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meteqco.com/tipos-de-metales-de-soldar/" TargetMode="External"/><Relationship Id="rId2" Type="http://schemas.openxmlformats.org/officeDocument/2006/relationships/hyperlink" Target="http://www.oas.org/juridico/PDFs/mesicic4_chl_const.pdf" TargetMode="External"/><Relationship Id="rId1" Type="http://schemas.openxmlformats.org/officeDocument/2006/relationships/slideLayout" Target="../slideLayouts/slideLayout2.xml"/><Relationship Id="rId4" Type="http://schemas.openxmlformats.org/officeDocument/2006/relationships/hyperlink" Target="https://ingemecanica.com/tutorialsemanal/tutorialn218.html"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sick.com/es/es/sensores-de-proximidad/sensores-de-proximidad-magneticos/c/g201656" TargetMode="External"/><Relationship Id="rId7" Type="http://schemas.openxmlformats.org/officeDocument/2006/relationships/hyperlink" Target="https://www.ehowenespanol.com/caracteristicas-del-acero-sae-a36-info_153282/" TargetMode="External"/><Relationship Id="rId2" Type="http://schemas.openxmlformats.org/officeDocument/2006/relationships/hyperlink" Target="https://www.utilcell.es/wp-content/uploads/2017/05/13.-Es_NT_Tornilleria_Utilcell.pdf" TargetMode="External"/><Relationship Id="rId1" Type="http://schemas.openxmlformats.org/officeDocument/2006/relationships/slideLayout" Target="../slideLayouts/slideLayout2.xml"/><Relationship Id="rId6" Type="http://schemas.openxmlformats.org/officeDocument/2006/relationships/hyperlink" Target="https://assets.omron.eu/downloads/datasheet/en/e368_e3z_laser_photoelectric_sensor_with_built-in_amplifier_datasheet_en.pdf" TargetMode="External"/><Relationship Id="rId5" Type="http://schemas.openxmlformats.org/officeDocument/2006/relationships/hyperlink" Target="https://www.automation24.biz/siemens-logo-8-tde-6ed1055-4mh00-0ba1" TargetMode="External"/><Relationship Id="rId4" Type="http://schemas.openxmlformats.org/officeDocument/2006/relationships/hyperlink" Target="https://tienda.bricogeek.com/sensores-distancia/997-sensor-de-distancia-laser-vl53l0x.html"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https://www.ehowenespanol.com/caracteristicas-del-acero-sae-a36-info_153282/"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ingemecanica.com/tutorialsemanal/tutorialn218.html"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meteqco.com/tipos-de-metales-de-soldar/"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315582"/>
            <a:ext cx="8825658" cy="3329581"/>
          </a:xfrm>
        </p:spPr>
        <p:txBody>
          <a:bodyPr/>
          <a:lstStyle/>
          <a:p>
            <a:pPr algn="just"/>
            <a:r>
              <a:rPr lang="es-EC" sz="4400" dirty="0"/>
              <a:t>DISEÑO, CONSTRUCCIÓN E IMPLEMENTACIÓN DE UN EQUIPO PARA LA MEDICIÓN DE LA DENSIDAD EN LISTONES DE MADERA DE BALSA.</a:t>
            </a:r>
          </a:p>
        </p:txBody>
      </p:sp>
      <p:sp>
        <p:nvSpPr>
          <p:cNvPr id="3" name="Subtítulo 2"/>
          <p:cNvSpPr>
            <a:spLocks noGrp="1"/>
          </p:cNvSpPr>
          <p:nvPr>
            <p:ph type="subTitle" idx="1"/>
          </p:nvPr>
        </p:nvSpPr>
        <p:spPr>
          <a:xfrm>
            <a:off x="1154955" y="5128255"/>
            <a:ext cx="8825658" cy="861420"/>
          </a:xfrm>
        </p:spPr>
        <p:txBody>
          <a:bodyPr/>
          <a:lstStyle/>
          <a:p>
            <a:pPr algn="r"/>
            <a:r>
              <a:rPr lang="es-EC" dirty="0"/>
              <a:t>ROMERO BECERRA FRANCISCO X.</a:t>
            </a:r>
          </a:p>
          <a:p>
            <a:pPr algn="r"/>
            <a:r>
              <a:rPr lang="es-EC" dirty="0"/>
              <a:t>TAPIA CASTILLO PAULO G.</a:t>
            </a:r>
          </a:p>
        </p:txBody>
      </p:sp>
    </p:spTree>
    <p:extLst>
      <p:ext uri="{BB962C8B-B14F-4D97-AF65-F5344CB8AC3E}">
        <p14:creationId xmlns:p14="http://schemas.microsoft.com/office/powerpoint/2010/main" val="294512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ETAPA MECÁNICA:</a:t>
            </a:r>
          </a:p>
        </p:txBody>
      </p:sp>
      <p:sp>
        <p:nvSpPr>
          <p:cNvPr id="3" name="Marcador de contenido 2"/>
          <p:cNvSpPr>
            <a:spLocks noGrp="1"/>
          </p:cNvSpPr>
          <p:nvPr>
            <p:ph idx="1"/>
          </p:nvPr>
        </p:nvSpPr>
        <p:spPr/>
        <p:txBody>
          <a:bodyPr/>
          <a:lstStyle/>
          <a:p>
            <a:pPr algn="just"/>
            <a:r>
              <a:rPr lang="es-EC" dirty="0"/>
              <a:t>En este subsistema se debe garantizar:</a:t>
            </a:r>
          </a:p>
          <a:p>
            <a:pPr lvl="1" algn="just"/>
            <a:r>
              <a:rPr lang="es-EC" sz="2000" dirty="0"/>
              <a:t>Nivel de Referencia Estable.</a:t>
            </a:r>
          </a:p>
          <a:p>
            <a:pPr lvl="1" algn="just"/>
            <a:r>
              <a:rPr lang="es-EC" sz="2000" dirty="0"/>
              <a:t>Fiabilidad de la Información.</a:t>
            </a:r>
          </a:p>
          <a:p>
            <a:pPr lvl="1" algn="just"/>
            <a:r>
              <a:rPr lang="es-EC" sz="2000" dirty="0"/>
              <a:t>Trabajar en Polvo sin problemas.</a:t>
            </a:r>
          </a:p>
          <a:p>
            <a:pPr lvl="1" algn="just"/>
            <a:r>
              <a:rPr lang="es-EC" sz="2000" dirty="0"/>
              <a:t>Estructura Metálica Fija. </a:t>
            </a:r>
          </a:p>
        </p:txBody>
      </p:sp>
    </p:spTree>
    <p:extLst>
      <p:ext uri="{BB962C8B-B14F-4D97-AF65-F5344CB8AC3E}">
        <p14:creationId xmlns:p14="http://schemas.microsoft.com/office/powerpoint/2010/main" val="24611254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30163" t="32001" r="37735" b="21879"/>
          <a:stretch/>
        </p:blipFill>
        <p:spPr bwMode="auto">
          <a:xfrm>
            <a:off x="3488468" y="2463634"/>
            <a:ext cx="4176839" cy="337377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300472" y="5912853"/>
            <a:ext cx="6096000" cy="408766"/>
          </a:xfrm>
          <a:prstGeom prst="rect">
            <a:avLst/>
          </a:prstGeom>
        </p:spPr>
        <p:txBody>
          <a:bodyPr>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34 Área de Trabajo de los Elementos Antideslizantes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8073417" y="2764488"/>
            <a:ext cx="3954834" cy="1754326"/>
          </a:xfrm>
          <a:prstGeom prst="rect">
            <a:avLst/>
          </a:prstGeom>
        </p:spPr>
        <p:txBody>
          <a:bodyPr wrap="square">
            <a:spAutoFit/>
          </a:bodyPr>
          <a:lstStyle/>
          <a:p>
            <a:pPr marL="342900" lvl="0" indent="-342900" algn="just">
              <a:lnSpc>
                <a:spcPct val="200000"/>
              </a:lnSpc>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Rojo: Área de Trabajo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Negro: Apoyo base</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Azul: Caucho antideslizante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8642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166726" y="1988288"/>
            <a:ext cx="5785888" cy="3529259"/>
          </a:xfrm>
          <a:prstGeom prst="rect">
            <a:avLst/>
          </a:prstGeom>
        </p:spPr>
      </p:pic>
      <p:sp>
        <p:nvSpPr>
          <p:cNvPr id="5" name="Rectángulo 4"/>
          <p:cNvSpPr/>
          <p:nvPr/>
        </p:nvSpPr>
        <p:spPr>
          <a:xfrm>
            <a:off x="3166726" y="5652587"/>
            <a:ext cx="6096000" cy="461665"/>
          </a:xfrm>
          <a:prstGeom prst="rect">
            <a:avLst/>
          </a:prstGeom>
        </p:spPr>
        <p:txBody>
          <a:bodyPr>
            <a:spAutoFit/>
          </a:bodyPr>
          <a:lstStyle/>
          <a:p>
            <a:r>
              <a:rPr lang="es-EC" sz="1200" i="1" dirty="0"/>
              <a:t>Tomado de: Universidad Autónoma de Nuevo León, Libro de Física 3, III Semestre de los autores Ing. Gutiérrez José e Ing. Salazar Juan </a:t>
            </a:r>
            <a:endParaRPr lang="es-EC" sz="1200" dirty="0"/>
          </a:p>
        </p:txBody>
      </p:sp>
      <p:sp>
        <p:nvSpPr>
          <p:cNvPr id="6" name="Rectángulo 5"/>
          <p:cNvSpPr/>
          <p:nvPr/>
        </p:nvSpPr>
        <p:spPr>
          <a:xfrm>
            <a:off x="2750288" y="1512002"/>
            <a:ext cx="6096000" cy="408766"/>
          </a:xfrm>
          <a:prstGeom prst="rect">
            <a:avLst/>
          </a:prstGeom>
        </p:spPr>
        <p:txBody>
          <a:bodyPr>
            <a:spAutoFit/>
          </a:bodyPr>
          <a:lstStyle/>
          <a:p>
            <a:pPr indent="449580"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Nº7 Valores Medios de Coeficientes de Fricción (Superficies Secas)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9417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35266" t="30262" r="21461" b="38704"/>
          <a:stretch/>
        </p:blipFill>
        <p:spPr bwMode="auto">
          <a:xfrm>
            <a:off x="2708565" y="1718246"/>
            <a:ext cx="5630315" cy="2270199"/>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12011" t="30119" r="9224" b="31353"/>
          <a:stretch/>
        </p:blipFill>
        <p:spPr bwMode="auto">
          <a:xfrm>
            <a:off x="2708565" y="4217772"/>
            <a:ext cx="5630315" cy="1534441"/>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4102313" y="5810761"/>
            <a:ext cx="3158044" cy="408766"/>
          </a:xfrm>
          <a:prstGeom prst="rect">
            <a:avLst/>
          </a:prstGeom>
        </p:spPr>
        <p:txBody>
          <a:bodyPr wrap="none">
            <a:spAutoFit/>
          </a:bodyPr>
          <a:lstStyle/>
          <a:p>
            <a:pPr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35 Área de Trabajo Brazo-Apoyo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4008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14464" t="17201" r="26623" b="24348"/>
          <a:stretch/>
        </p:blipFill>
        <p:spPr bwMode="auto">
          <a:xfrm>
            <a:off x="1816008" y="2046465"/>
            <a:ext cx="7521760" cy="4195762"/>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300472" y="6242227"/>
            <a:ext cx="6096000" cy="408766"/>
          </a:xfrm>
          <a:prstGeom prst="rect">
            <a:avLst/>
          </a:prstGeom>
        </p:spPr>
        <p:txBody>
          <a:bodyPr>
            <a:spAutoFit/>
          </a:bodyPr>
          <a:lstStyle/>
          <a:p>
            <a:pPr marL="450215"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36 Análisis de Esfuerzos del Brazo Soporte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396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49632" t="37963" r="9654" b="24702"/>
          <a:stretch/>
        </p:blipFill>
        <p:spPr bwMode="auto">
          <a:xfrm>
            <a:off x="2832515" y="2020186"/>
            <a:ext cx="5918080" cy="3495898"/>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3907355" y="5516084"/>
            <a:ext cx="3058851" cy="408766"/>
          </a:xfrm>
          <a:prstGeom prst="rect">
            <a:avLst/>
          </a:prstGeom>
        </p:spPr>
        <p:txBody>
          <a:bodyPr wrap="none">
            <a:spAutoFit/>
          </a:bodyPr>
          <a:lstStyle/>
          <a:p>
            <a:pPr marL="457200" indent="228600"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37 Módulo de Pesaje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9410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14464" t="17157" r="26623" b="12152"/>
          <a:stretch/>
        </p:blipFill>
        <p:spPr bwMode="auto">
          <a:xfrm>
            <a:off x="2467196" y="2052638"/>
            <a:ext cx="6219383" cy="4195762"/>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467196" y="6189064"/>
            <a:ext cx="6096000" cy="408766"/>
          </a:xfrm>
          <a:prstGeom prst="rect">
            <a:avLst/>
          </a:prstGeom>
        </p:spPr>
        <p:txBody>
          <a:bodyPr>
            <a:spAutoFit/>
          </a:bodyPr>
          <a:lstStyle/>
          <a:p>
            <a:pPr marL="450215"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38 Análisis de Esfuerzos del Módulo de Pesaje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7008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2AE41-6FE1-4D19-ADF8-1615EAB20A2A}"/>
              </a:ext>
            </a:extLst>
          </p:cNvPr>
          <p:cNvSpPr>
            <a:spLocks noGrp="1"/>
          </p:cNvSpPr>
          <p:nvPr>
            <p:ph type="title"/>
          </p:nvPr>
        </p:nvSpPr>
        <p:spPr>
          <a:xfrm>
            <a:off x="7871056" y="1325880"/>
            <a:ext cx="3673243" cy="3066507"/>
          </a:xfrm>
        </p:spPr>
        <p:txBody>
          <a:bodyPr vert="horz" lIns="91440" tIns="45720" rIns="91440" bIns="45720" rtlCol="0" anchor="b">
            <a:normAutofit fontScale="90000"/>
          </a:bodyPr>
          <a:lstStyle/>
          <a:p>
            <a:r>
              <a:rPr lang="en-US" sz="5400" b="0" i="0" kern="1200" dirty="0">
                <a:solidFill>
                  <a:srgbClr val="EBEBEB"/>
                </a:solidFill>
                <a:latin typeface="+mj-lt"/>
                <a:ea typeface="+mj-ea"/>
                <a:cs typeface="+mj-cs"/>
              </a:rPr>
              <a:t>DIAGRAMA DE BLOQUES LOGO V8</a:t>
            </a:r>
          </a:p>
        </p:txBody>
      </p:sp>
      <p:sp useBgFill="1">
        <p:nvSpPr>
          <p:cNvPr id="23" name="Rectangle 22">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3807474C-FC32-45E0-995F-1982BD27AFE9}"/>
              </a:ext>
            </a:extLst>
          </p:cNvPr>
          <p:cNvPicPr>
            <a:picLocks noGrp="1" noChangeAspect="1"/>
          </p:cNvPicPr>
          <p:nvPr>
            <p:ph idx="1"/>
          </p:nvPr>
        </p:nvPicPr>
        <p:blipFill>
          <a:blip r:embed="rId6"/>
          <a:stretch>
            <a:fillRect/>
          </a:stretch>
        </p:blipFill>
        <p:spPr>
          <a:xfrm>
            <a:off x="955392" y="1075809"/>
            <a:ext cx="6275584" cy="4711575"/>
          </a:xfrm>
          <a:prstGeom prst="rect">
            <a:avLst/>
          </a:prstGeom>
          <a:effectLst/>
        </p:spPr>
      </p:pic>
    </p:spTree>
    <p:extLst>
      <p:ext uri="{BB962C8B-B14F-4D97-AF65-F5344CB8AC3E}">
        <p14:creationId xmlns:p14="http://schemas.microsoft.com/office/powerpoint/2010/main" val="3598881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ETAPA ELÉCTRICA/ELECTRÓNICA:</a:t>
            </a:r>
          </a:p>
        </p:txBody>
      </p:sp>
      <p:sp>
        <p:nvSpPr>
          <p:cNvPr id="3" name="Marcador de contenido 2"/>
          <p:cNvSpPr>
            <a:spLocks noGrp="1"/>
          </p:cNvSpPr>
          <p:nvPr>
            <p:ph idx="1"/>
          </p:nvPr>
        </p:nvSpPr>
        <p:spPr/>
        <p:txBody>
          <a:bodyPr/>
          <a:lstStyle/>
          <a:p>
            <a:r>
              <a:rPr lang="es-EC" dirty="0"/>
              <a:t>En este subsistema se debe garantizar:</a:t>
            </a:r>
          </a:p>
          <a:p>
            <a:pPr lvl="1" algn="just"/>
            <a:r>
              <a:rPr lang="es-EC" sz="2000" dirty="0"/>
              <a:t>Debidas protecciones a los Equipo de Control.</a:t>
            </a:r>
          </a:p>
          <a:p>
            <a:pPr lvl="1" algn="just"/>
            <a:r>
              <a:rPr lang="es-EC" sz="2000" dirty="0"/>
              <a:t>Cableado que permita una correcta comunicación entre subsistemas.</a:t>
            </a:r>
          </a:p>
          <a:p>
            <a:pPr lvl="1" algn="just"/>
            <a:r>
              <a:rPr lang="es-EC" sz="2000" dirty="0"/>
              <a:t>Elementos de entrada y salida de información (pulsadores, selectores y luces piloto).</a:t>
            </a:r>
          </a:p>
          <a:p>
            <a:endParaRPr lang="es-EC" dirty="0"/>
          </a:p>
        </p:txBody>
      </p:sp>
    </p:spTree>
    <p:extLst>
      <p:ext uri="{BB962C8B-B14F-4D97-AF65-F5344CB8AC3E}">
        <p14:creationId xmlns:p14="http://schemas.microsoft.com/office/powerpoint/2010/main" val="150168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ETAPA DE CONTROL:</a:t>
            </a:r>
          </a:p>
        </p:txBody>
      </p:sp>
      <p:sp>
        <p:nvSpPr>
          <p:cNvPr id="3" name="Marcador de contenido 2"/>
          <p:cNvSpPr>
            <a:spLocks noGrp="1"/>
          </p:cNvSpPr>
          <p:nvPr>
            <p:ph idx="1"/>
          </p:nvPr>
        </p:nvSpPr>
        <p:spPr/>
        <p:txBody>
          <a:bodyPr/>
          <a:lstStyle/>
          <a:p>
            <a:r>
              <a:rPr lang="es-EC" dirty="0"/>
              <a:t>En este subsistema se debe garantizar:</a:t>
            </a:r>
          </a:p>
          <a:p>
            <a:pPr lvl="1" algn="just"/>
            <a:r>
              <a:rPr lang="es-EC" sz="2000" dirty="0"/>
              <a:t>Adquisición de información por parte de los sensores.</a:t>
            </a:r>
          </a:p>
          <a:p>
            <a:pPr lvl="1" algn="just"/>
            <a:r>
              <a:rPr lang="es-EC" sz="2000" dirty="0"/>
              <a:t>Unidad de Control (PLC) que procesa la información.</a:t>
            </a:r>
          </a:p>
          <a:p>
            <a:pPr lvl="1" algn="just"/>
            <a:r>
              <a:rPr lang="es-EC" sz="2000" dirty="0"/>
              <a:t>Amplificadores en caso de ser necesario.</a:t>
            </a:r>
          </a:p>
          <a:p>
            <a:pPr lvl="1" algn="just"/>
            <a:r>
              <a:rPr lang="es-EC" sz="2000" dirty="0"/>
              <a:t>La Interfaz de Navegación.</a:t>
            </a:r>
          </a:p>
        </p:txBody>
      </p:sp>
    </p:spTree>
    <p:extLst>
      <p:ext uri="{BB962C8B-B14F-4D97-AF65-F5344CB8AC3E}">
        <p14:creationId xmlns:p14="http://schemas.microsoft.com/office/powerpoint/2010/main" val="226649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ETAPA DE COMUNICACIÓN:</a:t>
            </a:r>
          </a:p>
        </p:txBody>
      </p:sp>
      <p:sp>
        <p:nvSpPr>
          <p:cNvPr id="3" name="Marcador de contenido 2"/>
          <p:cNvSpPr>
            <a:spLocks noGrp="1"/>
          </p:cNvSpPr>
          <p:nvPr>
            <p:ph idx="1"/>
          </p:nvPr>
        </p:nvSpPr>
        <p:spPr/>
        <p:txBody>
          <a:bodyPr/>
          <a:lstStyle/>
          <a:p>
            <a:r>
              <a:rPr lang="es-EC" dirty="0"/>
              <a:t>En esta subsistema se debe garantizar:</a:t>
            </a:r>
          </a:p>
          <a:p>
            <a:r>
              <a:rPr lang="es-EC" dirty="0"/>
              <a:t>El envió de la información final obtenida por el equipo hacia el Internet (Web Server). </a:t>
            </a:r>
          </a:p>
          <a:p>
            <a:endParaRPr lang="es-EC" dirty="0"/>
          </a:p>
        </p:txBody>
      </p:sp>
      <p:pic>
        <p:nvPicPr>
          <p:cNvPr id="1026" name="Picture 2" descr="Resultado de imagen para envio de datos hacia el internet icono">
            <a:extLst>
              <a:ext uri="{FF2B5EF4-FFF2-40B4-BE49-F238E27FC236}">
                <a16:creationId xmlns:a16="http://schemas.microsoft.com/office/drawing/2014/main" id="{343E3A40-C461-48C1-AB2A-A080BCBC973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05" b="13611"/>
          <a:stretch/>
        </p:blipFill>
        <p:spPr bwMode="auto">
          <a:xfrm>
            <a:off x="6219824" y="3310526"/>
            <a:ext cx="3444875" cy="274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9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PLANTEAMIENTO:</a:t>
            </a:r>
          </a:p>
        </p:txBody>
      </p:sp>
      <p:sp>
        <p:nvSpPr>
          <p:cNvPr id="3" name="Marcador de contenido 2"/>
          <p:cNvSpPr>
            <a:spLocks noGrp="1"/>
          </p:cNvSpPr>
          <p:nvPr>
            <p:ph idx="1"/>
          </p:nvPr>
        </p:nvSpPr>
        <p:spPr/>
        <p:txBody>
          <a:bodyPr/>
          <a:lstStyle/>
          <a:p>
            <a:pPr algn="just"/>
            <a:r>
              <a:rPr lang="es-EC" dirty="0"/>
              <a:t>Una vez establecidos los requerimientos y los subsistemas que deben ser implementados, pasamos al análisis de cada etapa para poder evaluar las variables en cada proceso.</a:t>
            </a:r>
          </a:p>
        </p:txBody>
      </p:sp>
      <p:sp>
        <p:nvSpPr>
          <p:cNvPr id="6" name="Rectángulo 5"/>
          <p:cNvSpPr/>
          <p:nvPr/>
        </p:nvSpPr>
        <p:spPr>
          <a:xfrm>
            <a:off x="4681188" y="5743509"/>
            <a:ext cx="2829621"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Ilustración 3 Subsistemas del Proceso </a:t>
            </a:r>
            <a:endParaRPr lang="es-EC" sz="12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751" y="3333301"/>
            <a:ext cx="5710493" cy="2410208"/>
          </a:xfrm>
          <a:prstGeom prst="rect">
            <a:avLst/>
          </a:prstGeom>
        </p:spPr>
      </p:pic>
    </p:spTree>
    <p:extLst>
      <p:ext uri="{BB962C8B-B14F-4D97-AF65-F5344CB8AC3E}">
        <p14:creationId xmlns:p14="http://schemas.microsoft.com/office/powerpoint/2010/main" val="28868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 Mecánica:</a:t>
            </a:r>
          </a:p>
        </p:txBody>
      </p:sp>
      <p:sp>
        <p:nvSpPr>
          <p:cNvPr id="3" name="Marcador de contenido 2"/>
          <p:cNvSpPr>
            <a:spLocks noGrp="1"/>
          </p:cNvSpPr>
          <p:nvPr>
            <p:ph idx="1"/>
          </p:nvPr>
        </p:nvSpPr>
        <p:spPr/>
        <p:txBody>
          <a:bodyPr/>
          <a:lstStyle/>
          <a:p>
            <a:pPr algn="just"/>
            <a:r>
              <a:rPr lang="es-EC" dirty="0"/>
              <a:t>Como punto de partida, se establece un nivel de referencia que permita una correcta lectura por parte del sensor de distancia, además de generar una estructura base adecuada para el sensor de peso.</a:t>
            </a:r>
          </a:p>
          <a:p>
            <a:pPr algn="just"/>
            <a:r>
              <a:rPr lang="es-EC" dirty="0"/>
              <a:t>Se plantea el siguiente prototipo que se puede apreciar en la ilustración 4, tomando en cuentas las condiciones iniciales planteadas:</a:t>
            </a:r>
          </a:p>
          <a:p>
            <a:pPr algn="just"/>
            <a:endParaRPr lang="es-EC" dirty="0"/>
          </a:p>
        </p:txBody>
      </p:sp>
    </p:spTree>
    <p:extLst>
      <p:ext uri="{BB962C8B-B14F-4D97-AF65-F5344CB8AC3E}">
        <p14:creationId xmlns:p14="http://schemas.microsoft.com/office/powerpoint/2010/main" val="361982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CONDICIONES INICIALES: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20967434"/>
              </p:ext>
            </p:extLst>
          </p:nvPr>
        </p:nvGraphicFramePr>
        <p:xfrm>
          <a:off x="1053916" y="2828259"/>
          <a:ext cx="4560075" cy="1860699"/>
        </p:xfrm>
        <a:graphic>
          <a:graphicData uri="http://schemas.openxmlformats.org/drawingml/2006/table">
            <a:tbl>
              <a:tblPr>
                <a:tableStyleId>{5C22544A-7EE6-4342-B048-85BDC9FD1C3A}</a:tableStyleId>
              </a:tblPr>
              <a:tblGrid>
                <a:gridCol w="934372">
                  <a:extLst>
                    <a:ext uri="{9D8B030D-6E8A-4147-A177-3AD203B41FA5}">
                      <a16:colId xmlns:a16="http://schemas.microsoft.com/office/drawing/2014/main" val="2284153848"/>
                    </a:ext>
                  </a:extLst>
                </a:gridCol>
                <a:gridCol w="754912">
                  <a:extLst>
                    <a:ext uri="{9D8B030D-6E8A-4147-A177-3AD203B41FA5}">
                      <a16:colId xmlns:a16="http://schemas.microsoft.com/office/drawing/2014/main" val="718057947"/>
                    </a:ext>
                  </a:extLst>
                </a:gridCol>
                <a:gridCol w="903767">
                  <a:extLst>
                    <a:ext uri="{9D8B030D-6E8A-4147-A177-3AD203B41FA5}">
                      <a16:colId xmlns:a16="http://schemas.microsoft.com/office/drawing/2014/main" val="2236870123"/>
                    </a:ext>
                  </a:extLst>
                </a:gridCol>
                <a:gridCol w="786810">
                  <a:extLst>
                    <a:ext uri="{9D8B030D-6E8A-4147-A177-3AD203B41FA5}">
                      <a16:colId xmlns:a16="http://schemas.microsoft.com/office/drawing/2014/main" val="342225291"/>
                    </a:ext>
                  </a:extLst>
                </a:gridCol>
                <a:gridCol w="1180214">
                  <a:extLst>
                    <a:ext uri="{9D8B030D-6E8A-4147-A177-3AD203B41FA5}">
                      <a16:colId xmlns:a16="http://schemas.microsoft.com/office/drawing/2014/main" val="1521562125"/>
                    </a:ext>
                  </a:extLst>
                </a:gridCol>
              </a:tblGrid>
              <a:tr h="467739">
                <a:tc>
                  <a:txBody>
                    <a:bodyPr/>
                    <a:lstStyle/>
                    <a:p>
                      <a:pPr algn="l" fontAlgn="b"/>
                      <a:r>
                        <a:rPr lang="es-EC" sz="1500" u="none" strike="noStrike" dirty="0">
                          <a:effectLst/>
                        </a:rPr>
                        <a:t>Brazo-Apoyo</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ctr"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ctr"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ctr" fontAlgn="b"/>
                      <a:r>
                        <a:rPr lang="es-EC" sz="1500" u="none" strike="noStrike" dirty="0">
                          <a:effectLst/>
                        </a:rPr>
                        <a:t> Valor</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ctr" fontAlgn="b"/>
                      <a:r>
                        <a:rPr lang="es-EC" sz="1500" u="none" strike="noStrike" dirty="0">
                          <a:effectLst/>
                        </a:rPr>
                        <a:t> Dimensión</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576743053"/>
                  </a:ext>
                </a:extLst>
              </a:tr>
              <a:tr h="278592">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Placa</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Largo</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45</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2665961395"/>
                  </a:ext>
                </a:extLst>
              </a:tr>
              <a:tr h="278592">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Ancho</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250</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2523128324"/>
                  </a:ext>
                </a:extLst>
              </a:tr>
              <a:tr h="278592">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Espesor</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9</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3232715197"/>
                  </a:ext>
                </a:extLst>
              </a:tr>
              <a:tr h="278592">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Sensor</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Masa</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35</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gr.</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2550522043"/>
                  </a:ext>
                </a:extLst>
              </a:tr>
              <a:tr h="278592">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Distancia</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192,5</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1776554989"/>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766754711"/>
              </p:ext>
            </p:extLst>
          </p:nvPr>
        </p:nvGraphicFramePr>
        <p:xfrm>
          <a:off x="6368311" y="2828262"/>
          <a:ext cx="4508797" cy="1860696"/>
        </p:xfrm>
        <a:graphic>
          <a:graphicData uri="http://schemas.openxmlformats.org/drawingml/2006/table">
            <a:tbl>
              <a:tblPr>
                <a:tableStyleId>{5C22544A-7EE6-4342-B048-85BDC9FD1C3A}</a:tableStyleId>
              </a:tblPr>
              <a:tblGrid>
                <a:gridCol w="1052052">
                  <a:extLst>
                    <a:ext uri="{9D8B030D-6E8A-4147-A177-3AD203B41FA5}">
                      <a16:colId xmlns:a16="http://schemas.microsoft.com/office/drawing/2014/main" val="1551763134"/>
                    </a:ext>
                  </a:extLst>
                </a:gridCol>
                <a:gridCol w="682099">
                  <a:extLst>
                    <a:ext uri="{9D8B030D-6E8A-4147-A177-3AD203B41FA5}">
                      <a16:colId xmlns:a16="http://schemas.microsoft.com/office/drawing/2014/main" val="3144980452"/>
                    </a:ext>
                  </a:extLst>
                </a:gridCol>
                <a:gridCol w="924882">
                  <a:extLst>
                    <a:ext uri="{9D8B030D-6E8A-4147-A177-3AD203B41FA5}">
                      <a16:colId xmlns:a16="http://schemas.microsoft.com/office/drawing/2014/main" val="2700779837"/>
                    </a:ext>
                  </a:extLst>
                </a:gridCol>
                <a:gridCol w="786507">
                  <a:extLst>
                    <a:ext uri="{9D8B030D-6E8A-4147-A177-3AD203B41FA5}">
                      <a16:colId xmlns:a16="http://schemas.microsoft.com/office/drawing/2014/main" val="770008115"/>
                    </a:ext>
                  </a:extLst>
                </a:gridCol>
                <a:gridCol w="1063257">
                  <a:extLst>
                    <a:ext uri="{9D8B030D-6E8A-4147-A177-3AD203B41FA5}">
                      <a16:colId xmlns:a16="http://schemas.microsoft.com/office/drawing/2014/main" val="2878296034"/>
                    </a:ext>
                  </a:extLst>
                </a:gridCol>
              </a:tblGrid>
              <a:tr h="310116">
                <a:tc>
                  <a:txBody>
                    <a:bodyPr/>
                    <a:lstStyle/>
                    <a:p>
                      <a:pPr algn="l" fontAlgn="b"/>
                      <a:r>
                        <a:rPr lang="es-EC" sz="1500" u="none" strike="noStrike" dirty="0">
                          <a:effectLst/>
                        </a:rPr>
                        <a:t>Plato Base</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ctr" fontAlgn="b"/>
                      <a:r>
                        <a:rPr lang="es-EC" sz="1500" u="none" strike="noStrike" dirty="0">
                          <a:effectLst/>
                        </a:rPr>
                        <a:t> Valor</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tc>
                  <a:txBody>
                    <a:bodyPr/>
                    <a:lstStyle/>
                    <a:p>
                      <a:pPr algn="ctr" fontAlgn="b"/>
                      <a:r>
                        <a:rPr lang="es-EC" sz="1500" u="none" strike="noStrike" dirty="0">
                          <a:effectLst/>
                        </a:rPr>
                        <a:t> Dimensión</a:t>
                      </a:r>
                      <a:endParaRPr lang="es-EC" sz="1500" b="0" i="0" u="none" strike="noStrike" dirty="0">
                        <a:solidFill>
                          <a:srgbClr val="000000"/>
                        </a:solidFill>
                        <a:effectLst/>
                        <a:latin typeface="Century Gothic (Títulos)"/>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1372916259"/>
                  </a:ext>
                </a:extLst>
              </a:tr>
              <a:tr h="310116">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Placa</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Largo</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220</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2001442935"/>
                  </a:ext>
                </a:extLst>
              </a:tr>
              <a:tr h="310116">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Ancho</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220</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1241918514"/>
                  </a:ext>
                </a:extLst>
              </a:tr>
              <a:tr h="310116">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Espesor</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40</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3905295754"/>
                  </a:ext>
                </a:extLst>
              </a:tr>
              <a:tr h="310116">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Masa</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2500</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gr.</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2459495284"/>
                  </a:ext>
                </a:extLst>
              </a:tr>
              <a:tr h="310116">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 </a:t>
                      </a:r>
                      <a:endParaRPr lang="es-EC" sz="1500" b="0" i="0" u="none" strike="noStrike" dirty="0">
                        <a:solidFill>
                          <a:srgbClr val="000000"/>
                        </a:solidFill>
                        <a:effectLst/>
                        <a:latin typeface="Century Gothic (Títulos)"/>
                      </a:endParaRPr>
                    </a:p>
                  </a:txBody>
                  <a:tcPr marL="9525" marR="9525" marT="9525" marB="0" anchor="b"/>
                </a:tc>
                <a:tc>
                  <a:txBody>
                    <a:bodyPr/>
                    <a:lstStyle/>
                    <a:p>
                      <a:pPr algn="l" fontAlgn="b"/>
                      <a:r>
                        <a:rPr lang="es-EC" sz="1500" u="none" strike="noStrike" dirty="0">
                          <a:effectLst/>
                        </a:rPr>
                        <a:t>Distancia</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192,5</a:t>
                      </a:r>
                      <a:endParaRPr lang="es-EC" sz="1500" b="0" i="0" u="none" strike="noStrike" dirty="0">
                        <a:solidFill>
                          <a:srgbClr val="000000"/>
                        </a:solidFill>
                        <a:effectLst/>
                        <a:latin typeface="Century Gothic (Títulos)"/>
                      </a:endParaRPr>
                    </a:p>
                  </a:txBody>
                  <a:tcPr marL="9525" marR="9525" marT="9525" marB="0" anchor="b"/>
                </a:tc>
                <a:tc>
                  <a:txBody>
                    <a:bodyPr/>
                    <a:lstStyle/>
                    <a:p>
                      <a:pPr algn="ctr" fontAlgn="b"/>
                      <a:r>
                        <a:rPr lang="es-EC" sz="1500" u="none" strike="noStrike" dirty="0">
                          <a:effectLst/>
                        </a:rPr>
                        <a:t>mm.</a:t>
                      </a:r>
                      <a:endParaRPr lang="es-EC" sz="1500" b="0" i="0" u="none" strike="noStrike" dirty="0">
                        <a:solidFill>
                          <a:srgbClr val="000000"/>
                        </a:solidFill>
                        <a:effectLst/>
                        <a:latin typeface="Century Gothic (Títulos)"/>
                      </a:endParaRPr>
                    </a:p>
                  </a:txBody>
                  <a:tcPr marL="9525" marR="9525" marT="9525" marB="0" anchor="b"/>
                </a:tc>
                <a:extLst>
                  <a:ext uri="{0D108BD9-81ED-4DB2-BD59-A6C34878D82A}">
                    <a16:rowId xmlns:a16="http://schemas.microsoft.com/office/drawing/2014/main" val="2676083205"/>
                  </a:ext>
                </a:extLst>
              </a:tr>
            </a:tbl>
          </a:graphicData>
        </a:graphic>
      </p:graphicFrame>
      <p:sp>
        <p:nvSpPr>
          <p:cNvPr id="6" name="Rectángulo 5"/>
          <p:cNvSpPr/>
          <p:nvPr/>
        </p:nvSpPr>
        <p:spPr>
          <a:xfrm>
            <a:off x="709906" y="4958907"/>
            <a:ext cx="9997080" cy="830997"/>
          </a:xfrm>
          <a:prstGeom prst="rect">
            <a:avLst/>
          </a:prstGeom>
        </p:spPr>
        <p:txBody>
          <a:bodyPr wrap="square">
            <a:spAutoFit/>
          </a:bodyPr>
          <a:lstStyle/>
          <a:p>
            <a:pPr lvl="1" algn="just"/>
            <a:r>
              <a:rPr lang="es-EC" sz="1600" dirty="0">
                <a:latin typeface="Arial" panose="020B0604020202020204" pitchFamily="34" charset="0"/>
                <a:cs typeface="Arial" panose="020B0604020202020204" pitchFamily="34" charset="0"/>
              </a:rPr>
              <a:t>Nota: Los valores presentados en las Tablas N°1 y N°2, fueron obtenidos a partir de elementos de medición como Calibrador de Tornillo Dual Stanley 78-201, Flexómetro Stanley de 5 metros, Balanza Electrónica Torrey 20 kg con 2 gr. De Precisión</a:t>
            </a:r>
          </a:p>
        </p:txBody>
      </p:sp>
      <p:sp>
        <p:nvSpPr>
          <p:cNvPr id="7" name="Rectángulo 6"/>
          <p:cNvSpPr/>
          <p:nvPr/>
        </p:nvSpPr>
        <p:spPr>
          <a:xfrm>
            <a:off x="7328647" y="2123194"/>
            <a:ext cx="2147447" cy="492443"/>
          </a:xfrm>
          <a:prstGeom prst="rect">
            <a:avLst/>
          </a:prstGeom>
        </p:spPr>
        <p:txBody>
          <a:bodyPr wrap="none">
            <a:spAutoFit/>
          </a:bodyPr>
          <a:lstStyle/>
          <a:p>
            <a:pPr algn="ctr">
              <a:lnSpc>
                <a:spcPct val="200000"/>
              </a:lnSpc>
              <a:spcAft>
                <a:spcPts val="0"/>
              </a:spcAft>
            </a:pPr>
            <a:r>
              <a:rPr lang="es-EC" sz="1300" i="1" dirty="0">
                <a:latin typeface="Arial" panose="020B0604020202020204" pitchFamily="34" charset="0"/>
                <a:ea typeface="Calibri" panose="020F0502020204030204" pitchFamily="34" charset="0"/>
                <a:cs typeface="Times New Roman" panose="02020603050405020304" pitchFamily="18" charset="0"/>
              </a:rPr>
              <a:t>Tabla N°2 Estructura-Base</a:t>
            </a:r>
            <a:endParaRPr lang="es-EC"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076986" y="2080910"/>
            <a:ext cx="1961499" cy="435119"/>
          </a:xfrm>
          <a:prstGeom prst="rect">
            <a:avLst/>
          </a:prstGeom>
        </p:spPr>
        <p:txBody>
          <a:bodyPr wrap="none">
            <a:spAutoFit/>
          </a:bodyPr>
          <a:lstStyle/>
          <a:p>
            <a:pPr algn="ctr">
              <a:lnSpc>
                <a:spcPct val="200000"/>
              </a:lnSpc>
              <a:spcAft>
                <a:spcPts val="0"/>
              </a:spcAft>
            </a:pPr>
            <a:r>
              <a:rPr lang="es-EC" sz="1300" i="1" dirty="0">
                <a:latin typeface="Arial" panose="020B0604020202020204" pitchFamily="34" charset="0"/>
                <a:ea typeface="Calibri" panose="020F0502020204030204" pitchFamily="34" charset="0"/>
                <a:cs typeface="Times New Roman" panose="02020603050405020304" pitchFamily="18" charset="0"/>
              </a:rPr>
              <a:t>Tabla N°1 Brazo-Apoyo </a:t>
            </a:r>
            <a:endParaRPr lang="es-EC"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43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 Mecánica:</a:t>
            </a:r>
          </a:p>
        </p:txBody>
      </p:sp>
      <p:sp>
        <p:nvSpPr>
          <p:cNvPr id="5" name="Rectángulo 4"/>
          <p:cNvSpPr/>
          <p:nvPr/>
        </p:nvSpPr>
        <p:spPr>
          <a:xfrm>
            <a:off x="4300922" y="5593853"/>
            <a:ext cx="3655168" cy="408766"/>
          </a:xfrm>
          <a:prstGeom prst="rect">
            <a:avLst/>
          </a:prstGeom>
        </p:spPr>
        <p:txBody>
          <a:bodyPr wrap="none">
            <a:spAutoFit/>
          </a:bodyPr>
          <a:lstStyle/>
          <a:p>
            <a:pPr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4 Esquema del Equipo a Implementarse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2" cstate="print">
            <a:extLst>
              <a:ext uri="{28A0092B-C50C-407E-A947-70E740481C1C}">
                <a14:useLocalDpi xmlns:a14="http://schemas.microsoft.com/office/drawing/2010/main" val="0"/>
              </a:ext>
            </a:extLst>
          </a:blip>
          <a:srcRect l="44128" t="39070" r="39070" b="31177"/>
          <a:stretch/>
        </p:blipFill>
        <p:spPr bwMode="auto">
          <a:xfrm>
            <a:off x="8400291" y="2921501"/>
            <a:ext cx="1057275" cy="1057275"/>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29982" t="3505"/>
          <a:stretch/>
        </p:blipFill>
        <p:spPr>
          <a:xfrm>
            <a:off x="3213368" y="1437109"/>
            <a:ext cx="1829832" cy="381262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925" y="1385144"/>
            <a:ext cx="2080932" cy="3864588"/>
          </a:xfrm>
          <a:prstGeom prst="rect">
            <a:avLst/>
          </a:prstGeom>
        </p:spPr>
      </p:pic>
    </p:spTree>
    <p:extLst>
      <p:ext uri="{BB962C8B-B14F-4D97-AF65-F5344CB8AC3E}">
        <p14:creationId xmlns:p14="http://schemas.microsoft.com/office/powerpoint/2010/main" val="114690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 Mecánica:</a:t>
            </a:r>
          </a:p>
        </p:txBody>
      </p:sp>
      <p:sp>
        <p:nvSpPr>
          <p:cNvPr id="3" name="Marcador de contenido 2"/>
          <p:cNvSpPr>
            <a:spLocks noGrp="1"/>
          </p:cNvSpPr>
          <p:nvPr>
            <p:ph idx="1"/>
          </p:nvPr>
        </p:nvSpPr>
        <p:spPr/>
        <p:txBody>
          <a:bodyPr/>
          <a:lstStyle/>
          <a:p>
            <a:r>
              <a:rPr lang="es-EC" dirty="0"/>
              <a:t>De este primer esquema podemos determinar las siguientes partes.</a:t>
            </a:r>
          </a:p>
          <a:p>
            <a:pPr lvl="1"/>
            <a:r>
              <a:rPr lang="es-EC" sz="2000" dirty="0"/>
              <a:t>Estructura-Base (Área de Trabajo: 300x300 mm)</a:t>
            </a:r>
          </a:p>
          <a:p>
            <a:pPr lvl="2"/>
            <a:r>
              <a:rPr lang="es-EC" sz="2000" dirty="0"/>
              <a:t>Compensador de Pesaje</a:t>
            </a:r>
          </a:p>
          <a:p>
            <a:pPr lvl="1"/>
            <a:r>
              <a:rPr lang="es-EC" sz="2000" dirty="0"/>
              <a:t>Brazo-Apoyo (Área de Trabajo: 250x45 mm)</a:t>
            </a:r>
          </a:p>
          <a:p>
            <a:endParaRPr lang="es-EC" dirty="0"/>
          </a:p>
        </p:txBody>
      </p:sp>
    </p:spTree>
    <p:extLst>
      <p:ext uri="{BB962C8B-B14F-4D97-AF65-F5344CB8AC3E}">
        <p14:creationId xmlns:p14="http://schemas.microsoft.com/office/powerpoint/2010/main" val="46183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MECÁNICO:</a:t>
            </a:r>
          </a:p>
        </p:txBody>
      </p:sp>
      <p:sp>
        <p:nvSpPr>
          <p:cNvPr id="3" name="Marcador de contenido 2"/>
          <p:cNvSpPr>
            <a:spLocks noGrp="1"/>
          </p:cNvSpPr>
          <p:nvPr>
            <p:ph idx="1"/>
          </p:nvPr>
        </p:nvSpPr>
        <p:spPr/>
        <p:txBody>
          <a:bodyPr/>
          <a:lstStyle/>
          <a:p>
            <a:pPr algn="just"/>
            <a:r>
              <a:rPr lang="es-EC" dirty="0"/>
              <a:t>Luego de un desarrollo de diseño siguiendo los criterios técnicos (Tresca y Von Mises) sobre la estructura mecánica planteada tenemos los siguientes resultados:</a:t>
            </a:r>
          </a:p>
          <a:p>
            <a:pPr algn="just"/>
            <a:endParaRPr lang="es-EC" dirty="0"/>
          </a:p>
          <a:p>
            <a:pPr algn="just"/>
            <a:r>
              <a:rPr lang="es-EC" dirty="0"/>
              <a:t>El esfuerzo equivalente que se obtiene para el brazo-apoyo es:</a:t>
            </a:r>
          </a:p>
          <a:p>
            <a:pPr algn="just"/>
            <a:endParaRPr lang="es-EC" dirty="0"/>
          </a:p>
          <a:p>
            <a:pPr algn="just"/>
            <a:endParaRPr lang="es-EC" dirty="0"/>
          </a:p>
          <a:p>
            <a:pPr algn="just"/>
            <a:r>
              <a:rPr lang="es-EC" dirty="0"/>
              <a:t>El esfuerzo equivalente que se obtiene para la estructura-base es:</a:t>
            </a:r>
          </a:p>
          <a:p>
            <a:pPr algn="just"/>
            <a:endParaRPr lang="es-EC" dirty="0"/>
          </a:p>
          <a:p>
            <a:pPr algn="just"/>
            <a:endParaRPr lang="es-EC" dirty="0"/>
          </a:p>
        </p:txBody>
      </p:sp>
      <mc:AlternateContent xmlns:mc="http://schemas.openxmlformats.org/markup-compatibility/2006">
        <mc:Choice xmlns:a14="http://schemas.microsoft.com/office/drawing/2010/main" Requires="a14">
          <p:sp>
            <p:nvSpPr>
              <p:cNvPr id="6" name="Rectángulo 5"/>
              <p:cNvSpPr/>
              <p:nvPr/>
            </p:nvSpPr>
            <p:spPr>
              <a:xfrm>
                <a:off x="4152244" y="3952527"/>
                <a:ext cx="1978106"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𝐸𝑞</m:t>
                          </m:r>
                        </m:sub>
                      </m:sSub>
                      <m:r>
                        <a:rPr lang="es-EC" i="0">
                          <a:latin typeface="Cambria Math" panose="02040503050406030204" pitchFamily="18" charset="0"/>
                        </a:rPr>
                        <m:t>=5.076 </m:t>
                      </m:r>
                      <m:r>
                        <a:rPr lang="es-EC" i="1">
                          <a:latin typeface="Cambria Math" panose="02040503050406030204" pitchFamily="18" charset="0"/>
                        </a:rPr>
                        <m:t>𝑀𝑃𝑎</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4152244" y="3952527"/>
                <a:ext cx="1978106" cy="390748"/>
              </a:xfrm>
              <a:prstGeom prst="rect">
                <a:avLst/>
              </a:prstGeom>
              <a:blipFill>
                <a:blip r:embed="rId2"/>
                <a:stretch>
                  <a:fillRect b="-7813"/>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4152244" y="5451962"/>
                <a:ext cx="1978106"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𝐸𝑞</m:t>
                          </m:r>
                        </m:sub>
                      </m:sSub>
                      <m:r>
                        <a:rPr lang="es-EC" i="0">
                          <a:latin typeface="Cambria Math" panose="02040503050406030204" pitchFamily="18" charset="0"/>
                        </a:rPr>
                        <m:t>=4.031 </m:t>
                      </m:r>
                      <m:r>
                        <a:rPr lang="es-EC" i="1">
                          <a:latin typeface="Cambria Math" panose="02040503050406030204" pitchFamily="18" charset="0"/>
                        </a:rPr>
                        <m:t>𝑀𝑃𝑎</m:t>
                      </m:r>
                    </m:oMath>
                  </m:oMathPara>
                </a14:m>
                <a:endParaRPr lang="es-EC" dirty="0"/>
              </a:p>
            </p:txBody>
          </p:sp>
        </mc:Choice>
        <mc:Fallback>
          <p:sp>
            <p:nvSpPr>
              <p:cNvPr id="7" name="Rectángulo 6"/>
              <p:cNvSpPr>
                <a:spLocks noRot="1" noChangeAspect="1" noMove="1" noResize="1" noEditPoints="1" noAdjustHandles="1" noChangeArrowheads="1" noChangeShapeType="1" noTextEdit="1"/>
              </p:cNvSpPr>
              <p:nvPr/>
            </p:nvSpPr>
            <p:spPr>
              <a:xfrm>
                <a:off x="4152244" y="5451962"/>
                <a:ext cx="1978106" cy="390748"/>
              </a:xfrm>
              <a:prstGeom prst="rect">
                <a:avLst/>
              </a:prstGeom>
              <a:blipFill>
                <a:blip r:embed="rId3"/>
                <a:stretch>
                  <a:fillRect b="-7813"/>
                </a:stretch>
              </a:blipFill>
            </p:spPr>
            <p:txBody>
              <a:bodyPr/>
              <a:lstStyle/>
              <a:p>
                <a:r>
                  <a:rPr lang="es-EC">
                    <a:noFill/>
                  </a:rPr>
                  <a:t> </a:t>
                </a:r>
              </a:p>
            </p:txBody>
          </p:sp>
        </mc:Fallback>
      </mc:AlternateContent>
    </p:spTree>
    <p:extLst>
      <p:ext uri="{BB962C8B-B14F-4D97-AF65-F5344CB8AC3E}">
        <p14:creationId xmlns:p14="http://schemas.microsoft.com/office/powerpoint/2010/main" val="202957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OBJETIVOS:</a:t>
            </a:r>
          </a:p>
        </p:txBody>
      </p:sp>
      <p:sp>
        <p:nvSpPr>
          <p:cNvPr id="3" name="Marcador de contenido 2"/>
          <p:cNvSpPr>
            <a:spLocks noGrp="1"/>
          </p:cNvSpPr>
          <p:nvPr>
            <p:ph idx="1"/>
          </p:nvPr>
        </p:nvSpPr>
        <p:spPr>
          <a:xfrm>
            <a:off x="1104293" y="3257775"/>
            <a:ext cx="8946541" cy="2088776"/>
          </a:xfrm>
        </p:spPr>
        <p:txBody>
          <a:bodyPr/>
          <a:lstStyle/>
          <a:p>
            <a:pPr algn="just"/>
            <a:r>
              <a:rPr lang="es-EC" dirty="0"/>
              <a:t>Diseñar, construir e implementar un equipo para la medición de la densidad en listones de madera de balsa</a:t>
            </a:r>
          </a:p>
        </p:txBody>
      </p:sp>
      <p:sp>
        <p:nvSpPr>
          <p:cNvPr id="4" name="Título 1"/>
          <p:cNvSpPr txBox="1">
            <a:spLocks/>
          </p:cNvSpPr>
          <p:nvPr/>
        </p:nvSpPr>
        <p:spPr>
          <a:xfrm>
            <a:off x="1104293" y="169164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000" dirty="0"/>
              <a:t>OBJETIVO GENERAL:</a:t>
            </a:r>
          </a:p>
        </p:txBody>
      </p:sp>
    </p:spTree>
    <p:extLst>
      <p:ext uri="{BB962C8B-B14F-4D97-AF65-F5344CB8AC3E}">
        <p14:creationId xmlns:p14="http://schemas.microsoft.com/office/powerpoint/2010/main" val="2166010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MECÁNICO:</a:t>
            </a:r>
          </a:p>
        </p:txBody>
      </p:sp>
      <p:sp>
        <p:nvSpPr>
          <p:cNvPr id="3" name="Marcador de contenido 2"/>
          <p:cNvSpPr>
            <a:spLocks noGrp="1"/>
          </p:cNvSpPr>
          <p:nvPr>
            <p:ph idx="1"/>
          </p:nvPr>
        </p:nvSpPr>
        <p:spPr>
          <a:xfrm>
            <a:off x="1103311" y="2052085"/>
            <a:ext cx="8946541" cy="4238846"/>
          </a:xfrm>
        </p:spPr>
        <p:txBody>
          <a:bodyPr/>
          <a:lstStyle/>
          <a:p>
            <a:pPr algn="just"/>
            <a:r>
              <a:rPr lang="es-EC" dirty="0"/>
              <a:t>En base al requerimiento de estructura metálico y a los esfuerzos obtenidos en el análisis los materiales preseleccionados son:</a:t>
            </a:r>
          </a:p>
        </p:txBody>
      </p:sp>
      <p:graphicFrame>
        <p:nvGraphicFramePr>
          <p:cNvPr id="4" name="Tabla 3"/>
          <p:cNvGraphicFramePr>
            <a:graphicFrameLocks noGrp="1"/>
          </p:cNvGraphicFramePr>
          <p:nvPr>
            <p:extLst>
              <p:ext uri="{D42A27DB-BD31-4B8C-83A1-F6EECF244321}">
                <p14:modId xmlns:p14="http://schemas.microsoft.com/office/powerpoint/2010/main" val="2637162499"/>
              </p:ext>
            </p:extLst>
          </p:nvPr>
        </p:nvGraphicFramePr>
        <p:xfrm>
          <a:off x="2976129" y="3504192"/>
          <a:ext cx="5966244" cy="1848712"/>
        </p:xfrm>
        <a:graphic>
          <a:graphicData uri="http://schemas.openxmlformats.org/drawingml/2006/table">
            <a:tbl>
              <a:tblPr firstRow="1" firstCol="1" bandRow="1">
                <a:tableStyleId>{5C22544A-7EE6-4342-B048-85BDC9FD1C3A}</a:tableStyleId>
              </a:tblPr>
              <a:tblGrid>
                <a:gridCol w="1491298">
                  <a:extLst>
                    <a:ext uri="{9D8B030D-6E8A-4147-A177-3AD203B41FA5}">
                      <a16:colId xmlns:a16="http://schemas.microsoft.com/office/drawing/2014/main" val="4077754755"/>
                    </a:ext>
                  </a:extLst>
                </a:gridCol>
                <a:gridCol w="1491298">
                  <a:extLst>
                    <a:ext uri="{9D8B030D-6E8A-4147-A177-3AD203B41FA5}">
                      <a16:colId xmlns:a16="http://schemas.microsoft.com/office/drawing/2014/main" val="620864638"/>
                    </a:ext>
                  </a:extLst>
                </a:gridCol>
                <a:gridCol w="1697110">
                  <a:extLst>
                    <a:ext uri="{9D8B030D-6E8A-4147-A177-3AD203B41FA5}">
                      <a16:colId xmlns:a16="http://schemas.microsoft.com/office/drawing/2014/main" val="3702764326"/>
                    </a:ext>
                  </a:extLst>
                </a:gridCol>
                <a:gridCol w="1286538">
                  <a:extLst>
                    <a:ext uri="{9D8B030D-6E8A-4147-A177-3AD203B41FA5}">
                      <a16:colId xmlns:a16="http://schemas.microsoft.com/office/drawing/2014/main" val="509896135"/>
                    </a:ext>
                  </a:extLst>
                </a:gridCol>
              </a:tblGrid>
              <a:tr h="665354">
                <a:tc>
                  <a:txBody>
                    <a:bodyPr/>
                    <a:lstStyle/>
                    <a:p>
                      <a:pPr algn="ctr">
                        <a:lnSpc>
                          <a:spcPct val="200000"/>
                        </a:lnSpc>
                        <a:spcAft>
                          <a:spcPts val="0"/>
                        </a:spcAft>
                      </a:pPr>
                      <a:r>
                        <a:rPr lang="es-EC" sz="1300" dirty="0">
                          <a:effectLst/>
                        </a:rPr>
                        <a:t>Material</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200000"/>
                        </a:lnSpc>
                        <a:spcAft>
                          <a:spcPts val="0"/>
                        </a:spcAft>
                      </a:pPr>
                      <a:r>
                        <a:rPr lang="es-EC" sz="1300" dirty="0">
                          <a:effectLst/>
                        </a:rPr>
                        <a:t>Resistencia a la Fluencia (MPa)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200000"/>
                        </a:lnSpc>
                        <a:spcAft>
                          <a:spcPts val="0"/>
                        </a:spcAft>
                      </a:pPr>
                      <a:r>
                        <a:rPr lang="es-EC" sz="1300" dirty="0">
                          <a:effectLst/>
                        </a:rPr>
                        <a:t>Módulo de Elasticidad (Gpa)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200000"/>
                        </a:lnSpc>
                        <a:spcAft>
                          <a:spcPts val="0"/>
                        </a:spcAft>
                      </a:pPr>
                      <a:r>
                        <a:rPr lang="es-EC" sz="1300" dirty="0">
                          <a:solidFill>
                            <a:schemeClr val="tx1"/>
                          </a:solidFill>
                          <a:effectLst/>
                          <a:latin typeface="Arial" panose="020B0604020202020204" pitchFamily="34" charset="0"/>
                          <a:ea typeface="Calibri" panose="020F0502020204030204" pitchFamily="34" charset="0"/>
                        </a:rPr>
                        <a:t>Dureza</a:t>
                      </a:r>
                      <a:r>
                        <a:rPr lang="es-EC" sz="1300" baseline="0" dirty="0">
                          <a:solidFill>
                            <a:schemeClr val="tx1"/>
                          </a:solidFill>
                          <a:effectLst/>
                          <a:latin typeface="Arial" panose="020B0604020202020204" pitchFamily="34" charset="0"/>
                          <a:ea typeface="Calibri" panose="020F0502020204030204" pitchFamily="34" charset="0"/>
                        </a:rPr>
                        <a:t> Brinell (HB)</a:t>
                      </a:r>
                      <a:endParaRPr lang="es-EC" sz="1300" dirty="0">
                        <a:solidFill>
                          <a:schemeClr val="tx1"/>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721553587"/>
                  </a:ext>
                </a:extLst>
              </a:tr>
              <a:tr h="210784">
                <a:tc>
                  <a:txBody>
                    <a:bodyPr/>
                    <a:lstStyle/>
                    <a:p>
                      <a:pPr algn="ctr">
                        <a:lnSpc>
                          <a:spcPct val="115000"/>
                        </a:lnSpc>
                        <a:spcAft>
                          <a:spcPts val="0"/>
                        </a:spcAft>
                      </a:pPr>
                      <a:r>
                        <a:rPr lang="es-EC" sz="1300" dirty="0">
                          <a:effectLst/>
                        </a:rPr>
                        <a:t>Acero 1018</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372 Mpa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205 Gpa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solidFill>
                            <a:srgbClr val="000000"/>
                          </a:solidFill>
                          <a:effectLst/>
                          <a:latin typeface="Arial" panose="020B0604020202020204" pitchFamily="34" charset="0"/>
                          <a:ea typeface="Calibri" panose="020F0502020204030204" pitchFamily="34" charset="0"/>
                        </a:rPr>
                        <a:t>120 HB</a:t>
                      </a:r>
                    </a:p>
                  </a:txBody>
                  <a:tcPr marL="68580" marR="68580" marT="0" marB="0"/>
                </a:tc>
                <a:extLst>
                  <a:ext uri="{0D108BD9-81ED-4DB2-BD59-A6C34878D82A}">
                    <a16:rowId xmlns:a16="http://schemas.microsoft.com/office/drawing/2014/main" val="1072749002"/>
                  </a:ext>
                </a:extLst>
              </a:tr>
              <a:tr h="260141">
                <a:tc>
                  <a:txBody>
                    <a:bodyPr/>
                    <a:lstStyle/>
                    <a:p>
                      <a:pPr algn="ctr">
                        <a:lnSpc>
                          <a:spcPct val="115000"/>
                        </a:lnSpc>
                        <a:spcAft>
                          <a:spcPts val="0"/>
                        </a:spcAft>
                      </a:pPr>
                      <a:r>
                        <a:rPr lang="es-EC" sz="1300" dirty="0">
                          <a:effectLst/>
                        </a:rPr>
                        <a:t>Aluminio</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275 Mpa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72 GPa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solidFill>
                            <a:srgbClr val="000000"/>
                          </a:solidFill>
                          <a:effectLst/>
                          <a:latin typeface="Arial" panose="020B0604020202020204" pitchFamily="34" charset="0"/>
                          <a:ea typeface="Calibri" panose="020F0502020204030204" pitchFamily="34" charset="0"/>
                        </a:rPr>
                        <a:t>20</a:t>
                      </a:r>
                      <a:r>
                        <a:rPr lang="es-EC" sz="1300" baseline="0" dirty="0">
                          <a:solidFill>
                            <a:srgbClr val="000000"/>
                          </a:solidFill>
                          <a:effectLst/>
                          <a:latin typeface="Arial" panose="020B0604020202020204" pitchFamily="34" charset="0"/>
                          <a:ea typeface="Calibri" panose="020F0502020204030204" pitchFamily="34" charset="0"/>
                        </a:rPr>
                        <a:t> HB</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676586842"/>
                  </a:ext>
                </a:extLst>
              </a:tr>
              <a:tr h="210784">
                <a:tc>
                  <a:txBody>
                    <a:bodyPr/>
                    <a:lstStyle/>
                    <a:p>
                      <a:pPr algn="ctr">
                        <a:lnSpc>
                          <a:spcPct val="115000"/>
                        </a:lnSpc>
                        <a:spcAft>
                          <a:spcPts val="0"/>
                        </a:spcAft>
                      </a:pPr>
                      <a:r>
                        <a:rPr lang="es-EC" sz="1300" dirty="0">
                          <a:effectLst/>
                        </a:rPr>
                        <a:t>Acero A36</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248 Mpa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205 GPa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solidFill>
                            <a:srgbClr val="000000"/>
                          </a:solidFill>
                          <a:effectLst/>
                          <a:latin typeface="Arial" panose="020B0604020202020204" pitchFamily="34" charset="0"/>
                          <a:ea typeface="Calibri" panose="020F0502020204030204" pitchFamily="34" charset="0"/>
                        </a:rPr>
                        <a:t>120 HB</a:t>
                      </a:r>
                    </a:p>
                  </a:txBody>
                  <a:tcPr marL="68580" marR="68580" marT="0" marB="0"/>
                </a:tc>
                <a:extLst>
                  <a:ext uri="{0D108BD9-81ED-4DB2-BD59-A6C34878D82A}">
                    <a16:rowId xmlns:a16="http://schemas.microsoft.com/office/drawing/2014/main" val="3320980223"/>
                  </a:ext>
                </a:extLst>
              </a:tr>
              <a:tr h="210784">
                <a:tc>
                  <a:txBody>
                    <a:bodyPr/>
                    <a:lstStyle/>
                    <a:p>
                      <a:pPr algn="ctr">
                        <a:lnSpc>
                          <a:spcPct val="115000"/>
                        </a:lnSpc>
                        <a:spcAft>
                          <a:spcPts val="0"/>
                        </a:spcAft>
                      </a:pPr>
                      <a:r>
                        <a:rPr lang="es-EC" sz="1300" dirty="0">
                          <a:effectLst/>
                        </a:rPr>
                        <a:t>Acero Inoxidable</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298 Mpa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effectLst/>
                        </a:rPr>
                        <a:t>192 GPa</a:t>
                      </a:r>
                      <a:endParaRPr lang="es-EC" sz="13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s-EC" sz="1300" dirty="0">
                          <a:solidFill>
                            <a:srgbClr val="000000"/>
                          </a:solidFill>
                          <a:effectLst/>
                          <a:latin typeface="Arial" panose="020B0604020202020204" pitchFamily="34" charset="0"/>
                          <a:ea typeface="Calibri" panose="020F0502020204030204" pitchFamily="34" charset="0"/>
                        </a:rPr>
                        <a:t>250 HB</a:t>
                      </a:r>
                    </a:p>
                  </a:txBody>
                  <a:tcPr marL="68580" marR="68580" marT="0" marB="0"/>
                </a:tc>
                <a:extLst>
                  <a:ext uri="{0D108BD9-81ED-4DB2-BD59-A6C34878D82A}">
                    <a16:rowId xmlns:a16="http://schemas.microsoft.com/office/drawing/2014/main" val="4206801774"/>
                  </a:ext>
                </a:extLst>
              </a:tr>
            </a:tbl>
          </a:graphicData>
        </a:graphic>
      </p:graphicFrame>
      <p:sp>
        <p:nvSpPr>
          <p:cNvPr id="5" name="Rectángulo 4"/>
          <p:cNvSpPr/>
          <p:nvPr/>
        </p:nvSpPr>
        <p:spPr>
          <a:xfrm>
            <a:off x="2528581" y="3042527"/>
            <a:ext cx="6096000" cy="461665"/>
          </a:xfrm>
          <a:prstGeom prst="rect">
            <a:avLst/>
          </a:prstGeom>
        </p:spPr>
        <p:txBody>
          <a:bodyPr>
            <a:spAutoFit/>
          </a:bodyPr>
          <a:lstStyle/>
          <a:p>
            <a:pPr indent="449580" algn="ctr">
              <a:lnSpc>
                <a:spcPct val="200000"/>
              </a:lnSpc>
              <a:spcAft>
                <a:spcPts val="0"/>
              </a:spcAft>
            </a:pPr>
            <a:r>
              <a:rPr lang="es-ES" sz="1200" i="1" dirty="0">
                <a:latin typeface="Arial" panose="020B0604020202020204" pitchFamily="34" charset="0"/>
                <a:ea typeface="Calibri" panose="020F0502020204030204" pitchFamily="34" charset="0"/>
              </a:rPr>
              <a:t>Tabla N° 3 Propiedades Mecánicas de los Materiales Seleccionados</a:t>
            </a:r>
            <a:endParaRPr lang="es-EC" sz="1200" dirty="0">
              <a:effectLst/>
              <a:latin typeface="Arial" panose="020B0604020202020204" pitchFamily="34" charset="0"/>
              <a:ea typeface="Calibri" panose="020F0502020204030204" pitchFamily="34" charset="0"/>
            </a:endParaRPr>
          </a:p>
        </p:txBody>
      </p:sp>
      <p:sp>
        <p:nvSpPr>
          <p:cNvPr id="6" name="Rectángulo 5"/>
          <p:cNvSpPr/>
          <p:nvPr/>
        </p:nvSpPr>
        <p:spPr>
          <a:xfrm>
            <a:off x="870580" y="5720327"/>
            <a:ext cx="9582123" cy="738664"/>
          </a:xfrm>
          <a:prstGeom prst="rect">
            <a:avLst/>
          </a:prstGeom>
        </p:spPr>
        <p:txBody>
          <a:bodyPr wrap="square">
            <a:spAutoFit/>
          </a:bodyPr>
          <a:lstStyle/>
          <a:p>
            <a:pPr lvl="1" algn="just"/>
            <a:r>
              <a:rPr lang="es-EC" sz="1400" dirty="0">
                <a:latin typeface="Arial" panose="020B0604020202020204" pitchFamily="34" charset="0"/>
                <a:cs typeface="Arial" panose="020B0604020202020204" pitchFamily="34" charset="0"/>
              </a:rPr>
              <a:t>Nota: Los valores presentados en la Tablas N°3, son datos recogidos de “Diseño de Elementos de Máquina, 2007, Departamento de Ingeniería, Cuautitlán México” y “Tabla de Dureza, Ingemecánica” tomado de: </a:t>
            </a:r>
            <a:r>
              <a:rPr lang="es-ES" sz="1400" u="sng" dirty="0">
                <a:latin typeface="Arial" panose="020B0604020202020204" pitchFamily="34" charset="0"/>
                <a:cs typeface="Arial" panose="020B0604020202020204" pitchFamily="34" charset="0"/>
                <a:hlinkClick r:id="rId2"/>
              </a:rPr>
              <a:t>https://ingemecanica.com/tutorialsemanal/tutorialn218.html</a:t>
            </a:r>
            <a:r>
              <a:rPr lang="es-ES" sz="1400" u="sng" dirty="0">
                <a:latin typeface="Arial" panose="020B0604020202020204" pitchFamily="34" charset="0"/>
                <a:cs typeface="Arial" panose="020B0604020202020204" pitchFamily="34" charset="0"/>
              </a:rPr>
              <a:t> </a:t>
            </a:r>
            <a:r>
              <a:rPr lang="es-EC"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8618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MATRIZ DE HOLMES:</a:t>
            </a:r>
          </a:p>
        </p:txBody>
      </p:sp>
      <p:sp>
        <p:nvSpPr>
          <p:cNvPr id="3" name="Marcador de contenido 2"/>
          <p:cNvSpPr>
            <a:spLocks noGrp="1"/>
          </p:cNvSpPr>
          <p:nvPr>
            <p:ph idx="1"/>
          </p:nvPr>
        </p:nvSpPr>
        <p:spPr>
          <a:xfrm>
            <a:off x="1104293" y="2350630"/>
            <a:ext cx="8946541" cy="4195481"/>
          </a:xfrm>
        </p:spPr>
        <p:txBody>
          <a:bodyPr/>
          <a:lstStyle/>
          <a:p>
            <a:pPr algn="just"/>
            <a:r>
              <a:rPr lang="es-EC" dirty="0"/>
              <a:t>Se procede a determinar un porcentaje en función del nivel de importancia para cada parámetro que se evaluará, mediante una comparativa de estimación entre las características, de la siguiente forma: </a:t>
            </a:r>
          </a:p>
          <a:p>
            <a:pPr lvl="1" algn="just"/>
            <a:r>
              <a:rPr lang="es-EC" sz="2000" dirty="0"/>
              <a:t>0: Si el parámetro no es de importancia en comparación a otro </a:t>
            </a:r>
          </a:p>
          <a:p>
            <a:pPr lvl="1" algn="just"/>
            <a:r>
              <a:rPr lang="es-EC" sz="2000" dirty="0"/>
              <a:t>5: Si los parámetros poseen un igual grado de importancia</a:t>
            </a:r>
          </a:p>
          <a:p>
            <a:pPr lvl="1" algn="just"/>
            <a:r>
              <a:rPr lang="es-EC" sz="2000" dirty="0"/>
              <a:t>10: Para el parámetro de mayor importancia sobre los demás  </a:t>
            </a:r>
          </a:p>
          <a:p>
            <a:endParaRPr lang="es-EC" dirty="0"/>
          </a:p>
        </p:txBody>
      </p:sp>
    </p:spTree>
    <p:extLst>
      <p:ext uri="{BB962C8B-B14F-4D97-AF65-F5344CB8AC3E}">
        <p14:creationId xmlns:p14="http://schemas.microsoft.com/office/powerpoint/2010/main" val="186100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 BASE: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25489766"/>
              </p:ext>
            </p:extLst>
          </p:nvPr>
        </p:nvGraphicFramePr>
        <p:xfrm>
          <a:off x="2766850" y="1853248"/>
          <a:ext cx="6515373" cy="4817604"/>
        </p:xfrm>
        <a:graphic>
          <a:graphicData uri="http://schemas.openxmlformats.org/drawingml/2006/table">
            <a:tbl>
              <a:tblPr firstRow="1" firstCol="1" bandRow="1">
                <a:tableStyleId>{5C22544A-7EE6-4342-B048-85BDC9FD1C3A}</a:tableStyleId>
              </a:tblPr>
              <a:tblGrid>
                <a:gridCol w="1358583">
                  <a:extLst>
                    <a:ext uri="{9D8B030D-6E8A-4147-A177-3AD203B41FA5}">
                      <a16:colId xmlns:a16="http://schemas.microsoft.com/office/drawing/2014/main" val="1966519862"/>
                    </a:ext>
                  </a:extLst>
                </a:gridCol>
                <a:gridCol w="595423">
                  <a:extLst>
                    <a:ext uri="{9D8B030D-6E8A-4147-A177-3AD203B41FA5}">
                      <a16:colId xmlns:a16="http://schemas.microsoft.com/office/drawing/2014/main" val="3140127410"/>
                    </a:ext>
                  </a:extLst>
                </a:gridCol>
                <a:gridCol w="617967">
                  <a:extLst>
                    <a:ext uri="{9D8B030D-6E8A-4147-A177-3AD203B41FA5}">
                      <a16:colId xmlns:a16="http://schemas.microsoft.com/office/drawing/2014/main" val="233238113"/>
                    </a:ext>
                  </a:extLst>
                </a:gridCol>
                <a:gridCol w="598441">
                  <a:extLst>
                    <a:ext uri="{9D8B030D-6E8A-4147-A177-3AD203B41FA5}">
                      <a16:colId xmlns:a16="http://schemas.microsoft.com/office/drawing/2014/main" val="3243496918"/>
                    </a:ext>
                  </a:extLst>
                </a:gridCol>
                <a:gridCol w="612392">
                  <a:extLst>
                    <a:ext uri="{9D8B030D-6E8A-4147-A177-3AD203B41FA5}">
                      <a16:colId xmlns:a16="http://schemas.microsoft.com/office/drawing/2014/main" val="2296338271"/>
                    </a:ext>
                  </a:extLst>
                </a:gridCol>
                <a:gridCol w="595423">
                  <a:extLst>
                    <a:ext uri="{9D8B030D-6E8A-4147-A177-3AD203B41FA5}">
                      <a16:colId xmlns:a16="http://schemas.microsoft.com/office/drawing/2014/main" val="3433971877"/>
                    </a:ext>
                  </a:extLst>
                </a:gridCol>
                <a:gridCol w="531628">
                  <a:extLst>
                    <a:ext uri="{9D8B030D-6E8A-4147-A177-3AD203B41FA5}">
                      <a16:colId xmlns:a16="http://schemas.microsoft.com/office/drawing/2014/main" val="562930346"/>
                    </a:ext>
                  </a:extLst>
                </a:gridCol>
                <a:gridCol w="691116">
                  <a:extLst>
                    <a:ext uri="{9D8B030D-6E8A-4147-A177-3AD203B41FA5}">
                      <a16:colId xmlns:a16="http://schemas.microsoft.com/office/drawing/2014/main" val="4289135426"/>
                    </a:ext>
                  </a:extLst>
                </a:gridCol>
                <a:gridCol w="914400">
                  <a:extLst>
                    <a:ext uri="{9D8B030D-6E8A-4147-A177-3AD203B41FA5}">
                      <a16:colId xmlns:a16="http://schemas.microsoft.com/office/drawing/2014/main" val="1081342974"/>
                    </a:ext>
                  </a:extLst>
                </a:gridCol>
              </a:tblGrid>
              <a:tr h="1347152">
                <a:tc>
                  <a:txBody>
                    <a:bodyPr/>
                    <a:lstStyle/>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r>
                        <a:rPr lang="es-EC" sz="1200" dirty="0">
                          <a:effectLst/>
                        </a:rPr>
                        <a:t>Parámetros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gn="ctr">
                        <a:lnSpc>
                          <a:spcPct val="107000"/>
                        </a:lnSpc>
                        <a:spcAft>
                          <a:spcPts val="0"/>
                        </a:spcAft>
                      </a:pPr>
                      <a:r>
                        <a:rPr lang="es-EC" sz="1200" dirty="0">
                          <a:effectLst/>
                        </a:rPr>
                        <a:t>Resistencia de Fluencia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dirty="0">
                          <a:effectLst/>
                        </a:rPr>
                        <a:t>Elasticidad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dirty="0">
                          <a:effectLst/>
                        </a:rPr>
                        <a:t>Soldabilidad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dirty="0">
                          <a:effectLst/>
                        </a:rPr>
                        <a:t>Disponibilidad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dirty="0">
                          <a:effectLst/>
                        </a:rPr>
                        <a:t>Maquinabilidad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Menor Costo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Porcentaje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extLst>
                  <a:ext uri="{0D108BD9-81ED-4DB2-BD59-A6C34878D82A}">
                    <a16:rowId xmlns:a16="http://schemas.microsoft.com/office/drawing/2014/main" val="1986308860"/>
                  </a:ext>
                </a:extLst>
              </a:tr>
              <a:tr h="623925">
                <a:tc>
                  <a:txBody>
                    <a:bodyPr/>
                    <a:lstStyle/>
                    <a:p>
                      <a:pPr algn="ctr">
                        <a:lnSpc>
                          <a:spcPct val="107000"/>
                        </a:lnSpc>
                        <a:spcAft>
                          <a:spcPts val="0"/>
                        </a:spcAft>
                      </a:pPr>
                      <a:r>
                        <a:rPr lang="es-EC" sz="1200" dirty="0">
                          <a:effectLst/>
                        </a:rPr>
                        <a:t>Resistencia de Fluencia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8080427"/>
                  </a:ext>
                </a:extLst>
              </a:tr>
              <a:tr h="493088">
                <a:tc>
                  <a:txBody>
                    <a:bodyPr/>
                    <a:lstStyle/>
                    <a:p>
                      <a:pPr algn="ctr">
                        <a:lnSpc>
                          <a:spcPct val="107000"/>
                        </a:lnSpc>
                        <a:spcAft>
                          <a:spcPts val="0"/>
                        </a:spcAft>
                      </a:pPr>
                      <a:r>
                        <a:rPr lang="es-EC" sz="1200">
                          <a:effectLst/>
                        </a:rPr>
                        <a:t>Elasticidad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1161309"/>
                  </a:ext>
                </a:extLst>
              </a:tr>
              <a:tr h="505896">
                <a:tc>
                  <a:txBody>
                    <a:bodyPr/>
                    <a:lstStyle/>
                    <a:p>
                      <a:pPr algn="ctr">
                        <a:lnSpc>
                          <a:spcPct val="107000"/>
                        </a:lnSpc>
                        <a:spcAft>
                          <a:spcPts val="0"/>
                        </a:spcAft>
                      </a:pPr>
                      <a:r>
                        <a:rPr lang="es-EC" sz="1200">
                          <a:effectLst/>
                        </a:rPr>
                        <a:t>Soldabilidad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1377263"/>
                  </a:ext>
                </a:extLst>
              </a:tr>
              <a:tr h="493088">
                <a:tc>
                  <a:txBody>
                    <a:bodyPr/>
                    <a:lstStyle/>
                    <a:p>
                      <a:pPr algn="ctr">
                        <a:lnSpc>
                          <a:spcPct val="107000"/>
                        </a:lnSpc>
                        <a:spcAft>
                          <a:spcPts val="0"/>
                        </a:spcAft>
                      </a:pPr>
                      <a:r>
                        <a:rPr lang="es-EC" sz="1200">
                          <a:effectLst/>
                        </a:rPr>
                        <a:t>Disponibilidad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dirty="0">
                          <a:effectLst/>
                          <a:latin typeface="+mn-lt"/>
                          <a:ea typeface="+mn-ea"/>
                          <a:cs typeface="+mn-cs"/>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2877289"/>
                  </a:ext>
                </a:extLst>
              </a:tr>
              <a:tr h="493088">
                <a:tc>
                  <a:txBody>
                    <a:bodyPr/>
                    <a:lstStyle/>
                    <a:p>
                      <a:pPr algn="ctr">
                        <a:lnSpc>
                          <a:spcPct val="107000"/>
                        </a:lnSpc>
                        <a:spcAft>
                          <a:spcPts val="0"/>
                        </a:spcAft>
                      </a:pPr>
                      <a:r>
                        <a:rPr lang="es-EC" sz="1200" dirty="0">
                          <a:effectLst/>
                        </a:rPr>
                        <a:t>Maquinabilidad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910302"/>
                  </a:ext>
                </a:extLst>
              </a:tr>
              <a:tr h="368279">
                <a:tc>
                  <a:txBody>
                    <a:bodyPr/>
                    <a:lstStyle/>
                    <a:p>
                      <a:pPr algn="ctr">
                        <a:lnSpc>
                          <a:spcPct val="107000"/>
                        </a:lnSpc>
                        <a:spcAft>
                          <a:spcPts val="0"/>
                        </a:spcAft>
                      </a:pPr>
                      <a:r>
                        <a:rPr lang="es-EC" sz="1200">
                          <a:effectLst/>
                        </a:rPr>
                        <a:t>Menor Costo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dirty="0">
                          <a:effectLst/>
                        </a:rPr>
                        <a:t>26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6149458"/>
                  </a:ext>
                </a:extLst>
              </a:tr>
              <a:tr h="493088">
                <a:tc>
                  <a:txBody>
                    <a:bodyPr/>
                    <a:lstStyle/>
                    <a:p>
                      <a:pPr algn="ctr">
                        <a:lnSpc>
                          <a:spcPct val="107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156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8263974"/>
                  </a:ext>
                </a:extLst>
              </a:tr>
            </a:tbl>
          </a:graphicData>
        </a:graphic>
      </p:graphicFrame>
      <p:sp>
        <p:nvSpPr>
          <p:cNvPr id="5" name="Rectángulo 4"/>
          <p:cNvSpPr/>
          <p:nvPr/>
        </p:nvSpPr>
        <p:spPr>
          <a:xfrm>
            <a:off x="2766850" y="1308380"/>
            <a:ext cx="6096000" cy="461665"/>
          </a:xfrm>
          <a:prstGeom prst="rect">
            <a:avLst/>
          </a:prstGeom>
        </p:spPr>
        <p:txBody>
          <a:bodyPr>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4 Porcentaje de Importancia de Parámetros para la Estructura Base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68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 BASE:</a:t>
            </a:r>
          </a:p>
        </p:txBody>
      </p:sp>
      <p:sp>
        <p:nvSpPr>
          <p:cNvPr id="3" name="Marcador de contenido 2"/>
          <p:cNvSpPr>
            <a:spLocks noGrp="1"/>
          </p:cNvSpPr>
          <p:nvPr>
            <p:ph idx="1"/>
          </p:nvPr>
        </p:nvSpPr>
        <p:spPr/>
        <p:txBody>
          <a:bodyPr/>
          <a:lstStyle/>
          <a:p>
            <a:pPr algn="just"/>
            <a:r>
              <a:rPr lang="es-EC" dirty="0"/>
              <a:t>Ahora en la Tabla N.º 5, se tiene una matriz comparativa que utilizara los porcentajes anteriores para poder seleccionar el material de la estructura-base, de los tres elementos ya preseleccionados, con la siguiente ponderación:</a:t>
            </a:r>
          </a:p>
          <a:p>
            <a:pPr lvl="1"/>
            <a:r>
              <a:rPr lang="es-EC" sz="2000" dirty="0"/>
              <a:t>10: Si es Excelente</a:t>
            </a:r>
          </a:p>
          <a:p>
            <a:pPr lvl="1"/>
            <a:r>
              <a:rPr lang="es-EC" sz="2000" dirty="0"/>
              <a:t>5: Si es Muy Bueno</a:t>
            </a:r>
          </a:p>
          <a:p>
            <a:pPr lvl="1"/>
            <a:r>
              <a:rPr lang="es-EC" sz="2000" dirty="0"/>
              <a:t>1: Si es Aceptable</a:t>
            </a:r>
          </a:p>
        </p:txBody>
      </p:sp>
    </p:spTree>
    <p:extLst>
      <p:ext uri="{BB962C8B-B14F-4D97-AF65-F5344CB8AC3E}">
        <p14:creationId xmlns:p14="http://schemas.microsoft.com/office/powerpoint/2010/main" val="247059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ESTRUCTURA-BASE: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59777842"/>
              </p:ext>
            </p:extLst>
          </p:nvPr>
        </p:nvGraphicFramePr>
        <p:xfrm>
          <a:off x="1364035" y="2348834"/>
          <a:ext cx="8686799" cy="3690458"/>
        </p:xfrm>
        <a:graphic>
          <a:graphicData uri="http://schemas.openxmlformats.org/drawingml/2006/table">
            <a:tbl>
              <a:tblPr firstRow="1" firstCol="1" bandRow="1">
                <a:tableStyleId>{5C22544A-7EE6-4342-B048-85BDC9FD1C3A}</a:tableStyleId>
              </a:tblPr>
              <a:tblGrid>
                <a:gridCol w="1311719">
                  <a:extLst>
                    <a:ext uri="{9D8B030D-6E8A-4147-A177-3AD203B41FA5}">
                      <a16:colId xmlns:a16="http://schemas.microsoft.com/office/drawing/2014/main" val="2582166426"/>
                    </a:ext>
                  </a:extLst>
                </a:gridCol>
                <a:gridCol w="1134544">
                  <a:extLst>
                    <a:ext uri="{9D8B030D-6E8A-4147-A177-3AD203B41FA5}">
                      <a16:colId xmlns:a16="http://schemas.microsoft.com/office/drawing/2014/main" val="1724018098"/>
                    </a:ext>
                  </a:extLst>
                </a:gridCol>
                <a:gridCol w="726923">
                  <a:extLst>
                    <a:ext uri="{9D8B030D-6E8A-4147-A177-3AD203B41FA5}">
                      <a16:colId xmlns:a16="http://schemas.microsoft.com/office/drawing/2014/main" val="2948373592"/>
                    </a:ext>
                  </a:extLst>
                </a:gridCol>
                <a:gridCol w="984144">
                  <a:extLst>
                    <a:ext uri="{9D8B030D-6E8A-4147-A177-3AD203B41FA5}">
                      <a16:colId xmlns:a16="http://schemas.microsoft.com/office/drawing/2014/main" val="1756469157"/>
                    </a:ext>
                  </a:extLst>
                </a:gridCol>
                <a:gridCol w="829339">
                  <a:extLst>
                    <a:ext uri="{9D8B030D-6E8A-4147-A177-3AD203B41FA5}">
                      <a16:colId xmlns:a16="http://schemas.microsoft.com/office/drawing/2014/main" val="312402764"/>
                    </a:ext>
                  </a:extLst>
                </a:gridCol>
                <a:gridCol w="776177">
                  <a:extLst>
                    <a:ext uri="{9D8B030D-6E8A-4147-A177-3AD203B41FA5}">
                      <a16:colId xmlns:a16="http://schemas.microsoft.com/office/drawing/2014/main" val="276069699"/>
                    </a:ext>
                  </a:extLst>
                </a:gridCol>
                <a:gridCol w="871870">
                  <a:extLst>
                    <a:ext uri="{9D8B030D-6E8A-4147-A177-3AD203B41FA5}">
                      <a16:colId xmlns:a16="http://schemas.microsoft.com/office/drawing/2014/main" val="1964124255"/>
                    </a:ext>
                  </a:extLst>
                </a:gridCol>
                <a:gridCol w="733646">
                  <a:extLst>
                    <a:ext uri="{9D8B030D-6E8A-4147-A177-3AD203B41FA5}">
                      <a16:colId xmlns:a16="http://schemas.microsoft.com/office/drawing/2014/main" val="84963983"/>
                    </a:ext>
                  </a:extLst>
                </a:gridCol>
                <a:gridCol w="669851">
                  <a:extLst>
                    <a:ext uri="{9D8B030D-6E8A-4147-A177-3AD203B41FA5}">
                      <a16:colId xmlns:a16="http://schemas.microsoft.com/office/drawing/2014/main" val="3783569323"/>
                    </a:ext>
                  </a:extLst>
                </a:gridCol>
                <a:gridCol w="648586">
                  <a:extLst>
                    <a:ext uri="{9D8B030D-6E8A-4147-A177-3AD203B41FA5}">
                      <a16:colId xmlns:a16="http://schemas.microsoft.com/office/drawing/2014/main" val="2463294848"/>
                    </a:ext>
                  </a:extLst>
                </a:gridCol>
              </a:tblGrid>
              <a:tr h="847706">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Parámetros de Selección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Porcentaje de Importancia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Acero </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Inoxidable</a:t>
                      </a:r>
                      <a:br>
                        <a:rPr lang="es-EC" sz="1200" dirty="0">
                          <a:effectLst/>
                        </a:rPr>
                      </a:b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Acero </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1018</a:t>
                      </a:r>
                      <a:br>
                        <a:rPr lang="es-EC" sz="1200" dirty="0">
                          <a:effectLst/>
                        </a:rPr>
                      </a:b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Aluminio</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p>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Acero</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A36</a:t>
                      </a:r>
                    </a:p>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036290"/>
                  </a:ext>
                </a:extLst>
              </a:tr>
              <a:tr h="467627">
                <a:tc>
                  <a:txBody>
                    <a:bodyPr/>
                    <a:lstStyle/>
                    <a:p>
                      <a:pPr algn="just">
                        <a:lnSpc>
                          <a:spcPct val="107000"/>
                        </a:lnSpc>
                        <a:spcAft>
                          <a:spcPts val="0"/>
                        </a:spcAft>
                      </a:pPr>
                      <a:r>
                        <a:rPr lang="es-EC" sz="1200" dirty="0">
                          <a:effectLst/>
                        </a:rPr>
                        <a:t>Resistencia de Fluencia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1.15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9579211"/>
                  </a:ext>
                </a:extLst>
              </a:tr>
              <a:tr h="366400">
                <a:tc>
                  <a:txBody>
                    <a:bodyPr/>
                    <a:lstStyle/>
                    <a:p>
                      <a:pPr algn="just">
                        <a:lnSpc>
                          <a:spcPct val="107000"/>
                        </a:lnSpc>
                        <a:spcAft>
                          <a:spcPts val="0"/>
                        </a:spcAft>
                      </a:pPr>
                      <a:r>
                        <a:rPr lang="es-EC" sz="1200">
                          <a:effectLst/>
                        </a:rPr>
                        <a:t>Elasticidad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392054"/>
                  </a:ext>
                </a:extLst>
              </a:tr>
              <a:tr h="366400">
                <a:tc>
                  <a:txBody>
                    <a:bodyPr/>
                    <a:lstStyle/>
                    <a:p>
                      <a:pPr algn="just">
                        <a:lnSpc>
                          <a:spcPct val="107000"/>
                        </a:lnSpc>
                        <a:spcAft>
                          <a:spcPts val="0"/>
                        </a:spcAft>
                      </a:pPr>
                      <a:r>
                        <a:rPr lang="es-EC" sz="1200">
                          <a:effectLst/>
                        </a:rPr>
                        <a:t>Soldabilidad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3950394"/>
                  </a:ext>
                </a:extLst>
              </a:tr>
              <a:tr h="467627">
                <a:tc>
                  <a:txBody>
                    <a:bodyPr/>
                    <a:lstStyle/>
                    <a:p>
                      <a:pPr algn="just">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408728"/>
                  </a:ext>
                </a:extLst>
              </a:tr>
              <a:tr h="467627">
                <a:tc>
                  <a:txBody>
                    <a:bodyPr/>
                    <a:lstStyle/>
                    <a:p>
                      <a:pPr algn="just">
                        <a:lnSpc>
                          <a:spcPct val="107000"/>
                        </a:lnSpc>
                        <a:spcAft>
                          <a:spcPts val="0"/>
                        </a:spcAft>
                      </a:pPr>
                      <a:r>
                        <a:rPr lang="es-EC" sz="1200" dirty="0">
                          <a:effectLst/>
                        </a:rPr>
                        <a:t>Maquinabilidad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2844200"/>
                  </a:ext>
                </a:extLst>
              </a:tr>
              <a:tr h="366400">
                <a:tc>
                  <a:txBody>
                    <a:bodyPr/>
                    <a:lstStyle/>
                    <a:p>
                      <a:pPr algn="just">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407707"/>
                  </a:ext>
                </a:extLst>
              </a:tr>
              <a:tr h="340671">
                <a:tc>
                  <a:txBody>
                    <a:bodyPr/>
                    <a:lstStyle/>
                    <a:p>
                      <a:pPr algn="just">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6.29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s-EC" sz="1200" dirty="0">
                          <a:effectLst/>
                        </a:rPr>
                        <a:t>8.85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417843514"/>
                  </a:ext>
                </a:extLst>
              </a:tr>
            </a:tbl>
          </a:graphicData>
        </a:graphic>
      </p:graphicFrame>
      <p:sp>
        <p:nvSpPr>
          <p:cNvPr id="5" name="Rectángulo 4"/>
          <p:cNvSpPr/>
          <p:nvPr/>
        </p:nvSpPr>
        <p:spPr>
          <a:xfrm>
            <a:off x="3901281" y="1734401"/>
            <a:ext cx="2894382" cy="461665"/>
          </a:xfrm>
          <a:prstGeom prst="rect">
            <a:avLst/>
          </a:prstGeom>
        </p:spPr>
        <p:txBody>
          <a:bodyPr wrap="non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5 Selección de Material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65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BRAZO-APOYO: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09700455"/>
              </p:ext>
            </p:extLst>
          </p:nvPr>
        </p:nvGraphicFramePr>
        <p:xfrm>
          <a:off x="2573079" y="2044633"/>
          <a:ext cx="6687880" cy="4441228"/>
        </p:xfrm>
        <a:graphic>
          <a:graphicData uri="http://schemas.openxmlformats.org/drawingml/2006/table">
            <a:tbl>
              <a:tblPr firstRow="1" firstCol="1" bandRow="1">
                <a:tableStyleId>{5C22544A-7EE6-4342-B048-85BDC9FD1C3A}</a:tableStyleId>
              </a:tblPr>
              <a:tblGrid>
                <a:gridCol w="1345989">
                  <a:extLst>
                    <a:ext uri="{9D8B030D-6E8A-4147-A177-3AD203B41FA5}">
                      <a16:colId xmlns:a16="http://schemas.microsoft.com/office/drawing/2014/main" val="4188836872"/>
                    </a:ext>
                  </a:extLst>
                </a:gridCol>
                <a:gridCol w="767633">
                  <a:extLst>
                    <a:ext uri="{9D8B030D-6E8A-4147-A177-3AD203B41FA5}">
                      <a16:colId xmlns:a16="http://schemas.microsoft.com/office/drawing/2014/main" val="3922911699"/>
                    </a:ext>
                  </a:extLst>
                </a:gridCol>
                <a:gridCol w="620417">
                  <a:extLst>
                    <a:ext uri="{9D8B030D-6E8A-4147-A177-3AD203B41FA5}">
                      <a16:colId xmlns:a16="http://schemas.microsoft.com/office/drawing/2014/main" val="1752230098"/>
                    </a:ext>
                  </a:extLst>
                </a:gridCol>
                <a:gridCol w="630932">
                  <a:extLst>
                    <a:ext uri="{9D8B030D-6E8A-4147-A177-3AD203B41FA5}">
                      <a16:colId xmlns:a16="http://schemas.microsoft.com/office/drawing/2014/main" val="16426225"/>
                    </a:ext>
                  </a:extLst>
                </a:gridCol>
                <a:gridCol w="721178">
                  <a:extLst>
                    <a:ext uri="{9D8B030D-6E8A-4147-A177-3AD203B41FA5}">
                      <a16:colId xmlns:a16="http://schemas.microsoft.com/office/drawing/2014/main" val="3096790001"/>
                    </a:ext>
                  </a:extLst>
                </a:gridCol>
                <a:gridCol w="635326">
                  <a:extLst>
                    <a:ext uri="{9D8B030D-6E8A-4147-A177-3AD203B41FA5}">
                      <a16:colId xmlns:a16="http://schemas.microsoft.com/office/drawing/2014/main" val="2813469790"/>
                    </a:ext>
                  </a:extLst>
                </a:gridCol>
                <a:gridCol w="588870">
                  <a:extLst>
                    <a:ext uri="{9D8B030D-6E8A-4147-A177-3AD203B41FA5}">
                      <a16:colId xmlns:a16="http://schemas.microsoft.com/office/drawing/2014/main" val="321497195"/>
                    </a:ext>
                  </a:extLst>
                </a:gridCol>
                <a:gridCol w="599706">
                  <a:extLst>
                    <a:ext uri="{9D8B030D-6E8A-4147-A177-3AD203B41FA5}">
                      <a16:colId xmlns:a16="http://schemas.microsoft.com/office/drawing/2014/main" val="1785523112"/>
                    </a:ext>
                  </a:extLst>
                </a:gridCol>
                <a:gridCol w="777829">
                  <a:extLst>
                    <a:ext uri="{9D8B030D-6E8A-4147-A177-3AD203B41FA5}">
                      <a16:colId xmlns:a16="http://schemas.microsoft.com/office/drawing/2014/main" val="390402980"/>
                    </a:ext>
                  </a:extLst>
                </a:gridCol>
              </a:tblGrid>
              <a:tr h="1323634">
                <a:tc>
                  <a:txBody>
                    <a:bodyPr/>
                    <a:lstStyle/>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r>
                        <a:rPr lang="es-EC" sz="1200" dirty="0">
                          <a:effectLst/>
                        </a:rPr>
                        <a:t>Parámetros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71755" marR="71755" algn="ctr">
                        <a:lnSpc>
                          <a:spcPct val="107000"/>
                        </a:lnSpc>
                        <a:spcAft>
                          <a:spcPts val="0"/>
                        </a:spcAft>
                      </a:pPr>
                      <a:r>
                        <a:rPr lang="es-EC" sz="1200">
                          <a:effectLst/>
                        </a:rPr>
                        <a:t>Resistencia de Fluencia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Elasticidad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dirty="0">
                          <a:effectLst/>
                        </a:rPr>
                        <a:t>Dureza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dirty="0">
                          <a:effectLst/>
                        </a:rPr>
                        <a:t>Maquinabilidad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71755" marR="71755" algn="ctr">
                        <a:lnSpc>
                          <a:spcPct val="107000"/>
                        </a:lnSpc>
                        <a:spcAft>
                          <a:spcPts val="0"/>
                        </a:spcAft>
                      </a:pPr>
                      <a:r>
                        <a:rPr lang="es-EC" sz="1200">
                          <a:effectLst/>
                        </a:rPr>
                        <a:t>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extLst>
                  <a:ext uri="{0D108BD9-81ED-4DB2-BD59-A6C34878D82A}">
                    <a16:rowId xmlns:a16="http://schemas.microsoft.com/office/drawing/2014/main" val="4218482457"/>
                  </a:ext>
                </a:extLst>
              </a:tr>
              <a:tr h="549892">
                <a:tc>
                  <a:txBody>
                    <a:bodyPr/>
                    <a:lstStyle/>
                    <a:p>
                      <a:pPr algn="ctr">
                        <a:lnSpc>
                          <a:spcPct val="107000"/>
                        </a:lnSpc>
                        <a:spcAft>
                          <a:spcPts val="0"/>
                        </a:spcAft>
                      </a:pPr>
                      <a:r>
                        <a:rPr lang="es-EC" sz="1200">
                          <a:effectLst/>
                        </a:rPr>
                        <a:t>Resistencia de Fluencia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8114369"/>
                  </a:ext>
                </a:extLst>
              </a:tr>
              <a:tr h="382362">
                <a:tc>
                  <a:txBody>
                    <a:bodyPr/>
                    <a:lstStyle/>
                    <a:p>
                      <a:pPr algn="ctr">
                        <a:lnSpc>
                          <a:spcPct val="107000"/>
                        </a:lnSpc>
                        <a:spcAft>
                          <a:spcPts val="0"/>
                        </a:spcAft>
                      </a:pPr>
                      <a:r>
                        <a:rPr lang="es-EC" sz="1200">
                          <a:effectLst/>
                        </a:rPr>
                        <a:t>Elasticidad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916587"/>
                  </a:ext>
                </a:extLst>
              </a:tr>
              <a:tr h="398130">
                <a:tc>
                  <a:txBody>
                    <a:bodyPr/>
                    <a:lstStyle/>
                    <a:p>
                      <a:pPr algn="ctr">
                        <a:lnSpc>
                          <a:spcPct val="107000"/>
                        </a:lnSpc>
                        <a:spcAft>
                          <a:spcPts val="0"/>
                        </a:spcAft>
                      </a:pPr>
                      <a:r>
                        <a:rPr lang="es-EC" sz="1200">
                          <a:effectLst/>
                        </a:rPr>
                        <a:t>Dureza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335038"/>
                  </a:ext>
                </a:extLst>
              </a:tr>
              <a:tr h="393532">
                <a:tc>
                  <a:txBody>
                    <a:bodyPr/>
                    <a:lstStyle/>
                    <a:p>
                      <a:pPr algn="ctr">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4121428"/>
                  </a:ext>
                </a:extLst>
              </a:tr>
              <a:tr h="398787">
                <a:tc>
                  <a:txBody>
                    <a:bodyPr/>
                    <a:lstStyle/>
                    <a:p>
                      <a:pPr algn="ctr">
                        <a:lnSpc>
                          <a:spcPct val="107000"/>
                        </a:lnSpc>
                        <a:spcAft>
                          <a:spcPts val="0"/>
                        </a:spcAft>
                      </a:pPr>
                      <a:r>
                        <a:rPr lang="es-EC" sz="1200" dirty="0">
                          <a:effectLst/>
                        </a:rPr>
                        <a:t>Maquinabilidad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0596875"/>
                  </a:ext>
                </a:extLst>
              </a:tr>
              <a:tr h="459452">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s-EC" sz="1200" dirty="0">
                          <a:effectLst/>
                        </a:rPr>
                        <a:t>21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722181"/>
                  </a:ext>
                </a:extLst>
              </a:tr>
              <a:tr h="535439">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156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055368"/>
                  </a:ext>
                </a:extLst>
              </a:tr>
            </a:tbl>
          </a:graphicData>
        </a:graphic>
      </p:graphicFrame>
      <p:sp>
        <p:nvSpPr>
          <p:cNvPr id="5" name="Rectángulo 4"/>
          <p:cNvSpPr/>
          <p:nvPr/>
        </p:nvSpPr>
        <p:spPr>
          <a:xfrm>
            <a:off x="2573079" y="1487275"/>
            <a:ext cx="6096000" cy="461665"/>
          </a:xfrm>
          <a:prstGeom prst="rect">
            <a:avLst/>
          </a:prstGeom>
        </p:spPr>
        <p:txBody>
          <a:bodyPr>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6 Porcentaje de Importancia de Parámetros para el Brazo-Apoyo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429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BRAZO-APOYO: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28314725"/>
              </p:ext>
            </p:extLst>
          </p:nvPr>
        </p:nvGraphicFramePr>
        <p:xfrm>
          <a:off x="1807535" y="2328175"/>
          <a:ext cx="8973877" cy="3753649"/>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1093287795"/>
                    </a:ext>
                  </a:extLst>
                </a:gridCol>
                <a:gridCol w="1063256">
                  <a:extLst>
                    <a:ext uri="{9D8B030D-6E8A-4147-A177-3AD203B41FA5}">
                      <a16:colId xmlns:a16="http://schemas.microsoft.com/office/drawing/2014/main" val="2729927073"/>
                    </a:ext>
                  </a:extLst>
                </a:gridCol>
                <a:gridCol w="733646">
                  <a:extLst>
                    <a:ext uri="{9D8B030D-6E8A-4147-A177-3AD203B41FA5}">
                      <a16:colId xmlns:a16="http://schemas.microsoft.com/office/drawing/2014/main" val="2035654658"/>
                    </a:ext>
                  </a:extLst>
                </a:gridCol>
                <a:gridCol w="925033">
                  <a:extLst>
                    <a:ext uri="{9D8B030D-6E8A-4147-A177-3AD203B41FA5}">
                      <a16:colId xmlns:a16="http://schemas.microsoft.com/office/drawing/2014/main" val="3099255665"/>
                    </a:ext>
                  </a:extLst>
                </a:gridCol>
                <a:gridCol w="748436">
                  <a:extLst>
                    <a:ext uri="{9D8B030D-6E8A-4147-A177-3AD203B41FA5}">
                      <a16:colId xmlns:a16="http://schemas.microsoft.com/office/drawing/2014/main" val="1497515594"/>
                    </a:ext>
                  </a:extLst>
                </a:gridCol>
                <a:gridCol w="889580">
                  <a:extLst>
                    <a:ext uri="{9D8B030D-6E8A-4147-A177-3AD203B41FA5}">
                      <a16:colId xmlns:a16="http://schemas.microsoft.com/office/drawing/2014/main" val="2208969421"/>
                    </a:ext>
                  </a:extLst>
                </a:gridCol>
                <a:gridCol w="873305">
                  <a:extLst>
                    <a:ext uri="{9D8B030D-6E8A-4147-A177-3AD203B41FA5}">
                      <a16:colId xmlns:a16="http://schemas.microsoft.com/office/drawing/2014/main" val="111809224"/>
                    </a:ext>
                  </a:extLst>
                </a:gridCol>
                <a:gridCol w="642514">
                  <a:extLst>
                    <a:ext uri="{9D8B030D-6E8A-4147-A177-3AD203B41FA5}">
                      <a16:colId xmlns:a16="http://schemas.microsoft.com/office/drawing/2014/main" val="1886962857"/>
                    </a:ext>
                  </a:extLst>
                </a:gridCol>
                <a:gridCol w="617587">
                  <a:extLst>
                    <a:ext uri="{9D8B030D-6E8A-4147-A177-3AD203B41FA5}">
                      <a16:colId xmlns:a16="http://schemas.microsoft.com/office/drawing/2014/main" val="1590315742"/>
                    </a:ext>
                  </a:extLst>
                </a:gridCol>
                <a:gridCol w="1108920">
                  <a:extLst>
                    <a:ext uri="{9D8B030D-6E8A-4147-A177-3AD203B41FA5}">
                      <a16:colId xmlns:a16="http://schemas.microsoft.com/office/drawing/2014/main" val="463824466"/>
                    </a:ext>
                  </a:extLst>
                </a:gridCol>
              </a:tblGrid>
              <a:tr h="848949">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Parámetros de Selección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de Importancia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Acero </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Inoxidable</a:t>
                      </a:r>
                      <a:br>
                        <a:rPr lang="es-EC" sz="1200" dirty="0">
                          <a:effectLst/>
                        </a:rPr>
                      </a:b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Acero </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A36</a:t>
                      </a:r>
                    </a:p>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Aluminio</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p>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Acero</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1018 </a:t>
                      </a:r>
                    </a:p>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561950"/>
                  </a:ext>
                </a:extLst>
              </a:tr>
              <a:tr h="475080">
                <a:tc>
                  <a:txBody>
                    <a:bodyPr/>
                    <a:lstStyle/>
                    <a:p>
                      <a:pPr algn="ctr">
                        <a:lnSpc>
                          <a:spcPct val="107000"/>
                        </a:lnSpc>
                        <a:spcAft>
                          <a:spcPts val="0"/>
                        </a:spcAft>
                      </a:pPr>
                      <a:r>
                        <a:rPr lang="es-EC" sz="1200">
                          <a:effectLst/>
                        </a:rPr>
                        <a:t>Resistencia de Fluencia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5</a:t>
                      </a: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0.95</a:t>
                      </a: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0.95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mn-ea"/>
                          <a:cs typeface="+mn-cs"/>
                        </a:rPr>
                        <a:t>1</a:t>
                      </a:r>
                      <a:r>
                        <a:rPr lang="es-EC" sz="1200" dirty="0">
                          <a:effectLst/>
                          <a:latin typeface="+mj-lt"/>
                          <a:ea typeface="+mn-ea"/>
                          <a:cs typeface="Times New Roman" panose="02020603050405020304" pitchFamily="18" charset="0"/>
                        </a:rPr>
                        <a:t>.9</a:t>
                      </a:r>
                      <a:endParaRPr lang="es-EC" sz="1200" dirty="0">
                        <a:effectLst/>
                        <a:latin typeface="+mj-lt"/>
                        <a:ea typeface="+mn-ea"/>
                        <a:cs typeface="+mn-cs"/>
                      </a:endParaRPr>
                    </a:p>
                  </a:txBody>
                  <a:tcPr marL="68580" marR="68580" marT="0" marB="0"/>
                </a:tc>
                <a:extLst>
                  <a:ext uri="{0D108BD9-81ED-4DB2-BD59-A6C34878D82A}">
                    <a16:rowId xmlns:a16="http://schemas.microsoft.com/office/drawing/2014/main" val="173710287"/>
                  </a:ext>
                </a:extLst>
              </a:tr>
              <a:tr h="376037">
                <a:tc>
                  <a:txBody>
                    <a:bodyPr/>
                    <a:lstStyle/>
                    <a:p>
                      <a:pPr algn="ctr">
                        <a:lnSpc>
                          <a:spcPct val="107000"/>
                        </a:lnSpc>
                        <a:spcAft>
                          <a:spcPts val="0"/>
                        </a:spcAft>
                      </a:pPr>
                      <a:r>
                        <a:rPr lang="es-EC" sz="1200">
                          <a:effectLst/>
                        </a:rPr>
                        <a:t>Elasticidad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10</a:t>
                      </a: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0.17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984038"/>
                  </a:ext>
                </a:extLst>
              </a:tr>
              <a:tr h="376037">
                <a:tc>
                  <a:txBody>
                    <a:bodyPr/>
                    <a:lstStyle/>
                    <a:p>
                      <a:pPr algn="ctr">
                        <a:lnSpc>
                          <a:spcPct val="107000"/>
                        </a:lnSpc>
                        <a:spcAft>
                          <a:spcPts val="0"/>
                        </a:spcAft>
                      </a:pPr>
                      <a:r>
                        <a:rPr lang="es-EC" sz="1200">
                          <a:effectLst/>
                        </a:rPr>
                        <a:t>Dureza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5</a:t>
                      </a: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0.85</a:t>
                      </a:r>
                    </a:p>
                  </a:txBody>
                  <a:tcPr marL="68580" marR="68580" marT="0" marB="0"/>
                </a:tc>
                <a:tc>
                  <a:txBody>
                    <a:bodyPr/>
                    <a:lstStyle/>
                    <a:p>
                      <a:pPr algn="ctr">
                        <a:lnSpc>
                          <a:spcPct val="107000"/>
                        </a:lnSpc>
                        <a:spcAft>
                          <a:spcPts val="0"/>
                        </a:spcAft>
                      </a:pPr>
                      <a:r>
                        <a:rPr lang="es-EC" sz="12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0.17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5399535"/>
                  </a:ext>
                </a:extLst>
              </a:tr>
              <a:tr h="475080">
                <a:tc>
                  <a:txBody>
                    <a:bodyPr/>
                    <a:lstStyle/>
                    <a:p>
                      <a:pPr algn="ctr">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10</a:t>
                      </a: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6027596"/>
                  </a:ext>
                </a:extLst>
              </a:tr>
              <a:tr h="475080">
                <a:tc>
                  <a:txBody>
                    <a:bodyPr/>
                    <a:lstStyle/>
                    <a:p>
                      <a:pPr algn="ctr">
                        <a:lnSpc>
                          <a:spcPct val="107000"/>
                        </a:lnSpc>
                        <a:spcAft>
                          <a:spcPts val="0"/>
                        </a:spcAft>
                      </a:pPr>
                      <a:r>
                        <a:rPr lang="es-EC" sz="1200" dirty="0">
                          <a:effectLst/>
                        </a:rPr>
                        <a:t>Maquinabilidad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10</a:t>
                      </a: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2770875"/>
                  </a:ext>
                </a:extLst>
              </a:tr>
              <a:tr h="376037">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10</a:t>
                      </a: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1.3</a:t>
                      </a: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0939947"/>
                  </a:ext>
                </a:extLst>
              </a:tr>
              <a:tr h="351349">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7.85</a:t>
                      </a:r>
                    </a:p>
                  </a:txBody>
                  <a:tcPr marL="68580" marR="68580" marT="0" marB="0"/>
                </a:tc>
                <a:tc>
                  <a:txBody>
                    <a:bodyPr/>
                    <a:lstStyle/>
                    <a:p>
                      <a:pPr algn="ctr">
                        <a:lnSpc>
                          <a:spcPct val="107000"/>
                        </a:lnSpc>
                        <a:spcAft>
                          <a:spcPts val="0"/>
                        </a:spcAft>
                      </a:pPr>
                      <a:r>
                        <a:rPr lang="es-EC" sz="1200" dirty="0">
                          <a:effectLst/>
                          <a:latin typeface="+mj-lt"/>
                        </a:rPr>
                        <a:t>Total</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4.49</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Total</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s-EC" sz="1200" dirty="0">
                          <a:effectLst/>
                          <a:latin typeface="+mj-lt"/>
                        </a:rPr>
                        <a:t>8.5</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339187486"/>
                  </a:ext>
                </a:extLst>
              </a:tr>
            </a:tbl>
          </a:graphicData>
        </a:graphic>
      </p:graphicFrame>
      <p:sp>
        <p:nvSpPr>
          <p:cNvPr id="5" name="Rectángulo 4"/>
          <p:cNvSpPr/>
          <p:nvPr/>
        </p:nvSpPr>
        <p:spPr>
          <a:xfrm>
            <a:off x="3901281" y="1777638"/>
            <a:ext cx="2894382" cy="408766"/>
          </a:xfrm>
          <a:prstGeom prst="rect">
            <a:avLst/>
          </a:prstGeom>
        </p:spPr>
        <p:txBody>
          <a:bodyPr wrap="non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7 Selección de Material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892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ELECTRÓNICA:</a:t>
            </a:r>
          </a:p>
        </p:txBody>
      </p:sp>
      <p:sp>
        <p:nvSpPr>
          <p:cNvPr id="3" name="Marcador de contenido 2"/>
          <p:cNvSpPr>
            <a:spLocks noGrp="1"/>
          </p:cNvSpPr>
          <p:nvPr>
            <p:ph idx="1"/>
          </p:nvPr>
        </p:nvSpPr>
        <p:spPr/>
        <p:txBody>
          <a:bodyPr/>
          <a:lstStyle/>
          <a:p>
            <a:pPr algn="just"/>
            <a:r>
              <a:rPr lang="es-EC" dirty="0"/>
              <a:t>Se debe garantizar la adquisición correcta de los sensores:</a:t>
            </a:r>
          </a:p>
          <a:p>
            <a:pPr algn="just"/>
            <a:r>
              <a:rPr lang="es-EC" dirty="0"/>
              <a:t>Rango: Sensor de Distancia de 0 a 600 mm y en el sensor de peso de 0 a 6 Kg.</a:t>
            </a:r>
          </a:p>
          <a:p>
            <a:pPr algn="just"/>
            <a:r>
              <a:rPr lang="es-EC" dirty="0"/>
              <a:t>Precisión de hasta un 5% en ambos casos</a:t>
            </a:r>
          </a:p>
          <a:p>
            <a:pPr algn="just"/>
            <a:r>
              <a:rPr lang="es-EC" dirty="0"/>
              <a:t>Capacidades de Repetitividad y Reproducibilidad</a:t>
            </a:r>
          </a:p>
          <a:p>
            <a:pPr algn="just"/>
            <a:r>
              <a:rPr lang="es-EC" dirty="0"/>
              <a:t>Resoluciones menores a 1%</a:t>
            </a:r>
          </a:p>
          <a:p>
            <a:endParaRPr lang="es-EC" dirty="0"/>
          </a:p>
        </p:txBody>
      </p:sp>
    </p:spTree>
    <p:extLst>
      <p:ext uri="{BB962C8B-B14F-4D97-AF65-F5344CB8AC3E}">
        <p14:creationId xmlns:p14="http://schemas.microsoft.com/office/powerpoint/2010/main" val="328990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SENSOR DE DISTANCIA: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230900"/>
              </p:ext>
            </p:extLst>
          </p:nvPr>
        </p:nvGraphicFramePr>
        <p:xfrm>
          <a:off x="2626244" y="1743740"/>
          <a:ext cx="6794203" cy="4838608"/>
        </p:xfrm>
        <a:graphic>
          <a:graphicData uri="http://schemas.openxmlformats.org/drawingml/2006/table">
            <a:tbl>
              <a:tblPr firstRow="1" firstCol="1" bandRow="1">
                <a:tableStyleId>{5C22544A-7EE6-4342-B048-85BDC9FD1C3A}</a:tableStyleId>
              </a:tblPr>
              <a:tblGrid>
                <a:gridCol w="1202529">
                  <a:extLst>
                    <a:ext uri="{9D8B030D-6E8A-4147-A177-3AD203B41FA5}">
                      <a16:colId xmlns:a16="http://schemas.microsoft.com/office/drawing/2014/main" val="1211436986"/>
                    </a:ext>
                  </a:extLst>
                </a:gridCol>
                <a:gridCol w="774944">
                  <a:extLst>
                    <a:ext uri="{9D8B030D-6E8A-4147-A177-3AD203B41FA5}">
                      <a16:colId xmlns:a16="http://schemas.microsoft.com/office/drawing/2014/main" val="41544240"/>
                    </a:ext>
                  </a:extLst>
                </a:gridCol>
                <a:gridCol w="597956">
                  <a:extLst>
                    <a:ext uri="{9D8B030D-6E8A-4147-A177-3AD203B41FA5}">
                      <a16:colId xmlns:a16="http://schemas.microsoft.com/office/drawing/2014/main" val="3702567733"/>
                    </a:ext>
                  </a:extLst>
                </a:gridCol>
                <a:gridCol w="586378">
                  <a:extLst>
                    <a:ext uri="{9D8B030D-6E8A-4147-A177-3AD203B41FA5}">
                      <a16:colId xmlns:a16="http://schemas.microsoft.com/office/drawing/2014/main" val="2253652920"/>
                    </a:ext>
                  </a:extLst>
                </a:gridCol>
                <a:gridCol w="450171">
                  <a:extLst>
                    <a:ext uri="{9D8B030D-6E8A-4147-A177-3AD203B41FA5}">
                      <a16:colId xmlns:a16="http://schemas.microsoft.com/office/drawing/2014/main" val="2064891939"/>
                    </a:ext>
                  </a:extLst>
                </a:gridCol>
                <a:gridCol w="593469">
                  <a:extLst>
                    <a:ext uri="{9D8B030D-6E8A-4147-A177-3AD203B41FA5}">
                      <a16:colId xmlns:a16="http://schemas.microsoft.com/office/drawing/2014/main" val="1910772130"/>
                    </a:ext>
                  </a:extLst>
                </a:gridCol>
                <a:gridCol w="462244">
                  <a:extLst>
                    <a:ext uri="{9D8B030D-6E8A-4147-A177-3AD203B41FA5}">
                      <a16:colId xmlns:a16="http://schemas.microsoft.com/office/drawing/2014/main" val="2630021942"/>
                    </a:ext>
                  </a:extLst>
                </a:gridCol>
                <a:gridCol w="745159">
                  <a:extLst>
                    <a:ext uri="{9D8B030D-6E8A-4147-A177-3AD203B41FA5}">
                      <a16:colId xmlns:a16="http://schemas.microsoft.com/office/drawing/2014/main" val="2594856115"/>
                    </a:ext>
                  </a:extLst>
                </a:gridCol>
                <a:gridCol w="583911">
                  <a:extLst>
                    <a:ext uri="{9D8B030D-6E8A-4147-A177-3AD203B41FA5}">
                      <a16:colId xmlns:a16="http://schemas.microsoft.com/office/drawing/2014/main" val="3169572215"/>
                    </a:ext>
                  </a:extLst>
                </a:gridCol>
                <a:gridCol w="797442">
                  <a:extLst>
                    <a:ext uri="{9D8B030D-6E8A-4147-A177-3AD203B41FA5}">
                      <a16:colId xmlns:a16="http://schemas.microsoft.com/office/drawing/2014/main" val="3556618987"/>
                    </a:ext>
                  </a:extLst>
                </a:gridCol>
              </a:tblGrid>
              <a:tr h="1254642">
                <a:tc>
                  <a:txBody>
                    <a:bodyPr/>
                    <a:lstStyle/>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r>
                        <a:rPr lang="es-EC" sz="1200" dirty="0">
                          <a:effectLst/>
                        </a:rPr>
                        <a:t>Parámetros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marL="71755" marR="71755" algn="ctr">
                        <a:lnSpc>
                          <a:spcPct val="107000"/>
                        </a:lnSpc>
                        <a:spcAft>
                          <a:spcPts val="0"/>
                        </a:spcAft>
                      </a:pPr>
                      <a:r>
                        <a:rPr lang="es-EC" sz="1200" dirty="0">
                          <a:effectLst/>
                        </a:rPr>
                        <a:t>Rango de Detección (0 a 600 mm)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a:effectLst/>
                        </a:rPr>
                        <a:t>Precisión (al menos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a:effectLst/>
                        </a:rPr>
                        <a:t>Tiempo de Respuesta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a:effectLst/>
                        </a:rPr>
                        <a:t>% de Linealidad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dirty="0">
                          <a:effectLst/>
                        </a:rPr>
                        <a:t>Trabaja con el Nivel de Ruido (70 dB)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tc>
                  <a:txBody>
                    <a:bodyPr/>
                    <a:lstStyle/>
                    <a:p>
                      <a:pPr marL="71755" marR="71755" algn="ctr">
                        <a:lnSpc>
                          <a:spcPct val="107000"/>
                        </a:lnSpc>
                        <a:spcAft>
                          <a:spcPts val="0"/>
                        </a:spcAft>
                      </a:pPr>
                      <a:r>
                        <a:rPr lang="es-EC" sz="1200" dirty="0">
                          <a:effectLst/>
                        </a:rPr>
                        <a:t>Porcentaje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vert="vert270"/>
                </a:tc>
                <a:extLst>
                  <a:ext uri="{0D108BD9-81ED-4DB2-BD59-A6C34878D82A}">
                    <a16:rowId xmlns:a16="http://schemas.microsoft.com/office/drawing/2014/main" val="3833195209"/>
                  </a:ext>
                </a:extLst>
              </a:tr>
              <a:tr h="637953">
                <a:tc>
                  <a:txBody>
                    <a:bodyPr/>
                    <a:lstStyle/>
                    <a:p>
                      <a:pPr algn="ctr">
                        <a:lnSpc>
                          <a:spcPct val="107000"/>
                        </a:lnSpc>
                        <a:spcAft>
                          <a:spcPts val="0"/>
                        </a:spcAft>
                      </a:pPr>
                      <a:r>
                        <a:rPr lang="es-EC" sz="1200" dirty="0">
                          <a:effectLst/>
                        </a:rPr>
                        <a:t>Rango de Detección (0 a 600 mm)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4128518989"/>
                  </a:ext>
                </a:extLst>
              </a:tr>
              <a:tr h="420565">
                <a:tc>
                  <a:txBody>
                    <a:bodyPr/>
                    <a:lstStyle/>
                    <a:p>
                      <a:pPr algn="ctr">
                        <a:lnSpc>
                          <a:spcPct val="107000"/>
                        </a:lnSpc>
                        <a:spcAft>
                          <a:spcPts val="0"/>
                        </a:spcAft>
                      </a:pPr>
                      <a:r>
                        <a:rPr lang="es-EC" sz="1200">
                          <a:effectLst/>
                        </a:rPr>
                        <a:t>Precisión (al menos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1746340048"/>
                  </a:ext>
                </a:extLst>
              </a:tr>
              <a:tr h="431504">
                <a:tc>
                  <a:txBody>
                    <a:bodyPr/>
                    <a:lstStyle/>
                    <a:p>
                      <a:pPr algn="ctr">
                        <a:lnSpc>
                          <a:spcPct val="107000"/>
                        </a:lnSpc>
                        <a:spcAft>
                          <a:spcPts val="0"/>
                        </a:spcAft>
                      </a:pPr>
                      <a:r>
                        <a:rPr lang="es-EC" sz="1200">
                          <a:effectLst/>
                        </a:rPr>
                        <a:t>Tiempo de Respuesta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latin typeface="+mn-lt"/>
                          <a:ea typeface="+mn-ea"/>
                          <a:cs typeface="+mn-cs"/>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latin typeface="+mn-lt"/>
                          <a:ea typeface="+mn-ea"/>
                          <a:cs typeface="+mn-cs"/>
                        </a:rPr>
                        <a:t>31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1561296646"/>
                  </a:ext>
                </a:extLst>
              </a:tr>
              <a:tr h="296247">
                <a:tc>
                  <a:txBody>
                    <a:bodyPr/>
                    <a:lstStyle/>
                    <a:p>
                      <a:pPr algn="ctr">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36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3599441678"/>
                  </a:ext>
                </a:extLst>
              </a:tr>
              <a:tr h="420565">
                <a:tc>
                  <a:txBody>
                    <a:bodyPr/>
                    <a:lstStyle/>
                    <a:p>
                      <a:pPr algn="ctr">
                        <a:lnSpc>
                          <a:spcPct val="107000"/>
                        </a:lnSpc>
                        <a:spcAft>
                          <a:spcPts val="0"/>
                        </a:spcAft>
                      </a:pPr>
                      <a:r>
                        <a:rPr lang="es-EC" sz="1200">
                          <a:effectLst/>
                        </a:rPr>
                        <a:t>% de Linealidad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4013988457"/>
                  </a:ext>
                </a:extLst>
              </a:tr>
              <a:tr h="297349">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latin typeface="+mn-lt"/>
                          <a:ea typeface="+mn-ea"/>
                          <a:cs typeface="+mn-cs"/>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solidFill>
                      <a:schemeClr val="bg1"/>
                    </a:solidFill>
                  </a:tcPr>
                </a:tc>
                <a:tc>
                  <a:txBody>
                    <a:bodyPr/>
                    <a:lstStyle/>
                    <a:p>
                      <a:pPr algn="ctr">
                        <a:lnSpc>
                          <a:spcPct val="107000"/>
                        </a:lnSpc>
                        <a:spcAft>
                          <a:spcPts val="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latin typeface="+mn-lt"/>
                          <a:ea typeface="+mn-ea"/>
                          <a:cs typeface="+mn-cs"/>
                        </a:rPr>
                        <a:t>11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3860891605"/>
                  </a:ext>
                </a:extLst>
              </a:tr>
              <a:tr h="659218">
                <a:tc>
                  <a:txBody>
                    <a:bodyPr/>
                    <a:lstStyle/>
                    <a:p>
                      <a:pPr algn="ctr">
                        <a:lnSpc>
                          <a:spcPct val="107000"/>
                        </a:lnSpc>
                        <a:spcAft>
                          <a:spcPts val="0"/>
                        </a:spcAft>
                      </a:pPr>
                      <a:r>
                        <a:rPr lang="es-EC" sz="1200" dirty="0">
                          <a:effectLst/>
                        </a:rPr>
                        <a:t>Trabaja con el Nivel de Ruido (70 dB)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solidFill>
                      <a:schemeClr val="bg1"/>
                    </a:solidFill>
                  </a:tcPr>
                </a:tc>
                <a:tc>
                  <a:txBody>
                    <a:bodyPr/>
                    <a:lstStyle/>
                    <a:p>
                      <a:pPr algn="ctr">
                        <a:lnSpc>
                          <a:spcPct val="107000"/>
                        </a:lnSpc>
                        <a:spcAft>
                          <a:spcPts val="0"/>
                        </a:spcAft>
                      </a:pPr>
                      <a:r>
                        <a:rPr lang="es-EC" sz="1200" dirty="0">
                          <a:effectLst/>
                        </a:rPr>
                        <a:t>36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677938360"/>
                  </a:ext>
                </a:extLst>
              </a:tr>
              <a:tr h="420565">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Total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217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tc>
                  <a:txBody>
                    <a:bodyPr/>
                    <a:lstStyle/>
                    <a:p>
                      <a:pPr algn="ctr">
                        <a:lnSpc>
                          <a:spcPct val="107000"/>
                        </a:lnSpc>
                        <a:spcAft>
                          <a:spcPts val="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043" marR="58043" marT="0" marB="0"/>
                </a:tc>
                <a:extLst>
                  <a:ext uri="{0D108BD9-81ED-4DB2-BD59-A6C34878D82A}">
                    <a16:rowId xmlns:a16="http://schemas.microsoft.com/office/drawing/2014/main" val="1728520362"/>
                  </a:ext>
                </a:extLst>
              </a:tr>
            </a:tbl>
          </a:graphicData>
        </a:graphic>
      </p:graphicFrame>
      <p:sp>
        <p:nvSpPr>
          <p:cNvPr id="5" name="Rectángulo 4"/>
          <p:cNvSpPr/>
          <p:nvPr/>
        </p:nvSpPr>
        <p:spPr>
          <a:xfrm>
            <a:off x="2626244" y="1249900"/>
            <a:ext cx="6096000" cy="461665"/>
          </a:xfrm>
          <a:prstGeom prst="rect">
            <a:avLst/>
          </a:prstGeom>
        </p:spPr>
        <p:txBody>
          <a:bodyPr>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10 Porcentaje de Importancia de Parámetros para Sensor de Distancia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430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SENSOR DE DISTANCIA: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15332585"/>
              </p:ext>
            </p:extLst>
          </p:nvPr>
        </p:nvGraphicFramePr>
        <p:xfrm>
          <a:off x="2499413" y="1931865"/>
          <a:ext cx="7112419" cy="3905061"/>
        </p:xfrm>
        <a:graphic>
          <a:graphicData uri="http://schemas.openxmlformats.org/drawingml/2006/table">
            <a:tbl>
              <a:tblPr firstRow="1" firstCol="1" bandRow="1">
                <a:tableStyleId>{5C22544A-7EE6-4342-B048-85BDC9FD1C3A}</a:tableStyleId>
              </a:tblPr>
              <a:tblGrid>
                <a:gridCol w="1147554">
                  <a:extLst>
                    <a:ext uri="{9D8B030D-6E8A-4147-A177-3AD203B41FA5}">
                      <a16:colId xmlns:a16="http://schemas.microsoft.com/office/drawing/2014/main" val="2253640510"/>
                    </a:ext>
                  </a:extLst>
                </a:gridCol>
                <a:gridCol w="1065439">
                  <a:extLst>
                    <a:ext uri="{9D8B030D-6E8A-4147-A177-3AD203B41FA5}">
                      <a16:colId xmlns:a16="http://schemas.microsoft.com/office/drawing/2014/main" val="226661213"/>
                    </a:ext>
                  </a:extLst>
                </a:gridCol>
                <a:gridCol w="655416">
                  <a:extLst>
                    <a:ext uri="{9D8B030D-6E8A-4147-A177-3AD203B41FA5}">
                      <a16:colId xmlns:a16="http://schemas.microsoft.com/office/drawing/2014/main" val="4029001670"/>
                    </a:ext>
                  </a:extLst>
                </a:gridCol>
                <a:gridCol w="1047894">
                  <a:extLst>
                    <a:ext uri="{9D8B030D-6E8A-4147-A177-3AD203B41FA5}">
                      <a16:colId xmlns:a16="http://schemas.microsoft.com/office/drawing/2014/main" val="4178314301"/>
                    </a:ext>
                  </a:extLst>
                </a:gridCol>
                <a:gridCol w="655416">
                  <a:extLst>
                    <a:ext uri="{9D8B030D-6E8A-4147-A177-3AD203B41FA5}">
                      <a16:colId xmlns:a16="http://schemas.microsoft.com/office/drawing/2014/main" val="814270712"/>
                    </a:ext>
                  </a:extLst>
                </a:gridCol>
                <a:gridCol w="945817">
                  <a:extLst>
                    <a:ext uri="{9D8B030D-6E8A-4147-A177-3AD203B41FA5}">
                      <a16:colId xmlns:a16="http://schemas.microsoft.com/office/drawing/2014/main" val="3752907884"/>
                    </a:ext>
                  </a:extLst>
                </a:gridCol>
                <a:gridCol w="656482">
                  <a:extLst>
                    <a:ext uri="{9D8B030D-6E8A-4147-A177-3AD203B41FA5}">
                      <a16:colId xmlns:a16="http://schemas.microsoft.com/office/drawing/2014/main" val="1299573312"/>
                    </a:ext>
                  </a:extLst>
                </a:gridCol>
                <a:gridCol w="938401">
                  <a:extLst>
                    <a:ext uri="{9D8B030D-6E8A-4147-A177-3AD203B41FA5}">
                      <a16:colId xmlns:a16="http://schemas.microsoft.com/office/drawing/2014/main" val="954201572"/>
                    </a:ext>
                  </a:extLst>
                </a:gridCol>
              </a:tblGrid>
              <a:tr h="558490">
                <a:tc>
                  <a:txBody>
                    <a:bodyPr/>
                    <a:lstStyle/>
                    <a:p>
                      <a:pPr algn="ctr">
                        <a:lnSpc>
                          <a:spcPct val="107000"/>
                        </a:lnSpc>
                        <a:spcAft>
                          <a:spcPts val="0"/>
                        </a:spcAft>
                      </a:pPr>
                      <a:r>
                        <a:rPr lang="es-EC" sz="1200">
                          <a:effectLst/>
                        </a:rPr>
                        <a:t>Parámetros de Selección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de Importancia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Sensor </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Ultrasónico</a:t>
                      </a:r>
                      <a:br>
                        <a:rPr lang="es-EC" sz="1200">
                          <a:effectLst/>
                        </a:rPr>
                      </a:b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Sensor</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Magnético</a:t>
                      </a:r>
                    </a:p>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Sensor</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Láser</a:t>
                      </a:r>
                    </a:p>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137787"/>
                  </a:ext>
                </a:extLst>
              </a:tr>
              <a:tr h="529292">
                <a:tc>
                  <a:txBody>
                    <a:bodyPr/>
                    <a:lstStyle/>
                    <a:p>
                      <a:pPr algn="ctr">
                        <a:lnSpc>
                          <a:spcPct val="107000"/>
                        </a:lnSpc>
                        <a:spcAft>
                          <a:spcPts val="0"/>
                        </a:spcAft>
                      </a:pPr>
                      <a:r>
                        <a:rPr lang="es-EC" sz="1200">
                          <a:effectLst/>
                        </a:rPr>
                        <a:t>Rango de Detección (0 a 800 mm)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0.95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2189870"/>
                  </a:ext>
                </a:extLst>
              </a:tr>
              <a:tr h="337292">
                <a:tc>
                  <a:txBody>
                    <a:bodyPr/>
                    <a:lstStyle/>
                    <a:p>
                      <a:pPr algn="ctr">
                        <a:lnSpc>
                          <a:spcPct val="107000"/>
                        </a:lnSpc>
                        <a:spcAft>
                          <a:spcPts val="0"/>
                        </a:spcAft>
                      </a:pPr>
                      <a:r>
                        <a:rPr lang="es-EC" sz="1200">
                          <a:effectLst/>
                        </a:rPr>
                        <a:t>Precisión (al menos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802212"/>
                  </a:ext>
                </a:extLst>
              </a:tr>
              <a:tr h="354585">
                <a:tc>
                  <a:txBody>
                    <a:bodyPr/>
                    <a:lstStyle/>
                    <a:p>
                      <a:pPr algn="ctr">
                        <a:lnSpc>
                          <a:spcPct val="107000"/>
                        </a:lnSpc>
                        <a:spcAft>
                          <a:spcPts val="0"/>
                        </a:spcAft>
                      </a:pPr>
                      <a:r>
                        <a:rPr lang="es-EC" sz="1200">
                          <a:effectLst/>
                        </a:rPr>
                        <a:t>Tiempo de Respuesta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0.70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728327"/>
                  </a:ext>
                </a:extLst>
              </a:tr>
              <a:tr h="354585">
                <a:tc>
                  <a:txBody>
                    <a:bodyPr/>
                    <a:lstStyle/>
                    <a:p>
                      <a:pPr algn="ctr">
                        <a:lnSpc>
                          <a:spcPct val="107000"/>
                        </a:lnSpc>
                        <a:spcAft>
                          <a:spcPts val="0"/>
                        </a:spcAft>
                      </a:pPr>
                      <a:r>
                        <a:rPr lang="es-EC" sz="1200">
                          <a:effectLst/>
                        </a:rPr>
                        <a:t>Disponibilidad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0.80</a:t>
                      </a: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8715714"/>
                  </a:ext>
                </a:extLst>
              </a:tr>
              <a:tr h="354585">
                <a:tc>
                  <a:txBody>
                    <a:bodyPr/>
                    <a:lstStyle/>
                    <a:p>
                      <a:pPr algn="ctr">
                        <a:lnSpc>
                          <a:spcPct val="107000"/>
                        </a:lnSpc>
                        <a:spcAft>
                          <a:spcPts val="0"/>
                        </a:spcAft>
                      </a:pPr>
                      <a:r>
                        <a:rPr lang="es-EC" sz="1200">
                          <a:effectLst/>
                        </a:rPr>
                        <a:t>% de Linealidad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155549"/>
                  </a:ext>
                </a:extLst>
              </a:tr>
              <a:tr h="354585">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699726"/>
                  </a:ext>
                </a:extLst>
              </a:tr>
              <a:tr h="482868">
                <a:tc>
                  <a:txBody>
                    <a:bodyPr/>
                    <a:lstStyle/>
                    <a:p>
                      <a:pPr algn="ctr">
                        <a:lnSpc>
                          <a:spcPct val="107000"/>
                        </a:lnSpc>
                        <a:spcAft>
                          <a:spcPts val="0"/>
                        </a:spcAft>
                      </a:pPr>
                      <a:r>
                        <a:rPr lang="es-EC" sz="1200">
                          <a:effectLst/>
                        </a:rPr>
                        <a:t>Trabaja con el Nivel de Ruido (70 dB)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3230308"/>
                  </a:ext>
                </a:extLst>
              </a:tr>
              <a:tr h="294129">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s-EC" sz="1200" dirty="0">
                          <a:effectLst/>
                        </a:rPr>
                        <a:t>9.25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5.95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7.71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7157968"/>
                  </a:ext>
                </a:extLst>
              </a:tr>
            </a:tbl>
          </a:graphicData>
        </a:graphic>
      </p:graphicFrame>
      <p:sp>
        <p:nvSpPr>
          <p:cNvPr id="5" name="Rectángulo 4"/>
          <p:cNvSpPr/>
          <p:nvPr/>
        </p:nvSpPr>
        <p:spPr>
          <a:xfrm>
            <a:off x="3767334" y="1431447"/>
            <a:ext cx="3785460" cy="461665"/>
          </a:xfrm>
          <a:prstGeom prst="rect">
            <a:avLst/>
          </a:prstGeom>
        </p:spPr>
        <p:txBody>
          <a:bodyPr wrap="non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11 Selección del Sensor de Distancia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858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312" y="978945"/>
            <a:ext cx="9404723" cy="992636"/>
          </a:xfrm>
        </p:spPr>
        <p:txBody>
          <a:bodyPr/>
          <a:lstStyle/>
          <a:p>
            <a:r>
              <a:rPr lang="es-EC" sz="4000" dirty="0"/>
              <a:t>OBJETIVOS ESPECÍFICOS:</a:t>
            </a:r>
          </a:p>
        </p:txBody>
      </p:sp>
      <p:sp>
        <p:nvSpPr>
          <p:cNvPr id="3" name="Marcador de contenido 2"/>
          <p:cNvSpPr>
            <a:spLocks noGrp="1"/>
          </p:cNvSpPr>
          <p:nvPr>
            <p:ph idx="1"/>
          </p:nvPr>
        </p:nvSpPr>
        <p:spPr>
          <a:xfrm>
            <a:off x="1103312" y="2311101"/>
            <a:ext cx="8946541" cy="4195481"/>
          </a:xfrm>
        </p:spPr>
        <p:txBody>
          <a:bodyPr/>
          <a:lstStyle/>
          <a:p>
            <a:pPr algn="just"/>
            <a:r>
              <a:rPr lang="es-EC" dirty="0"/>
              <a:t>Diseñar e implementar un equipo con la capacidad de toma y envío de datos</a:t>
            </a:r>
          </a:p>
          <a:p>
            <a:pPr algn="just"/>
            <a:r>
              <a:rPr lang="es-EC" dirty="0"/>
              <a:t>Analizar los resultados obtenidos y determinar la precisión del valor de la densidad obtenida.</a:t>
            </a:r>
          </a:p>
          <a:p>
            <a:pPr algn="just"/>
            <a:r>
              <a:rPr lang="es-EC" dirty="0"/>
              <a:t>Dimensionar los componentes mecánicos, eléctricos y electrónicos del sistema para la automatización del equipo para la medición.</a:t>
            </a:r>
          </a:p>
          <a:p>
            <a:pPr algn="just"/>
            <a:r>
              <a:rPr lang="es-EC" dirty="0"/>
              <a:t>Validar el correcto funcionamiento del equipo de medición, al momento de enviar los datos hacia el internet.</a:t>
            </a:r>
          </a:p>
          <a:p>
            <a:endParaRPr lang="es-EC" dirty="0"/>
          </a:p>
        </p:txBody>
      </p:sp>
    </p:spTree>
    <p:extLst>
      <p:ext uri="{BB962C8B-B14F-4D97-AF65-F5344CB8AC3E}">
        <p14:creationId xmlns:p14="http://schemas.microsoft.com/office/powerpoint/2010/main" val="1249591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SENSOR DE PESO:</a:t>
            </a:r>
          </a:p>
        </p:txBody>
      </p:sp>
      <p:sp>
        <p:nvSpPr>
          <p:cNvPr id="3" name="Marcador de contenido 2"/>
          <p:cNvSpPr>
            <a:spLocks noGrp="1"/>
          </p:cNvSpPr>
          <p:nvPr>
            <p:ph idx="1"/>
          </p:nvPr>
        </p:nvSpPr>
        <p:spPr/>
        <p:txBody>
          <a:bodyPr/>
          <a:lstStyle/>
          <a:p>
            <a:pPr algn="just"/>
            <a:r>
              <a:rPr lang="es-EC" dirty="0"/>
              <a:t>La celda de carga cumple la función de medición de peso, por lo que debe tener buena precisión y estabilidad (esta se garantiza con un módulo de pesaje) con resolución de salida de al menos 2 mv/V y un rango de temperatura de operación entre (7 y 30 ºC). </a:t>
            </a:r>
          </a:p>
          <a:p>
            <a:pPr algn="just"/>
            <a:r>
              <a:rPr lang="es-EC" dirty="0"/>
              <a:t>A pesar de existir una variedad de tipos de celdas de carga se optó por una de tipo Viga, ya que al tener un diseño cuadrado en la compensación de peso (Módulo de Pesaje) se acopla mejor para el tipo de viga ya que tiene una forma regular (prismática), garantizando que los datos obtenidos sean estables y correctos.   </a:t>
            </a:r>
          </a:p>
        </p:txBody>
      </p:sp>
    </p:spTree>
    <p:extLst>
      <p:ext uri="{BB962C8B-B14F-4D97-AF65-F5344CB8AC3E}">
        <p14:creationId xmlns:p14="http://schemas.microsoft.com/office/powerpoint/2010/main" val="1782396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AMPLIFICADOR DE SEÑAL: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99247629"/>
              </p:ext>
            </p:extLst>
          </p:nvPr>
        </p:nvGraphicFramePr>
        <p:xfrm>
          <a:off x="2884787" y="1765557"/>
          <a:ext cx="6386804" cy="4751118"/>
        </p:xfrm>
        <a:graphic>
          <a:graphicData uri="http://schemas.openxmlformats.org/drawingml/2006/table">
            <a:tbl>
              <a:tblPr firstRow="1" firstCol="1" bandRow="1">
                <a:tableStyleId>{5C22544A-7EE6-4342-B048-85BDC9FD1C3A}</a:tableStyleId>
              </a:tblPr>
              <a:tblGrid>
                <a:gridCol w="1221063">
                  <a:extLst>
                    <a:ext uri="{9D8B030D-6E8A-4147-A177-3AD203B41FA5}">
                      <a16:colId xmlns:a16="http://schemas.microsoft.com/office/drawing/2014/main" val="2766942257"/>
                    </a:ext>
                  </a:extLst>
                </a:gridCol>
                <a:gridCol w="780568">
                  <a:extLst>
                    <a:ext uri="{9D8B030D-6E8A-4147-A177-3AD203B41FA5}">
                      <a16:colId xmlns:a16="http://schemas.microsoft.com/office/drawing/2014/main" val="35330031"/>
                    </a:ext>
                  </a:extLst>
                </a:gridCol>
                <a:gridCol w="755461">
                  <a:extLst>
                    <a:ext uri="{9D8B030D-6E8A-4147-A177-3AD203B41FA5}">
                      <a16:colId xmlns:a16="http://schemas.microsoft.com/office/drawing/2014/main" val="759783973"/>
                    </a:ext>
                  </a:extLst>
                </a:gridCol>
                <a:gridCol w="638300">
                  <a:extLst>
                    <a:ext uri="{9D8B030D-6E8A-4147-A177-3AD203B41FA5}">
                      <a16:colId xmlns:a16="http://schemas.microsoft.com/office/drawing/2014/main" val="2586782202"/>
                    </a:ext>
                  </a:extLst>
                </a:gridCol>
                <a:gridCol w="671774">
                  <a:extLst>
                    <a:ext uri="{9D8B030D-6E8A-4147-A177-3AD203B41FA5}">
                      <a16:colId xmlns:a16="http://schemas.microsoft.com/office/drawing/2014/main" val="775011679"/>
                    </a:ext>
                  </a:extLst>
                </a:gridCol>
                <a:gridCol w="693838">
                  <a:extLst>
                    <a:ext uri="{9D8B030D-6E8A-4147-A177-3AD203B41FA5}">
                      <a16:colId xmlns:a16="http://schemas.microsoft.com/office/drawing/2014/main" val="553326421"/>
                    </a:ext>
                  </a:extLst>
                </a:gridCol>
                <a:gridCol w="588847">
                  <a:extLst>
                    <a:ext uri="{9D8B030D-6E8A-4147-A177-3AD203B41FA5}">
                      <a16:colId xmlns:a16="http://schemas.microsoft.com/office/drawing/2014/main" val="2887789216"/>
                    </a:ext>
                  </a:extLst>
                </a:gridCol>
                <a:gridCol w="471688">
                  <a:extLst>
                    <a:ext uri="{9D8B030D-6E8A-4147-A177-3AD203B41FA5}">
                      <a16:colId xmlns:a16="http://schemas.microsoft.com/office/drawing/2014/main" val="942956543"/>
                    </a:ext>
                  </a:extLst>
                </a:gridCol>
                <a:gridCol w="565265">
                  <a:extLst>
                    <a:ext uri="{9D8B030D-6E8A-4147-A177-3AD203B41FA5}">
                      <a16:colId xmlns:a16="http://schemas.microsoft.com/office/drawing/2014/main" val="35755004"/>
                    </a:ext>
                  </a:extLst>
                </a:gridCol>
              </a:tblGrid>
              <a:tr h="1232824">
                <a:tc>
                  <a:txBody>
                    <a:bodyPr/>
                    <a:lstStyle/>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r>
                        <a:rPr lang="es-EC" sz="1200" dirty="0">
                          <a:effectLst/>
                        </a:rPr>
                        <a:t>Parámetros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marL="71755" marR="71755" algn="ctr">
                        <a:lnSpc>
                          <a:spcPct val="107000"/>
                        </a:lnSpc>
                        <a:spcAft>
                          <a:spcPts val="0"/>
                        </a:spcAft>
                      </a:pPr>
                      <a:r>
                        <a:rPr lang="es-EC" sz="1200">
                          <a:effectLst/>
                        </a:rPr>
                        <a:t>Rango de Amplificación (0 a1000)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tc>
                  <a:txBody>
                    <a:bodyPr/>
                    <a:lstStyle/>
                    <a:p>
                      <a:pPr marL="71755" marR="71755" algn="ctr">
                        <a:lnSpc>
                          <a:spcPct val="107000"/>
                        </a:lnSpc>
                        <a:spcAft>
                          <a:spcPts val="0"/>
                        </a:spcAft>
                      </a:pPr>
                      <a:r>
                        <a:rPr lang="es-EC" sz="1200">
                          <a:effectLst/>
                        </a:rPr>
                        <a:t>Precisión (al menos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tc>
                  <a:txBody>
                    <a:bodyPr/>
                    <a:lstStyle/>
                    <a:p>
                      <a:pPr marL="71755" marR="71755" algn="ctr">
                        <a:lnSpc>
                          <a:spcPct val="107000"/>
                        </a:lnSpc>
                        <a:spcAft>
                          <a:spcPts val="0"/>
                        </a:spcAft>
                      </a:pPr>
                      <a:r>
                        <a:rPr lang="es-EC" sz="1200" dirty="0">
                          <a:effectLst/>
                        </a:rPr>
                        <a:t>Salida (4 a 20 mA)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tc>
                  <a:txBody>
                    <a:bodyPr/>
                    <a:lstStyle/>
                    <a:p>
                      <a:pPr marL="71755" marR="71755" algn="ctr">
                        <a:lnSpc>
                          <a:spcPct val="107000"/>
                        </a:lnSpc>
                        <a:spcAft>
                          <a:spcPts val="0"/>
                        </a:spcAft>
                      </a:pPr>
                      <a:r>
                        <a:rPr lang="es-EC" sz="1200">
                          <a:effectLst/>
                        </a:rPr>
                        <a:t>Disponibilidad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tc>
                  <a:txBody>
                    <a:bodyPr/>
                    <a:lstStyle/>
                    <a:p>
                      <a:pPr marL="71755" marR="71755" algn="ctr">
                        <a:lnSpc>
                          <a:spcPct val="107000"/>
                        </a:lnSpc>
                        <a:spcAft>
                          <a:spcPts val="0"/>
                        </a:spcAft>
                      </a:pPr>
                      <a:r>
                        <a:rPr lang="es-EC" sz="1200">
                          <a:effectLst/>
                        </a:rPr>
                        <a:t>% de Linealidad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tc>
                  <a:txBody>
                    <a:bodyPr/>
                    <a:lstStyle/>
                    <a:p>
                      <a:pPr marL="71755" marR="71755"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tc>
                  <a:txBody>
                    <a:bodyPr/>
                    <a:lstStyle/>
                    <a:p>
                      <a:pPr marL="71755" marR="71755"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tc>
                  <a:txBody>
                    <a:bodyPr/>
                    <a:lstStyle/>
                    <a:p>
                      <a:pPr marL="71755" marR="71755" algn="ctr">
                        <a:lnSpc>
                          <a:spcPct val="107000"/>
                        </a:lnSpc>
                        <a:spcAft>
                          <a:spcPts val="0"/>
                        </a:spcAft>
                      </a:pPr>
                      <a:r>
                        <a:rPr lang="es-EC" sz="1200">
                          <a:effectLst/>
                        </a:rPr>
                        <a:t>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vert="vert270"/>
                </a:tc>
                <a:extLst>
                  <a:ext uri="{0D108BD9-81ED-4DB2-BD59-A6C34878D82A}">
                    <a16:rowId xmlns:a16="http://schemas.microsoft.com/office/drawing/2014/main" val="3239439089"/>
                  </a:ext>
                </a:extLst>
              </a:tr>
              <a:tr h="706261">
                <a:tc>
                  <a:txBody>
                    <a:bodyPr/>
                    <a:lstStyle/>
                    <a:p>
                      <a:pPr algn="ctr">
                        <a:lnSpc>
                          <a:spcPct val="107000"/>
                        </a:lnSpc>
                        <a:spcAft>
                          <a:spcPts val="0"/>
                        </a:spcAft>
                      </a:pPr>
                      <a:r>
                        <a:rPr lang="es-EC" sz="1200">
                          <a:effectLst/>
                        </a:rPr>
                        <a:t>Rango de Amplificación (0 a 1000)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41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extLst>
                  <a:ext uri="{0D108BD9-81ED-4DB2-BD59-A6C34878D82A}">
                    <a16:rowId xmlns:a16="http://schemas.microsoft.com/office/drawing/2014/main" val="256950331"/>
                  </a:ext>
                </a:extLst>
              </a:tr>
              <a:tr h="498647">
                <a:tc>
                  <a:txBody>
                    <a:bodyPr/>
                    <a:lstStyle/>
                    <a:p>
                      <a:pPr algn="ctr">
                        <a:lnSpc>
                          <a:spcPct val="107000"/>
                        </a:lnSpc>
                        <a:spcAft>
                          <a:spcPts val="0"/>
                        </a:spcAft>
                      </a:pPr>
                      <a:r>
                        <a:rPr lang="es-EC" sz="1200">
                          <a:effectLst/>
                        </a:rPr>
                        <a:t>Precisión (al menos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solidFill>
                      <a:schemeClr val="bg1"/>
                    </a:solidFill>
                  </a:tcPr>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36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extLst>
                  <a:ext uri="{0D108BD9-81ED-4DB2-BD59-A6C34878D82A}">
                    <a16:rowId xmlns:a16="http://schemas.microsoft.com/office/drawing/2014/main" val="285228587"/>
                  </a:ext>
                </a:extLst>
              </a:tr>
              <a:tr h="506934">
                <a:tc>
                  <a:txBody>
                    <a:bodyPr/>
                    <a:lstStyle/>
                    <a:p>
                      <a:pPr algn="ctr">
                        <a:lnSpc>
                          <a:spcPct val="107000"/>
                        </a:lnSpc>
                        <a:spcAft>
                          <a:spcPts val="0"/>
                        </a:spcAft>
                      </a:pPr>
                      <a:r>
                        <a:rPr lang="es-EC" sz="1200" dirty="0">
                          <a:effectLst/>
                        </a:rPr>
                        <a:t>Salida (4 a 20 mA)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21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extLst>
                  <a:ext uri="{0D108BD9-81ED-4DB2-BD59-A6C34878D82A}">
                    <a16:rowId xmlns:a16="http://schemas.microsoft.com/office/drawing/2014/main" val="1578003246"/>
                  </a:ext>
                </a:extLst>
              </a:tr>
              <a:tr h="435935">
                <a:tc>
                  <a:txBody>
                    <a:bodyPr/>
                    <a:lstStyle/>
                    <a:p>
                      <a:pPr algn="ctr">
                        <a:lnSpc>
                          <a:spcPct val="107000"/>
                        </a:lnSpc>
                        <a:spcAft>
                          <a:spcPts val="0"/>
                        </a:spcAft>
                      </a:pPr>
                      <a:r>
                        <a:rPr lang="es-EC" sz="1200" dirty="0">
                          <a:effectLst/>
                        </a:rPr>
                        <a:t>Disponibilidad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31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extLst>
                  <a:ext uri="{0D108BD9-81ED-4DB2-BD59-A6C34878D82A}">
                    <a16:rowId xmlns:a16="http://schemas.microsoft.com/office/drawing/2014/main" val="556387844"/>
                  </a:ext>
                </a:extLst>
              </a:tr>
              <a:tr h="489098">
                <a:tc>
                  <a:txBody>
                    <a:bodyPr/>
                    <a:lstStyle/>
                    <a:p>
                      <a:pPr algn="ctr">
                        <a:lnSpc>
                          <a:spcPct val="107000"/>
                        </a:lnSpc>
                        <a:spcAft>
                          <a:spcPts val="0"/>
                        </a:spcAft>
                      </a:pPr>
                      <a:r>
                        <a:rPr lang="es-EC" sz="1200" dirty="0">
                          <a:effectLst/>
                        </a:rPr>
                        <a:t>% de Linealidad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21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extLst>
                  <a:ext uri="{0D108BD9-81ED-4DB2-BD59-A6C34878D82A}">
                    <a16:rowId xmlns:a16="http://schemas.microsoft.com/office/drawing/2014/main" val="180557875"/>
                  </a:ext>
                </a:extLst>
              </a:tr>
              <a:tr h="382772">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solidFill>
                      <a:schemeClr val="bg1"/>
                    </a:solidFill>
                  </a:tcPr>
                </a:tc>
                <a:tc>
                  <a:txBody>
                    <a:bodyPr/>
                    <a:lstStyle/>
                    <a:p>
                      <a:pPr algn="ctr">
                        <a:lnSpc>
                          <a:spcPct val="107000"/>
                        </a:lnSpc>
                        <a:spcAft>
                          <a:spcPts val="0"/>
                        </a:spcAft>
                      </a:pPr>
                      <a:r>
                        <a:rPr lang="es-EC" sz="1200" dirty="0">
                          <a:effectLst/>
                        </a:rPr>
                        <a:t>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extLst>
                  <a:ext uri="{0D108BD9-81ED-4DB2-BD59-A6C34878D82A}">
                    <a16:rowId xmlns:a16="http://schemas.microsoft.com/office/drawing/2014/main" val="1589605788"/>
                  </a:ext>
                </a:extLst>
              </a:tr>
              <a:tr h="498647">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156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tc>
                  <a:txBody>
                    <a:bodyPr/>
                    <a:lstStyle/>
                    <a:p>
                      <a:pPr algn="ctr">
                        <a:lnSpc>
                          <a:spcPct val="107000"/>
                        </a:lnSpc>
                        <a:spcAft>
                          <a:spcPts val="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6531" marR="66531" marT="0" marB="0"/>
                </a:tc>
                <a:extLst>
                  <a:ext uri="{0D108BD9-81ED-4DB2-BD59-A6C34878D82A}">
                    <a16:rowId xmlns:a16="http://schemas.microsoft.com/office/drawing/2014/main" val="3242654505"/>
                  </a:ext>
                </a:extLst>
              </a:tr>
            </a:tbl>
          </a:graphicData>
        </a:graphic>
      </p:graphicFrame>
      <p:sp>
        <p:nvSpPr>
          <p:cNvPr id="5" name="Rectángulo 4"/>
          <p:cNvSpPr/>
          <p:nvPr/>
        </p:nvSpPr>
        <p:spPr>
          <a:xfrm>
            <a:off x="3054908" y="1356791"/>
            <a:ext cx="6096000" cy="461665"/>
          </a:xfrm>
          <a:prstGeom prst="rect">
            <a:avLst/>
          </a:prstGeom>
        </p:spPr>
        <p:txBody>
          <a:bodyPr>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12 Porcentaje de Importancia de Parámetros para Transmisor de Peso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80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AMPLIFICADOR DE SEÑAL: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36198739"/>
              </p:ext>
            </p:extLst>
          </p:nvPr>
        </p:nvGraphicFramePr>
        <p:xfrm>
          <a:off x="2375343" y="2327658"/>
          <a:ext cx="7675491" cy="3658472"/>
        </p:xfrm>
        <a:graphic>
          <a:graphicData uri="http://schemas.openxmlformats.org/drawingml/2006/table">
            <a:tbl>
              <a:tblPr firstRow="1" firstCol="1" bandRow="1">
                <a:tableStyleId>{5C22544A-7EE6-4342-B048-85BDC9FD1C3A}</a:tableStyleId>
              </a:tblPr>
              <a:tblGrid>
                <a:gridCol w="1212821">
                  <a:extLst>
                    <a:ext uri="{9D8B030D-6E8A-4147-A177-3AD203B41FA5}">
                      <a16:colId xmlns:a16="http://schemas.microsoft.com/office/drawing/2014/main" val="468898888"/>
                    </a:ext>
                  </a:extLst>
                </a:gridCol>
                <a:gridCol w="1122059">
                  <a:extLst>
                    <a:ext uri="{9D8B030D-6E8A-4147-A177-3AD203B41FA5}">
                      <a16:colId xmlns:a16="http://schemas.microsoft.com/office/drawing/2014/main" val="2150298537"/>
                    </a:ext>
                  </a:extLst>
                </a:gridCol>
                <a:gridCol w="902579">
                  <a:extLst>
                    <a:ext uri="{9D8B030D-6E8A-4147-A177-3AD203B41FA5}">
                      <a16:colId xmlns:a16="http://schemas.microsoft.com/office/drawing/2014/main" val="3958892142"/>
                    </a:ext>
                  </a:extLst>
                </a:gridCol>
                <a:gridCol w="810998">
                  <a:extLst>
                    <a:ext uri="{9D8B030D-6E8A-4147-A177-3AD203B41FA5}">
                      <a16:colId xmlns:a16="http://schemas.microsoft.com/office/drawing/2014/main" val="2270255778"/>
                    </a:ext>
                  </a:extLst>
                </a:gridCol>
                <a:gridCol w="931055">
                  <a:extLst>
                    <a:ext uri="{9D8B030D-6E8A-4147-A177-3AD203B41FA5}">
                      <a16:colId xmlns:a16="http://schemas.microsoft.com/office/drawing/2014/main" val="19690555"/>
                    </a:ext>
                  </a:extLst>
                </a:gridCol>
                <a:gridCol w="931055">
                  <a:extLst>
                    <a:ext uri="{9D8B030D-6E8A-4147-A177-3AD203B41FA5}">
                      <a16:colId xmlns:a16="http://schemas.microsoft.com/office/drawing/2014/main" val="460229143"/>
                    </a:ext>
                  </a:extLst>
                </a:gridCol>
                <a:gridCol w="919622">
                  <a:extLst>
                    <a:ext uri="{9D8B030D-6E8A-4147-A177-3AD203B41FA5}">
                      <a16:colId xmlns:a16="http://schemas.microsoft.com/office/drawing/2014/main" val="3414285685"/>
                    </a:ext>
                  </a:extLst>
                </a:gridCol>
                <a:gridCol w="845302">
                  <a:extLst>
                    <a:ext uri="{9D8B030D-6E8A-4147-A177-3AD203B41FA5}">
                      <a16:colId xmlns:a16="http://schemas.microsoft.com/office/drawing/2014/main" val="2098858706"/>
                    </a:ext>
                  </a:extLst>
                </a:gridCol>
              </a:tblGrid>
              <a:tr h="795932">
                <a:tc>
                  <a:txBody>
                    <a:bodyPr/>
                    <a:lstStyle/>
                    <a:p>
                      <a:pPr algn="ctr">
                        <a:lnSpc>
                          <a:spcPct val="107000"/>
                        </a:lnSpc>
                        <a:spcAft>
                          <a:spcPts val="0"/>
                        </a:spcAft>
                      </a:pPr>
                      <a:r>
                        <a:rPr lang="es-EC" sz="1200">
                          <a:effectLst/>
                        </a:rPr>
                        <a:t>Parámetros de Selección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Porcentaje de Importancia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Transmisor </a:t>
                      </a:r>
                    </a:p>
                    <a:p>
                      <a:pPr algn="ctr">
                        <a:lnSpc>
                          <a:spcPct val="107000"/>
                        </a:lnSpc>
                        <a:spcAft>
                          <a:spcPts val="0"/>
                        </a:spcAft>
                      </a:pPr>
                      <a:r>
                        <a:rPr lang="es-EC" sz="12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RS485</a:t>
                      </a:r>
                      <a:br>
                        <a:rPr lang="es-EC" sz="1200">
                          <a:effectLst/>
                        </a:rPr>
                      </a:b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Transmisor </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DRC-4710</a:t>
                      </a:r>
                    </a:p>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Transmisor</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AWT20l</a:t>
                      </a:r>
                    </a:p>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0268699"/>
                  </a:ext>
                </a:extLst>
              </a:tr>
              <a:tr h="599460">
                <a:tc>
                  <a:txBody>
                    <a:bodyPr/>
                    <a:lstStyle/>
                    <a:p>
                      <a:pPr algn="ctr">
                        <a:lnSpc>
                          <a:spcPct val="107000"/>
                        </a:lnSpc>
                        <a:spcAft>
                          <a:spcPts val="0"/>
                        </a:spcAft>
                      </a:pPr>
                      <a:r>
                        <a:rPr lang="es-EC" sz="1200">
                          <a:effectLst/>
                        </a:rPr>
                        <a:t>Rango de Amplificación (0 a 1000)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4212501"/>
                  </a:ext>
                </a:extLst>
              </a:tr>
              <a:tr h="396130">
                <a:tc>
                  <a:txBody>
                    <a:bodyPr/>
                    <a:lstStyle/>
                    <a:p>
                      <a:pPr algn="ctr">
                        <a:lnSpc>
                          <a:spcPct val="107000"/>
                        </a:lnSpc>
                        <a:spcAft>
                          <a:spcPts val="0"/>
                        </a:spcAft>
                      </a:pPr>
                      <a:r>
                        <a:rPr lang="es-EC" sz="1200">
                          <a:effectLst/>
                        </a:rPr>
                        <a:t>Precisión (al menos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1.15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4601517"/>
                  </a:ext>
                </a:extLst>
              </a:tr>
              <a:tr h="396130">
                <a:tc>
                  <a:txBody>
                    <a:bodyPr/>
                    <a:lstStyle/>
                    <a:p>
                      <a:pPr algn="ctr">
                        <a:lnSpc>
                          <a:spcPct val="107000"/>
                        </a:lnSpc>
                        <a:spcAft>
                          <a:spcPts val="0"/>
                        </a:spcAft>
                      </a:pPr>
                      <a:r>
                        <a:rPr lang="es-EC" sz="1200" dirty="0">
                          <a:effectLst/>
                        </a:rPr>
                        <a:t>Salida (4 a 20 mA)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0.70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5547718"/>
                  </a:ext>
                </a:extLst>
              </a:tr>
              <a:tr h="396130">
                <a:tc>
                  <a:txBody>
                    <a:bodyPr/>
                    <a:lstStyle/>
                    <a:p>
                      <a:pPr algn="ctr">
                        <a:lnSpc>
                          <a:spcPct val="107000"/>
                        </a:lnSpc>
                        <a:spcAft>
                          <a:spcPts val="0"/>
                        </a:spcAft>
                      </a:pPr>
                      <a:r>
                        <a:rPr lang="es-EC" sz="1200">
                          <a:effectLst/>
                        </a:rPr>
                        <a:t>Disponibilidad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n-lt"/>
                          <a:ea typeface="+mn-ea"/>
                          <a:cs typeface="+mn-cs"/>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1975605"/>
                  </a:ext>
                </a:extLst>
              </a:tr>
              <a:tr h="396130">
                <a:tc>
                  <a:txBody>
                    <a:bodyPr/>
                    <a:lstStyle/>
                    <a:p>
                      <a:pPr algn="ctr">
                        <a:lnSpc>
                          <a:spcPct val="107000"/>
                        </a:lnSpc>
                        <a:spcAft>
                          <a:spcPts val="0"/>
                        </a:spcAft>
                      </a:pPr>
                      <a:r>
                        <a:rPr lang="es-EC" sz="1200">
                          <a:effectLst/>
                        </a:rPr>
                        <a:t>% de Linealidad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906198"/>
                  </a:ext>
                </a:extLst>
              </a:tr>
              <a:tr h="351552">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0.04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0.20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5928842"/>
                  </a:ext>
                </a:extLst>
              </a:tr>
              <a:tr h="327008">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7.19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s-EC" sz="1200" dirty="0">
                          <a:effectLst/>
                        </a:rPr>
                        <a:t>9.80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242887"/>
                  </a:ext>
                </a:extLst>
              </a:tr>
            </a:tbl>
          </a:graphicData>
        </a:graphic>
      </p:graphicFrame>
      <p:sp>
        <p:nvSpPr>
          <p:cNvPr id="5" name="Rectángulo 4"/>
          <p:cNvSpPr/>
          <p:nvPr/>
        </p:nvSpPr>
        <p:spPr>
          <a:xfrm>
            <a:off x="3872989" y="1853248"/>
            <a:ext cx="3787062" cy="461665"/>
          </a:xfrm>
          <a:prstGeom prst="rect">
            <a:avLst/>
          </a:prstGeom>
        </p:spPr>
        <p:txBody>
          <a:bodyPr wrap="non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13 Selección del Transmisor de Peso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70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DE CONTROL:</a:t>
            </a:r>
          </a:p>
        </p:txBody>
      </p:sp>
      <p:sp>
        <p:nvSpPr>
          <p:cNvPr id="3" name="Marcador de contenido 2"/>
          <p:cNvSpPr>
            <a:spLocks noGrp="1"/>
          </p:cNvSpPr>
          <p:nvPr>
            <p:ph idx="1"/>
          </p:nvPr>
        </p:nvSpPr>
        <p:spPr/>
        <p:txBody>
          <a:bodyPr/>
          <a:lstStyle/>
          <a:p>
            <a:pPr algn="just"/>
            <a:r>
              <a:rPr lang="es-EC" dirty="0"/>
              <a:t>En esta etapa se debe garantizar:</a:t>
            </a:r>
          </a:p>
          <a:p>
            <a:pPr algn="just"/>
            <a:r>
              <a:rPr lang="es-EC" dirty="0"/>
              <a:t>Un correcto procesamiento de la información adquirida por los sensores.</a:t>
            </a:r>
          </a:p>
          <a:p>
            <a:pPr algn="just"/>
            <a:r>
              <a:rPr lang="es-EC" dirty="0"/>
              <a:t>Capacidad de operar en el ambiente de trabajo sin ningún problema (ruido=70dB).</a:t>
            </a:r>
          </a:p>
          <a:p>
            <a:pPr algn="just"/>
            <a:r>
              <a:rPr lang="es-EC" dirty="0"/>
              <a:t>Entradas Analógicas almenos una de voltaje (0-10 V) y corriente (4-20 mA).</a:t>
            </a:r>
          </a:p>
        </p:txBody>
      </p:sp>
    </p:spTree>
    <p:extLst>
      <p:ext uri="{BB962C8B-B14F-4D97-AF65-F5344CB8AC3E}">
        <p14:creationId xmlns:p14="http://schemas.microsoft.com/office/powerpoint/2010/main" val="364940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UNIDAD DE CONTROL: (PLC)</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0049381"/>
              </p:ext>
            </p:extLst>
          </p:nvPr>
        </p:nvGraphicFramePr>
        <p:xfrm>
          <a:off x="2349794" y="1701766"/>
          <a:ext cx="7017489" cy="4853246"/>
        </p:xfrm>
        <a:graphic>
          <a:graphicData uri="http://schemas.openxmlformats.org/drawingml/2006/table">
            <a:tbl>
              <a:tblPr firstRow="1" firstCol="1" bandRow="1">
                <a:tableStyleId>{5C22544A-7EE6-4342-B048-85BDC9FD1C3A}</a:tableStyleId>
              </a:tblPr>
              <a:tblGrid>
                <a:gridCol w="1550257">
                  <a:extLst>
                    <a:ext uri="{9D8B030D-6E8A-4147-A177-3AD203B41FA5}">
                      <a16:colId xmlns:a16="http://schemas.microsoft.com/office/drawing/2014/main" val="2472347261"/>
                    </a:ext>
                  </a:extLst>
                </a:gridCol>
                <a:gridCol w="971494">
                  <a:extLst>
                    <a:ext uri="{9D8B030D-6E8A-4147-A177-3AD203B41FA5}">
                      <a16:colId xmlns:a16="http://schemas.microsoft.com/office/drawing/2014/main" val="4171609577"/>
                    </a:ext>
                  </a:extLst>
                </a:gridCol>
                <a:gridCol w="837137">
                  <a:extLst>
                    <a:ext uri="{9D8B030D-6E8A-4147-A177-3AD203B41FA5}">
                      <a16:colId xmlns:a16="http://schemas.microsoft.com/office/drawing/2014/main" val="1295722508"/>
                    </a:ext>
                  </a:extLst>
                </a:gridCol>
                <a:gridCol w="702783">
                  <a:extLst>
                    <a:ext uri="{9D8B030D-6E8A-4147-A177-3AD203B41FA5}">
                      <a16:colId xmlns:a16="http://schemas.microsoft.com/office/drawing/2014/main" val="2114163583"/>
                    </a:ext>
                  </a:extLst>
                </a:gridCol>
                <a:gridCol w="589097">
                  <a:extLst>
                    <a:ext uri="{9D8B030D-6E8A-4147-A177-3AD203B41FA5}">
                      <a16:colId xmlns:a16="http://schemas.microsoft.com/office/drawing/2014/main" val="2398407668"/>
                    </a:ext>
                  </a:extLst>
                </a:gridCol>
                <a:gridCol w="537421">
                  <a:extLst>
                    <a:ext uri="{9D8B030D-6E8A-4147-A177-3AD203B41FA5}">
                      <a16:colId xmlns:a16="http://schemas.microsoft.com/office/drawing/2014/main" val="3496855365"/>
                    </a:ext>
                  </a:extLst>
                </a:gridCol>
                <a:gridCol w="485746">
                  <a:extLst>
                    <a:ext uri="{9D8B030D-6E8A-4147-A177-3AD203B41FA5}">
                      <a16:colId xmlns:a16="http://schemas.microsoft.com/office/drawing/2014/main" val="4252715295"/>
                    </a:ext>
                  </a:extLst>
                </a:gridCol>
                <a:gridCol w="485746">
                  <a:extLst>
                    <a:ext uri="{9D8B030D-6E8A-4147-A177-3AD203B41FA5}">
                      <a16:colId xmlns:a16="http://schemas.microsoft.com/office/drawing/2014/main" val="898015192"/>
                    </a:ext>
                  </a:extLst>
                </a:gridCol>
                <a:gridCol w="857808">
                  <a:extLst>
                    <a:ext uri="{9D8B030D-6E8A-4147-A177-3AD203B41FA5}">
                      <a16:colId xmlns:a16="http://schemas.microsoft.com/office/drawing/2014/main" val="3246316287"/>
                    </a:ext>
                  </a:extLst>
                </a:gridCol>
              </a:tblGrid>
              <a:tr h="1200923">
                <a:tc>
                  <a:txBody>
                    <a:bodyPr/>
                    <a:lstStyle/>
                    <a:p>
                      <a:pPr algn="ctr">
                        <a:lnSpc>
                          <a:spcPct val="107000"/>
                        </a:lnSpc>
                        <a:spcAft>
                          <a:spcPts val="0"/>
                        </a:spcAft>
                      </a:pPr>
                      <a:endParaRPr lang="es-EC" sz="1200" dirty="0">
                        <a:effectLst/>
                      </a:endParaRPr>
                    </a:p>
                    <a:p>
                      <a:pPr algn="ctr">
                        <a:lnSpc>
                          <a:spcPct val="107000"/>
                        </a:lnSpc>
                        <a:spcAft>
                          <a:spcPts val="0"/>
                        </a:spcAft>
                      </a:pPr>
                      <a:endParaRPr lang="es-EC" sz="1200" dirty="0">
                        <a:effectLst/>
                      </a:endParaRPr>
                    </a:p>
                    <a:p>
                      <a:pPr algn="ctr">
                        <a:lnSpc>
                          <a:spcPct val="107000"/>
                        </a:lnSpc>
                        <a:spcAft>
                          <a:spcPts val="0"/>
                        </a:spcAft>
                      </a:pPr>
                      <a:r>
                        <a:rPr lang="es-EC" sz="1200" dirty="0">
                          <a:effectLst/>
                        </a:rPr>
                        <a:t>Parámetros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marL="71755" marR="71755" algn="ctr">
                        <a:lnSpc>
                          <a:spcPct val="107000"/>
                        </a:lnSpc>
                        <a:spcAft>
                          <a:spcPts val="0"/>
                        </a:spcAft>
                      </a:pPr>
                      <a:r>
                        <a:rPr lang="es-EC" sz="1200">
                          <a:effectLst/>
                        </a:rPr>
                        <a:t>Entradas Analógicas (Voltaje y Corriente)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tc>
                  <a:txBody>
                    <a:bodyPr/>
                    <a:lstStyle/>
                    <a:p>
                      <a:pPr marL="71755" marR="71755" algn="ctr">
                        <a:lnSpc>
                          <a:spcPct val="107000"/>
                        </a:lnSpc>
                        <a:spcAft>
                          <a:spcPts val="0"/>
                        </a:spcAft>
                      </a:pPr>
                      <a:r>
                        <a:rPr lang="es-EC" sz="1200">
                          <a:effectLst/>
                        </a:rPr>
                        <a:t>Entradas y Salidas Digitales (Al menos 4 c/u)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tc>
                  <a:txBody>
                    <a:bodyPr/>
                    <a:lstStyle/>
                    <a:p>
                      <a:pPr marL="71755" marR="71755" algn="ctr">
                        <a:lnSpc>
                          <a:spcPct val="107000"/>
                        </a:lnSpc>
                        <a:spcAft>
                          <a:spcPts val="0"/>
                        </a:spcAft>
                      </a:pPr>
                      <a:r>
                        <a:rPr lang="es-EC" sz="1200">
                          <a:effectLst/>
                        </a:rPr>
                        <a:t>Trabajar en Ruido (70 dB)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tc>
                  <a:txBody>
                    <a:bodyPr/>
                    <a:lstStyle/>
                    <a:p>
                      <a:pPr marL="71755" marR="71755" algn="ctr">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tc>
                  <a:txBody>
                    <a:bodyPr/>
                    <a:lstStyle/>
                    <a:p>
                      <a:pPr marL="71755" marR="71755" algn="ctr">
                        <a:lnSpc>
                          <a:spcPct val="107000"/>
                        </a:lnSpc>
                        <a:spcAft>
                          <a:spcPts val="0"/>
                        </a:spcAft>
                      </a:pPr>
                      <a:r>
                        <a:rPr lang="es-EC" sz="1200">
                          <a:effectLst/>
                        </a:rPr>
                        <a:t>Dificultad de Programación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tc>
                  <a:txBody>
                    <a:bodyPr/>
                    <a:lstStyle/>
                    <a:p>
                      <a:pPr marL="71755" marR="71755"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tc>
                  <a:txBody>
                    <a:bodyPr/>
                    <a:lstStyle/>
                    <a:p>
                      <a:pPr marL="71755" marR="71755"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tc>
                  <a:txBody>
                    <a:bodyPr/>
                    <a:lstStyle/>
                    <a:p>
                      <a:pPr marL="71755" marR="71755" algn="ctr">
                        <a:lnSpc>
                          <a:spcPct val="107000"/>
                        </a:lnSpc>
                        <a:spcAft>
                          <a:spcPts val="0"/>
                        </a:spcAft>
                      </a:pPr>
                      <a:r>
                        <a:rPr lang="es-EC" sz="1200">
                          <a:effectLst/>
                        </a:rPr>
                        <a:t>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vert="vert270"/>
                </a:tc>
                <a:extLst>
                  <a:ext uri="{0D108BD9-81ED-4DB2-BD59-A6C34878D82A}">
                    <a16:rowId xmlns:a16="http://schemas.microsoft.com/office/drawing/2014/main" val="4263081233"/>
                  </a:ext>
                </a:extLst>
              </a:tr>
              <a:tr h="817816">
                <a:tc>
                  <a:txBody>
                    <a:bodyPr/>
                    <a:lstStyle/>
                    <a:p>
                      <a:pPr algn="ctr">
                        <a:lnSpc>
                          <a:spcPct val="107000"/>
                        </a:lnSpc>
                        <a:spcAft>
                          <a:spcPts val="0"/>
                        </a:spcAft>
                      </a:pPr>
                      <a:r>
                        <a:rPr lang="es-EC" sz="1200">
                          <a:effectLst/>
                        </a:rPr>
                        <a:t>Entradas Analógicas (Voltaje y Corriente)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 </a:t>
                      </a:r>
                    </a:p>
                    <a:p>
                      <a:pP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41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extLst>
                  <a:ext uri="{0D108BD9-81ED-4DB2-BD59-A6C34878D82A}">
                    <a16:rowId xmlns:a16="http://schemas.microsoft.com/office/drawing/2014/main" val="2843913567"/>
                  </a:ext>
                </a:extLst>
              </a:tr>
              <a:tr h="672529">
                <a:tc>
                  <a:txBody>
                    <a:bodyPr/>
                    <a:lstStyle/>
                    <a:p>
                      <a:pPr algn="ctr">
                        <a:lnSpc>
                          <a:spcPct val="107000"/>
                        </a:lnSpc>
                        <a:spcAft>
                          <a:spcPts val="0"/>
                        </a:spcAft>
                      </a:pPr>
                      <a:r>
                        <a:rPr lang="es-EC" sz="1200">
                          <a:effectLst/>
                        </a:rPr>
                        <a:t>Entradas y Salidas Digitales (Al menos 4 c/u)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solidFill>
                      <a:schemeClr val="bg1"/>
                    </a:solidFill>
                  </a:tcPr>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36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extLst>
                  <a:ext uri="{0D108BD9-81ED-4DB2-BD59-A6C34878D82A}">
                    <a16:rowId xmlns:a16="http://schemas.microsoft.com/office/drawing/2014/main" val="3584336015"/>
                  </a:ext>
                </a:extLst>
              </a:tr>
              <a:tr h="492157">
                <a:tc>
                  <a:txBody>
                    <a:bodyPr/>
                    <a:lstStyle/>
                    <a:p>
                      <a:pPr algn="ctr">
                        <a:lnSpc>
                          <a:spcPct val="107000"/>
                        </a:lnSpc>
                        <a:spcAft>
                          <a:spcPts val="0"/>
                        </a:spcAft>
                      </a:pPr>
                      <a:r>
                        <a:rPr lang="es-EC" sz="1200">
                          <a:effectLst/>
                        </a:rPr>
                        <a:t>Trabajar en Ruido (70 dB)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extLst>
                  <a:ext uri="{0D108BD9-81ED-4DB2-BD59-A6C34878D82A}">
                    <a16:rowId xmlns:a16="http://schemas.microsoft.com/office/drawing/2014/main" val="2970061994"/>
                  </a:ext>
                </a:extLst>
              </a:tr>
              <a:tr h="351722">
                <a:tc>
                  <a:txBody>
                    <a:bodyPr/>
                    <a:lstStyle/>
                    <a:p>
                      <a:pPr algn="ctr">
                        <a:lnSpc>
                          <a:spcPct val="107000"/>
                        </a:lnSpc>
                        <a:spcAft>
                          <a:spcPts val="0"/>
                        </a:spcAft>
                      </a:pPr>
                      <a:r>
                        <a:rPr lang="es-EC" sz="1200">
                          <a:effectLst/>
                        </a:rPr>
                        <a:t>Disponibilidad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extLst>
                  <a:ext uri="{0D108BD9-81ED-4DB2-BD59-A6C34878D82A}">
                    <a16:rowId xmlns:a16="http://schemas.microsoft.com/office/drawing/2014/main" val="2053448545"/>
                  </a:ext>
                </a:extLst>
              </a:tr>
              <a:tr h="479489">
                <a:tc>
                  <a:txBody>
                    <a:bodyPr/>
                    <a:lstStyle/>
                    <a:p>
                      <a:pPr algn="ctr">
                        <a:lnSpc>
                          <a:spcPct val="107000"/>
                        </a:lnSpc>
                        <a:spcAft>
                          <a:spcPts val="0"/>
                        </a:spcAft>
                      </a:pPr>
                      <a:r>
                        <a:rPr lang="es-EC" sz="1200">
                          <a:effectLst/>
                        </a:rPr>
                        <a:t>Dificultad de Programación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solidFill>
                      <a:schemeClr val="bg1"/>
                    </a:solidFill>
                  </a:tcP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extLst>
                  <a:ext uri="{0D108BD9-81ED-4DB2-BD59-A6C34878D82A}">
                    <a16:rowId xmlns:a16="http://schemas.microsoft.com/office/drawing/2014/main" val="1585561346"/>
                  </a:ext>
                </a:extLst>
              </a:tr>
              <a:tr h="359121">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solidFill>
                      <a:schemeClr val="bg1"/>
                    </a:solidFill>
                  </a:tcPr>
                </a:tc>
                <a:tc>
                  <a:txBody>
                    <a:bodyPr/>
                    <a:lstStyle/>
                    <a:p>
                      <a:pPr algn="ctr">
                        <a:lnSpc>
                          <a:spcPct val="107000"/>
                        </a:lnSpc>
                        <a:spcAft>
                          <a:spcPts val="0"/>
                        </a:spcAft>
                      </a:pPr>
                      <a:r>
                        <a:rPr lang="es-EC" sz="1200" dirty="0">
                          <a:effectLst/>
                        </a:rPr>
                        <a:t>11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extLst>
                  <a:ext uri="{0D108BD9-81ED-4DB2-BD59-A6C34878D82A}">
                    <a16:rowId xmlns:a16="http://schemas.microsoft.com/office/drawing/2014/main" val="11951161"/>
                  </a:ext>
                </a:extLst>
              </a:tr>
              <a:tr h="479489">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156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tc>
                  <a:txBody>
                    <a:bodyPr/>
                    <a:lstStyle/>
                    <a:p>
                      <a:pPr algn="ctr">
                        <a:lnSpc>
                          <a:spcPct val="107000"/>
                        </a:lnSpc>
                        <a:spcAft>
                          <a:spcPts val="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027" marR="64027" marT="0" marB="0"/>
                </a:tc>
                <a:extLst>
                  <a:ext uri="{0D108BD9-81ED-4DB2-BD59-A6C34878D82A}">
                    <a16:rowId xmlns:a16="http://schemas.microsoft.com/office/drawing/2014/main" val="3619020461"/>
                  </a:ext>
                </a:extLst>
              </a:tr>
            </a:tbl>
          </a:graphicData>
        </a:graphic>
      </p:graphicFrame>
      <p:sp>
        <p:nvSpPr>
          <p:cNvPr id="5" name="Rectángulo 4"/>
          <p:cNvSpPr/>
          <p:nvPr/>
        </p:nvSpPr>
        <p:spPr>
          <a:xfrm>
            <a:off x="2558902" y="1152983"/>
            <a:ext cx="6096000" cy="461665"/>
          </a:xfrm>
          <a:prstGeom prst="rect">
            <a:avLst/>
          </a:prstGeom>
        </p:spPr>
        <p:txBody>
          <a:bodyPr>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13 Porcentaje de Importancia de Parámetros para el PLC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159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UNIDAD DE CONTROL: (PLC)</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46271745"/>
              </p:ext>
            </p:extLst>
          </p:nvPr>
        </p:nvGraphicFramePr>
        <p:xfrm>
          <a:off x="1945758" y="2229853"/>
          <a:ext cx="8009383" cy="4234743"/>
        </p:xfrm>
        <a:graphic>
          <a:graphicData uri="http://schemas.openxmlformats.org/drawingml/2006/table">
            <a:tbl>
              <a:tblPr firstRow="1" firstCol="1" bandRow="1">
                <a:tableStyleId>{5C22544A-7EE6-4342-B048-85BDC9FD1C3A}</a:tableStyleId>
              </a:tblPr>
              <a:tblGrid>
                <a:gridCol w="1265581">
                  <a:extLst>
                    <a:ext uri="{9D8B030D-6E8A-4147-A177-3AD203B41FA5}">
                      <a16:colId xmlns:a16="http://schemas.microsoft.com/office/drawing/2014/main" val="977326619"/>
                    </a:ext>
                  </a:extLst>
                </a:gridCol>
                <a:gridCol w="1074678">
                  <a:extLst>
                    <a:ext uri="{9D8B030D-6E8A-4147-A177-3AD203B41FA5}">
                      <a16:colId xmlns:a16="http://schemas.microsoft.com/office/drawing/2014/main" val="3757577698"/>
                    </a:ext>
                  </a:extLst>
                </a:gridCol>
                <a:gridCol w="1038032">
                  <a:extLst>
                    <a:ext uri="{9D8B030D-6E8A-4147-A177-3AD203B41FA5}">
                      <a16:colId xmlns:a16="http://schemas.microsoft.com/office/drawing/2014/main" val="724629304"/>
                    </a:ext>
                  </a:extLst>
                </a:gridCol>
                <a:gridCol w="846278">
                  <a:extLst>
                    <a:ext uri="{9D8B030D-6E8A-4147-A177-3AD203B41FA5}">
                      <a16:colId xmlns:a16="http://schemas.microsoft.com/office/drawing/2014/main" val="2325448709"/>
                    </a:ext>
                  </a:extLst>
                </a:gridCol>
                <a:gridCol w="971558">
                  <a:extLst>
                    <a:ext uri="{9D8B030D-6E8A-4147-A177-3AD203B41FA5}">
                      <a16:colId xmlns:a16="http://schemas.microsoft.com/office/drawing/2014/main" val="3661387928"/>
                    </a:ext>
                  </a:extLst>
                </a:gridCol>
                <a:gridCol w="971558">
                  <a:extLst>
                    <a:ext uri="{9D8B030D-6E8A-4147-A177-3AD203B41FA5}">
                      <a16:colId xmlns:a16="http://schemas.microsoft.com/office/drawing/2014/main" val="1226064430"/>
                    </a:ext>
                  </a:extLst>
                </a:gridCol>
                <a:gridCol w="959626">
                  <a:extLst>
                    <a:ext uri="{9D8B030D-6E8A-4147-A177-3AD203B41FA5}">
                      <a16:colId xmlns:a16="http://schemas.microsoft.com/office/drawing/2014/main" val="193269290"/>
                    </a:ext>
                  </a:extLst>
                </a:gridCol>
                <a:gridCol w="882072">
                  <a:extLst>
                    <a:ext uri="{9D8B030D-6E8A-4147-A177-3AD203B41FA5}">
                      <a16:colId xmlns:a16="http://schemas.microsoft.com/office/drawing/2014/main" val="3570650881"/>
                    </a:ext>
                  </a:extLst>
                </a:gridCol>
              </a:tblGrid>
              <a:tr h="682231">
                <a:tc>
                  <a:txBody>
                    <a:bodyPr/>
                    <a:lstStyle/>
                    <a:p>
                      <a:pPr algn="ctr">
                        <a:lnSpc>
                          <a:spcPct val="107000"/>
                        </a:lnSpc>
                        <a:spcAft>
                          <a:spcPts val="0"/>
                        </a:spcAft>
                      </a:pPr>
                      <a:r>
                        <a:rPr lang="es-EC" sz="1200" dirty="0">
                          <a:effectLst/>
                        </a:rPr>
                        <a:t>Parámetros de Selección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Porcentaje de Importancia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PLC </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Logo</a:t>
                      </a:r>
                      <a:br>
                        <a:rPr lang="es-EC" sz="1200" dirty="0">
                          <a:effectLst/>
                        </a:rPr>
                      </a:b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PLC </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Zelio</a:t>
                      </a:r>
                    </a:p>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PLC</a:t>
                      </a:r>
                    </a:p>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Arduino</a:t>
                      </a:r>
                    </a:p>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945212"/>
                  </a:ext>
                </a:extLst>
              </a:tr>
              <a:tr h="859015">
                <a:tc>
                  <a:txBody>
                    <a:bodyPr/>
                    <a:lstStyle/>
                    <a:p>
                      <a:pPr algn="ctr">
                        <a:lnSpc>
                          <a:spcPct val="107000"/>
                        </a:lnSpc>
                        <a:spcAft>
                          <a:spcPts val="0"/>
                        </a:spcAft>
                      </a:pPr>
                      <a:r>
                        <a:rPr lang="es-EC" sz="1200">
                          <a:effectLst/>
                        </a:rPr>
                        <a:t>Entradas Analógicas (Voltaje y Corriente)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976712"/>
                  </a:ext>
                </a:extLst>
              </a:tr>
              <a:tr h="859015">
                <a:tc>
                  <a:txBody>
                    <a:bodyPr/>
                    <a:lstStyle/>
                    <a:p>
                      <a:pPr algn="ctr">
                        <a:lnSpc>
                          <a:spcPct val="107000"/>
                        </a:lnSpc>
                        <a:spcAft>
                          <a:spcPts val="0"/>
                        </a:spcAft>
                      </a:pPr>
                      <a:r>
                        <a:rPr lang="es-EC" sz="1200" dirty="0">
                          <a:effectLst/>
                        </a:rPr>
                        <a:t>Entradas y Salidas Digitales (Al menos 4 c/u)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2.3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endParaRPr>
                    </a:p>
                    <a:p>
                      <a:pPr algn="ctr">
                        <a:lnSpc>
                          <a:spcPct val="107000"/>
                        </a:lnSpc>
                        <a:spcAft>
                          <a:spcPts val="0"/>
                        </a:spcAft>
                      </a:pPr>
                      <a:r>
                        <a:rPr lang="es-EC" sz="1200" dirty="0">
                          <a:effectLst/>
                        </a:rPr>
                        <a:t>1.15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2380433"/>
                  </a:ext>
                </a:extLst>
              </a:tr>
              <a:tr h="429508">
                <a:tc>
                  <a:txBody>
                    <a:bodyPr/>
                    <a:lstStyle/>
                    <a:p>
                      <a:pPr algn="ctr">
                        <a:lnSpc>
                          <a:spcPct val="107000"/>
                        </a:lnSpc>
                        <a:spcAft>
                          <a:spcPts val="0"/>
                        </a:spcAft>
                      </a:pPr>
                      <a:r>
                        <a:rPr lang="es-EC" sz="1200">
                          <a:effectLst/>
                        </a:rPr>
                        <a:t>Trabajar en Ruido (70 dB)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4249060"/>
                  </a:ext>
                </a:extLst>
              </a:tr>
              <a:tr h="332903">
                <a:tc>
                  <a:txBody>
                    <a:bodyPr/>
                    <a:lstStyle/>
                    <a:p>
                      <a:pPr algn="ctr">
                        <a:lnSpc>
                          <a:spcPct val="107000"/>
                        </a:lnSpc>
                        <a:spcAft>
                          <a:spcPts val="0"/>
                        </a:spcAft>
                      </a:pPr>
                      <a:r>
                        <a:rPr lang="es-EC" sz="1200">
                          <a:effectLst/>
                        </a:rPr>
                        <a:t>Disponibilidad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0.85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6345499"/>
                  </a:ext>
                </a:extLst>
              </a:tr>
              <a:tr h="429508">
                <a:tc>
                  <a:txBody>
                    <a:bodyPr/>
                    <a:lstStyle/>
                    <a:p>
                      <a:pPr algn="ctr">
                        <a:lnSpc>
                          <a:spcPct val="107000"/>
                        </a:lnSpc>
                        <a:spcAft>
                          <a:spcPts val="0"/>
                        </a:spcAft>
                      </a:pPr>
                      <a:r>
                        <a:rPr lang="es-EC" sz="1200">
                          <a:effectLst/>
                        </a:rPr>
                        <a:t>Dificultad de Programación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8396730"/>
                  </a:ext>
                </a:extLst>
              </a:tr>
              <a:tr h="332903">
                <a:tc>
                  <a:txBody>
                    <a:bodyPr/>
                    <a:lstStyle/>
                    <a:p>
                      <a:pPr algn="ctr">
                        <a:lnSpc>
                          <a:spcPct val="107000"/>
                        </a:lnSpc>
                        <a:spcAft>
                          <a:spcPts val="0"/>
                        </a:spcAft>
                      </a:pPr>
                      <a:r>
                        <a:rPr lang="es-EC" sz="1200">
                          <a:effectLst/>
                        </a:rPr>
                        <a:t>Menor Costo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0491569"/>
                  </a:ext>
                </a:extLst>
              </a:tr>
              <a:tr h="309660">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07000"/>
                        </a:lnSpc>
                        <a:spcAft>
                          <a:spcPts val="0"/>
                        </a:spcAft>
                      </a:pPr>
                      <a:r>
                        <a:rPr lang="es-EC" sz="1200" dirty="0">
                          <a:effectLst/>
                        </a:rPr>
                        <a:t>9.5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8.25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6.25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358836"/>
                  </a:ext>
                </a:extLst>
              </a:tr>
            </a:tbl>
          </a:graphicData>
        </a:graphic>
      </p:graphicFrame>
      <p:sp>
        <p:nvSpPr>
          <p:cNvPr id="5" name="Rectángulo 4"/>
          <p:cNvSpPr/>
          <p:nvPr/>
        </p:nvSpPr>
        <p:spPr>
          <a:xfrm>
            <a:off x="2707757" y="1768188"/>
            <a:ext cx="6096000" cy="461665"/>
          </a:xfrm>
          <a:prstGeom prst="rect">
            <a:avLst/>
          </a:prstGeom>
        </p:spPr>
        <p:txBody>
          <a:bodyPr>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14 Selección de la Unidad de Control Programable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956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PROTECCIONES ELÉCTRICAS: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31068036"/>
              </p:ext>
            </p:extLst>
          </p:nvPr>
        </p:nvGraphicFramePr>
        <p:xfrm>
          <a:off x="1650871" y="3820216"/>
          <a:ext cx="2786346" cy="2059105"/>
        </p:xfrm>
        <a:graphic>
          <a:graphicData uri="http://schemas.openxmlformats.org/drawingml/2006/table">
            <a:tbl>
              <a:tblPr firstRow="1" firstCol="1" bandRow="1">
                <a:tableStyleId>{5C22544A-7EE6-4342-B048-85BDC9FD1C3A}</a:tableStyleId>
              </a:tblPr>
              <a:tblGrid>
                <a:gridCol w="1393173">
                  <a:extLst>
                    <a:ext uri="{9D8B030D-6E8A-4147-A177-3AD203B41FA5}">
                      <a16:colId xmlns:a16="http://schemas.microsoft.com/office/drawing/2014/main" val="2414370763"/>
                    </a:ext>
                  </a:extLst>
                </a:gridCol>
                <a:gridCol w="1393173">
                  <a:extLst>
                    <a:ext uri="{9D8B030D-6E8A-4147-A177-3AD203B41FA5}">
                      <a16:colId xmlns:a16="http://schemas.microsoft.com/office/drawing/2014/main" val="4220975820"/>
                    </a:ext>
                  </a:extLst>
                </a:gridCol>
              </a:tblGrid>
              <a:tr h="513181">
                <a:tc>
                  <a:txBody>
                    <a:bodyPr/>
                    <a:lstStyle/>
                    <a:p>
                      <a:pPr algn="ctr">
                        <a:lnSpc>
                          <a:spcPct val="107000"/>
                        </a:lnSpc>
                        <a:spcAft>
                          <a:spcPts val="0"/>
                        </a:spcAft>
                      </a:pPr>
                      <a:r>
                        <a:rPr lang="es-EC" sz="1200">
                          <a:effectLst/>
                        </a:rPr>
                        <a:t>Variable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941287"/>
                  </a:ext>
                </a:extLst>
              </a:tr>
              <a:tr h="493991">
                <a:tc>
                  <a:txBody>
                    <a:bodyPr/>
                    <a:lstStyle/>
                    <a:p>
                      <a:pPr algn="ctr">
                        <a:lnSpc>
                          <a:spcPct val="107000"/>
                        </a:lnSpc>
                        <a:spcAft>
                          <a:spcPts val="0"/>
                        </a:spcAft>
                      </a:pPr>
                      <a:r>
                        <a:rPr lang="es-EC" sz="1200" dirty="0">
                          <a:effectLst/>
                        </a:rPr>
                        <a:t>Potencia Entrada PLC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125 W</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9380086"/>
                  </a:ext>
                </a:extLst>
              </a:tr>
              <a:tr h="513181">
                <a:tc>
                  <a:txBody>
                    <a:bodyPr/>
                    <a:lstStyle/>
                    <a:p>
                      <a:pPr algn="ctr">
                        <a:lnSpc>
                          <a:spcPct val="107000"/>
                        </a:lnSpc>
                        <a:spcAft>
                          <a:spcPts val="0"/>
                        </a:spcAft>
                      </a:pPr>
                      <a:r>
                        <a:rPr lang="es-EC" sz="1200" dirty="0">
                          <a:effectLst/>
                        </a:rPr>
                        <a:t>Voltaje de Alimentación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120 V</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571812"/>
                  </a:ext>
                </a:extLst>
              </a:tr>
              <a:tr h="538752">
                <a:tc>
                  <a:txBody>
                    <a:bodyPr/>
                    <a:lstStyle/>
                    <a:p>
                      <a:pPr algn="ctr">
                        <a:lnSpc>
                          <a:spcPct val="107000"/>
                        </a:lnSpc>
                        <a:spcAft>
                          <a:spcPts val="0"/>
                        </a:spcAft>
                      </a:pPr>
                      <a:r>
                        <a:rPr lang="es-EC" sz="1200">
                          <a:effectLst/>
                        </a:rPr>
                        <a:t>Factor de Potencia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0.96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705062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31117503"/>
              </p:ext>
            </p:extLst>
          </p:nvPr>
        </p:nvGraphicFramePr>
        <p:xfrm>
          <a:off x="6203001" y="3807776"/>
          <a:ext cx="2623868" cy="2062004"/>
        </p:xfrm>
        <a:graphic>
          <a:graphicData uri="http://schemas.openxmlformats.org/drawingml/2006/table">
            <a:tbl>
              <a:tblPr firstRow="1" firstCol="1" bandRow="1">
                <a:tableStyleId>{5C22544A-7EE6-4342-B048-85BDC9FD1C3A}</a:tableStyleId>
              </a:tblPr>
              <a:tblGrid>
                <a:gridCol w="1311934">
                  <a:extLst>
                    <a:ext uri="{9D8B030D-6E8A-4147-A177-3AD203B41FA5}">
                      <a16:colId xmlns:a16="http://schemas.microsoft.com/office/drawing/2014/main" val="2553819038"/>
                    </a:ext>
                  </a:extLst>
                </a:gridCol>
                <a:gridCol w="1311934">
                  <a:extLst>
                    <a:ext uri="{9D8B030D-6E8A-4147-A177-3AD203B41FA5}">
                      <a16:colId xmlns:a16="http://schemas.microsoft.com/office/drawing/2014/main" val="1417592806"/>
                    </a:ext>
                  </a:extLst>
                </a:gridCol>
              </a:tblGrid>
              <a:tr h="378419">
                <a:tc>
                  <a:txBody>
                    <a:bodyPr/>
                    <a:lstStyle/>
                    <a:p>
                      <a:pPr algn="ctr">
                        <a:lnSpc>
                          <a:spcPct val="107000"/>
                        </a:lnSpc>
                        <a:spcAft>
                          <a:spcPts val="0"/>
                        </a:spcAft>
                      </a:pPr>
                      <a:r>
                        <a:rPr lang="es-EC" sz="1200">
                          <a:effectLst/>
                        </a:rPr>
                        <a:t>Variable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Valor-Dimensión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421777"/>
                  </a:ext>
                </a:extLst>
              </a:tr>
              <a:tr h="472554">
                <a:tc>
                  <a:txBody>
                    <a:bodyPr/>
                    <a:lstStyle/>
                    <a:p>
                      <a:pPr algn="ctr">
                        <a:lnSpc>
                          <a:spcPct val="107000"/>
                        </a:lnSpc>
                        <a:spcAft>
                          <a:spcPts val="0"/>
                        </a:spcAft>
                      </a:pPr>
                      <a:r>
                        <a:rPr lang="es-EC" sz="1200">
                          <a:effectLst/>
                        </a:rPr>
                        <a:t>Porta fusibles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10x38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2515442"/>
                  </a:ext>
                </a:extLst>
              </a:tr>
              <a:tr h="472554">
                <a:tc>
                  <a:txBody>
                    <a:bodyPr/>
                    <a:lstStyle/>
                    <a:p>
                      <a:pPr algn="ctr">
                        <a:lnSpc>
                          <a:spcPct val="107000"/>
                        </a:lnSpc>
                        <a:spcAft>
                          <a:spcPts val="0"/>
                        </a:spcAft>
                      </a:pPr>
                      <a:r>
                        <a:rPr lang="es-EC" sz="1200">
                          <a:effectLst/>
                        </a:rPr>
                        <a:t>Fusibles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10x38 de 3 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3162381"/>
                  </a:ext>
                </a:extLst>
              </a:tr>
              <a:tr h="357159">
                <a:tc>
                  <a:txBody>
                    <a:bodyPr/>
                    <a:lstStyle/>
                    <a:p>
                      <a:pPr algn="ctr">
                        <a:lnSpc>
                          <a:spcPct val="107000"/>
                        </a:lnSpc>
                        <a:spcAft>
                          <a:spcPts val="0"/>
                        </a:spcAft>
                      </a:pPr>
                      <a:r>
                        <a:rPr lang="es-EC" sz="1200">
                          <a:effectLst/>
                        </a:rPr>
                        <a:t>Cable AWG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18-22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293031"/>
                  </a:ext>
                </a:extLst>
              </a:tr>
              <a:tr h="378419">
                <a:tc>
                  <a:txBody>
                    <a:bodyPr/>
                    <a:lstStyle/>
                    <a:p>
                      <a:pPr algn="ctr">
                        <a:lnSpc>
                          <a:spcPct val="107000"/>
                        </a:lnSpc>
                        <a:spcAft>
                          <a:spcPts val="0"/>
                        </a:spcAft>
                      </a:pPr>
                      <a:r>
                        <a:rPr lang="es-EC" sz="1200">
                          <a:effectLst/>
                        </a:rPr>
                        <a:t>Breaker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3 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4696633"/>
                  </a:ext>
                </a:extLst>
              </a:tr>
            </a:tbl>
          </a:graphicData>
        </a:graphic>
      </p:graphicFrame>
      <p:sp>
        <p:nvSpPr>
          <p:cNvPr id="6" name="Rectángulo 5"/>
          <p:cNvSpPr/>
          <p:nvPr/>
        </p:nvSpPr>
        <p:spPr>
          <a:xfrm>
            <a:off x="1867119" y="3350658"/>
            <a:ext cx="2353850"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8 Condiciones Entrada</a:t>
            </a:r>
            <a:endParaRPr lang="es-EC" sz="1200" dirty="0"/>
          </a:p>
        </p:txBody>
      </p:sp>
      <p:sp>
        <p:nvSpPr>
          <p:cNvPr id="7" name="Rectángulo 6"/>
          <p:cNvSpPr/>
          <p:nvPr/>
        </p:nvSpPr>
        <p:spPr>
          <a:xfrm>
            <a:off x="6203001" y="3365815"/>
            <a:ext cx="2823530"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9 Elementos Seleccionados </a:t>
            </a:r>
            <a:endParaRPr lang="es-EC" sz="1200" dirty="0"/>
          </a:p>
        </p:txBody>
      </p:sp>
      <p:sp>
        <p:nvSpPr>
          <p:cNvPr id="8" name="Rectángulo 7"/>
          <p:cNvSpPr/>
          <p:nvPr/>
        </p:nvSpPr>
        <p:spPr>
          <a:xfrm>
            <a:off x="1086209" y="1883182"/>
            <a:ext cx="8964625" cy="923330"/>
          </a:xfrm>
          <a:prstGeom prst="rect">
            <a:avLst/>
          </a:prstGeom>
        </p:spPr>
        <p:txBody>
          <a:bodyPr wrap="square">
            <a:spAutoFit/>
          </a:bodyPr>
          <a:lstStyle/>
          <a:p>
            <a:pPr marL="285750" indent="-285750" algn="just">
              <a:buFont typeface="Wingdings" panose="05000000000000000000" pitchFamily="2" charset="2"/>
              <a:buChar char="Ø"/>
            </a:pPr>
            <a:r>
              <a:rPr lang="es-EC" dirty="0"/>
              <a:t> Teniendo en cuenta las condiciones de entrada en la etapa eléctrica mediante criterios técnicos se llega a la selección de los elementos adecuados para que protejan al equipo industrial para la medición. </a:t>
            </a:r>
          </a:p>
        </p:txBody>
      </p:sp>
    </p:spTree>
    <p:extLst>
      <p:ext uri="{BB962C8B-B14F-4D97-AF65-F5344CB8AC3E}">
        <p14:creationId xmlns:p14="http://schemas.microsoft.com/office/powerpoint/2010/main" val="2621789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INTERFAZ DE USUARIO: (HMI)</a:t>
            </a:r>
          </a:p>
        </p:txBody>
      </p:sp>
      <p:sp>
        <p:nvSpPr>
          <p:cNvPr id="5" name="Marcador de contenido 4"/>
          <p:cNvSpPr>
            <a:spLocks noGrp="1"/>
          </p:cNvSpPr>
          <p:nvPr>
            <p:ph idx="1"/>
          </p:nvPr>
        </p:nvSpPr>
        <p:spPr/>
        <p:txBody>
          <a:bodyPr/>
          <a:lstStyle/>
          <a:p>
            <a:pPr algn="just"/>
            <a:r>
              <a:rPr lang="es-EC" dirty="0"/>
              <a:t>Como se eligió al PLC Logo el HMI que se usara es el TDE Logo, ya que es compatible con esta unidad de control, además de tener un precio económico y un entorno adecuado para las funciones que va a desarrollar. </a:t>
            </a:r>
          </a:p>
          <a:p>
            <a:endParaRPr lang="es-EC" dirty="0"/>
          </a:p>
        </p:txBody>
      </p:sp>
      <p:pic>
        <p:nvPicPr>
          <p:cNvPr id="6" name="Imagen 5"/>
          <p:cNvPicPr/>
          <p:nvPr/>
        </p:nvPicPr>
        <p:blipFill rotWithShape="1">
          <a:blip r:embed="rId2"/>
          <a:srcRect l="32808" t="19766" r="32267" b="31604"/>
          <a:stretch/>
        </p:blipFill>
        <p:spPr bwMode="auto">
          <a:xfrm>
            <a:off x="4140569" y="3419474"/>
            <a:ext cx="3613150" cy="2828925"/>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5148578" y="6124903"/>
            <a:ext cx="1745992" cy="408766"/>
          </a:xfrm>
          <a:prstGeom prst="rect">
            <a:avLst/>
          </a:prstGeom>
        </p:spPr>
        <p:txBody>
          <a:bodyPr wrap="none">
            <a:spAutoFit/>
          </a:bodyPr>
          <a:lstStyle/>
          <a:p>
            <a:pPr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5 Logo TDE</a:t>
            </a:r>
            <a:endParaRPr lang="es-EC"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367517" y="6396335"/>
            <a:ext cx="7159254" cy="461665"/>
          </a:xfrm>
          <a:prstGeom prst="rect">
            <a:avLst/>
          </a:prstGeom>
        </p:spPr>
        <p:txBody>
          <a:bodyPr wrap="square">
            <a:spAutoFit/>
          </a:bodyPr>
          <a:lstStyle/>
          <a:p>
            <a:pPr marL="457200"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Tomado de: </a:t>
            </a:r>
            <a:r>
              <a:rPr lang="es-EC" sz="1200" i="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https://www.automation24.biz/siemens-logo-8-tde-6ed1055-4mh00-0ba1</a:t>
            </a:r>
            <a:r>
              <a:rPr lang="es-EC" sz="1200" i="1" dirty="0">
                <a:latin typeface="Arial" panose="020B0604020202020204" pitchFamily="34" charset="0"/>
                <a:ea typeface="Calibri" panose="020F0502020204030204" pitchFamily="34" charset="0"/>
                <a:cs typeface="Times New Roman" panose="02020603050405020304" pitchFamily="18" charset="0"/>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7244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SELECCIÓN</a:t>
            </a:r>
          </a:p>
        </p:txBody>
      </p:sp>
      <p:sp>
        <p:nvSpPr>
          <p:cNvPr id="3" name="Marcador de contenido 2"/>
          <p:cNvSpPr>
            <a:spLocks noGrp="1"/>
          </p:cNvSpPr>
          <p:nvPr>
            <p:ph idx="1"/>
          </p:nvPr>
        </p:nvSpPr>
        <p:spPr/>
        <p:txBody>
          <a:bodyPr/>
          <a:lstStyle/>
          <a:p>
            <a:pPr algn="just"/>
            <a:r>
              <a:rPr lang="es-EC" dirty="0"/>
              <a:t>Una vez realizado un análisis cualitativo con criterios técnicos mediante las matrices de Holmes se tiene los siguientes resultados:</a:t>
            </a:r>
          </a:p>
        </p:txBody>
      </p:sp>
      <p:graphicFrame>
        <p:nvGraphicFramePr>
          <p:cNvPr id="4" name="Tabla 3"/>
          <p:cNvGraphicFramePr>
            <a:graphicFrameLocks noGrp="1"/>
          </p:cNvGraphicFramePr>
          <p:nvPr>
            <p:extLst>
              <p:ext uri="{D42A27DB-BD31-4B8C-83A1-F6EECF244321}">
                <p14:modId xmlns:p14="http://schemas.microsoft.com/office/powerpoint/2010/main" val="3148994761"/>
              </p:ext>
            </p:extLst>
          </p:nvPr>
        </p:nvGraphicFramePr>
        <p:xfrm>
          <a:off x="847314" y="3577710"/>
          <a:ext cx="2836867" cy="1683437"/>
        </p:xfrm>
        <a:graphic>
          <a:graphicData uri="http://schemas.openxmlformats.org/drawingml/2006/table">
            <a:tbl>
              <a:tblPr>
                <a:tableStyleId>{5C22544A-7EE6-4342-B048-85BDC9FD1C3A}</a:tableStyleId>
              </a:tblPr>
              <a:tblGrid>
                <a:gridCol w="862925">
                  <a:extLst>
                    <a:ext uri="{9D8B030D-6E8A-4147-A177-3AD203B41FA5}">
                      <a16:colId xmlns:a16="http://schemas.microsoft.com/office/drawing/2014/main" val="6636839"/>
                    </a:ext>
                  </a:extLst>
                </a:gridCol>
                <a:gridCol w="1111017">
                  <a:extLst>
                    <a:ext uri="{9D8B030D-6E8A-4147-A177-3AD203B41FA5}">
                      <a16:colId xmlns:a16="http://schemas.microsoft.com/office/drawing/2014/main" val="216028800"/>
                    </a:ext>
                  </a:extLst>
                </a:gridCol>
                <a:gridCol w="862925">
                  <a:extLst>
                    <a:ext uri="{9D8B030D-6E8A-4147-A177-3AD203B41FA5}">
                      <a16:colId xmlns:a16="http://schemas.microsoft.com/office/drawing/2014/main" val="3281642788"/>
                    </a:ext>
                  </a:extLst>
                </a:gridCol>
              </a:tblGrid>
              <a:tr h="588874">
                <a:tc>
                  <a:txBody>
                    <a:bodyPr/>
                    <a:lstStyle/>
                    <a:p>
                      <a:pPr algn="ctr" fontAlgn="ctr"/>
                      <a:r>
                        <a:rPr lang="es-EC" sz="1200" u="none" strike="noStrike">
                          <a:effectLst/>
                        </a:rPr>
                        <a:t>Subsistema Mecánico </a:t>
                      </a:r>
                      <a:endParaRPr lang="es-EC" sz="1200" b="0" i="0" u="none" strike="noStrike">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s-EC" sz="1200" u="none" strike="noStrike" dirty="0">
                          <a:effectLst/>
                        </a:rPr>
                        <a:t>Material</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1504798622"/>
                  </a:ext>
                </a:extLst>
              </a:tr>
              <a:tr h="437825">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Brazo-Apoyo</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Acero 1018</a:t>
                      </a:r>
                      <a:endParaRPr lang="es-EC"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7476915"/>
                  </a:ext>
                </a:extLst>
              </a:tr>
              <a:tr h="656738">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Estructura-Base</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Acero A36</a:t>
                      </a:r>
                      <a:endParaRPr lang="es-EC"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8039687"/>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599055651"/>
              </p:ext>
            </p:extLst>
          </p:nvPr>
        </p:nvGraphicFramePr>
        <p:xfrm>
          <a:off x="4402253" y="3545776"/>
          <a:ext cx="2913321" cy="1715371"/>
        </p:xfrm>
        <a:graphic>
          <a:graphicData uri="http://schemas.openxmlformats.org/drawingml/2006/table">
            <a:tbl>
              <a:tblPr>
                <a:tableStyleId>{5C22544A-7EE6-4342-B048-85BDC9FD1C3A}</a:tableStyleId>
              </a:tblPr>
              <a:tblGrid>
                <a:gridCol w="971107">
                  <a:extLst>
                    <a:ext uri="{9D8B030D-6E8A-4147-A177-3AD203B41FA5}">
                      <a16:colId xmlns:a16="http://schemas.microsoft.com/office/drawing/2014/main" val="2517341473"/>
                    </a:ext>
                  </a:extLst>
                </a:gridCol>
                <a:gridCol w="971107">
                  <a:extLst>
                    <a:ext uri="{9D8B030D-6E8A-4147-A177-3AD203B41FA5}">
                      <a16:colId xmlns:a16="http://schemas.microsoft.com/office/drawing/2014/main" val="4290464971"/>
                    </a:ext>
                  </a:extLst>
                </a:gridCol>
                <a:gridCol w="971107">
                  <a:extLst>
                    <a:ext uri="{9D8B030D-6E8A-4147-A177-3AD203B41FA5}">
                      <a16:colId xmlns:a16="http://schemas.microsoft.com/office/drawing/2014/main" val="102061028"/>
                    </a:ext>
                  </a:extLst>
                </a:gridCol>
              </a:tblGrid>
              <a:tr h="490106">
                <a:tc>
                  <a:txBody>
                    <a:bodyPr/>
                    <a:lstStyle/>
                    <a:p>
                      <a:pPr algn="ctr" fontAlgn="ctr"/>
                      <a:r>
                        <a:rPr lang="es-EC" sz="1200" u="none" strike="noStrike">
                          <a:effectLst/>
                        </a:rPr>
                        <a:t>Subsistema Electrónico </a:t>
                      </a:r>
                      <a:endParaRPr lang="es-EC" sz="1200" b="0" i="0" u="none" strike="noStrike">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s-EC" sz="1200" u="none" strike="noStrike" dirty="0">
                          <a:effectLst/>
                        </a:rPr>
                        <a:t>Tipo</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787869936"/>
                  </a:ext>
                </a:extLst>
              </a:tr>
              <a:tr h="490106">
                <a:tc>
                  <a:txBody>
                    <a:bodyPr/>
                    <a:lstStyle/>
                    <a:p>
                      <a:pPr algn="ctr" fontAlgn="ctr"/>
                      <a:r>
                        <a:rPr lang="es-EC" sz="1200" u="none" strike="noStrike" dirty="0">
                          <a:effectLst/>
                        </a:rPr>
                        <a:t> </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Sensor de Distancia</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Ultrasónico</a:t>
                      </a:r>
                      <a:endParaRPr lang="es-EC"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1665492"/>
                  </a:ext>
                </a:extLst>
              </a:tr>
              <a:tr h="735159">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Sensor de Peso</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Celda de Carga (Tipo Viga)</a:t>
                      </a:r>
                      <a:endParaRPr lang="es-EC"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291234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04262948"/>
              </p:ext>
            </p:extLst>
          </p:nvPr>
        </p:nvGraphicFramePr>
        <p:xfrm>
          <a:off x="8033646" y="3577710"/>
          <a:ext cx="2734278" cy="1715371"/>
        </p:xfrm>
        <a:graphic>
          <a:graphicData uri="http://schemas.openxmlformats.org/drawingml/2006/table">
            <a:tbl>
              <a:tblPr>
                <a:tableStyleId>{5C22544A-7EE6-4342-B048-85BDC9FD1C3A}</a:tableStyleId>
              </a:tblPr>
              <a:tblGrid>
                <a:gridCol w="911426">
                  <a:extLst>
                    <a:ext uri="{9D8B030D-6E8A-4147-A177-3AD203B41FA5}">
                      <a16:colId xmlns:a16="http://schemas.microsoft.com/office/drawing/2014/main" val="1060592903"/>
                    </a:ext>
                  </a:extLst>
                </a:gridCol>
                <a:gridCol w="911426">
                  <a:extLst>
                    <a:ext uri="{9D8B030D-6E8A-4147-A177-3AD203B41FA5}">
                      <a16:colId xmlns:a16="http://schemas.microsoft.com/office/drawing/2014/main" val="376307275"/>
                    </a:ext>
                  </a:extLst>
                </a:gridCol>
                <a:gridCol w="911426">
                  <a:extLst>
                    <a:ext uri="{9D8B030D-6E8A-4147-A177-3AD203B41FA5}">
                      <a16:colId xmlns:a16="http://schemas.microsoft.com/office/drawing/2014/main" val="1236316312"/>
                    </a:ext>
                  </a:extLst>
                </a:gridCol>
              </a:tblGrid>
              <a:tr h="490106">
                <a:tc>
                  <a:txBody>
                    <a:bodyPr/>
                    <a:lstStyle/>
                    <a:p>
                      <a:pPr algn="ctr" fontAlgn="ctr"/>
                      <a:r>
                        <a:rPr lang="es-EC" sz="1200" u="none" strike="noStrike">
                          <a:effectLst/>
                        </a:rPr>
                        <a:t>Subsistema de Control</a:t>
                      </a:r>
                      <a:endParaRPr lang="es-EC" sz="1200" b="0" i="0" u="none" strike="noStrike">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s-EC" sz="1200" u="none" strike="noStrike" dirty="0">
                          <a:effectLst/>
                        </a:rPr>
                        <a:t>Tipo</a:t>
                      </a:r>
                      <a:endParaRPr lang="es-EC" sz="12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733885490"/>
                  </a:ext>
                </a:extLst>
              </a:tr>
              <a:tr h="490106">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Unidad de Control</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PLC Logo</a:t>
                      </a:r>
                      <a:endParaRPr lang="es-EC"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19087870"/>
                  </a:ext>
                </a:extLst>
              </a:tr>
              <a:tr h="735159">
                <a:tc>
                  <a:txBody>
                    <a:bodyPr/>
                    <a:lstStyle/>
                    <a:p>
                      <a:pPr algn="ctr"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a:effectLst/>
                        </a:rPr>
                        <a:t>HMI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TDE Logo</a:t>
                      </a:r>
                      <a:endParaRPr lang="es-EC"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2919041"/>
                  </a:ext>
                </a:extLst>
              </a:tr>
            </a:tbl>
          </a:graphicData>
        </a:graphic>
      </p:graphicFrame>
      <p:sp>
        <p:nvSpPr>
          <p:cNvPr id="7" name="Rectángulo 6"/>
          <p:cNvSpPr/>
          <p:nvPr/>
        </p:nvSpPr>
        <p:spPr>
          <a:xfrm>
            <a:off x="985428" y="3169936"/>
            <a:ext cx="2560637"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15 Elementos Mecánicos </a:t>
            </a:r>
            <a:endParaRPr lang="es-EC" sz="1200" dirty="0"/>
          </a:p>
        </p:txBody>
      </p:sp>
      <p:sp>
        <p:nvSpPr>
          <p:cNvPr id="8" name="Rectángulo 7"/>
          <p:cNvSpPr/>
          <p:nvPr/>
        </p:nvSpPr>
        <p:spPr>
          <a:xfrm>
            <a:off x="4471531" y="3168942"/>
            <a:ext cx="2663230"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16 Elementos Electrónicos </a:t>
            </a:r>
            <a:endParaRPr lang="es-EC" sz="1200" dirty="0"/>
          </a:p>
        </p:txBody>
      </p:sp>
      <p:sp>
        <p:nvSpPr>
          <p:cNvPr id="9" name="Rectángulo 8"/>
          <p:cNvSpPr/>
          <p:nvPr/>
        </p:nvSpPr>
        <p:spPr>
          <a:xfrm>
            <a:off x="8133290" y="3168942"/>
            <a:ext cx="2534989"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17 Elementos de Control </a:t>
            </a:r>
            <a:endParaRPr lang="es-EC" sz="1200" dirty="0"/>
          </a:p>
        </p:txBody>
      </p:sp>
    </p:spTree>
    <p:extLst>
      <p:ext uri="{BB962C8B-B14F-4D97-AF65-F5344CB8AC3E}">
        <p14:creationId xmlns:p14="http://schemas.microsoft.com/office/powerpoint/2010/main" val="782732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ESQUEMA DE FUNCIONAMIENTO:</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1439"/>
          <a:stretch/>
        </p:blipFill>
        <p:spPr bwMode="auto">
          <a:xfrm>
            <a:off x="1180213" y="2328530"/>
            <a:ext cx="9090838" cy="3414455"/>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3243224" y="5742985"/>
            <a:ext cx="4867038"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Ilustración 6 Esquema General del Procesamiento de la Información </a:t>
            </a:r>
            <a:endParaRPr lang="es-EC" sz="1200" dirty="0"/>
          </a:p>
        </p:txBody>
      </p:sp>
    </p:spTree>
    <p:extLst>
      <p:ext uri="{BB962C8B-B14F-4D97-AF65-F5344CB8AC3E}">
        <p14:creationId xmlns:p14="http://schemas.microsoft.com/office/powerpoint/2010/main" val="362015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694918"/>
            <a:ext cx="9404723" cy="1400530"/>
          </a:xfrm>
        </p:spPr>
        <p:txBody>
          <a:bodyPr/>
          <a:lstStyle/>
          <a:p>
            <a:r>
              <a:rPr lang="es-EC" dirty="0"/>
              <a:t>PLANTEAMIENTO DEL PROBLEMA</a:t>
            </a:r>
          </a:p>
        </p:txBody>
      </p:sp>
      <p:sp>
        <p:nvSpPr>
          <p:cNvPr id="3" name="Marcador de contenido 2"/>
          <p:cNvSpPr>
            <a:spLocks noGrp="1"/>
          </p:cNvSpPr>
          <p:nvPr>
            <p:ph idx="1"/>
          </p:nvPr>
        </p:nvSpPr>
        <p:spPr>
          <a:xfrm>
            <a:off x="1104293" y="2212406"/>
            <a:ext cx="8946541" cy="4195481"/>
          </a:xfrm>
        </p:spPr>
        <p:txBody>
          <a:bodyPr/>
          <a:lstStyle/>
          <a:p>
            <a:pPr algn="just"/>
            <a:r>
              <a:rPr lang="es-EC" dirty="0"/>
              <a:t>En la empresa “Gandara Enginering”, que se dedica a la exportación de madera de balsa, se produce un cuello de botella en la etapa donde se realiza la medición de la densidad para los listones de madera de balsa, ya que el proceso utilizado actualmente es manual mediante operarios. </a:t>
            </a:r>
          </a:p>
        </p:txBody>
      </p:sp>
    </p:spTree>
    <p:extLst>
      <p:ext uri="{BB962C8B-B14F-4D97-AF65-F5344CB8AC3E}">
        <p14:creationId xmlns:p14="http://schemas.microsoft.com/office/powerpoint/2010/main" val="3285401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MECÁNICA</a:t>
            </a: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val="0"/>
              </a:ext>
            </a:extLst>
          </a:blip>
          <a:srcRect t="11630" b="6624"/>
          <a:stretch/>
        </p:blipFill>
        <p:spPr bwMode="auto">
          <a:xfrm>
            <a:off x="1768450" y="2443895"/>
            <a:ext cx="3271382" cy="3329585"/>
          </a:xfrm>
          <a:prstGeom prst="rect">
            <a:avLst/>
          </a:prstGeom>
          <a:ln>
            <a:noFill/>
          </a:ln>
          <a:extLst>
            <a:ext uri="{53640926-AAD7-44D8-BBD7-CCE9431645EC}">
              <a14:shadowObscured xmlns:a14="http://schemas.microsoft.com/office/drawing/2010/main"/>
            </a:ext>
          </a:extLst>
        </p:spPr>
      </p:pic>
      <p:graphicFrame>
        <p:nvGraphicFramePr>
          <p:cNvPr id="6" name="Tabla 5"/>
          <p:cNvGraphicFramePr>
            <a:graphicFrameLocks noGrp="1"/>
          </p:cNvGraphicFramePr>
          <p:nvPr>
            <p:extLst>
              <p:ext uri="{D42A27DB-BD31-4B8C-83A1-F6EECF244321}">
                <p14:modId xmlns:p14="http://schemas.microsoft.com/office/powerpoint/2010/main" val="843234528"/>
              </p:ext>
            </p:extLst>
          </p:nvPr>
        </p:nvGraphicFramePr>
        <p:xfrm>
          <a:off x="5931749" y="2443892"/>
          <a:ext cx="4573217" cy="3329587"/>
        </p:xfrm>
        <a:graphic>
          <a:graphicData uri="http://schemas.openxmlformats.org/drawingml/2006/table">
            <a:tbl>
              <a:tblPr firstRow="1" firstCol="1" bandRow="1">
                <a:tableStyleId>{5C22544A-7EE6-4342-B048-85BDC9FD1C3A}</a:tableStyleId>
              </a:tblPr>
              <a:tblGrid>
                <a:gridCol w="1198678">
                  <a:extLst>
                    <a:ext uri="{9D8B030D-6E8A-4147-A177-3AD203B41FA5}">
                      <a16:colId xmlns:a16="http://schemas.microsoft.com/office/drawing/2014/main" val="62869258"/>
                    </a:ext>
                  </a:extLst>
                </a:gridCol>
                <a:gridCol w="3374539">
                  <a:extLst>
                    <a:ext uri="{9D8B030D-6E8A-4147-A177-3AD203B41FA5}">
                      <a16:colId xmlns:a16="http://schemas.microsoft.com/office/drawing/2014/main" val="4102046868"/>
                    </a:ext>
                  </a:extLst>
                </a:gridCol>
              </a:tblGrid>
              <a:tr h="462625">
                <a:tc>
                  <a:txBody>
                    <a:bodyPr/>
                    <a:lstStyle/>
                    <a:p>
                      <a:pPr algn="ctr">
                        <a:lnSpc>
                          <a:spcPct val="107000"/>
                        </a:lnSpc>
                        <a:spcAft>
                          <a:spcPts val="800"/>
                        </a:spcAft>
                      </a:pPr>
                      <a:r>
                        <a:rPr lang="es-EC" sz="1200">
                          <a:effectLst/>
                        </a:rPr>
                        <a:t>N.º</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C" sz="1200" dirty="0">
                          <a:effectLst/>
                        </a:rPr>
                        <a:t>Descripción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675002537"/>
                  </a:ext>
                </a:extLst>
              </a:tr>
              <a:tr h="462625">
                <a:tc>
                  <a:txBody>
                    <a:bodyPr/>
                    <a:lstStyle/>
                    <a:p>
                      <a:pPr algn="ctr">
                        <a:lnSpc>
                          <a:spcPct val="107000"/>
                        </a:lnSpc>
                        <a:spcAft>
                          <a:spcPts val="80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C" sz="1200" dirty="0">
                          <a:effectLst/>
                        </a:rPr>
                        <a:t>Base Apoyo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028018910"/>
                  </a:ext>
                </a:extLst>
              </a:tr>
              <a:tr h="553837">
                <a:tc>
                  <a:txBody>
                    <a:bodyPr/>
                    <a:lstStyle/>
                    <a:p>
                      <a:pPr algn="ctr">
                        <a:lnSpc>
                          <a:spcPct val="107000"/>
                        </a:lnSpc>
                        <a:spcAft>
                          <a:spcPts val="800"/>
                        </a:spcAft>
                      </a:pPr>
                      <a:r>
                        <a:rPr lang="es-EC"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C" sz="1200">
                          <a:effectLst/>
                        </a:rPr>
                        <a:t>Ajuste para la celda de carga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361721743"/>
                  </a:ext>
                </a:extLst>
              </a:tr>
              <a:tr h="462625">
                <a:tc>
                  <a:txBody>
                    <a:bodyPr/>
                    <a:lstStyle/>
                    <a:p>
                      <a:pPr algn="ctr">
                        <a:lnSpc>
                          <a:spcPct val="107000"/>
                        </a:lnSpc>
                        <a:spcAft>
                          <a:spcPts val="800"/>
                        </a:spcAft>
                      </a:pPr>
                      <a:r>
                        <a:rPr lang="es-EC" sz="12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C" sz="1200">
                          <a:effectLst/>
                        </a:rPr>
                        <a:t>Base para la celda de carga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999887192"/>
                  </a:ext>
                </a:extLst>
              </a:tr>
              <a:tr h="462625">
                <a:tc>
                  <a:txBody>
                    <a:bodyPr/>
                    <a:lstStyle/>
                    <a:p>
                      <a:pPr algn="ctr">
                        <a:lnSpc>
                          <a:spcPct val="107000"/>
                        </a:lnSpc>
                        <a:spcAft>
                          <a:spcPts val="800"/>
                        </a:spcAf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C" sz="1200">
                          <a:effectLst/>
                        </a:rPr>
                        <a:t>Estructura del Módulo de pesaje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403119943"/>
                  </a:ext>
                </a:extLst>
              </a:tr>
              <a:tr h="462625">
                <a:tc>
                  <a:txBody>
                    <a:bodyPr/>
                    <a:lstStyle/>
                    <a:p>
                      <a:pPr algn="ctr">
                        <a:lnSpc>
                          <a:spcPct val="107000"/>
                        </a:lnSpc>
                        <a:spcAft>
                          <a:spcPts val="80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C" sz="1200">
                          <a:effectLst/>
                        </a:rPr>
                        <a:t>Celda de Carga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883195331"/>
                  </a:ext>
                </a:extLst>
              </a:tr>
              <a:tr h="462625">
                <a:tc>
                  <a:txBody>
                    <a:bodyPr/>
                    <a:lstStyle/>
                    <a:p>
                      <a:pPr algn="ctr">
                        <a:lnSpc>
                          <a:spcPct val="107000"/>
                        </a:lnSpc>
                        <a:spcAft>
                          <a:spcPts val="800"/>
                        </a:spcAft>
                      </a:pPr>
                      <a:r>
                        <a:rPr lang="es-EC" sz="12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C" sz="1200" dirty="0">
                          <a:effectLst/>
                        </a:rPr>
                        <a:t>Elastómeros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734574023"/>
                  </a:ext>
                </a:extLst>
              </a:tr>
            </a:tbl>
          </a:graphicData>
        </a:graphic>
      </p:graphicFrame>
      <p:sp>
        <p:nvSpPr>
          <p:cNvPr id="3" name="Rectángulo 2"/>
          <p:cNvSpPr/>
          <p:nvPr/>
        </p:nvSpPr>
        <p:spPr>
          <a:xfrm>
            <a:off x="1768450" y="5773479"/>
            <a:ext cx="2702984" cy="461665"/>
          </a:xfrm>
          <a:prstGeom prst="rect">
            <a:avLst/>
          </a:prstGeom>
        </p:spPr>
        <p:txBody>
          <a:bodyPr wrap="none">
            <a:spAutoFit/>
          </a:bodyPr>
          <a:lstStyle/>
          <a:p>
            <a:pPr marL="45720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7 Estructura-Base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6887910" y="2010070"/>
            <a:ext cx="2118209"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18 Estructura-Base</a:t>
            </a:r>
            <a:endParaRPr lang="es-EC" sz="1200" dirty="0"/>
          </a:p>
        </p:txBody>
      </p:sp>
    </p:spTree>
    <p:extLst>
      <p:ext uri="{BB962C8B-B14F-4D97-AF65-F5344CB8AC3E}">
        <p14:creationId xmlns:p14="http://schemas.microsoft.com/office/powerpoint/2010/main" val="4051230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MECÁNICA</a:t>
            </a: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val="0"/>
              </a:ext>
            </a:extLst>
          </a:blip>
          <a:srcRect t="11806" r="27152" b="21748"/>
          <a:stretch/>
        </p:blipFill>
        <p:spPr bwMode="auto">
          <a:xfrm>
            <a:off x="6537425" y="1491043"/>
            <a:ext cx="4222723" cy="4580147"/>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263821" y="6071190"/>
            <a:ext cx="2403223" cy="461665"/>
          </a:xfrm>
          <a:prstGeom prst="rect">
            <a:avLst/>
          </a:prstGeom>
        </p:spPr>
        <p:txBody>
          <a:bodyPr wrap="none">
            <a:spAutoFit/>
          </a:bodyPr>
          <a:lstStyle/>
          <a:p>
            <a:pPr marL="45720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8 Brazo-Apoyo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3"/>
          <a:srcRect l="32882" t="22414" r="16903" b="18390"/>
          <a:stretch/>
        </p:blipFill>
        <p:spPr bwMode="auto">
          <a:xfrm>
            <a:off x="900032" y="1996437"/>
            <a:ext cx="4958508" cy="35693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2486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MECÁNICA</a:t>
            </a: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val="0"/>
              </a:ext>
            </a:extLst>
          </a:blip>
          <a:srcRect l="59619" t="661" b="14278"/>
          <a:stretch/>
        </p:blipFill>
        <p:spPr bwMode="auto">
          <a:xfrm>
            <a:off x="6350399" y="1377203"/>
            <a:ext cx="2113118" cy="4999931"/>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481157" y="6488489"/>
            <a:ext cx="2555508"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Ilustración 9 Subsistema Mecánico</a:t>
            </a:r>
            <a:endParaRPr lang="es-EC" sz="1200"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188" y="1484126"/>
            <a:ext cx="2577893" cy="4731717"/>
          </a:xfrm>
          <a:prstGeom prst="rect">
            <a:avLst/>
          </a:prstGeom>
        </p:spPr>
      </p:pic>
    </p:spTree>
    <p:extLst>
      <p:ext uri="{BB962C8B-B14F-4D97-AF65-F5344CB8AC3E}">
        <p14:creationId xmlns:p14="http://schemas.microsoft.com/office/powerpoint/2010/main" val="4214273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ELECTRÓNICA:</a:t>
            </a:r>
          </a:p>
        </p:txBody>
      </p:sp>
      <p:pic>
        <p:nvPicPr>
          <p:cNvPr id="5" name="Marcador de contenido 3"/>
          <p:cNvPicPr>
            <a:picLocks/>
          </p:cNvPicPr>
          <p:nvPr/>
        </p:nvPicPr>
        <p:blipFill rotWithShape="1">
          <a:blip r:embed="rId2">
            <a:extLst>
              <a:ext uri="{28A0092B-C50C-407E-A947-70E740481C1C}">
                <a14:useLocalDpi xmlns:a14="http://schemas.microsoft.com/office/drawing/2010/main" val="0"/>
              </a:ext>
            </a:extLst>
          </a:blip>
          <a:srcRect r="7314"/>
          <a:stretch/>
        </p:blipFill>
        <p:spPr bwMode="auto">
          <a:xfrm>
            <a:off x="6192343" y="1360968"/>
            <a:ext cx="4358221" cy="4316818"/>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3919876" y="5837274"/>
            <a:ext cx="2857192" cy="461665"/>
          </a:xfrm>
          <a:prstGeom prst="rect">
            <a:avLst/>
          </a:prstGeom>
        </p:spPr>
        <p:txBody>
          <a:bodyPr wrap="none">
            <a:spAutoFit/>
          </a:bodyPr>
          <a:lstStyle/>
          <a:p>
            <a:pPr marL="45720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10 Tablero de Control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Content Placeholder 8" descr="A circuit board&#10;&#10;Description automatically generated">
            <a:extLst>
              <a:ext uri="{FF2B5EF4-FFF2-40B4-BE49-F238E27FC236}">
                <a16:creationId xmlns:a16="http://schemas.microsoft.com/office/drawing/2014/main" id="{D0D25D25-C8B6-46DC-9182-9D350AE4260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137" r="2067" b="9962"/>
          <a:stretch/>
        </p:blipFill>
        <p:spPr>
          <a:xfrm>
            <a:off x="1451296" y="1267718"/>
            <a:ext cx="3405930" cy="4503317"/>
          </a:xfrm>
        </p:spPr>
      </p:pic>
    </p:spTree>
    <p:extLst>
      <p:ext uri="{BB962C8B-B14F-4D97-AF65-F5344CB8AC3E}">
        <p14:creationId xmlns:p14="http://schemas.microsoft.com/office/powerpoint/2010/main" val="2014970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ELECTRÓNICA:</a:t>
            </a:r>
          </a:p>
        </p:txBody>
      </p:sp>
      <p:sp>
        <p:nvSpPr>
          <p:cNvPr id="3" name="Marcador de contenido 2"/>
          <p:cNvSpPr>
            <a:spLocks noGrp="1"/>
          </p:cNvSpPr>
          <p:nvPr>
            <p:ph idx="1"/>
          </p:nvPr>
        </p:nvSpPr>
        <p:spPr>
          <a:xfrm>
            <a:off x="741806" y="2064385"/>
            <a:ext cx="5754688" cy="4195481"/>
          </a:xfrm>
        </p:spPr>
        <p:txBody>
          <a:bodyPr/>
          <a:lstStyle/>
          <a:p>
            <a:r>
              <a:rPr lang="es-EC" b="1" dirty="0"/>
              <a:t>Etapa de Potencia:</a:t>
            </a:r>
            <a:endParaRPr lang="es-EC" dirty="0"/>
          </a:p>
          <a:p>
            <a:pPr lvl="1"/>
            <a:r>
              <a:rPr lang="es-EC" sz="2000" dirty="0"/>
              <a:t>Porta fusibles</a:t>
            </a:r>
          </a:p>
          <a:p>
            <a:pPr lvl="1"/>
            <a:r>
              <a:rPr lang="es-EC" sz="2000" dirty="0"/>
              <a:t>Fusibles Cerámicos de 3 Amperios</a:t>
            </a:r>
          </a:p>
          <a:p>
            <a:pPr lvl="1"/>
            <a:r>
              <a:rPr lang="es-EC" sz="2000" dirty="0"/>
              <a:t>Breaker de 3 Amperios</a:t>
            </a:r>
          </a:p>
          <a:p>
            <a:pPr lvl="1"/>
            <a:r>
              <a:rPr lang="es-EC" sz="2000" dirty="0"/>
              <a:t>Borneras para conexión</a:t>
            </a:r>
          </a:p>
          <a:p>
            <a:pPr lvl="1"/>
            <a:r>
              <a:rPr lang="es-EC" sz="2000" dirty="0"/>
              <a:t>Puente de Borneras</a:t>
            </a:r>
          </a:p>
          <a:p>
            <a:endParaRPr lang="es-EC" dirty="0"/>
          </a:p>
        </p:txBody>
      </p:sp>
      <p:sp>
        <p:nvSpPr>
          <p:cNvPr id="4" name="Marcador de contenido 2"/>
          <p:cNvSpPr txBox="1">
            <a:spLocks/>
          </p:cNvSpPr>
          <p:nvPr/>
        </p:nvSpPr>
        <p:spPr>
          <a:xfrm>
            <a:off x="6306178" y="2064385"/>
            <a:ext cx="5389636" cy="29816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s-EC" b="1" dirty="0"/>
              <a:t>Etapa de Control:</a:t>
            </a:r>
            <a:endParaRPr lang="es-EC" dirty="0"/>
          </a:p>
          <a:p>
            <a:pPr lvl="1"/>
            <a:r>
              <a:rPr lang="es-EC" sz="2000" dirty="0"/>
              <a:t>PLC Logo</a:t>
            </a:r>
          </a:p>
          <a:p>
            <a:pPr lvl="1"/>
            <a:r>
              <a:rPr lang="es-EC" sz="2000" dirty="0"/>
              <a:t>Módulo de entradas digitales </a:t>
            </a:r>
          </a:p>
          <a:p>
            <a:pPr lvl="1"/>
            <a:r>
              <a:rPr lang="es-EC" sz="2000" dirty="0"/>
              <a:t>Transmisor de Peso</a:t>
            </a:r>
          </a:p>
          <a:p>
            <a:pPr lvl="1"/>
            <a:r>
              <a:rPr lang="es-EC" sz="2000" dirty="0"/>
              <a:t>Fuente de Alimentación de 24 VDC</a:t>
            </a:r>
          </a:p>
          <a:p>
            <a:pPr lvl="1"/>
            <a:endParaRPr lang="es-EC" sz="2000" dirty="0"/>
          </a:p>
          <a:p>
            <a:endParaRPr lang="es-EC" dirty="0"/>
          </a:p>
        </p:txBody>
      </p:sp>
    </p:spTree>
    <p:extLst>
      <p:ext uri="{BB962C8B-B14F-4D97-AF65-F5344CB8AC3E}">
        <p14:creationId xmlns:p14="http://schemas.microsoft.com/office/powerpoint/2010/main" val="2113704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ELECTRÓNICA:</a:t>
            </a:r>
          </a:p>
        </p:txBody>
      </p:sp>
      <p:sp>
        <p:nvSpPr>
          <p:cNvPr id="5" name="Rectángulo 4"/>
          <p:cNvSpPr/>
          <p:nvPr/>
        </p:nvSpPr>
        <p:spPr>
          <a:xfrm>
            <a:off x="2566286" y="5997119"/>
            <a:ext cx="6096000" cy="461665"/>
          </a:xfrm>
          <a:prstGeom prst="rect">
            <a:avLst/>
          </a:prstGeom>
        </p:spPr>
        <p:txBody>
          <a:bodyPr>
            <a:spAutoFit/>
          </a:bodyPr>
          <a:lstStyle/>
          <a:p>
            <a:pPr marL="457200"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11 Sistema Electrónico integrado a la unidad de control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265" y="1853248"/>
            <a:ext cx="8879992" cy="4226083"/>
          </a:xfrm>
        </p:spPr>
      </p:pic>
    </p:spTree>
    <p:extLst>
      <p:ext uri="{BB962C8B-B14F-4D97-AF65-F5344CB8AC3E}">
        <p14:creationId xmlns:p14="http://schemas.microsoft.com/office/powerpoint/2010/main" val="1268021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DE CONTROL:</a:t>
            </a:r>
          </a:p>
        </p:txBody>
      </p:sp>
      <p:sp>
        <p:nvSpPr>
          <p:cNvPr id="3" name="Marcador de contenido 2"/>
          <p:cNvSpPr>
            <a:spLocks noGrp="1"/>
          </p:cNvSpPr>
          <p:nvPr>
            <p:ph idx="1"/>
          </p:nvPr>
        </p:nvSpPr>
        <p:spPr/>
        <p:txBody>
          <a:bodyPr/>
          <a:lstStyle/>
          <a:p>
            <a:pPr algn="just"/>
            <a:r>
              <a:rPr lang="es-EC" dirty="0"/>
              <a:t>Para la integración  de control se establece que pueda existir comunicación entre la Unidad de Control (PLC Logo) y el Interfaz HMI (TDE Logo), mediante los protocolos de comunicación ethernet. Esto se logra mediante:</a:t>
            </a:r>
          </a:p>
          <a:p>
            <a:pPr lvl="1" algn="just"/>
            <a:r>
              <a:rPr lang="es-EC" sz="2000" dirty="0"/>
              <a:t>Arduino Shield</a:t>
            </a:r>
          </a:p>
          <a:p>
            <a:pPr lvl="1" algn="just"/>
            <a:r>
              <a:rPr lang="es-EC" sz="2000" dirty="0"/>
              <a:t>Cables Ethernet</a:t>
            </a:r>
          </a:p>
          <a:p>
            <a:pPr lvl="1" algn="just"/>
            <a:r>
              <a:rPr lang="es-EC" sz="2000" dirty="0"/>
              <a:t>Switch </a:t>
            </a:r>
          </a:p>
        </p:txBody>
      </p:sp>
    </p:spTree>
    <p:extLst>
      <p:ext uri="{BB962C8B-B14F-4D97-AF65-F5344CB8AC3E}">
        <p14:creationId xmlns:p14="http://schemas.microsoft.com/office/powerpoint/2010/main" val="1096571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7998" y="2794449"/>
            <a:ext cx="9404723" cy="1400530"/>
          </a:xfrm>
        </p:spPr>
        <p:txBody>
          <a:bodyPr/>
          <a:lstStyle/>
          <a:p>
            <a:r>
              <a:rPr lang="es-EC" dirty="0"/>
              <a:t>ALGORITMO:</a:t>
            </a:r>
          </a:p>
        </p:txBody>
      </p:sp>
      <p:pic>
        <p:nvPicPr>
          <p:cNvPr id="5" name="Picture 4" descr="A picture containing text&#10;&#10;Description automatically generated">
            <a:extLst>
              <a:ext uri="{FF2B5EF4-FFF2-40B4-BE49-F238E27FC236}">
                <a16:creationId xmlns:a16="http://schemas.microsoft.com/office/drawing/2014/main" id="{0426BB42-F169-46F3-A184-708945DEF5F8}"/>
              </a:ext>
            </a:extLst>
          </p:cNvPr>
          <p:cNvPicPr>
            <a:picLocks noChangeAspect="1"/>
          </p:cNvPicPr>
          <p:nvPr/>
        </p:nvPicPr>
        <p:blipFill rotWithShape="1">
          <a:blip r:embed="rId2">
            <a:extLst>
              <a:ext uri="{28A0092B-C50C-407E-A947-70E740481C1C}">
                <a14:useLocalDpi xmlns:a14="http://schemas.microsoft.com/office/drawing/2010/main" val="0"/>
              </a:ext>
            </a:extLst>
          </a:blip>
          <a:srcRect t="1845"/>
          <a:stretch/>
        </p:blipFill>
        <p:spPr>
          <a:xfrm>
            <a:off x="4949505" y="-1"/>
            <a:ext cx="7373923" cy="6989431"/>
          </a:xfrm>
          <a:prstGeom prst="rect">
            <a:avLst/>
          </a:prstGeom>
        </p:spPr>
      </p:pic>
    </p:spTree>
    <p:extLst>
      <p:ext uri="{BB962C8B-B14F-4D97-AF65-F5344CB8AC3E}">
        <p14:creationId xmlns:p14="http://schemas.microsoft.com/office/powerpoint/2010/main" val="41365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ENVÍO DE INFORMACIÓN:</a:t>
            </a:r>
          </a:p>
        </p:txBody>
      </p:sp>
      <p:pic>
        <p:nvPicPr>
          <p:cNvPr id="4" name="Marcador de contenido 3"/>
          <p:cNvPicPr>
            <a:picLocks noGrp="1"/>
          </p:cNvPicPr>
          <p:nvPr>
            <p:ph idx="1"/>
          </p:nvPr>
        </p:nvPicPr>
        <p:blipFill rotWithShape="1">
          <a:blip r:embed="rId2"/>
          <a:srcRect l="31307" t="30820" r="34230" b="9633"/>
          <a:stretch/>
        </p:blipFill>
        <p:spPr bwMode="auto">
          <a:xfrm>
            <a:off x="3449234" y="1853248"/>
            <a:ext cx="4319103" cy="4195762"/>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407174" y="6125757"/>
            <a:ext cx="2376100"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Ilustración 11 Topología de Red </a:t>
            </a:r>
            <a:endParaRPr lang="es-EC" sz="1200" dirty="0"/>
          </a:p>
        </p:txBody>
      </p:sp>
    </p:spTree>
    <p:extLst>
      <p:ext uri="{BB962C8B-B14F-4D97-AF65-F5344CB8AC3E}">
        <p14:creationId xmlns:p14="http://schemas.microsoft.com/office/powerpoint/2010/main" val="4045619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513A7-3636-4875-9D2F-71CE3C373CA4}"/>
              </a:ext>
            </a:extLst>
          </p:cNvPr>
          <p:cNvSpPr>
            <a:spLocks noGrp="1"/>
          </p:cNvSpPr>
          <p:nvPr>
            <p:ph type="title"/>
          </p:nvPr>
        </p:nvSpPr>
        <p:spPr>
          <a:xfrm>
            <a:off x="520355" y="2429491"/>
            <a:ext cx="4166510" cy="1622321"/>
          </a:xfrm>
        </p:spPr>
        <p:txBody>
          <a:bodyPr>
            <a:normAutofit/>
          </a:bodyPr>
          <a:lstStyle/>
          <a:p>
            <a:r>
              <a:rPr lang="es-EC" dirty="0">
                <a:solidFill>
                  <a:srgbClr val="EBEBEB"/>
                </a:solidFill>
              </a:rPr>
              <a:t>WEB SERVER LOGO V8</a:t>
            </a:r>
          </a:p>
        </p:txBody>
      </p:sp>
      <p:sp>
        <p:nvSpPr>
          <p:cNvPr id="2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8" name="Rectangle 27">
            <a:extLst>
              <a:ext uri="{FF2B5EF4-FFF2-40B4-BE49-F238E27FC236}">
                <a16:creationId xmlns:a16="http://schemas.microsoft.com/office/drawing/2014/main" id="{126C04EF-6428-472D-B316-74A19385B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19" name="Content Placeholder 8">
            <a:extLst>
              <a:ext uri="{FF2B5EF4-FFF2-40B4-BE49-F238E27FC236}">
                <a16:creationId xmlns:a16="http://schemas.microsoft.com/office/drawing/2014/main" id="{9F49353D-6D6F-4A78-9E96-9FB25EDEA6AC}"/>
              </a:ext>
            </a:extLst>
          </p:cNvPr>
          <p:cNvPicPr>
            <a:picLocks noChangeAspect="1"/>
          </p:cNvPicPr>
          <p:nvPr/>
        </p:nvPicPr>
        <p:blipFill>
          <a:blip r:embed="rId2"/>
          <a:stretch>
            <a:fillRect/>
          </a:stretch>
        </p:blipFill>
        <p:spPr>
          <a:xfrm>
            <a:off x="6093992" y="867551"/>
            <a:ext cx="5449889" cy="5122895"/>
          </a:xfrm>
          <a:prstGeom prst="rect">
            <a:avLst/>
          </a:prstGeom>
          <a:effectLst/>
        </p:spPr>
      </p:pic>
      <p:sp>
        <p:nvSpPr>
          <p:cNvPr id="32" name="Rectangle 31">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722720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PLANTEAMIENTO DEL PROBLEMA</a:t>
            </a:r>
          </a:p>
        </p:txBody>
      </p:sp>
      <p:pic>
        <p:nvPicPr>
          <p:cNvPr id="4" name="Content Placeholder 3">
            <a:extLst>
              <a:ext uri="{FF2B5EF4-FFF2-40B4-BE49-F238E27FC236}">
                <a16:creationId xmlns:a16="http://schemas.microsoft.com/office/drawing/2014/main" id="{9AEB43EE-B91E-4182-9ADC-3AD6E8A7780E}"/>
              </a:ext>
            </a:extLst>
          </p:cNvPr>
          <p:cNvPicPr>
            <a:picLocks noGrp="1" noChangeAspect="1"/>
          </p:cNvPicPr>
          <p:nvPr>
            <p:ph idx="1"/>
          </p:nvPr>
        </p:nvPicPr>
        <p:blipFill rotWithShape="1">
          <a:blip r:embed="rId2"/>
          <a:srcRect l="32569" t="18729" r="30143" b="21112"/>
          <a:stretch/>
        </p:blipFill>
        <p:spPr>
          <a:xfrm>
            <a:off x="3440906" y="1281306"/>
            <a:ext cx="5310188" cy="4819176"/>
          </a:xfrm>
          <a:prstGeom prst="rect">
            <a:avLst/>
          </a:prstGeom>
        </p:spPr>
      </p:pic>
      <p:sp>
        <p:nvSpPr>
          <p:cNvPr id="5" name="Rectangle 4">
            <a:extLst>
              <a:ext uri="{FF2B5EF4-FFF2-40B4-BE49-F238E27FC236}">
                <a16:creationId xmlns:a16="http://schemas.microsoft.com/office/drawing/2014/main" id="{C4CF2749-3252-4529-9072-7862625998DC}"/>
              </a:ext>
            </a:extLst>
          </p:cNvPr>
          <p:cNvSpPr/>
          <p:nvPr/>
        </p:nvSpPr>
        <p:spPr>
          <a:xfrm>
            <a:off x="3718586" y="6100482"/>
            <a:ext cx="4754828"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Ilustración 1 Sistema de Producción para obtener Listones de Balsa</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835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FINAL:</a:t>
            </a:r>
          </a:p>
        </p:txBody>
      </p:sp>
      <p:pic>
        <p:nvPicPr>
          <p:cNvPr id="4" name="Marcador de contenido 3"/>
          <p:cNvPicPr>
            <a:picLocks noGrp="1"/>
          </p:cNvPicPr>
          <p:nvPr>
            <p:ph idx="1"/>
          </p:nvPr>
        </p:nvPicPr>
        <p:blipFill rotWithShape="1">
          <a:blip r:embed="rId2">
            <a:extLst>
              <a:ext uri="{28A0092B-C50C-407E-A947-70E740481C1C}">
                <a14:useLocalDpi xmlns:a14="http://schemas.microsoft.com/office/drawing/2010/main" val="0"/>
              </a:ext>
            </a:extLst>
          </a:blip>
          <a:srcRect l="905" t="1764" r="2849" b="3898"/>
          <a:stretch/>
        </p:blipFill>
        <p:spPr bwMode="auto">
          <a:xfrm>
            <a:off x="1637414" y="2222205"/>
            <a:ext cx="8229600" cy="3678864"/>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4042145" y="5774607"/>
            <a:ext cx="3193310" cy="461665"/>
          </a:xfrm>
          <a:prstGeom prst="rect">
            <a:avLst/>
          </a:prstGeom>
        </p:spPr>
        <p:txBody>
          <a:bodyPr wrap="none">
            <a:spAutoFit/>
          </a:bodyPr>
          <a:lstStyle/>
          <a:p>
            <a:pPr marL="45720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12 Integración del Sistema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0940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INTEGRACIÓN FINAL:</a:t>
            </a:r>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val="0"/>
              </a:ext>
            </a:extLst>
          </a:blip>
          <a:srcRect t="913" b="22126"/>
          <a:stretch/>
        </p:blipFill>
        <p:spPr bwMode="auto">
          <a:xfrm>
            <a:off x="3737405" y="1541720"/>
            <a:ext cx="4949394" cy="477402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4212266" y="6315740"/>
            <a:ext cx="3193310" cy="461665"/>
          </a:xfrm>
          <a:prstGeom prst="rect">
            <a:avLst/>
          </a:prstGeom>
        </p:spPr>
        <p:txBody>
          <a:bodyPr wrap="none">
            <a:spAutoFit/>
          </a:bodyPr>
          <a:lstStyle/>
          <a:p>
            <a:pPr marL="45720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13 Integración del Sistema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441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PRUEBAS:</a:t>
            </a:r>
          </a:p>
        </p:txBody>
      </p:sp>
      <p:sp>
        <p:nvSpPr>
          <p:cNvPr id="3" name="Marcador de contenido 2"/>
          <p:cNvSpPr>
            <a:spLocks noGrp="1"/>
          </p:cNvSpPr>
          <p:nvPr>
            <p:ph idx="1"/>
          </p:nvPr>
        </p:nvSpPr>
        <p:spPr/>
        <p:txBody>
          <a:bodyPr/>
          <a:lstStyle/>
          <a:p>
            <a:pPr algn="just"/>
            <a:r>
              <a:rPr lang="es-EC" dirty="0"/>
              <a:t>Antes de pasar a la etapa de pruebas es importante determinar el tamaño de la muestra que sea necesario para una correcta validación del equipo industrial, considerando estos puntos se determinara bajo criterios estadísticos, teniendo los siguientes parámetros.</a:t>
            </a:r>
          </a:p>
          <a:p>
            <a:pPr lvl="1"/>
            <a:r>
              <a:rPr lang="es-EC" dirty="0"/>
              <a:t>Tiempo </a:t>
            </a:r>
            <a:r>
              <a:rPr lang="es-EC" sz="2000" dirty="0"/>
              <a:t>Promedio de Medición del Operario: 8 </a:t>
            </a:r>
            <a:r>
              <a:rPr lang="es-EC" sz="2000" dirty="0" err="1"/>
              <a:t>seg</a:t>
            </a:r>
            <a:r>
              <a:rPr lang="es-EC" sz="2000" dirty="0"/>
              <a:t>/listón.</a:t>
            </a:r>
          </a:p>
          <a:p>
            <a:pPr lvl="1"/>
            <a:r>
              <a:rPr lang="es-EC" sz="2000" dirty="0"/>
              <a:t>En un minuto se tiene: 7 listones</a:t>
            </a:r>
          </a:p>
          <a:p>
            <a:pPr lvl="1"/>
            <a:r>
              <a:rPr lang="es-EC" sz="2000" dirty="0"/>
              <a:t>En una hora se tiene: 420 listones</a:t>
            </a:r>
          </a:p>
          <a:p>
            <a:pPr lvl="1"/>
            <a:r>
              <a:rPr lang="es-EC" sz="2000" dirty="0"/>
              <a:t>En 8 horas (Jornada Laboral). 3360 listones</a:t>
            </a:r>
          </a:p>
          <a:p>
            <a:pPr algn="just"/>
            <a:endParaRPr lang="es-EC" dirty="0"/>
          </a:p>
        </p:txBody>
      </p:sp>
    </p:spTree>
    <p:extLst>
      <p:ext uri="{BB962C8B-B14F-4D97-AF65-F5344CB8AC3E}">
        <p14:creationId xmlns:p14="http://schemas.microsoft.com/office/powerpoint/2010/main" val="914887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TAMAÑO DE LA MUESTRA:</a:t>
            </a:r>
          </a:p>
        </p:txBody>
      </p:sp>
      <p:sp>
        <p:nvSpPr>
          <p:cNvPr id="3" name="Marcador de contenido 2"/>
          <p:cNvSpPr>
            <a:spLocks noGrp="1"/>
          </p:cNvSpPr>
          <p:nvPr>
            <p:ph idx="1"/>
          </p:nvPr>
        </p:nvSpPr>
        <p:spPr/>
        <p:txBody>
          <a:bodyPr/>
          <a:lstStyle/>
          <a:p>
            <a:pPr algn="just"/>
            <a:r>
              <a:rPr lang="es-EC" dirty="0"/>
              <a:t>Para el cálculo de la eficiencia tomamos el tiempo promedio por hora que se demoraban dos operadores al momento de realizar la medición y comparamos con las proyecciones que tuvimos teniendo como resultado:</a:t>
            </a:r>
          </a:p>
          <a:p>
            <a:r>
              <a:rPr lang="es-EC" dirty="0"/>
              <a:t>Operador 1:</a:t>
            </a:r>
          </a:p>
          <a:p>
            <a:endParaRPr lang="es-EC" dirty="0"/>
          </a:p>
        </p:txBody>
      </p:sp>
      <mc:AlternateContent xmlns:mc="http://schemas.openxmlformats.org/markup-compatibility/2006" xmlns:a14="http://schemas.microsoft.com/office/drawing/2010/main">
        <mc:Choice Requires="a14">
          <p:sp>
            <p:nvSpPr>
              <p:cNvPr id="4" name="Rectángulo 3"/>
              <p:cNvSpPr/>
              <p:nvPr/>
            </p:nvSpPr>
            <p:spPr>
              <a:xfrm>
                <a:off x="4124165" y="3893659"/>
                <a:ext cx="2904834" cy="665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ŋ</m:t>
                      </m:r>
                      <m:r>
                        <a:rPr lang="es-EC" i="0">
                          <a:latin typeface="Cambria Math" panose="02040503050406030204" pitchFamily="18" charset="0"/>
                        </a:rPr>
                        <m:t>= </m:t>
                      </m:r>
                      <m:f>
                        <m:fPr>
                          <m:ctrlPr>
                            <a:rPr lang="es-EC" i="1">
                              <a:latin typeface="Cambria Math" panose="02040503050406030204" pitchFamily="18" charset="0"/>
                            </a:rPr>
                          </m:ctrlPr>
                        </m:fPr>
                        <m:num>
                          <m:r>
                            <a:rPr lang="es-EC" i="0">
                              <a:latin typeface="Cambria Math" panose="02040503050406030204" pitchFamily="18" charset="0"/>
                            </a:rPr>
                            <m:t> </m:t>
                          </m:r>
                          <m:r>
                            <a:rPr lang="es-EC" i="1">
                              <a:latin typeface="Cambria Math" panose="02040503050406030204" pitchFamily="18" charset="0"/>
                            </a:rPr>
                            <m:t>𝑙𝑖𝑠𝑡𝑜𝑛𝑒𝑠</m:t>
                          </m:r>
                          <m:r>
                            <a:rPr lang="es-EC" i="0">
                              <a:latin typeface="Cambria Math" panose="02040503050406030204" pitchFamily="18" charset="0"/>
                            </a:rPr>
                            <m:t> </m:t>
                          </m:r>
                          <m:r>
                            <a:rPr lang="es-EC" i="1">
                              <a:latin typeface="Cambria Math" panose="02040503050406030204" pitchFamily="18" charset="0"/>
                            </a:rPr>
                            <m:t>𝑐𝑜𝑛𝑡𝑎𝑑𝑜𝑠</m:t>
                          </m:r>
                        </m:num>
                        <m:den>
                          <m:r>
                            <a:rPr lang="es-EC" i="1">
                              <a:latin typeface="Cambria Math" panose="02040503050406030204" pitchFamily="18" charset="0"/>
                            </a:rPr>
                            <m:t>𝑙𝑖𝑠𝑡𝑜𝑛𝑒𝑠</m:t>
                          </m:r>
                          <m:r>
                            <a:rPr lang="es-EC" i="0">
                              <a:latin typeface="Cambria Math" panose="02040503050406030204" pitchFamily="18" charset="0"/>
                            </a:rPr>
                            <m:t> </m:t>
                          </m:r>
                          <m:r>
                            <a:rPr lang="es-EC" i="1">
                              <a:latin typeface="Cambria Math" panose="02040503050406030204" pitchFamily="18" charset="0"/>
                            </a:rPr>
                            <m:t>𝑝𝑟𝑜𝑦𝑒𝑐𝑡𝑎𝑑𝑜𝑠</m:t>
                          </m:r>
                        </m:den>
                      </m:f>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4124165" y="3893659"/>
                <a:ext cx="2904834" cy="665567"/>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675861" y="4344929"/>
                <a:ext cx="6096000" cy="1903470"/>
              </a:xfrm>
              <a:prstGeom prst="rect">
                <a:avLst/>
              </a:prstGeom>
            </p:spPr>
            <p:txBody>
              <a:bodyPr>
                <a:spAutoFit/>
              </a:bodyPr>
              <a:lstStyle/>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ŋ= </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318 </m:t>
                          </m:r>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num>
                        <m:den>
                          <m:r>
                            <a:rPr lang="es-EC" i="1">
                              <a:latin typeface="Cambria Math" panose="02040503050406030204" pitchFamily="18" charset="0"/>
                              <a:ea typeface="Calibri" panose="020F0502020204030204" pitchFamily="34" charset="0"/>
                              <a:cs typeface="Arial" panose="020B0604020202020204" pitchFamily="34" charset="0"/>
                            </a:rPr>
                            <m:t>420 </m:t>
                          </m:r>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ŋ= 0.76</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2675861" y="4344929"/>
                <a:ext cx="6096000" cy="1903470"/>
              </a:xfrm>
              <a:prstGeom prst="rect">
                <a:avLst/>
              </a:prstGeom>
              <a:blipFill>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92160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TAMAÑO DE LA MUESTRA:</a:t>
            </a:r>
          </a:p>
        </p:txBody>
      </p:sp>
      <p:sp>
        <p:nvSpPr>
          <p:cNvPr id="3" name="Marcador de contenido 2"/>
          <p:cNvSpPr>
            <a:spLocks noGrp="1"/>
          </p:cNvSpPr>
          <p:nvPr>
            <p:ph idx="1"/>
          </p:nvPr>
        </p:nvSpPr>
        <p:spPr/>
        <p:txBody>
          <a:bodyPr/>
          <a:lstStyle/>
          <a:p>
            <a:r>
              <a:rPr lang="es-EC" dirty="0"/>
              <a:t>Operador 2:</a:t>
            </a:r>
          </a:p>
          <a:p>
            <a:endParaRPr lang="es-EC" dirty="0"/>
          </a:p>
        </p:txBody>
      </p:sp>
      <mc:AlternateContent xmlns:mc="http://schemas.openxmlformats.org/markup-compatibility/2006" xmlns:a14="http://schemas.microsoft.com/office/drawing/2010/main">
        <mc:Choice Requires="a14">
          <p:sp>
            <p:nvSpPr>
              <p:cNvPr id="4" name="Rectángulo 3"/>
              <p:cNvSpPr/>
              <p:nvPr/>
            </p:nvSpPr>
            <p:spPr>
              <a:xfrm>
                <a:off x="2973573" y="2574329"/>
                <a:ext cx="6096000" cy="3152658"/>
              </a:xfrm>
              <a:prstGeom prst="rect">
                <a:avLst/>
              </a:prstGeom>
            </p:spPr>
            <p:txBody>
              <a:bodyPr>
                <a:spAutoFit/>
              </a:bodyPr>
              <a:lstStyle/>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ŋ= </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𝑐𝑜𝑛𝑡𝑎𝑑𝑜𝑠</m:t>
                          </m:r>
                        </m:num>
                        <m:den>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𝑝𝑟𝑜𝑦𝑒𝑐𝑡𝑎𝑑𝑜𝑠</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ŋ= </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305 </m:t>
                          </m:r>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num>
                        <m:den>
                          <m:r>
                            <a:rPr lang="es-EC" i="1">
                              <a:latin typeface="Cambria Math" panose="02040503050406030204" pitchFamily="18" charset="0"/>
                              <a:ea typeface="Calibri" panose="020F0502020204030204" pitchFamily="34" charset="0"/>
                              <a:cs typeface="Arial" panose="020B0604020202020204" pitchFamily="34" charset="0"/>
                            </a:rPr>
                            <m:t>420 </m:t>
                          </m:r>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ŋ= 0.73</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973573" y="2574329"/>
                <a:ext cx="6096000" cy="3152658"/>
              </a:xfrm>
              <a:prstGeom prst="rect">
                <a:avLst/>
              </a:prstGeom>
              <a:blipFill>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6705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TAMAÑO DE LA MUESTRA:</a:t>
            </a:r>
          </a:p>
        </p:txBody>
      </p:sp>
      <p:sp>
        <p:nvSpPr>
          <p:cNvPr id="3" name="Marcador de contenido 2"/>
          <p:cNvSpPr>
            <a:spLocks noGrp="1"/>
          </p:cNvSpPr>
          <p:nvPr>
            <p:ph idx="1"/>
          </p:nvPr>
        </p:nvSpPr>
        <p:spPr/>
        <p:txBody>
          <a:bodyPr/>
          <a:lstStyle/>
          <a:p>
            <a:pPr algn="just"/>
            <a:r>
              <a:rPr lang="es-EC" dirty="0"/>
              <a:t>Teniendo como promedio una eficiencia de 0.75 por lo tanto, si utilizamos esta eficiencia con para tener un cálculo diario más real nos arroja un resultado de: 2520 listones por día</a:t>
            </a:r>
          </a:p>
        </p:txBody>
      </p:sp>
      <mc:AlternateContent xmlns:mc="http://schemas.openxmlformats.org/markup-compatibility/2006" xmlns:a14="http://schemas.microsoft.com/office/drawing/2010/main">
        <mc:Choice Requires="a14">
          <p:sp>
            <p:nvSpPr>
              <p:cNvPr id="6" name="Rectángulo 5"/>
              <p:cNvSpPr/>
              <p:nvPr/>
            </p:nvSpPr>
            <p:spPr>
              <a:xfrm>
                <a:off x="2528582" y="3211216"/>
                <a:ext cx="6096000" cy="1405513"/>
              </a:xfrm>
              <a:prstGeom prst="rect">
                <a:avLst/>
              </a:prstGeom>
            </p:spPr>
            <p:txBody>
              <a:bodyPr>
                <a:spAutoFit/>
              </a:bodyPr>
              <a:lstStyle/>
              <a:p>
                <a:pPr indent="449580" algn="ctr">
                  <a:lnSpc>
                    <a:spcPct val="200000"/>
                  </a:lnSpc>
                  <a:spcAft>
                    <a:spcPts val="800"/>
                  </a:spcAft>
                </a:pPr>
                <a14:m>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𝑇𝑎𝑚𝑎</m:t>
                    </m:r>
                    <m:r>
                      <a:rPr lang="es-EC" i="1">
                        <a:latin typeface="Cambria Math" panose="02040503050406030204" pitchFamily="18" charset="0"/>
                        <a:ea typeface="Calibri" panose="020F0502020204030204" pitchFamily="34" charset="0"/>
                        <a:cs typeface="Arial" panose="020B0604020202020204" pitchFamily="34" charset="0"/>
                      </a:rPr>
                      <m:t>ñ</m:t>
                    </m:r>
                    <m:r>
                      <a:rPr lang="es-EC" i="1">
                        <a:latin typeface="Cambria Math" panose="02040503050406030204" pitchFamily="18" charset="0"/>
                        <a:ea typeface="Calibri" panose="020F0502020204030204" pitchFamily="34" charset="0"/>
                        <a:cs typeface="Arial" panose="020B0604020202020204" pitchFamily="34" charset="0"/>
                      </a:rPr>
                      <m:t>𝑜</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𝑑𝑒</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𝑙𝑎</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𝑀𝑢𝑒𝑠𝑡𝑟𝑎</m:t>
                    </m:r>
                    <m:r>
                      <a:rPr lang="es-EC" i="1">
                        <a:latin typeface="Cambria Math" panose="02040503050406030204" pitchFamily="18" charset="0"/>
                        <a:ea typeface="Calibri" panose="020F0502020204030204" pitchFamily="34" charset="0"/>
                        <a:cs typeface="Arial" panose="020B0604020202020204" pitchFamily="34" charset="0"/>
                      </a:rPr>
                      <m:t>=0.05∗2520 </m:t>
                    </m:r>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oMath>
                </a14:m>
                <a:r>
                  <a:rPr lang="es-EC" sz="1600" dirty="0">
                    <a:effectLst/>
                    <a:latin typeface="Calibri" panose="020F0502020204030204" pitchFamily="34" charset="0"/>
                    <a:ea typeface="Calibri" panose="020F0502020204030204" pitchFamily="34" charset="0"/>
                    <a:cs typeface="Times New Roman" panose="02020603050405020304" pitchFamily="18" charset="0"/>
                  </a:rPr>
                  <a:t>/</a:t>
                </a:r>
                <a:r>
                  <a:rPr lang="es-EC" sz="1600" dirty="0">
                    <a:effectLst/>
                    <a:latin typeface="Cambria Math" panose="02040503050406030204" pitchFamily="18" charset="0"/>
                    <a:ea typeface="Cambria Math" panose="02040503050406030204" pitchFamily="18" charset="0"/>
                    <a:cs typeface="Times New Roman" panose="02020603050405020304" pitchFamily="18" charset="0"/>
                  </a:rPr>
                  <a:t>días</a:t>
                </a:r>
              </a:p>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𝑇𝑎𝑚𝑎</m:t>
                      </m:r>
                      <m:r>
                        <a:rPr lang="es-EC" i="1">
                          <a:latin typeface="Cambria Math" panose="02040503050406030204" pitchFamily="18" charset="0"/>
                          <a:ea typeface="Calibri" panose="020F0502020204030204" pitchFamily="34" charset="0"/>
                          <a:cs typeface="Arial" panose="020B0604020202020204" pitchFamily="34" charset="0"/>
                        </a:rPr>
                        <m:t>ñ</m:t>
                      </m:r>
                      <m:r>
                        <a:rPr lang="es-EC" i="1">
                          <a:latin typeface="Cambria Math" panose="02040503050406030204" pitchFamily="18" charset="0"/>
                          <a:ea typeface="Calibri" panose="020F0502020204030204" pitchFamily="34" charset="0"/>
                          <a:cs typeface="Arial" panose="020B0604020202020204" pitchFamily="34" charset="0"/>
                        </a:rPr>
                        <m:t>𝑜</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𝑑𝑒</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𝑙𝑎</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𝑀𝑢𝑒𝑠𝑡𝑟𝑎</m:t>
                      </m:r>
                      <m:r>
                        <a:rPr lang="es-EC" i="1">
                          <a:latin typeface="Cambria Math" panose="02040503050406030204" pitchFamily="18" charset="0"/>
                          <a:ea typeface="Calibri" panose="020F0502020204030204" pitchFamily="34" charset="0"/>
                          <a:cs typeface="Arial" panose="020B0604020202020204" pitchFamily="34" charset="0"/>
                        </a:rPr>
                        <m:t>=126 </m:t>
                      </m:r>
                      <m:r>
                        <a:rPr lang="es-EC" i="1">
                          <a:latin typeface="Cambria Math" panose="02040503050406030204" pitchFamily="18" charset="0"/>
                          <a:ea typeface="Calibri" panose="020F0502020204030204" pitchFamily="34" charset="0"/>
                          <a:cs typeface="Arial" panose="020B0604020202020204" pitchFamily="34" charset="0"/>
                        </a:rPr>
                        <m:t>𝑙𝑖𝑠𝑡𝑜𝑛𝑒𝑠</m:t>
                      </m:r>
                      <m:r>
                        <a:rPr lang="es-EC" i="1">
                          <a:latin typeface="Cambria Math" panose="02040503050406030204" pitchFamily="18" charset="0"/>
                          <a:ea typeface="Calibri" panose="020F0502020204030204" pitchFamily="34" charset="0"/>
                          <a:cs typeface="Arial" panose="020B0604020202020204" pitchFamily="34" charset="0"/>
                        </a:rPr>
                        <m:t>/</m:t>
                      </m:r>
                      <m:r>
                        <a:rPr lang="es-EC" i="1">
                          <a:latin typeface="Cambria Math" panose="02040503050406030204" pitchFamily="18" charset="0"/>
                          <a:ea typeface="Calibri" panose="020F0502020204030204" pitchFamily="34" charset="0"/>
                          <a:cs typeface="Arial" panose="020B0604020202020204" pitchFamily="34" charset="0"/>
                        </a:rPr>
                        <m:t>𝑑𝑖𝑎</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528582" y="3211216"/>
                <a:ext cx="6096000" cy="1405513"/>
              </a:xfrm>
              <a:prstGeom prst="rect">
                <a:avLst/>
              </a:prstGeom>
              <a:blipFill>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23202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TAMAÑO DE LA MUESTRA:</a:t>
            </a:r>
          </a:p>
        </p:txBody>
      </p:sp>
      <mc:AlternateContent xmlns:mc="http://schemas.openxmlformats.org/markup-compatibility/2006" xmlns:a14="http://schemas.microsoft.com/office/drawing/2010/main">
        <mc:Choice Requires="a14">
          <p:sp>
            <p:nvSpPr>
              <p:cNvPr id="8" name="Rectángulo 7"/>
              <p:cNvSpPr/>
              <p:nvPr/>
            </p:nvSpPr>
            <p:spPr>
              <a:xfrm>
                <a:off x="3141877" y="2194705"/>
                <a:ext cx="4874988" cy="6714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𝑇𝑎𝑚𝑎</m:t>
                      </m:r>
                      <m:r>
                        <a:rPr lang="es-EC" i="0">
                          <a:latin typeface="Cambria Math" panose="02040503050406030204" pitchFamily="18" charset="0"/>
                        </a:rPr>
                        <m:t>ñ</m:t>
                      </m:r>
                      <m:r>
                        <a:rPr lang="es-EC" i="1">
                          <a:latin typeface="Cambria Math" panose="02040503050406030204" pitchFamily="18" charset="0"/>
                        </a:rPr>
                        <m:t>𝑜</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𝑙𝑎</m:t>
                      </m:r>
                      <m:r>
                        <a:rPr lang="es-EC" i="0">
                          <a:latin typeface="Cambria Math" panose="02040503050406030204" pitchFamily="18" charset="0"/>
                        </a:rPr>
                        <m:t> </m:t>
                      </m:r>
                      <m:r>
                        <a:rPr lang="es-EC" i="1">
                          <a:latin typeface="Cambria Math" panose="02040503050406030204" pitchFamily="18" charset="0"/>
                        </a:rPr>
                        <m:t>𝑀𝑢𝑒𝑠𝑡𝑟𝑎</m:t>
                      </m:r>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𝑍</m:t>
                                  </m:r>
                                  <m:r>
                                    <a:rPr lang="es-EC" i="0">
                                      <a:latin typeface="Cambria Math" panose="02040503050406030204" pitchFamily="18" charset="0"/>
                                    </a:rPr>
                                    <m:t>∗</m:t>
                                  </m:r>
                                  <m:r>
                                    <a:rPr lang="es-EC" i="1">
                                      <a:latin typeface="Cambria Math" panose="02040503050406030204" pitchFamily="18" charset="0"/>
                                    </a:rPr>
                                    <m:t>𝜎</m:t>
                                  </m:r>
                                </m:num>
                                <m:den>
                                  <m:r>
                                    <a:rPr lang="es-EC" i="1">
                                      <a:latin typeface="Cambria Math" panose="02040503050406030204" pitchFamily="18" charset="0"/>
                                    </a:rPr>
                                    <m:t>𝑒𝑟𝑟𝑜𝑟</m:t>
                                  </m:r>
                                  <m:r>
                                    <a:rPr lang="es-EC" i="0">
                                      <a:latin typeface="Cambria Math" panose="02040503050406030204" pitchFamily="18" charset="0"/>
                                    </a:rPr>
                                    <m:t> </m:t>
                                  </m:r>
                                  <m:r>
                                    <a:rPr lang="es-EC" i="1">
                                      <a:latin typeface="Cambria Math" panose="02040503050406030204" pitchFamily="18" charset="0"/>
                                    </a:rPr>
                                    <m:t>𝑎𝑑𝑚𝑖𝑠𝑖𝑏𝑙𝑒</m:t>
                                  </m:r>
                                </m:den>
                              </m:f>
                            </m:e>
                          </m:d>
                        </m:e>
                        <m:sup>
                          <m:r>
                            <a:rPr lang="es-EC" i="0">
                              <a:latin typeface="Cambria Math" panose="02040503050406030204" pitchFamily="18" charset="0"/>
                            </a:rPr>
                            <m:t>2</m:t>
                          </m:r>
                        </m:sup>
                      </m:sSup>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3141877" y="2194705"/>
                <a:ext cx="4874988" cy="671466"/>
              </a:xfrm>
              <a:prstGeom prst="rect">
                <a:avLst/>
              </a:prstGeom>
              <a:blipFill>
                <a:blip r:embed="rId2"/>
                <a:stretch>
                  <a:fillRect/>
                </a:stretch>
              </a:blipFill>
            </p:spPr>
            <p:txBody>
              <a:bodyPr/>
              <a:lstStyle/>
              <a:p>
                <a:r>
                  <a:rPr lang="es-EC">
                    <a:noFill/>
                  </a:rPr>
                  <a:t> </a:t>
                </a:r>
              </a:p>
            </p:txBody>
          </p:sp>
        </mc:Fallback>
      </mc:AlternateContent>
      <p:sp>
        <p:nvSpPr>
          <p:cNvPr id="9" name="Rectángulo 8"/>
          <p:cNvSpPr/>
          <p:nvPr/>
        </p:nvSpPr>
        <p:spPr>
          <a:xfrm>
            <a:off x="2261190" y="3521576"/>
            <a:ext cx="8732875" cy="1873526"/>
          </a:xfrm>
          <a:prstGeom prst="rect">
            <a:avLst/>
          </a:prstGeom>
        </p:spPr>
        <p:txBody>
          <a:bodyPr wrap="square">
            <a:spAutoFit/>
          </a:bodyPr>
          <a:lstStyle/>
          <a:p>
            <a:pPr indent="449580" algn="just">
              <a:lnSpc>
                <a:spcPct val="200000"/>
              </a:lnSpc>
              <a:spcAft>
                <a:spcPts val="800"/>
              </a:spcAft>
            </a:pPr>
            <a:r>
              <a:rPr lang="es-EC" i="1" dirty="0">
                <a:latin typeface="Cambria Math" panose="02040503050406030204" pitchFamily="18" charset="0"/>
                <a:ea typeface="Cambria Math" panose="02040503050406030204" pitchFamily="18" charset="0"/>
                <a:cs typeface="Times New Roman" panose="02020603050405020304" pitchFamily="18" charset="0"/>
              </a:rPr>
              <a:t>Dónde: Z: nivel de confiabilidad (95%= 1.96)</a:t>
            </a:r>
            <a:endParaRPr lang="es-EC" i="1" dirty="0">
              <a:effectLst/>
              <a:latin typeface="Cambria Math" panose="02040503050406030204" pitchFamily="18" charset="0"/>
              <a:ea typeface="Cambria Math" panose="02040503050406030204" pitchFamily="18" charset="0"/>
              <a:cs typeface="Times New Roman" panose="02020603050405020304" pitchFamily="18" charset="0"/>
            </a:endParaRPr>
          </a:p>
          <a:p>
            <a:pPr indent="449580" algn="just">
              <a:lnSpc>
                <a:spcPct val="200000"/>
              </a:lnSpc>
              <a:spcAft>
                <a:spcPts val="800"/>
              </a:spcAft>
            </a:pPr>
            <a:r>
              <a:rPr lang="es-EC" i="1" dirty="0">
                <a:latin typeface="Cambria Math" panose="02040503050406030204" pitchFamily="18" charset="0"/>
                <a:ea typeface="Cambria Math" panose="02040503050406030204" pitchFamily="18" charset="0"/>
                <a:cs typeface="Times New Roman" panose="02020603050405020304" pitchFamily="18" charset="0"/>
              </a:rPr>
              <a:t>            σ=Desviación estándar (Obtenido durante los ensayos σ=0.22)</a:t>
            </a:r>
          </a:p>
          <a:p>
            <a:pPr indent="449580" algn="just">
              <a:lnSpc>
                <a:spcPct val="200000"/>
              </a:lnSpc>
              <a:spcAft>
                <a:spcPts val="800"/>
              </a:spcAft>
            </a:pPr>
            <a:r>
              <a:rPr lang="es-EC" i="1" dirty="0">
                <a:latin typeface="Cambria Math" panose="02040503050406030204" pitchFamily="18" charset="0"/>
                <a:ea typeface="Cambria Math" panose="02040503050406030204" pitchFamily="18" charset="0"/>
                <a:cs typeface="Times New Roman" panose="02020603050405020304" pitchFamily="18" charset="0"/>
              </a:rPr>
              <a:t>            error admisible: 5% (0.05)</a:t>
            </a:r>
            <a:endParaRPr lang="es-EC" i="1" dirty="0">
              <a:effectLst/>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ángulo 10"/>
              <p:cNvSpPr/>
              <p:nvPr/>
            </p:nvSpPr>
            <p:spPr>
              <a:xfrm>
                <a:off x="3431507" y="5594580"/>
                <a:ext cx="45853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𝑇𝑎𝑚𝑎</m:t>
                      </m:r>
                      <m:r>
                        <a:rPr lang="es-EC" i="0">
                          <a:latin typeface="Cambria Math" panose="02040503050406030204" pitchFamily="18" charset="0"/>
                        </a:rPr>
                        <m:t>ñ</m:t>
                      </m:r>
                      <m:r>
                        <a:rPr lang="es-EC" i="1">
                          <a:latin typeface="Cambria Math" panose="02040503050406030204" pitchFamily="18" charset="0"/>
                        </a:rPr>
                        <m:t>𝑜</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𝑙𝑎</m:t>
                      </m:r>
                      <m:r>
                        <a:rPr lang="es-EC" i="0">
                          <a:latin typeface="Cambria Math" panose="02040503050406030204" pitchFamily="18" charset="0"/>
                        </a:rPr>
                        <m:t> </m:t>
                      </m:r>
                      <m:r>
                        <a:rPr lang="es-EC" i="1">
                          <a:latin typeface="Cambria Math" panose="02040503050406030204" pitchFamily="18" charset="0"/>
                        </a:rPr>
                        <m:t>𝑀𝑢𝑒𝑠𝑡𝑟𝑎</m:t>
                      </m:r>
                      <m:r>
                        <a:rPr lang="es-EC" i="0">
                          <a:latin typeface="Cambria Math" panose="02040503050406030204" pitchFamily="18" charset="0"/>
                        </a:rPr>
                        <m:t>=74 </m:t>
                      </m:r>
                      <m:r>
                        <a:rPr lang="es-EC" i="1">
                          <a:latin typeface="Cambria Math" panose="02040503050406030204" pitchFamily="18" charset="0"/>
                        </a:rPr>
                        <m:t>𝑙𝑖𝑠𝑡𝑜𝑛𝑒</m:t>
                      </m:r>
                      <m:f>
                        <m:fPr>
                          <m:type m:val="lin"/>
                          <m:ctrlPr>
                            <a:rPr lang="es-EC" i="1">
                              <a:latin typeface="Cambria Math" panose="02040503050406030204" pitchFamily="18" charset="0"/>
                            </a:rPr>
                          </m:ctrlPr>
                        </m:fPr>
                        <m:num>
                          <m:r>
                            <a:rPr lang="es-EC" i="1">
                              <a:latin typeface="Cambria Math" panose="02040503050406030204" pitchFamily="18" charset="0"/>
                            </a:rPr>
                            <m:t>𝑠</m:t>
                          </m:r>
                        </m:num>
                        <m:den>
                          <m:r>
                            <a:rPr lang="es-EC" i="1">
                              <a:latin typeface="Cambria Math" panose="02040503050406030204" pitchFamily="18" charset="0"/>
                            </a:rPr>
                            <m:t>𝑑</m:t>
                          </m:r>
                        </m:den>
                      </m:f>
                      <m:r>
                        <a:rPr lang="es-EC" i="1">
                          <a:latin typeface="Cambria Math" panose="02040503050406030204" pitchFamily="18" charset="0"/>
                        </a:rPr>
                        <m:t>𝑖𝑎</m:t>
                      </m:r>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3431507" y="5594580"/>
                <a:ext cx="4585358" cy="369332"/>
              </a:xfrm>
              <a:prstGeom prst="rect">
                <a:avLst/>
              </a:prstGeom>
              <a:blipFill>
                <a:blip r:embed="rId3"/>
                <a:stretch>
                  <a:fillRect t="-115000" r="-4388" b="-183333"/>
                </a:stretch>
              </a:blipFill>
            </p:spPr>
            <p:txBody>
              <a:bodyPr/>
              <a:lstStyle/>
              <a:p>
                <a:r>
                  <a:rPr lang="es-EC">
                    <a:noFill/>
                  </a:rPr>
                  <a:t> </a:t>
                </a:r>
              </a:p>
            </p:txBody>
          </p:sp>
        </mc:Fallback>
      </mc:AlternateContent>
    </p:spTree>
    <p:extLst>
      <p:ext uri="{BB962C8B-B14F-4D97-AF65-F5344CB8AC3E}">
        <p14:creationId xmlns:p14="http://schemas.microsoft.com/office/powerpoint/2010/main" val="3607503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TAMAÑO DE LA MUESTRA:</a:t>
            </a:r>
          </a:p>
        </p:txBody>
      </p:sp>
      <p:sp>
        <p:nvSpPr>
          <p:cNvPr id="3" name="Marcador de contenido 2"/>
          <p:cNvSpPr>
            <a:spLocks noGrp="1"/>
          </p:cNvSpPr>
          <p:nvPr>
            <p:ph idx="1"/>
          </p:nvPr>
        </p:nvSpPr>
        <p:spPr/>
        <p:txBody>
          <a:bodyPr/>
          <a:lstStyle/>
          <a:p>
            <a:r>
              <a:rPr lang="es-EC" dirty="0"/>
              <a:t>Por lo tanto el tamaño del a muestra es:</a:t>
            </a:r>
          </a:p>
        </p:txBody>
      </p:sp>
      <mc:AlternateContent xmlns:mc="http://schemas.openxmlformats.org/markup-compatibility/2006" xmlns:a14="http://schemas.microsoft.com/office/drawing/2010/main">
        <mc:Choice Requires="a14">
          <p:sp>
            <p:nvSpPr>
              <p:cNvPr id="5" name="Rectángulo 4"/>
              <p:cNvSpPr/>
              <p:nvPr/>
            </p:nvSpPr>
            <p:spPr>
              <a:xfrm>
                <a:off x="3388327" y="5618850"/>
                <a:ext cx="47135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𝑇𝑎𝑚𝑎</m:t>
                      </m:r>
                      <m:r>
                        <a:rPr lang="es-EC" i="0">
                          <a:latin typeface="Cambria Math" panose="02040503050406030204" pitchFamily="18" charset="0"/>
                        </a:rPr>
                        <m:t>ñ</m:t>
                      </m:r>
                      <m:r>
                        <a:rPr lang="es-EC" i="1">
                          <a:latin typeface="Cambria Math" panose="02040503050406030204" pitchFamily="18" charset="0"/>
                        </a:rPr>
                        <m:t>𝑜</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𝑙𝑎</m:t>
                      </m:r>
                      <m:r>
                        <a:rPr lang="es-EC" i="0">
                          <a:latin typeface="Cambria Math" panose="02040503050406030204" pitchFamily="18" charset="0"/>
                        </a:rPr>
                        <m:t> </m:t>
                      </m:r>
                      <m:r>
                        <a:rPr lang="es-EC" i="1">
                          <a:latin typeface="Cambria Math" panose="02040503050406030204" pitchFamily="18" charset="0"/>
                        </a:rPr>
                        <m:t>𝑀𝑢𝑒𝑠𝑡𝑟𝑎</m:t>
                      </m:r>
                      <m:r>
                        <a:rPr lang="es-EC" i="0">
                          <a:latin typeface="Cambria Math" panose="02040503050406030204" pitchFamily="18" charset="0"/>
                        </a:rPr>
                        <m:t>=100 </m:t>
                      </m:r>
                      <m:r>
                        <a:rPr lang="es-EC" i="1">
                          <a:latin typeface="Cambria Math" panose="02040503050406030204" pitchFamily="18" charset="0"/>
                        </a:rPr>
                        <m:t>𝑙𝑖𝑠𝑡𝑜𝑛𝑒</m:t>
                      </m:r>
                      <m:f>
                        <m:fPr>
                          <m:type m:val="lin"/>
                          <m:ctrlPr>
                            <a:rPr lang="es-EC" i="1">
                              <a:latin typeface="Cambria Math" panose="02040503050406030204" pitchFamily="18" charset="0"/>
                            </a:rPr>
                          </m:ctrlPr>
                        </m:fPr>
                        <m:num>
                          <m:r>
                            <a:rPr lang="es-EC" i="1">
                              <a:latin typeface="Cambria Math" panose="02040503050406030204" pitchFamily="18" charset="0"/>
                            </a:rPr>
                            <m:t>𝑠</m:t>
                          </m:r>
                        </m:num>
                        <m:den>
                          <m:r>
                            <a:rPr lang="es-EC" i="1">
                              <a:latin typeface="Cambria Math" panose="02040503050406030204" pitchFamily="18" charset="0"/>
                            </a:rPr>
                            <m:t>𝑑</m:t>
                          </m:r>
                        </m:den>
                      </m:f>
                      <m:r>
                        <a:rPr lang="es-EC" i="1">
                          <a:latin typeface="Cambria Math" panose="02040503050406030204" pitchFamily="18" charset="0"/>
                        </a:rPr>
                        <m:t>𝑖𝑎</m:t>
                      </m:r>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3388327" y="5618850"/>
                <a:ext cx="4713598" cy="369332"/>
              </a:xfrm>
              <a:prstGeom prst="rect">
                <a:avLst/>
              </a:prstGeom>
              <a:blipFill>
                <a:blip r:embed="rId2"/>
                <a:stretch>
                  <a:fillRect t="-115000" r="-4140" b="-183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697126" y="2649919"/>
                <a:ext cx="6096000" cy="2371931"/>
              </a:xfrm>
              <a:prstGeom prst="rect">
                <a:avLst/>
              </a:prstGeom>
            </p:spPr>
            <p:txBody>
              <a:bodyPr>
                <a:spAutoFit/>
              </a:bodyPr>
              <a:lstStyle/>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𝑇𝑎𝑚𝑎</m:t>
                      </m:r>
                      <m:r>
                        <a:rPr lang="es-EC" i="1">
                          <a:latin typeface="Cambria Math" panose="02040503050406030204" pitchFamily="18" charset="0"/>
                          <a:ea typeface="Calibri" panose="020F0502020204030204" pitchFamily="34" charset="0"/>
                          <a:cs typeface="Arial" panose="020B0604020202020204" pitchFamily="34" charset="0"/>
                        </a:rPr>
                        <m:t>ñ</m:t>
                      </m:r>
                      <m:r>
                        <a:rPr lang="es-EC" i="1">
                          <a:latin typeface="Cambria Math" panose="02040503050406030204" pitchFamily="18" charset="0"/>
                          <a:ea typeface="Calibri" panose="020F0502020204030204" pitchFamily="34" charset="0"/>
                          <a:cs typeface="Arial" panose="020B0604020202020204" pitchFamily="34" charset="0"/>
                        </a:rPr>
                        <m:t>𝑜</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𝑑𝑒</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𝑙𝑎</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𝑀𝑢𝑒𝑠𝑡𝑟𝑎</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𝐶𝑟𝑖𝑡𝑒𝑟𝑖𝑜</m:t>
                          </m:r>
                          <m:r>
                            <a:rPr lang="es-EC" i="1">
                              <a:latin typeface="Cambria Math" panose="02040503050406030204" pitchFamily="18" charset="0"/>
                              <a:ea typeface="Calibri" panose="020F0502020204030204" pitchFamily="34" charset="0"/>
                              <a:cs typeface="Arial" panose="020B0604020202020204" pitchFamily="34" charset="0"/>
                            </a:rPr>
                            <m:t>1+</m:t>
                          </m:r>
                          <m:r>
                            <a:rPr lang="es-EC" i="1">
                              <a:latin typeface="Cambria Math" panose="02040503050406030204" pitchFamily="18" charset="0"/>
                              <a:ea typeface="Calibri" panose="020F0502020204030204" pitchFamily="34" charset="0"/>
                              <a:cs typeface="Arial" panose="020B0604020202020204" pitchFamily="34" charset="0"/>
                            </a:rPr>
                            <m:t>𝐶𝑟𝑖𝑡𝑒𝑟𝑖𝑜</m:t>
                          </m:r>
                          <m:r>
                            <a:rPr lang="es-EC" i="1">
                              <a:latin typeface="Cambria Math" panose="02040503050406030204" pitchFamily="18" charset="0"/>
                              <a:ea typeface="Calibri" panose="020F0502020204030204" pitchFamily="34" charset="0"/>
                              <a:cs typeface="Arial" panose="020B0604020202020204" pitchFamily="34" charset="0"/>
                            </a:rPr>
                            <m:t>2</m:t>
                          </m:r>
                        </m:num>
                        <m:den>
                          <m:r>
                            <a:rPr lang="es-EC" i="1">
                              <a:latin typeface="Cambria Math" panose="02040503050406030204" pitchFamily="18" charset="0"/>
                              <a:ea typeface="Calibri" panose="020F0502020204030204" pitchFamily="34" charset="0"/>
                              <a:cs typeface="Arial" panose="020B0604020202020204" pitchFamily="34" charset="0"/>
                            </a:rPr>
                            <m:t>2</m:t>
                          </m:r>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ct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Arial" panose="020B0604020202020204" pitchFamily="34" charset="0"/>
                        </a:rPr>
                        <m:t>𝑇𝑎𝑚𝑎</m:t>
                      </m:r>
                      <m:r>
                        <a:rPr lang="es-EC" i="1">
                          <a:latin typeface="Cambria Math" panose="02040503050406030204" pitchFamily="18" charset="0"/>
                          <a:ea typeface="Calibri" panose="020F0502020204030204" pitchFamily="34" charset="0"/>
                          <a:cs typeface="Arial" panose="020B0604020202020204" pitchFamily="34" charset="0"/>
                        </a:rPr>
                        <m:t>ñ</m:t>
                      </m:r>
                      <m:r>
                        <a:rPr lang="es-EC" i="1">
                          <a:latin typeface="Cambria Math" panose="02040503050406030204" pitchFamily="18" charset="0"/>
                          <a:ea typeface="Calibri" panose="020F0502020204030204" pitchFamily="34" charset="0"/>
                          <a:cs typeface="Arial" panose="020B0604020202020204" pitchFamily="34" charset="0"/>
                        </a:rPr>
                        <m:t>𝑜</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𝑑𝑒</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𝑙𝑎</m:t>
                      </m:r>
                      <m:r>
                        <a:rPr lang="es-EC" i="1">
                          <a:latin typeface="Cambria Math" panose="02040503050406030204" pitchFamily="18" charset="0"/>
                          <a:ea typeface="Calibri" panose="020F0502020204030204" pitchFamily="34" charset="0"/>
                          <a:cs typeface="Arial" panose="020B0604020202020204" pitchFamily="34" charset="0"/>
                        </a:rPr>
                        <m:t> </m:t>
                      </m:r>
                      <m:r>
                        <a:rPr lang="es-EC" i="1">
                          <a:latin typeface="Cambria Math" panose="02040503050406030204" pitchFamily="18" charset="0"/>
                          <a:ea typeface="Calibri" panose="020F0502020204030204" pitchFamily="34" charset="0"/>
                          <a:cs typeface="Arial" panose="020B0604020202020204" pitchFamily="34" charset="0"/>
                        </a:rPr>
                        <m:t>𝑀𝑢𝑒𝑠𝑡𝑟𝑎</m:t>
                      </m:r>
                      <m:r>
                        <a:rPr lang="es-EC" i="1">
                          <a:latin typeface="Cambria Math" panose="02040503050406030204" pitchFamily="18" charset="0"/>
                          <a:ea typeface="Calibri" panose="020F0502020204030204" pitchFamily="34" charset="0"/>
                          <a:cs typeface="Arial" panose="020B0604020202020204" pitchFamily="34" charset="0"/>
                        </a:rPr>
                        <m:t>=</m:t>
                      </m:r>
                      <m:f>
                        <m:fPr>
                          <m:ctrlPr>
                            <a:rPr lang="es-EC" i="1">
                              <a:latin typeface="Cambria Math" panose="02040503050406030204" pitchFamily="18" charset="0"/>
                              <a:ea typeface="Calibri" panose="020F0502020204030204" pitchFamily="34" charset="0"/>
                              <a:cs typeface="Arial" panose="020B0604020202020204" pitchFamily="34" charset="0"/>
                            </a:rPr>
                          </m:ctrlPr>
                        </m:fPr>
                        <m:num>
                          <m:r>
                            <a:rPr lang="es-EC" i="1">
                              <a:latin typeface="Cambria Math" panose="02040503050406030204" pitchFamily="18" charset="0"/>
                              <a:ea typeface="Calibri" panose="020F0502020204030204" pitchFamily="34" charset="0"/>
                              <a:cs typeface="Arial" panose="020B0604020202020204" pitchFamily="34" charset="0"/>
                            </a:rPr>
                            <m:t>126+74</m:t>
                          </m:r>
                        </m:num>
                        <m:den>
                          <m:r>
                            <a:rPr lang="es-EC" i="1">
                              <a:latin typeface="Cambria Math" panose="02040503050406030204" pitchFamily="18" charset="0"/>
                              <a:ea typeface="Calibri" panose="020F0502020204030204" pitchFamily="34" charset="0"/>
                              <a:cs typeface="Arial" panose="020B0604020202020204" pitchFamily="34" charset="0"/>
                            </a:rPr>
                            <m:t>2</m:t>
                          </m:r>
                        </m:den>
                      </m:f>
                      <m:r>
                        <a:rPr lang="es-EC" i="1">
                          <a:latin typeface="Cambria Math" panose="02040503050406030204" pitchFamily="18" charset="0"/>
                          <a:ea typeface="Times New Roman" panose="02020603050405020304" pitchFamily="18" charset="0"/>
                          <a:cs typeface="Arial" panose="020B0604020202020204" pitchFamily="34" charset="0"/>
                        </a:rPr>
                        <m:t> </m:t>
                      </m:r>
                      <m:r>
                        <a:rPr lang="es-EC" i="1">
                          <a:latin typeface="Cambria Math" panose="02040503050406030204" pitchFamily="18" charset="0"/>
                          <a:ea typeface="Times New Roman" panose="02020603050405020304" pitchFamily="18" charset="0"/>
                          <a:cs typeface="Arial" panose="020B0604020202020204" pitchFamily="34" charset="0"/>
                        </a:rPr>
                        <m:t>𝑙𝑖𝑠𝑡𝑜𝑛𝑒𝑠</m:t>
                      </m:r>
                      <m:r>
                        <a:rPr lang="es-EC" i="1">
                          <a:latin typeface="Cambria Math" panose="02040503050406030204" pitchFamily="18" charset="0"/>
                          <a:ea typeface="Times New Roman" panose="02020603050405020304" pitchFamily="18" charset="0"/>
                          <a:cs typeface="Arial" panose="020B0604020202020204" pitchFamily="34" charset="0"/>
                        </a:rPr>
                        <m:t>/</m:t>
                      </m:r>
                      <m:r>
                        <a:rPr lang="es-EC" i="1">
                          <a:latin typeface="Cambria Math" panose="02040503050406030204" pitchFamily="18" charset="0"/>
                          <a:ea typeface="Times New Roman" panose="02020603050405020304" pitchFamily="18" charset="0"/>
                          <a:cs typeface="Arial" panose="020B0604020202020204" pitchFamily="34" charset="0"/>
                        </a:rPr>
                        <m:t>𝑑𝑖𝑎</m:t>
                      </m:r>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697126" y="2649919"/>
                <a:ext cx="6096000" cy="2371931"/>
              </a:xfrm>
              <a:prstGeom prst="rect">
                <a:avLst/>
              </a:prstGeom>
              <a:blipFill>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69888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1:</a:t>
            </a:r>
          </a:p>
        </p:txBody>
      </p:sp>
      <p:graphicFrame>
        <p:nvGraphicFramePr>
          <p:cNvPr id="4" name="Marcador de contenido 3">
            <a:extLst>
              <a:ext uri="{FF2B5EF4-FFF2-40B4-BE49-F238E27FC236}">
                <a16:creationId xmlns:a16="http://schemas.microsoft.com/office/drawing/2014/main" id="{8A42DAAB-7311-4A56-A9FC-725C9E89CA51}"/>
              </a:ext>
            </a:extLst>
          </p:cNvPr>
          <p:cNvGraphicFramePr>
            <a:graphicFrameLocks noGrp="1"/>
          </p:cNvGraphicFramePr>
          <p:nvPr>
            <p:ph idx="1"/>
            <p:extLst>
              <p:ext uri="{D42A27DB-BD31-4B8C-83A1-F6EECF244321}">
                <p14:modId xmlns:p14="http://schemas.microsoft.com/office/powerpoint/2010/main" val="226634235"/>
              </p:ext>
            </p:extLst>
          </p:nvPr>
        </p:nvGraphicFramePr>
        <p:xfrm>
          <a:off x="1454188" y="1765559"/>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3717850" y="5961321"/>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rPr>
              <a:t>Ilustración 14 Grafica de Densidad de los Listones de Madera de Balsa</a:t>
            </a:r>
            <a:endParaRPr lang="es-EC" sz="1200" dirty="0"/>
          </a:p>
        </p:txBody>
      </p:sp>
    </p:spTree>
    <p:extLst>
      <p:ext uri="{BB962C8B-B14F-4D97-AF65-F5344CB8AC3E}">
        <p14:creationId xmlns:p14="http://schemas.microsoft.com/office/powerpoint/2010/main" val="3495340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1:</a:t>
            </a:r>
          </a:p>
        </p:txBody>
      </p:sp>
      <p:graphicFrame>
        <p:nvGraphicFramePr>
          <p:cNvPr id="4" name="Marcador de contenido 3">
            <a:extLst>
              <a:ext uri="{FF2B5EF4-FFF2-40B4-BE49-F238E27FC236}">
                <a16:creationId xmlns:a16="http://schemas.microsoft.com/office/drawing/2014/main" id="{C85CC87F-89BC-4C4F-9576-8206DF66A1FE}"/>
              </a:ext>
            </a:extLst>
          </p:cNvPr>
          <p:cNvGraphicFramePr>
            <a:graphicFrameLocks noGrp="1"/>
          </p:cNvGraphicFramePr>
          <p:nvPr>
            <p:ph idx="1"/>
            <p:extLst>
              <p:ext uri="{D42A27DB-BD31-4B8C-83A1-F6EECF244321}">
                <p14:modId xmlns:p14="http://schemas.microsoft.com/office/powerpoint/2010/main" val="1389871230"/>
              </p:ext>
            </p:extLst>
          </p:nvPr>
        </p:nvGraphicFramePr>
        <p:xfrm>
          <a:off x="1326597" y="185324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2293089" y="6049010"/>
            <a:ext cx="7244316" cy="461665"/>
          </a:xfrm>
          <a:prstGeom prst="rect">
            <a:avLst/>
          </a:prstGeom>
        </p:spPr>
        <p:txBody>
          <a:bodyPr wrap="squar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15 Gráfica del Error a lo largo de las Medidas en los Listones de Madera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73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PLANTEAMIENTO DE LA SOLUCIÓN</a:t>
            </a:r>
          </a:p>
        </p:txBody>
      </p:sp>
      <p:sp>
        <p:nvSpPr>
          <p:cNvPr id="3" name="Marcador de contenido 2"/>
          <p:cNvSpPr>
            <a:spLocks noGrp="1"/>
          </p:cNvSpPr>
          <p:nvPr>
            <p:ph idx="1"/>
          </p:nvPr>
        </p:nvSpPr>
        <p:spPr>
          <a:xfrm>
            <a:off x="1338210" y="1675150"/>
            <a:ext cx="8946541" cy="4195481"/>
          </a:xfrm>
        </p:spPr>
        <p:txBody>
          <a:bodyPr>
            <a:normAutofit/>
          </a:bodyPr>
          <a:lstStyle/>
          <a:p>
            <a:pPr algn="just"/>
            <a:r>
              <a:rPr lang="es-EC" sz="2600" dirty="0"/>
              <a:t>U</a:t>
            </a:r>
            <a:r>
              <a:rPr lang="es-EC" dirty="0"/>
              <a:t>na vez observado la  problemática que se presenta se tiene los siguientes requerimientos por parte de la empresa:</a:t>
            </a:r>
          </a:p>
          <a:p>
            <a:pPr lvl="1" algn="just"/>
            <a:r>
              <a:rPr lang="es-EC" sz="2000" dirty="0"/>
              <a:t>Rangos de Peso: 0 a 6 kg</a:t>
            </a:r>
          </a:p>
          <a:p>
            <a:pPr lvl="1" algn="just"/>
            <a:r>
              <a:rPr lang="es-EC" sz="2000" dirty="0"/>
              <a:t>Rango de Distancia: 0 a 600 mm</a:t>
            </a:r>
          </a:p>
          <a:p>
            <a:pPr lvl="1" algn="just"/>
            <a:r>
              <a:rPr lang="es-EC" sz="2000" dirty="0"/>
              <a:t>Área de Trabajo: 600x600</a:t>
            </a:r>
          </a:p>
          <a:p>
            <a:pPr lvl="1" algn="just"/>
            <a:r>
              <a:rPr lang="es-EC" sz="2000" dirty="0"/>
              <a:t>Que tenga en los apoyos material antideslizantes (Evitar que la máquina se tambalee y provoque errores en la lectura de datos).</a:t>
            </a:r>
          </a:p>
          <a:p>
            <a:pPr lvl="1" algn="just"/>
            <a:r>
              <a:rPr lang="es-EC" sz="2000" dirty="0"/>
              <a:t>Precisión/Exactitud de hasta el 5%  </a:t>
            </a:r>
          </a:p>
          <a:p>
            <a:pPr algn="just"/>
            <a:endParaRPr lang="es-EC" dirty="0"/>
          </a:p>
          <a:p>
            <a:endParaRPr lang="es-EC" dirty="0"/>
          </a:p>
        </p:txBody>
      </p:sp>
    </p:spTree>
    <p:extLst>
      <p:ext uri="{BB962C8B-B14F-4D97-AF65-F5344CB8AC3E}">
        <p14:creationId xmlns:p14="http://schemas.microsoft.com/office/powerpoint/2010/main" val="1625437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949C-7087-4A2C-9ECB-F7C275317FBF}"/>
              </a:ext>
            </a:extLst>
          </p:cNvPr>
          <p:cNvSpPr>
            <a:spLocks noGrp="1"/>
          </p:cNvSpPr>
          <p:nvPr>
            <p:ph type="title"/>
          </p:nvPr>
        </p:nvSpPr>
        <p:spPr/>
        <p:txBody>
          <a:bodyPr/>
          <a:lstStyle/>
          <a:p>
            <a:r>
              <a:rPr lang="es-EC" dirty="0"/>
              <a:t>LOTE 1:</a:t>
            </a:r>
          </a:p>
        </p:txBody>
      </p:sp>
      <p:graphicFrame>
        <p:nvGraphicFramePr>
          <p:cNvPr id="4" name="Gráfico 1">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199800018"/>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88C9722-BBF5-4E1A-857A-C9F624CBCC4B}"/>
              </a:ext>
            </a:extLst>
          </p:cNvPr>
          <p:cNvSpPr/>
          <p:nvPr/>
        </p:nvSpPr>
        <p:spPr>
          <a:xfrm>
            <a:off x="2141537" y="6123454"/>
            <a:ext cx="7077964" cy="408766"/>
          </a:xfrm>
          <a:prstGeom prst="rect">
            <a:avLst/>
          </a:prstGeom>
        </p:spPr>
        <p:txBody>
          <a:bodyPr wrap="squar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16 Gráfica de la Densidad de la Máquina vs los Datos enviados a Internet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377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2:</a:t>
            </a:r>
            <a:br>
              <a:rPr lang="es-EC" dirty="0"/>
            </a:br>
            <a:endParaRPr lang="es-EC" dirty="0"/>
          </a:p>
        </p:txBody>
      </p:sp>
      <p:graphicFrame>
        <p:nvGraphicFramePr>
          <p:cNvPr id="4" name="Marcador de contenido 3">
            <a:extLst>
              <a:ext uri="{FF2B5EF4-FFF2-40B4-BE49-F238E27FC236}">
                <a16:creationId xmlns:a16="http://schemas.microsoft.com/office/drawing/2014/main" id="{77F68101-755F-477D-A141-26BE5A8AECD5}"/>
              </a:ext>
            </a:extLst>
          </p:cNvPr>
          <p:cNvGraphicFramePr>
            <a:graphicFrameLocks noGrp="1"/>
          </p:cNvGraphicFramePr>
          <p:nvPr>
            <p:ph idx="1"/>
            <p:extLst>
              <p:ext uri="{D42A27DB-BD31-4B8C-83A1-F6EECF244321}">
                <p14:modId xmlns:p14="http://schemas.microsoft.com/office/powerpoint/2010/main" val="21244965"/>
              </p:ext>
            </p:extLst>
          </p:nvPr>
        </p:nvGraphicFramePr>
        <p:xfrm>
          <a:off x="1284437" y="1706941"/>
          <a:ext cx="9241796" cy="434298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760381" y="6171066"/>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rPr>
              <a:t>Ilustración 17 Grafica de Densidad de los Listones de Madera de Balsa</a:t>
            </a:r>
            <a:endParaRPr lang="es-EC" sz="1200" dirty="0"/>
          </a:p>
        </p:txBody>
      </p:sp>
    </p:spTree>
    <p:extLst>
      <p:ext uri="{BB962C8B-B14F-4D97-AF65-F5344CB8AC3E}">
        <p14:creationId xmlns:p14="http://schemas.microsoft.com/office/powerpoint/2010/main" val="3786361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2:</a:t>
            </a:r>
          </a:p>
        </p:txBody>
      </p:sp>
      <p:sp>
        <p:nvSpPr>
          <p:cNvPr id="5" name="Rectángulo 4"/>
          <p:cNvSpPr/>
          <p:nvPr/>
        </p:nvSpPr>
        <p:spPr>
          <a:xfrm>
            <a:off x="3452036" y="6248399"/>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rPr>
              <a:t>Ilustración 18 Grafica de Densidad de los Listones de Madera de Balsa</a:t>
            </a:r>
            <a:endParaRPr lang="es-EC" sz="1200" dirty="0"/>
          </a:p>
        </p:txBody>
      </p:sp>
      <p:graphicFrame>
        <p:nvGraphicFramePr>
          <p:cNvPr id="6" name="Gráfico 2">
            <a:extLst>
              <a:ext uri="{FF2B5EF4-FFF2-40B4-BE49-F238E27FC236}">
                <a16:creationId xmlns:a16="http://schemas.microsoft.com/office/drawing/2014/main" id="{D900AF74-BC6E-49EE-9599-614B2A5D4A4F}"/>
              </a:ext>
            </a:extLst>
          </p:cNvPr>
          <p:cNvGraphicFramePr>
            <a:graphicFrameLocks/>
          </p:cNvGraphicFramePr>
          <p:nvPr>
            <p:extLst>
              <p:ext uri="{D42A27DB-BD31-4B8C-83A1-F6EECF244321}">
                <p14:modId xmlns:p14="http://schemas.microsoft.com/office/powerpoint/2010/main" val="889565572"/>
              </p:ext>
            </p:extLst>
          </p:nvPr>
        </p:nvGraphicFramePr>
        <p:xfrm>
          <a:off x="2392261" y="1621172"/>
          <a:ext cx="6877574" cy="4477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9764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6852-6102-4DB0-BA9A-C3BD75A584A8}"/>
              </a:ext>
            </a:extLst>
          </p:cNvPr>
          <p:cNvSpPr>
            <a:spLocks noGrp="1"/>
          </p:cNvSpPr>
          <p:nvPr>
            <p:ph type="title"/>
          </p:nvPr>
        </p:nvSpPr>
        <p:spPr/>
        <p:txBody>
          <a:bodyPr/>
          <a:lstStyle/>
          <a:p>
            <a:r>
              <a:rPr lang="es-EC" dirty="0"/>
              <a:t>LOTE 2:</a:t>
            </a:r>
          </a:p>
        </p:txBody>
      </p:sp>
      <p:graphicFrame>
        <p:nvGraphicFramePr>
          <p:cNvPr id="4" name="Gráfico 1">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1621277889"/>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2A74291-1DB9-4D77-A516-EF065F3BF4BB}"/>
              </a:ext>
            </a:extLst>
          </p:cNvPr>
          <p:cNvSpPr/>
          <p:nvPr/>
        </p:nvSpPr>
        <p:spPr>
          <a:xfrm>
            <a:off x="1809490" y="6200899"/>
            <a:ext cx="7077964" cy="408766"/>
          </a:xfrm>
          <a:prstGeom prst="rect">
            <a:avLst/>
          </a:prstGeom>
        </p:spPr>
        <p:txBody>
          <a:bodyPr wrap="squar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19 Gráfica de la Densidad de la Máquina vs los Datos enviados a Internet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4436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3:</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42692824"/>
              </p:ext>
            </p:extLst>
          </p:nvPr>
        </p:nvGraphicFramePr>
        <p:xfrm>
          <a:off x="1103684" y="1616702"/>
          <a:ext cx="9273694" cy="452246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515832" y="6139168"/>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rPr>
              <a:t>Ilustración 20 Grafica de Densidad de los Listones de Madera de Balsa</a:t>
            </a:r>
            <a:endParaRPr lang="es-EC" sz="1200" dirty="0"/>
          </a:p>
        </p:txBody>
      </p:sp>
    </p:spTree>
    <p:extLst>
      <p:ext uri="{BB962C8B-B14F-4D97-AF65-F5344CB8AC3E}">
        <p14:creationId xmlns:p14="http://schemas.microsoft.com/office/powerpoint/2010/main" val="1721031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3:</a:t>
            </a:r>
          </a:p>
        </p:txBody>
      </p:sp>
      <p:sp>
        <p:nvSpPr>
          <p:cNvPr id="5" name="Rectángulo 4"/>
          <p:cNvSpPr/>
          <p:nvPr/>
        </p:nvSpPr>
        <p:spPr>
          <a:xfrm>
            <a:off x="3452036" y="6248399"/>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rPr>
              <a:t>Ilustración 21 Grafica de Densidad de los Listones de Madera de Balsa</a:t>
            </a:r>
            <a:endParaRPr lang="es-EC" sz="1200" dirty="0"/>
          </a:p>
        </p:txBody>
      </p:sp>
      <p:graphicFrame>
        <p:nvGraphicFramePr>
          <p:cNvPr id="6" name="Chart 5">
            <a:extLst>
              <a:ext uri="{FF2B5EF4-FFF2-40B4-BE49-F238E27FC236}">
                <a16:creationId xmlns:a16="http://schemas.microsoft.com/office/drawing/2014/main" id="{C7588450-9D7C-4DC0-AB0D-997AD8EA2283}"/>
              </a:ext>
            </a:extLst>
          </p:cNvPr>
          <p:cNvGraphicFramePr>
            <a:graphicFrameLocks/>
          </p:cNvGraphicFramePr>
          <p:nvPr>
            <p:extLst>
              <p:ext uri="{D42A27DB-BD31-4B8C-83A1-F6EECF244321}">
                <p14:modId xmlns:p14="http://schemas.microsoft.com/office/powerpoint/2010/main" val="4091234382"/>
              </p:ext>
            </p:extLst>
          </p:nvPr>
        </p:nvGraphicFramePr>
        <p:xfrm>
          <a:off x="1470900" y="1990091"/>
          <a:ext cx="8077136" cy="4121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0194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5686-F204-47A2-9F47-BBB8F570D593}"/>
              </a:ext>
            </a:extLst>
          </p:cNvPr>
          <p:cNvSpPr>
            <a:spLocks noGrp="1"/>
          </p:cNvSpPr>
          <p:nvPr>
            <p:ph type="title"/>
          </p:nvPr>
        </p:nvSpPr>
        <p:spPr/>
        <p:txBody>
          <a:bodyPr/>
          <a:lstStyle/>
          <a:p>
            <a:r>
              <a:rPr lang="es-EC" dirty="0"/>
              <a:t>LOTE 3:</a:t>
            </a:r>
          </a:p>
        </p:txBody>
      </p:sp>
      <p:graphicFrame>
        <p:nvGraphicFramePr>
          <p:cNvPr id="4" name="Gráfico 1">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912575582"/>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202DE86-8446-42E0-B899-4CEB117B097E}"/>
              </a:ext>
            </a:extLst>
          </p:cNvPr>
          <p:cNvSpPr/>
          <p:nvPr/>
        </p:nvSpPr>
        <p:spPr>
          <a:xfrm>
            <a:off x="1906645" y="6200899"/>
            <a:ext cx="7077964" cy="408766"/>
          </a:xfrm>
          <a:prstGeom prst="rect">
            <a:avLst/>
          </a:prstGeom>
        </p:spPr>
        <p:txBody>
          <a:bodyPr wrap="squar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22 Gráfica de la Densidad de la Máquina vs los Datos enviados a Internet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222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4:</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500522"/>
              </p:ext>
            </p:extLst>
          </p:nvPr>
        </p:nvGraphicFramePr>
        <p:xfrm>
          <a:off x="1113946" y="1648600"/>
          <a:ext cx="9518612" cy="4599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494567" y="6248400"/>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rPr>
              <a:t>Ilustración 23 Grafica de Densidad de los Listones de Madera de Balsa</a:t>
            </a:r>
            <a:endParaRPr lang="es-EC" sz="1200" dirty="0"/>
          </a:p>
        </p:txBody>
      </p:sp>
    </p:spTree>
    <p:extLst>
      <p:ext uri="{BB962C8B-B14F-4D97-AF65-F5344CB8AC3E}">
        <p14:creationId xmlns:p14="http://schemas.microsoft.com/office/powerpoint/2010/main" val="1220959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LOTE 4:</a:t>
            </a:r>
          </a:p>
        </p:txBody>
      </p:sp>
      <p:sp>
        <p:nvSpPr>
          <p:cNvPr id="5" name="Rectángulo 4"/>
          <p:cNvSpPr/>
          <p:nvPr/>
        </p:nvSpPr>
        <p:spPr>
          <a:xfrm>
            <a:off x="3462668" y="6216501"/>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rPr>
              <a:t>Ilustración 24 Grafica de Densidad de los Listones de Madera de Balsa</a:t>
            </a:r>
            <a:endParaRPr lang="es-EC" sz="1200" dirty="0"/>
          </a:p>
        </p:txBody>
      </p:sp>
      <p:graphicFrame>
        <p:nvGraphicFramePr>
          <p:cNvPr id="7" name="Content Placeholder 6">
            <a:extLst>
              <a:ext uri="{FF2B5EF4-FFF2-40B4-BE49-F238E27FC236}">
                <a16:creationId xmlns:a16="http://schemas.microsoft.com/office/drawing/2014/main" id="{8B258D21-900B-4114-BE64-241797344B97}"/>
              </a:ext>
            </a:extLst>
          </p:cNvPr>
          <p:cNvGraphicFramePr>
            <a:graphicFrameLocks noGrp="1"/>
          </p:cNvGraphicFramePr>
          <p:nvPr>
            <p:ph idx="1"/>
            <p:extLst>
              <p:ext uri="{D42A27DB-BD31-4B8C-83A1-F6EECF244321}">
                <p14:modId xmlns:p14="http://schemas.microsoft.com/office/powerpoint/2010/main" val="1493394297"/>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8119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8A62-032C-4B80-B43D-8640C859D647}"/>
              </a:ext>
            </a:extLst>
          </p:cNvPr>
          <p:cNvSpPr>
            <a:spLocks noGrp="1"/>
          </p:cNvSpPr>
          <p:nvPr>
            <p:ph type="title"/>
          </p:nvPr>
        </p:nvSpPr>
        <p:spPr/>
        <p:txBody>
          <a:bodyPr/>
          <a:lstStyle/>
          <a:p>
            <a:r>
              <a:rPr lang="es-EC" dirty="0"/>
              <a:t>LOTE 4:</a:t>
            </a:r>
          </a:p>
        </p:txBody>
      </p:sp>
      <p:graphicFrame>
        <p:nvGraphicFramePr>
          <p:cNvPr id="4" name="Gráfico 1">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4040225930"/>
              </p:ext>
            </p:extLst>
          </p:nvPr>
        </p:nvGraphicFramePr>
        <p:xfrm>
          <a:off x="1206944" y="185324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2B91096-5542-46CD-8D7F-7E5933CE3303}"/>
              </a:ext>
            </a:extLst>
          </p:cNvPr>
          <p:cNvSpPr/>
          <p:nvPr/>
        </p:nvSpPr>
        <p:spPr>
          <a:xfrm>
            <a:off x="2141537" y="6123454"/>
            <a:ext cx="7077964" cy="408766"/>
          </a:xfrm>
          <a:prstGeom prst="rect">
            <a:avLst/>
          </a:prstGeom>
        </p:spPr>
        <p:txBody>
          <a:bodyPr wrap="squar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25 Gráfica de la Densidad de la Máquina vs los Datos enviados a Internet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390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PLANTEAMIENTO DE LA SOLUCIÓN</a:t>
            </a:r>
          </a:p>
        </p:txBody>
      </p:sp>
      <p:sp>
        <p:nvSpPr>
          <p:cNvPr id="3" name="Marcador de contenido 2"/>
          <p:cNvSpPr>
            <a:spLocks noGrp="1"/>
          </p:cNvSpPr>
          <p:nvPr>
            <p:ph idx="1"/>
          </p:nvPr>
        </p:nvSpPr>
        <p:spPr/>
        <p:txBody>
          <a:bodyPr/>
          <a:lstStyle/>
          <a:p>
            <a:pPr lvl="1" algn="just"/>
            <a:r>
              <a:rPr lang="es-EC" sz="2000" dirty="0"/>
              <a:t>Material Metálico para la estructura mecánica.</a:t>
            </a:r>
          </a:p>
          <a:p>
            <a:pPr lvl="1" algn="just"/>
            <a:r>
              <a:rPr lang="es-EC" sz="2000" dirty="0"/>
              <a:t>Temperatura: 10 a 30 °C</a:t>
            </a:r>
          </a:p>
          <a:p>
            <a:pPr lvl="1" algn="just"/>
            <a:r>
              <a:rPr lang="es-EC" sz="2000" dirty="0"/>
              <a:t>Portabilidad (Fácil de Mover de un punto a otro)</a:t>
            </a:r>
          </a:p>
          <a:p>
            <a:pPr lvl="1" algn="just"/>
            <a:r>
              <a:rPr lang="es-EC" sz="2000" dirty="0"/>
              <a:t>Nivel de Ruido (70 dB)</a:t>
            </a:r>
          </a:p>
          <a:p>
            <a:pPr lvl="1" algn="just"/>
            <a:r>
              <a:rPr lang="es-EC" sz="2000" dirty="0"/>
              <a:t>Dimensiones de Listones Min (30x5x2) cm y Max (90x30x60) cm</a:t>
            </a:r>
          </a:p>
          <a:p>
            <a:pPr lvl="1" algn="just"/>
            <a:r>
              <a:rPr lang="es-EC" sz="2000" dirty="0"/>
              <a:t>Fácil Operación </a:t>
            </a:r>
          </a:p>
          <a:p>
            <a:pPr lvl="1" algn="just"/>
            <a:r>
              <a:rPr lang="es-EC" sz="2000" dirty="0"/>
              <a:t>Reducir el cuello de Botella (8 segundos/listón a un tiempo menor de segundos/listón).</a:t>
            </a:r>
          </a:p>
          <a:p>
            <a:endParaRPr lang="es-EC" dirty="0"/>
          </a:p>
        </p:txBody>
      </p:sp>
    </p:spTree>
    <p:extLst>
      <p:ext uri="{BB962C8B-B14F-4D97-AF65-F5344CB8AC3E}">
        <p14:creationId xmlns:p14="http://schemas.microsoft.com/office/powerpoint/2010/main" val="28914337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RESULTADOS: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84532586"/>
              </p:ext>
            </p:extLst>
          </p:nvPr>
        </p:nvGraphicFramePr>
        <p:xfrm>
          <a:off x="2651623" y="2395610"/>
          <a:ext cx="6396686" cy="1485274"/>
        </p:xfrm>
        <a:graphic>
          <a:graphicData uri="http://schemas.openxmlformats.org/drawingml/2006/table">
            <a:tbl>
              <a:tblPr firstRow="1" firstCol="1" bandRow="1">
                <a:tableStyleId>{5C22544A-7EE6-4342-B048-85BDC9FD1C3A}</a:tableStyleId>
              </a:tblPr>
              <a:tblGrid>
                <a:gridCol w="1065591">
                  <a:extLst>
                    <a:ext uri="{9D8B030D-6E8A-4147-A177-3AD203B41FA5}">
                      <a16:colId xmlns:a16="http://schemas.microsoft.com/office/drawing/2014/main" val="2607647205"/>
                    </a:ext>
                  </a:extLst>
                </a:gridCol>
                <a:gridCol w="1066219">
                  <a:extLst>
                    <a:ext uri="{9D8B030D-6E8A-4147-A177-3AD203B41FA5}">
                      <a16:colId xmlns:a16="http://schemas.microsoft.com/office/drawing/2014/main" val="3440907241"/>
                    </a:ext>
                  </a:extLst>
                </a:gridCol>
                <a:gridCol w="1066219">
                  <a:extLst>
                    <a:ext uri="{9D8B030D-6E8A-4147-A177-3AD203B41FA5}">
                      <a16:colId xmlns:a16="http://schemas.microsoft.com/office/drawing/2014/main" val="939073797"/>
                    </a:ext>
                  </a:extLst>
                </a:gridCol>
                <a:gridCol w="1066219">
                  <a:extLst>
                    <a:ext uri="{9D8B030D-6E8A-4147-A177-3AD203B41FA5}">
                      <a16:colId xmlns:a16="http://schemas.microsoft.com/office/drawing/2014/main" val="1406165585"/>
                    </a:ext>
                  </a:extLst>
                </a:gridCol>
                <a:gridCol w="1066219">
                  <a:extLst>
                    <a:ext uri="{9D8B030D-6E8A-4147-A177-3AD203B41FA5}">
                      <a16:colId xmlns:a16="http://schemas.microsoft.com/office/drawing/2014/main" val="4143339670"/>
                    </a:ext>
                  </a:extLst>
                </a:gridCol>
                <a:gridCol w="1066219">
                  <a:extLst>
                    <a:ext uri="{9D8B030D-6E8A-4147-A177-3AD203B41FA5}">
                      <a16:colId xmlns:a16="http://schemas.microsoft.com/office/drawing/2014/main" val="1064589151"/>
                    </a:ext>
                  </a:extLst>
                </a:gridCol>
              </a:tblGrid>
              <a:tr h="205786">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latin typeface="+mj-lt"/>
                        </a:rPr>
                        <a:t>Lote 1</a:t>
                      </a:r>
                      <a:endParaRPr lang="es-EC"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Lote 2</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latin typeface="+mj-lt"/>
                        </a:rPr>
                        <a:t>Lote 3</a:t>
                      </a:r>
                      <a:endParaRPr lang="es-EC" sz="1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Lote 4</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Promedio</a:t>
                      </a:r>
                    </a:p>
                  </a:txBody>
                  <a:tcPr marL="68580" marR="68580" marT="0" marB="0"/>
                </a:tc>
                <a:extLst>
                  <a:ext uri="{0D108BD9-81ED-4DB2-BD59-A6C34878D82A}">
                    <a16:rowId xmlns:a16="http://schemas.microsoft.com/office/drawing/2014/main" val="2622875941"/>
                  </a:ext>
                </a:extLst>
              </a:tr>
              <a:tr h="639744">
                <a:tc>
                  <a:txBody>
                    <a:bodyPr/>
                    <a:lstStyle/>
                    <a:p>
                      <a:pPr algn="ctr">
                        <a:lnSpc>
                          <a:spcPct val="107000"/>
                        </a:lnSpc>
                        <a:spcAft>
                          <a:spcPts val="0"/>
                        </a:spcAft>
                      </a:pPr>
                      <a:r>
                        <a:rPr lang="es-EC" sz="1200" dirty="0">
                          <a:effectLst/>
                        </a:rPr>
                        <a:t>% Error Máquina Vs Real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 2.44%</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 3.05%</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 2.46%</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 2.57%</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2.63%</a:t>
                      </a:r>
                    </a:p>
                  </a:txBody>
                  <a:tcPr marL="68580" marR="68580" marT="0" marB="0"/>
                </a:tc>
                <a:extLst>
                  <a:ext uri="{0D108BD9-81ED-4DB2-BD59-A6C34878D82A}">
                    <a16:rowId xmlns:a16="http://schemas.microsoft.com/office/drawing/2014/main" val="2155392048"/>
                  </a:ext>
                </a:extLst>
              </a:tr>
              <a:tr h="639744">
                <a:tc>
                  <a:txBody>
                    <a:bodyPr/>
                    <a:lstStyle/>
                    <a:p>
                      <a:pPr algn="ctr">
                        <a:lnSpc>
                          <a:spcPct val="107000"/>
                        </a:lnSpc>
                        <a:spcAft>
                          <a:spcPts val="0"/>
                        </a:spcAft>
                      </a:pPr>
                      <a:r>
                        <a:rPr lang="es-EC" sz="1200">
                          <a:effectLst/>
                        </a:rPr>
                        <a:t>% Error Máquina Vs Web Server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 1.06%</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1.2%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1.15%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ndParaRPr>
                    </a:p>
                    <a:p>
                      <a:pPr algn="ctr">
                        <a:lnSpc>
                          <a:spcPct val="107000"/>
                        </a:lnSpc>
                        <a:spcAft>
                          <a:spcPts val="0"/>
                        </a:spcAft>
                      </a:pPr>
                      <a:r>
                        <a:rPr lang="es-EC" sz="1200" dirty="0">
                          <a:effectLst/>
                          <a:latin typeface="+mj-lt"/>
                        </a:rPr>
                        <a:t>0.87% </a:t>
                      </a:r>
                    </a:p>
                    <a:p>
                      <a:pPr algn="ctr">
                        <a:lnSpc>
                          <a:spcPct val="107000"/>
                        </a:lnSpc>
                        <a:spcAft>
                          <a:spcPts val="0"/>
                        </a:spcAft>
                      </a:pPr>
                      <a:r>
                        <a:rPr lang="es-EC" sz="1200" dirty="0">
                          <a:effectLst/>
                          <a:latin typeface="+mj-lt"/>
                        </a:rPr>
                        <a:t>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1.07%</a:t>
                      </a:r>
                    </a:p>
                  </a:txBody>
                  <a:tcPr marL="68580" marR="68580" marT="0" marB="0"/>
                </a:tc>
                <a:extLst>
                  <a:ext uri="{0D108BD9-81ED-4DB2-BD59-A6C34878D82A}">
                    <a16:rowId xmlns:a16="http://schemas.microsoft.com/office/drawing/2014/main" val="100565637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38989999"/>
              </p:ext>
            </p:extLst>
          </p:nvPr>
        </p:nvGraphicFramePr>
        <p:xfrm>
          <a:off x="2651623" y="4657162"/>
          <a:ext cx="6396687" cy="1711739"/>
        </p:xfrm>
        <a:graphic>
          <a:graphicData uri="http://schemas.openxmlformats.org/drawingml/2006/table">
            <a:tbl>
              <a:tblPr firstRow="1" firstCol="1" bandRow="1">
                <a:tableStyleId>{5C22544A-7EE6-4342-B048-85BDC9FD1C3A}</a:tableStyleId>
              </a:tblPr>
              <a:tblGrid>
                <a:gridCol w="1331676">
                  <a:extLst>
                    <a:ext uri="{9D8B030D-6E8A-4147-A177-3AD203B41FA5}">
                      <a16:colId xmlns:a16="http://schemas.microsoft.com/office/drawing/2014/main" val="996196722"/>
                    </a:ext>
                  </a:extLst>
                </a:gridCol>
                <a:gridCol w="800135">
                  <a:extLst>
                    <a:ext uri="{9D8B030D-6E8A-4147-A177-3AD203B41FA5}">
                      <a16:colId xmlns:a16="http://schemas.microsoft.com/office/drawing/2014/main" val="1222797481"/>
                    </a:ext>
                  </a:extLst>
                </a:gridCol>
                <a:gridCol w="1066219">
                  <a:extLst>
                    <a:ext uri="{9D8B030D-6E8A-4147-A177-3AD203B41FA5}">
                      <a16:colId xmlns:a16="http://schemas.microsoft.com/office/drawing/2014/main" val="645234836"/>
                    </a:ext>
                  </a:extLst>
                </a:gridCol>
                <a:gridCol w="1066219">
                  <a:extLst>
                    <a:ext uri="{9D8B030D-6E8A-4147-A177-3AD203B41FA5}">
                      <a16:colId xmlns:a16="http://schemas.microsoft.com/office/drawing/2014/main" val="2094240408"/>
                    </a:ext>
                  </a:extLst>
                </a:gridCol>
                <a:gridCol w="1066219">
                  <a:extLst>
                    <a:ext uri="{9D8B030D-6E8A-4147-A177-3AD203B41FA5}">
                      <a16:colId xmlns:a16="http://schemas.microsoft.com/office/drawing/2014/main" val="4227474982"/>
                    </a:ext>
                  </a:extLst>
                </a:gridCol>
                <a:gridCol w="1066219">
                  <a:extLst>
                    <a:ext uri="{9D8B030D-6E8A-4147-A177-3AD203B41FA5}">
                      <a16:colId xmlns:a16="http://schemas.microsoft.com/office/drawing/2014/main" val="1132574907"/>
                    </a:ext>
                  </a:extLst>
                </a:gridCol>
              </a:tblGrid>
              <a:tr h="237097">
                <a:tc>
                  <a:txBody>
                    <a:bodyPr/>
                    <a:lstStyle/>
                    <a:p>
                      <a:pPr algn="ct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Lote 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Lote 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Lote 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Lote 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s-EC" sz="1200" b="1" kern="1200" dirty="0">
                          <a:solidFill>
                            <a:schemeClr val="lt1"/>
                          </a:solidFill>
                          <a:effectLst/>
                          <a:latin typeface="+mn-lt"/>
                          <a:ea typeface="Calibri" panose="020F0502020204030204" pitchFamily="34" charset="0"/>
                          <a:cs typeface="Times New Roman" panose="02020603050405020304" pitchFamily="18" charset="0"/>
                        </a:rPr>
                        <a:t>Promedio</a:t>
                      </a:r>
                    </a:p>
                  </a:txBody>
                  <a:tcPr marL="68580" marR="68580" marT="0" marB="0"/>
                </a:tc>
                <a:extLst>
                  <a:ext uri="{0D108BD9-81ED-4DB2-BD59-A6C34878D82A}">
                    <a16:rowId xmlns:a16="http://schemas.microsoft.com/office/drawing/2014/main" val="897218610"/>
                  </a:ext>
                </a:extLst>
              </a:tr>
              <a:tr h="737321">
                <a:tc>
                  <a:txBody>
                    <a:bodyPr/>
                    <a:lstStyle/>
                    <a:p>
                      <a:pPr algn="ctr">
                        <a:lnSpc>
                          <a:spcPct val="107000"/>
                        </a:lnSpc>
                        <a:spcAft>
                          <a:spcPts val="0"/>
                        </a:spcAft>
                      </a:pPr>
                      <a:r>
                        <a:rPr lang="es-EC" sz="1200">
                          <a:effectLst/>
                        </a:rPr>
                        <a:t>% Error Rango Menor (0-10 ft/lb3)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4.11%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ndParaRPr>
                    </a:p>
                    <a:p>
                      <a:pPr algn="ctr">
                        <a:lnSpc>
                          <a:spcPct val="107000"/>
                        </a:lnSpc>
                        <a:spcAft>
                          <a:spcPts val="0"/>
                        </a:spcAft>
                      </a:pPr>
                      <a:r>
                        <a:rPr lang="es-EC" sz="1200" dirty="0">
                          <a:effectLst/>
                          <a:latin typeface="+mj-lt"/>
                        </a:rPr>
                        <a:t>3.21%</a:t>
                      </a:r>
                    </a:p>
                    <a:p>
                      <a:pPr algn="ctr">
                        <a:lnSpc>
                          <a:spcPct val="107000"/>
                        </a:lnSpc>
                        <a:spcAft>
                          <a:spcPts val="0"/>
                        </a:spcAft>
                      </a:pPr>
                      <a:r>
                        <a:rPr lang="es-EC" sz="1200" dirty="0">
                          <a:effectLst/>
                          <a:latin typeface="+mj-lt"/>
                        </a:rPr>
                        <a:t>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2.77%</a:t>
                      </a:r>
                    </a:p>
                    <a:p>
                      <a:pPr algn="ctr">
                        <a:lnSpc>
                          <a:spcPct val="107000"/>
                        </a:lnSpc>
                        <a:spcAft>
                          <a:spcPts val="0"/>
                        </a:spcAft>
                      </a:pPr>
                      <a:r>
                        <a:rPr lang="es-EC" sz="1200" dirty="0">
                          <a:effectLst/>
                          <a:latin typeface="+mj-lt"/>
                        </a:rPr>
                        <a:t>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ndParaRPr>
                    </a:p>
                    <a:p>
                      <a:pPr algn="ctr">
                        <a:lnSpc>
                          <a:spcPct val="107000"/>
                        </a:lnSpc>
                        <a:spcAft>
                          <a:spcPts val="0"/>
                        </a:spcAft>
                      </a:pPr>
                      <a:r>
                        <a:rPr lang="es-EC" sz="1200" dirty="0">
                          <a:effectLst/>
                          <a:latin typeface="+mj-lt"/>
                        </a:rPr>
                        <a:t>3.83% </a:t>
                      </a:r>
                    </a:p>
                    <a:p>
                      <a:pPr algn="ctr">
                        <a:lnSpc>
                          <a:spcPct val="107000"/>
                        </a:lnSpc>
                        <a:spcAft>
                          <a:spcPts val="0"/>
                        </a:spcAft>
                      </a:pPr>
                      <a:r>
                        <a:rPr lang="es-EC" sz="1200" dirty="0">
                          <a:effectLst/>
                          <a:latin typeface="+mj-lt"/>
                        </a:rPr>
                        <a:t>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3.48%</a:t>
                      </a:r>
                    </a:p>
                  </a:txBody>
                  <a:tcPr marL="68580" marR="68580" marT="0" marB="0"/>
                </a:tc>
                <a:extLst>
                  <a:ext uri="{0D108BD9-81ED-4DB2-BD59-A6C34878D82A}">
                    <a16:rowId xmlns:a16="http://schemas.microsoft.com/office/drawing/2014/main" val="3414999769"/>
                  </a:ext>
                </a:extLst>
              </a:tr>
              <a:tr h="737321">
                <a:tc>
                  <a:txBody>
                    <a:bodyPr/>
                    <a:lstStyle/>
                    <a:p>
                      <a:pPr algn="ctr">
                        <a:lnSpc>
                          <a:spcPct val="107000"/>
                        </a:lnSpc>
                        <a:spcAft>
                          <a:spcPts val="0"/>
                        </a:spcAft>
                      </a:pPr>
                      <a:r>
                        <a:rPr lang="es-EC" sz="1200">
                          <a:effectLst/>
                        </a:rPr>
                        <a:t>% Error Rango Mayor (11 ft/lb3 en adelante)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1.10%</a:t>
                      </a:r>
                    </a:p>
                    <a:p>
                      <a:pPr algn="ctr">
                        <a:lnSpc>
                          <a:spcPct val="107000"/>
                        </a:lnSpc>
                        <a:spcAft>
                          <a:spcPts val="0"/>
                        </a:spcAft>
                      </a:pPr>
                      <a:r>
                        <a:rPr lang="es-EC" sz="1200" dirty="0">
                          <a:effectLst/>
                          <a:latin typeface="+mj-lt"/>
                        </a:rPr>
                        <a:t>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ndParaRPr>
                    </a:p>
                    <a:p>
                      <a:pPr algn="ctr">
                        <a:lnSpc>
                          <a:spcPct val="107000"/>
                        </a:lnSpc>
                        <a:spcAft>
                          <a:spcPts val="0"/>
                        </a:spcAft>
                      </a:pPr>
                      <a:r>
                        <a:rPr lang="es-EC" sz="1200" dirty="0">
                          <a:effectLst/>
                          <a:latin typeface="+mj-lt"/>
                        </a:rPr>
                        <a:t> 1.08%</a:t>
                      </a:r>
                    </a:p>
                    <a:p>
                      <a:pPr algn="ctr">
                        <a:lnSpc>
                          <a:spcPct val="107000"/>
                        </a:lnSpc>
                        <a:spcAft>
                          <a:spcPts val="0"/>
                        </a:spcAft>
                      </a:pPr>
                      <a:r>
                        <a:rPr lang="es-EC" sz="1200" dirty="0">
                          <a:effectLst/>
                          <a:latin typeface="+mj-lt"/>
                        </a:rPr>
                        <a:t>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ndParaRPr>
                    </a:p>
                    <a:p>
                      <a:pPr algn="ctr">
                        <a:lnSpc>
                          <a:spcPct val="107000"/>
                        </a:lnSpc>
                        <a:spcAft>
                          <a:spcPts val="0"/>
                        </a:spcAft>
                      </a:pPr>
                      <a:r>
                        <a:rPr lang="es-EC" sz="1200" dirty="0">
                          <a:effectLst/>
                          <a:latin typeface="+mj-lt"/>
                        </a:rPr>
                        <a:t>1.47% </a:t>
                      </a:r>
                    </a:p>
                    <a:p>
                      <a:pPr algn="ctr">
                        <a:lnSpc>
                          <a:spcPct val="107000"/>
                        </a:lnSpc>
                        <a:spcAft>
                          <a:spcPts val="0"/>
                        </a:spcAft>
                      </a:pPr>
                      <a:r>
                        <a:rPr lang="es-EC" sz="1200" dirty="0">
                          <a:effectLst/>
                          <a:latin typeface="+mj-lt"/>
                        </a:rPr>
                        <a:t> </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latin typeface="+mj-lt"/>
                        </a:rPr>
                        <a:t> </a:t>
                      </a:r>
                    </a:p>
                    <a:p>
                      <a:pPr algn="ctr">
                        <a:lnSpc>
                          <a:spcPct val="107000"/>
                        </a:lnSpc>
                        <a:spcAft>
                          <a:spcPts val="0"/>
                        </a:spcAft>
                      </a:pPr>
                      <a:r>
                        <a:rPr lang="es-EC" sz="1200" dirty="0">
                          <a:effectLst/>
                          <a:latin typeface="+mj-lt"/>
                        </a:rPr>
                        <a:t> 1.23%</a:t>
                      </a:r>
                      <a:endParaRPr lang="es-EC" sz="1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s-EC" sz="12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EC" sz="1200" dirty="0">
                          <a:effectLst/>
                          <a:latin typeface="+mj-lt"/>
                          <a:ea typeface="Calibri" panose="020F0502020204030204" pitchFamily="34" charset="0"/>
                          <a:cs typeface="Times New Roman" panose="02020603050405020304" pitchFamily="18" charset="0"/>
                        </a:rPr>
                        <a:t>1.22%</a:t>
                      </a:r>
                    </a:p>
                  </a:txBody>
                  <a:tcPr marL="68580" marR="68580" marT="0" marB="0"/>
                </a:tc>
                <a:extLst>
                  <a:ext uri="{0D108BD9-81ED-4DB2-BD59-A6C34878D82A}">
                    <a16:rowId xmlns:a16="http://schemas.microsoft.com/office/drawing/2014/main" val="3955356709"/>
                  </a:ext>
                </a:extLst>
              </a:tr>
            </a:tbl>
          </a:graphicData>
        </a:graphic>
      </p:graphicFrame>
      <p:sp>
        <p:nvSpPr>
          <p:cNvPr id="6" name="Rectángulo 5"/>
          <p:cNvSpPr/>
          <p:nvPr/>
        </p:nvSpPr>
        <p:spPr>
          <a:xfrm>
            <a:off x="4289367" y="1985929"/>
            <a:ext cx="2222724"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19 Tablas de Errores</a:t>
            </a:r>
            <a:endParaRPr lang="es-EC" sz="1200" dirty="0"/>
          </a:p>
        </p:txBody>
      </p:sp>
      <p:sp>
        <p:nvSpPr>
          <p:cNvPr id="7" name="Rectángulo 6"/>
          <p:cNvSpPr/>
          <p:nvPr/>
        </p:nvSpPr>
        <p:spPr>
          <a:xfrm>
            <a:off x="4393882" y="4284746"/>
            <a:ext cx="2145780"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Times New Roman" panose="02020603050405020304" pitchFamily="18" charset="0"/>
              </a:rPr>
              <a:t>Tabla N° 20 Tabla de Errores</a:t>
            </a:r>
            <a:endParaRPr lang="es-EC" sz="1200" dirty="0"/>
          </a:p>
        </p:txBody>
      </p:sp>
    </p:spTree>
    <p:extLst>
      <p:ext uri="{BB962C8B-B14F-4D97-AF65-F5344CB8AC3E}">
        <p14:creationId xmlns:p14="http://schemas.microsoft.com/office/powerpoint/2010/main" val="4146717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RESULTADOS:</a:t>
            </a:r>
          </a:p>
        </p:txBody>
      </p:sp>
      <p:sp>
        <p:nvSpPr>
          <p:cNvPr id="3" name="Marcador de contenido 2"/>
          <p:cNvSpPr>
            <a:spLocks noGrp="1"/>
          </p:cNvSpPr>
          <p:nvPr>
            <p:ph idx="1"/>
          </p:nvPr>
        </p:nvSpPr>
        <p:spPr>
          <a:xfrm>
            <a:off x="1104293" y="2191142"/>
            <a:ext cx="8946541" cy="4195481"/>
          </a:xfrm>
        </p:spPr>
        <p:txBody>
          <a:bodyPr/>
          <a:lstStyle/>
          <a:p>
            <a:pPr algn="just"/>
            <a:r>
              <a:rPr lang="es-EC" dirty="0"/>
              <a:t>Se puede observar que los valores de la densidad real (medida por los operadores) es muy similar a la densidad medida por el equipo industrial, y en el cuadro de errores se puede observar que los valores no superan el 5% (tanto individualmente como en promedio final del lote), que se tiene planteado como indicador promedio). de precisión, además se puede comparar también que los tiempos de medición se mejoran notablemente (tiempo operador = 7 segundos en promedio, mientras que tiempo maquina = 2,5 segundos en </a:t>
            </a:r>
          </a:p>
        </p:txBody>
      </p:sp>
    </p:spTree>
    <p:extLst>
      <p:ext uri="{BB962C8B-B14F-4D97-AF65-F5344CB8AC3E}">
        <p14:creationId xmlns:p14="http://schemas.microsoft.com/office/powerpoint/2010/main" val="17543135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RESULTADOS:</a:t>
            </a:r>
          </a:p>
        </p:txBody>
      </p:sp>
      <p:sp>
        <p:nvSpPr>
          <p:cNvPr id="3" name="Marcador de contenido 2"/>
          <p:cNvSpPr>
            <a:spLocks noGrp="1"/>
          </p:cNvSpPr>
          <p:nvPr>
            <p:ph idx="1"/>
          </p:nvPr>
        </p:nvSpPr>
        <p:spPr>
          <a:xfrm>
            <a:off x="1104293" y="2286834"/>
            <a:ext cx="8946541" cy="4195481"/>
          </a:xfrm>
        </p:spPr>
        <p:txBody>
          <a:bodyPr/>
          <a:lstStyle/>
          <a:p>
            <a:pPr algn="just"/>
            <a:r>
              <a:rPr lang="es-EC" dirty="0"/>
              <a:t>En promedio el error es menor al 5%, sin embargo, en listones de menor densidad (7 a 10 lb/ft3) se puede apreciar que los errores están en valores entre 3 y 5 %, mientras que en valores de rango medio (11 a 19lb/ft3) el error se encuentra en el rango de 1 y 2.5%.</a:t>
            </a:r>
          </a:p>
          <a:p>
            <a:pPr algn="just"/>
            <a:r>
              <a:rPr lang="es-EC" dirty="0"/>
              <a:t>Con lo que se puede apreciar que mientras mayor es la densidad en los listones de madera de balsa menor es el porcentaje de error, una tendencia esperada.</a:t>
            </a:r>
          </a:p>
          <a:p>
            <a:endParaRPr lang="es-EC" dirty="0"/>
          </a:p>
        </p:txBody>
      </p:sp>
    </p:spTree>
    <p:extLst>
      <p:ext uri="{BB962C8B-B14F-4D97-AF65-F5344CB8AC3E}">
        <p14:creationId xmlns:p14="http://schemas.microsoft.com/office/powerpoint/2010/main" val="1936360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lstStyle/>
          <a:p>
            <a:pPr algn="just"/>
            <a:r>
              <a:rPr lang="es-EC" dirty="0"/>
              <a:t>Se diseñó, construyo e implemento un equipo industrial para la medición de la densidad de listones de madera de balsa, que cumple con los requerimientos de precisión (errores de hasta 5%), protecciones eléctricas (fusibles y Breaker), una estructura mecánica (Acero A36-Acero 1018) que soporta su ambiente de trabajo (polvo y arcilla) y que brinde seguridad en las etapas donde opera en conjunto con los sensores (celda de carga y sensor ultrasónico) sin ningún tipo de afectación en el funcionamiento de la misma.</a:t>
            </a:r>
          </a:p>
        </p:txBody>
      </p:sp>
    </p:spTree>
    <p:extLst>
      <p:ext uri="{BB962C8B-B14F-4D97-AF65-F5344CB8AC3E}">
        <p14:creationId xmlns:p14="http://schemas.microsoft.com/office/powerpoint/2010/main" val="770744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normAutofit/>
          </a:bodyPr>
          <a:lstStyle/>
          <a:p>
            <a:pPr algn="just"/>
            <a:r>
              <a:rPr lang="es-EC" dirty="0"/>
              <a:t>Siguiendo la metodología de diseño VDI 2206, se inició con los requerimientos a satisfacer (medición de la densidad de los listones de madera de balsa), pasando por un diseño preliminar y la división de subprocesos (mecánicos, electrónicos y de control), en cada uno de estos se da un diseño especifico (ingeniería a detalle de cada etapa) donde se atendió a cada variable que se presentó (peso, espesor, y eléctrica, etc.), garantizando así un equipo 100% funcional para cada subproceso, posteriormente se integran dichas etapas para obtener como resultado final un equipo industrial que brinde la solución para la cual fue fabricado. </a:t>
            </a:r>
          </a:p>
        </p:txBody>
      </p:sp>
    </p:spTree>
    <p:extLst>
      <p:ext uri="{BB962C8B-B14F-4D97-AF65-F5344CB8AC3E}">
        <p14:creationId xmlns:p14="http://schemas.microsoft.com/office/powerpoint/2010/main" val="1418420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lstStyle/>
          <a:p>
            <a:pPr algn="just"/>
            <a:r>
              <a:rPr lang="es-EC" dirty="0"/>
              <a:t>Como producto final tenemos un equipo industrial para la medición de la densidad de listones de madera de balsa bastante portable, ya que la etapa donde se produce el censado y obtención de resultados no ocupa un área de trabajo mayor a 30x30 cm, mientras que el tablero de control tiene un volumen de 30x20x40 cm, lo que permite una fácil instalación en cualquier zona del taller y que pueda moverse de un punto a otro si se desea.</a:t>
            </a:r>
          </a:p>
          <a:p>
            <a:pPr algn="just"/>
            <a:r>
              <a:rPr lang="es-EC" dirty="0"/>
              <a:t>El análisis de la información que se recopilo para la validación de un correcto funcionamiento del equipo industrial para la medición de la densidad en listones de madera de balsa, obteniendo como datos más relevantes un error de 2.63%.</a:t>
            </a:r>
          </a:p>
          <a:p>
            <a:pPr algn="just"/>
            <a:endParaRPr lang="es-EC" dirty="0"/>
          </a:p>
          <a:p>
            <a:endParaRPr lang="es-EC" dirty="0"/>
          </a:p>
        </p:txBody>
      </p:sp>
    </p:spTree>
    <p:extLst>
      <p:ext uri="{BB962C8B-B14F-4D97-AF65-F5344CB8AC3E}">
        <p14:creationId xmlns:p14="http://schemas.microsoft.com/office/powerpoint/2010/main" val="3573584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CONCLUSIONES:</a:t>
            </a:r>
          </a:p>
        </p:txBody>
      </p:sp>
      <p:sp>
        <p:nvSpPr>
          <p:cNvPr id="3" name="Marcador de contenido 2"/>
          <p:cNvSpPr>
            <a:spLocks noGrp="1"/>
          </p:cNvSpPr>
          <p:nvPr>
            <p:ph idx="1"/>
          </p:nvPr>
        </p:nvSpPr>
        <p:spPr/>
        <p:txBody>
          <a:bodyPr/>
          <a:lstStyle/>
          <a:p>
            <a:pPr algn="just"/>
            <a:r>
              <a:rPr lang="es-EC" dirty="0"/>
              <a:t>Una vez que se garantizó el proceso de medición para los listones de madera de balsa, se desarrolló la etapa del envío de esta información hacia el internet mediante una topología de red mostrada en la ilustración , al tratarse de un primer prototipo donde solo se visualiza los datos procesados por la unidad de control, se tiene un Web Server bastante intuitivo, es decir de fácil entendimiento</a:t>
            </a:r>
          </a:p>
        </p:txBody>
      </p:sp>
    </p:spTree>
    <p:extLst>
      <p:ext uri="{BB962C8B-B14F-4D97-AF65-F5344CB8AC3E}">
        <p14:creationId xmlns:p14="http://schemas.microsoft.com/office/powerpoint/2010/main" val="9519398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br>
              <a:rPr lang="es-EC" dirty="0"/>
            </a:br>
            <a:endParaRPr lang="es-EC" dirty="0"/>
          </a:p>
        </p:txBody>
      </p:sp>
      <p:sp>
        <p:nvSpPr>
          <p:cNvPr id="3" name="Marcador de contenido 2"/>
          <p:cNvSpPr>
            <a:spLocks noGrp="1"/>
          </p:cNvSpPr>
          <p:nvPr>
            <p:ph idx="1"/>
          </p:nvPr>
        </p:nvSpPr>
        <p:spPr/>
        <p:txBody>
          <a:bodyPr/>
          <a:lstStyle/>
          <a:p>
            <a:pPr algn="just"/>
            <a:r>
              <a:rPr lang="es-EC" dirty="0"/>
              <a:t>Al tratarse de un primer prototipo se puede tener algunas recomendaciones en caso de buscar una mejora a futuro,  como primer aspecto a recalcar es el rango de operación, esta máquina se diseñó para que opere un rango de peso de 0 a 6 kg, ya que fue un requerimiento dado por la empresa, sin embargo en caso de querer tratar de ampliar dicho rango, se debe utilizar una celda de carga tipo barra marca MAVIN NA1, ya que el módulo de pesaje se estableció para la geometría de la celda antes mencionada, teniendo valores de 10 kg, 15 kg, 20 kg hasta llegar a los 45 kg.</a:t>
            </a:r>
          </a:p>
        </p:txBody>
      </p:sp>
    </p:spTree>
    <p:extLst>
      <p:ext uri="{BB962C8B-B14F-4D97-AF65-F5344CB8AC3E}">
        <p14:creationId xmlns:p14="http://schemas.microsoft.com/office/powerpoint/2010/main" val="925202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lstStyle/>
          <a:p>
            <a:pPr algn="just"/>
            <a:r>
              <a:rPr lang="es-EC" dirty="0"/>
              <a:t>Otro aspecto a considerarse en caso de buscar ampliar el rango de operación de la máquina, es que se necesita una unidad de procesamiento con mayor capacidad de procesamiento valga la redundancia, ya que el PLC Logo (Unidad Actual) posee un rango para procesar la información de hasta 2^10 (1024) y si aumentaría el rango de peso, se tendría una compensación de entrada de mucho mayor, perdiendo un poco la precisión entre el sensor y el PLC, por lo que se recomienda una unidad de control (PLC), de por lo menos 2^14 (16384), si desearía ampliar hasta el nivel máximo (45kg), pero si se desea ampliar a unos 20 o 25 kg, con una unidad de procesamiento de hasta 2^12 (4096), sería más que suficiente para tener resultados muy parecidos a los que se obtuvo en el presente equipo.</a:t>
            </a:r>
          </a:p>
        </p:txBody>
      </p:sp>
    </p:spTree>
    <p:extLst>
      <p:ext uri="{BB962C8B-B14F-4D97-AF65-F5344CB8AC3E}">
        <p14:creationId xmlns:p14="http://schemas.microsoft.com/office/powerpoint/2010/main" val="3531253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lstStyle/>
          <a:p>
            <a:pPr algn="just"/>
            <a:r>
              <a:rPr lang="es-EC" dirty="0"/>
              <a:t>Las dos recomendaciones anteriores hablan más que de un cambio, de una ampliación del rango de operación, sin embargo, también cabe mencionar que, si se desea un cambio significativo a nivel de peso, el módulo de pesaje debe sufrir algunas modificaciones, ya que al soportar una carga mayor la compensación mecánica también sufrirá un desgaste mayor que si no se toma en cuenta puede producir grandes errores en el cálculo de la densidad de los listones de madera de balsa. Pero este equipo puede utilizarse como guía de los resultados que se deben esperar tanto a nivel de precisión, como a tiempos de respuestas por parte del equipo.</a:t>
            </a:r>
          </a:p>
        </p:txBody>
      </p:sp>
    </p:spTree>
    <p:extLst>
      <p:ext uri="{BB962C8B-B14F-4D97-AF65-F5344CB8AC3E}">
        <p14:creationId xmlns:p14="http://schemas.microsoft.com/office/powerpoint/2010/main" val="164158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METODOLOGÍA:</a:t>
            </a:r>
          </a:p>
        </p:txBody>
      </p:sp>
      <p:sp>
        <p:nvSpPr>
          <p:cNvPr id="3" name="Marcador de contenido 2"/>
          <p:cNvSpPr>
            <a:spLocks noGrp="1"/>
          </p:cNvSpPr>
          <p:nvPr>
            <p:ph idx="1"/>
          </p:nvPr>
        </p:nvSpPr>
        <p:spPr>
          <a:xfrm>
            <a:off x="1231884" y="1853248"/>
            <a:ext cx="8946541" cy="4195481"/>
          </a:xfrm>
        </p:spPr>
        <p:txBody>
          <a:bodyPr/>
          <a:lstStyle/>
          <a:p>
            <a:pPr algn="just"/>
            <a:r>
              <a:rPr lang="es-EC" dirty="0"/>
              <a:t>La metodología que se implementará para el desarrollo de la solución a la problemática planteada sigue la Norma VDI 2206:</a:t>
            </a:r>
          </a:p>
          <a:p>
            <a:endParaRPr lang="es-EC" dirty="0"/>
          </a:p>
          <a:p>
            <a:endParaRPr lang="es-EC" dirty="0"/>
          </a:p>
        </p:txBody>
      </p:sp>
      <p:pic>
        <p:nvPicPr>
          <p:cNvPr id="4" name="Imagen 3"/>
          <p:cNvPicPr/>
          <p:nvPr/>
        </p:nvPicPr>
        <p:blipFill rotWithShape="1">
          <a:blip r:embed="rId2"/>
          <a:srcRect l="31574" t="19766" r="26628" b="18674"/>
          <a:stretch/>
        </p:blipFill>
        <p:spPr bwMode="auto">
          <a:xfrm>
            <a:off x="3572539" y="2647506"/>
            <a:ext cx="4504365" cy="3635139"/>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2657154" y="6282646"/>
            <a:ext cx="6096000" cy="461665"/>
          </a:xfrm>
          <a:prstGeom prst="rect">
            <a:avLst/>
          </a:prstGeom>
        </p:spPr>
        <p:txBody>
          <a:bodyPr>
            <a:spAutoFit/>
          </a:bodyPr>
          <a:lstStyle/>
          <a:p>
            <a:pPr indent="449580" algn="ctr">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2 Metodología del Diseño en V</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ctr">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Fuente (VDI-2206, 2004)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8756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contenido 2"/>
          <p:cNvSpPr>
            <a:spLocks noGrp="1"/>
          </p:cNvSpPr>
          <p:nvPr>
            <p:ph idx="1"/>
          </p:nvPr>
        </p:nvSpPr>
        <p:spPr/>
        <p:txBody>
          <a:bodyPr/>
          <a:lstStyle/>
          <a:p>
            <a:pPr algn="just"/>
            <a:r>
              <a:rPr lang="es-EC" dirty="0"/>
              <a:t>Un aspecto a mejorarse sin dudad y que tiene una flexibilidad más amplia es el manejo de envió de datos hacia el internet, que puede recibir cambios desde la interfaz de usuario hasta la forma de adquirir los datos, actualmente el criterio para evitar cálculos de cero en el reporte de datos, es un retardo de 2 segundos en la toma de datos, que es un sistema funcional, pero que podría mejorarse con un accionado mecánico (pulsador) que cada  vez que sea oprimido tome el dato, teniendo un control más veraz sobre esta parte del sistema, aunque esta solución es más practica representa un aumento de tiempo en la medición de los listones de madera de balsa, y para la presente empresa considero que era más importante mejorar el tiempo de censado sobre la generación de documentos.</a:t>
            </a:r>
          </a:p>
        </p:txBody>
      </p:sp>
    </p:spTree>
    <p:extLst>
      <p:ext uri="{BB962C8B-B14F-4D97-AF65-F5344CB8AC3E}">
        <p14:creationId xmlns:p14="http://schemas.microsoft.com/office/powerpoint/2010/main" val="123099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BIBLIOGRAFÍA:</a:t>
            </a:r>
          </a:p>
        </p:txBody>
      </p:sp>
      <p:sp>
        <p:nvSpPr>
          <p:cNvPr id="3" name="Marcador de contenido 2"/>
          <p:cNvSpPr>
            <a:spLocks noGrp="1"/>
          </p:cNvSpPr>
          <p:nvPr>
            <p:ph idx="1"/>
          </p:nvPr>
        </p:nvSpPr>
        <p:spPr/>
        <p:txBody>
          <a:bodyPr>
            <a:normAutofit fontScale="70000" lnSpcReduction="20000"/>
          </a:bodyPr>
          <a:lstStyle/>
          <a:p>
            <a:pPr algn="just"/>
            <a:r>
              <a:rPr lang="es-EC" dirty="0"/>
              <a:t>[1]</a:t>
            </a:r>
            <a:r>
              <a:rPr lang="es-EC" b="1" dirty="0"/>
              <a:t> </a:t>
            </a:r>
            <a:r>
              <a:rPr lang="es-EC" dirty="0"/>
              <a:t>George </a:t>
            </a:r>
            <a:r>
              <a:rPr lang="es-EC" dirty="0" err="1"/>
              <a:t>Gamow</a:t>
            </a:r>
            <a:r>
              <a:rPr lang="es-EC" dirty="0"/>
              <a:t>, Biografía de la física, 2009, Alianza editorial </a:t>
            </a:r>
          </a:p>
          <a:p>
            <a:pPr algn="just"/>
            <a:r>
              <a:rPr lang="en-US" dirty="0"/>
              <a:t>[2] A. Da Silva, S. K.-I. J. of S. and Structures, and undefined 2007, “Compressive response and failure of balsa wood,” Elsevier</a:t>
            </a:r>
            <a:endParaRPr lang="es-EC" dirty="0"/>
          </a:p>
          <a:p>
            <a:pPr algn="just"/>
            <a:r>
              <a:rPr lang="es-EC" dirty="0"/>
              <a:t>[3] Caracterización de las propiedades mecánicas de la madera de balsa (</a:t>
            </a:r>
            <a:r>
              <a:rPr lang="es-EC" dirty="0" err="1"/>
              <a:t>Ochroma</a:t>
            </a:r>
            <a:r>
              <a:rPr lang="es-EC" dirty="0"/>
              <a:t> </a:t>
            </a:r>
            <a:r>
              <a:rPr lang="es-EC" dirty="0" err="1"/>
              <a:t>Pyramidale</a:t>
            </a:r>
            <a:r>
              <a:rPr lang="es-EC" dirty="0"/>
              <a:t>) Ecuatoriana Germán Moncayo, Christian Narváez-Muñoz, </a:t>
            </a:r>
            <a:r>
              <a:rPr lang="es-EC" dirty="0" err="1"/>
              <a:t>Nathaly</a:t>
            </a:r>
            <a:r>
              <a:rPr lang="es-EC" dirty="0"/>
              <a:t> </a:t>
            </a:r>
            <a:r>
              <a:rPr lang="es-EC" dirty="0" err="1"/>
              <a:t>Villacís</a:t>
            </a:r>
            <a:r>
              <a:rPr lang="es-EC" dirty="0"/>
              <a:t>, Jorge Melo Departamento de Ciencias de la Energía y Mecánica, Universidad de las Fuerzas Armadas ESPE</a:t>
            </a:r>
          </a:p>
          <a:p>
            <a:pPr algn="just"/>
            <a:r>
              <a:rPr lang="es-EC" dirty="0"/>
              <a:t>[4] Caracterización Dinámica de la Madera de balsa del ecuador, 2017, Miguel Martínez, Fernando Almeida, Departamento de Ciencias de la Energía y la Mecánica, Universidad de las Fuerzas Armadas </a:t>
            </a:r>
            <a:r>
              <a:rPr lang="es-EC" dirty="0" err="1"/>
              <a:t>Espe</a:t>
            </a:r>
            <a:endParaRPr lang="es-EC" dirty="0"/>
          </a:p>
          <a:p>
            <a:pPr algn="just"/>
            <a:r>
              <a:rPr lang="es-EC" dirty="0"/>
              <a:t>[5] Tipo de Corte en la Madera Verde de Balsa, 2013, Cesar Moral Chiriboga, Carrera de Ingeniería Agropecuaria, Universidad Católica de Santiago de Guayaquil  </a:t>
            </a:r>
          </a:p>
          <a:p>
            <a:pPr algn="just"/>
            <a:r>
              <a:rPr lang="es-EC" dirty="0"/>
              <a:t>[6] Medidores de Densidad, Miller Toledo, 2018, recuperado de: https://www.mt.com/es/es/home/applications/Laboratory_weighing/density-measurement.html</a:t>
            </a:r>
          </a:p>
          <a:p>
            <a:pPr algn="just"/>
            <a:r>
              <a:rPr lang="es-EC" dirty="0"/>
              <a:t>[7] Determinar el rendimiento y costos de industrialización primaria en madera de balsa (</a:t>
            </a:r>
            <a:r>
              <a:rPr lang="es-EC" dirty="0" err="1"/>
              <a:t>Ochroma</a:t>
            </a:r>
            <a:r>
              <a:rPr lang="es-EC" dirty="0"/>
              <a:t> </a:t>
            </a:r>
            <a:r>
              <a:rPr lang="es-EC" dirty="0" err="1"/>
              <a:t>pyramidale</a:t>
            </a:r>
            <a:r>
              <a:rPr lang="es-EC" dirty="0"/>
              <a:t>), Facultad de Ingeniería en Ciencias Agropecuarias y Ambientales, Universidad Técnica del Norte.</a:t>
            </a:r>
          </a:p>
          <a:p>
            <a:pPr algn="just"/>
            <a:r>
              <a:rPr lang="es-EC" b="1" dirty="0"/>
              <a:t>	</a:t>
            </a:r>
            <a:r>
              <a:rPr lang="es-EC" dirty="0"/>
              <a:t>[8]</a:t>
            </a:r>
            <a:r>
              <a:rPr lang="es-EC" b="1" dirty="0"/>
              <a:t> </a:t>
            </a:r>
            <a:r>
              <a:rPr lang="es-EC" dirty="0"/>
              <a:t>La balsa, la apuesta del sector maderero, Pamela Parra, Enero del 2015. </a:t>
            </a:r>
          </a:p>
          <a:p>
            <a:endParaRPr lang="es-EC" dirty="0"/>
          </a:p>
        </p:txBody>
      </p:sp>
    </p:spTree>
    <p:extLst>
      <p:ext uri="{BB962C8B-B14F-4D97-AF65-F5344CB8AC3E}">
        <p14:creationId xmlns:p14="http://schemas.microsoft.com/office/powerpoint/2010/main" val="1997628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BIBLIOGRAFÍA:</a:t>
            </a:r>
          </a:p>
        </p:txBody>
      </p:sp>
      <p:sp>
        <p:nvSpPr>
          <p:cNvPr id="3" name="Marcador de contenido 2"/>
          <p:cNvSpPr>
            <a:spLocks noGrp="1"/>
          </p:cNvSpPr>
          <p:nvPr>
            <p:ph idx="1"/>
          </p:nvPr>
        </p:nvSpPr>
        <p:spPr/>
        <p:txBody>
          <a:bodyPr>
            <a:normAutofit fontScale="70000" lnSpcReduction="20000"/>
          </a:bodyPr>
          <a:lstStyle/>
          <a:p>
            <a:pPr algn="just"/>
            <a:r>
              <a:rPr lang="es-EC" dirty="0"/>
              <a:t>[9] MEDICIÓN DE DENSIDAD DE MADERA EN ÁRBOLES TROPICALES MANUAL DE CAMPO, Dr. Jerome Chave, </a:t>
            </a:r>
            <a:r>
              <a:rPr lang="es-EC" dirty="0" err="1"/>
              <a:t>Lab</a:t>
            </a:r>
            <a:r>
              <a:rPr lang="es-EC" dirty="0"/>
              <a:t>. </a:t>
            </a:r>
            <a:r>
              <a:rPr lang="es-EC" dirty="0" err="1"/>
              <a:t>Evolution</a:t>
            </a:r>
            <a:r>
              <a:rPr lang="es-EC" dirty="0"/>
              <a:t> et </a:t>
            </a:r>
            <a:r>
              <a:rPr lang="es-EC" dirty="0" err="1"/>
              <a:t>Diversité</a:t>
            </a:r>
            <a:r>
              <a:rPr lang="es-EC" dirty="0"/>
              <a:t> </a:t>
            </a:r>
            <a:r>
              <a:rPr lang="es-EC" dirty="0" err="1"/>
              <a:t>Biologique</a:t>
            </a:r>
            <a:r>
              <a:rPr lang="es-EC" dirty="0"/>
              <a:t> </a:t>
            </a:r>
            <a:r>
              <a:rPr lang="es-EC" dirty="0" err="1"/>
              <a:t>Université</a:t>
            </a:r>
            <a:r>
              <a:rPr lang="es-EC" dirty="0"/>
              <a:t> Paul </a:t>
            </a:r>
            <a:r>
              <a:rPr lang="es-EC" dirty="0" err="1"/>
              <a:t>Sabatier</a:t>
            </a:r>
            <a:r>
              <a:rPr lang="es-EC" dirty="0"/>
              <a:t> 31000 Toulouse, France</a:t>
            </a:r>
          </a:p>
          <a:p>
            <a:pPr algn="just"/>
            <a:r>
              <a:rPr lang="es-EC" dirty="0"/>
              <a:t>	[10] CARACTERIZACIÓN DEL CULTIVO DE BALSA (</a:t>
            </a:r>
            <a:r>
              <a:rPr lang="es-EC" dirty="0" err="1"/>
              <a:t>Ochroma</a:t>
            </a:r>
            <a:r>
              <a:rPr lang="es-EC" dirty="0"/>
              <a:t> </a:t>
            </a:r>
            <a:r>
              <a:rPr lang="es-EC" dirty="0" err="1"/>
              <a:t>pyramidale</a:t>
            </a:r>
            <a:r>
              <a:rPr lang="es-EC" dirty="0"/>
              <a:t>) EN LA PROVINCIA DE LOS RÍOS - ECUADOR Betty González Osorio, Ximena Cervantes Molina, Emma Torres Navarrete, Carlos Sánchez Fonseca y Luis Simba, Unidad de Investigación Científica y Tecnológica, Universidad Técnica Estatal de Quevedo, km 7 vía Quevedo - El Empalme, C.P.73. </a:t>
            </a:r>
            <a:r>
              <a:rPr lang="es-EC" dirty="0" err="1"/>
              <a:t>Mocache</a:t>
            </a:r>
            <a:r>
              <a:rPr lang="es-EC" dirty="0"/>
              <a:t>, Los Ríos, Ecuador</a:t>
            </a:r>
          </a:p>
          <a:p>
            <a:pPr algn="just"/>
            <a:r>
              <a:rPr lang="es-EC" dirty="0"/>
              <a:t>	[11] La Comercialización de Madera en la Provincia de Pastaza, Sebastián </a:t>
            </a:r>
            <a:r>
              <a:rPr lang="es-EC" dirty="0" err="1"/>
              <a:t>Hetsch</a:t>
            </a:r>
            <a:r>
              <a:rPr lang="es-EC" dirty="0"/>
              <a:t> Universidad de </a:t>
            </a:r>
            <a:r>
              <a:rPr lang="es-EC" dirty="0" err="1"/>
              <a:t>Freiburgo</a:t>
            </a:r>
            <a:r>
              <a:rPr lang="es-EC" dirty="0"/>
              <a:t>, Alemania Programa de ASA 2004.</a:t>
            </a:r>
          </a:p>
          <a:p>
            <a:pPr algn="just"/>
            <a:r>
              <a:rPr lang="es-EC" dirty="0"/>
              <a:t>	[12] Comparación de propiedades físico-mecánicas de escapos florales de sotol con la Madera de balsa, 2011, Juan Manual Ríos, Departamento Forestal, Universidad Autónoma Agraria Antonio Narro, 2011</a:t>
            </a:r>
          </a:p>
          <a:p>
            <a:pPr algn="just"/>
            <a:r>
              <a:rPr lang="es-EC" dirty="0"/>
              <a:t>	[13] Sensores, Instrumentación y Automatización de los procesos tomado de: http://www.usmp.edu.pe/publicaciones/boletin/fia/info67/sensores.pdf</a:t>
            </a:r>
          </a:p>
          <a:p>
            <a:pPr algn="just"/>
            <a:r>
              <a:rPr lang="es-EC" dirty="0"/>
              <a:t> [14] VDI 2206, 2004</a:t>
            </a:r>
          </a:p>
          <a:p>
            <a:pPr algn="just"/>
            <a:r>
              <a:rPr lang="es-EC" dirty="0"/>
              <a:t>[15] Celda de Carga </a:t>
            </a:r>
            <a:r>
              <a:rPr lang="es-EC" dirty="0" err="1"/>
              <a:t>Mavin</a:t>
            </a:r>
            <a:r>
              <a:rPr lang="es-EC" dirty="0"/>
              <a:t> NA1, 2018, tomado de: </a:t>
            </a:r>
            <a:r>
              <a:rPr lang="es-EC" u="sng" dirty="0">
                <a:hlinkClick r:id="rId2"/>
              </a:rPr>
              <a:t>http://www.densi.com.tr/urundetay.160.Mavin%20NA1%20Loadcell.html</a:t>
            </a:r>
            <a:endParaRPr lang="es-EC" dirty="0"/>
          </a:p>
          <a:p>
            <a:endParaRPr lang="es-EC" dirty="0"/>
          </a:p>
        </p:txBody>
      </p:sp>
    </p:spTree>
    <p:extLst>
      <p:ext uri="{BB962C8B-B14F-4D97-AF65-F5344CB8AC3E}">
        <p14:creationId xmlns:p14="http://schemas.microsoft.com/office/powerpoint/2010/main" val="1072914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BIBLIOGRAFÍA:</a:t>
            </a:r>
          </a:p>
        </p:txBody>
      </p:sp>
      <p:sp>
        <p:nvSpPr>
          <p:cNvPr id="3" name="Marcador de contenido 2"/>
          <p:cNvSpPr>
            <a:spLocks noGrp="1"/>
          </p:cNvSpPr>
          <p:nvPr>
            <p:ph idx="1"/>
          </p:nvPr>
        </p:nvSpPr>
        <p:spPr/>
        <p:txBody>
          <a:bodyPr>
            <a:normAutofit fontScale="70000" lnSpcReduction="20000"/>
          </a:bodyPr>
          <a:lstStyle/>
          <a:p>
            <a:pPr algn="just"/>
            <a:r>
              <a:rPr lang="es-EC" dirty="0"/>
              <a:t>[16] Transmisor de Peso, DRC-4710 Omega tomado de: </a:t>
            </a:r>
            <a:r>
              <a:rPr lang="es-EC" u="sng" dirty="0">
                <a:hlinkClick r:id="rId2"/>
              </a:rPr>
              <a:t>https://www.omega.com/manuals/manualpdf/M4738.pdf</a:t>
            </a:r>
            <a:r>
              <a:rPr lang="es-EC" dirty="0"/>
              <a:t> </a:t>
            </a:r>
          </a:p>
          <a:p>
            <a:pPr algn="just"/>
            <a:r>
              <a:rPr lang="es-EC" dirty="0"/>
              <a:t>[17] Sensor ultrasónico UB800-18GM40-U-V1 </a:t>
            </a:r>
            <a:r>
              <a:rPr lang="es-EC" dirty="0" err="1"/>
              <a:t>Pepper+Fuchs</a:t>
            </a:r>
            <a:r>
              <a:rPr lang="es-EC" dirty="0"/>
              <a:t>, tomado de: </a:t>
            </a:r>
            <a:r>
              <a:rPr lang="es-EC" u="sng" dirty="0">
                <a:hlinkClick r:id="rId3"/>
              </a:rPr>
              <a:t>https://files.pepperl-fuchs.com/webcat/navi/productInfo/edb/205336_spa.pdf?v=20170126120119</a:t>
            </a:r>
            <a:r>
              <a:rPr lang="es-EC" dirty="0"/>
              <a:t> </a:t>
            </a:r>
          </a:p>
          <a:p>
            <a:pPr algn="just"/>
            <a:r>
              <a:rPr lang="es-ES" dirty="0"/>
              <a:t>[18] Manual de Diseño para la Construcción con Acero, Norma ASTM (Sociedad Americano de Ensayos y Materiales), tomado de:  </a:t>
            </a:r>
            <a:r>
              <a:rPr lang="es-ES" u="sng" dirty="0">
                <a:hlinkClick r:id="rId4"/>
              </a:rPr>
              <a:t>http://www.ahmsa.com/wp-content/uploads/2017/10/Capitulo_1.pdf</a:t>
            </a:r>
            <a:r>
              <a:rPr lang="es-ES" dirty="0"/>
              <a:t> </a:t>
            </a:r>
            <a:endParaRPr lang="es-EC" dirty="0"/>
          </a:p>
          <a:p>
            <a:pPr algn="just"/>
            <a:r>
              <a:rPr lang="es-ES" dirty="0"/>
              <a:t>[19] Elastómeros, Cauchos y Elementos antideslizantes, tomado de: </a:t>
            </a:r>
            <a:r>
              <a:rPr lang="es-ES" b="1" dirty="0"/>
              <a:t> </a:t>
            </a:r>
            <a:r>
              <a:rPr lang="es-ES" u="sng" dirty="0">
                <a:hlinkClick r:id="rId5"/>
              </a:rPr>
              <a:t>https://www.hynempaquetaduras.com/producto/cauchos-antideslizantes/</a:t>
            </a:r>
            <a:r>
              <a:rPr lang="es-ES" dirty="0"/>
              <a:t> </a:t>
            </a:r>
            <a:endParaRPr lang="es-EC" dirty="0"/>
          </a:p>
          <a:p>
            <a:pPr algn="just"/>
            <a:r>
              <a:rPr lang="es-ES" dirty="0"/>
              <a:t>[20] Cauchos Reforzados, tomado de: </a:t>
            </a:r>
            <a:r>
              <a:rPr lang="es-ES" u="sng" dirty="0">
                <a:hlinkClick r:id="rId6"/>
              </a:rPr>
              <a:t>http://www.cabotcorp.mx/solutions/products-plus/carbon-blacks-for-elastomer-reinforcement</a:t>
            </a:r>
            <a:r>
              <a:rPr lang="es-ES" dirty="0"/>
              <a:t> </a:t>
            </a:r>
            <a:endParaRPr lang="es-EC" dirty="0"/>
          </a:p>
          <a:p>
            <a:pPr algn="just"/>
            <a:r>
              <a:rPr lang="es-ES" dirty="0"/>
              <a:t>[21] Planchas de Cauchos Antideslizantes, tomado de: </a:t>
            </a:r>
            <a:r>
              <a:rPr lang="es-ES" u="sng" dirty="0">
                <a:hlinkClick r:id="rId7"/>
              </a:rPr>
              <a:t>https://cauchosvikingo.com/product/plancha-de-caucho-natural-antideslizante-sin-lona/</a:t>
            </a:r>
            <a:r>
              <a:rPr lang="es-ES" dirty="0"/>
              <a:t> </a:t>
            </a:r>
            <a:endParaRPr lang="es-EC" dirty="0"/>
          </a:p>
          <a:p>
            <a:pPr algn="just"/>
            <a:r>
              <a:rPr lang="es-ES" dirty="0"/>
              <a:t>[22] Proceso de Soldadura, 2018 tomado de: </a:t>
            </a:r>
            <a:r>
              <a:rPr lang="es-ES" u="sng" dirty="0">
                <a:hlinkClick r:id="rId8"/>
              </a:rPr>
              <a:t>https://definicion.de/soldadura/</a:t>
            </a:r>
            <a:r>
              <a:rPr lang="es-ES" dirty="0"/>
              <a:t> </a:t>
            </a:r>
            <a:endParaRPr lang="es-EC" dirty="0"/>
          </a:p>
          <a:p>
            <a:pPr algn="just"/>
            <a:r>
              <a:rPr lang="es-ES" dirty="0"/>
              <a:t>[23] Mecanizado de Manufactura, Tornos, tipos de máquinas, tomado de: </a:t>
            </a:r>
            <a:r>
              <a:rPr lang="es-EC" u="sng" dirty="0">
                <a:hlinkClick r:id="rId9"/>
              </a:rPr>
              <a:t>https://www.mecanizadossinc.com/mecanizado-torno-tipos-de-tornos</a:t>
            </a:r>
            <a:r>
              <a:rPr lang="es-EC" dirty="0"/>
              <a:t> </a:t>
            </a:r>
          </a:p>
          <a:p>
            <a:pPr algn="just"/>
            <a:r>
              <a:rPr lang="es-ES" dirty="0"/>
              <a:t>[24] Tabla Tipos de Cable AWG, con secciones y corriente de  </a:t>
            </a:r>
            <a:r>
              <a:rPr lang="es-EC" u="sng" dirty="0">
                <a:hlinkClick r:id="rId10"/>
              </a:rPr>
              <a:t>https://drive.google.com/file/d/0B3yIw9zBHTNoRy1fXzZxV3IyTnM/view</a:t>
            </a:r>
            <a:r>
              <a:rPr lang="es-EC" dirty="0"/>
              <a:t> </a:t>
            </a:r>
          </a:p>
          <a:p>
            <a:endParaRPr lang="es-EC" dirty="0"/>
          </a:p>
        </p:txBody>
      </p:sp>
    </p:spTree>
    <p:extLst>
      <p:ext uri="{BB962C8B-B14F-4D97-AF65-F5344CB8AC3E}">
        <p14:creationId xmlns:p14="http://schemas.microsoft.com/office/powerpoint/2010/main" val="11816809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BIBLIOGRAFÍA:</a:t>
            </a:r>
          </a:p>
        </p:txBody>
      </p:sp>
      <p:sp>
        <p:nvSpPr>
          <p:cNvPr id="3" name="Marcador de contenido 2"/>
          <p:cNvSpPr>
            <a:spLocks noGrp="1"/>
          </p:cNvSpPr>
          <p:nvPr>
            <p:ph idx="1"/>
          </p:nvPr>
        </p:nvSpPr>
        <p:spPr/>
        <p:txBody>
          <a:bodyPr>
            <a:normAutofit fontScale="70000" lnSpcReduction="20000"/>
          </a:bodyPr>
          <a:lstStyle/>
          <a:p>
            <a:pPr algn="just"/>
            <a:r>
              <a:rPr lang="es-ES" dirty="0"/>
              <a:t>[25] Controladores Lógicos Programables, Softwares y Lenguajes de Programación, Departamento de ingeniería Eléctrica, Electrónica y de Control, UNED.</a:t>
            </a:r>
            <a:endParaRPr lang="es-EC" dirty="0"/>
          </a:p>
          <a:p>
            <a:pPr algn="just"/>
            <a:r>
              <a:rPr lang="es-ES" dirty="0"/>
              <a:t>[26] Dimensionamiento y Selección de Fusibles, tomado de: </a:t>
            </a:r>
            <a:r>
              <a:rPr lang="es-ES" u="sng" dirty="0">
                <a:hlinkClick r:id="rId2"/>
              </a:rPr>
              <a:t>https://riunet.upv.es/bitstream/handle/10251/10765/FUSIBLES.pdf</a:t>
            </a:r>
            <a:r>
              <a:rPr lang="es-ES" dirty="0"/>
              <a:t> </a:t>
            </a:r>
            <a:endParaRPr lang="es-EC" dirty="0"/>
          </a:p>
          <a:p>
            <a:pPr algn="just"/>
            <a:r>
              <a:rPr lang="es-ES" dirty="0"/>
              <a:t>[27] Diseño de un Sistema de control </a:t>
            </a:r>
            <a:r>
              <a:rPr lang="es-ES" dirty="0" err="1"/>
              <a:t>domótico</a:t>
            </a:r>
            <a:r>
              <a:rPr lang="es-ES" dirty="0"/>
              <a:t> basado en la plataforma </a:t>
            </a:r>
            <a:r>
              <a:rPr lang="es-ES" dirty="0" err="1"/>
              <a:t>Arduino</a:t>
            </a:r>
            <a:r>
              <a:rPr lang="es-ES" dirty="0"/>
              <a:t>, Emilio Lledó Sánchez, 2012, Escuela Técnica Superior de Ingeniería Informática, Universidad Politécnica de Valencia.  </a:t>
            </a:r>
            <a:endParaRPr lang="es-EC" dirty="0"/>
          </a:p>
          <a:p>
            <a:pPr algn="just"/>
            <a:r>
              <a:rPr lang="es-ES" dirty="0"/>
              <a:t>[28] </a:t>
            </a:r>
            <a:r>
              <a:rPr lang="es-ES_tradnl" dirty="0"/>
              <a:t>Internet de los objetos empleando </a:t>
            </a:r>
            <a:r>
              <a:rPr lang="es-ES_tradnl" dirty="0" err="1"/>
              <a:t>Arduino</a:t>
            </a:r>
            <a:r>
              <a:rPr lang="es-ES_tradnl" dirty="0"/>
              <a:t> para la gestión eléctrica domiciliaria, Adriana Marcela Vega, Francisco </a:t>
            </a:r>
            <a:r>
              <a:rPr lang="es-ES_tradnl" dirty="0" err="1"/>
              <a:t>Santamaria</a:t>
            </a:r>
            <a:r>
              <a:rPr lang="es-ES_tradnl" dirty="0"/>
              <a:t>, Edwin Rivas, 2014. </a:t>
            </a:r>
            <a:r>
              <a:rPr lang="en-US" dirty="0" err="1"/>
              <a:t>Escuela</a:t>
            </a:r>
            <a:r>
              <a:rPr lang="en-US" dirty="0"/>
              <a:t> de </a:t>
            </a:r>
            <a:r>
              <a:rPr lang="en-US" dirty="0" err="1"/>
              <a:t>Administración</a:t>
            </a:r>
            <a:r>
              <a:rPr lang="en-US" dirty="0"/>
              <a:t> de </a:t>
            </a:r>
            <a:r>
              <a:rPr lang="en-US" dirty="0" err="1"/>
              <a:t>Negocios</a:t>
            </a:r>
            <a:endParaRPr lang="es-EC" dirty="0"/>
          </a:p>
          <a:p>
            <a:pPr algn="just"/>
            <a:r>
              <a:rPr lang="en-US" dirty="0"/>
              <a:t>[29] Internet of Things: Ubiquitous Home Control and Monitoring System using Android based Smart Phone, Department of Information Electronics Engineering, Mokpo National University, Mokpo, 534-729, Korea South, Rajeev </a:t>
            </a:r>
            <a:r>
              <a:rPr lang="en-US" dirty="0" err="1"/>
              <a:t>Piyare</a:t>
            </a:r>
            <a:r>
              <a:rPr lang="en-US" dirty="0"/>
              <a:t>, Department of Information Electronics Engineering, Mokpo National University, Mokpo, 534-729, Korea South</a:t>
            </a:r>
            <a:endParaRPr lang="es-EC" dirty="0"/>
          </a:p>
          <a:p>
            <a:pPr algn="just"/>
            <a:r>
              <a:rPr lang="en-US" dirty="0"/>
              <a:t>	</a:t>
            </a:r>
            <a:r>
              <a:rPr lang="es-ES" dirty="0"/>
              <a:t>[30] Implantación de </a:t>
            </a:r>
            <a:r>
              <a:rPr lang="es-ES" dirty="0" err="1"/>
              <a:t>Arduino</a:t>
            </a:r>
            <a:r>
              <a:rPr lang="es-ES" dirty="0"/>
              <a:t> en las redes Ethernet: “</a:t>
            </a:r>
            <a:r>
              <a:rPr lang="es-ES" dirty="0" err="1"/>
              <a:t>Arduino</a:t>
            </a:r>
            <a:r>
              <a:rPr lang="es-ES" dirty="0"/>
              <a:t> y el Interne de las cosas”, José Manual Ruiz Gutiérrez, 2013 tomado de: </a:t>
            </a:r>
            <a:r>
              <a:rPr lang="es-ES" u="sng" dirty="0">
                <a:hlinkClick r:id="rId3"/>
              </a:rPr>
              <a:t>http://www.cantone.com.ar/ARDUINO/Arduino_y_EthernetShield.pdf</a:t>
            </a:r>
            <a:r>
              <a:rPr lang="es-ES" dirty="0"/>
              <a:t> </a:t>
            </a:r>
            <a:endParaRPr lang="es-EC" dirty="0"/>
          </a:p>
          <a:p>
            <a:pPr algn="just"/>
            <a:r>
              <a:rPr lang="es-ES" dirty="0"/>
              <a:t>	[31] Tamaño de la muestra, Vicente Manzano </a:t>
            </a:r>
            <a:r>
              <a:rPr lang="es-ES" dirty="0" err="1"/>
              <a:t>Arrondo</a:t>
            </a:r>
            <a:r>
              <a:rPr lang="es-ES" dirty="0"/>
              <a:t>, 2013 recuperado de:  </a:t>
            </a:r>
            <a:r>
              <a:rPr lang="es-ES" u="sng" dirty="0">
                <a:hlinkClick r:id="rId4"/>
              </a:rPr>
              <a:t>http://asignatura.us.es/dadpsico/apuntes/TamMuestra.pdf</a:t>
            </a:r>
            <a:r>
              <a:rPr lang="es-ES" dirty="0"/>
              <a:t> </a:t>
            </a:r>
            <a:endParaRPr lang="es-EC" dirty="0"/>
          </a:p>
          <a:p>
            <a:endParaRPr lang="es-EC" dirty="0"/>
          </a:p>
        </p:txBody>
      </p:sp>
    </p:spTree>
    <p:extLst>
      <p:ext uri="{BB962C8B-B14F-4D97-AF65-F5344CB8AC3E}">
        <p14:creationId xmlns:p14="http://schemas.microsoft.com/office/powerpoint/2010/main" val="13304980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BIBLIOGRAFÍA:</a:t>
            </a:r>
          </a:p>
        </p:txBody>
      </p:sp>
      <p:sp>
        <p:nvSpPr>
          <p:cNvPr id="3" name="Marcador de contenido 2"/>
          <p:cNvSpPr>
            <a:spLocks noGrp="1"/>
          </p:cNvSpPr>
          <p:nvPr>
            <p:ph idx="1"/>
          </p:nvPr>
        </p:nvSpPr>
        <p:spPr/>
        <p:txBody>
          <a:bodyPr>
            <a:normAutofit fontScale="70000" lnSpcReduction="20000"/>
          </a:bodyPr>
          <a:lstStyle/>
          <a:p>
            <a:pPr algn="just"/>
            <a:r>
              <a:rPr lang="es-ES" dirty="0"/>
              <a:t>[32] </a:t>
            </a:r>
            <a:r>
              <a:rPr lang="es-ES" dirty="0" err="1"/>
              <a:t>Dimension</a:t>
            </a:r>
            <a:r>
              <a:rPr lang="es-ES" dirty="0"/>
              <a:t> </a:t>
            </a:r>
            <a:r>
              <a:rPr lang="es-ES" dirty="0" err="1"/>
              <a:t>Research</a:t>
            </a:r>
            <a:r>
              <a:rPr lang="es-ES" dirty="0"/>
              <a:t>, Inc. </a:t>
            </a:r>
            <a:r>
              <a:rPr lang="es-ES" dirty="0" err="1"/>
              <a:t>Confident</a:t>
            </a:r>
            <a:r>
              <a:rPr lang="es-ES" dirty="0"/>
              <a:t> </a:t>
            </a:r>
            <a:r>
              <a:rPr lang="es-ES" dirty="0" err="1"/>
              <a:t>Intervals</a:t>
            </a:r>
            <a:r>
              <a:rPr lang="es-ES" dirty="0"/>
              <a:t> </a:t>
            </a:r>
            <a:r>
              <a:rPr lang="es-ES" dirty="0" err="1"/>
              <a:t>for</a:t>
            </a:r>
            <a:r>
              <a:rPr lang="es-ES" dirty="0"/>
              <a:t> </a:t>
            </a:r>
            <a:r>
              <a:rPr lang="es-ES" dirty="0" err="1"/>
              <a:t>Proportion</a:t>
            </a:r>
            <a:r>
              <a:rPr lang="es-ES" dirty="0"/>
              <a:t> </a:t>
            </a:r>
            <a:r>
              <a:rPr lang="es-ES" dirty="0" err="1"/>
              <a:t>Calculator</a:t>
            </a:r>
            <a:r>
              <a:rPr lang="es-ES" dirty="0"/>
              <a:t> http://www.dimensionresearch.com/index.html (tamaño de la muestra e intervalos de confianza)</a:t>
            </a:r>
            <a:endParaRPr lang="es-EC" dirty="0"/>
          </a:p>
          <a:p>
            <a:pPr algn="just"/>
            <a:r>
              <a:rPr lang="es-ES" dirty="0"/>
              <a:t>[32] Guía para la construcción de muestras, Contraloría General de la República de Chile tomado de: </a:t>
            </a:r>
            <a:r>
              <a:rPr lang="es-ES" dirty="0">
                <a:hlinkClick r:id="rId2"/>
              </a:rPr>
              <a:t>http://www.oas.org/juridico/PDFs/mesicic4_chl_const.pdf</a:t>
            </a:r>
            <a:r>
              <a:rPr lang="es-ES" dirty="0"/>
              <a:t>.   </a:t>
            </a:r>
            <a:endParaRPr lang="es-EC" dirty="0"/>
          </a:p>
          <a:p>
            <a:pPr algn="just"/>
            <a:r>
              <a:rPr lang="es-ES" dirty="0"/>
              <a:t>[33] Universidad autónoma de nuevo león, Física 3, III Semestre, Ingeniero José Luis Gutiérrez Alvarado, Ing. Juan Francisco Salazar Rodríguez. Pág. 12 Tabla 1-1 valores Medios de Coeficientes de Fricción (Superficies Secas).</a:t>
            </a:r>
            <a:endParaRPr lang="es-EC" dirty="0"/>
          </a:p>
          <a:p>
            <a:pPr algn="just"/>
            <a:r>
              <a:rPr lang="es-ES" dirty="0"/>
              <a:t>[34] </a:t>
            </a:r>
            <a:r>
              <a:rPr lang="es-ES" dirty="0" err="1"/>
              <a:t>Angos</a:t>
            </a:r>
            <a:r>
              <a:rPr lang="es-ES" dirty="0"/>
              <a:t> Mario, </a:t>
            </a:r>
            <a:r>
              <a:rPr lang="es-ES" dirty="0" err="1"/>
              <a:t>Calvopiña</a:t>
            </a:r>
            <a:r>
              <a:rPr lang="es-ES" dirty="0"/>
              <a:t> Enríquez, 2013, Diseño Construcción y Simulación de una Maquina Clasificadora de Frutos. Universidad de las Fuerzas Armadas </a:t>
            </a:r>
            <a:r>
              <a:rPr lang="es-ES" dirty="0" err="1"/>
              <a:t>Espe</a:t>
            </a:r>
            <a:r>
              <a:rPr lang="es-ES" dirty="0"/>
              <a:t>, Departamento de Ciencias de la Energía y Mecánica, carrera de Ingeniería Mecánica, </a:t>
            </a:r>
            <a:r>
              <a:rPr lang="es-ES" dirty="0" err="1"/>
              <a:t>Sangolquí</a:t>
            </a:r>
            <a:r>
              <a:rPr lang="es-ES" dirty="0"/>
              <a:t>-Ecuador.</a:t>
            </a:r>
            <a:endParaRPr lang="es-EC" dirty="0"/>
          </a:p>
          <a:p>
            <a:pPr algn="just"/>
            <a:r>
              <a:rPr lang="es-ES" dirty="0"/>
              <a:t>  	[35] Felipe </a:t>
            </a:r>
            <a:r>
              <a:rPr lang="es-ES" dirty="0" err="1"/>
              <a:t>Diaz</a:t>
            </a:r>
            <a:r>
              <a:rPr lang="es-ES" dirty="0"/>
              <a:t> del Castillo Rodríguez, 2007, Tablas y Graficas para el Diseño de Elementos de Máquinas, Facultad de Estudios Superiores Cuautitlán, Departamento de Ingeniería, Cuautitlán-México.   </a:t>
            </a:r>
            <a:endParaRPr lang="es-EC" dirty="0"/>
          </a:p>
          <a:p>
            <a:pPr algn="just"/>
            <a:r>
              <a:rPr lang="es-ES" dirty="0"/>
              <a:t>	[36] Metalizados de Equipos y Cabinas, Tabla de Soldadura de Materiales y Maquinado de Metales y Aleaciones, recuperado el 02 de Enero del 2019 de: </a:t>
            </a:r>
            <a:r>
              <a:rPr lang="es-ES" u="sng" dirty="0">
                <a:hlinkClick r:id="rId3"/>
              </a:rPr>
              <a:t>https://meteqco.com/tipos-de-metales-de-soldar/</a:t>
            </a:r>
            <a:r>
              <a:rPr lang="es-ES" dirty="0"/>
              <a:t> </a:t>
            </a:r>
            <a:endParaRPr lang="es-EC" dirty="0"/>
          </a:p>
          <a:p>
            <a:pPr algn="just"/>
            <a:r>
              <a:rPr lang="es-ES" dirty="0"/>
              <a:t>[37] Tabla de Dureza Brinell (HB) de los Materiales, Ingemecánica, recuperado el 22 de Enero del 2019 de: </a:t>
            </a:r>
            <a:r>
              <a:rPr lang="es-ES" u="sng" dirty="0">
                <a:hlinkClick r:id="rId4"/>
              </a:rPr>
              <a:t>https://ingemecanica.com/tutorialsemanal/tutorialn218.html</a:t>
            </a:r>
            <a:r>
              <a:rPr lang="es-ES" dirty="0"/>
              <a:t>    </a:t>
            </a:r>
            <a:endParaRPr lang="es-EC" dirty="0"/>
          </a:p>
          <a:p>
            <a:endParaRPr lang="es-EC" dirty="0"/>
          </a:p>
        </p:txBody>
      </p:sp>
    </p:spTree>
    <p:extLst>
      <p:ext uri="{BB962C8B-B14F-4D97-AF65-F5344CB8AC3E}">
        <p14:creationId xmlns:p14="http://schemas.microsoft.com/office/powerpoint/2010/main" val="1671469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BIBLIOGRAFÍA:</a:t>
            </a:r>
          </a:p>
        </p:txBody>
      </p:sp>
      <p:sp>
        <p:nvSpPr>
          <p:cNvPr id="3" name="Marcador de contenido 2"/>
          <p:cNvSpPr>
            <a:spLocks noGrp="1"/>
          </p:cNvSpPr>
          <p:nvPr>
            <p:ph idx="1"/>
          </p:nvPr>
        </p:nvSpPr>
        <p:spPr/>
        <p:txBody>
          <a:bodyPr>
            <a:normAutofit lnSpcReduction="10000"/>
          </a:bodyPr>
          <a:lstStyle/>
          <a:p>
            <a:pPr algn="just"/>
            <a:r>
              <a:rPr lang="es-ES" sz="1400" dirty="0"/>
              <a:t>[38]  Tabla de Valores Par-Apriete de Tornillos Comerciales Hexagonales con coeficiente de fricción de 0.15 y roscas sin lubricación UTLICELL, Células de Carga, Notas Técnicas, tomado el 22 de Enero del 2019 de: </a:t>
            </a:r>
            <a:r>
              <a:rPr lang="es-ES" sz="1400" u="sng" dirty="0">
                <a:hlinkClick r:id="rId2"/>
              </a:rPr>
              <a:t>https://www.utilcell.es/wp-content/uploads/2017/05/13.-Es_NT_Tornilleria_Utilcell.pdf</a:t>
            </a:r>
            <a:r>
              <a:rPr lang="es-EC" sz="1400" i="1" dirty="0"/>
              <a:t>  </a:t>
            </a:r>
            <a:endParaRPr lang="es-EC" sz="1400" dirty="0"/>
          </a:p>
          <a:p>
            <a:pPr algn="just"/>
            <a:r>
              <a:rPr lang="es-ES" sz="1400" dirty="0"/>
              <a:t>[39] SICK Sensor </a:t>
            </a:r>
            <a:r>
              <a:rPr lang="es-ES" sz="1400" dirty="0" err="1"/>
              <a:t>Intelligence</a:t>
            </a:r>
            <a:r>
              <a:rPr lang="es-ES" sz="1400" dirty="0"/>
              <a:t>, Sensores de Proximidad Magnética, tomado el 02 de Diciembre del 2018 de: </a:t>
            </a:r>
            <a:r>
              <a:rPr lang="es-ES" sz="1400" u="sng" dirty="0">
                <a:hlinkClick r:id="rId3"/>
              </a:rPr>
              <a:t>https://www.sick.com/es/es/sensores-de-proximidad/sensores-de-proximidad-magneticos/c/g201656</a:t>
            </a:r>
            <a:r>
              <a:rPr lang="es-ES" sz="1400" dirty="0"/>
              <a:t>  </a:t>
            </a:r>
            <a:endParaRPr lang="es-EC" sz="1400" dirty="0"/>
          </a:p>
          <a:p>
            <a:pPr algn="just"/>
            <a:r>
              <a:rPr lang="es-ES" sz="1400" dirty="0"/>
              <a:t>[40] Sensores de Distancia Láser, recuperado el 22 de Enero del 2019 de:   </a:t>
            </a:r>
            <a:r>
              <a:rPr lang="es-ES" sz="1400" u="sng" dirty="0">
                <a:hlinkClick r:id="rId4"/>
              </a:rPr>
              <a:t>https://tienda.bricogeek.com/sensores-distancia/997-sensor-de-distancia-laser-vl53l0x.html</a:t>
            </a:r>
            <a:endParaRPr lang="es-EC" sz="1400" dirty="0"/>
          </a:p>
          <a:p>
            <a:pPr algn="just"/>
            <a:r>
              <a:rPr lang="es-ES" sz="1400" dirty="0"/>
              <a:t>[40] HMI TDE Logo, recuperado el 22 de Enero del 2019 de. </a:t>
            </a:r>
            <a:r>
              <a:rPr lang="es-ES" sz="1400" u="sng" dirty="0">
                <a:hlinkClick r:id="rId5"/>
              </a:rPr>
              <a:t>https://www.automation24.biz/siemens-logo-8-tde-6ed1055-4mh00-0ba1</a:t>
            </a:r>
            <a:endParaRPr lang="es-EC" sz="1400" dirty="0"/>
          </a:p>
          <a:p>
            <a:pPr algn="just"/>
            <a:r>
              <a:rPr lang="es-ES" sz="1400" dirty="0"/>
              <a:t>[42] Sensores de Distancia Láser, recuperado el 22 de Enero del 2019 de:   </a:t>
            </a:r>
            <a:r>
              <a:rPr lang="es-EC" sz="1400" dirty="0">
                <a:hlinkClick r:id="rId6"/>
              </a:rPr>
              <a:t>https://assets.omron.eu/downloads/datasheet/en/e368_e3z_laser_photoelectric_sensor_with_built-in_amplifier_datasheet_en.pdf</a:t>
            </a:r>
            <a:endParaRPr lang="es-EC" sz="1400" dirty="0"/>
          </a:p>
          <a:p>
            <a:pPr algn="just"/>
            <a:r>
              <a:rPr lang="es-ES" sz="1400" dirty="0"/>
              <a:t>[43] Placa de Acero A36, Grados de Acero al Carbono, Propiedades Mecánicas del Acero Estructural, NORMAS ASTM A36, tomado de: </a:t>
            </a:r>
            <a:r>
              <a:rPr lang="es-ES" sz="1400" dirty="0">
                <a:hlinkClick r:id="rId7"/>
              </a:rPr>
              <a:t>https://www.ehowenespanol.com/caracteristicas-del-acero-sae-a36-info_153282/</a:t>
            </a:r>
            <a:r>
              <a:rPr lang="es-ES" sz="1400" dirty="0"/>
              <a:t> </a:t>
            </a:r>
            <a:endParaRPr lang="es-EC" sz="1400" dirty="0"/>
          </a:p>
          <a:p>
            <a:endParaRPr lang="es-EC" dirty="0"/>
          </a:p>
        </p:txBody>
      </p:sp>
    </p:spTree>
    <p:extLst>
      <p:ext uri="{BB962C8B-B14F-4D97-AF65-F5344CB8AC3E}">
        <p14:creationId xmlns:p14="http://schemas.microsoft.com/office/powerpoint/2010/main" val="20301723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64804891"/>
              </p:ext>
            </p:extLst>
          </p:nvPr>
        </p:nvGraphicFramePr>
        <p:xfrm>
          <a:off x="1036489" y="2725541"/>
          <a:ext cx="3939548" cy="2176069"/>
        </p:xfrm>
        <a:graphic>
          <a:graphicData uri="http://schemas.openxmlformats.org/drawingml/2006/table">
            <a:tbl>
              <a:tblPr>
                <a:tableStyleId>{5C22544A-7EE6-4342-B048-85BDC9FD1C3A}</a:tableStyleId>
              </a:tblPr>
              <a:tblGrid>
                <a:gridCol w="1205984">
                  <a:extLst>
                    <a:ext uri="{9D8B030D-6E8A-4147-A177-3AD203B41FA5}">
                      <a16:colId xmlns:a16="http://schemas.microsoft.com/office/drawing/2014/main" val="856224619"/>
                    </a:ext>
                  </a:extLst>
                </a:gridCol>
                <a:gridCol w="1205984">
                  <a:extLst>
                    <a:ext uri="{9D8B030D-6E8A-4147-A177-3AD203B41FA5}">
                      <a16:colId xmlns:a16="http://schemas.microsoft.com/office/drawing/2014/main" val="2336040399"/>
                    </a:ext>
                  </a:extLst>
                </a:gridCol>
                <a:gridCol w="1527580">
                  <a:extLst>
                    <a:ext uri="{9D8B030D-6E8A-4147-A177-3AD203B41FA5}">
                      <a16:colId xmlns:a16="http://schemas.microsoft.com/office/drawing/2014/main" val="1627436566"/>
                    </a:ext>
                  </a:extLst>
                </a:gridCol>
              </a:tblGrid>
              <a:tr h="438714">
                <a:tc>
                  <a:txBody>
                    <a:bodyPr/>
                    <a:lstStyle/>
                    <a:p>
                      <a:pPr algn="ctr" fontAlgn="b"/>
                      <a:r>
                        <a:rPr lang="es-EC" sz="1400" u="none" strike="noStrike" dirty="0">
                          <a:effectLst/>
                        </a:rPr>
                        <a:t>Acero A36</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lumMod val="50000"/>
                        <a:lumOff val="50000"/>
                      </a:schemeClr>
                    </a:solidFill>
                  </a:tcPr>
                </a:tc>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 </a:t>
                      </a:r>
                      <a:endParaRPr lang="es-EC"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6414381"/>
                  </a:ext>
                </a:extLst>
              </a:tr>
              <a:tr h="469331">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Material</a:t>
                      </a:r>
                      <a:endParaRPr lang="es-EC" sz="14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s-EC" sz="1400" u="none" strike="noStrike" dirty="0">
                          <a:effectLst/>
                        </a:rPr>
                        <a:t>% Composición</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291847570"/>
                  </a:ext>
                </a:extLst>
              </a:tr>
              <a:tr h="305481">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Carbono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0.20</a:t>
                      </a:r>
                      <a:endParaRPr lang="es-EC"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8496387"/>
                  </a:ext>
                </a:extLst>
              </a:tr>
              <a:tr h="351581">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Manganeso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0.2</a:t>
                      </a:r>
                      <a:endParaRPr lang="es-EC"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3139555"/>
                  </a:ext>
                </a:extLst>
              </a:tr>
              <a:tr h="305481">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Fosforo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0.04</a:t>
                      </a:r>
                      <a:endParaRPr lang="es-EC"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8811417"/>
                  </a:ext>
                </a:extLst>
              </a:tr>
              <a:tr h="305481">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Azufre</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0.05</a:t>
                      </a:r>
                      <a:endParaRPr lang="es-EC"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6645364"/>
                  </a:ext>
                </a:extLst>
              </a:tr>
            </a:tbl>
          </a:graphicData>
        </a:graphic>
      </p:graphicFrame>
      <p:sp>
        <p:nvSpPr>
          <p:cNvPr id="7" name="Rectángulo 6"/>
          <p:cNvSpPr/>
          <p:nvPr/>
        </p:nvSpPr>
        <p:spPr>
          <a:xfrm>
            <a:off x="1695707" y="5540415"/>
            <a:ext cx="8107511" cy="461665"/>
          </a:xfrm>
          <a:prstGeom prst="rect">
            <a:avLst/>
          </a:prstGeom>
        </p:spPr>
        <p:txBody>
          <a:bodyPr wrap="square">
            <a:spAutoFit/>
          </a:bodyPr>
          <a:lstStyle/>
          <a:p>
            <a:pPr algn="just"/>
            <a:r>
              <a:rPr lang="es-ES" sz="1200" dirty="0"/>
              <a:t>Las Tablas </a:t>
            </a:r>
            <a:r>
              <a:rPr lang="es-ES" sz="1200" dirty="0">
                <a:latin typeface="Arial" panose="020B0604020202020204" pitchFamily="34" charset="0"/>
                <a:cs typeface="Arial" panose="020B0604020202020204" pitchFamily="34" charset="0"/>
              </a:rPr>
              <a:t>N°17 y N°18, muestran los datos de composición química de las materias primas utilizadas (Acero A36 y Acero 1018) tomado de: </a:t>
            </a:r>
            <a:r>
              <a:rPr lang="es-ES" sz="1200" dirty="0">
                <a:latin typeface="Arial" panose="020B0604020202020204" pitchFamily="34" charset="0"/>
                <a:cs typeface="Arial" panose="020B0604020202020204" pitchFamily="34" charset="0"/>
                <a:hlinkClick r:id="rId2"/>
              </a:rPr>
              <a:t>https://www.ehowenespanol.com/caracteristicas-del-acero-sae-a36-info_153282/</a:t>
            </a:r>
            <a:r>
              <a:rPr lang="es-ES" sz="1200" dirty="0">
                <a:latin typeface="Arial" panose="020B0604020202020204" pitchFamily="34" charset="0"/>
                <a:cs typeface="Arial" panose="020B0604020202020204" pitchFamily="34" charset="0"/>
              </a:rPr>
              <a:t> </a:t>
            </a:r>
            <a:endParaRPr lang="es-EC" sz="1200" dirty="0">
              <a:latin typeface="Arial" panose="020B0604020202020204" pitchFamily="34" charset="0"/>
              <a:cs typeface="Arial" panose="020B0604020202020204" pitchFamily="34" charset="0"/>
            </a:endParaRPr>
          </a:p>
        </p:txBody>
      </p:sp>
      <p:sp>
        <p:nvSpPr>
          <p:cNvPr id="8" name="Rectángulo 7"/>
          <p:cNvSpPr/>
          <p:nvPr/>
        </p:nvSpPr>
        <p:spPr>
          <a:xfrm>
            <a:off x="1601139" y="2323498"/>
            <a:ext cx="3265766"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 Tabla N°21 Composición Química Acero A36</a:t>
            </a:r>
            <a:endParaRPr lang="es-EC" sz="1200" dirty="0"/>
          </a:p>
        </p:txBody>
      </p:sp>
      <p:graphicFrame>
        <p:nvGraphicFramePr>
          <p:cNvPr id="9" name="Tabla 8"/>
          <p:cNvGraphicFramePr>
            <a:graphicFrameLocks noGrp="1"/>
          </p:cNvGraphicFramePr>
          <p:nvPr>
            <p:extLst>
              <p:ext uri="{D42A27DB-BD31-4B8C-83A1-F6EECF244321}">
                <p14:modId xmlns:p14="http://schemas.microsoft.com/office/powerpoint/2010/main" val="3169777143"/>
              </p:ext>
            </p:extLst>
          </p:nvPr>
        </p:nvGraphicFramePr>
        <p:xfrm>
          <a:off x="6308469" y="2725541"/>
          <a:ext cx="4037010" cy="2176068"/>
        </p:xfrm>
        <a:graphic>
          <a:graphicData uri="http://schemas.openxmlformats.org/drawingml/2006/table">
            <a:tbl>
              <a:tblPr>
                <a:tableStyleId>{5C22544A-7EE6-4342-B048-85BDC9FD1C3A}</a:tableStyleId>
              </a:tblPr>
              <a:tblGrid>
                <a:gridCol w="1242157">
                  <a:extLst>
                    <a:ext uri="{9D8B030D-6E8A-4147-A177-3AD203B41FA5}">
                      <a16:colId xmlns:a16="http://schemas.microsoft.com/office/drawing/2014/main" val="3732267206"/>
                    </a:ext>
                  </a:extLst>
                </a:gridCol>
                <a:gridCol w="1221454">
                  <a:extLst>
                    <a:ext uri="{9D8B030D-6E8A-4147-A177-3AD203B41FA5}">
                      <a16:colId xmlns:a16="http://schemas.microsoft.com/office/drawing/2014/main" val="1685642580"/>
                    </a:ext>
                  </a:extLst>
                </a:gridCol>
                <a:gridCol w="1573399">
                  <a:extLst>
                    <a:ext uri="{9D8B030D-6E8A-4147-A177-3AD203B41FA5}">
                      <a16:colId xmlns:a16="http://schemas.microsoft.com/office/drawing/2014/main" val="1957702071"/>
                    </a:ext>
                  </a:extLst>
                </a:gridCol>
              </a:tblGrid>
              <a:tr h="680361">
                <a:tc>
                  <a:txBody>
                    <a:bodyPr/>
                    <a:lstStyle/>
                    <a:p>
                      <a:pPr algn="ctr" fontAlgn="b"/>
                      <a:r>
                        <a:rPr lang="es-EC" sz="1400" u="none" strike="noStrike" dirty="0">
                          <a:effectLst/>
                        </a:rPr>
                        <a:t>Acero 1018</a:t>
                      </a:r>
                    </a:p>
                    <a:p>
                      <a:pPr algn="ctr" fontAlgn="b"/>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bg1">
                        <a:lumMod val="50000"/>
                        <a:lumOff val="50000"/>
                      </a:schemeClr>
                    </a:solidFill>
                  </a:tcPr>
                </a:tc>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0741428"/>
                  </a:ext>
                </a:extLst>
              </a:tr>
              <a:tr h="342052">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Material</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s-EC" sz="1400" u="none" strike="noStrike" dirty="0">
                          <a:effectLst/>
                        </a:rPr>
                        <a:t>% Composición</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3096345700"/>
                  </a:ext>
                </a:extLst>
              </a:tr>
              <a:tr h="267878">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Carbono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0.15-0.2</a:t>
                      </a:r>
                      <a:endParaRPr lang="es-EC"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7529648"/>
                  </a:ext>
                </a:extLst>
              </a:tr>
              <a:tr h="350021">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Manganeso</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0.6-0.9</a:t>
                      </a:r>
                      <a:endParaRPr lang="es-EC"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7836200"/>
                  </a:ext>
                </a:extLst>
              </a:tr>
              <a:tr h="267878">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Fosforo</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0.04</a:t>
                      </a:r>
                      <a:endParaRPr lang="es-EC"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4048117"/>
                  </a:ext>
                </a:extLst>
              </a:tr>
              <a:tr h="267878">
                <a:tc>
                  <a:txBody>
                    <a:bodyPr/>
                    <a:lstStyle/>
                    <a:p>
                      <a:pPr algn="ctr" fontAlgn="b"/>
                      <a:r>
                        <a:rPr lang="es-EC" sz="1400" u="none" strike="noStrike">
                          <a:effectLst/>
                        </a:rPr>
                        <a:t>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a:effectLst/>
                        </a:rPr>
                        <a:t>Azufre</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EC" sz="1400" u="none" strike="noStrike" dirty="0">
                          <a:effectLst/>
                        </a:rPr>
                        <a:t>0.05</a:t>
                      </a:r>
                      <a:endParaRPr lang="es-EC"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9674000"/>
                  </a:ext>
                </a:extLst>
              </a:tr>
            </a:tbl>
          </a:graphicData>
        </a:graphic>
      </p:graphicFrame>
      <p:sp>
        <p:nvSpPr>
          <p:cNvPr id="10" name="Rectángulo 9"/>
          <p:cNvSpPr/>
          <p:nvPr/>
        </p:nvSpPr>
        <p:spPr>
          <a:xfrm>
            <a:off x="6736570" y="2314204"/>
            <a:ext cx="3338799"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 Tabla N°22 Composición Química Acero 1018</a:t>
            </a:r>
            <a:endParaRPr lang="es-EC" sz="1200" dirty="0"/>
          </a:p>
        </p:txBody>
      </p:sp>
    </p:spTree>
    <p:extLst>
      <p:ext uri="{BB962C8B-B14F-4D97-AF65-F5344CB8AC3E}">
        <p14:creationId xmlns:p14="http://schemas.microsoft.com/office/powerpoint/2010/main" val="655431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26987" t="11922" r="25212" b="6819"/>
          <a:stretch/>
        </p:blipFill>
        <p:spPr bwMode="auto">
          <a:xfrm>
            <a:off x="3392514" y="1531643"/>
            <a:ext cx="4932779" cy="455018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783263" y="6081823"/>
            <a:ext cx="9881192" cy="716928"/>
          </a:xfrm>
          <a:prstGeom prst="rect">
            <a:avLst/>
          </a:prstGeom>
        </p:spPr>
        <p:txBody>
          <a:bodyPr wrap="square">
            <a:spAutoFit/>
          </a:bodyPr>
          <a:lstStyle/>
          <a:p>
            <a:pPr indent="449580" algn="just">
              <a:lnSpc>
                <a:spcPct val="200000"/>
              </a:lnSpc>
              <a:spcAft>
                <a:spcPts val="0"/>
              </a:spcAft>
            </a:pPr>
            <a:r>
              <a:rPr lang="es-ES" sz="1100" i="1">
                <a:latin typeface="Arial" panose="020B0604020202020204" pitchFamily="34" charset="0"/>
                <a:ea typeface="Calibri" panose="020F0502020204030204" pitchFamily="34" charset="0"/>
              </a:rPr>
              <a:t>Nota: Tabla 1.1 Tomado de: Felipe Díaz del Castillo Rodríguez, 2007, Tablas y Graficas para el Diseño de Elementos de Máquinas, Facultad de Estudios Superiores Cuautitlán, Departamento de Ingeniería, Cuautitlán-México Capitulo 1, Esfuerzos básicos Teorías de Falla y Fatiga. </a:t>
            </a:r>
            <a:endParaRPr lang="es-EC" sz="1100" dirty="0">
              <a:effectLst/>
              <a:latin typeface="Arial" panose="020B0604020202020204" pitchFamily="34" charset="0"/>
              <a:ea typeface="Calibri" panose="020F0502020204030204" pitchFamily="34" charset="0"/>
            </a:endParaRPr>
          </a:p>
        </p:txBody>
      </p:sp>
      <p:sp>
        <p:nvSpPr>
          <p:cNvPr id="6" name="Rectángulo 5"/>
          <p:cNvSpPr/>
          <p:nvPr/>
        </p:nvSpPr>
        <p:spPr>
          <a:xfrm>
            <a:off x="2810903" y="1254644"/>
            <a:ext cx="6096000" cy="276999"/>
          </a:xfrm>
          <a:prstGeom prst="rect">
            <a:avLst/>
          </a:prstGeom>
        </p:spPr>
        <p:txBody>
          <a:bodyPr>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Tabla N. ª 23 Propiedades Mecánicas de los Materiales más Comunes en Ingeniería</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892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16580" t="26042" r="17274" b="13720"/>
          <a:stretch/>
        </p:blipFill>
        <p:spPr bwMode="auto">
          <a:xfrm>
            <a:off x="1479535" y="2052638"/>
            <a:ext cx="8194705" cy="4195762"/>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3692076" y="1629778"/>
            <a:ext cx="3769622" cy="408766"/>
          </a:xfrm>
          <a:prstGeom prst="rect">
            <a:avLst/>
          </a:prstGeom>
        </p:spPr>
        <p:txBody>
          <a:bodyPr wrap="none">
            <a:spAutoFit/>
          </a:bodyPr>
          <a:lstStyle/>
          <a:p>
            <a:pPr indent="449580"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Tabla N. ª 24 Dureza Brinell de los Materiales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942215" y="6113192"/>
            <a:ext cx="6977114" cy="830997"/>
          </a:xfrm>
          <a:prstGeom prst="rect">
            <a:avLst/>
          </a:prstGeom>
        </p:spPr>
        <p:txBody>
          <a:bodyPr wrap="square">
            <a:spAutoFit/>
          </a:bodyPr>
          <a:lstStyle/>
          <a:p>
            <a:pPr indent="449580" algn="ctr">
              <a:lnSpc>
                <a:spcPct val="200000"/>
              </a:lnSpc>
              <a:spcAft>
                <a:spcPts val="0"/>
              </a:spcAft>
            </a:pPr>
            <a:r>
              <a:rPr lang="es-EC" sz="1200" i="1" dirty="0">
                <a:latin typeface="Arial" panose="020B0604020202020204" pitchFamily="34" charset="0"/>
                <a:ea typeface="Calibri" panose="020F0502020204030204" pitchFamily="34" charset="0"/>
                <a:cs typeface="Times New Roman" panose="02020603050405020304" pitchFamily="18" charset="0"/>
              </a:rPr>
              <a:t>Nota: Tabla de Dureza Brinell (HB) de los Materiales, Ingemecánica, recuperado el 22 de Enero del 2019 de: </a:t>
            </a:r>
            <a:r>
              <a:rPr lang="es-EC" sz="1200" i="1"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https://ingemecanica.com/tutorialsemanal/tutorialn218.html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54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METODOLOGÍA:</a:t>
            </a:r>
          </a:p>
        </p:txBody>
      </p:sp>
      <p:sp>
        <p:nvSpPr>
          <p:cNvPr id="3" name="Marcador de contenido 2"/>
          <p:cNvSpPr>
            <a:spLocks noGrp="1"/>
          </p:cNvSpPr>
          <p:nvPr>
            <p:ph idx="1"/>
          </p:nvPr>
        </p:nvSpPr>
        <p:spPr>
          <a:xfrm>
            <a:off x="1104293" y="1853248"/>
            <a:ext cx="8946541" cy="4195481"/>
          </a:xfrm>
        </p:spPr>
        <p:txBody>
          <a:bodyPr/>
          <a:lstStyle/>
          <a:p>
            <a:pPr algn="just"/>
            <a:r>
              <a:rPr lang="es-EC" dirty="0"/>
              <a:t>Con una estructura que se basa en los subsistemas y en un análisis de las variables que se vayan presentado se tiene las siguientes sub-etapas.</a:t>
            </a:r>
          </a:p>
          <a:p>
            <a:endParaRPr lang="es-EC" dirty="0"/>
          </a:p>
          <a:p>
            <a:pPr lvl="1" algn="just"/>
            <a:r>
              <a:rPr lang="es-EC" sz="2000" dirty="0"/>
              <a:t>ETAPA MECÁNICA</a:t>
            </a:r>
          </a:p>
          <a:p>
            <a:pPr lvl="1" algn="just"/>
            <a:r>
              <a:rPr lang="es-EC" sz="2000" dirty="0"/>
              <a:t>ETAPA ELÉCTRICA/ELECTRÓNICA</a:t>
            </a:r>
          </a:p>
          <a:p>
            <a:pPr lvl="1" algn="just"/>
            <a:r>
              <a:rPr lang="es-EC" sz="2000" dirty="0"/>
              <a:t>ETAPA DE CONTROL </a:t>
            </a:r>
          </a:p>
          <a:p>
            <a:pPr lvl="1" algn="just"/>
            <a:r>
              <a:rPr lang="es-EC" sz="2000" dirty="0"/>
              <a:t>ETAPA DE COMUNICACIÓN</a:t>
            </a:r>
          </a:p>
          <a:p>
            <a:endParaRPr lang="es-EC" dirty="0"/>
          </a:p>
        </p:txBody>
      </p:sp>
    </p:spTree>
    <p:extLst>
      <p:ext uri="{BB962C8B-B14F-4D97-AF65-F5344CB8AC3E}">
        <p14:creationId xmlns:p14="http://schemas.microsoft.com/office/powerpoint/2010/main" val="21625880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Imagen 3" descr="https://meteqco-a0gwpgukubx1a0wgsg.netdna-ssl.com/wp-content/uploads/2016/05/choose_welding_machine1.jpg"/>
          <p:cNvPicPr/>
          <p:nvPr/>
        </p:nvPicPr>
        <p:blipFill rotWithShape="1">
          <a:blip r:embed="rId2">
            <a:extLst>
              <a:ext uri="{28A0092B-C50C-407E-A947-70E740481C1C}">
                <a14:useLocalDpi xmlns:a14="http://schemas.microsoft.com/office/drawing/2010/main" val="0"/>
              </a:ext>
            </a:extLst>
          </a:blip>
          <a:srcRect b="6866"/>
          <a:stretch/>
        </p:blipFill>
        <p:spPr bwMode="auto">
          <a:xfrm>
            <a:off x="2739721" y="2252273"/>
            <a:ext cx="6372381" cy="3436146"/>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2447259" y="1745308"/>
            <a:ext cx="6096000" cy="404406"/>
          </a:xfrm>
          <a:prstGeom prst="rect">
            <a:avLst/>
          </a:prstGeom>
        </p:spPr>
        <p:txBody>
          <a:bodyPr>
            <a:spAutoFit/>
          </a:bodyPr>
          <a:lstStyle/>
          <a:p>
            <a:pPr indent="449580" algn="ctr">
              <a:lnSpc>
                <a:spcPct val="200000"/>
              </a:lnSpc>
              <a:spcAft>
                <a:spcPts val="0"/>
              </a:spcAft>
            </a:pPr>
            <a:r>
              <a:rPr lang="es-ES" sz="1200" i="1" dirty="0">
                <a:latin typeface="Arial" panose="020B0604020202020204" pitchFamily="34" charset="0"/>
                <a:ea typeface="Calibri" panose="020F0502020204030204" pitchFamily="34" charset="0"/>
              </a:rPr>
              <a:t>Tabla N. ª 25 Procesos de Maquinado y Soldadura de Metales y Aleaciones</a:t>
            </a:r>
            <a:endParaRPr lang="es-EC" sz="1200" dirty="0">
              <a:effectLst/>
              <a:latin typeface="Arial" panose="020B0604020202020204" pitchFamily="34" charset="0"/>
              <a:ea typeface="Calibri" panose="020F0502020204030204" pitchFamily="34" charset="0"/>
            </a:endParaRPr>
          </a:p>
        </p:txBody>
      </p:sp>
      <p:sp>
        <p:nvSpPr>
          <p:cNvPr id="6" name="Rectángulo 5"/>
          <p:cNvSpPr/>
          <p:nvPr/>
        </p:nvSpPr>
        <p:spPr>
          <a:xfrm>
            <a:off x="2447259" y="5604048"/>
            <a:ext cx="6765852" cy="830997"/>
          </a:xfrm>
          <a:prstGeom prst="rect">
            <a:avLst/>
          </a:prstGeom>
        </p:spPr>
        <p:txBody>
          <a:bodyPr wrap="square">
            <a:spAutoFit/>
          </a:bodyPr>
          <a:lstStyle/>
          <a:p>
            <a:pPr marL="449580" algn="just">
              <a:lnSpc>
                <a:spcPct val="200000"/>
              </a:lnSpc>
              <a:spcAft>
                <a:spcPts val="0"/>
              </a:spcAft>
            </a:pPr>
            <a:r>
              <a:rPr lang="es-ES" sz="1200" i="1" dirty="0">
                <a:latin typeface="Arial" panose="020B0604020202020204" pitchFamily="34" charset="0"/>
                <a:ea typeface="Calibri" panose="020F0502020204030204" pitchFamily="34" charset="0"/>
              </a:rPr>
              <a:t>Nota: Metalizados Equipos y Cabinas, Procesos de Soldadura y Procesos de Corte, tomado el 02 de Enero del 2019 de: </a:t>
            </a:r>
            <a:r>
              <a:rPr lang="es-ES" sz="1200" i="1" u="sng" dirty="0">
                <a:latin typeface="Arial" panose="020B0604020202020204" pitchFamily="34" charset="0"/>
                <a:ea typeface="Calibri" panose="020F0502020204030204" pitchFamily="34" charset="0"/>
                <a:hlinkClick r:id="rId3"/>
              </a:rPr>
              <a:t>https://meteqco.com/tipos-de-metales-de-soldar/</a:t>
            </a:r>
            <a:r>
              <a:rPr lang="es-ES" sz="1200" i="1" dirty="0">
                <a:latin typeface="Arial" panose="020B0604020202020204" pitchFamily="34" charset="0"/>
                <a:ea typeface="Calibri" panose="020F0502020204030204" pitchFamily="34" charset="0"/>
              </a:rPr>
              <a:t>  </a:t>
            </a:r>
            <a:endParaRPr lang="es-EC"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607336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noChangeAspect="1"/>
          </p:cNvPicPr>
          <p:nvPr>
            <p:ph idx="1"/>
          </p:nvPr>
        </p:nvPicPr>
        <p:blipFill rotWithShape="1">
          <a:blip r:embed="rId2"/>
          <a:srcRect l="17853" t="30362" r="50536" b="4243"/>
          <a:stretch/>
        </p:blipFill>
        <p:spPr>
          <a:xfrm>
            <a:off x="3327991" y="1853248"/>
            <a:ext cx="5528930" cy="4177878"/>
          </a:xfrm>
          <a:prstGeom prst="rect">
            <a:avLst/>
          </a:prstGeom>
        </p:spPr>
      </p:pic>
      <p:sp>
        <p:nvSpPr>
          <p:cNvPr id="5" name="Rectángulo 4"/>
          <p:cNvSpPr/>
          <p:nvPr/>
        </p:nvSpPr>
        <p:spPr>
          <a:xfrm>
            <a:off x="3044456" y="6031126"/>
            <a:ext cx="6096000" cy="461665"/>
          </a:xfrm>
          <a:prstGeom prst="rect">
            <a:avLst/>
          </a:prstGeom>
        </p:spPr>
        <p:txBody>
          <a:bodyPr>
            <a:spAutoFit/>
          </a:bodyPr>
          <a:lstStyle/>
          <a:p>
            <a:r>
              <a:rPr lang="es-EC" sz="1200" dirty="0"/>
              <a:t>Especificación según la ANSI/AWS 5.20 para electrodo tubular Tomado de: https://es.scribd.com/doc/215613920/4-Soldabilidad-de-Los-Materiales</a:t>
            </a:r>
          </a:p>
        </p:txBody>
      </p:sp>
      <p:sp>
        <p:nvSpPr>
          <p:cNvPr id="6" name="Rectángulo 5"/>
          <p:cNvSpPr/>
          <p:nvPr/>
        </p:nvSpPr>
        <p:spPr>
          <a:xfrm>
            <a:off x="4111918" y="1483916"/>
            <a:ext cx="4001288"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Tabla N°26 Clasificación AWS de Electrodos Revestidos</a:t>
            </a:r>
            <a:endParaRPr lang="es-EC" sz="1200" dirty="0"/>
          </a:p>
        </p:txBody>
      </p:sp>
    </p:spTree>
    <p:extLst>
      <p:ext uri="{BB962C8B-B14F-4D97-AF65-F5344CB8AC3E}">
        <p14:creationId xmlns:p14="http://schemas.microsoft.com/office/powerpoint/2010/main" val="2980324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noChangeAspect="1"/>
          </p:cNvPicPr>
          <p:nvPr>
            <p:ph idx="1"/>
          </p:nvPr>
        </p:nvPicPr>
        <p:blipFill rotWithShape="1">
          <a:blip r:embed="rId2"/>
          <a:srcRect l="27479" t="49577" r="54814" b="12702"/>
          <a:stretch/>
        </p:blipFill>
        <p:spPr>
          <a:xfrm>
            <a:off x="3697930" y="2252102"/>
            <a:ext cx="4796139" cy="3732030"/>
          </a:xfrm>
          <a:prstGeom prst="rect">
            <a:avLst/>
          </a:prstGeom>
        </p:spPr>
      </p:pic>
      <p:sp>
        <p:nvSpPr>
          <p:cNvPr id="5" name="Rectángulo 4"/>
          <p:cNvSpPr/>
          <p:nvPr/>
        </p:nvSpPr>
        <p:spPr>
          <a:xfrm>
            <a:off x="3199055" y="6209417"/>
            <a:ext cx="6096000" cy="461665"/>
          </a:xfrm>
          <a:prstGeom prst="rect">
            <a:avLst/>
          </a:prstGeom>
        </p:spPr>
        <p:txBody>
          <a:bodyPr>
            <a:spAutoFit/>
          </a:bodyPr>
          <a:lstStyle/>
          <a:p>
            <a:r>
              <a:rPr lang="es-EC" sz="1200" dirty="0"/>
              <a:t>Especificación según la ANSI/AWS 5.20 para electrodo tubular Tomado de: https://es.scribd.com/doc/215613920/4-Soldabilidad-de-Los-Materiales</a:t>
            </a:r>
          </a:p>
        </p:txBody>
      </p:sp>
      <p:sp>
        <p:nvSpPr>
          <p:cNvPr id="6" name="Rectángulo 5"/>
          <p:cNvSpPr/>
          <p:nvPr/>
        </p:nvSpPr>
        <p:spPr>
          <a:xfrm>
            <a:off x="4095356" y="1749819"/>
            <a:ext cx="4001288"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Tabla N°27 Clasificación AWS de Electrodos Revestidos</a:t>
            </a:r>
            <a:endParaRPr lang="es-EC" sz="1200" dirty="0"/>
          </a:p>
        </p:txBody>
      </p:sp>
    </p:spTree>
    <p:extLst>
      <p:ext uri="{BB962C8B-B14F-4D97-AF65-F5344CB8AC3E}">
        <p14:creationId xmlns:p14="http://schemas.microsoft.com/office/powerpoint/2010/main" val="31206227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noChangeAspect="1"/>
          </p:cNvPicPr>
          <p:nvPr>
            <p:ph idx="1"/>
          </p:nvPr>
        </p:nvPicPr>
        <p:blipFill rotWithShape="1">
          <a:blip r:embed="rId2"/>
          <a:srcRect l="17616" t="40448" r="51486" b="45562"/>
          <a:stretch/>
        </p:blipFill>
        <p:spPr>
          <a:xfrm>
            <a:off x="3112133" y="1956390"/>
            <a:ext cx="5914673" cy="978196"/>
          </a:xfrm>
          <a:prstGeom prst="rect">
            <a:avLst/>
          </a:prstGeom>
        </p:spPr>
      </p:pic>
      <p:sp>
        <p:nvSpPr>
          <p:cNvPr id="6" name="Rectángulo 5"/>
          <p:cNvSpPr/>
          <p:nvPr/>
        </p:nvSpPr>
        <p:spPr>
          <a:xfrm>
            <a:off x="1648046" y="5407961"/>
            <a:ext cx="8307285" cy="830997"/>
          </a:xfrm>
          <a:prstGeom prst="rect">
            <a:avLst/>
          </a:prstGeom>
        </p:spPr>
        <p:txBody>
          <a:bodyPr wrap="square">
            <a:spAutoFit/>
          </a:bodyPr>
          <a:lstStyle/>
          <a:p>
            <a:r>
              <a:rPr lang="es-EC" sz="1200" dirty="0">
                <a:latin typeface="Arial" panose="020B0604020202020204" pitchFamily="34" charset="0"/>
                <a:cs typeface="Arial" panose="020B0604020202020204" pitchFamily="34" charset="0"/>
              </a:rPr>
              <a:t>Fórmula para Calcular el Carbono Equivalente 2015, Universidad Nacional de San Agustín, Facultad de Ingeniería de Procesos, Escuela Profesional de Ingeniería de Materiales, Arequipa-</a:t>
            </a:r>
            <a:r>
              <a:rPr lang="es-EC" sz="1200" dirty="0" err="1">
                <a:latin typeface="Arial" panose="020B0604020202020204" pitchFamily="34" charset="0"/>
                <a:cs typeface="Arial" panose="020B0604020202020204" pitchFamily="34" charset="0"/>
              </a:rPr>
              <a:t>Peru</a:t>
            </a:r>
            <a:r>
              <a:rPr lang="es-EC" sz="1200" dirty="0">
                <a:latin typeface="Arial" panose="020B0604020202020204" pitchFamily="34" charset="0"/>
                <a:cs typeface="Arial" panose="020B0604020202020204" pitchFamily="34" charset="0"/>
              </a:rPr>
              <a:t> Tomado de: https://es.scribd.com/document/308674686/1-Estudio-de-La-Soldabilidad-de-Acero-Astm-a-36-Con-Acero-Vcl-Mediante-El-Proceso-Smaw-y-Pos</a:t>
            </a:r>
          </a:p>
        </p:txBody>
      </p:sp>
      <mc:AlternateContent xmlns:mc="http://schemas.openxmlformats.org/markup-compatibility/2006" xmlns:a14="http://schemas.microsoft.com/office/drawing/2010/main">
        <mc:Choice Requires="a14">
          <p:sp>
            <p:nvSpPr>
              <p:cNvPr id="7" name="Rectángulo 6"/>
              <p:cNvSpPr/>
              <p:nvPr/>
            </p:nvSpPr>
            <p:spPr>
              <a:xfrm>
                <a:off x="89517" y="3756476"/>
                <a:ext cx="6096000" cy="1453090"/>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𝐶</m:t>
                          </m:r>
                        </m:e>
                        <m:sub>
                          <m:r>
                            <a:rPr lang="es-EC" i="1">
                              <a:latin typeface="Cambria Math" panose="02040503050406030204" pitchFamily="18" charset="0"/>
                              <a:ea typeface="Calibri" panose="020F0502020204030204" pitchFamily="34" charset="0"/>
                              <a:cs typeface="Times New Roman" panose="02020603050405020304" pitchFamily="18" charset="0"/>
                            </a:rPr>
                            <m:t>𝐸𝑉</m:t>
                          </m:r>
                        </m:sub>
                      </m:sSub>
                      <m:r>
                        <a:rPr lang="es-EC" i="1">
                          <a:latin typeface="Cambria Math" panose="02040503050406030204" pitchFamily="18" charset="0"/>
                          <a:ea typeface="Calibri" panose="020F0502020204030204" pitchFamily="34" charset="0"/>
                          <a:cs typeface="Times New Roman" panose="02020603050405020304" pitchFamily="18" charset="0"/>
                        </a:rPr>
                        <m:t>=0.2+</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0.75</m:t>
                          </m:r>
                        </m:num>
                        <m:den>
                          <m:r>
                            <a:rPr lang="es-EC" i="1">
                              <a:latin typeface="Cambria Math" panose="02040503050406030204" pitchFamily="18" charset="0"/>
                              <a:ea typeface="Calibri" panose="020F0502020204030204" pitchFamily="34" charset="0"/>
                              <a:cs typeface="Times New Roman" panose="02020603050405020304" pitchFamily="18" charset="0"/>
                            </a:rPr>
                            <m:t>6</m:t>
                          </m:r>
                        </m:den>
                      </m:f>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0</m:t>
                          </m:r>
                        </m:num>
                        <m:den>
                          <m:r>
                            <a:rPr lang="es-EC" i="1">
                              <a:latin typeface="Cambria Math" panose="02040503050406030204" pitchFamily="18" charset="0"/>
                              <a:ea typeface="Calibri" panose="020F0502020204030204" pitchFamily="34" charset="0"/>
                              <a:cs typeface="Times New Roman" panose="02020603050405020304" pitchFamily="18" charset="0"/>
                            </a:rPr>
                            <m:t>5</m:t>
                          </m:r>
                        </m:den>
                      </m:f>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0.2</m:t>
                          </m:r>
                        </m:num>
                        <m:den>
                          <m:r>
                            <a:rPr lang="es-EC" i="1">
                              <a:latin typeface="Cambria Math" panose="02040503050406030204" pitchFamily="18" charset="0"/>
                              <a:ea typeface="Calibri" panose="020F0502020204030204" pitchFamily="34" charset="0"/>
                              <a:cs typeface="Times New Roman" panose="02020603050405020304" pitchFamily="18" charset="0"/>
                            </a:rPr>
                            <m:t>15</m:t>
                          </m:r>
                        </m:den>
                      </m:f>
                    </m:oMath>
                  </m:oMathPara>
                </a14:m>
                <a:endParaRPr lang="es-EC"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𝐶</m:t>
                          </m:r>
                        </m:e>
                        <m:sub>
                          <m:r>
                            <a:rPr lang="es-EC" i="1">
                              <a:latin typeface="Cambria Math" panose="02040503050406030204" pitchFamily="18" charset="0"/>
                              <a:ea typeface="Calibri" panose="020F0502020204030204" pitchFamily="34" charset="0"/>
                              <a:cs typeface="Times New Roman" panose="02020603050405020304" pitchFamily="18" charset="0"/>
                            </a:rPr>
                            <m:t>𝐸𝑉</m:t>
                          </m:r>
                        </m:sub>
                      </m:sSub>
                      <m:r>
                        <a:rPr lang="es-EC" i="1">
                          <a:latin typeface="Cambria Math" panose="02040503050406030204" pitchFamily="18" charset="0"/>
                          <a:ea typeface="Calibri" panose="020F0502020204030204" pitchFamily="34" charset="0"/>
                          <a:cs typeface="Times New Roman" panose="02020603050405020304" pitchFamily="18" charset="0"/>
                        </a:rPr>
                        <m:t>=0.33</m:t>
                      </m:r>
                    </m:oMath>
                  </m:oMathPara>
                </a14:m>
                <a:endParaRPr lang="es-EC"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C"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7" name="Rectángulo 6"/>
              <p:cNvSpPr>
                <a:spLocks noRot="1" noChangeAspect="1" noMove="1" noResize="1" noEditPoints="1" noAdjustHandles="1" noChangeArrowheads="1" noChangeShapeType="1" noTextEdit="1"/>
              </p:cNvSpPr>
              <p:nvPr/>
            </p:nvSpPr>
            <p:spPr>
              <a:xfrm>
                <a:off x="89517" y="3756476"/>
                <a:ext cx="6096000" cy="1453090"/>
              </a:xfrm>
              <a:prstGeom prst="rect">
                <a:avLst/>
              </a:prstGeom>
              <a:blipFill>
                <a:blip r:embed="rId3"/>
                <a:stretch>
                  <a:fillRect/>
                </a:stretch>
              </a:blipFill>
            </p:spPr>
            <p:txBody>
              <a:bodyPr/>
              <a:lstStyle/>
              <a:p>
                <a:r>
                  <a:rPr lang="es-EC">
                    <a:noFill/>
                  </a:rPr>
                  <a:t> </a:t>
                </a:r>
              </a:p>
            </p:txBody>
          </p:sp>
        </mc:Fallback>
      </mc:AlternateContent>
      <p:sp>
        <p:nvSpPr>
          <p:cNvPr id="8" name="Rectángulo 7"/>
          <p:cNvSpPr/>
          <p:nvPr/>
        </p:nvSpPr>
        <p:spPr>
          <a:xfrm>
            <a:off x="2549158" y="3188749"/>
            <a:ext cx="1431802" cy="369332"/>
          </a:xfrm>
          <a:prstGeom prst="rect">
            <a:avLst/>
          </a:prstGeom>
        </p:spPr>
        <p:txBody>
          <a:bodyPr wrap="none">
            <a:spAutoFit/>
          </a:bodyPr>
          <a:lstStyle/>
          <a:p>
            <a:r>
              <a:rPr lang="es-EC" dirty="0"/>
              <a:t>Acero A36 </a:t>
            </a:r>
          </a:p>
        </p:txBody>
      </p:sp>
      <p:sp>
        <p:nvSpPr>
          <p:cNvPr id="9" name="Rectángulo 8"/>
          <p:cNvSpPr/>
          <p:nvPr/>
        </p:nvSpPr>
        <p:spPr>
          <a:xfrm>
            <a:off x="7442978" y="3188749"/>
            <a:ext cx="1452642" cy="369332"/>
          </a:xfrm>
          <a:prstGeom prst="rect">
            <a:avLst/>
          </a:prstGeom>
        </p:spPr>
        <p:txBody>
          <a:bodyPr wrap="none">
            <a:spAutoFit/>
          </a:bodyPr>
          <a:lstStyle/>
          <a:p>
            <a:r>
              <a:rPr lang="es-EC" dirty="0"/>
              <a:t>Acero 1018</a:t>
            </a:r>
          </a:p>
        </p:txBody>
      </p:sp>
      <mc:AlternateContent xmlns:mc="http://schemas.openxmlformats.org/markup-compatibility/2006" xmlns:a14="http://schemas.microsoft.com/office/drawing/2010/main">
        <mc:Choice Requires="a14">
          <p:sp>
            <p:nvSpPr>
              <p:cNvPr id="10" name="Rectángulo 9"/>
              <p:cNvSpPr/>
              <p:nvPr/>
            </p:nvSpPr>
            <p:spPr>
              <a:xfrm>
                <a:off x="5121299" y="3703128"/>
                <a:ext cx="6096000" cy="1150764"/>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𝐶</m:t>
                          </m:r>
                        </m:e>
                        <m:sub>
                          <m:r>
                            <a:rPr lang="es-EC" i="1">
                              <a:latin typeface="Cambria Math" panose="02040503050406030204" pitchFamily="18" charset="0"/>
                              <a:ea typeface="Calibri" panose="020F0502020204030204" pitchFamily="34" charset="0"/>
                              <a:cs typeface="Times New Roman" panose="02020603050405020304" pitchFamily="18" charset="0"/>
                            </a:rPr>
                            <m:t>𝐸𝑉</m:t>
                          </m:r>
                        </m:sub>
                      </m:sSub>
                      <m:r>
                        <a:rPr lang="es-EC" i="1">
                          <a:latin typeface="Cambria Math" panose="02040503050406030204" pitchFamily="18" charset="0"/>
                          <a:ea typeface="Calibri" panose="020F0502020204030204" pitchFamily="34" charset="0"/>
                          <a:cs typeface="Times New Roman" panose="02020603050405020304" pitchFamily="18" charset="0"/>
                        </a:rPr>
                        <m:t>=0.2+</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0.9</m:t>
                          </m:r>
                        </m:num>
                        <m:den>
                          <m:r>
                            <a:rPr lang="es-EC" i="1">
                              <a:latin typeface="Cambria Math" panose="02040503050406030204" pitchFamily="18" charset="0"/>
                              <a:ea typeface="Calibri" panose="020F0502020204030204" pitchFamily="34" charset="0"/>
                              <a:cs typeface="Times New Roman" panose="02020603050405020304" pitchFamily="18" charset="0"/>
                            </a:rPr>
                            <m:t>6</m:t>
                          </m:r>
                        </m:den>
                      </m:f>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0</m:t>
                          </m:r>
                        </m:num>
                        <m:den>
                          <m:r>
                            <a:rPr lang="es-EC" i="1">
                              <a:latin typeface="Cambria Math" panose="02040503050406030204" pitchFamily="18" charset="0"/>
                              <a:ea typeface="Calibri" panose="020F0502020204030204" pitchFamily="34" charset="0"/>
                              <a:cs typeface="Times New Roman" panose="02020603050405020304" pitchFamily="18" charset="0"/>
                            </a:rPr>
                            <m:t>5</m:t>
                          </m:r>
                        </m:den>
                      </m:f>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0</m:t>
                          </m:r>
                        </m:num>
                        <m:den>
                          <m:r>
                            <a:rPr lang="es-EC" i="1">
                              <a:latin typeface="Cambria Math" panose="02040503050406030204" pitchFamily="18" charset="0"/>
                              <a:ea typeface="Calibri" panose="020F0502020204030204" pitchFamily="34" charset="0"/>
                              <a:cs typeface="Times New Roman" panose="02020603050405020304" pitchFamily="18" charset="0"/>
                            </a:rPr>
                            <m:t>15</m:t>
                          </m:r>
                        </m:den>
                      </m:f>
                    </m:oMath>
                  </m:oMathPara>
                </a14:m>
                <a:endParaRPr lang="es-EC"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𝐶</m:t>
                          </m:r>
                        </m:e>
                        <m:sub>
                          <m:r>
                            <a:rPr lang="es-EC" i="1">
                              <a:latin typeface="Cambria Math" panose="02040503050406030204" pitchFamily="18" charset="0"/>
                              <a:ea typeface="Calibri" panose="020F0502020204030204" pitchFamily="34" charset="0"/>
                              <a:cs typeface="Times New Roman" panose="02020603050405020304" pitchFamily="18" charset="0"/>
                            </a:rPr>
                            <m:t>𝐸𝑉</m:t>
                          </m:r>
                        </m:sub>
                      </m:sSub>
                      <m:r>
                        <a:rPr lang="es-EC" i="1">
                          <a:latin typeface="Cambria Math" panose="02040503050406030204" pitchFamily="18" charset="0"/>
                          <a:ea typeface="Calibri" panose="020F0502020204030204" pitchFamily="34" charset="0"/>
                          <a:cs typeface="Times New Roman" panose="02020603050405020304" pitchFamily="18" charset="0"/>
                        </a:rPr>
                        <m:t>=0.35</m:t>
                      </m:r>
                    </m:oMath>
                  </m:oMathPara>
                </a14:m>
                <a:endParaRPr lang="es-EC"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5121299" y="3703128"/>
                <a:ext cx="6096000" cy="1150764"/>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6527997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sp>
        <p:nvSpPr>
          <p:cNvPr id="5" name="Rectángulo 4"/>
          <p:cNvSpPr/>
          <p:nvPr/>
        </p:nvSpPr>
        <p:spPr>
          <a:xfrm>
            <a:off x="1573618" y="6086590"/>
            <a:ext cx="8307285" cy="646331"/>
          </a:xfrm>
          <a:prstGeom prst="rect">
            <a:avLst/>
          </a:prstGeom>
        </p:spPr>
        <p:txBody>
          <a:bodyPr wrap="square">
            <a:spAutoFit/>
          </a:bodyPr>
          <a:lstStyle/>
          <a:p>
            <a:r>
              <a:rPr lang="es-EC" sz="1200" dirty="0">
                <a:latin typeface="Arial" panose="020B0604020202020204" pitchFamily="34" charset="0"/>
                <a:cs typeface="Arial" panose="020B0604020202020204" pitchFamily="34" charset="0"/>
              </a:rPr>
              <a:t>Diagrama de Graville 2015, Universidad Nacional de San Agustín, Facultad de Ingeniería de Procesos, Escuela Profesional de Ingeniería de Materiales, Arequipa-Perú Tomado de: https://es.scribd.com/document/308674686/1-Estudio-de-La-Soldabilidad-de-Acero-Astm-a-36-Con-Acero-Vcl-Mediante-El-Proceso-Smaw-y-Pos</a:t>
            </a:r>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4179" y="1804202"/>
            <a:ext cx="5368586" cy="3964146"/>
          </a:xfrm>
        </p:spPr>
      </p:pic>
      <p:graphicFrame>
        <p:nvGraphicFramePr>
          <p:cNvPr id="8" name="Tabla 7"/>
          <p:cNvGraphicFramePr>
            <a:graphicFrameLocks noGrp="1"/>
          </p:cNvGraphicFramePr>
          <p:nvPr>
            <p:extLst>
              <p:ext uri="{D42A27DB-BD31-4B8C-83A1-F6EECF244321}">
                <p14:modId xmlns:p14="http://schemas.microsoft.com/office/powerpoint/2010/main" val="842253090"/>
              </p:ext>
            </p:extLst>
          </p:nvPr>
        </p:nvGraphicFramePr>
        <p:xfrm>
          <a:off x="8370890" y="2745372"/>
          <a:ext cx="3359888" cy="2081807"/>
        </p:xfrm>
        <a:graphic>
          <a:graphicData uri="http://schemas.openxmlformats.org/drawingml/2006/table">
            <a:tbl>
              <a:tblPr>
                <a:tableStyleId>{5C22544A-7EE6-4342-B048-85BDC9FD1C3A}</a:tableStyleId>
              </a:tblPr>
              <a:tblGrid>
                <a:gridCol w="1187780">
                  <a:extLst>
                    <a:ext uri="{9D8B030D-6E8A-4147-A177-3AD203B41FA5}">
                      <a16:colId xmlns:a16="http://schemas.microsoft.com/office/drawing/2014/main" val="3966589813"/>
                    </a:ext>
                  </a:extLst>
                </a:gridCol>
                <a:gridCol w="1143571">
                  <a:extLst>
                    <a:ext uri="{9D8B030D-6E8A-4147-A177-3AD203B41FA5}">
                      <a16:colId xmlns:a16="http://schemas.microsoft.com/office/drawing/2014/main" val="2317725057"/>
                    </a:ext>
                  </a:extLst>
                </a:gridCol>
                <a:gridCol w="1028537">
                  <a:extLst>
                    <a:ext uri="{9D8B030D-6E8A-4147-A177-3AD203B41FA5}">
                      <a16:colId xmlns:a16="http://schemas.microsoft.com/office/drawing/2014/main" val="628748515"/>
                    </a:ext>
                  </a:extLst>
                </a:gridCol>
              </a:tblGrid>
              <a:tr h="466016">
                <a:tc>
                  <a:txBody>
                    <a:bodyPr/>
                    <a:lstStyle/>
                    <a:p>
                      <a:pPr algn="l" fontAlgn="b"/>
                      <a:r>
                        <a:rPr lang="es-EC" sz="1400" u="none" strike="noStrike" dirty="0">
                          <a:effectLst/>
                        </a:rPr>
                        <a:t> </a:t>
                      </a:r>
                      <a:endParaRPr lang="es-EC"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ctr"/>
                      <a:r>
                        <a:rPr lang="es-EC" sz="1400" u="none" strike="noStrike" dirty="0">
                          <a:effectLst/>
                        </a:rPr>
                        <a:t>Acero A36</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ctr"/>
                      <a:r>
                        <a:rPr lang="es-EC" sz="1400" u="none" strike="noStrike" dirty="0">
                          <a:effectLst/>
                        </a:rPr>
                        <a:t>Acero 1018</a:t>
                      </a:r>
                      <a:endParaRPr lang="es-EC"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058142486"/>
                  </a:ext>
                </a:extLst>
              </a:tr>
              <a:tr h="693936">
                <a:tc>
                  <a:txBody>
                    <a:bodyPr/>
                    <a:lstStyle/>
                    <a:p>
                      <a:pPr algn="ctr" fontAlgn="ctr"/>
                      <a:r>
                        <a:rPr lang="es-EC" sz="1400" u="none" strike="noStrike">
                          <a:effectLst/>
                        </a:rPr>
                        <a:t>% Carbono</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a:effectLst/>
                        </a:rPr>
                        <a:t>0.20</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EC" sz="1400" u="none" strike="noStrike" dirty="0">
                          <a:effectLst/>
                        </a:rPr>
                        <a:t>0.15-0.20</a:t>
                      </a:r>
                    </a:p>
                    <a:p>
                      <a:pPr algn="ctr" fontAlgn="b"/>
                      <a:endParaRPr lang="es-EC"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2592669"/>
                  </a:ext>
                </a:extLst>
              </a:tr>
              <a:tr h="921855">
                <a:tc>
                  <a:txBody>
                    <a:bodyPr/>
                    <a:lstStyle/>
                    <a:p>
                      <a:pPr algn="ctr" fontAlgn="ctr"/>
                      <a:r>
                        <a:rPr lang="es-EC" sz="1400" u="none" strike="noStrike">
                          <a:effectLst/>
                        </a:rPr>
                        <a:t>Carbono Equivalente</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a:effectLst/>
                        </a:rPr>
                        <a:t>0.33</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0.35</a:t>
                      </a:r>
                      <a:endParaRPr lang="es-EC"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89751365"/>
                  </a:ext>
                </a:extLst>
              </a:tr>
            </a:tbl>
          </a:graphicData>
        </a:graphic>
      </p:graphicFrame>
      <p:sp>
        <p:nvSpPr>
          <p:cNvPr id="9" name="Rectángulo 8"/>
          <p:cNvSpPr/>
          <p:nvPr/>
        </p:nvSpPr>
        <p:spPr>
          <a:xfrm>
            <a:off x="9159243" y="2309252"/>
            <a:ext cx="1783180"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Tabla N°28 Resultados </a:t>
            </a:r>
            <a:endParaRPr lang="es-EC" sz="1200" dirty="0"/>
          </a:p>
        </p:txBody>
      </p:sp>
      <p:sp>
        <p:nvSpPr>
          <p:cNvPr id="10" name="Rectángulo 9"/>
          <p:cNvSpPr/>
          <p:nvPr/>
        </p:nvSpPr>
        <p:spPr>
          <a:xfrm>
            <a:off x="4580154" y="5809591"/>
            <a:ext cx="2622834"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Ilustración 25 Diagrama de Graville </a:t>
            </a:r>
            <a:endParaRPr lang="es-EC" sz="1200" dirty="0"/>
          </a:p>
        </p:txBody>
      </p:sp>
    </p:spTree>
    <p:extLst>
      <p:ext uri="{BB962C8B-B14F-4D97-AF65-F5344CB8AC3E}">
        <p14:creationId xmlns:p14="http://schemas.microsoft.com/office/powerpoint/2010/main" val="29200684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mc:AlternateContent xmlns:mc="http://schemas.openxmlformats.org/markup-compatibility/2006" xmlns:a14="http://schemas.microsoft.com/office/drawing/2010/main">
        <mc:Choice Requires="a14">
          <p:sp>
            <p:nvSpPr>
              <p:cNvPr id="5" name="Rectángulo 4"/>
              <p:cNvSpPr/>
              <p:nvPr/>
            </p:nvSpPr>
            <p:spPr>
              <a:xfrm>
                <a:off x="8051913" y="3003306"/>
                <a:ext cx="3997841" cy="128919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𝑍𝐴𝐶</m:t>
                          </m:r>
                        </m:e>
                        <m:sub>
                          <m:r>
                            <a:rPr lang="es-EC" i="1">
                              <a:latin typeface="Cambria Math" panose="02040503050406030204" pitchFamily="18" charset="0"/>
                              <a:ea typeface="Calibri" panose="020F0502020204030204" pitchFamily="34" charset="0"/>
                              <a:cs typeface="Times New Roman" panose="02020603050405020304" pitchFamily="18" charset="0"/>
                            </a:rPr>
                            <m:t>𝐴𝐶𝐸𝑅𝑂𝑆</m:t>
                          </m:r>
                        </m:sub>
                      </m:sSub>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𝐻𝑉</m:t>
                          </m:r>
                        </m:e>
                      </m:d>
                      <m:r>
                        <a:rPr lang="es-EC" i="1">
                          <a:latin typeface="Cambria Math" panose="02040503050406030204" pitchFamily="18" charset="0"/>
                          <a:ea typeface="Calibri" panose="020F0502020204030204" pitchFamily="34" charset="0"/>
                          <a:cs typeface="Times New Roman" panose="02020603050405020304" pitchFamily="18" charset="0"/>
                        </a:rPr>
                        <m:t>=1200∗</m:t>
                      </m:r>
                      <m:r>
                        <a:rPr lang="es-EC" i="1">
                          <a:latin typeface="Cambria Math" panose="02040503050406030204" pitchFamily="18" charset="0"/>
                          <a:ea typeface="Calibri" panose="020F0502020204030204" pitchFamily="34" charset="0"/>
                          <a:cs typeface="Times New Roman" panose="02020603050405020304" pitchFamily="18" charset="0"/>
                        </a:rPr>
                        <m:t>𝐶𝐸</m:t>
                      </m:r>
                      <m:r>
                        <a:rPr lang="es-EC" i="1">
                          <a:latin typeface="Cambria Math" panose="02040503050406030204" pitchFamily="18" charset="0"/>
                          <a:ea typeface="Calibri" panose="020F0502020204030204" pitchFamily="34" charset="0"/>
                          <a:cs typeface="Times New Roman" panose="02020603050405020304" pitchFamily="18" charset="0"/>
                        </a:rPr>
                        <m:t>−200 </m:t>
                      </m:r>
                    </m:oMath>
                  </m:oMathPara>
                </a14:m>
                <a:endParaRPr lang="es-EC"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𝑍𝐴𝐶</m:t>
                          </m:r>
                        </m:e>
                        <m:sub>
                          <m:r>
                            <a:rPr lang="es-EC" i="1">
                              <a:latin typeface="Cambria Math" panose="02040503050406030204" pitchFamily="18" charset="0"/>
                              <a:ea typeface="Calibri" panose="020F0502020204030204" pitchFamily="34" charset="0"/>
                              <a:cs typeface="Times New Roman" panose="02020603050405020304" pitchFamily="18" charset="0"/>
                            </a:rPr>
                            <m:t>𝐴𝐶𝐸𝑅𝑂𝑆</m:t>
                          </m:r>
                        </m:sub>
                      </m:sSub>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𝐻𝑉</m:t>
                          </m:r>
                        </m:e>
                      </m:d>
                      <m:r>
                        <a:rPr lang="es-EC" i="1">
                          <a:latin typeface="Cambria Math" panose="02040503050406030204" pitchFamily="18" charset="0"/>
                          <a:ea typeface="Calibri" panose="020F0502020204030204" pitchFamily="34" charset="0"/>
                          <a:cs typeface="Times New Roman" panose="02020603050405020304" pitchFamily="18" charset="0"/>
                        </a:rPr>
                        <m:t>=1200∗0.35−200</m:t>
                      </m:r>
                    </m:oMath>
                  </m:oMathPara>
                </a14:m>
                <a:endParaRPr lang="es-EC"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C" i="1">
                              <a:latin typeface="Cambria Math" panose="02040503050406030204" pitchFamily="18" charset="0"/>
                              <a:ea typeface="Calibri" panose="020F0502020204030204" pitchFamily="34" charset="0"/>
                              <a:cs typeface="Times New Roman" panose="02020603050405020304" pitchFamily="18" charset="0"/>
                            </a:rPr>
                            <m:t>𝑍𝐴𝐶</m:t>
                          </m:r>
                        </m:e>
                        <m:sub>
                          <m:r>
                            <a:rPr lang="es-EC" i="1">
                              <a:latin typeface="Cambria Math" panose="02040503050406030204" pitchFamily="18" charset="0"/>
                              <a:ea typeface="Calibri" panose="020F0502020204030204" pitchFamily="34" charset="0"/>
                              <a:cs typeface="Times New Roman" panose="02020603050405020304" pitchFamily="18" charset="0"/>
                            </a:rPr>
                            <m:t>𝐴𝐶𝐸𝑅𝑂𝑆</m:t>
                          </m:r>
                        </m:sub>
                      </m:sSub>
                      <m:d>
                        <m:dPr>
                          <m:ctrlPr>
                            <a:rPr lang="es-EC" i="1">
                              <a:latin typeface="Cambria Math" panose="02040503050406030204" pitchFamily="18" charset="0"/>
                              <a:ea typeface="Calibri" panose="020F0502020204030204" pitchFamily="34" charset="0"/>
                              <a:cs typeface="Times New Roman" panose="02020603050405020304" pitchFamily="18" charset="0"/>
                            </a:rPr>
                          </m:ctrlPr>
                        </m:dPr>
                        <m:e>
                          <m:r>
                            <a:rPr lang="es-EC" i="1">
                              <a:latin typeface="Cambria Math" panose="02040503050406030204" pitchFamily="18" charset="0"/>
                              <a:ea typeface="Calibri" panose="020F0502020204030204" pitchFamily="34" charset="0"/>
                              <a:cs typeface="Times New Roman" panose="02020603050405020304" pitchFamily="18" charset="0"/>
                            </a:rPr>
                            <m:t>𝐻𝑉</m:t>
                          </m:r>
                        </m:e>
                      </m:d>
                      <m:r>
                        <a:rPr lang="es-EC" i="1">
                          <a:latin typeface="Cambria Math" panose="02040503050406030204" pitchFamily="18" charset="0"/>
                          <a:ea typeface="Calibri" panose="020F0502020204030204" pitchFamily="34" charset="0"/>
                          <a:cs typeface="Times New Roman" panose="02020603050405020304" pitchFamily="18" charset="0"/>
                        </a:rPr>
                        <m:t>=220 </m:t>
                      </m:r>
                    </m:oMath>
                  </m:oMathPara>
                </a14:m>
                <a:endParaRPr lang="es-EC"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8051913" y="3003306"/>
                <a:ext cx="3997841" cy="1289199"/>
              </a:xfrm>
              <a:prstGeom prst="rect">
                <a:avLst/>
              </a:prstGeom>
              <a:blipFill>
                <a:blip r:embed="rId2"/>
                <a:stretch>
                  <a:fillRect/>
                </a:stretch>
              </a:blipFill>
            </p:spPr>
            <p:txBody>
              <a:bodyPr/>
              <a:lstStyle/>
              <a:p>
                <a:r>
                  <a:rPr lang="es-EC">
                    <a:noFill/>
                  </a:rPr>
                  <a:t> </a:t>
                </a:r>
              </a:p>
            </p:txBody>
          </p:sp>
        </mc:Fallback>
      </mc:AlternateContent>
      <p:sp>
        <p:nvSpPr>
          <p:cNvPr id="6" name="Rectángulo 5"/>
          <p:cNvSpPr/>
          <p:nvPr/>
        </p:nvSpPr>
        <p:spPr>
          <a:xfrm>
            <a:off x="795191" y="5442564"/>
            <a:ext cx="10634809" cy="646331"/>
          </a:xfrm>
          <a:prstGeom prst="rect">
            <a:avLst/>
          </a:prstGeom>
        </p:spPr>
        <p:txBody>
          <a:bodyPr wrap="square">
            <a:spAutoFit/>
          </a:bodyPr>
          <a:lstStyle/>
          <a:p>
            <a:r>
              <a:rPr lang="es-EC" sz="1200" dirty="0">
                <a:latin typeface="Arial" panose="020B0604020202020204" pitchFamily="34" charset="0"/>
                <a:cs typeface="Arial" panose="020B0604020202020204" pitchFamily="34" charset="0"/>
              </a:rPr>
              <a:t>Diagrama de Graville 2015, Universidad Nacional de San Agustín, Facultad de Ingeniería de Procesos, Escuela Profesional de Ingeniería de Materiales, Arequipa-Perú Tomado de: https://es.scribd.com/document/308674686/1-Estudio-de-La-Soldabilidad-de-Acero-Astm-a-36-Con-Acero-Vcl-Mediante-El-Proceso-Smaw-y-Pos</a:t>
            </a:r>
          </a:p>
        </p:txBody>
      </p:sp>
      <p:sp>
        <p:nvSpPr>
          <p:cNvPr id="7" name="Rectángulo 6"/>
          <p:cNvSpPr/>
          <p:nvPr/>
        </p:nvSpPr>
        <p:spPr>
          <a:xfrm>
            <a:off x="1895235" y="2342919"/>
            <a:ext cx="4870564" cy="276999"/>
          </a:xfrm>
          <a:prstGeom prst="rect">
            <a:avLst/>
          </a:prstGeom>
        </p:spPr>
        <p:txBody>
          <a:bodyPr wrap="none">
            <a:spAutoFit/>
          </a:bodyPr>
          <a:lstStyle/>
          <a:p>
            <a:r>
              <a:rPr lang="es-EC" sz="1200" i="1" dirty="0">
                <a:latin typeface="Arial" panose="020B0604020202020204" pitchFamily="34" charset="0"/>
                <a:ea typeface="Calibri" panose="020F0502020204030204" pitchFamily="34" charset="0"/>
                <a:cs typeface="Arial" panose="020B0604020202020204" pitchFamily="34" charset="0"/>
              </a:rPr>
              <a:t>Tabla N°29 Relación entre la Dureza en la ZAC y el Riesgo de Fisura</a:t>
            </a:r>
            <a:endParaRPr lang="es-EC" sz="1200" dirty="0"/>
          </a:p>
        </p:txBody>
      </p:sp>
      <p:pic>
        <p:nvPicPr>
          <p:cNvPr id="9" name="Marcador de contenido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5191" y="2969203"/>
            <a:ext cx="7067550" cy="2124075"/>
          </a:xfrm>
        </p:spPr>
      </p:pic>
    </p:spTree>
    <p:extLst>
      <p:ext uri="{BB962C8B-B14F-4D97-AF65-F5344CB8AC3E}">
        <p14:creationId xmlns:p14="http://schemas.microsoft.com/office/powerpoint/2010/main" val="1916274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noChangeAspect="1"/>
          </p:cNvPicPr>
          <p:nvPr>
            <p:ph idx="1"/>
          </p:nvPr>
        </p:nvPicPr>
        <p:blipFill rotWithShape="1">
          <a:blip r:embed="rId2"/>
          <a:srcRect l="19874" t="8025" r="61350" b="2941"/>
          <a:stretch/>
        </p:blipFill>
        <p:spPr>
          <a:xfrm>
            <a:off x="4295553" y="1154991"/>
            <a:ext cx="3115340" cy="5395848"/>
          </a:xfrm>
          <a:prstGeom prst="rect">
            <a:avLst/>
          </a:prstGeom>
        </p:spPr>
      </p:pic>
      <p:sp>
        <p:nvSpPr>
          <p:cNvPr id="5" name="Rectángulo 4"/>
          <p:cNvSpPr/>
          <p:nvPr/>
        </p:nvSpPr>
        <p:spPr>
          <a:xfrm>
            <a:off x="1743740" y="6550839"/>
            <a:ext cx="8623004" cy="276999"/>
          </a:xfrm>
          <a:prstGeom prst="rect">
            <a:avLst/>
          </a:prstGeom>
        </p:spPr>
        <p:txBody>
          <a:bodyPr wrap="square">
            <a:spAutoFit/>
          </a:bodyPr>
          <a:lstStyle/>
          <a:p>
            <a:r>
              <a:rPr lang="es-EC" sz="1200" dirty="0">
                <a:latin typeface="Arial" panose="020B0604020202020204" pitchFamily="34" charset="0"/>
                <a:cs typeface="Arial" panose="020B0604020202020204" pitchFamily="34" charset="0"/>
              </a:rPr>
              <a:t>Tomado de :https://docplayer.es/68309371-Celulosicos-infra-10-s-norma-asme-sfa-5-1-e-6010-aws-a-5-1-e-6010.html</a:t>
            </a:r>
          </a:p>
        </p:txBody>
      </p:sp>
      <p:sp>
        <p:nvSpPr>
          <p:cNvPr id="6" name="Rectángulo 5"/>
          <p:cNvSpPr/>
          <p:nvPr/>
        </p:nvSpPr>
        <p:spPr>
          <a:xfrm>
            <a:off x="4619712" y="783651"/>
            <a:ext cx="2273508" cy="276999"/>
          </a:xfrm>
          <a:prstGeom prst="rect">
            <a:avLst/>
          </a:prstGeom>
        </p:spPr>
        <p:txBody>
          <a:bodyPr wrap="none">
            <a:spAutoFit/>
          </a:bodyPr>
          <a:lstStyle/>
          <a:p>
            <a:r>
              <a:rPr lang="es-ES" sz="1200" i="1" dirty="0">
                <a:latin typeface="Arial" panose="020B0604020202020204" pitchFamily="34" charset="0"/>
                <a:ea typeface="Calibri" panose="020F0502020204030204" pitchFamily="34" charset="0"/>
              </a:rPr>
              <a:t>Tabla N. ª 30 Electrodo E6011 </a:t>
            </a:r>
            <a:endParaRPr lang="es-EC" sz="1200" dirty="0"/>
          </a:p>
        </p:txBody>
      </p:sp>
    </p:spTree>
    <p:extLst>
      <p:ext uri="{BB962C8B-B14F-4D97-AF65-F5344CB8AC3E}">
        <p14:creationId xmlns:p14="http://schemas.microsoft.com/office/powerpoint/2010/main" val="11268946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30691" t="24472" r="35795" b="18113"/>
          <a:stretch/>
        </p:blipFill>
        <p:spPr bwMode="auto">
          <a:xfrm>
            <a:off x="1686980" y="1811740"/>
            <a:ext cx="4356134" cy="4195762"/>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750895" y="6007502"/>
            <a:ext cx="2228303" cy="408766"/>
          </a:xfrm>
          <a:prstGeom prst="rect">
            <a:avLst/>
          </a:prstGeom>
        </p:spPr>
        <p:txBody>
          <a:bodyPr wrap="none">
            <a:spAutoFit/>
          </a:bodyPr>
          <a:lstStyle/>
          <a:p>
            <a:pPr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30 Área de Trabajo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6365358" y="2488594"/>
            <a:ext cx="5351721" cy="1200329"/>
          </a:xfrm>
          <a:prstGeom prst="rect">
            <a:avLst/>
          </a:prstGeom>
        </p:spPr>
        <p:txBody>
          <a:bodyPr wrap="square">
            <a:spAutoFit/>
          </a:bodyPr>
          <a:lstStyle/>
          <a:p>
            <a:pPr marL="342900" lvl="0" indent="-342900" algn="just">
              <a:lnSpc>
                <a:spcPct val="200000"/>
              </a:lnSpc>
              <a:spcAft>
                <a:spcPts val="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Color Rojo: Área de Trabajo</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Arial" panose="020B0604020202020204" pitchFamily="34" charset="0"/>
              <a:buChar char="-"/>
            </a:pPr>
            <a:r>
              <a:rPr lang="es-EC" dirty="0">
                <a:latin typeface="Arial" panose="020B0604020202020204" pitchFamily="34" charset="0"/>
                <a:ea typeface="Calibri" panose="020F0502020204030204" pitchFamily="34" charset="0"/>
                <a:cs typeface="Times New Roman" panose="02020603050405020304" pitchFamily="18" charset="0"/>
              </a:rPr>
              <a:t>Blanco: Zona Máxima de Operación Solicitada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6429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5" name="Imagen 4"/>
          <p:cNvPicPr/>
          <p:nvPr/>
        </p:nvPicPr>
        <p:blipFill rotWithShape="1">
          <a:blip r:embed="rId2"/>
          <a:srcRect l="38198" t="18211" r="24190" b="40457"/>
          <a:stretch/>
        </p:blipFill>
        <p:spPr bwMode="auto">
          <a:xfrm>
            <a:off x="822192" y="2488794"/>
            <a:ext cx="4526280" cy="2795905"/>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39970" t="28368" r="20445" b="32048"/>
          <a:stretch/>
        </p:blipFill>
        <p:spPr bwMode="auto">
          <a:xfrm>
            <a:off x="6581767" y="2488794"/>
            <a:ext cx="4784438" cy="2795905"/>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944340" y="2006181"/>
            <a:ext cx="4046621" cy="408766"/>
          </a:xfrm>
          <a:prstGeom prst="rect">
            <a:avLst/>
          </a:prstGeom>
        </p:spPr>
        <p:txBody>
          <a:bodyPr wrap="none">
            <a:spAutoFit/>
          </a:bodyPr>
          <a:lstStyle/>
          <a:p>
            <a:pPr indent="449580" algn="just">
              <a:lnSpc>
                <a:spcPct val="200000"/>
              </a:lnSpc>
              <a:spcAft>
                <a:spcPts val="800"/>
              </a:spcAft>
            </a:pPr>
            <a:r>
              <a:rPr lang="es-EC" sz="1200" dirty="0">
                <a:latin typeface="Arial" panose="020B0604020202020204" pitchFamily="34" charset="0"/>
                <a:ea typeface="Calibri" panose="020F0502020204030204" pitchFamily="34" charset="0"/>
                <a:cs typeface="Times New Roman" panose="02020603050405020304" pitchFamily="18" charset="0"/>
              </a:rPr>
              <a:t>Área de Contacto: 250mm X 250mm= 62500 mm</a:t>
            </a:r>
            <a:r>
              <a:rPr lang="es-EC" sz="1200" baseline="30000" dirty="0">
                <a:latin typeface="Arial" panose="020B0604020202020204" pitchFamily="34" charset="0"/>
                <a:ea typeface="Calibri" panose="020F0502020204030204" pitchFamily="34" charset="0"/>
                <a:cs typeface="Times New Roman" panose="02020603050405020304" pitchFamily="18" charset="0"/>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6365358" y="2006181"/>
            <a:ext cx="6096000" cy="461665"/>
          </a:xfrm>
          <a:prstGeom prst="rect">
            <a:avLst/>
          </a:prstGeom>
        </p:spPr>
        <p:txBody>
          <a:bodyPr>
            <a:spAutoFit/>
          </a:bodyPr>
          <a:lstStyle/>
          <a:p>
            <a:pPr indent="449580" algn="just">
              <a:lnSpc>
                <a:spcPct val="200000"/>
              </a:lnSpc>
              <a:spcAft>
                <a:spcPts val="800"/>
              </a:spcAft>
            </a:pPr>
            <a:r>
              <a:rPr lang="es-EC" sz="1200" dirty="0">
                <a:latin typeface="Arial" panose="020B0604020202020204" pitchFamily="34" charset="0"/>
                <a:ea typeface="Calibri" panose="020F0502020204030204" pitchFamily="34" charset="0"/>
                <a:cs typeface="Times New Roman" panose="02020603050405020304" pitchFamily="18" charset="0"/>
              </a:rPr>
              <a:t>Área de Contacto: (3,1416*(250mm)</a:t>
            </a:r>
            <a:r>
              <a:rPr lang="es-EC" sz="1200" baseline="30000" dirty="0">
                <a:latin typeface="Arial" panose="020B0604020202020204" pitchFamily="34" charset="0"/>
                <a:ea typeface="Calibri" panose="020F0502020204030204" pitchFamily="34" charset="0"/>
                <a:cs typeface="Times New Roman" panose="02020603050405020304" pitchFamily="18" charset="0"/>
              </a:rPr>
              <a:t>2 </a:t>
            </a:r>
            <a:r>
              <a:rPr lang="es-EC" sz="1200" dirty="0">
                <a:latin typeface="Arial" panose="020B0604020202020204" pitchFamily="34" charset="0"/>
                <a:ea typeface="Calibri" panose="020F0502020204030204" pitchFamily="34" charset="0"/>
                <a:cs typeface="Times New Roman" panose="02020603050405020304" pitchFamily="18" charset="0"/>
              </a:rPr>
              <a:t>)/4=49087.39 mm</a:t>
            </a:r>
            <a:r>
              <a:rPr lang="es-EC" sz="1200" baseline="30000" dirty="0">
                <a:latin typeface="Arial" panose="020B0604020202020204" pitchFamily="34" charset="0"/>
                <a:ea typeface="Calibri" panose="020F0502020204030204" pitchFamily="34" charset="0"/>
                <a:cs typeface="Times New Roman" panose="02020603050405020304" pitchFamily="18" charset="0"/>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77848F5-D029-447C-8626-FFB04F30EBC2}"/>
              </a:ext>
            </a:extLst>
          </p:cNvPr>
          <p:cNvSpPr/>
          <p:nvPr/>
        </p:nvSpPr>
        <p:spPr>
          <a:xfrm>
            <a:off x="2303956" y="5353295"/>
            <a:ext cx="2299027" cy="408766"/>
          </a:xfrm>
          <a:prstGeom prst="rect">
            <a:avLst/>
          </a:prstGeom>
        </p:spPr>
        <p:txBody>
          <a:bodyPr wrap="none">
            <a:spAutoFit/>
          </a:bodyPr>
          <a:lstStyle/>
          <a:p>
            <a:pPr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31 Forma Cuadrada</a:t>
            </a:r>
            <a:endParaRPr lang="es-EC"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C72264B-A19A-4106-818C-3B73DF8076B8}"/>
              </a:ext>
            </a:extLst>
          </p:cNvPr>
          <p:cNvSpPr/>
          <p:nvPr/>
        </p:nvSpPr>
        <p:spPr>
          <a:xfrm>
            <a:off x="7823942" y="5265538"/>
            <a:ext cx="2154757" cy="408766"/>
          </a:xfrm>
          <a:prstGeom prst="rect">
            <a:avLst/>
          </a:prstGeom>
        </p:spPr>
        <p:txBody>
          <a:bodyPr wrap="none">
            <a:spAutoFit/>
          </a:bodyPr>
          <a:lstStyle/>
          <a:p>
            <a:pPr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32 Forma Circular</a:t>
            </a:r>
            <a:endParaRPr lang="es-EC"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3225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ANEXOS:</a:t>
            </a:r>
          </a:p>
        </p:txBody>
      </p:sp>
      <p:pic>
        <p:nvPicPr>
          <p:cNvPr id="4" name="Marcador de contenido 3"/>
          <p:cNvPicPr>
            <a:picLocks noGrp="1"/>
          </p:cNvPicPr>
          <p:nvPr>
            <p:ph idx="1"/>
          </p:nvPr>
        </p:nvPicPr>
        <p:blipFill rotWithShape="1">
          <a:blip r:embed="rId2"/>
          <a:srcRect l="32882" t="20313" r="20640" b="17334"/>
          <a:stretch/>
        </p:blipFill>
        <p:spPr bwMode="auto">
          <a:xfrm>
            <a:off x="3064449" y="1665363"/>
            <a:ext cx="5562760" cy="4195762"/>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4408118" y="5752216"/>
            <a:ext cx="2687274" cy="408766"/>
          </a:xfrm>
          <a:prstGeom prst="rect">
            <a:avLst/>
          </a:prstGeom>
        </p:spPr>
        <p:txBody>
          <a:bodyPr wrap="none">
            <a:spAutoFit/>
          </a:bodyPr>
          <a:lstStyle/>
          <a:p>
            <a:pPr indent="449580" algn="ctr">
              <a:lnSpc>
                <a:spcPct val="200000"/>
              </a:lnSpc>
              <a:spcAft>
                <a:spcPts val="800"/>
              </a:spcAft>
            </a:pPr>
            <a:r>
              <a:rPr lang="es-EC" sz="1200" i="1" dirty="0">
                <a:latin typeface="Arial" panose="020B0604020202020204" pitchFamily="34" charset="0"/>
                <a:ea typeface="Calibri" panose="020F0502020204030204" pitchFamily="34" charset="0"/>
                <a:cs typeface="Times New Roman" panose="02020603050405020304" pitchFamily="18" charset="0"/>
              </a:rPr>
              <a:t>Ilustración 33 Estructura Base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891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2399</TotalTime>
  <Words>6611</Words>
  <Application>Microsoft Office PowerPoint</Application>
  <PresentationFormat>Widescreen</PresentationFormat>
  <Paragraphs>1478</Paragraphs>
  <Slides>106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106</vt:i4>
      </vt:variant>
    </vt:vector>
  </HeadingPairs>
  <TitlesOfParts>
    <vt:vector size="114" baseType="lpstr">
      <vt:lpstr>Arial</vt:lpstr>
      <vt:lpstr>Calibri</vt:lpstr>
      <vt:lpstr>Cambria Math</vt:lpstr>
      <vt:lpstr>Century Gothic</vt:lpstr>
      <vt:lpstr>Century Gothic (Títulos)</vt:lpstr>
      <vt:lpstr>Wingdings</vt:lpstr>
      <vt:lpstr>Wingdings 3</vt:lpstr>
      <vt:lpstr>Ion</vt:lpstr>
      <vt:lpstr>DISEÑO, CONSTRUCCIÓN E IMPLEMENTACIÓN DE UN EQUIPO PARA LA MEDICIÓN DE LA DENSIDAD EN LISTONES DE MADERA DE BALSA.</vt:lpstr>
      <vt:lpstr>OBJETIVOS:</vt:lpstr>
      <vt:lpstr>OBJETIVOS ESPECÍFICOS:</vt:lpstr>
      <vt:lpstr>PLANTEAMIENTO DEL PROBLEMA</vt:lpstr>
      <vt:lpstr>PLANTEAMIENTO DEL PROBLEMA</vt:lpstr>
      <vt:lpstr>PLANTEAMIENTO DE LA SOLUCIÓN</vt:lpstr>
      <vt:lpstr>PLANTEAMIENTO DE LA SOLUCIÓN</vt:lpstr>
      <vt:lpstr>METODOLOGÍA:</vt:lpstr>
      <vt:lpstr>METODOLOGÍA:</vt:lpstr>
      <vt:lpstr>ETAPA MECÁNICA:</vt:lpstr>
      <vt:lpstr>ETAPA ELÉCTRICA/ELECTRÓNICA:</vt:lpstr>
      <vt:lpstr>ETAPA DE CONTROL:</vt:lpstr>
      <vt:lpstr>ETAPA DE COMUNICACIÓN:</vt:lpstr>
      <vt:lpstr>PLANTEAMIENTO:</vt:lpstr>
      <vt:lpstr>Estructura Mecánica:</vt:lpstr>
      <vt:lpstr>CONDICIONES INICIALES:</vt:lpstr>
      <vt:lpstr>Estructura Mecánica:</vt:lpstr>
      <vt:lpstr>Estructura Mecánica:</vt:lpstr>
      <vt:lpstr>ANÁLISIS MECÁNICO:</vt:lpstr>
      <vt:lpstr>ANÁLISIS MECÁNICO:</vt:lpstr>
      <vt:lpstr>MATRIZ DE HOLMES:</vt:lpstr>
      <vt:lpstr>ESTRUCTURA BASE:</vt:lpstr>
      <vt:lpstr>ESTRUCTURA BASE:</vt:lpstr>
      <vt:lpstr>ESTRUCTURA-BASE:</vt:lpstr>
      <vt:lpstr>BRAZO-APOYO:</vt:lpstr>
      <vt:lpstr>BRAZO-APOYO:</vt:lpstr>
      <vt:lpstr>ANÁLISIS ELECTRÓNICA:</vt:lpstr>
      <vt:lpstr>SENSOR DE DISTANCIA:</vt:lpstr>
      <vt:lpstr>SENSOR DE DISTANCIA:</vt:lpstr>
      <vt:lpstr>SENSOR DE PESO:</vt:lpstr>
      <vt:lpstr>AMPLIFICADOR DE SEÑAL:</vt:lpstr>
      <vt:lpstr>AMPLIFICADOR DE SEÑAL:</vt:lpstr>
      <vt:lpstr>ANÁLISIS DE CONTROL:</vt:lpstr>
      <vt:lpstr>UNIDAD DE CONTROL: (PLC)</vt:lpstr>
      <vt:lpstr>UNIDAD DE CONTROL: (PLC)</vt:lpstr>
      <vt:lpstr>PROTECCIONES ELÉCTRICAS:</vt:lpstr>
      <vt:lpstr>INTERFAZ DE USUARIO: (HMI)</vt:lpstr>
      <vt:lpstr>SELECCIÓN</vt:lpstr>
      <vt:lpstr>ESQUEMA DE FUNCIONAMIENTO:</vt:lpstr>
      <vt:lpstr>INTEGRACIÓN MECÁNICA</vt:lpstr>
      <vt:lpstr>INTEGRACIÓN MECÁNICA</vt:lpstr>
      <vt:lpstr>INTEGRACIÓN MECÁNICA</vt:lpstr>
      <vt:lpstr>INTEGRACIÓN ELECTRÓNICA:</vt:lpstr>
      <vt:lpstr>INTEGRACIÓN ELECTRÓNICA:</vt:lpstr>
      <vt:lpstr>INTEGRACIÓN ELECTRÓNICA:</vt:lpstr>
      <vt:lpstr>INTEGRACIÓN DE CONTROL:</vt:lpstr>
      <vt:lpstr>ALGORITMO:</vt:lpstr>
      <vt:lpstr>ENVÍO DE INFORMACIÓN:</vt:lpstr>
      <vt:lpstr>WEB SERVER LOGO V8</vt:lpstr>
      <vt:lpstr>INTEGRACIÓN FINAL:</vt:lpstr>
      <vt:lpstr>INTEGRACIÓN FINAL:</vt:lpstr>
      <vt:lpstr>PRUEBAS:</vt:lpstr>
      <vt:lpstr>TAMAÑO DE LA MUESTRA:</vt:lpstr>
      <vt:lpstr>TAMAÑO DE LA MUESTRA:</vt:lpstr>
      <vt:lpstr>TAMAÑO DE LA MUESTRA:</vt:lpstr>
      <vt:lpstr>TAMAÑO DE LA MUESTRA:</vt:lpstr>
      <vt:lpstr>TAMAÑO DE LA MUESTRA:</vt:lpstr>
      <vt:lpstr>LOTE 1:</vt:lpstr>
      <vt:lpstr>LOTE 1:</vt:lpstr>
      <vt:lpstr>LOTE 1:</vt:lpstr>
      <vt:lpstr>LOTE 2: </vt:lpstr>
      <vt:lpstr>LOTE 2:</vt:lpstr>
      <vt:lpstr>LOTE 2:</vt:lpstr>
      <vt:lpstr>LOTE 3: </vt:lpstr>
      <vt:lpstr>LOTE 3:</vt:lpstr>
      <vt:lpstr>LOTE 3:</vt:lpstr>
      <vt:lpstr>LOTE 4: </vt:lpstr>
      <vt:lpstr>LOTE 4:</vt:lpstr>
      <vt:lpstr>LOTE 4:</vt:lpstr>
      <vt:lpstr>RESULTADOS:</vt:lpstr>
      <vt:lpstr>RESULTADOS:</vt:lpstr>
      <vt:lpstr>RESULTADOS:</vt:lpstr>
      <vt:lpstr>CONCLUSIONES:</vt:lpstr>
      <vt:lpstr>CONCLUSIONES:</vt:lpstr>
      <vt:lpstr>CONCLUSIONES:</vt:lpstr>
      <vt:lpstr>CONCLUSIONES:</vt:lpstr>
      <vt:lpstr>RECOMENDACIONES: </vt:lpstr>
      <vt:lpstr>RECOMENDACIONES:</vt:lpstr>
      <vt:lpstr>RECOMENDACIONES:</vt:lpstr>
      <vt:lpstr>RECOMENDACIONES:</vt:lpstr>
      <vt:lpstr>BIBLIOGRAFÍA:</vt:lpstr>
      <vt:lpstr>BIBLIOGRAFÍA:</vt:lpstr>
      <vt:lpstr>BIBLIOGRAFÍA:</vt:lpstr>
      <vt:lpstr>BIBLIOGRAFÍA:</vt:lpstr>
      <vt:lpstr>BIBLIOGRAFÍA:</vt:lpstr>
      <vt:lpstr>BIBLIOGRAFÍA:</vt:lpstr>
      <vt:lpstr>ANEXOS:</vt:lpstr>
      <vt:lpstr>ANEXOS:</vt:lpstr>
      <vt:lpstr>ANEXOS:</vt:lpstr>
      <vt:lpstr>ANEXOS:</vt:lpstr>
      <vt:lpstr>ANEXOS:</vt:lpstr>
      <vt:lpstr>ANEXOS:</vt:lpstr>
      <vt:lpstr>ANEXOS:</vt:lpstr>
      <vt:lpstr>ANEXOS:</vt:lpstr>
      <vt:lpstr>ANEXOS:</vt:lpstr>
      <vt:lpstr>ANEXOS:</vt:lpstr>
      <vt:lpstr>ANEXOS:</vt:lpstr>
      <vt:lpstr>ANEXOS:</vt:lpstr>
      <vt:lpstr>ANEXOS:</vt:lpstr>
      <vt:lpstr>ANEXOS:</vt:lpstr>
      <vt:lpstr>ANEXOS:</vt:lpstr>
      <vt:lpstr>ANEXOS:</vt:lpstr>
      <vt:lpstr>ANEXOS:</vt:lpstr>
      <vt:lpstr>ANEXOS:</vt:lpstr>
      <vt:lpstr>ANEXOS:</vt:lpstr>
      <vt:lpstr>DIAGRAMA DE BLOQUES LOGO V8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CONSTRUCCIÓN E IMPLEMENTACIÓN DE UN EQUIPO PARA LA MEDICIÓN DE LA DENSIDAD EN LISTONES DE MADERA DE BALSA.</dc:title>
  <dc:creator>Frank Crock</dc:creator>
  <cp:lastModifiedBy>Frank Crock</cp:lastModifiedBy>
  <cp:revision>19</cp:revision>
  <dcterms:created xsi:type="dcterms:W3CDTF">2019-02-01T10:36:22Z</dcterms:created>
  <dcterms:modified xsi:type="dcterms:W3CDTF">2019-02-03T02:35:23Z</dcterms:modified>
</cp:coreProperties>
</file>