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0"/>
  </p:notesMasterIdLst>
  <p:sldIdLst>
    <p:sldId id="256" r:id="rId2"/>
    <p:sldId id="311" r:id="rId3"/>
    <p:sldId id="312" r:id="rId4"/>
    <p:sldId id="274" r:id="rId5"/>
    <p:sldId id="355" r:id="rId6"/>
    <p:sldId id="356" r:id="rId7"/>
    <p:sldId id="314" r:id="rId8"/>
    <p:sldId id="262" r:id="rId9"/>
    <p:sldId id="281" r:id="rId10"/>
    <p:sldId id="266" r:id="rId11"/>
    <p:sldId id="334" r:id="rId12"/>
    <p:sldId id="363" r:id="rId13"/>
    <p:sldId id="364" r:id="rId14"/>
    <p:sldId id="323" r:id="rId15"/>
    <p:sldId id="365" r:id="rId16"/>
    <p:sldId id="367" r:id="rId17"/>
    <p:sldId id="357" r:id="rId18"/>
    <p:sldId id="358" r:id="rId19"/>
    <p:sldId id="359" r:id="rId20"/>
    <p:sldId id="360" r:id="rId21"/>
    <p:sldId id="353" r:id="rId22"/>
    <p:sldId id="294" r:id="rId23"/>
    <p:sldId id="296" r:id="rId24"/>
    <p:sldId id="361" r:id="rId25"/>
    <p:sldId id="354" r:id="rId26"/>
    <p:sldId id="341" r:id="rId27"/>
    <p:sldId id="346" r:id="rId28"/>
    <p:sldId id="297" r:id="rId2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FF"/>
    <a:srgbClr val="99FF99"/>
    <a:srgbClr val="CCFF99"/>
    <a:srgbClr val="3399FF"/>
    <a:srgbClr val="3366FF"/>
    <a:srgbClr val="CCECFF"/>
    <a:srgbClr val="00FFFF"/>
    <a:srgbClr val="00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6" autoAdjust="0"/>
    <p:restoredTop sz="94620" autoAdjust="0"/>
  </p:normalViewPr>
  <p:slideViewPr>
    <p:cSldViewPr snapToGrid="0">
      <p:cViewPr varScale="1">
        <p:scale>
          <a:sx n="69" d="100"/>
          <a:sy n="69" d="100"/>
        </p:scale>
        <p:origin x="84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D:\disco%20d\respaldos%20oficina%20central\ARCHIVOS%20UNIDAD%20D\Documents\TESIS\TESIS%20COOPERATIVAS%20SECTOR%202\RESUMEN%20BALANCES%20COOPS%20con%20graficos%20SEGMENTO%20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isco%20d\respaldos%20oficina%20central\ARCHIVOS%20UNIDAD%20D\Documents\TESIS\TESIS%20COOPERATIVAS%20SECTOR%202\RESUMEN%20BALANCES%20COOPS%20con%20graficos%20SEGMENTO%20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isco%20d\respaldos%20oficina%20central\ARCHIVOS%20UNIDAD%20D\Documents\TESIS\TESIS%20COOPERATIVAS%20SECTOR%202\RESUMEN%20BALANCES%20COOPS%20con%20graficos%20SEGMENTO%20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disco%20d\respaldos%20oficina%20central\ARCHIVOS%20UNIDAD%20D\Documents\TESIS\TESIS%20COOPERATIVAS%20SECTOR%202\RESUMEN%20BALANCES%20COOPS%20con%20graficos%20SEGMENTO%2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400" b="0" i="0" u="none" strike="noStrike" baseline="0" dirty="0">
                <a:effectLst/>
              </a:rPr>
              <a:t>Análisis</a:t>
            </a:r>
            <a:r>
              <a:rPr lang="es-MX" dirty="0"/>
              <a:t> Horizontal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Hoja2!$C$23</c:f>
              <c:strCache>
                <c:ptCount val="1"/>
                <c:pt idx="0">
                  <c:v>2014-2015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Hoja2!$B$24:$B$28</c:f>
              <c:strCache>
                <c:ptCount val="5"/>
                <c:pt idx="0">
                  <c:v>ACTIVO</c:v>
                </c:pt>
                <c:pt idx="1">
                  <c:v>PASIVOS</c:v>
                </c:pt>
                <c:pt idx="2">
                  <c:v>PATRIMONIO</c:v>
                </c:pt>
                <c:pt idx="3">
                  <c:v>GASTOS</c:v>
                </c:pt>
                <c:pt idx="4">
                  <c:v>INGRESOS</c:v>
                </c:pt>
              </c:strCache>
            </c:strRef>
          </c:cat>
          <c:val>
            <c:numRef>
              <c:f>Hoja2!$C$24:$C$28</c:f>
              <c:numCache>
                <c:formatCode>0.00%</c:formatCode>
                <c:ptCount val="5"/>
                <c:pt idx="0">
                  <c:v>0.04</c:v>
                </c:pt>
                <c:pt idx="1">
                  <c:v>3.09E-2</c:v>
                </c:pt>
                <c:pt idx="2">
                  <c:v>9.5299999999999996E-2</c:v>
                </c:pt>
                <c:pt idx="3">
                  <c:v>0.02</c:v>
                </c:pt>
                <c:pt idx="4">
                  <c:v>4.0000000000000001E-3</c:v>
                </c:pt>
              </c:numCache>
            </c:numRef>
          </c:val>
          <c:extLst>
            <c:ext xmlns:c16="http://schemas.microsoft.com/office/drawing/2014/chart" uri="{C3380CC4-5D6E-409C-BE32-E72D297353CC}">
              <c16:uniqueId val="{00000000-E0C1-4920-84F3-B06A94DDBFC1}"/>
            </c:ext>
          </c:extLst>
        </c:ser>
        <c:ser>
          <c:idx val="1"/>
          <c:order val="1"/>
          <c:tx>
            <c:strRef>
              <c:f>Hoja2!$D$23</c:f>
              <c:strCache>
                <c:ptCount val="1"/>
                <c:pt idx="0">
                  <c:v>2015-2016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Hoja2!$B$24:$B$28</c:f>
              <c:strCache>
                <c:ptCount val="5"/>
                <c:pt idx="0">
                  <c:v>ACTIVO</c:v>
                </c:pt>
                <c:pt idx="1">
                  <c:v>PASIVOS</c:v>
                </c:pt>
                <c:pt idx="2">
                  <c:v>PATRIMONIO</c:v>
                </c:pt>
                <c:pt idx="3">
                  <c:v>GASTOS</c:v>
                </c:pt>
                <c:pt idx="4">
                  <c:v>INGRESOS</c:v>
                </c:pt>
              </c:strCache>
            </c:strRef>
          </c:cat>
          <c:val>
            <c:numRef>
              <c:f>Hoja2!$D$24:$D$28</c:f>
              <c:numCache>
                <c:formatCode>0.00%</c:formatCode>
                <c:ptCount val="5"/>
                <c:pt idx="0">
                  <c:v>7.3700000000000002E-2</c:v>
                </c:pt>
                <c:pt idx="1">
                  <c:v>7.5399999999999995E-2</c:v>
                </c:pt>
                <c:pt idx="2">
                  <c:v>6.3899999999999998E-2</c:v>
                </c:pt>
                <c:pt idx="3">
                  <c:v>7.7399999999999997E-2</c:v>
                </c:pt>
                <c:pt idx="4">
                  <c:v>0.11650000000000001</c:v>
                </c:pt>
              </c:numCache>
            </c:numRef>
          </c:val>
          <c:extLst>
            <c:ext xmlns:c16="http://schemas.microsoft.com/office/drawing/2014/chart" uri="{C3380CC4-5D6E-409C-BE32-E72D297353CC}">
              <c16:uniqueId val="{00000001-E0C1-4920-84F3-B06A94DDBFC1}"/>
            </c:ext>
          </c:extLst>
        </c:ser>
        <c:ser>
          <c:idx val="2"/>
          <c:order val="2"/>
          <c:tx>
            <c:strRef>
              <c:f>Hoja2!$E$23</c:f>
              <c:strCache>
                <c:ptCount val="1"/>
                <c:pt idx="0">
                  <c:v>2016-2017</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Hoja2!$B$24:$B$28</c:f>
              <c:strCache>
                <c:ptCount val="5"/>
                <c:pt idx="0">
                  <c:v>ACTIVO</c:v>
                </c:pt>
                <c:pt idx="1">
                  <c:v>PASIVOS</c:v>
                </c:pt>
                <c:pt idx="2">
                  <c:v>PATRIMONIO</c:v>
                </c:pt>
                <c:pt idx="3">
                  <c:v>GASTOS</c:v>
                </c:pt>
                <c:pt idx="4">
                  <c:v>INGRESOS</c:v>
                </c:pt>
              </c:strCache>
            </c:strRef>
          </c:cat>
          <c:val>
            <c:numRef>
              <c:f>Hoja2!$E$24:$E$28</c:f>
              <c:numCache>
                <c:formatCode>0.00%</c:formatCode>
                <c:ptCount val="5"/>
                <c:pt idx="0">
                  <c:v>-8.8999999999999999E-3</c:v>
                </c:pt>
                <c:pt idx="1">
                  <c:v>-2.9000000000000001E-2</c:v>
                </c:pt>
                <c:pt idx="2">
                  <c:v>1.9900000000000001E-2</c:v>
                </c:pt>
                <c:pt idx="3">
                  <c:v>-3.9600000000000003E-2</c:v>
                </c:pt>
                <c:pt idx="4">
                  <c:v>5.7999999999999996E-3</c:v>
                </c:pt>
              </c:numCache>
            </c:numRef>
          </c:val>
          <c:extLst>
            <c:ext xmlns:c16="http://schemas.microsoft.com/office/drawing/2014/chart" uri="{C3380CC4-5D6E-409C-BE32-E72D297353CC}">
              <c16:uniqueId val="{00000002-E0C1-4920-84F3-B06A94DDBFC1}"/>
            </c:ext>
          </c:extLst>
        </c:ser>
        <c:dLbls>
          <c:showLegendKey val="0"/>
          <c:showVal val="0"/>
          <c:showCatName val="0"/>
          <c:showSerName val="0"/>
          <c:showPercent val="0"/>
          <c:showBubbleSize val="0"/>
        </c:dLbls>
        <c:gapWidth val="219"/>
        <c:overlap val="-27"/>
        <c:axId val="1846425663"/>
        <c:axId val="1857861055"/>
      </c:barChart>
      <c:catAx>
        <c:axId val="1846425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EC"/>
          </a:p>
        </c:txPr>
        <c:crossAx val="1857861055"/>
        <c:crosses val="autoZero"/>
        <c:auto val="1"/>
        <c:lblAlgn val="ctr"/>
        <c:lblOffset val="100"/>
        <c:noMultiLvlLbl val="0"/>
      </c:catAx>
      <c:valAx>
        <c:axId val="185786105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46425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s-EC" dirty="0">
                <a:solidFill>
                  <a:sysClr val="windowText" lastClr="000000"/>
                </a:solidFill>
              </a:rPr>
              <a:t>Análisis Horizontal - variación</a:t>
            </a:r>
            <a:r>
              <a:rPr lang="es-EC" baseline="0" dirty="0">
                <a:solidFill>
                  <a:sysClr val="windowText" lastClr="000000"/>
                </a:solidFill>
              </a:rPr>
              <a:t> 2014 – 2017  </a:t>
            </a:r>
            <a:endParaRPr lang="es-EC" dirty="0">
              <a:solidFill>
                <a:sysClr val="windowText" lastClr="000000"/>
              </a:solidFill>
            </a:endParaRPr>
          </a:p>
        </c:rich>
      </c:tx>
      <c:overlay val="0"/>
      <c:spPr>
        <a:noFill/>
        <a:ln>
          <a:noFill/>
        </a:ln>
        <a:effectLst/>
      </c:spPr>
    </c:title>
    <c:autoTitleDeleted val="0"/>
    <c:plotArea>
      <c:layout/>
      <c:barChart>
        <c:barDir val="col"/>
        <c:grouping val="clustered"/>
        <c:varyColors val="0"/>
        <c:ser>
          <c:idx val="0"/>
          <c:order val="0"/>
          <c:tx>
            <c:v>Var. 2014 - 2015</c:v>
          </c:tx>
          <c:spPr>
            <a:solidFill>
              <a:schemeClr val="accent1"/>
            </a:solidFill>
            <a:ln>
              <a:noFill/>
            </a:ln>
            <a:effectLst/>
          </c:spPr>
          <c:invertIfNegative val="0"/>
          <c:dLbls>
            <c:spPr>
              <a:noFill/>
              <a:ln>
                <a:noFill/>
              </a:ln>
              <a:effectLst/>
            </c:spPr>
            <c:txPr>
              <a:bodyPr/>
              <a:lstStyle/>
              <a:p>
                <a:pPr>
                  <a:defRPr sz="900"/>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('ESTADOS RESUMEN HORZ COAC'!$B$3,'ESTADOS RESUMEN HORZ COAC'!$B$12,'ESTADOS RESUMEN HORZ COAC'!$B$18,'ESTADOS RESUMEN HORZ COAC'!$B$24,'ESTADOS RESUMEN HORZ COAC'!$B$33)</c:f>
              <c:strCache>
                <c:ptCount val="5"/>
                <c:pt idx="0">
                  <c:v>ACTIVO</c:v>
                </c:pt>
                <c:pt idx="1">
                  <c:v>PASIVOS</c:v>
                </c:pt>
                <c:pt idx="2">
                  <c:v>PATRIMONIO</c:v>
                </c:pt>
                <c:pt idx="3">
                  <c:v>GASTOS</c:v>
                </c:pt>
                <c:pt idx="4">
                  <c:v>INGRESOS</c:v>
                </c:pt>
              </c:strCache>
            </c:strRef>
          </c:cat>
          <c:val>
            <c:numRef>
              <c:f>('ESTADOS RESUMEN HORZ COAC'!$L$3,'ESTADOS RESUMEN HORZ COAC'!$L$12,'ESTADOS RESUMEN HORZ COAC'!$L$18,'ESTADOS RESUMEN HORZ COAC'!$L$24,'ESTADOS RESUMEN HORZ COAC'!$L$33)</c:f>
              <c:numCache>
                <c:formatCode>0.00%</c:formatCode>
                <c:ptCount val="5"/>
                <c:pt idx="0">
                  <c:v>0.12072150723125855</c:v>
                </c:pt>
                <c:pt idx="1">
                  <c:v>0.12188479801976879</c:v>
                </c:pt>
                <c:pt idx="2">
                  <c:v>0.11362081870245025</c:v>
                </c:pt>
                <c:pt idx="3">
                  <c:v>9.1991076681042727E-2</c:v>
                </c:pt>
                <c:pt idx="4">
                  <c:v>6.1517483656965334E-2</c:v>
                </c:pt>
              </c:numCache>
            </c:numRef>
          </c:val>
          <c:extLst>
            <c:ext xmlns:c16="http://schemas.microsoft.com/office/drawing/2014/chart" uri="{C3380CC4-5D6E-409C-BE32-E72D297353CC}">
              <c16:uniqueId val="{00000000-FD74-4E36-BB8A-BC2EF56E529C}"/>
            </c:ext>
          </c:extLst>
        </c:ser>
        <c:ser>
          <c:idx val="1"/>
          <c:order val="1"/>
          <c:tx>
            <c:v>Var. 2015 - 2016</c:v>
          </c:tx>
          <c:spPr>
            <a:solidFill>
              <a:schemeClr val="accent2"/>
            </a:solidFill>
            <a:ln>
              <a:noFill/>
            </a:ln>
            <a:effectLst/>
          </c:spPr>
          <c:invertIfNegative val="0"/>
          <c:dLbls>
            <c:spPr>
              <a:noFill/>
              <a:ln>
                <a:noFill/>
              </a:ln>
              <a:effectLst/>
            </c:spPr>
            <c:txPr>
              <a:bodyPr/>
              <a:lstStyle/>
              <a:p>
                <a:pPr>
                  <a:defRPr sz="900"/>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('ESTADOS RESUMEN HORZ COAC'!$B$3,'ESTADOS RESUMEN HORZ COAC'!$B$12,'ESTADOS RESUMEN HORZ COAC'!$B$18,'ESTADOS RESUMEN HORZ COAC'!$B$24,'ESTADOS RESUMEN HORZ COAC'!$B$33)</c:f>
              <c:strCache>
                <c:ptCount val="5"/>
                <c:pt idx="0">
                  <c:v>ACTIVO</c:v>
                </c:pt>
                <c:pt idx="1">
                  <c:v>PASIVOS</c:v>
                </c:pt>
                <c:pt idx="2">
                  <c:v>PATRIMONIO</c:v>
                </c:pt>
                <c:pt idx="3">
                  <c:v>GASTOS</c:v>
                </c:pt>
                <c:pt idx="4">
                  <c:v>INGRESOS</c:v>
                </c:pt>
              </c:strCache>
            </c:strRef>
          </c:cat>
          <c:val>
            <c:numRef>
              <c:f>('ESTADOS RESUMEN HORZ COAC'!$N$3,'ESTADOS RESUMEN HORZ COAC'!$N$12,'ESTADOS RESUMEN HORZ COAC'!$N$18,'ESTADOS RESUMEN HORZ COAC'!$N$24,'ESTADOS RESUMEN HORZ COAC'!$N$33)</c:f>
              <c:numCache>
                <c:formatCode>0.00%</c:formatCode>
                <c:ptCount val="5"/>
                <c:pt idx="0">
                  <c:v>8.6892454768785821E-2</c:v>
                </c:pt>
                <c:pt idx="1">
                  <c:v>8.835327623743823E-2</c:v>
                </c:pt>
                <c:pt idx="2">
                  <c:v>7.7909478791698364E-2</c:v>
                </c:pt>
                <c:pt idx="3">
                  <c:v>0.13920607185563941</c:v>
                </c:pt>
                <c:pt idx="4">
                  <c:v>0.10786114480742832</c:v>
                </c:pt>
              </c:numCache>
            </c:numRef>
          </c:val>
          <c:extLst>
            <c:ext xmlns:c16="http://schemas.microsoft.com/office/drawing/2014/chart" uri="{C3380CC4-5D6E-409C-BE32-E72D297353CC}">
              <c16:uniqueId val="{00000001-FD74-4E36-BB8A-BC2EF56E529C}"/>
            </c:ext>
          </c:extLst>
        </c:ser>
        <c:ser>
          <c:idx val="2"/>
          <c:order val="2"/>
          <c:tx>
            <c:v>Var. 2016 - 2017</c:v>
          </c:tx>
          <c:spPr>
            <a:solidFill>
              <a:schemeClr val="accent3"/>
            </a:solidFill>
            <a:ln>
              <a:noFill/>
            </a:ln>
            <a:effectLst/>
          </c:spPr>
          <c:invertIfNegative val="0"/>
          <c:dLbls>
            <c:dLbl>
              <c:idx val="1"/>
              <c:layout>
                <c:manualLayout>
                  <c:x val="2.5886463121611015E-2"/>
                  <c:y val="-9.77922061921717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74-4E36-BB8A-BC2EF56E529C}"/>
                </c:ext>
              </c:extLst>
            </c:dLbl>
            <c:spPr>
              <a:noFill/>
              <a:ln>
                <a:noFill/>
              </a:ln>
              <a:effectLst/>
            </c:spPr>
            <c:txPr>
              <a:bodyPr/>
              <a:lstStyle/>
              <a:p>
                <a:pPr>
                  <a:defRPr sz="900"/>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('ESTADOS RESUMEN HORZ COAC'!$B$3,'ESTADOS RESUMEN HORZ COAC'!$B$12,'ESTADOS RESUMEN HORZ COAC'!$B$18,'ESTADOS RESUMEN HORZ COAC'!$B$24,'ESTADOS RESUMEN HORZ COAC'!$B$33)</c:f>
              <c:strCache>
                <c:ptCount val="5"/>
                <c:pt idx="0">
                  <c:v>ACTIVO</c:v>
                </c:pt>
                <c:pt idx="1">
                  <c:v>PASIVOS</c:v>
                </c:pt>
                <c:pt idx="2">
                  <c:v>PATRIMONIO</c:v>
                </c:pt>
                <c:pt idx="3">
                  <c:v>GASTOS</c:v>
                </c:pt>
                <c:pt idx="4">
                  <c:v>INGRESOS</c:v>
                </c:pt>
              </c:strCache>
            </c:strRef>
          </c:cat>
          <c:val>
            <c:numRef>
              <c:f>('ESTADOS RESUMEN HORZ COAC'!$P$3,'ESTADOS RESUMEN HORZ COAC'!$P$12,'ESTADOS RESUMEN HORZ COAC'!$P$18,'ESTADOS RESUMEN HORZ COAC'!$P$24,'ESTADOS RESUMEN HORZ COAC'!$P$33)</c:f>
              <c:numCache>
                <c:formatCode>0.00%</c:formatCode>
                <c:ptCount val="5"/>
                <c:pt idx="0">
                  <c:v>4.222223933088104E-3</c:v>
                </c:pt>
                <c:pt idx="1">
                  <c:v>-9.7190254834301909E-3</c:v>
                </c:pt>
                <c:pt idx="2">
                  <c:v>2.6151561175578542E-2</c:v>
                </c:pt>
                <c:pt idx="3">
                  <c:v>-5.7343470026884523E-2</c:v>
                </c:pt>
                <c:pt idx="4">
                  <c:v>-4.7484668878872004E-2</c:v>
                </c:pt>
              </c:numCache>
            </c:numRef>
          </c:val>
          <c:extLst>
            <c:ext xmlns:c16="http://schemas.microsoft.com/office/drawing/2014/chart" uri="{C3380CC4-5D6E-409C-BE32-E72D297353CC}">
              <c16:uniqueId val="{00000003-FD74-4E36-BB8A-BC2EF56E529C}"/>
            </c:ext>
          </c:extLst>
        </c:ser>
        <c:dLbls>
          <c:showLegendKey val="0"/>
          <c:showVal val="1"/>
          <c:showCatName val="0"/>
          <c:showSerName val="0"/>
          <c:showPercent val="0"/>
          <c:showBubbleSize val="0"/>
        </c:dLbls>
        <c:gapWidth val="150"/>
        <c:overlap val="-25"/>
        <c:axId val="64402944"/>
        <c:axId val="64404480"/>
      </c:barChart>
      <c:catAx>
        <c:axId val="6440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crossAx val="64404480"/>
        <c:crosses val="autoZero"/>
        <c:auto val="1"/>
        <c:lblAlgn val="ctr"/>
        <c:lblOffset val="100"/>
        <c:noMultiLvlLbl val="0"/>
      </c:catAx>
      <c:valAx>
        <c:axId val="64404480"/>
        <c:scaling>
          <c:orientation val="minMax"/>
        </c:scaling>
        <c:delete val="1"/>
        <c:axPos val="l"/>
        <c:numFmt formatCode="0.00%" sourceLinked="1"/>
        <c:majorTickMark val="none"/>
        <c:minorTickMark val="none"/>
        <c:tickLblPos val="none"/>
        <c:crossAx val="644029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dirty="0"/>
              <a:t>Análisis horizontal – variación 2014-2017</a:t>
            </a:r>
          </a:p>
        </c:rich>
      </c:tx>
      <c:overlay val="0"/>
      <c:spPr>
        <a:noFill/>
        <a:ln>
          <a:noFill/>
        </a:ln>
        <a:effectLst/>
      </c:spPr>
    </c:title>
    <c:autoTitleDeleted val="0"/>
    <c:plotArea>
      <c:layout>
        <c:manualLayout>
          <c:layoutTarget val="inner"/>
          <c:xMode val="edge"/>
          <c:yMode val="edge"/>
          <c:x val="9.7279177649444673E-2"/>
          <c:y val="0.25916209974756793"/>
          <c:w val="0.87484915092327364"/>
          <c:h val="0.65016708976951654"/>
        </c:manualLayout>
      </c:layout>
      <c:barChart>
        <c:barDir val="col"/>
        <c:grouping val="clustered"/>
        <c:varyColors val="0"/>
        <c:ser>
          <c:idx val="0"/>
          <c:order val="0"/>
          <c:tx>
            <c:strRef>
              <c:f>'ESTADOS RESUMEN HORZ COAC'!$S$2</c:f>
              <c:strCache>
                <c:ptCount val="1"/>
                <c:pt idx="0">
                  <c:v>Vari. 2014 - 2015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('ESTADOS RESUMEN HORZ COAC'!$B$3,'ESTADOS RESUMEN HORZ COAC'!$B$12,'ESTADOS RESUMEN HORZ COAC'!$B$18,'ESTADOS RESUMEN HORZ COAC'!$B$24,'ESTADOS RESUMEN HORZ COAC'!$B$33)</c:f>
              <c:strCache>
                <c:ptCount val="5"/>
                <c:pt idx="0">
                  <c:v>ACTIVO</c:v>
                </c:pt>
                <c:pt idx="1">
                  <c:v>PASIVOS</c:v>
                </c:pt>
                <c:pt idx="2">
                  <c:v>PATRIMONIO</c:v>
                </c:pt>
                <c:pt idx="3">
                  <c:v>GASTOS</c:v>
                </c:pt>
                <c:pt idx="4">
                  <c:v>INGRESOS</c:v>
                </c:pt>
              </c:strCache>
            </c:strRef>
          </c:cat>
          <c:val>
            <c:numRef>
              <c:f>('ESTADOS RESUMEN HORZ COAC'!$S$3,'ESTADOS RESUMEN HORZ COAC'!$S$12,'ESTADOS RESUMEN HORZ COAC'!$S$18,'ESTADOS RESUMEN HORZ COAC'!$S$24,'ESTADOS RESUMEN HORZ COAC'!$S$33)</c:f>
              <c:numCache>
                <c:formatCode>0.00%</c:formatCode>
                <c:ptCount val="5"/>
                <c:pt idx="0">
                  <c:v>0.20948853594217837</c:v>
                </c:pt>
                <c:pt idx="1">
                  <c:v>0.20699728299411063</c:v>
                </c:pt>
                <c:pt idx="2">
                  <c:v>0.22423366234793149</c:v>
                </c:pt>
                <c:pt idx="3">
                  <c:v>0.23271972112182757</c:v>
                </c:pt>
                <c:pt idx="4">
                  <c:v>0.22036278521638628</c:v>
                </c:pt>
              </c:numCache>
            </c:numRef>
          </c:val>
          <c:extLst>
            <c:ext xmlns:c16="http://schemas.microsoft.com/office/drawing/2014/chart" uri="{C3380CC4-5D6E-409C-BE32-E72D297353CC}">
              <c16:uniqueId val="{00000000-EC13-4C5C-9A0B-082C9FEC2FE8}"/>
            </c:ext>
          </c:extLst>
        </c:ser>
        <c:ser>
          <c:idx val="1"/>
          <c:order val="1"/>
          <c:tx>
            <c:strRef>
              <c:f>'ESTADOS RESUMEN HORZ COAC'!$U$2</c:f>
              <c:strCache>
                <c:ptCount val="1"/>
                <c:pt idx="0">
                  <c:v>Vari. 2015-2016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('ESTADOS RESUMEN HORZ COAC'!$B$3,'ESTADOS RESUMEN HORZ COAC'!$B$12,'ESTADOS RESUMEN HORZ COAC'!$B$18,'ESTADOS RESUMEN HORZ COAC'!$B$24,'ESTADOS RESUMEN HORZ COAC'!$B$33)</c:f>
              <c:strCache>
                <c:ptCount val="5"/>
                <c:pt idx="0">
                  <c:v>ACTIVO</c:v>
                </c:pt>
                <c:pt idx="1">
                  <c:v>PASIVOS</c:v>
                </c:pt>
                <c:pt idx="2">
                  <c:v>PATRIMONIO</c:v>
                </c:pt>
                <c:pt idx="3">
                  <c:v>GASTOS</c:v>
                </c:pt>
                <c:pt idx="4">
                  <c:v>INGRESOS</c:v>
                </c:pt>
              </c:strCache>
            </c:strRef>
          </c:cat>
          <c:val>
            <c:numRef>
              <c:f>('ESTADOS RESUMEN HORZ COAC'!$U$3,'ESTADOS RESUMEN HORZ COAC'!$U$12,'ESTADOS RESUMEN HORZ COAC'!$U$18,'ESTADOS RESUMEN HORZ COAC'!$U$24,'ESTADOS RESUMEN HORZ COAC'!$U$33)</c:f>
              <c:numCache>
                <c:formatCode>0.00%</c:formatCode>
                <c:ptCount val="5"/>
                <c:pt idx="0">
                  <c:v>0.14309541648058743</c:v>
                </c:pt>
                <c:pt idx="1">
                  <c:v>0.13740654077086537</c:v>
                </c:pt>
                <c:pt idx="2">
                  <c:v>0.17629243611189979</c:v>
                </c:pt>
                <c:pt idx="3">
                  <c:v>4.8121709933850176E-2</c:v>
                </c:pt>
                <c:pt idx="4">
                  <c:v>4.6267266998663382E-2</c:v>
                </c:pt>
              </c:numCache>
            </c:numRef>
          </c:val>
          <c:extLst>
            <c:ext xmlns:c16="http://schemas.microsoft.com/office/drawing/2014/chart" uri="{C3380CC4-5D6E-409C-BE32-E72D297353CC}">
              <c16:uniqueId val="{00000001-EC13-4C5C-9A0B-082C9FEC2FE8}"/>
            </c:ext>
          </c:extLst>
        </c:ser>
        <c:ser>
          <c:idx val="2"/>
          <c:order val="2"/>
          <c:tx>
            <c:strRef>
              <c:f>'ESTADOS RESUMEN HORZ COAC'!$W$2</c:f>
              <c:strCache>
                <c:ptCount val="1"/>
                <c:pt idx="0">
                  <c:v>Vari. 2016 - 2017</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3"/>
                </a:solidFill>
                <a:prstDash val="sysDot"/>
              </a:ln>
              <a:effectLst/>
            </c:spPr>
            <c:trendlineType val="linear"/>
            <c:dispRSqr val="0"/>
            <c:dispEq val="0"/>
          </c:trendline>
          <c:cat>
            <c:strRef>
              <c:f>('ESTADOS RESUMEN HORZ COAC'!$B$3,'ESTADOS RESUMEN HORZ COAC'!$B$12,'ESTADOS RESUMEN HORZ COAC'!$B$18,'ESTADOS RESUMEN HORZ COAC'!$B$24,'ESTADOS RESUMEN HORZ COAC'!$B$33)</c:f>
              <c:strCache>
                <c:ptCount val="5"/>
                <c:pt idx="0">
                  <c:v>ACTIVO</c:v>
                </c:pt>
                <c:pt idx="1">
                  <c:v>PASIVOS</c:v>
                </c:pt>
                <c:pt idx="2">
                  <c:v>PATRIMONIO</c:v>
                </c:pt>
                <c:pt idx="3">
                  <c:v>GASTOS</c:v>
                </c:pt>
                <c:pt idx="4">
                  <c:v>INGRESOS</c:v>
                </c:pt>
              </c:strCache>
            </c:strRef>
          </c:cat>
          <c:val>
            <c:numRef>
              <c:f>('ESTADOS RESUMEN HORZ COAC'!$W$3,'ESTADOS RESUMEN HORZ COAC'!$W$12,'ESTADOS RESUMEN HORZ COAC'!$W$18,'ESTADOS RESUMEN HORZ COAC'!$W$24,'ESTADOS RESUMEN HORZ COAC'!$W$33)</c:f>
              <c:numCache>
                <c:formatCode>0.00%</c:formatCode>
                <c:ptCount val="5"/>
                <c:pt idx="0">
                  <c:v>7.6320667712119039E-2</c:v>
                </c:pt>
                <c:pt idx="1">
                  <c:v>7.1211608287377243E-2</c:v>
                </c:pt>
                <c:pt idx="2">
                  <c:v>2.2400423485795559E-2</c:v>
                </c:pt>
                <c:pt idx="3">
                  <c:v>9.4399237625345262E-3</c:v>
                </c:pt>
                <c:pt idx="4">
                  <c:v>4.5467154353357402E-2</c:v>
                </c:pt>
              </c:numCache>
            </c:numRef>
          </c:val>
          <c:extLst>
            <c:ext xmlns:c16="http://schemas.microsoft.com/office/drawing/2014/chart" uri="{C3380CC4-5D6E-409C-BE32-E72D297353CC}">
              <c16:uniqueId val="{00000003-EC13-4C5C-9A0B-082C9FEC2FE8}"/>
            </c:ext>
          </c:extLst>
        </c:ser>
        <c:dLbls>
          <c:showLegendKey val="0"/>
          <c:showVal val="0"/>
          <c:showCatName val="0"/>
          <c:showSerName val="0"/>
          <c:showPercent val="0"/>
          <c:showBubbleSize val="0"/>
        </c:dLbls>
        <c:gapWidth val="219"/>
        <c:overlap val="-27"/>
        <c:axId val="65432576"/>
        <c:axId val="65442560"/>
      </c:barChart>
      <c:catAx>
        <c:axId val="65432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crossAx val="65442560"/>
        <c:crosses val="autoZero"/>
        <c:auto val="1"/>
        <c:lblAlgn val="ctr"/>
        <c:lblOffset val="100"/>
        <c:noMultiLvlLbl val="0"/>
      </c:catAx>
      <c:valAx>
        <c:axId val="654425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5432576"/>
        <c:crosses val="autoZero"/>
        <c:crossBetween val="between"/>
      </c:valAx>
      <c:spPr>
        <a:noFill/>
        <a:ln>
          <a:noFill/>
        </a:ln>
        <a:effectLst/>
      </c:spPr>
    </c:plotArea>
    <c:legend>
      <c:legendPos val="b"/>
      <c:legendEntry>
        <c:idx val="3"/>
        <c:delete val="1"/>
      </c:legendEntry>
      <c:layout>
        <c:manualLayout>
          <c:xMode val="edge"/>
          <c:yMode val="edge"/>
          <c:x val="0.15511574103229819"/>
          <c:y val="0.10315642931876963"/>
          <c:w val="0.69579578548497123"/>
          <c:h val="0.11362792765658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100"/>
            </a:pPr>
            <a:r>
              <a:rPr lang="es-EC" sz="1100" dirty="0"/>
              <a:t>Análisis Horizontal</a:t>
            </a:r>
            <a:r>
              <a:rPr lang="es-EC" sz="1100" baseline="0" dirty="0"/>
              <a:t> - </a:t>
            </a:r>
            <a:r>
              <a:rPr lang="es-EC" sz="1100" dirty="0"/>
              <a:t>Variaciones 2014-2017</a:t>
            </a:r>
          </a:p>
        </c:rich>
      </c:tx>
      <c:overlay val="0"/>
      <c:spPr>
        <a:noFill/>
        <a:ln>
          <a:noFill/>
        </a:ln>
        <a:effectLst/>
      </c:spPr>
    </c:title>
    <c:autoTitleDeleted val="0"/>
    <c:plotArea>
      <c:layout>
        <c:manualLayout>
          <c:layoutTarget val="inner"/>
          <c:xMode val="edge"/>
          <c:yMode val="edge"/>
          <c:x val="7.1283822100866812E-2"/>
          <c:y val="0.20622330249333559"/>
          <c:w val="0.90939614501958121"/>
          <c:h val="0.73796079661282765"/>
        </c:manualLayout>
      </c:layout>
      <c:barChart>
        <c:barDir val="col"/>
        <c:grouping val="clustered"/>
        <c:varyColors val="0"/>
        <c:ser>
          <c:idx val="0"/>
          <c:order val="0"/>
          <c:tx>
            <c:strRef>
              <c:f>'ESTADOS RESUMEN HORZ COAC'!$Z$2</c:f>
              <c:strCache>
                <c:ptCount val="1"/>
                <c:pt idx="0">
                  <c:v>Vari. 2014 - 2015</c:v>
                </c:pt>
              </c:strCache>
            </c:strRef>
          </c:tx>
          <c:spPr>
            <a:solidFill>
              <a:schemeClr val="accent1"/>
            </a:solidFill>
            <a:ln>
              <a:noFill/>
            </a:ln>
            <a:effectLst/>
          </c:spPr>
          <c:invertIfNegative val="0"/>
          <c:dLbls>
            <c:spPr>
              <a:noFill/>
              <a:ln>
                <a:noFill/>
              </a:ln>
              <a:effectLst/>
            </c:spPr>
            <c:txPr>
              <a:bodyPr rot="0" vert="horz"/>
              <a:lstStyle/>
              <a:p>
                <a:pPr>
                  <a:defRPr sz="800"/>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('ESTADOS RESUMEN HORZ COAC'!$B$3,'ESTADOS RESUMEN HORZ COAC'!$B$12,'ESTADOS RESUMEN HORZ COAC'!$B$18,'ESTADOS RESUMEN HORZ COAC'!$B$24,'ESTADOS RESUMEN HORZ COAC'!$B$33)</c:f>
              <c:strCache>
                <c:ptCount val="5"/>
                <c:pt idx="0">
                  <c:v>ACTIVO</c:v>
                </c:pt>
                <c:pt idx="1">
                  <c:v>PASIVOS</c:v>
                </c:pt>
                <c:pt idx="2">
                  <c:v>PATRIMONIO</c:v>
                </c:pt>
                <c:pt idx="3">
                  <c:v>GASTOS</c:v>
                </c:pt>
                <c:pt idx="4">
                  <c:v>INGRESOS</c:v>
                </c:pt>
              </c:strCache>
            </c:strRef>
          </c:cat>
          <c:val>
            <c:numRef>
              <c:f>('ESTADOS RESUMEN HORZ COAC'!$Z$3,'ESTADOS RESUMEN HORZ COAC'!$Z$12,'ESTADOS RESUMEN HORZ COAC'!$Z$18,'ESTADOS RESUMEN HORZ COAC'!$Z$24,'ESTADOS RESUMEN HORZ COAC'!$Z$33)</c:f>
              <c:numCache>
                <c:formatCode>0.00%</c:formatCode>
                <c:ptCount val="5"/>
                <c:pt idx="0">
                  <c:v>0.14053356769069489</c:v>
                </c:pt>
                <c:pt idx="1">
                  <c:v>0.13071384695440541</c:v>
                </c:pt>
                <c:pt idx="2">
                  <c:v>0.18077963767235791</c:v>
                </c:pt>
                <c:pt idx="3">
                  <c:v>0.13808053266148521</c:v>
                </c:pt>
                <c:pt idx="4">
                  <c:v>0.12351843959192114</c:v>
                </c:pt>
              </c:numCache>
            </c:numRef>
          </c:val>
          <c:extLst>
            <c:ext xmlns:c16="http://schemas.microsoft.com/office/drawing/2014/chart" uri="{C3380CC4-5D6E-409C-BE32-E72D297353CC}">
              <c16:uniqueId val="{00000000-A0E5-469F-92D3-BD7854D74BC2}"/>
            </c:ext>
          </c:extLst>
        </c:ser>
        <c:ser>
          <c:idx val="1"/>
          <c:order val="1"/>
          <c:tx>
            <c:strRef>
              <c:f>'ESTADOS RESUMEN HORZ COAC'!$AB$2</c:f>
              <c:strCache>
                <c:ptCount val="1"/>
                <c:pt idx="0">
                  <c:v>Vari. 2015-2016</c:v>
                </c:pt>
              </c:strCache>
            </c:strRef>
          </c:tx>
          <c:spPr>
            <a:solidFill>
              <a:schemeClr val="accent2"/>
            </a:solidFill>
            <a:ln>
              <a:noFill/>
            </a:ln>
            <a:effectLst/>
          </c:spPr>
          <c:invertIfNegative val="0"/>
          <c:dLbls>
            <c:spPr>
              <a:noFill/>
              <a:ln>
                <a:noFill/>
              </a:ln>
              <a:effectLst/>
            </c:spPr>
            <c:txPr>
              <a:bodyPr rot="0" vert="horz"/>
              <a:lstStyle/>
              <a:p>
                <a:pPr>
                  <a:defRPr sz="800"/>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('ESTADOS RESUMEN HORZ COAC'!$B$3,'ESTADOS RESUMEN HORZ COAC'!$B$12,'ESTADOS RESUMEN HORZ COAC'!$B$18,'ESTADOS RESUMEN HORZ COAC'!$B$24,'ESTADOS RESUMEN HORZ COAC'!$B$33)</c:f>
              <c:strCache>
                <c:ptCount val="5"/>
                <c:pt idx="0">
                  <c:v>ACTIVO</c:v>
                </c:pt>
                <c:pt idx="1">
                  <c:v>PASIVOS</c:v>
                </c:pt>
                <c:pt idx="2">
                  <c:v>PATRIMONIO</c:v>
                </c:pt>
                <c:pt idx="3">
                  <c:v>GASTOS</c:v>
                </c:pt>
                <c:pt idx="4">
                  <c:v>INGRESOS</c:v>
                </c:pt>
              </c:strCache>
            </c:strRef>
          </c:cat>
          <c:val>
            <c:numRef>
              <c:f>('ESTADOS RESUMEN HORZ COAC'!$AB$3,'ESTADOS RESUMEN HORZ COAC'!$AB$12,'ESTADOS RESUMEN HORZ COAC'!$AB$18,'ESTADOS RESUMEN HORZ COAC'!$AB$24,'ESTADOS RESUMEN HORZ COAC'!$AB$33)</c:f>
              <c:numCache>
                <c:formatCode>0.00%</c:formatCode>
                <c:ptCount val="5"/>
                <c:pt idx="0">
                  <c:v>0.15802455380907071</c:v>
                </c:pt>
                <c:pt idx="1">
                  <c:v>0.14789203817718086</c:v>
                </c:pt>
                <c:pt idx="2">
                  <c:v>0.19779179642301301</c:v>
                </c:pt>
                <c:pt idx="3">
                  <c:v>4.7354441117715411E-2</c:v>
                </c:pt>
                <c:pt idx="4">
                  <c:v>7.0885398749823192E-2</c:v>
                </c:pt>
              </c:numCache>
            </c:numRef>
          </c:val>
          <c:extLst>
            <c:ext xmlns:c16="http://schemas.microsoft.com/office/drawing/2014/chart" uri="{C3380CC4-5D6E-409C-BE32-E72D297353CC}">
              <c16:uniqueId val="{00000001-A0E5-469F-92D3-BD7854D74BC2}"/>
            </c:ext>
          </c:extLst>
        </c:ser>
        <c:ser>
          <c:idx val="2"/>
          <c:order val="2"/>
          <c:tx>
            <c:strRef>
              <c:f>'ESTADOS RESUMEN HORZ COAC'!$AD$2</c:f>
              <c:strCache>
                <c:ptCount val="1"/>
                <c:pt idx="0">
                  <c:v>Vari. 2016 - 2017</c:v>
                </c:pt>
              </c:strCache>
            </c:strRef>
          </c:tx>
          <c:spPr>
            <a:solidFill>
              <a:schemeClr val="accent3"/>
            </a:solidFill>
            <a:ln>
              <a:noFill/>
            </a:ln>
            <a:effectLst/>
          </c:spPr>
          <c:invertIfNegative val="0"/>
          <c:dLbls>
            <c:spPr>
              <a:noFill/>
              <a:ln>
                <a:noFill/>
              </a:ln>
              <a:effectLst/>
            </c:spPr>
            <c:txPr>
              <a:bodyPr rot="0" vert="horz"/>
              <a:lstStyle/>
              <a:p>
                <a:pPr>
                  <a:defRPr sz="800"/>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('ESTADOS RESUMEN HORZ COAC'!$B$3,'ESTADOS RESUMEN HORZ COAC'!$B$12,'ESTADOS RESUMEN HORZ COAC'!$B$18,'ESTADOS RESUMEN HORZ COAC'!$B$24,'ESTADOS RESUMEN HORZ COAC'!$B$33)</c:f>
              <c:strCache>
                <c:ptCount val="5"/>
                <c:pt idx="0">
                  <c:v>ACTIVO</c:v>
                </c:pt>
                <c:pt idx="1">
                  <c:v>PASIVOS</c:v>
                </c:pt>
                <c:pt idx="2">
                  <c:v>PATRIMONIO</c:v>
                </c:pt>
                <c:pt idx="3">
                  <c:v>GASTOS</c:v>
                </c:pt>
                <c:pt idx="4">
                  <c:v>INGRESOS</c:v>
                </c:pt>
              </c:strCache>
            </c:strRef>
          </c:cat>
          <c:val>
            <c:numRef>
              <c:f>('ESTADOS RESUMEN HORZ COAC'!$AD$3,'ESTADOS RESUMEN HORZ COAC'!$AD$12,'ESTADOS RESUMEN HORZ COAC'!$AD$18,'ESTADOS RESUMEN HORZ COAC'!$AD$24,'ESTADOS RESUMEN HORZ COAC'!$AD$33)</c:f>
              <c:numCache>
                <c:formatCode>0.00%</c:formatCode>
                <c:ptCount val="5"/>
                <c:pt idx="0">
                  <c:v>6.0946301586931033E-2</c:v>
                </c:pt>
                <c:pt idx="1">
                  <c:v>5.9363042123144534E-2</c:v>
                </c:pt>
                <c:pt idx="2">
                  <c:v>3.8825083163895248E-2</c:v>
                </c:pt>
                <c:pt idx="3">
                  <c:v>5.3221474551433334E-2</c:v>
                </c:pt>
                <c:pt idx="4">
                  <c:v>2.9413969152719092E-2</c:v>
                </c:pt>
              </c:numCache>
            </c:numRef>
          </c:val>
          <c:extLst>
            <c:ext xmlns:c16="http://schemas.microsoft.com/office/drawing/2014/chart" uri="{C3380CC4-5D6E-409C-BE32-E72D297353CC}">
              <c16:uniqueId val="{00000002-A0E5-469F-92D3-BD7854D74BC2}"/>
            </c:ext>
          </c:extLst>
        </c:ser>
        <c:dLbls>
          <c:showLegendKey val="0"/>
          <c:showVal val="0"/>
          <c:showCatName val="0"/>
          <c:showSerName val="0"/>
          <c:showPercent val="0"/>
          <c:showBubbleSize val="0"/>
        </c:dLbls>
        <c:gapWidth val="219"/>
        <c:overlap val="-27"/>
        <c:axId val="68362624"/>
        <c:axId val="68364160"/>
      </c:barChart>
      <c:catAx>
        <c:axId val="6836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900"/>
            </a:pPr>
            <a:endParaRPr lang="es-EC"/>
          </a:p>
        </c:txPr>
        <c:crossAx val="68364160"/>
        <c:crosses val="autoZero"/>
        <c:auto val="1"/>
        <c:lblAlgn val="ctr"/>
        <c:lblOffset val="100"/>
        <c:noMultiLvlLbl val="0"/>
      </c:catAx>
      <c:valAx>
        <c:axId val="683641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vert="horz"/>
          <a:lstStyle/>
          <a:p>
            <a:pPr>
              <a:defRPr sz="900"/>
            </a:pPr>
            <a:endParaRPr lang="es-EC"/>
          </a:p>
        </c:txPr>
        <c:crossAx val="68362624"/>
        <c:crosses val="autoZero"/>
        <c:crossBetween val="between"/>
      </c:valAx>
      <c:spPr>
        <a:noFill/>
        <a:ln>
          <a:noFill/>
        </a:ln>
        <a:effectLst/>
      </c:spPr>
    </c:plotArea>
    <c:legend>
      <c:legendPos val="b"/>
      <c:layout>
        <c:manualLayout>
          <c:xMode val="edge"/>
          <c:yMode val="edge"/>
          <c:x val="0.27322211327353868"/>
          <c:y val="8.3701427003293263E-2"/>
          <c:w val="0.52868906562202134"/>
          <c:h val="9.9770424964717025E-2"/>
        </c:manualLayout>
      </c:layout>
      <c:overlay val="0"/>
      <c:spPr>
        <a:noFill/>
        <a:ln>
          <a:noFill/>
        </a:ln>
        <a:effectLst/>
      </c:spPr>
      <c:txPr>
        <a:bodyPr rot="0" vert="horz"/>
        <a:lstStyle/>
        <a:p>
          <a:pPr>
            <a:defRPr sz="900"/>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700"/>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a:pPr>
            <a:r>
              <a:rPr lang="es-EC" sz="1400" dirty="0"/>
              <a:t>Análisis Horizontal - Variaciones 2014-2017</a:t>
            </a:r>
          </a:p>
        </c:rich>
      </c:tx>
      <c:overlay val="0"/>
      <c:spPr>
        <a:noFill/>
        <a:ln>
          <a:noFill/>
        </a:ln>
        <a:effectLst/>
      </c:spPr>
    </c:title>
    <c:autoTitleDeleted val="0"/>
    <c:plotArea>
      <c:layout>
        <c:manualLayout>
          <c:layoutTarget val="inner"/>
          <c:xMode val="edge"/>
          <c:yMode val="edge"/>
          <c:x val="7.5869675514435131E-2"/>
          <c:y val="0.19328076914828177"/>
          <c:w val="0.89350602376116328"/>
          <c:h val="0.72660296676398595"/>
        </c:manualLayout>
      </c:layout>
      <c:barChart>
        <c:barDir val="col"/>
        <c:grouping val="clustered"/>
        <c:varyColors val="0"/>
        <c:ser>
          <c:idx val="0"/>
          <c:order val="0"/>
          <c:tx>
            <c:strRef>
              <c:f>'ESTADOS RESUMEN HORZ COAC'!$AG$2</c:f>
              <c:strCache>
                <c:ptCount val="1"/>
                <c:pt idx="0">
                  <c:v>Vari. 2014 - 2015</c:v>
                </c:pt>
              </c:strCache>
            </c:strRef>
          </c:tx>
          <c:spPr>
            <a:solidFill>
              <a:schemeClr val="accent1"/>
            </a:solidFill>
            <a:ln>
              <a:noFill/>
            </a:ln>
            <a:effectLst/>
          </c:spPr>
          <c:invertIfNegative val="0"/>
          <c:dLbls>
            <c:spPr>
              <a:noFill/>
              <a:ln>
                <a:noFill/>
              </a:ln>
              <a:effectLst/>
            </c:spPr>
            <c:txPr>
              <a:bodyPr rot="0" vert="horz"/>
              <a:lstStyle/>
              <a:p>
                <a:pPr>
                  <a:defRPr sz="900"/>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('ESTADOS RESUMEN HORZ COAC'!$B$3,'ESTADOS RESUMEN HORZ COAC'!$B$12,'ESTADOS RESUMEN HORZ COAC'!$B$18,'ESTADOS RESUMEN HORZ COAC'!$B$24,'ESTADOS RESUMEN HORZ COAC'!$B$33)</c:f>
              <c:strCache>
                <c:ptCount val="5"/>
                <c:pt idx="0">
                  <c:v>ACTIVO</c:v>
                </c:pt>
                <c:pt idx="1">
                  <c:v>PASIVOS</c:v>
                </c:pt>
                <c:pt idx="2">
                  <c:v>PATRIMONIO</c:v>
                </c:pt>
                <c:pt idx="3">
                  <c:v>GASTOS</c:v>
                </c:pt>
                <c:pt idx="4">
                  <c:v>INGRESOS</c:v>
                </c:pt>
              </c:strCache>
            </c:strRef>
          </c:cat>
          <c:val>
            <c:numRef>
              <c:f>('ESTADOS RESUMEN HORZ COAC'!$AG$3,'ESTADOS RESUMEN HORZ COAC'!$AG$12,'ESTADOS RESUMEN HORZ COAC'!$AG$18,'ESTADOS RESUMEN HORZ COAC'!$AG$24,'ESTADOS RESUMEN HORZ COAC'!$AG$33)</c:f>
              <c:numCache>
                <c:formatCode>0.00%</c:formatCode>
                <c:ptCount val="5"/>
                <c:pt idx="0">
                  <c:v>0.16176724574826451</c:v>
                </c:pt>
                <c:pt idx="1">
                  <c:v>0.18293702733003459</c:v>
                </c:pt>
                <c:pt idx="2">
                  <c:v>7.7471681625080724E-2</c:v>
                </c:pt>
                <c:pt idx="3">
                  <c:v>9.5746578828790507E-2</c:v>
                </c:pt>
                <c:pt idx="4">
                  <c:v>0.11036025391244994</c:v>
                </c:pt>
              </c:numCache>
            </c:numRef>
          </c:val>
          <c:extLst>
            <c:ext xmlns:c16="http://schemas.microsoft.com/office/drawing/2014/chart" uri="{C3380CC4-5D6E-409C-BE32-E72D297353CC}">
              <c16:uniqueId val="{00000000-D156-4E86-AB73-82B7FCDE2119}"/>
            </c:ext>
          </c:extLst>
        </c:ser>
        <c:ser>
          <c:idx val="1"/>
          <c:order val="1"/>
          <c:tx>
            <c:strRef>
              <c:f>'ESTADOS RESUMEN HORZ COAC'!$AI$2</c:f>
              <c:strCache>
                <c:ptCount val="1"/>
                <c:pt idx="0">
                  <c:v>Vari. 2015-2016</c:v>
                </c:pt>
              </c:strCache>
            </c:strRef>
          </c:tx>
          <c:spPr>
            <a:solidFill>
              <a:schemeClr val="accent2"/>
            </a:solidFill>
            <a:ln>
              <a:noFill/>
            </a:ln>
            <a:effectLst/>
          </c:spPr>
          <c:invertIfNegative val="0"/>
          <c:dLbls>
            <c:spPr>
              <a:noFill/>
              <a:ln>
                <a:noFill/>
              </a:ln>
              <a:effectLst/>
            </c:spPr>
            <c:txPr>
              <a:bodyPr rot="0" vert="horz"/>
              <a:lstStyle/>
              <a:p>
                <a:pPr>
                  <a:defRPr sz="900"/>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('ESTADOS RESUMEN HORZ COAC'!$B$3,'ESTADOS RESUMEN HORZ COAC'!$B$12,'ESTADOS RESUMEN HORZ COAC'!$B$18,'ESTADOS RESUMEN HORZ COAC'!$B$24,'ESTADOS RESUMEN HORZ COAC'!$B$33)</c:f>
              <c:strCache>
                <c:ptCount val="5"/>
                <c:pt idx="0">
                  <c:v>ACTIVO</c:v>
                </c:pt>
                <c:pt idx="1">
                  <c:v>PASIVOS</c:v>
                </c:pt>
                <c:pt idx="2">
                  <c:v>PATRIMONIO</c:v>
                </c:pt>
                <c:pt idx="3">
                  <c:v>GASTOS</c:v>
                </c:pt>
                <c:pt idx="4">
                  <c:v>INGRESOS</c:v>
                </c:pt>
              </c:strCache>
            </c:strRef>
          </c:cat>
          <c:val>
            <c:numRef>
              <c:f>('ESTADOS RESUMEN HORZ COAC'!$AI$3,'ESTADOS RESUMEN HORZ COAC'!$AI$12,'ESTADOS RESUMEN HORZ COAC'!$AI$18,'ESTADOS RESUMEN HORZ COAC'!$AI$24,'ESTADOS RESUMEN HORZ COAC'!$AI$33)</c:f>
              <c:numCache>
                <c:formatCode>0.00%</c:formatCode>
                <c:ptCount val="5"/>
                <c:pt idx="0">
                  <c:v>0.3197756105843908</c:v>
                </c:pt>
                <c:pt idx="1">
                  <c:v>0.38439753869517335</c:v>
                </c:pt>
                <c:pt idx="2">
                  <c:v>3.727199062335728E-2</c:v>
                </c:pt>
                <c:pt idx="3">
                  <c:v>0.24359121980954271</c:v>
                </c:pt>
                <c:pt idx="4">
                  <c:v>0.24065360816427622</c:v>
                </c:pt>
              </c:numCache>
            </c:numRef>
          </c:val>
          <c:extLst>
            <c:ext xmlns:c16="http://schemas.microsoft.com/office/drawing/2014/chart" uri="{C3380CC4-5D6E-409C-BE32-E72D297353CC}">
              <c16:uniqueId val="{00000001-D156-4E86-AB73-82B7FCDE2119}"/>
            </c:ext>
          </c:extLst>
        </c:ser>
        <c:ser>
          <c:idx val="2"/>
          <c:order val="2"/>
          <c:tx>
            <c:strRef>
              <c:f>'ESTADOS RESUMEN HORZ COAC'!$AK$2</c:f>
              <c:strCache>
                <c:ptCount val="1"/>
                <c:pt idx="0">
                  <c:v>Vari. 2016 - 2017</c:v>
                </c:pt>
              </c:strCache>
            </c:strRef>
          </c:tx>
          <c:spPr>
            <a:solidFill>
              <a:schemeClr val="accent3"/>
            </a:solidFill>
            <a:ln>
              <a:noFill/>
            </a:ln>
            <a:effectLst/>
          </c:spPr>
          <c:invertIfNegative val="0"/>
          <c:dLbls>
            <c:dLbl>
              <c:idx val="2"/>
              <c:layout>
                <c:manualLayout>
                  <c:x val="0"/>
                  <c:y val="-3.70370370370370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56-4E86-AB73-82B7FCDE2119}"/>
                </c:ext>
              </c:extLst>
            </c:dLbl>
            <c:dLbl>
              <c:idx val="3"/>
              <c:layout>
                <c:manualLayout>
                  <c:x val="5.5555555555554465E-3"/>
                  <c:y val="-1.85185185185185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56-4E86-AB73-82B7FCDE2119}"/>
                </c:ext>
              </c:extLst>
            </c:dLbl>
            <c:dLbl>
              <c:idx val="4"/>
              <c:layout>
                <c:manualLayout>
                  <c:x val="2.4999999999999897E-2"/>
                  <c:y val="-4.62962962962963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156-4E86-AB73-82B7FCDE2119}"/>
                </c:ext>
              </c:extLst>
            </c:dLbl>
            <c:spPr>
              <a:noFill/>
              <a:ln>
                <a:noFill/>
              </a:ln>
              <a:effectLst/>
            </c:spPr>
            <c:txPr>
              <a:bodyPr rot="0" vert="horz"/>
              <a:lstStyle/>
              <a:p>
                <a:pPr>
                  <a:defRPr sz="900"/>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('ESTADOS RESUMEN HORZ COAC'!$B$3,'ESTADOS RESUMEN HORZ COAC'!$B$12,'ESTADOS RESUMEN HORZ COAC'!$B$18,'ESTADOS RESUMEN HORZ COAC'!$B$24,'ESTADOS RESUMEN HORZ COAC'!$B$33)</c:f>
              <c:strCache>
                <c:ptCount val="5"/>
                <c:pt idx="0">
                  <c:v>ACTIVO</c:v>
                </c:pt>
                <c:pt idx="1">
                  <c:v>PASIVOS</c:v>
                </c:pt>
                <c:pt idx="2">
                  <c:v>PATRIMONIO</c:v>
                </c:pt>
                <c:pt idx="3">
                  <c:v>GASTOS</c:v>
                </c:pt>
                <c:pt idx="4">
                  <c:v>INGRESOS</c:v>
                </c:pt>
              </c:strCache>
            </c:strRef>
          </c:cat>
          <c:val>
            <c:numRef>
              <c:f>('ESTADOS RESUMEN HORZ COAC'!$AK$3,'ESTADOS RESUMEN HORZ COAC'!$AK$12,'ESTADOS RESUMEN HORZ COAC'!$AK$18,'ESTADOS RESUMEN HORZ COAC'!$AK$24,'ESTADOS RESUMEN HORZ COAC'!$AK$33)</c:f>
              <c:numCache>
                <c:formatCode>0.00%</c:formatCode>
                <c:ptCount val="5"/>
                <c:pt idx="0">
                  <c:v>0.12355822702568955</c:v>
                </c:pt>
                <c:pt idx="1">
                  <c:v>0.12788342417227044</c:v>
                </c:pt>
                <c:pt idx="2">
                  <c:v>5.5366116759734164E-2</c:v>
                </c:pt>
                <c:pt idx="3">
                  <c:v>8.0647225913284742E-2</c:v>
                </c:pt>
                <c:pt idx="4">
                  <c:v>0.10649980828614296</c:v>
                </c:pt>
              </c:numCache>
            </c:numRef>
          </c:val>
          <c:extLst>
            <c:ext xmlns:c16="http://schemas.microsoft.com/office/drawing/2014/chart" uri="{C3380CC4-5D6E-409C-BE32-E72D297353CC}">
              <c16:uniqueId val="{00000005-D156-4E86-AB73-82B7FCDE2119}"/>
            </c:ext>
          </c:extLst>
        </c:ser>
        <c:dLbls>
          <c:showLegendKey val="0"/>
          <c:showVal val="0"/>
          <c:showCatName val="0"/>
          <c:showSerName val="0"/>
          <c:showPercent val="0"/>
          <c:showBubbleSize val="0"/>
        </c:dLbls>
        <c:gapWidth val="219"/>
        <c:overlap val="-27"/>
        <c:axId val="68949120"/>
        <c:axId val="68950656"/>
      </c:barChart>
      <c:catAx>
        <c:axId val="6894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900"/>
            </a:pPr>
            <a:endParaRPr lang="es-EC"/>
          </a:p>
        </c:txPr>
        <c:crossAx val="68950656"/>
        <c:crosses val="autoZero"/>
        <c:auto val="1"/>
        <c:lblAlgn val="ctr"/>
        <c:lblOffset val="100"/>
        <c:noMultiLvlLbl val="0"/>
      </c:catAx>
      <c:valAx>
        <c:axId val="689506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vert="horz"/>
          <a:lstStyle/>
          <a:p>
            <a:pPr>
              <a:defRPr sz="900"/>
            </a:pPr>
            <a:endParaRPr lang="es-EC"/>
          </a:p>
        </c:txPr>
        <c:crossAx val="68949120"/>
        <c:crosses val="autoZero"/>
        <c:crossBetween val="between"/>
      </c:valAx>
      <c:spPr>
        <a:noFill/>
        <a:ln>
          <a:noFill/>
        </a:ln>
        <a:effectLst/>
      </c:spPr>
    </c:plotArea>
    <c:legend>
      <c:legendPos val="b"/>
      <c:layout>
        <c:manualLayout>
          <c:xMode val="edge"/>
          <c:yMode val="edge"/>
          <c:x val="0.23700434972130277"/>
          <c:y val="0.1234132531186411"/>
          <c:w val="0.57545492932904319"/>
          <c:h val="5.93150545128888E-2"/>
        </c:manualLayout>
      </c:layout>
      <c:overlay val="0"/>
      <c:spPr>
        <a:noFill/>
        <a:ln>
          <a:noFill/>
        </a:ln>
        <a:effectLst/>
      </c:spPr>
      <c:txPr>
        <a:bodyPr rot="0" vert="horz"/>
        <a:lstStyle/>
        <a:p>
          <a:pPr>
            <a:defRPr sz="1000"/>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700"/>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EAEE38-CD05-4757-907D-E3780DA2A7DD}"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US"/>
        </a:p>
      </dgm:t>
    </dgm:pt>
    <dgm:pt modelId="{5DBDA88C-2CBB-4831-81A7-42E2B0AAEBBF}">
      <dgm:prSet phldrT="[Texto]" custT="1"/>
      <dgm:spPr/>
      <dgm:t>
        <a:bodyPr/>
        <a:lstStyle/>
        <a:p>
          <a:pPr algn="just"/>
          <a:r>
            <a:rPr lang="es-ES" sz="1800" dirty="0"/>
            <a:t> Necesidad de promover una mejor administración de los recursos financieros</a:t>
          </a:r>
          <a:endParaRPr lang="es-US" sz="1800" dirty="0"/>
        </a:p>
      </dgm:t>
    </dgm:pt>
    <dgm:pt modelId="{478AB86F-BA4E-4E3A-99DC-BAE0546B3706}" type="parTrans" cxnId="{CD661EA6-5C8C-4840-9AA3-9A45D29CA756}">
      <dgm:prSet/>
      <dgm:spPr/>
      <dgm:t>
        <a:bodyPr/>
        <a:lstStyle/>
        <a:p>
          <a:pPr algn="just"/>
          <a:endParaRPr lang="es-US" sz="1800"/>
        </a:p>
      </dgm:t>
    </dgm:pt>
    <dgm:pt modelId="{169929E1-6116-4C0F-B299-AA289DC9096D}" type="sibTrans" cxnId="{CD661EA6-5C8C-4840-9AA3-9A45D29CA756}">
      <dgm:prSet/>
      <dgm:spPr/>
      <dgm:t>
        <a:bodyPr/>
        <a:lstStyle/>
        <a:p>
          <a:pPr algn="just"/>
          <a:endParaRPr lang="es-US" sz="1800"/>
        </a:p>
      </dgm:t>
    </dgm:pt>
    <dgm:pt modelId="{4320B008-74F1-4BB3-B7AD-3F000285CEF3}">
      <dgm:prSet phldrT="[Texto]" custT="1"/>
      <dgm:spPr/>
      <dgm:t>
        <a:bodyPr/>
        <a:lstStyle/>
        <a:p>
          <a:pPr algn="just"/>
          <a:r>
            <a:rPr lang="es-ES" sz="1800" dirty="0"/>
            <a:t>Expuestas a riesgos financieros lo que conduce a crisis económicas </a:t>
          </a:r>
          <a:endParaRPr lang="es-US" sz="1800" dirty="0"/>
        </a:p>
      </dgm:t>
    </dgm:pt>
    <dgm:pt modelId="{E8A02B6B-5B88-4304-A285-CFC7CA9E11D4}" type="parTrans" cxnId="{CE3FC27F-7223-4CE4-9D0A-DAFEC822F3AF}">
      <dgm:prSet/>
      <dgm:spPr/>
      <dgm:t>
        <a:bodyPr/>
        <a:lstStyle/>
        <a:p>
          <a:pPr algn="just"/>
          <a:endParaRPr lang="es-US" sz="1800"/>
        </a:p>
      </dgm:t>
    </dgm:pt>
    <dgm:pt modelId="{99721652-17B3-4C7B-86B1-076EFF2EA05A}" type="sibTrans" cxnId="{CE3FC27F-7223-4CE4-9D0A-DAFEC822F3AF}">
      <dgm:prSet/>
      <dgm:spPr/>
      <dgm:t>
        <a:bodyPr/>
        <a:lstStyle/>
        <a:p>
          <a:pPr algn="just"/>
          <a:endParaRPr lang="es-US" sz="1800"/>
        </a:p>
      </dgm:t>
    </dgm:pt>
    <dgm:pt modelId="{6AEF1719-9A57-45B5-A53A-57683E8578C5}">
      <dgm:prSet phldrT="[Texto]" custT="1"/>
      <dgm:spPr/>
      <dgm:t>
        <a:bodyPr/>
        <a:lstStyle/>
        <a:p>
          <a:pPr algn="just"/>
          <a:r>
            <a:rPr lang="es-US" sz="1800" dirty="0"/>
            <a:t>Las COACS segmento 4 son la alternativa de los sectores de la sociedad más vulnerables.</a:t>
          </a:r>
        </a:p>
      </dgm:t>
    </dgm:pt>
    <dgm:pt modelId="{06BA0995-E830-4C76-BDBF-9EF5944E5CDF}" type="parTrans" cxnId="{EFA417EA-9766-4896-98C8-6F68A5B67F97}">
      <dgm:prSet/>
      <dgm:spPr/>
      <dgm:t>
        <a:bodyPr/>
        <a:lstStyle/>
        <a:p>
          <a:pPr algn="just"/>
          <a:endParaRPr lang="es-US" sz="1800"/>
        </a:p>
      </dgm:t>
    </dgm:pt>
    <dgm:pt modelId="{8B5FF588-EE6B-462D-98C8-93D102C595DA}" type="sibTrans" cxnId="{EFA417EA-9766-4896-98C8-6F68A5B67F97}">
      <dgm:prSet/>
      <dgm:spPr/>
      <dgm:t>
        <a:bodyPr/>
        <a:lstStyle/>
        <a:p>
          <a:pPr algn="just"/>
          <a:endParaRPr lang="es-US" sz="1800"/>
        </a:p>
      </dgm:t>
    </dgm:pt>
    <dgm:pt modelId="{B8EA53A8-A6E0-4C19-8C4C-5E590A8C78FF}">
      <dgm:prSet phldrT="[Texto]" custT="1"/>
      <dgm:spPr/>
      <dgm:t>
        <a:bodyPr/>
        <a:lstStyle/>
        <a:p>
          <a:pPr algn="just"/>
          <a:r>
            <a:rPr lang="es-US" sz="1800" dirty="0"/>
            <a:t>Fuente de empleo</a:t>
          </a:r>
        </a:p>
        <a:p>
          <a:pPr algn="just"/>
          <a:r>
            <a:rPr lang="es-US" sz="1800" dirty="0"/>
            <a:t>Autogestión</a:t>
          </a:r>
        </a:p>
        <a:p>
          <a:pPr algn="just"/>
          <a:r>
            <a:rPr lang="es-US" sz="1800" dirty="0"/>
            <a:t>Oportunidad de desarrollo económico inclusivo.</a:t>
          </a:r>
        </a:p>
      </dgm:t>
    </dgm:pt>
    <dgm:pt modelId="{075DF190-97C7-4313-B73E-EC23E9400545}" type="parTrans" cxnId="{9863BDA7-1092-4DB6-80A5-7A68B4174BB5}">
      <dgm:prSet/>
      <dgm:spPr/>
      <dgm:t>
        <a:bodyPr/>
        <a:lstStyle/>
        <a:p>
          <a:pPr algn="just"/>
          <a:endParaRPr lang="es-US" sz="1800"/>
        </a:p>
      </dgm:t>
    </dgm:pt>
    <dgm:pt modelId="{344EECE8-3FCF-449E-B2A8-E2AD1B6F6C3B}" type="sibTrans" cxnId="{9863BDA7-1092-4DB6-80A5-7A68B4174BB5}">
      <dgm:prSet/>
      <dgm:spPr/>
      <dgm:t>
        <a:bodyPr/>
        <a:lstStyle/>
        <a:p>
          <a:pPr algn="just"/>
          <a:endParaRPr lang="es-US" sz="1800"/>
        </a:p>
      </dgm:t>
    </dgm:pt>
    <dgm:pt modelId="{36BDC388-5463-426A-8237-6A2765C8320E}" type="pres">
      <dgm:prSet presAssocID="{AAEAEE38-CD05-4757-907D-E3780DA2A7DD}" presName="rootnode" presStyleCnt="0">
        <dgm:presLayoutVars>
          <dgm:chMax/>
          <dgm:chPref/>
          <dgm:dir/>
          <dgm:animLvl val="lvl"/>
        </dgm:presLayoutVars>
      </dgm:prSet>
      <dgm:spPr/>
      <dgm:t>
        <a:bodyPr/>
        <a:lstStyle/>
        <a:p>
          <a:endParaRPr lang="es-ES"/>
        </a:p>
      </dgm:t>
    </dgm:pt>
    <dgm:pt modelId="{04C84755-6ED4-418C-98FB-B035E72826F2}" type="pres">
      <dgm:prSet presAssocID="{5DBDA88C-2CBB-4831-81A7-42E2B0AAEBBF}" presName="composite" presStyleCnt="0"/>
      <dgm:spPr/>
    </dgm:pt>
    <dgm:pt modelId="{6F3F3D78-F241-4737-9D6F-440D5EFFD803}" type="pres">
      <dgm:prSet presAssocID="{5DBDA88C-2CBB-4831-81A7-42E2B0AAEBBF}" presName="LShape" presStyleLbl="alignNode1" presStyleIdx="0" presStyleCnt="7" custLinFactNeighborX="4790" custLinFactNeighborY="-39363"/>
      <dgm:spPr/>
    </dgm:pt>
    <dgm:pt modelId="{F3BB7BB2-56F6-4C7B-BEB6-3463AEA700B4}" type="pres">
      <dgm:prSet presAssocID="{5DBDA88C-2CBB-4831-81A7-42E2B0AAEBBF}" presName="ParentText" presStyleLbl="revTx" presStyleIdx="0" presStyleCnt="4" custLinFactNeighborX="5823" custLinFactNeighborY="-31778">
        <dgm:presLayoutVars>
          <dgm:chMax val="0"/>
          <dgm:chPref val="0"/>
          <dgm:bulletEnabled val="1"/>
        </dgm:presLayoutVars>
      </dgm:prSet>
      <dgm:spPr/>
      <dgm:t>
        <a:bodyPr/>
        <a:lstStyle/>
        <a:p>
          <a:endParaRPr lang="es-ES"/>
        </a:p>
      </dgm:t>
    </dgm:pt>
    <dgm:pt modelId="{C576828F-B4A6-497A-AEEE-224C3F9367FC}" type="pres">
      <dgm:prSet presAssocID="{5DBDA88C-2CBB-4831-81A7-42E2B0AAEBBF}" presName="Triangle" presStyleLbl="alignNode1" presStyleIdx="1" presStyleCnt="7" custLinFactY="-100000" custLinFactNeighborX="5963" custLinFactNeighborY="-178662"/>
      <dgm:spPr/>
    </dgm:pt>
    <dgm:pt modelId="{3F4F7E12-FD1D-4B60-AD7F-A1C1848A0E6A}" type="pres">
      <dgm:prSet presAssocID="{169929E1-6116-4C0F-B299-AA289DC9096D}" presName="sibTrans" presStyleCnt="0"/>
      <dgm:spPr/>
    </dgm:pt>
    <dgm:pt modelId="{F059295B-4358-45EE-9333-3F4C8047871B}" type="pres">
      <dgm:prSet presAssocID="{169929E1-6116-4C0F-B299-AA289DC9096D}" presName="space" presStyleCnt="0"/>
      <dgm:spPr/>
    </dgm:pt>
    <dgm:pt modelId="{3FD0A44F-7750-4A35-8D8E-13A05D695748}" type="pres">
      <dgm:prSet presAssocID="{4320B008-74F1-4BB3-B7AD-3F000285CEF3}" presName="composite" presStyleCnt="0"/>
      <dgm:spPr/>
    </dgm:pt>
    <dgm:pt modelId="{8352878F-F699-43CF-9F1F-A1D0996E3B04}" type="pres">
      <dgm:prSet presAssocID="{4320B008-74F1-4BB3-B7AD-3F000285CEF3}" presName="LShape" presStyleLbl="alignNode1" presStyleIdx="2" presStyleCnt="7" custLinFactNeighborX="1016" custLinFactNeighborY="4225"/>
      <dgm:spPr/>
    </dgm:pt>
    <dgm:pt modelId="{D4FBB53B-372C-4A42-973F-6B29B89B7952}" type="pres">
      <dgm:prSet presAssocID="{4320B008-74F1-4BB3-B7AD-3F000285CEF3}" presName="ParentText" presStyleLbl="revTx" presStyleIdx="1" presStyleCnt="4" custLinFactNeighborX="2905" custLinFactNeighborY="2072">
        <dgm:presLayoutVars>
          <dgm:chMax val="0"/>
          <dgm:chPref val="0"/>
          <dgm:bulletEnabled val="1"/>
        </dgm:presLayoutVars>
      </dgm:prSet>
      <dgm:spPr/>
      <dgm:t>
        <a:bodyPr/>
        <a:lstStyle/>
        <a:p>
          <a:endParaRPr lang="es-ES"/>
        </a:p>
      </dgm:t>
    </dgm:pt>
    <dgm:pt modelId="{669C369C-0D9C-4341-8635-148406B9874A}" type="pres">
      <dgm:prSet presAssocID="{4320B008-74F1-4BB3-B7AD-3F000285CEF3}" presName="Triangle" presStyleLbl="alignNode1" presStyleIdx="3" presStyleCnt="7"/>
      <dgm:spPr/>
    </dgm:pt>
    <dgm:pt modelId="{1F287E51-62D7-44A2-9C7A-702F56FF48C1}" type="pres">
      <dgm:prSet presAssocID="{99721652-17B3-4C7B-86B1-076EFF2EA05A}" presName="sibTrans" presStyleCnt="0"/>
      <dgm:spPr/>
    </dgm:pt>
    <dgm:pt modelId="{EB69FA0B-1DA9-4C5B-A534-84D1A436C602}" type="pres">
      <dgm:prSet presAssocID="{99721652-17B3-4C7B-86B1-076EFF2EA05A}" presName="space" presStyleCnt="0"/>
      <dgm:spPr/>
    </dgm:pt>
    <dgm:pt modelId="{54FAFB62-7835-4327-9B5F-ABD2D91E8C6B}" type="pres">
      <dgm:prSet presAssocID="{6AEF1719-9A57-45B5-A53A-57683E8578C5}" presName="composite" presStyleCnt="0"/>
      <dgm:spPr/>
    </dgm:pt>
    <dgm:pt modelId="{2E971E19-AE04-49CB-B2C5-A69586B13AC1}" type="pres">
      <dgm:prSet presAssocID="{6AEF1719-9A57-45B5-A53A-57683E8578C5}" presName="LShape" presStyleLbl="alignNode1" presStyleIdx="4" presStyleCnt="7"/>
      <dgm:spPr>
        <a:blipFill rotWithShape="0">
          <a:blip xmlns:r="http://schemas.openxmlformats.org/officeDocument/2006/relationships" r:embed="rId1"/>
          <a:stretch>
            <a:fillRect/>
          </a:stretch>
        </a:blipFill>
      </dgm:spPr>
    </dgm:pt>
    <dgm:pt modelId="{A11B1012-903B-4C1E-8264-1050DAC65029}" type="pres">
      <dgm:prSet presAssocID="{6AEF1719-9A57-45B5-A53A-57683E8578C5}" presName="ParentText" presStyleLbl="revTx" presStyleIdx="2" presStyleCnt="4" custLinFactNeighborX="-2284" custLinFactNeighborY="-2506">
        <dgm:presLayoutVars>
          <dgm:chMax val="0"/>
          <dgm:chPref val="0"/>
          <dgm:bulletEnabled val="1"/>
        </dgm:presLayoutVars>
      </dgm:prSet>
      <dgm:spPr/>
      <dgm:t>
        <a:bodyPr/>
        <a:lstStyle/>
        <a:p>
          <a:endParaRPr lang="es-ES"/>
        </a:p>
      </dgm:t>
    </dgm:pt>
    <dgm:pt modelId="{EAFDAB24-70D3-4ED7-9B04-681DC66D875D}" type="pres">
      <dgm:prSet presAssocID="{6AEF1719-9A57-45B5-A53A-57683E8578C5}" presName="Triangle" presStyleLbl="alignNode1" presStyleIdx="5" presStyleCnt="7"/>
      <dgm:spPr/>
    </dgm:pt>
    <dgm:pt modelId="{6813CFA2-AC10-4869-993B-0FFF7E6692BD}" type="pres">
      <dgm:prSet presAssocID="{8B5FF588-EE6B-462D-98C8-93D102C595DA}" presName="sibTrans" presStyleCnt="0"/>
      <dgm:spPr/>
    </dgm:pt>
    <dgm:pt modelId="{895FA4B7-6E6C-4E1B-B171-5A6277EE74EF}" type="pres">
      <dgm:prSet presAssocID="{8B5FF588-EE6B-462D-98C8-93D102C595DA}" presName="space" presStyleCnt="0"/>
      <dgm:spPr/>
    </dgm:pt>
    <dgm:pt modelId="{A23FBD55-C7EC-424E-913B-B2B6CE9195C0}" type="pres">
      <dgm:prSet presAssocID="{B8EA53A8-A6E0-4C19-8C4C-5E590A8C78FF}" presName="composite" presStyleCnt="0"/>
      <dgm:spPr/>
    </dgm:pt>
    <dgm:pt modelId="{8CB6E26E-7124-483A-9B9B-EA5E37A5C274}" type="pres">
      <dgm:prSet presAssocID="{B8EA53A8-A6E0-4C19-8C4C-5E590A8C78FF}" presName="LShape" presStyleLbl="alignNode1" presStyleIdx="6" presStyleCnt="7"/>
      <dgm:spPr/>
    </dgm:pt>
    <dgm:pt modelId="{29E7980B-883B-497D-B9F8-48DBCA93D05C}" type="pres">
      <dgm:prSet presAssocID="{B8EA53A8-A6E0-4C19-8C4C-5E590A8C78FF}" presName="ParentText" presStyleLbl="revTx" presStyleIdx="3" presStyleCnt="4" custLinFactNeighborX="-1130" custLinFactNeighborY="933">
        <dgm:presLayoutVars>
          <dgm:chMax val="0"/>
          <dgm:chPref val="0"/>
          <dgm:bulletEnabled val="1"/>
        </dgm:presLayoutVars>
      </dgm:prSet>
      <dgm:spPr/>
      <dgm:t>
        <a:bodyPr/>
        <a:lstStyle/>
        <a:p>
          <a:endParaRPr lang="es-ES"/>
        </a:p>
      </dgm:t>
    </dgm:pt>
  </dgm:ptLst>
  <dgm:cxnLst>
    <dgm:cxn modelId="{9863BDA7-1092-4DB6-80A5-7A68B4174BB5}" srcId="{AAEAEE38-CD05-4757-907D-E3780DA2A7DD}" destId="{B8EA53A8-A6E0-4C19-8C4C-5E590A8C78FF}" srcOrd="3" destOrd="0" parTransId="{075DF190-97C7-4313-B73E-EC23E9400545}" sibTransId="{344EECE8-3FCF-449E-B2A8-E2AD1B6F6C3B}"/>
    <dgm:cxn modelId="{111CD495-F656-4AD6-8268-4DC4D74B6BFC}" type="presOf" srcId="{5DBDA88C-2CBB-4831-81A7-42E2B0AAEBBF}" destId="{F3BB7BB2-56F6-4C7B-BEB6-3463AEA700B4}" srcOrd="0" destOrd="0" presId="urn:microsoft.com/office/officeart/2009/3/layout/StepUpProcess"/>
    <dgm:cxn modelId="{DBC35DAF-083D-45A8-8074-B9C1BF1297C6}" type="presOf" srcId="{B8EA53A8-A6E0-4C19-8C4C-5E590A8C78FF}" destId="{29E7980B-883B-497D-B9F8-48DBCA93D05C}" srcOrd="0" destOrd="0" presId="urn:microsoft.com/office/officeart/2009/3/layout/StepUpProcess"/>
    <dgm:cxn modelId="{EFA417EA-9766-4896-98C8-6F68A5B67F97}" srcId="{AAEAEE38-CD05-4757-907D-E3780DA2A7DD}" destId="{6AEF1719-9A57-45B5-A53A-57683E8578C5}" srcOrd="2" destOrd="0" parTransId="{06BA0995-E830-4C76-BDBF-9EF5944E5CDF}" sibTransId="{8B5FF588-EE6B-462D-98C8-93D102C595DA}"/>
    <dgm:cxn modelId="{5D9821DB-B60E-4D41-B9B4-66D64650BC18}" type="presOf" srcId="{AAEAEE38-CD05-4757-907D-E3780DA2A7DD}" destId="{36BDC388-5463-426A-8237-6A2765C8320E}" srcOrd="0" destOrd="0" presId="urn:microsoft.com/office/officeart/2009/3/layout/StepUpProcess"/>
    <dgm:cxn modelId="{CE3FC27F-7223-4CE4-9D0A-DAFEC822F3AF}" srcId="{AAEAEE38-CD05-4757-907D-E3780DA2A7DD}" destId="{4320B008-74F1-4BB3-B7AD-3F000285CEF3}" srcOrd="1" destOrd="0" parTransId="{E8A02B6B-5B88-4304-A285-CFC7CA9E11D4}" sibTransId="{99721652-17B3-4C7B-86B1-076EFF2EA05A}"/>
    <dgm:cxn modelId="{C95F85BC-A0A6-43E0-A8EA-8E1F23E42B5F}" type="presOf" srcId="{6AEF1719-9A57-45B5-A53A-57683E8578C5}" destId="{A11B1012-903B-4C1E-8264-1050DAC65029}" srcOrd="0" destOrd="0" presId="urn:microsoft.com/office/officeart/2009/3/layout/StepUpProcess"/>
    <dgm:cxn modelId="{BD5FABAF-2903-4495-9345-3A4261993180}" type="presOf" srcId="{4320B008-74F1-4BB3-B7AD-3F000285CEF3}" destId="{D4FBB53B-372C-4A42-973F-6B29B89B7952}" srcOrd="0" destOrd="0" presId="urn:microsoft.com/office/officeart/2009/3/layout/StepUpProcess"/>
    <dgm:cxn modelId="{CD661EA6-5C8C-4840-9AA3-9A45D29CA756}" srcId="{AAEAEE38-CD05-4757-907D-E3780DA2A7DD}" destId="{5DBDA88C-2CBB-4831-81A7-42E2B0AAEBBF}" srcOrd="0" destOrd="0" parTransId="{478AB86F-BA4E-4E3A-99DC-BAE0546B3706}" sibTransId="{169929E1-6116-4C0F-B299-AA289DC9096D}"/>
    <dgm:cxn modelId="{7AFA8792-B837-48E8-8216-939383718009}" type="presParOf" srcId="{36BDC388-5463-426A-8237-6A2765C8320E}" destId="{04C84755-6ED4-418C-98FB-B035E72826F2}" srcOrd="0" destOrd="0" presId="urn:microsoft.com/office/officeart/2009/3/layout/StepUpProcess"/>
    <dgm:cxn modelId="{A64CFF2B-750B-40DA-B2C5-C8CA07D966CD}" type="presParOf" srcId="{04C84755-6ED4-418C-98FB-B035E72826F2}" destId="{6F3F3D78-F241-4737-9D6F-440D5EFFD803}" srcOrd="0" destOrd="0" presId="urn:microsoft.com/office/officeart/2009/3/layout/StepUpProcess"/>
    <dgm:cxn modelId="{84967A26-15B8-41DD-B21D-80C89DBBCF61}" type="presParOf" srcId="{04C84755-6ED4-418C-98FB-B035E72826F2}" destId="{F3BB7BB2-56F6-4C7B-BEB6-3463AEA700B4}" srcOrd="1" destOrd="0" presId="urn:microsoft.com/office/officeart/2009/3/layout/StepUpProcess"/>
    <dgm:cxn modelId="{20886B73-5388-434D-983F-8074A20243A3}" type="presParOf" srcId="{04C84755-6ED4-418C-98FB-B035E72826F2}" destId="{C576828F-B4A6-497A-AEEE-224C3F9367FC}" srcOrd="2" destOrd="0" presId="urn:microsoft.com/office/officeart/2009/3/layout/StepUpProcess"/>
    <dgm:cxn modelId="{2C3662FE-B842-4909-B472-378C05687609}" type="presParOf" srcId="{36BDC388-5463-426A-8237-6A2765C8320E}" destId="{3F4F7E12-FD1D-4B60-AD7F-A1C1848A0E6A}" srcOrd="1" destOrd="0" presId="urn:microsoft.com/office/officeart/2009/3/layout/StepUpProcess"/>
    <dgm:cxn modelId="{F9F8003D-625E-48F9-8462-D7F89B4D111E}" type="presParOf" srcId="{3F4F7E12-FD1D-4B60-AD7F-A1C1848A0E6A}" destId="{F059295B-4358-45EE-9333-3F4C8047871B}" srcOrd="0" destOrd="0" presId="urn:microsoft.com/office/officeart/2009/3/layout/StepUpProcess"/>
    <dgm:cxn modelId="{1AF7F329-ECFD-40DF-B25D-338B394AEF34}" type="presParOf" srcId="{36BDC388-5463-426A-8237-6A2765C8320E}" destId="{3FD0A44F-7750-4A35-8D8E-13A05D695748}" srcOrd="2" destOrd="0" presId="urn:microsoft.com/office/officeart/2009/3/layout/StepUpProcess"/>
    <dgm:cxn modelId="{97C037B7-48AA-4E5D-B72C-F715807D4210}" type="presParOf" srcId="{3FD0A44F-7750-4A35-8D8E-13A05D695748}" destId="{8352878F-F699-43CF-9F1F-A1D0996E3B04}" srcOrd="0" destOrd="0" presId="urn:microsoft.com/office/officeart/2009/3/layout/StepUpProcess"/>
    <dgm:cxn modelId="{804AE02E-1A6A-4398-8144-067A7D413769}" type="presParOf" srcId="{3FD0A44F-7750-4A35-8D8E-13A05D695748}" destId="{D4FBB53B-372C-4A42-973F-6B29B89B7952}" srcOrd="1" destOrd="0" presId="urn:microsoft.com/office/officeart/2009/3/layout/StepUpProcess"/>
    <dgm:cxn modelId="{A003793F-48F4-4595-99A8-909AACDFC156}" type="presParOf" srcId="{3FD0A44F-7750-4A35-8D8E-13A05D695748}" destId="{669C369C-0D9C-4341-8635-148406B9874A}" srcOrd="2" destOrd="0" presId="urn:microsoft.com/office/officeart/2009/3/layout/StepUpProcess"/>
    <dgm:cxn modelId="{C14EB7D8-6C21-4E0B-9645-006DC04AB420}" type="presParOf" srcId="{36BDC388-5463-426A-8237-6A2765C8320E}" destId="{1F287E51-62D7-44A2-9C7A-702F56FF48C1}" srcOrd="3" destOrd="0" presId="urn:microsoft.com/office/officeart/2009/3/layout/StepUpProcess"/>
    <dgm:cxn modelId="{1C5C7FE4-7198-4B7E-A816-D77C3864D32A}" type="presParOf" srcId="{1F287E51-62D7-44A2-9C7A-702F56FF48C1}" destId="{EB69FA0B-1DA9-4C5B-A534-84D1A436C602}" srcOrd="0" destOrd="0" presId="urn:microsoft.com/office/officeart/2009/3/layout/StepUpProcess"/>
    <dgm:cxn modelId="{8DB0B004-42D1-4A6D-A60D-D761F5098305}" type="presParOf" srcId="{36BDC388-5463-426A-8237-6A2765C8320E}" destId="{54FAFB62-7835-4327-9B5F-ABD2D91E8C6B}" srcOrd="4" destOrd="0" presId="urn:microsoft.com/office/officeart/2009/3/layout/StepUpProcess"/>
    <dgm:cxn modelId="{D9BC1E9A-D328-4992-8837-74000E6FD7E5}" type="presParOf" srcId="{54FAFB62-7835-4327-9B5F-ABD2D91E8C6B}" destId="{2E971E19-AE04-49CB-B2C5-A69586B13AC1}" srcOrd="0" destOrd="0" presId="urn:microsoft.com/office/officeart/2009/3/layout/StepUpProcess"/>
    <dgm:cxn modelId="{2C0BA5A4-E5F8-4337-90FB-CC9CDDA1658F}" type="presParOf" srcId="{54FAFB62-7835-4327-9B5F-ABD2D91E8C6B}" destId="{A11B1012-903B-4C1E-8264-1050DAC65029}" srcOrd="1" destOrd="0" presId="urn:microsoft.com/office/officeart/2009/3/layout/StepUpProcess"/>
    <dgm:cxn modelId="{AF68C285-73F1-4ECE-8467-B4AB5FA36D58}" type="presParOf" srcId="{54FAFB62-7835-4327-9B5F-ABD2D91E8C6B}" destId="{EAFDAB24-70D3-4ED7-9B04-681DC66D875D}" srcOrd="2" destOrd="0" presId="urn:microsoft.com/office/officeart/2009/3/layout/StepUpProcess"/>
    <dgm:cxn modelId="{CA303207-67C2-41D5-A88E-6FA5BAC57692}" type="presParOf" srcId="{36BDC388-5463-426A-8237-6A2765C8320E}" destId="{6813CFA2-AC10-4869-993B-0FFF7E6692BD}" srcOrd="5" destOrd="0" presId="urn:microsoft.com/office/officeart/2009/3/layout/StepUpProcess"/>
    <dgm:cxn modelId="{0BA5BF07-41DD-4C32-8C2B-5A91CBF25F83}" type="presParOf" srcId="{6813CFA2-AC10-4869-993B-0FFF7E6692BD}" destId="{895FA4B7-6E6C-4E1B-B171-5A6277EE74EF}" srcOrd="0" destOrd="0" presId="urn:microsoft.com/office/officeart/2009/3/layout/StepUpProcess"/>
    <dgm:cxn modelId="{4EC60C89-B53D-4236-B63A-B91E2F245DDA}" type="presParOf" srcId="{36BDC388-5463-426A-8237-6A2765C8320E}" destId="{A23FBD55-C7EC-424E-913B-B2B6CE9195C0}" srcOrd="6" destOrd="0" presId="urn:microsoft.com/office/officeart/2009/3/layout/StepUpProcess"/>
    <dgm:cxn modelId="{FE73D76D-13DE-4423-B149-548A484866C7}" type="presParOf" srcId="{A23FBD55-C7EC-424E-913B-B2B6CE9195C0}" destId="{8CB6E26E-7124-483A-9B9B-EA5E37A5C274}" srcOrd="0" destOrd="0" presId="urn:microsoft.com/office/officeart/2009/3/layout/StepUpProcess"/>
    <dgm:cxn modelId="{F65E4BAD-AEE6-402D-810F-804F87E7F1E5}" type="presParOf" srcId="{A23FBD55-C7EC-424E-913B-B2B6CE9195C0}" destId="{29E7980B-883B-497D-B9F8-48DBCA93D05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A80580-BE29-4BEE-A1D4-1FF6695C9E18}" type="doc">
      <dgm:prSet loTypeId="urn:microsoft.com/office/officeart/2009/3/layout/RandomtoResultProcess" loCatId="process" qsTypeId="urn:microsoft.com/office/officeart/2005/8/quickstyle/simple1" qsCatId="simple" csTypeId="urn:microsoft.com/office/officeart/2005/8/colors/colorful1#6" csCatId="colorful" phldr="1"/>
      <dgm:spPr/>
      <dgm:t>
        <a:bodyPr/>
        <a:lstStyle/>
        <a:p>
          <a:endParaRPr lang="es-EC"/>
        </a:p>
      </dgm:t>
    </dgm:pt>
    <dgm:pt modelId="{CFF4654F-DD6B-4FCB-AF00-DB6A0264801B}">
      <dgm:prSet phldrT="[Texto]"/>
      <dgm:spPr/>
      <dgm:t>
        <a:bodyPr/>
        <a:lstStyle/>
        <a:p>
          <a:r>
            <a:rPr lang="es-EC" dirty="0"/>
            <a:t>Objetivo 1</a:t>
          </a:r>
        </a:p>
      </dgm:t>
    </dgm:pt>
    <dgm:pt modelId="{214F4E0A-B902-4849-BC1C-5E4DCB786721}" type="parTrans" cxnId="{DF3C0AC9-0061-4697-976A-EEDAC67F17EC}">
      <dgm:prSet/>
      <dgm:spPr/>
      <dgm:t>
        <a:bodyPr/>
        <a:lstStyle/>
        <a:p>
          <a:endParaRPr lang="es-EC"/>
        </a:p>
      </dgm:t>
    </dgm:pt>
    <dgm:pt modelId="{87B250A7-A217-47E7-8F03-C085FF8B03CD}" type="sibTrans" cxnId="{DF3C0AC9-0061-4697-976A-EEDAC67F17EC}">
      <dgm:prSet/>
      <dgm:spPr/>
      <dgm:t>
        <a:bodyPr/>
        <a:lstStyle/>
        <a:p>
          <a:endParaRPr lang="es-EC"/>
        </a:p>
      </dgm:t>
    </dgm:pt>
    <dgm:pt modelId="{60412431-9898-4246-B668-F699529719FB}">
      <dgm:prSet phldrT="[Texto]"/>
      <dgm:spPr/>
      <dgm:t>
        <a:bodyPr/>
        <a:lstStyle/>
        <a:p>
          <a:r>
            <a:rPr lang="es-EC" dirty="0"/>
            <a:t>Activo </a:t>
          </a:r>
        </a:p>
      </dgm:t>
    </dgm:pt>
    <dgm:pt modelId="{E6BD580D-3248-46AD-AAFB-A4F423A69E7F}" type="parTrans" cxnId="{B63C7EDE-D76D-41D0-9226-A630764F311B}">
      <dgm:prSet/>
      <dgm:spPr/>
      <dgm:t>
        <a:bodyPr/>
        <a:lstStyle/>
        <a:p>
          <a:endParaRPr lang="es-EC"/>
        </a:p>
      </dgm:t>
    </dgm:pt>
    <dgm:pt modelId="{C1236529-6F49-4770-B943-D493997E6E2C}" type="sibTrans" cxnId="{B63C7EDE-D76D-41D0-9226-A630764F311B}">
      <dgm:prSet/>
      <dgm:spPr/>
      <dgm:t>
        <a:bodyPr/>
        <a:lstStyle/>
        <a:p>
          <a:endParaRPr lang="es-EC"/>
        </a:p>
      </dgm:t>
    </dgm:pt>
    <dgm:pt modelId="{B4C65433-F65B-459C-9ED6-07283D548BA0}">
      <dgm:prSet phldrT="[Texto]"/>
      <dgm:spPr/>
      <dgm:t>
        <a:bodyPr/>
        <a:lstStyle/>
        <a:p>
          <a:r>
            <a:rPr lang="es-EC" dirty="0"/>
            <a:t>Evolución de Estructura Financiera</a:t>
          </a:r>
        </a:p>
      </dgm:t>
    </dgm:pt>
    <dgm:pt modelId="{98451333-B301-4E11-86B2-FF559264A2D2}" type="parTrans" cxnId="{3AAA1F85-C5D9-463E-BEC9-FC88AC5A31DE}">
      <dgm:prSet/>
      <dgm:spPr/>
      <dgm:t>
        <a:bodyPr/>
        <a:lstStyle/>
        <a:p>
          <a:endParaRPr lang="es-EC"/>
        </a:p>
      </dgm:t>
    </dgm:pt>
    <dgm:pt modelId="{866BE1A3-02CE-4023-A4CC-5E3317F14978}" type="sibTrans" cxnId="{3AAA1F85-C5D9-463E-BEC9-FC88AC5A31DE}">
      <dgm:prSet/>
      <dgm:spPr/>
      <dgm:t>
        <a:bodyPr/>
        <a:lstStyle/>
        <a:p>
          <a:endParaRPr lang="es-EC"/>
        </a:p>
      </dgm:t>
    </dgm:pt>
    <dgm:pt modelId="{55729CB2-567B-438C-9470-6875CBC351A0}">
      <dgm:prSet phldrT="[Texto]"/>
      <dgm:spPr/>
      <dgm:t>
        <a:bodyPr/>
        <a:lstStyle/>
        <a:p>
          <a:r>
            <a:rPr lang="es-EC" dirty="0"/>
            <a:t>Patrimonio</a:t>
          </a:r>
        </a:p>
      </dgm:t>
    </dgm:pt>
    <dgm:pt modelId="{6467894C-29DC-49BE-AEA6-28912A380C5A}" type="parTrans" cxnId="{B3DDAA6E-77A8-4209-BAD3-9740625D48E0}">
      <dgm:prSet/>
      <dgm:spPr/>
      <dgm:t>
        <a:bodyPr/>
        <a:lstStyle/>
        <a:p>
          <a:endParaRPr lang="es-EC"/>
        </a:p>
      </dgm:t>
    </dgm:pt>
    <dgm:pt modelId="{853CC8A7-B707-459E-859F-ACC7CC839BE8}" type="sibTrans" cxnId="{B3DDAA6E-77A8-4209-BAD3-9740625D48E0}">
      <dgm:prSet/>
      <dgm:spPr/>
      <dgm:t>
        <a:bodyPr/>
        <a:lstStyle/>
        <a:p>
          <a:endParaRPr lang="es-EC"/>
        </a:p>
      </dgm:t>
    </dgm:pt>
    <dgm:pt modelId="{141C1504-7B85-4D4F-A4BC-4CEED3441AFA}" type="pres">
      <dgm:prSet presAssocID="{D5A80580-BE29-4BEE-A1D4-1FF6695C9E18}" presName="Name0" presStyleCnt="0">
        <dgm:presLayoutVars>
          <dgm:dir/>
          <dgm:animOne val="branch"/>
          <dgm:animLvl val="lvl"/>
        </dgm:presLayoutVars>
      </dgm:prSet>
      <dgm:spPr/>
      <dgm:t>
        <a:bodyPr/>
        <a:lstStyle/>
        <a:p>
          <a:endParaRPr lang="es-ES"/>
        </a:p>
      </dgm:t>
    </dgm:pt>
    <dgm:pt modelId="{5E1C0E4C-0B66-4026-823F-1306FA5CE3E1}" type="pres">
      <dgm:prSet presAssocID="{CFF4654F-DD6B-4FCB-AF00-DB6A0264801B}" presName="chaos" presStyleCnt="0"/>
      <dgm:spPr/>
    </dgm:pt>
    <dgm:pt modelId="{4A346965-A911-43E0-B372-9C0AA7869C31}" type="pres">
      <dgm:prSet presAssocID="{CFF4654F-DD6B-4FCB-AF00-DB6A0264801B}" presName="parTx1" presStyleLbl="revTx" presStyleIdx="0" presStyleCnt="3"/>
      <dgm:spPr/>
      <dgm:t>
        <a:bodyPr/>
        <a:lstStyle/>
        <a:p>
          <a:endParaRPr lang="es-ES"/>
        </a:p>
      </dgm:t>
    </dgm:pt>
    <dgm:pt modelId="{9EC6AAD5-C0C2-434F-8899-AE68FA6D7585}" type="pres">
      <dgm:prSet presAssocID="{CFF4654F-DD6B-4FCB-AF00-DB6A0264801B}" presName="desTx1" presStyleLbl="revTx" presStyleIdx="1" presStyleCnt="3" custLinFactNeighborX="-7142">
        <dgm:presLayoutVars>
          <dgm:bulletEnabled val="1"/>
        </dgm:presLayoutVars>
      </dgm:prSet>
      <dgm:spPr/>
      <dgm:t>
        <a:bodyPr/>
        <a:lstStyle/>
        <a:p>
          <a:endParaRPr lang="es-ES"/>
        </a:p>
      </dgm:t>
    </dgm:pt>
    <dgm:pt modelId="{EF9D037A-3776-44D4-90F3-57023754D239}" type="pres">
      <dgm:prSet presAssocID="{CFF4654F-DD6B-4FCB-AF00-DB6A0264801B}" presName="c1" presStyleLbl="node1" presStyleIdx="0" presStyleCnt="19"/>
      <dgm:spPr/>
    </dgm:pt>
    <dgm:pt modelId="{0662CD23-2C03-45BF-97B1-AA36498D04E0}" type="pres">
      <dgm:prSet presAssocID="{CFF4654F-DD6B-4FCB-AF00-DB6A0264801B}" presName="c2" presStyleLbl="node1" presStyleIdx="1" presStyleCnt="19"/>
      <dgm:spPr/>
    </dgm:pt>
    <dgm:pt modelId="{ECDFFCF2-C406-4264-B574-40AAB2CF8D7D}" type="pres">
      <dgm:prSet presAssocID="{CFF4654F-DD6B-4FCB-AF00-DB6A0264801B}" presName="c3" presStyleLbl="node1" presStyleIdx="2" presStyleCnt="19"/>
      <dgm:spPr/>
    </dgm:pt>
    <dgm:pt modelId="{813F58EA-EF17-48BF-9C5E-4D04CB9B3F98}" type="pres">
      <dgm:prSet presAssocID="{CFF4654F-DD6B-4FCB-AF00-DB6A0264801B}" presName="c4" presStyleLbl="node1" presStyleIdx="3" presStyleCnt="19"/>
      <dgm:spPr/>
    </dgm:pt>
    <dgm:pt modelId="{47EC9D71-18F2-4CE5-9033-C4A700A8F98A}" type="pres">
      <dgm:prSet presAssocID="{CFF4654F-DD6B-4FCB-AF00-DB6A0264801B}" presName="c5" presStyleLbl="node1" presStyleIdx="4" presStyleCnt="19"/>
      <dgm:spPr/>
    </dgm:pt>
    <dgm:pt modelId="{516E917F-417C-43CD-8E03-72281A40CCAB}" type="pres">
      <dgm:prSet presAssocID="{CFF4654F-DD6B-4FCB-AF00-DB6A0264801B}" presName="c6" presStyleLbl="node1" presStyleIdx="5" presStyleCnt="19"/>
      <dgm:spPr/>
    </dgm:pt>
    <dgm:pt modelId="{57BA547B-3254-4B99-9788-AFC1109B2B79}" type="pres">
      <dgm:prSet presAssocID="{CFF4654F-DD6B-4FCB-AF00-DB6A0264801B}" presName="c7" presStyleLbl="node1" presStyleIdx="6" presStyleCnt="19"/>
      <dgm:spPr/>
    </dgm:pt>
    <dgm:pt modelId="{CB59969D-8368-4664-870B-5D736347B00C}" type="pres">
      <dgm:prSet presAssocID="{CFF4654F-DD6B-4FCB-AF00-DB6A0264801B}" presName="c8" presStyleLbl="node1" presStyleIdx="7" presStyleCnt="19"/>
      <dgm:spPr/>
    </dgm:pt>
    <dgm:pt modelId="{28E1B5CA-075D-4E1F-A08F-DB8AAA9082AD}" type="pres">
      <dgm:prSet presAssocID="{CFF4654F-DD6B-4FCB-AF00-DB6A0264801B}" presName="c9" presStyleLbl="node1" presStyleIdx="8" presStyleCnt="19"/>
      <dgm:spPr/>
    </dgm:pt>
    <dgm:pt modelId="{B3978AA9-679C-4A29-B3B1-FBE6D01CA860}" type="pres">
      <dgm:prSet presAssocID="{CFF4654F-DD6B-4FCB-AF00-DB6A0264801B}" presName="c10" presStyleLbl="node1" presStyleIdx="9" presStyleCnt="19"/>
      <dgm:spPr/>
    </dgm:pt>
    <dgm:pt modelId="{4520F8A5-0339-476A-99E7-CEB88D48CBC3}" type="pres">
      <dgm:prSet presAssocID="{CFF4654F-DD6B-4FCB-AF00-DB6A0264801B}" presName="c11" presStyleLbl="node1" presStyleIdx="10" presStyleCnt="19"/>
      <dgm:spPr/>
    </dgm:pt>
    <dgm:pt modelId="{C4949731-FB62-476F-A0D5-25414BFDC138}" type="pres">
      <dgm:prSet presAssocID="{CFF4654F-DD6B-4FCB-AF00-DB6A0264801B}" presName="c12" presStyleLbl="node1" presStyleIdx="11" presStyleCnt="19"/>
      <dgm:spPr/>
    </dgm:pt>
    <dgm:pt modelId="{839C9FDC-F7C7-41D0-9899-6DB1AA722F94}" type="pres">
      <dgm:prSet presAssocID="{CFF4654F-DD6B-4FCB-AF00-DB6A0264801B}" presName="c13" presStyleLbl="node1" presStyleIdx="12" presStyleCnt="19"/>
      <dgm:spPr/>
    </dgm:pt>
    <dgm:pt modelId="{F9EFF451-2BD8-411F-9B5C-FA484F9F1CF1}" type="pres">
      <dgm:prSet presAssocID="{CFF4654F-DD6B-4FCB-AF00-DB6A0264801B}" presName="c14" presStyleLbl="node1" presStyleIdx="13" presStyleCnt="19"/>
      <dgm:spPr/>
    </dgm:pt>
    <dgm:pt modelId="{40952945-E928-4036-985F-492E90FF8F3A}" type="pres">
      <dgm:prSet presAssocID="{CFF4654F-DD6B-4FCB-AF00-DB6A0264801B}" presName="c15" presStyleLbl="node1" presStyleIdx="14" presStyleCnt="19"/>
      <dgm:spPr/>
    </dgm:pt>
    <dgm:pt modelId="{F4DF9EBE-59C8-4F40-AA53-E25F144291DC}" type="pres">
      <dgm:prSet presAssocID="{CFF4654F-DD6B-4FCB-AF00-DB6A0264801B}" presName="c16" presStyleLbl="node1" presStyleIdx="15" presStyleCnt="19"/>
      <dgm:spPr/>
    </dgm:pt>
    <dgm:pt modelId="{538310A0-65D6-4F57-BBD9-E26CE69E4D7E}" type="pres">
      <dgm:prSet presAssocID="{CFF4654F-DD6B-4FCB-AF00-DB6A0264801B}" presName="c17" presStyleLbl="node1" presStyleIdx="16" presStyleCnt="19"/>
      <dgm:spPr/>
    </dgm:pt>
    <dgm:pt modelId="{117711AE-7DE1-4511-9535-51C75D1C4A4F}" type="pres">
      <dgm:prSet presAssocID="{CFF4654F-DD6B-4FCB-AF00-DB6A0264801B}" presName="c18" presStyleLbl="node1" presStyleIdx="17" presStyleCnt="19"/>
      <dgm:spPr/>
    </dgm:pt>
    <dgm:pt modelId="{DE4E4665-F1B3-48A5-B485-B485B48E5050}" type="pres">
      <dgm:prSet presAssocID="{87B250A7-A217-47E7-8F03-C085FF8B03CD}" presName="chevronComposite1" presStyleCnt="0"/>
      <dgm:spPr/>
    </dgm:pt>
    <dgm:pt modelId="{3387B1B6-19F8-4DD1-AD60-8010A22FFC39}" type="pres">
      <dgm:prSet presAssocID="{87B250A7-A217-47E7-8F03-C085FF8B03CD}" presName="chevron1" presStyleLbl="sibTrans2D1" presStyleIdx="0" presStyleCnt="2"/>
      <dgm:spPr/>
    </dgm:pt>
    <dgm:pt modelId="{F7DFA19A-F12E-4E99-BF54-A9BDE5810FE3}" type="pres">
      <dgm:prSet presAssocID="{87B250A7-A217-47E7-8F03-C085FF8B03CD}" presName="spChevron1" presStyleCnt="0"/>
      <dgm:spPr/>
    </dgm:pt>
    <dgm:pt modelId="{E68EC0C2-BCFB-40ED-82E2-891BB243C09C}" type="pres">
      <dgm:prSet presAssocID="{87B250A7-A217-47E7-8F03-C085FF8B03CD}" presName="overlap" presStyleCnt="0"/>
      <dgm:spPr/>
    </dgm:pt>
    <dgm:pt modelId="{4BFDA766-F579-4896-BF99-2F3B026C5A64}" type="pres">
      <dgm:prSet presAssocID="{87B250A7-A217-47E7-8F03-C085FF8B03CD}" presName="chevronComposite2" presStyleCnt="0"/>
      <dgm:spPr/>
    </dgm:pt>
    <dgm:pt modelId="{5BD3A2A4-F465-4451-8294-2D312ACEECF6}" type="pres">
      <dgm:prSet presAssocID="{87B250A7-A217-47E7-8F03-C085FF8B03CD}" presName="chevron2" presStyleLbl="sibTrans2D1" presStyleIdx="1" presStyleCnt="2"/>
      <dgm:spPr/>
    </dgm:pt>
    <dgm:pt modelId="{E77D3324-6F02-4CA1-B624-9B5259889191}" type="pres">
      <dgm:prSet presAssocID="{87B250A7-A217-47E7-8F03-C085FF8B03CD}" presName="spChevron2" presStyleCnt="0"/>
      <dgm:spPr/>
    </dgm:pt>
    <dgm:pt modelId="{6450B8E7-36D1-47B2-B4CE-07D084E70F83}" type="pres">
      <dgm:prSet presAssocID="{B4C65433-F65B-459C-9ED6-07283D548BA0}" presName="last" presStyleCnt="0"/>
      <dgm:spPr/>
    </dgm:pt>
    <dgm:pt modelId="{6422057B-D79C-43AC-848A-F09DEDC7F5AD}" type="pres">
      <dgm:prSet presAssocID="{B4C65433-F65B-459C-9ED6-07283D548BA0}" presName="circleTx" presStyleLbl="node1" presStyleIdx="18" presStyleCnt="19"/>
      <dgm:spPr/>
      <dgm:t>
        <a:bodyPr/>
        <a:lstStyle/>
        <a:p>
          <a:endParaRPr lang="es-ES"/>
        </a:p>
      </dgm:t>
    </dgm:pt>
    <dgm:pt modelId="{71854585-ECEB-48CB-960C-D00D9050E911}" type="pres">
      <dgm:prSet presAssocID="{B4C65433-F65B-459C-9ED6-07283D548BA0}" presName="desTxN" presStyleLbl="revTx" presStyleIdx="2" presStyleCnt="3">
        <dgm:presLayoutVars>
          <dgm:bulletEnabled val="1"/>
        </dgm:presLayoutVars>
      </dgm:prSet>
      <dgm:spPr/>
      <dgm:t>
        <a:bodyPr/>
        <a:lstStyle/>
        <a:p>
          <a:endParaRPr lang="es-ES"/>
        </a:p>
      </dgm:t>
    </dgm:pt>
    <dgm:pt modelId="{F49A8B50-A14D-434E-863C-F1008FAD98E4}" type="pres">
      <dgm:prSet presAssocID="{B4C65433-F65B-459C-9ED6-07283D548BA0}" presName="spN" presStyleCnt="0"/>
      <dgm:spPr/>
    </dgm:pt>
  </dgm:ptLst>
  <dgm:cxnLst>
    <dgm:cxn modelId="{B63C7EDE-D76D-41D0-9226-A630764F311B}" srcId="{CFF4654F-DD6B-4FCB-AF00-DB6A0264801B}" destId="{60412431-9898-4246-B668-F699529719FB}" srcOrd="0" destOrd="0" parTransId="{E6BD580D-3248-46AD-AAFB-A4F423A69E7F}" sibTransId="{C1236529-6F49-4770-B943-D493997E6E2C}"/>
    <dgm:cxn modelId="{6418084D-B194-4244-B0B2-9032D8F6E7B1}" type="presOf" srcId="{CFF4654F-DD6B-4FCB-AF00-DB6A0264801B}" destId="{4A346965-A911-43E0-B372-9C0AA7869C31}" srcOrd="0" destOrd="0" presId="urn:microsoft.com/office/officeart/2009/3/layout/RandomtoResultProcess"/>
    <dgm:cxn modelId="{4752790D-BC90-415C-80E9-E306DE56CDB2}" type="presOf" srcId="{60412431-9898-4246-B668-F699529719FB}" destId="{9EC6AAD5-C0C2-434F-8899-AE68FA6D7585}" srcOrd="0" destOrd="0" presId="urn:microsoft.com/office/officeart/2009/3/layout/RandomtoResultProcess"/>
    <dgm:cxn modelId="{72AE3218-B98A-4D59-B590-547F7F92E74A}" type="presOf" srcId="{55729CB2-567B-438C-9470-6875CBC351A0}" destId="{71854585-ECEB-48CB-960C-D00D9050E911}" srcOrd="0" destOrd="0" presId="urn:microsoft.com/office/officeart/2009/3/layout/RandomtoResultProcess"/>
    <dgm:cxn modelId="{DF3C0AC9-0061-4697-976A-EEDAC67F17EC}" srcId="{D5A80580-BE29-4BEE-A1D4-1FF6695C9E18}" destId="{CFF4654F-DD6B-4FCB-AF00-DB6A0264801B}" srcOrd="0" destOrd="0" parTransId="{214F4E0A-B902-4849-BC1C-5E4DCB786721}" sibTransId="{87B250A7-A217-47E7-8F03-C085FF8B03CD}"/>
    <dgm:cxn modelId="{851AE9FB-A9F4-4C8B-B4EA-0670679A07F1}" type="presOf" srcId="{D5A80580-BE29-4BEE-A1D4-1FF6695C9E18}" destId="{141C1504-7B85-4D4F-A4BC-4CEED3441AFA}" srcOrd="0" destOrd="0" presId="urn:microsoft.com/office/officeart/2009/3/layout/RandomtoResultProcess"/>
    <dgm:cxn modelId="{3AAA1F85-C5D9-463E-BEC9-FC88AC5A31DE}" srcId="{D5A80580-BE29-4BEE-A1D4-1FF6695C9E18}" destId="{B4C65433-F65B-459C-9ED6-07283D548BA0}" srcOrd="1" destOrd="0" parTransId="{98451333-B301-4E11-86B2-FF559264A2D2}" sibTransId="{866BE1A3-02CE-4023-A4CC-5E3317F14978}"/>
    <dgm:cxn modelId="{506937C0-1DE1-4943-BF69-C002B0D4A1DC}" type="presOf" srcId="{B4C65433-F65B-459C-9ED6-07283D548BA0}" destId="{6422057B-D79C-43AC-848A-F09DEDC7F5AD}" srcOrd="0" destOrd="0" presId="urn:microsoft.com/office/officeart/2009/3/layout/RandomtoResultProcess"/>
    <dgm:cxn modelId="{B3DDAA6E-77A8-4209-BAD3-9740625D48E0}" srcId="{B4C65433-F65B-459C-9ED6-07283D548BA0}" destId="{55729CB2-567B-438C-9470-6875CBC351A0}" srcOrd="0" destOrd="0" parTransId="{6467894C-29DC-49BE-AEA6-28912A380C5A}" sibTransId="{853CC8A7-B707-459E-859F-ACC7CC839BE8}"/>
    <dgm:cxn modelId="{5D24B9B9-2A72-4830-8290-53409B8ACCCD}" type="presParOf" srcId="{141C1504-7B85-4D4F-A4BC-4CEED3441AFA}" destId="{5E1C0E4C-0B66-4026-823F-1306FA5CE3E1}" srcOrd="0" destOrd="0" presId="urn:microsoft.com/office/officeart/2009/3/layout/RandomtoResultProcess"/>
    <dgm:cxn modelId="{11B96F7E-4E75-4B08-B5C5-FB52C2639391}" type="presParOf" srcId="{5E1C0E4C-0B66-4026-823F-1306FA5CE3E1}" destId="{4A346965-A911-43E0-B372-9C0AA7869C31}" srcOrd="0" destOrd="0" presId="urn:microsoft.com/office/officeart/2009/3/layout/RandomtoResultProcess"/>
    <dgm:cxn modelId="{37BA326F-0850-4008-B6EF-B09623161EB2}" type="presParOf" srcId="{5E1C0E4C-0B66-4026-823F-1306FA5CE3E1}" destId="{9EC6AAD5-C0C2-434F-8899-AE68FA6D7585}" srcOrd="1" destOrd="0" presId="urn:microsoft.com/office/officeart/2009/3/layout/RandomtoResultProcess"/>
    <dgm:cxn modelId="{5A99079B-9826-4550-9686-76B445F30272}" type="presParOf" srcId="{5E1C0E4C-0B66-4026-823F-1306FA5CE3E1}" destId="{EF9D037A-3776-44D4-90F3-57023754D239}" srcOrd="2" destOrd="0" presId="urn:microsoft.com/office/officeart/2009/3/layout/RandomtoResultProcess"/>
    <dgm:cxn modelId="{B3CD40F5-8685-4D6E-8640-27D77B36EE80}" type="presParOf" srcId="{5E1C0E4C-0B66-4026-823F-1306FA5CE3E1}" destId="{0662CD23-2C03-45BF-97B1-AA36498D04E0}" srcOrd="3" destOrd="0" presId="urn:microsoft.com/office/officeart/2009/3/layout/RandomtoResultProcess"/>
    <dgm:cxn modelId="{B1DE30B5-144A-4F30-8A25-B216FFD49666}" type="presParOf" srcId="{5E1C0E4C-0B66-4026-823F-1306FA5CE3E1}" destId="{ECDFFCF2-C406-4264-B574-40AAB2CF8D7D}" srcOrd="4" destOrd="0" presId="urn:microsoft.com/office/officeart/2009/3/layout/RandomtoResultProcess"/>
    <dgm:cxn modelId="{4E65F6B5-AFFB-47E2-8698-57A5D75BA96B}" type="presParOf" srcId="{5E1C0E4C-0B66-4026-823F-1306FA5CE3E1}" destId="{813F58EA-EF17-48BF-9C5E-4D04CB9B3F98}" srcOrd="5" destOrd="0" presId="urn:microsoft.com/office/officeart/2009/3/layout/RandomtoResultProcess"/>
    <dgm:cxn modelId="{38B75745-854C-4BAC-9289-832B096BFE96}" type="presParOf" srcId="{5E1C0E4C-0B66-4026-823F-1306FA5CE3E1}" destId="{47EC9D71-18F2-4CE5-9033-C4A700A8F98A}" srcOrd="6" destOrd="0" presId="urn:microsoft.com/office/officeart/2009/3/layout/RandomtoResultProcess"/>
    <dgm:cxn modelId="{099BFE70-6450-4853-982E-32395D233A85}" type="presParOf" srcId="{5E1C0E4C-0B66-4026-823F-1306FA5CE3E1}" destId="{516E917F-417C-43CD-8E03-72281A40CCAB}" srcOrd="7" destOrd="0" presId="urn:microsoft.com/office/officeart/2009/3/layout/RandomtoResultProcess"/>
    <dgm:cxn modelId="{AEE12E3A-C5BD-44D3-B2F1-6808DE1066C2}" type="presParOf" srcId="{5E1C0E4C-0B66-4026-823F-1306FA5CE3E1}" destId="{57BA547B-3254-4B99-9788-AFC1109B2B79}" srcOrd="8" destOrd="0" presId="urn:microsoft.com/office/officeart/2009/3/layout/RandomtoResultProcess"/>
    <dgm:cxn modelId="{82CD9800-AB6D-4716-BAAC-F76D594A943B}" type="presParOf" srcId="{5E1C0E4C-0B66-4026-823F-1306FA5CE3E1}" destId="{CB59969D-8368-4664-870B-5D736347B00C}" srcOrd="9" destOrd="0" presId="urn:microsoft.com/office/officeart/2009/3/layout/RandomtoResultProcess"/>
    <dgm:cxn modelId="{59680FB3-4D08-4CB3-AC87-53175D8B96A8}" type="presParOf" srcId="{5E1C0E4C-0B66-4026-823F-1306FA5CE3E1}" destId="{28E1B5CA-075D-4E1F-A08F-DB8AAA9082AD}" srcOrd="10" destOrd="0" presId="urn:microsoft.com/office/officeart/2009/3/layout/RandomtoResultProcess"/>
    <dgm:cxn modelId="{68F95386-F67E-41EC-9214-8BA06D2B3741}" type="presParOf" srcId="{5E1C0E4C-0B66-4026-823F-1306FA5CE3E1}" destId="{B3978AA9-679C-4A29-B3B1-FBE6D01CA860}" srcOrd="11" destOrd="0" presId="urn:microsoft.com/office/officeart/2009/3/layout/RandomtoResultProcess"/>
    <dgm:cxn modelId="{BA24C8B8-EBA3-48CD-BB4E-4CF1C3A75CF1}" type="presParOf" srcId="{5E1C0E4C-0B66-4026-823F-1306FA5CE3E1}" destId="{4520F8A5-0339-476A-99E7-CEB88D48CBC3}" srcOrd="12" destOrd="0" presId="urn:microsoft.com/office/officeart/2009/3/layout/RandomtoResultProcess"/>
    <dgm:cxn modelId="{F8885DCE-B7BA-4C71-8AD9-4D4780314EAD}" type="presParOf" srcId="{5E1C0E4C-0B66-4026-823F-1306FA5CE3E1}" destId="{C4949731-FB62-476F-A0D5-25414BFDC138}" srcOrd="13" destOrd="0" presId="urn:microsoft.com/office/officeart/2009/3/layout/RandomtoResultProcess"/>
    <dgm:cxn modelId="{B133ADA7-7817-4015-A0FB-03EE780DAE8B}" type="presParOf" srcId="{5E1C0E4C-0B66-4026-823F-1306FA5CE3E1}" destId="{839C9FDC-F7C7-41D0-9899-6DB1AA722F94}" srcOrd="14" destOrd="0" presId="urn:microsoft.com/office/officeart/2009/3/layout/RandomtoResultProcess"/>
    <dgm:cxn modelId="{9E89C589-C681-4831-9598-03A7180ADF25}" type="presParOf" srcId="{5E1C0E4C-0B66-4026-823F-1306FA5CE3E1}" destId="{F9EFF451-2BD8-411F-9B5C-FA484F9F1CF1}" srcOrd="15" destOrd="0" presId="urn:microsoft.com/office/officeart/2009/3/layout/RandomtoResultProcess"/>
    <dgm:cxn modelId="{B4595B4C-70D6-4D0B-80A8-B3D03F3A8FF2}" type="presParOf" srcId="{5E1C0E4C-0B66-4026-823F-1306FA5CE3E1}" destId="{40952945-E928-4036-985F-492E90FF8F3A}" srcOrd="16" destOrd="0" presId="urn:microsoft.com/office/officeart/2009/3/layout/RandomtoResultProcess"/>
    <dgm:cxn modelId="{49A04B46-4967-42D2-AC3C-DB9306C4C322}" type="presParOf" srcId="{5E1C0E4C-0B66-4026-823F-1306FA5CE3E1}" destId="{F4DF9EBE-59C8-4F40-AA53-E25F144291DC}" srcOrd="17" destOrd="0" presId="urn:microsoft.com/office/officeart/2009/3/layout/RandomtoResultProcess"/>
    <dgm:cxn modelId="{7D15E4F8-B18A-4453-9CBC-8CFAE3FB5DAF}" type="presParOf" srcId="{5E1C0E4C-0B66-4026-823F-1306FA5CE3E1}" destId="{538310A0-65D6-4F57-BBD9-E26CE69E4D7E}" srcOrd="18" destOrd="0" presId="urn:microsoft.com/office/officeart/2009/3/layout/RandomtoResultProcess"/>
    <dgm:cxn modelId="{956B0B82-5332-4FB1-947D-D7E5A1C80CDD}" type="presParOf" srcId="{5E1C0E4C-0B66-4026-823F-1306FA5CE3E1}" destId="{117711AE-7DE1-4511-9535-51C75D1C4A4F}" srcOrd="19" destOrd="0" presId="urn:microsoft.com/office/officeart/2009/3/layout/RandomtoResultProcess"/>
    <dgm:cxn modelId="{8ED31662-22D5-4725-B72F-A220CB6E4F8A}" type="presParOf" srcId="{141C1504-7B85-4D4F-A4BC-4CEED3441AFA}" destId="{DE4E4665-F1B3-48A5-B485-B485B48E5050}" srcOrd="1" destOrd="0" presId="urn:microsoft.com/office/officeart/2009/3/layout/RandomtoResultProcess"/>
    <dgm:cxn modelId="{E1874390-FD7A-4B9A-9C7B-53FD1F1B876E}" type="presParOf" srcId="{DE4E4665-F1B3-48A5-B485-B485B48E5050}" destId="{3387B1B6-19F8-4DD1-AD60-8010A22FFC39}" srcOrd="0" destOrd="0" presId="urn:microsoft.com/office/officeart/2009/3/layout/RandomtoResultProcess"/>
    <dgm:cxn modelId="{0313FA35-0F22-4241-87C0-F34B5968D419}" type="presParOf" srcId="{DE4E4665-F1B3-48A5-B485-B485B48E5050}" destId="{F7DFA19A-F12E-4E99-BF54-A9BDE5810FE3}" srcOrd="1" destOrd="0" presId="urn:microsoft.com/office/officeart/2009/3/layout/RandomtoResultProcess"/>
    <dgm:cxn modelId="{857AF184-B52A-4206-B211-1EAEFA594B85}" type="presParOf" srcId="{141C1504-7B85-4D4F-A4BC-4CEED3441AFA}" destId="{E68EC0C2-BCFB-40ED-82E2-891BB243C09C}" srcOrd="2" destOrd="0" presId="urn:microsoft.com/office/officeart/2009/3/layout/RandomtoResultProcess"/>
    <dgm:cxn modelId="{9108DF22-BC30-4351-A426-BEDCEFF7F0F5}" type="presParOf" srcId="{141C1504-7B85-4D4F-A4BC-4CEED3441AFA}" destId="{4BFDA766-F579-4896-BF99-2F3B026C5A64}" srcOrd="3" destOrd="0" presId="urn:microsoft.com/office/officeart/2009/3/layout/RandomtoResultProcess"/>
    <dgm:cxn modelId="{5FBD9C3D-CC5D-49F2-BAEF-D0D5E6A671D9}" type="presParOf" srcId="{4BFDA766-F579-4896-BF99-2F3B026C5A64}" destId="{5BD3A2A4-F465-4451-8294-2D312ACEECF6}" srcOrd="0" destOrd="0" presId="urn:microsoft.com/office/officeart/2009/3/layout/RandomtoResultProcess"/>
    <dgm:cxn modelId="{99AF5399-A809-4F8C-9F21-2E40D74DFF86}" type="presParOf" srcId="{4BFDA766-F579-4896-BF99-2F3B026C5A64}" destId="{E77D3324-6F02-4CA1-B624-9B5259889191}" srcOrd="1" destOrd="0" presId="urn:microsoft.com/office/officeart/2009/3/layout/RandomtoResultProcess"/>
    <dgm:cxn modelId="{53E43C20-2A42-4D8E-AE3D-7E2D748124F6}" type="presParOf" srcId="{141C1504-7B85-4D4F-A4BC-4CEED3441AFA}" destId="{6450B8E7-36D1-47B2-B4CE-07D084E70F83}" srcOrd="4" destOrd="0" presId="urn:microsoft.com/office/officeart/2009/3/layout/RandomtoResultProcess"/>
    <dgm:cxn modelId="{ADC47B81-2808-4865-867E-326108D2F739}" type="presParOf" srcId="{6450B8E7-36D1-47B2-B4CE-07D084E70F83}" destId="{6422057B-D79C-43AC-848A-F09DEDC7F5AD}" srcOrd="0" destOrd="0" presId="urn:microsoft.com/office/officeart/2009/3/layout/RandomtoResultProcess"/>
    <dgm:cxn modelId="{977678D7-F030-4ED3-BAC3-5312A83221E7}" type="presParOf" srcId="{6450B8E7-36D1-47B2-B4CE-07D084E70F83}" destId="{71854585-ECEB-48CB-960C-D00D9050E911}" srcOrd="1" destOrd="0" presId="urn:microsoft.com/office/officeart/2009/3/layout/RandomtoResultProcess"/>
    <dgm:cxn modelId="{C3ED458D-6375-4761-ADA6-F77F77A479DB}" type="presParOf" srcId="{6450B8E7-36D1-47B2-B4CE-07D084E70F83}" destId="{F49A8B50-A14D-434E-863C-F1008FAD98E4}"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A80580-BE29-4BEE-A1D4-1FF6695C9E18}" type="doc">
      <dgm:prSet loTypeId="urn:microsoft.com/office/officeart/2009/3/layout/RandomtoResultProcess" loCatId="process" qsTypeId="urn:microsoft.com/office/officeart/2005/8/quickstyle/simple1" qsCatId="simple" csTypeId="urn:microsoft.com/office/officeart/2005/8/colors/colorful1#4" csCatId="colorful" phldr="1"/>
      <dgm:spPr/>
      <dgm:t>
        <a:bodyPr/>
        <a:lstStyle/>
        <a:p>
          <a:endParaRPr lang="es-EC"/>
        </a:p>
      </dgm:t>
    </dgm:pt>
    <dgm:pt modelId="{CFF4654F-DD6B-4FCB-AF00-DB6A0264801B}">
      <dgm:prSet phldrT="[Texto]"/>
      <dgm:spPr/>
      <dgm:t>
        <a:bodyPr/>
        <a:lstStyle/>
        <a:p>
          <a:r>
            <a:rPr lang="es-EC" dirty="0"/>
            <a:t>Objetivo 2</a:t>
          </a:r>
        </a:p>
      </dgm:t>
    </dgm:pt>
    <dgm:pt modelId="{214F4E0A-B902-4849-BC1C-5E4DCB786721}" type="parTrans" cxnId="{DF3C0AC9-0061-4697-976A-EEDAC67F17EC}">
      <dgm:prSet/>
      <dgm:spPr/>
      <dgm:t>
        <a:bodyPr/>
        <a:lstStyle/>
        <a:p>
          <a:endParaRPr lang="es-EC"/>
        </a:p>
      </dgm:t>
    </dgm:pt>
    <dgm:pt modelId="{87B250A7-A217-47E7-8F03-C085FF8B03CD}" type="sibTrans" cxnId="{DF3C0AC9-0061-4697-976A-EEDAC67F17EC}">
      <dgm:prSet/>
      <dgm:spPr/>
      <dgm:t>
        <a:bodyPr/>
        <a:lstStyle/>
        <a:p>
          <a:endParaRPr lang="es-EC"/>
        </a:p>
      </dgm:t>
    </dgm:pt>
    <dgm:pt modelId="{B4C65433-F65B-459C-9ED6-07283D548BA0}">
      <dgm:prSet phldrT="[Texto]"/>
      <dgm:spPr/>
      <dgm:t>
        <a:bodyPr/>
        <a:lstStyle/>
        <a:p>
          <a:r>
            <a:rPr lang="es-EC" dirty="0"/>
            <a:t>Situación Financiera</a:t>
          </a:r>
        </a:p>
        <a:p>
          <a:r>
            <a:rPr lang="es-EC" dirty="0"/>
            <a:t>PERLAS</a:t>
          </a:r>
        </a:p>
      </dgm:t>
    </dgm:pt>
    <dgm:pt modelId="{98451333-B301-4E11-86B2-FF559264A2D2}" type="parTrans" cxnId="{3AAA1F85-C5D9-463E-BEC9-FC88AC5A31DE}">
      <dgm:prSet/>
      <dgm:spPr/>
      <dgm:t>
        <a:bodyPr/>
        <a:lstStyle/>
        <a:p>
          <a:endParaRPr lang="es-EC"/>
        </a:p>
      </dgm:t>
    </dgm:pt>
    <dgm:pt modelId="{866BE1A3-02CE-4023-A4CC-5E3317F14978}" type="sibTrans" cxnId="{3AAA1F85-C5D9-463E-BEC9-FC88AC5A31DE}">
      <dgm:prSet/>
      <dgm:spPr/>
      <dgm:t>
        <a:bodyPr/>
        <a:lstStyle/>
        <a:p>
          <a:endParaRPr lang="es-EC"/>
        </a:p>
      </dgm:t>
    </dgm:pt>
    <dgm:pt modelId="{141C1504-7B85-4D4F-A4BC-4CEED3441AFA}" type="pres">
      <dgm:prSet presAssocID="{D5A80580-BE29-4BEE-A1D4-1FF6695C9E18}" presName="Name0" presStyleCnt="0">
        <dgm:presLayoutVars>
          <dgm:dir/>
          <dgm:animOne val="branch"/>
          <dgm:animLvl val="lvl"/>
        </dgm:presLayoutVars>
      </dgm:prSet>
      <dgm:spPr/>
      <dgm:t>
        <a:bodyPr/>
        <a:lstStyle/>
        <a:p>
          <a:endParaRPr lang="es-ES"/>
        </a:p>
      </dgm:t>
    </dgm:pt>
    <dgm:pt modelId="{5E1C0E4C-0B66-4026-823F-1306FA5CE3E1}" type="pres">
      <dgm:prSet presAssocID="{CFF4654F-DD6B-4FCB-AF00-DB6A0264801B}" presName="chaos" presStyleCnt="0"/>
      <dgm:spPr/>
    </dgm:pt>
    <dgm:pt modelId="{4A346965-A911-43E0-B372-9C0AA7869C31}" type="pres">
      <dgm:prSet presAssocID="{CFF4654F-DD6B-4FCB-AF00-DB6A0264801B}" presName="parTx1" presStyleLbl="revTx" presStyleIdx="0" presStyleCnt="1"/>
      <dgm:spPr/>
      <dgm:t>
        <a:bodyPr/>
        <a:lstStyle/>
        <a:p>
          <a:endParaRPr lang="es-ES"/>
        </a:p>
      </dgm:t>
    </dgm:pt>
    <dgm:pt modelId="{EF9D037A-3776-44D4-90F3-57023754D239}" type="pres">
      <dgm:prSet presAssocID="{CFF4654F-DD6B-4FCB-AF00-DB6A0264801B}" presName="c1" presStyleLbl="node1" presStyleIdx="0" presStyleCnt="19"/>
      <dgm:spPr/>
    </dgm:pt>
    <dgm:pt modelId="{0662CD23-2C03-45BF-97B1-AA36498D04E0}" type="pres">
      <dgm:prSet presAssocID="{CFF4654F-DD6B-4FCB-AF00-DB6A0264801B}" presName="c2" presStyleLbl="node1" presStyleIdx="1" presStyleCnt="19"/>
      <dgm:spPr/>
    </dgm:pt>
    <dgm:pt modelId="{ECDFFCF2-C406-4264-B574-40AAB2CF8D7D}" type="pres">
      <dgm:prSet presAssocID="{CFF4654F-DD6B-4FCB-AF00-DB6A0264801B}" presName="c3" presStyleLbl="node1" presStyleIdx="2" presStyleCnt="19"/>
      <dgm:spPr/>
    </dgm:pt>
    <dgm:pt modelId="{813F58EA-EF17-48BF-9C5E-4D04CB9B3F98}" type="pres">
      <dgm:prSet presAssocID="{CFF4654F-DD6B-4FCB-AF00-DB6A0264801B}" presName="c4" presStyleLbl="node1" presStyleIdx="3" presStyleCnt="19"/>
      <dgm:spPr/>
    </dgm:pt>
    <dgm:pt modelId="{47EC9D71-18F2-4CE5-9033-C4A700A8F98A}" type="pres">
      <dgm:prSet presAssocID="{CFF4654F-DD6B-4FCB-AF00-DB6A0264801B}" presName="c5" presStyleLbl="node1" presStyleIdx="4" presStyleCnt="19"/>
      <dgm:spPr/>
    </dgm:pt>
    <dgm:pt modelId="{516E917F-417C-43CD-8E03-72281A40CCAB}" type="pres">
      <dgm:prSet presAssocID="{CFF4654F-DD6B-4FCB-AF00-DB6A0264801B}" presName="c6" presStyleLbl="node1" presStyleIdx="5" presStyleCnt="19"/>
      <dgm:spPr/>
    </dgm:pt>
    <dgm:pt modelId="{57BA547B-3254-4B99-9788-AFC1109B2B79}" type="pres">
      <dgm:prSet presAssocID="{CFF4654F-DD6B-4FCB-AF00-DB6A0264801B}" presName="c7" presStyleLbl="node1" presStyleIdx="6" presStyleCnt="19"/>
      <dgm:spPr/>
    </dgm:pt>
    <dgm:pt modelId="{CB59969D-8368-4664-870B-5D736347B00C}" type="pres">
      <dgm:prSet presAssocID="{CFF4654F-DD6B-4FCB-AF00-DB6A0264801B}" presName="c8" presStyleLbl="node1" presStyleIdx="7" presStyleCnt="19"/>
      <dgm:spPr/>
    </dgm:pt>
    <dgm:pt modelId="{28E1B5CA-075D-4E1F-A08F-DB8AAA9082AD}" type="pres">
      <dgm:prSet presAssocID="{CFF4654F-DD6B-4FCB-AF00-DB6A0264801B}" presName="c9" presStyleLbl="node1" presStyleIdx="8" presStyleCnt="19"/>
      <dgm:spPr/>
    </dgm:pt>
    <dgm:pt modelId="{B3978AA9-679C-4A29-B3B1-FBE6D01CA860}" type="pres">
      <dgm:prSet presAssocID="{CFF4654F-DD6B-4FCB-AF00-DB6A0264801B}" presName="c10" presStyleLbl="node1" presStyleIdx="9" presStyleCnt="19"/>
      <dgm:spPr/>
    </dgm:pt>
    <dgm:pt modelId="{4520F8A5-0339-476A-99E7-CEB88D48CBC3}" type="pres">
      <dgm:prSet presAssocID="{CFF4654F-DD6B-4FCB-AF00-DB6A0264801B}" presName="c11" presStyleLbl="node1" presStyleIdx="10" presStyleCnt="19"/>
      <dgm:spPr/>
    </dgm:pt>
    <dgm:pt modelId="{C4949731-FB62-476F-A0D5-25414BFDC138}" type="pres">
      <dgm:prSet presAssocID="{CFF4654F-DD6B-4FCB-AF00-DB6A0264801B}" presName="c12" presStyleLbl="node1" presStyleIdx="11" presStyleCnt="19"/>
      <dgm:spPr/>
    </dgm:pt>
    <dgm:pt modelId="{839C9FDC-F7C7-41D0-9899-6DB1AA722F94}" type="pres">
      <dgm:prSet presAssocID="{CFF4654F-DD6B-4FCB-AF00-DB6A0264801B}" presName="c13" presStyleLbl="node1" presStyleIdx="12" presStyleCnt="19"/>
      <dgm:spPr/>
    </dgm:pt>
    <dgm:pt modelId="{F9EFF451-2BD8-411F-9B5C-FA484F9F1CF1}" type="pres">
      <dgm:prSet presAssocID="{CFF4654F-DD6B-4FCB-AF00-DB6A0264801B}" presName="c14" presStyleLbl="node1" presStyleIdx="13" presStyleCnt="19"/>
      <dgm:spPr/>
    </dgm:pt>
    <dgm:pt modelId="{40952945-E928-4036-985F-492E90FF8F3A}" type="pres">
      <dgm:prSet presAssocID="{CFF4654F-DD6B-4FCB-AF00-DB6A0264801B}" presName="c15" presStyleLbl="node1" presStyleIdx="14" presStyleCnt="19"/>
      <dgm:spPr/>
    </dgm:pt>
    <dgm:pt modelId="{F4DF9EBE-59C8-4F40-AA53-E25F144291DC}" type="pres">
      <dgm:prSet presAssocID="{CFF4654F-DD6B-4FCB-AF00-DB6A0264801B}" presName="c16" presStyleLbl="node1" presStyleIdx="15" presStyleCnt="19"/>
      <dgm:spPr/>
    </dgm:pt>
    <dgm:pt modelId="{538310A0-65D6-4F57-BBD9-E26CE69E4D7E}" type="pres">
      <dgm:prSet presAssocID="{CFF4654F-DD6B-4FCB-AF00-DB6A0264801B}" presName="c17" presStyleLbl="node1" presStyleIdx="16" presStyleCnt="19"/>
      <dgm:spPr/>
    </dgm:pt>
    <dgm:pt modelId="{117711AE-7DE1-4511-9535-51C75D1C4A4F}" type="pres">
      <dgm:prSet presAssocID="{CFF4654F-DD6B-4FCB-AF00-DB6A0264801B}" presName="c18" presStyleLbl="node1" presStyleIdx="17" presStyleCnt="19"/>
      <dgm:spPr/>
    </dgm:pt>
    <dgm:pt modelId="{DE4E4665-F1B3-48A5-B485-B485B48E5050}" type="pres">
      <dgm:prSet presAssocID="{87B250A7-A217-47E7-8F03-C085FF8B03CD}" presName="chevronComposite1" presStyleCnt="0"/>
      <dgm:spPr/>
    </dgm:pt>
    <dgm:pt modelId="{3387B1B6-19F8-4DD1-AD60-8010A22FFC39}" type="pres">
      <dgm:prSet presAssocID="{87B250A7-A217-47E7-8F03-C085FF8B03CD}" presName="chevron1" presStyleLbl="sibTrans2D1" presStyleIdx="0" presStyleCnt="2"/>
      <dgm:spPr/>
    </dgm:pt>
    <dgm:pt modelId="{F7DFA19A-F12E-4E99-BF54-A9BDE5810FE3}" type="pres">
      <dgm:prSet presAssocID="{87B250A7-A217-47E7-8F03-C085FF8B03CD}" presName="spChevron1" presStyleCnt="0"/>
      <dgm:spPr/>
    </dgm:pt>
    <dgm:pt modelId="{E68EC0C2-BCFB-40ED-82E2-891BB243C09C}" type="pres">
      <dgm:prSet presAssocID="{87B250A7-A217-47E7-8F03-C085FF8B03CD}" presName="overlap" presStyleCnt="0"/>
      <dgm:spPr/>
    </dgm:pt>
    <dgm:pt modelId="{4BFDA766-F579-4896-BF99-2F3B026C5A64}" type="pres">
      <dgm:prSet presAssocID="{87B250A7-A217-47E7-8F03-C085FF8B03CD}" presName="chevronComposite2" presStyleCnt="0"/>
      <dgm:spPr/>
    </dgm:pt>
    <dgm:pt modelId="{5BD3A2A4-F465-4451-8294-2D312ACEECF6}" type="pres">
      <dgm:prSet presAssocID="{87B250A7-A217-47E7-8F03-C085FF8B03CD}" presName="chevron2" presStyleLbl="sibTrans2D1" presStyleIdx="1" presStyleCnt="2"/>
      <dgm:spPr/>
    </dgm:pt>
    <dgm:pt modelId="{E77D3324-6F02-4CA1-B624-9B5259889191}" type="pres">
      <dgm:prSet presAssocID="{87B250A7-A217-47E7-8F03-C085FF8B03CD}" presName="spChevron2" presStyleCnt="0"/>
      <dgm:spPr/>
    </dgm:pt>
    <dgm:pt modelId="{6450B8E7-36D1-47B2-B4CE-07D084E70F83}" type="pres">
      <dgm:prSet presAssocID="{B4C65433-F65B-459C-9ED6-07283D548BA0}" presName="last" presStyleCnt="0"/>
      <dgm:spPr/>
    </dgm:pt>
    <dgm:pt modelId="{6422057B-D79C-43AC-848A-F09DEDC7F5AD}" type="pres">
      <dgm:prSet presAssocID="{B4C65433-F65B-459C-9ED6-07283D548BA0}" presName="circleTx" presStyleLbl="node1" presStyleIdx="18" presStyleCnt="19"/>
      <dgm:spPr/>
      <dgm:t>
        <a:bodyPr/>
        <a:lstStyle/>
        <a:p>
          <a:endParaRPr lang="es-ES"/>
        </a:p>
      </dgm:t>
    </dgm:pt>
    <dgm:pt modelId="{F49A8B50-A14D-434E-863C-F1008FAD98E4}" type="pres">
      <dgm:prSet presAssocID="{B4C65433-F65B-459C-9ED6-07283D548BA0}" presName="spN" presStyleCnt="0"/>
      <dgm:spPr/>
    </dgm:pt>
  </dgm:ptLst>
  <dgm:cxnLst>
    <dgm:cxn modelId="{F22D29F7-EE7C-41B8-AE1E-5689A01997EE}" type="presOf" srcId="{CFF4654F-DD6B-4FCB-AF00-DB6A0264801B}" destId="{4A346965-A911-43E0-B372-9C0AA7869C31}" srcOrd="0" destOrd="0" presId="urn:microsoft.com/office/officeart/2009/3/layout/RandomtoResultProcess"/>
    <dgm:cxn modelId="{6CF1D3CD-BC96-4102-8143-913074BE9391}" type="presOf" srcId="{B4C65433-F65B-459C-9ED6-07283D548BA0}" destId="{6422057B-D79C-43AC-848A-F09DEDC7F5AD}" srcOrd="0" destOrd="0" presId="urn:microsoft.com/office/officeart/2009/3/layout/RandomtoResultProcess"/>
    <dgm:cxn modelId="{DF3C0AC9-0061-4697-976A-EEDAC67F17EC}" srcId="{D5A80580-BE29-4BEE-A1D4-1FF6695C9E18}" destId="{CFF4654F-DD6B-4FCB-AF00-DB6A0264801B}" srcOrd="0" destOrd="0" parTransId="{214F4E0A-B902-4849-BC1C-5E4DCB786721}" sibTransId="{87B250A7-A217-47E7-8F03-C085FF8B03CD}"/>
    <dgm:cxn modelId="{3AAA1F85-C5D9-463E-BEC9-FC88AC5A31DE}" srcId="{D5A80580-BE29-4BEE-A1D4-1FF6695C9E18}" destId="{B4C65433-F65B-459C-9ED6-07283D548BA0}" srcOrd="1" destOrd="0" parTransId="{98451333-B301-4E11-86B2-FF559264A2D2}" sibTransId="{866BE1A3-02CE-4023-A4CC-5E3317F14978}"/>
    <dgm:cxn modelId="{D355F99D-2F68-4A5B-BB9E-47016811ECB1}" type="presOf" srcId="{D5A80580-BE29-4BEE-A1D4-1FF6695C9E18}" destId="{141C1504-7B85-4D4F-A4BC-4CEED3441AFA}" srcOrd="0" destOrd="0" presId="urn:microsoft.com/office/officeart/2009/3/layout/RandomtoResultProcess"/>
    <dgm:cxn modelId="{37BBEE02-0651-4C3B-BF2E-04548EF3A918}" type="presParOf" srcId="{141C1504-7B85-4D4F-A4BC-4CEED3441AFA}" destId="{5E1C0E4C-0B66-4026-823F-1306FA5CE3E1}" srcOrd="0" destOrd="0" presId="urn:microsoft.com/office/officeart/2009/3/layout/RandomtoResultProcess"/>
    <dgm:cxn modelId="{44DCD232-6442-4F9F-B0D2-F55EB35D3355}" type="presParOf" srcId="{5E1C0E4C-0B66-4026-823F-1306FA5CE3E1}" destId="{4A346965-A911-43E0-B372-9C0AA7869C31}" srcOrd="0" destOrd="0" presId="urn:microsoft.com/office/officeart/2009/3/layout/RandomtoResultProcess"/>
    <dgm:cxn modelId="{6252A816-87F5-42D2-870F-0CE7CB8120F9}" type="presParOf" srcId="{5E1C0E4C-0B66-4026-823F-1306FA5CE3E1}" destId="{EF9D037A-3776-44D4-90F3-57023754D239}" srcOrd="1" destOrd="0" presId="urn:microsoft.com/office/officeart/2009/3/layout/RandomtoResultProcess"/>
    <dgm:cxn modelId="{CD1071D1-A278-4EF7-AFD8-D2A1DE18C5E5}" type="presParOf" srcId="{5E1C0E4C-0B66-4026-823F-1306FA5CE3E1}" destId="{0662CD23-2C03-45BF-97B1-AA36498D04E0}" srcOrd="2" destOrd="0" presId="urn:microsoft.com/office/officeart/2009/3/layout/RandomtoResultProcess"/>
    <dgm:cxn modelId="{3C7EC901-DC6A-46C3-A180-8564DF7BBD57}" type="presParOf" srcId="{5E1C0E4C-0B66-4026-823F-1306FA5CE3E1}" destId="{ECDFFCF2-C406-4264-B574-40AAB2CF8D7D}" srcOrd="3" destOrd="0" presId="urn:microsoft.com/office/officeart/2009/3/layout/RandomtoResultProcess"/>
    <dgm:cxn modelId="{CEBAB863-CB2F-4CA0-9896-C4140BAD175E}" type="presParOf" srcId="{5E1C0E4C-0B66-4026-823F-1306FA5CE3E1}" destId="{813F58EA-EF17-48BF-9C5E-4D04CB9B3F98}" srcOrd="4" destOrd="0" presId="urn:microsoft.com/office/officeart/2009/3/layout/RandomtoResultProcess"/>
    <dgm:cxn modelId="{ABA2E489-E085-479A-9F99-04D4C5DD6052}" type="presParOf" srcId="{5E1C0E4C-0B66-4026-823F-1306FA5CE3E1}" destId="{47EC9D71-18F2-4CE5-9033-C4A700A8F98A}" srcOrd="5" destOrd="0" presId="urn:microsoft.com/office/officeart/2009/3/layout/RandomtoResultProcess"/>
    <dgm:cxn modelId="{B2379EF3-BA14-41F8-B98B-F71F6EDF1544}" type="presParOf" srcId="{5E1C0E4C-0B66-4026-823F-1306FA5CE3E1}" destId="{516E917F-417C-43CD-8E03-72281A40CCAB}" srcOrd="6" destOrd="0" presId="urn:microsoft.com/office/officeart/2009/3/layout/RandomtoResultProcess"/>
    <dgm:cxn modelId="{576DA09B-D344-4B9F-8258-1FF117170316}" type="presParOf" srcId="{5E1C0E4C-0B66-4026-823F-1306FA5CE3E1}" destId="{57BA547B-3254-4B99-9788-AFC1109B2B79}" srcOrd="7" destOrd="0" presId="urn:microsoft.com/office/officeart/2009/3/layout/RandomtoResultProcess"/>
    <dgm:cxn modelId="{33FAC6D3-78F7-4CDA-AB19-C8DD9A1EC336}" type="presParOf" srcId="{5E1C0E4C-0B66-4026-823F-1306FA5CE3E1}" destId="{CB59969D-8368-4664-870B-5D736347B00C}" srcOrd="8" destOrd="0" presId="urn:microsoft.com/office/officeart/2009/3/layout/RandomtoResultProcess"/>
    <dgm:cxn modelId="{26862098-5B8D-419F-86A3-C6B4AEFB0D3D}" type="presParOf" srcId="{5E1C0E4C-0B66-4026-823F-1306FA5CE3E1}" destId="{28E1B5CA-075D-4E1F-A08F-DB8AAA9082AD}" srcOrd="9" destOrd="0" presId="urn:microsoft.com/office/officeart/2009/3/layout/RandomtoResultProcess"/>
    <dgm:cxn modelId="{9065B0E3-7B7C-4748-B150-6CFE94646B26}" type="presParOf" srcId="{5E1C0E4C-0B66-4026-823F-1306FA5CE3E1}" destId="{B3978AA9-679C-4A29-B3B1-FBE6D01CA860}" srcOrd="10" destOrd="0" presId="urn:microsoft.com/office/officeart/2009/3/layout/RandomtoResultProcess"/>
    <dgm:cxn modelId="{D6B8D170-FB4B-4C32-8A45-5C32315E21A4}" type="presParOf" srcId="{5E1C0E4C-0B66-4026-823F-1306FA5CE3E1}" destId="{4520F8A5-0339-476A-99E7-CEB88D48CBC3}" srcOrd="11" destOrd="0" presId="urn:microsoft.com/office/officeart/2009/3/layout/RandomtoResultProcess"/>
    <dgm:cxn modelId="{8004C0FC-0492-4ADA-8029-E701C36E4316}" type="presParOf" srcId="{5E1C0E4C-0B66-4026-823F-1306FA5CE3E1}" destId="{C4949731-FB62-476F-A0D5-25414BFDC138}" srcOrd="12" destOrd="0" presId="urn:microsoft.com/office/officeart/2009/3/layout/RandomtoResultProcess"/>
    <dgm:cxn modelId="{C1978398-7336-4252-8C3B-B2B381ACD861}" type="presParOf" srcId="{5E1C0E4C-0B66-4026-823F-1306FA5CE3E1}" destId="{839C9FDC-F7C7-41D0-9899-6DB1AA722F94}" srcOrd="13" destOrd="0" presId="urn:microsoft.com/office/officeart/2009/3/layout/RandomtoResultProcess"/>
    <dgm:cxn modelId="{A2A5D939-492E-4713-8766-724468EFEC02}" type="presParOf" srcId="{5E1C0E4C-0B66-4026-823F-1306FA5CE3E1}" destId="{F9EFF451-2BD8-411F-9B5C-FA484F9F1CF1}" srcOrd="14" destOrd="0" presId="urn:microsoft.com/office/officeart/2009/3/layout/RandomtoResultProcess"/>
    <dgm:cxn modelId="{9F80B9CD-BB9D-46E9-847A-949CA23A42AA}" type="presParOf" srcId="{5E1C0E4C-0B66-4026-823F-1306FA5CE3E1}" destId="{40952945-E928-4036-985F-492E90FF8F3A}" srcOrd="15" destOrd="0" presId="urn:microsoft.com/office/officeart/2009/3/layout/RandomtoResultProcess"/>
    <dgm:cxn modelId="{260D8ED6-D12E-41B3-B1A7-E820E884893B}" type="presParOf" srcId="{5E1C0E4C-0B66-4026-823F-1306FA5CE3E1}" destId="{F4DF9EBE-59C8-4F40-AA53-E25F144291DC}" srcOrd="16" destOrd="0" presId="urn:microsoft.com/office/officeart/2009/3/layout/RandomtoResultProcess"/>
    <dgm:cxn modelId="{E001F919-AC2D-48DF-ADAB-D4C96418428F}" type="presParOf" srcId="{5E1C0E4C-0B66-4026-823F-1306FA5CE3E1}" destId="{538310A0-65D6-4F57-BBD9-E26CE69E4D7E}" srcOrd="17" destOrd="0" presId="urn:microsoft.com/office/officeart/2009/3/layout/RandomtoResultProcess"/>
    <dgm:cxn modelId="{4F697D94-8843-438F-8A12-B2549F6CBBB5}" type="presParOf" srcId="{5E1C0E4C-0B66-4026-823F-1306FA5CE3E1}" destId="{117711AE-7DE1-4511-9535-51C75D1C4A4F}" srcOrd="18" destOrd="0" presId="urn:microsoft.com/office/officeart/2009/3/layout/RandomtoResultProcess"/>
    <dgm:cxn modelId="{0CBAC269-251C-48E2-9022-5546FC7B4B62}" type="presParOf" srcId="{141C1504-7B85-4D4F-A4BC-4CEED3441AFA}" destId="{DE4E4665-F1B3-48A5-B485-B485B48E5050}" srcOrd="1" destOrd="0" presId="urn:microsoft.com/office/officeart/2009/3/layout/RandomtoResultProcess"/>
    <dgm:cxn modelId="{A396855B-5B4E-404D-AA81-446768AF13A2}" type="presParOf" srcId="{DE4E4665-F1B3-48A5-B485-B485B48E5050}" destId="{3387B1B6-19F8-4DD1-AD60-8010A22FFC39}" srcOrd="0" destOrd="0" presId="urn:microsoft.com/office/officeart/2009/3/layout/RandomtoResultProcess"/>
    <dgm:cxn modelId="{6B015B74-8C0C-4B23-85F0-EB3D383914B6}" type="presParOf" srcId="{DE4E4665-F1B3-48A5-B485-B485B48E5050}" destId="{F7DFA19A-F12E-4E99-BF54-A9BDE5810FE3}" srcOrd="1" destOrd="0" presId="urn:microsoft.com/office/officeart/2009/3/layout/RandomtoResultProcess"/>
    <dgm:cxn modelId="{499DF2EB-F8D1-4364-8C0F-B722DD40AE0E}" type="presParOf" srcId="{141C1504-7B85-4D4F-A4BC-4CEED3441AFA}" destId="{E68EC0C2-BCFB-40ED-82E2-891BB243C09C}" srcOrd="2" destOrd="0" presId="urn:microsoft.com/office/officeart/2009/3/layout/RandomtoResultProcess"/>
    <dgm:cxn modelId="{5BD6C9F0-E40B-42F2-845A-EE6C8EE09AB0}" type="presParOf" srcId="{141C1504-7B85-4D4F-A4BC-4CEED3441AFA}" destId="{4BFDA766-F579-4896-BF99-2F3B026C5A64}" srcOrd="3" destOrd="0" presId="urn:microsoft.com/office/officeart/2009/3/layout/RandomtoResultProcess"/>
    <dgm:cxn modelId="{61BA9D54-17D8-49EA-ACD9-D223E0B12E67}" type="presParOf" srcId="{4BFDA766-F579-4896-BF99-2F3B026C5A64}" destId="{5BD3A2A4-F465-4451-8294-2D312ACEECF6}" srcOrd="0" destOrd="0" presId="urn:microsoft.com/office/officeart/2009/3/layout/RandomtoResultProcess"/>
    <dgm:cxn modelId="{B50CF23B-77BE-4D73-9F8F-49DD4CE6F262}" type="presParOf" srcId="{4BFDA766-F579-4896-BF99-2F3B026C5A64}" destId="{E77D3324-6F02-4CA1-B624-9B5259889191}" srcOrd="1" destOrd="0" presId="urn:microsoft.com/office/officeart/2009/3/layout/RandomtoResultProcess"/>
    <dgm:cxn modelId="{484649EC-99BA-4F44-BCEB-A0359A26400D}" type="presParOf" srcId="{141C1504-7B85-4D4F-A4BC-4CEED3441AFA}" destId="{6450B8E7-36D1-47B2-B4CE-07D084E70F83}" srcOrd="4" destOrd="0" presId="urn:microsoft.com/office/officeart/2009/3/layout/RandomtoResultProcess"/>
    <dgm:cxn modelId="{D50A83C0-779A-4CA3-AF60-6865E148F897}" type="presParOf" srcId="{6450B8E7-36D1-47B2-B4CE-07D084E70F83}" destId="{6422057B-D79C-43AC-848A-F09DEDC7F5AD}" srcOrd="0" destOrd="0" presId="urn:microsoft.com/office/officeart/2009/3/layout/RandomtoResultProcess"/>
    <dgm:cxn modelId="{EB76C394-B8FC-4753-8E80-D9347B70F3BB}" type="presParOf" srcId="{6450B8E7-36D1-47B2-B4CE-07D084E70F83}" destId="{F49A8B50-A14D-434E-863C-F1008FAD98E4}" srcOrd="1" destOrd="0" presId="urn:microsoft.com/office/officeart/2009/3/layout/RandomtoResult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A80580-BE29-4BEE-A1D4-1FF6695C9E18}" type="doc">
      <dgm:prSet loTypeId="urn:microsoft.com/office/officeart/2009/3/layout/RandomtoResultProcess" loCatId="process" qsTypeId="urn:microsoft.com/office/officeart/2005/8/quickstyle/simple1" qsCatId="simple" csTypeId="urn:microsoft.com/office/officeart/2005/8/colors/colorful1#4" csCatId="colorful" phldr="1"/>
      <dgm:spPr/>
      <dgm:t>
        <a:bodyPr/>
        <a:lstStyle/>
        <a:p>
          <a:endParaRPr lang="es-EC"/>
        </a:p>
      </dgm:t>
    </dgm:pt>
    <dgm:pt modelId="{CFF4654F-DD6B-4FCB-AF00-DB6A0264801B}">
      <dgm:prSet phldrT="[Texto]" custT="1"/>
      <dgm:spPr/>
      <dgm:t>
        <a:bodyPr/>
        <a:lstStyle/>
        <a:p>
          <a:r>
            <a:rPr lang="es-EC" sz="3200" dirty="0"/>
            <a:t>Objetivo 3</a:t>
          </a:r>
        </a:p>
      </dgm:t>
    </dgm:pt>
    <dgm:pt modelId="{214F4E0A-B902-4849-BC1C-5E4DCB786721}" type="parTrans" cxnId="{DF3C0AC9-0061-4697-976A-EEDAC67F17EC}">
      <dgm:prSet/>
      <dgm:spPr/>
      <dgm:t>
        <a:bodyPr/>
        <a:lstStyle/>
        <a:p>
          <a:endParaRPr lang="es-EC" sz="1600"/>
        </a:p>
      </dgm:t>
    </dgm:pt>
    <dgm:pt modelId="{87B250A7-A217-47E7-8F03-C085FF8B03CD}" type="sibTrans" cxnId="{DF3C0AC9-0061-4697-976A-EEDAC67F17EC}">
      <dgm:prSet/>
      <dgm:spPr/>
      <dgm:t>
        <a:bodyPr/>
        <a:lstStyle/>
        <a:p>
          <a:endParaRPr lang="es-EC" sz="1600"/>
        </a:p>
      </dgm:t>
    </dgm:pt>
    <dgm:pt modelId="{B4C65433-F65B-459C-9ED6-07283D548BA0}">
      <dgm:prSet phldrT="[Texto]" custT="1"/>
      <dgm:spPr/>
      <dgm:t>
        <a:bodyPr/>
        <a:lstStyle/>
        <a:p>
          <a:r>
            <a:rPr lang="es-EC" sz="2800" dirty="0"/>
            <a:t>Situación administrativa</a:t>
          </a:r>
        </a:p>
      </dgm:t>
    </dgm:pt>
    <dgm:pt modelId="{98451333-B301-4E11-86B2-FF559264A2D2}" type="parTrans" cxnId="{3AAA1F85-C5D9-463E-BEC9-FC88AC5A31DE}">
      <dgm:prSet/>
      <dgm:spPr/>
      <dgm:t>
        <a:bodyPr/>
        <a:lstStyle/>
        <a:p>
          <a:endParaRPr lang="es-EC" sz="1600"/>
        </a:p>
      </dgm:t>
    </dgm:pt>
    <dgm:pt modelId="{866BE1A3-02CE-4023-A4CC-5E3317F14978}" type="sibTrans" cxnId="{3AAA1F85-C5D9-463E-BEC9-FC88AC5A31DE}">
      <dgm:prSet/>
      <dgm:spPr/>
      <dgm:t>
        <a:bodyPr/>
        <a:lstStyle/>
        <a:p>
          <a:endParaRPr lang="es-EC" sz="1600"/>
        </a:p>
      </dgm:t>
    </dgm:pt>
    <dgm:pt modelId="{60412431-9898-4246-B668-F699529719FB}">
      <dgm:prSet phldrT="[Texto]" custT="1"/>
      <dgm:spPr/>
      <dgm:t>
        <a:bodyPr/>
        <a:lstStyle/>
        <a:p>
          <a:r>
            <a:rPr lang="es-EC" sz="3200" dirty="0"/>
            <a:t>Encuestas </a:t>
          </a:r>
        </a:p>
      </dgm:t>
    </dgm:pt>
    <dgm:pt modelId="{C1236529-6F49-4770-B943-D493997E6E2C}" type="sibTrans" cxnId="{B63C7EDE-D76D-41D0-9226-A630764F311B}">
      <dgm:prSet/>
      <dgm:spPr/>
      <dgm:t>
        <a:bodyPr/>
        <a:lstStyle/>
        <a:p>
          <a:endParaRPr lang="es-EC" sz="1600"/>
        </a:p>
      </dgm:t>
    </dgm:pt>
    <dgm:pt modelId="{E6BD580D-3248-46AD-AAFB-A4F423A69E7F}" type="parTrans" cxnId="{B63C7EDE-D76D-41D0-9226-A630764F311B}">
      <dgm:prSet/>
      <dgm:spPr/>
      <dgm:t>
        <a:bodyPr/>
        <a:lstStyle/>
        <a:p>
          <a:endParaRPr lang="es-EC" sz="1600"/>
        </a:p>
      </dgm:t>
    </dgm:pt>
    <dgm:pt modelId="{141C1504-7B85-4D4F-A4BC-4CEED3441AFA}" type="pres">
      <dgm:prSet presAssocID="{D5A80580-BE29-4BEE-A1D4-1FF6695C9E18}" presName="Name0" presStyleCnt="0">
        <dgm:presLayoutVars>
          <dgm:dir/>
          <dgm:animOne val="branch"/>
          <dgm:animLvl val="lvl"/>
        </dgm:presLayoutVars>
      </dgm:prSet>
      <dgm:spPr/>
      <dgm:t>
        <a:bodyPr/>
        <a:lstStyle/>
        <a:p>
          <a:endParaRPr lang="es-ES"/>
        </a:p>
      </dgm:t>
    </dgm:pt>
    <dgm:pt modelId="{5E1C0E4C-0B66-4026-823F-1306FA5CE3E1}" type="pres">
      <dgm:prSet presAssocID="{CFF4654F-DD6B-4FCB-AF00-DB6A0264801B}" presName="chaos" presStyleCnt="0"/>
      <dgm:spPr/>
    </dgm:pt>
    <dgm:pt modelId="{4A346965-A911-43E0-B372-9C0AA7869C31}" type="pres">
      <dgm:prSet presAssocID="{CFF4654F-DD6B-4FCB-AF00-DB6A0264801B}" presName="parTx1" presStyleLbl="revTx" presStyleIdx="0" presStyleCnt="2"/>
      <dgm:spPr/>
      <dgm:t>
        <a:bodyPr/>
        <a:lstStyle/>
        <a:p>
          <a:endParaRPr lang="es-ES"/>
        </a:p>
      </dgm:t>
    </dgm:pt>
    <dgm:pt modelId="{9EC6AAD5-C0C2-434F-8899-AE68FA6D7585}" type="pres">
      <dgm:prSet presAssocID="{CFF4654F-DD6B-4FCB-AF00-DB6A0264801B}" presName="desTx1" presStyleLbl="revTx" presStyleIdx="1" presStyleCnt="2" custLinFactNeighborX="85057" custLinFactNeighborY="-7206">
        <dgm:presLayoutVars>
          <dgm:bulletEnabled val="1"/>
        </dgm:presLayoutVars>
      </dgm:prSet>
      <dgm:spPr/>
      <dgm:t>
        <a:bodyPr/>
        <a:lstStyle/>
        <a:p>
          <a:endParaRPr lang="es-ES"/>
        </a:p>
      </dgm:t>
    </dgm:pt>
    <dgm:pt modelId="{EF9D037A-3776-44D4-90F3-57023754D239}" type="pres">
      <dgm:prSet presAssocID="{CFF4654F-DD6B-4FCB-AF00-DB6A0264801B}" presName="c1" presStyleLbl="node1" presStyleIdx="0" presStyleCnt="19"/>
      <dgm:spPr/>
    </dgm:pt>
    <dgm:pt modelId="{0662CD23-2C03-45BF-97B1-AA36498D04E0}" type="pres">
      <dgm:prSet presAssocID="{CFF4654F-DD6B-4FCB-AF00-DB6A0264801B}" presName="c2" presStyleLbl="node1" presStyleIdx="1" presStyleCnt="19"/>
      <dgm:spPr/>
    </dgm:pt>
    <dgm:pt modelId="{ECDFFCF2-C406-4264-B574-40AAB2CF8D7D}" type="pres">
      <dgm:prSet presAssocID="{CFF4654F-DD6B-4FCB-AF00-DB6A0264801B}" presName="c3" presStyleLbl="node1" presStyleIdx="2" presStyleCnt="19"/>
      <dgm:spPr/>
    </dgm:pt>
    <dgm:pt modelId="{813F58EA-EF17-48BF-9C5E-4D04CB9B3F98}" type="pres">
      <dgm:prSet presAssocID="{CFF4654F-DD6B-4FCB-AF00-DB6A0264801B}" presName="c4" presStyleLbl="node1" presStyleIdx="3" presStyleCnt="19"/>
      <dgm:spPr/>
    </dgm:pt>
    <dgm:pt modelId="{47EC9D71-18F2-4CE5-9033-C4A700A8F98A}" type="pres">
      <dgm:prSet presAssocID="{CFF4654F-DD6B-4FCB-AF00-DB6A0264801B}" presName="c5" presStyleLbl="node1" presStyleIdx="4" presStyleCnt="19"/>
      <dgm:spPr/>
    </dgm:pt>
    <dgm:pt modelId="{516E917F-417C-43CD-8E03-72281A40CCAB}" type="pres">
      <dgm:prSet presAssocID="{CFF4654F-DD6B-4FCB-AF00-DB6A0264801B}" presName="c6" presStyleLbl="node1" presStyleIdx="5" presStyleCnt="19"/>
      <dgm:spPr/>
    </dgm:pt>
    <dgm:pt modelId="{57BA547B-3254-4B99-9788-AFC1109B2B79}" type="pres">
      <dgm:prSet presAssocID="{CFF4654F-DD6B-4FCB-AF00-DB6A0264801B}" presName="c7" presStyleLbl="node1" presStyleIdx="6" presStyleCnt="19"/>
      <dgm:spPr/>
    </dgm:pt>
    <dgm:pt modelId="{CB59969D-8368-4664-870B-5D736347B00C}" type="pres">
      <dgm:prSet presAssocID="{CFF4654F-DD6B-4FCB-AF00-DB6A0264801B}" presName="c8" presStyleLbl="node1" presStyleIdx="7" presStyleCnt="19"/>
      <dgm:spPr/>
    </dgm:pt>
    <dgm:pt modelId="{28E1B5CA-075D-4E1F-A08F-DB8AAA9082AD}" type="pres">
      <dgm:prSet presAssocID="{CFF4654F-DD6B-4FCB-AF00-DB6A0264801B}" presName="c9" presStyleLbl="node1" presStyleIdx="8" presStyleCnt="19"/>
      <dgm:spPr/>
    </dgm:pt>
    <dgm:pt modelId="{B3978AA9-679C-4A29-B3B1-FBE6D01CA860}" type="pres">
      <dgm:prSet presAssocID="{CFF4654F-DD6B-4FCB-AF00-DB6A0264801B}" presName="c10" presStyleLbl="node1" presStyleIdx="9" presStyleCnt="19"/>
      <dgm:spPr/>
    </dgm:pt>
    <dgm:pt modelId="{4520F8A5-0339-476A-99E7-CEB88D48CBC3}" type="pres">
      <dgm:prSet presAssocID="{CFF4654F-DD6B-4FCB-AF00-DB6A0264801B}" presName="c11" presStyleLbl="node1" presStyleIdx="10" presStyleCnt="19"/>
      <dgm:spPr/>
    </dgm:pt>
    <dgm:pt modelId="{C4949731-FB62-476F-A0D5-25414BFDC138}" type="pres">
      <dgm:prSet presAssocID="{CFF4654F-DD6B-4FCB-AF00-DB6A0264801B}" presName="c12" presStyleLbl="node1" presStyleIdx="11" presStyleCnt="19"/>
      <dgm:spPr/>
    </dgm:pt>
    <dgm:pt modelId="{839C9FDC-F7C7-41D0-9899-6DB1AA722F94}" type="pres">
      <dgm:prSet presAssocID="{CFF4654F-DD6B-4FCB-AF00-DB6A0264801B}" presName="c13" presStyleLbl="node1" presStyleIdx="12" presStyleCnt="19"/>
      <dgm:spPr/>
    </dgm:pt>
    <dgm:pt modelId="{F9EFF451-2BD8-411F-9B5C-FA484F9F1CF1}" type="pres">
      <dgm:prSet presAssocID="{CFF4654F-DD6B-4FCB-AF00-DB6A0264801B}" presName="c14" presStyleLbl="node1" presStyleIdx="13" presStyleCnt="19"/>
      <dgm:spPr/>
    </dgm:pt>
    <dgm:pt modelId="{40952945-E928-4036-985F-492E90FF8F3A}" type="pres">
      <dgm:prSet presAssocID="{CFF4654F-DD6B-4FCB-AF00-DB6A0264801B}" presName="c15" presStyleLbl="node1" presStyleIdx="14" presStyleCnt="19"/>
      <dgm:spPr/>
    </dgm:pt>
    <dgm:pt modelId="{F4DF9EBE-59C8-4F40-AA53-E25F144291DC}" type="pres">
      <dgm:prSet presAssocID="{CFF4654F-DD6B-4FCB-AF00-DB6A0264801B}" presName="c16" presStyleLbl="node1" presStyleIdx="15" presStyleCnt="19"/>
      <dgm:spPr/>
    </dgm:pt>
    <dgm:pt modelId="{538310A0-65D6-4F57-BBD9-E26CE69E4D7E}" type="pres">
      <dgm:prSet presAssocID="{CFF4654F-DD6B-4FCB-AF00-DB6A0264801B}" presName="c17" presStyleLbl="node1" presStyleIdx="16" presStyleCnt="19"/>
      <dgm:spPr/>
    </dgm:pt>
    <dgm:pt modelId="{117711AE-7DE1-4511-9535-51C75D1C4A4F}" type="pres">
      <dgm:prSet presAssocID="{CFF4654F-DD6B-4FCB-AF00-DB6A0264801B}" presName="c18" presStyleLbl="node1" presStyleIdx="17" presStyleCnt="19"/>
      <dgm:spPr/>
    </dgm:pt>
    <dgm:pt modelId="{DE4E4665-F1B3-48A5-B485-B485B48E5050}" type="pres">
      <dgm:prSet presAssocID="{87B250A7-A217-47E7-8F03-C085FF8B03CD}" presName="chevronComposite1" presStyleCnt="0"/>
      <dgm:spPr/>
    </dgm:pt>
    <dgm:pt modelId="{3387B1B6-19F8-4DD1-AD60-8010A22FFC39}" type="pres">
      <dgm:prSet presAssocID="{87B250A7-A217-47E7-8F03-C085FF8B03CD}" presName="chevron1" presStyleLbl="sibTrans2D1" presStyleIdx="0" presStyleCnt="2"/>
      <dgm:spPr/>
    </dgm:pt>
    <dgm:pt modelId="{F7DFA19A-F12E-4E99-BF54-A9BDE5810FE3}" type="pres">
      <dgm:prSet presAssocID="{87B250A7-A217-47E7-8F03-C085FF8B03CD}" presName="spChevron1" presStyleCnt="0"/>
      <dgm:spPr/>
    </dgm:pt>
    <dgm:pt modelId="{E68EC0C2-BCFB-40ED-82E2-891BB243C09C}" type="pres">
      <dgm:prSet presAssocID="{87B250A7-A217-47E7-8F03-C085FF8B03CD}" presName="overlap" presStyleCnt="0"/>
      <dgm:spPr/>
    </dgm:pt>
    <dgm:pt modelId="{4BFDA766-F579-4896-BF99-2F3B026C5A64}" type="pres">
      <dgm:prSet presAssocID="{87B250A7-A217-47E7-8F03-C085FF8B03CD}" presName="chevronComposite2" presStyleCnt="0"/>
      <dgm:spPr/>
    </dgm:pt>
    <dgm:pt modelId="{5BD3A2A4-F465-4451-8294-2D312ACEECF6}" type="pres">
      <dgm:prSet presAssocID="{87B250A7-A217-47E7-8F03-C085FF8B03CD}" presName="chevron2" presStyleLbl="sibTrans2D1" presStyleIdx="1" presStyleCnt="2"/>
      <dgm:spPr/>
    </dgm:pt>
    <dgm:pt modelId="{E77D3324-6F02-4CA1-B624-9B5259889191}" type="pres">
      <dgm:prSet presAssocID="{87B250A7-A217-47E7-8F03-C085FF8B03CD}" presName="spChevron2" presStyleCnt="0"/>
      <dgm:spPr/>
    </dgm:pt>
    <dgm:pt modelId="{6450B8E7-36D1-47B2-B4CE-07D084E70F83}" type="pres">
      <dgm:prSet presAssocID="{B4C65433-F65B-459C-9ED6-07283D548BA0}" presName="last" presStyleCnt="0"/>
      <dgm:spPr/>
    </dgm:pt>
    <dgm:pt modelId="{6422057B-D79C-43AC-848A-F09DEDC7F5AD}" type="pres">
      <dgm:prSet presAssocID="{B4C65433-F65B-459C-9ED6-07283D548BA0}" presName="circleTx" presStyleLbl="node1" presStyleIdx="18" presStyleCnt="19" custScaleX="143439" custScaleY="80509"/>
      <dgm:spPr/>
      <dgm:t>
        <a:bodyPr/>
        <a:lstStyle/>
        <a:p>
          <a:endParaRPr lang="es-ES"/>
        </a:p>
      </dgm:t>
    </dgm:pt>
    <dgm:pt modelId="{F49A8B50-A14D-434E-863C-F1008FAD98E4}" type="pres">
      <dgm:prSet presAssocID="{B4C65433-F65B-459C-9ED6-07283D548BA0}" presName="spN" presStyleCnt="0"/>
      <dgm:spPr/>
    </dgm:pt>
  </dgm:ptLst>
  <dgm:cxnLst>
    <dgm:cxn modelId="{B63C7EDE-D76D-41D0-9226-A630764F311B}" srcId="{CFF4654F-DD6B-4FCB-AF00-DB6A0264801B}" destId="{60412431-9898-4246-B668-F699529719FB}" srcOrd="0" destOrd="0" parTransId="{E6BD580D-3248-46AD-AAFB-A4F423A69E7F}" sibTransId="{C1236529-6F49-4770-B943-D493997E6E2C}"/>
    <dgm:cxn modelId="{F3ACE930-5D24-4F36-B7D7-05A713CB4699}" type="presOf" srcId="{B4C65433-F65B-459C-9ED6-07283D548BA0}" destId="{6422057B-D79C-43AC-848A-F09DEDC7F5AD}" srcOrd="0" destOrd="0" presId="urn:microsoft.com/office/officeart/2009/3/layout/RandomtoResultProcess"/>
    <dgm:cxn modelId="{632D9409-F7ED-4B18-970E-C6749C0A373C}" type="presOf" srcId="{60412431-9898-4246-B668-F699529719FB}" destId="{9EC6AAD5-C0C2-434F-8899-AE68FA6D7585}" srcOrd="0" destOrd="0" presId="urn:microsoft.com/office/officeart/2009/3/layout/RandomtoResultProcess"/>
    <dgm:cxn modelId="{DF3C0AC9-0061-4697-976A-EEDAC67F17EC}" srcId="{D5A80580-BE29-4BEE-A1D4-1FF6695C9E18}" destId="{CFF4654F-DD6B-4FCB-AF00-DB6A0264801B}" srcOrd="0" destOrd="0" parTransId="{214F4E0A-B902-4849-BC1C-5E4DCB786721}" sibTransId="{87B250A7-A217-47E7-8F03-C085FF8B03CD}"/>
    <dgm:cxn modelId="{88887D7E-D558-444C-93BA-4C417A93DC3C}" type="presOf" srcId="{D5A80580-BE29-4BEE-A1D4-1FF6695C9E18}" destId="{141C1504-7B85-4D4F-A4BC-4CEED3441AFA}" srcOrd="0" destOrd="0" presId="urn:microsoft.com/office/officeart/2009/3/layout/RandomtoResultProcess"/>
    <dgm:cxn modelId="{3AAA1F85-C5D9-463E-BEC9-FC88AC5A31DE}" srcId="{D5A80580-BE29-4BEE-A1D4-1FF6695C9E18}" destId="{B4C65433-F65B-459C-9ED6-07283D548BA0}" srcOrd="1" destOrd="0" parTransId="{98451333-B301-4E11-86B2-FF559264A2D2}" sibTransId="{866BE1A3-02CE-4023-A4CC-5E3317F14978}"/>
    <dgm:cxn modelId="{1D4BA934-5518-4F08-A966-1934685CE411}" type="presOf" srcId="{CFF4654F-DD6B-4FCB-AF00-DB6A0264801B}" destId="{4A346965-A911-43E0-B372-9C0AA7869C31}" srcOrd="0" destOrd="0" presId="urn:microsoft.com/office/officeart/2009/3/layout/RandomtoResultProcess"/>
    <dgm:cxn modelId="{FA0C349A-A5B3-49A2-A136-D5B7718F7189}" type="presParOf" srcId="{141C1504-7B85-4D4F-A4BC-4CEED3441AFA}" destId="{5E1C0E4C-0B66-4026-823F-1306FA5CE3E1}" srcOrd="0" destOrd="0" presId="urn:microsoft.com/office/officeart/2009/3/layout/RandomtoResultProcess"/>
    <dgm:cxn modelId="{B8D57F14-FAA8-446D-8225-823DCD27AF90}" type="presParOf" srcId="{5E1C0E4C-0B66-4026-823F-1306FA5CE3E1}" destId="{4A346965-A911-43E0-B372-9C0AA7869C31}" srcOrd="0" destOrd="0" presId="urn:microsoft.com/office/officeart/2009/3/layout/RandomtoResultProcess"/>
    <dgm:cxn modelId="{1E4F8438-A6FA-4E72-B78D-1F081A223AAE}" type="presParOf" srcId="{5E1C0E4C-0B66-4026-823F-1306FA5CE3E1}" destId="{9EC6AAD5-C0C2-434F-8899-AE68FA6D7585}" srcOrd="1" destOrd="0" presId="urn:microsoft.com/office/officeart/2009/3/layout/RandomtoResultProcess"/>
    <dgm:cxn modelId="{5B3AE6EE-4B27-410B-A394-B4407260BE1A}" type="presParOf" srcId="{5E1C0E4C-0B66-4026-823F-1306FA5CE3E1}" destId="{EF9D037A-3776-44D4-90F3-57023754D239}" srcOrd="2" destOrd="0" presId="urn:microsoft.com/office/officeart/2009/3/layout/RandomtoResultProcess"/>
    <dgm:cxn modelId="{A43EB257-F6C7-4E41-B664-73B83F63BB46}" type="presParOf" srcId="{5E1C0E4C-0B66-4026-823F-1306FA5CE3E1}" destId="{0662CD23-2C03-45BF-97B1-AA36498D04E0}" srcOrd="3" destOrd="0" presId="urn:microsoft.com/office/officeart/2009/3/layout/RandomtoResultProcess"/>
    <dgm:cxn modelId="{C65382B9-24A7-4106-8FEB-535311E87119}" type="presParOf" srcId="{5E1C0E4C-0B66-4026-823F-1306FA5CE3E1}" destId="{ECDFFCF2-C406-4264-B574-40AAB2CF8D7D}" srcOrd="4" destOrd="0" presId="urn:microsoft.com/office/officeart/2009/3/layout/RandomtoResultProcess"/>
    <dgm:cxn modelId="{F642F43F-B474-441A-8588-40E2D5C43B8D}" type="presParOf" srcId="{5E1C0E4C-0B66-4026-823F-1306FA5CE3E1}" destId="{813F58EA-EF17-48BF-9C5E-4D04CB9B3F98}" srcOrd="5" destOrd="0" presId="urn:microsoft.com/office/officeart/2009/3/layout/RandomtoResultProcess"/>
    <dgm:cxn modelId="{85A355F9-CB92-4004-BDCB-D4719686631F}" type="presParOf" srcId="{5E1C0E4C-0B66-4026-823F-1306FA5CE3E1}" destId="{47EC9D71-18F2-4CE5-9033-C4A700A8F98A}" srcOrd="6" destOrd="0" presId="urn:microsoft.com/office/officeart/2009/3/layout/RandomtoResultProcess"/>
    <dgm:cxn modelId="{E24B1C49-C209-44E6-8025-AC24D3AE51C0}" type="presParOf" srcId="{5E1C0E4C-0B66-4026-823F-1306FA5CE3E1}" destId="{516E917F-417C-43CD-8E03-72281A40CCAB}" srcOrd="7" destOrd="0" presId="urn:microsoft.com/office/officeart/2009/3/layout/RandomtoResultProcess"/>
    <dgm:cxn modelId="{59D1B353-78C7-41B9-98D8-2EBB87EB2E82}" type="presParOf" srcId="{5E1C0E4C-0B66-4026-823F-1306FA5CE3E1}" destId="{57BA547B-3254-4B99-9788-AFC1109B2B79}" srcOrd="8" destOrd="0" presId="urn:microsoft.com/office/officeart/2009/3/layout/RandomtoResultProcess"/>
    <dgm:cxn modelId="{B29525B3-E2BB-4361-9BD4-AB3F667215A2}" type="presParOf" srcId="{5E1C0E4C-0B66-4026-823F-1306FA5CE3E1}" destId="{CB59969D-8368-4664-870B-5D736347B00C}" srcOrd="9" destOrd="0" presId="urn:microsoft.com/office/officeart/2009/3/layout/RandomtoResultProcess"/>
    <dgm:cxn modelId="{411CA660-84AF-4868-946E-C59B901A7232}" type="presParOf" srcId="{5E1C0E4C-0B66-4026-823F-1306FA5CE3E1}" destId="{28E1B5CA-075D-4E1F-A08F-DB8AAA9082AD}" srcOrd="10" destOrd="0" presId="urn:microsoft.com/office/officeart/2009/3/layout/RandomtoResultProcess"/>
    <dgm:cxn modelId="{623B28ED-22F8-4E8F-8353-B93842F55910}" type="presParOf" srcId="{5E1C0E4C-0B66-4026-823F-1306FA5CE3E1}" destId="{B3978AA9-679C-4A29-B3B1-FBE6D01CA860}" srcOrd="11" destOrd="0" presId="urn:microsoft.com/office/officeart/2009/3/layout/RandomtoResultProcess"/>
    <dgm:cxn modelId="{D1A2E38A-F4A1-488E-9510-2EA1300EBEC4}" type="presParOf" srcId="{5E1C0E4C-0B66-4026-823F-1306FA5CE3E1}" destId="{4520F8A5-0339-476A-99E7-CEB88D48CBC3}" srcOrd="12" destOrd="0" presId="urn:microsoft.com/office/officeart/2009/3/layout/RandomtoResultProcess"/>
    <dgm:cxn modelId="{4D0BDE48-D86C-4ACD-8CCE-F640727AB8F4}" type="presParOf" srcId="{5E1C0E4C-0B66-4026-823F-1306FA5CE3E1}" destId="{C4949731-FB62-476F-A0D5-25414BFDC138}" srcOrd="13" destOrd="0" presId="urn:microsoft.com/office/officeart/2009/3/layout/RandomtoResultProcess"/>
    <dgm:cxn modelId="{8BA36D7B-07E4-4689-947C-2F9144851148}" type="presParOf" srcId="{5E1C0E4C-0B66-4026-823F-1306FA5CE3E1}" destId="{839C9FDC-F7C7-41D0-9899-6DB1AA722F94}" srcOrd="14" destOrd="0" presId="urn:microsoft.com/office/officeart/2009/3/layout/RandomtoResultProcess"/>
    <dgm:cxn modelId="{B4E0F07B-347C-42CF-9EB1-0311CFD70C36}" type="presParOf" srcId="{5E1C0E4C-0B66-4026-823F-1306FA5CE3E1}" destId="{F9EFF451-2BD8-411F-9B5C-FA484F9F1CF1}" srcOrd="15" destOrd="0" presId="urn:microsoft.com/office/officeart/2009/3/layout/RandomtoResultProcess"/>
    <dgm:cxn modelId="{97432BBE-3A37-4E19-8349-906131137386}" type="presParOf" srcId="{5E1C0E4C-0B66-4026-823F-1306FA5CE3E1}" destId="{40952945-E928-4036-985F-492E90FF8F3A}" srcOrd="16" destOrd="0" presId="urn:microsoft.com/office/officeart/2009/3/layout/RandomtoResultProcess"/>
    <dgm:cxn modelId="{2DDD060B-C809-4535-AD7D-1C10D74E403D}" type="presParOf" srcId="{5E1C0E4C-0B66-4026-823F-1306FA5CE3E1}" destId="{F4DF9EBE-59C8-4F40-AA53-E25F144291DC}" srcOrd="17" destOrd="0" presId="urn:microsoft.com/office/officeart/2009/3/layout/RandomtoResultProcess"/>
    <dgm:cxn modelId="{14BA70A9-3EDE-4EE5-B87E-8FB726556F27}" type="presParOf" srcId="{5E1C0E4C-0B66-4026-823F-1306FA5CE3E1}" destId="{538310A0-65D6-4F57-BBD9-E26CE69E4D7E}" srcOrd="18" destOrd="0" presId="urn:microsoft.com/office/officeart/2009/3/layout/RandomtoResultProcess"/>
    <dgm:cxn modelId="{7FE694BF-E152-4F8C-B094-A2B29D40683A}" type="presParOf" srcId="{5E1C0E4C-0B66-4026-823F-1306FA5CE3E1}" destId="{117711AE-7DE1-4511-9535-51C75D1C4A4F}" srcOrd="19" destOrd="0" presId="urn:microsoft.com/office/officeart/2009/3/layout/RandomtoResultProcess"/>
    <dgm:cxn modelId="{B00070A8-6EE6-4E34-A79A-AE1BEAF4BB30}" type="presParOf" srcId="{141C1504-7B85-4D4F-A4BC-4CEED3441AFA}" destId="{DE4E4665-F1B3-48A5-B485-B485B48E5050}" srcOrd="1" destOrd="0" presId="urn:microsoft.com/office/officeart/2009/3/layout/RandomtoResultProcess"/>
    <dgm:cxn modelId="{CF9AE82E-C6CA-4492-AAD6-7515390A084C}" type="presParOf" srcId="{DE4E4665-F1B3-48A5-B485-B485B48E5050}" destId="{3387B1B6-19F8-4DD1-AD60-8010A22FFC39}" srcOrd="0" destOrd="0" presId="urn:microsoft.com/office/officeart/2009/3/layout/RandomtoResultProcess"/>
    <dgm:cxn modelId="{F167D2F3-A2CD-42F5-9042-4A91A96838FA}" type="presParOf" srcId="{DE4E4665-F1B3-48A5-B485-B485B48E5050}" destId="{F7DFA19A-F12E-4E99-BF54-A9BDE5810FE3}" srcOrd="1" destOrd="0" presId="urn:microsoft.com/office/officeart/2009/3/layout/RandomtoResultProcess"/>
    <dgm:cxn modelId="{F3269D5F-C335-456B-AED9-5B0E2A7CD914}" type="presParOf" srcId="{141C1504-7B85-4D4F-A4BC-4CEED3441AFA}" destId="{E68EC0C2-BCFB-40ED-82E2-891BB243C09C}" srcOrd="2" destOrd="0" presId="urn:microsoft.com/office/officeart/2009/3/layout/RandomtoResultProcess"/>
    <dgm:cxn modelId="{119111AE-ECE3-4555-83A7-D15B441E67FF}" type="presParOf" srcId="{141C1504-7B85-4D4F-A4BC-4CEED3441AFA}" destId="{4BFDA766-F579-4896-BF99-2F3B026C5A64}" srcOrd="3" destOrd="0" presId="urn:microsoft.com/office/officeart/2009/3/layout/RandomtoResultProcess"/>
    <dgm:cxn modelId="{06D322D0-D623-415E-9E81-3F995A06F140}" type="presParOf" srcId="{4BFDA766-F579-4896-BF99-2F3B026C5A64}" destId="{5BD3A2A4-F465-4451-8294-2D312ACEECF6}" srcOrd="0" destOrd="0" presId="urn:microsoft.com/office/officeart/2009/3/layout/RandomtoResultProcess"/>
    <dgm:cxn modelId="{64EC761E-5261-44CF-9966-37A39D7DFE57}" type="presParOf" srcId="{4BFDA766-F579-4896-BF99-2F3B026C5A64}" destId="{E77D3324-6F02-4CA1-B624-9B5259889191}" srcOrd="1" destOrd="0" presId="urn:microsoft.com/office/officeart/2009/3/layout/RandomtoResultProcess"/>
    <dgm:cxn modelId="{19C2B331-D965-4774-AD36-5DE5AC2B1917}" type="presParOf" srcId="{141C1504-7B85-4D4F-A4BC-4CEED3441AFA}" destId="{6450B8E7-36D1-47B2-B4CE-07D084E70F83}" srcOrd="4" destOrd="0" presId="urn:microsoft.com/office/officeart/2009/3/layout/RandomtoResultProcess"/>
    <dgm:cxn modelId="{77A49DAD-5E73-42F6-9E87-722F9DAA5C6B}" type="presParOf" srcId="{6450B8E7-36D1-47B2-B4CE-07D084E70F83}" destId="{6422057B-D79C-43AC-848A-F09DEDC7F5AD}" srcOrd="0" destOrd="0" presId="urn:microsoft.com/office/officeart/2009/3/layout/RandomtoResultProcess"/>
    <dgm:cxn modelId="{5FE3E8AC-49DC-4326-8CD9-B7200FEC5E6D}" type="presParOf" srcId="{6450B8E7-36D1-47B2-B4CE-07D084E70F83}" destId="{F49A8B50-A14D-434E-863C-F1008FAD98E4}"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73AE92-6D16-4195-8DA7-7530B913EF80}"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s-MX"/>
        </a:p>
      </dgm:t>
    </dgm:pt>
    <dgm:pt modelId="{E296B42E-C57E-4715-B74B-84E4C29E64BC}">
      <dgm:prSet phldrT="[Texto]" custT="1"/>
      <dgm:spPr/>
      <dgm:t>
        <a:bodyPr/>
        <a:lstStyle/>
        <a:p>
          <a:r>
            <a:rPr lang="es-EC" sz="1400" dirty="0"/>
            <a:t>Las perspectivas laborales de la mayoría de los trabajadores no están dirigidas a lograr objetivos o mejorar la institución.</a:t>
          </a:r>
          <a:endParaRPr lang="es-MX" sz="1400" dirty="0"/>
        </a:p>
      </dgm:t>
    </dgm:pt>
    <dgm:pt modelId="{B835896F-1800-4D88-9EC6-D81A315D96E1}" type="parTrans" cxnId="{932BEBCF-CCA6-4D79-A0D2-0418E66E43AA}">
      <dgm:prSet/>
      <dgm:spPr/>
      <dgm:t>
        <a:bodyPr/>
        <a:lstStyle/>
        <a:p>
          <a:endParaRPr lang="es-MX"/>
        </a:p>
      </dgm:t>
    </dgm:pt>
    <dgm:pt modelId="{D788048E-6B23-4899-8B62-1813421B0ADD}" type="sibTrans" cxnId="{932BEBCF-CCA6-4D79-A0D2-0418E66E43AA}">
      <dgm:prSet/>
      <dgm:spPr/>
      <dgm:t>
        <a:bodyPr/>
        <a:lstStyle/>
        <a:p>
          <a:endParaRPr lang="es-MX"/>
        </a:p>
      </dgm:t>
    </dgm:pt>
    <dgm:pt modelId="{E4D9535E-2A54-4F97-BFF4-2B966779015E}">
      <dgm:prSet phldrT="[Texto]" custT="1"/>
      <dgm:spPr/>
      <dgm:t>
        <a:bodyPr/>
        <a:lstStyle/>
        <a:p>
          <a:r>
            <a:rPr lang="es-EC" sz="1600" dirty="0"/>
            <a:t>No existe un plan de trabajo anual para coordinar las actividades desarrolladas</a:t>
          </a:r>
          <a:r>
            <a:rPr lang="es-EC" sz="1700" dirty="0"/>
            <a:t>.</a:t>
          </a:r>
          <a:endParaRPr lang="es-MX" sz="1700" dirty="0"/>
        </a:p>
      </dgm:t>
    </dgm:pt>
    <dgm:pt modelId="{829D93DF-F57F-45B6-9068-CCB16B82108B}" type="parTrans" cxnId="{B7D7B3F7-3503-4F2F-8B12-3CF63E62EA73}">
      <dgm:prSet/>
      <dgm:spPr/>
      <dgm:t>
        <a:bodyPr/>
        <a:lstStyle/>
        <a:p>
          <a:endParaRPr lang="es-MX"/>
        </a:p>
      </dgm:t>
    </dgm:pt>
    <dgm:pt modelId="{2130C8FA-A9AE-4DB9-938A-077FDE748428}" type="sibTrans" cxnId="{B7D7B3F7-3503-4F2F-8B12-3CF63E62EA73}">
      <dgm:prSet/>
      <dgm:spPr/>
      <dgm:t>
        <a:bodyPr/>
        <a:lstStyle/>
        <a:p>
          <a:endParaRPr lang="es-MX"/>
        </a:p>
      </dgm:t>
    </dgm:pt>
    <dgm:pt modelId="{371432BE-418A-4313-B5AD-EAA62A9CFEE8}">
      <dgm:prSet phldrT="[Texto]" custT="1"/>
      <dgm:spPr/>
      <dgm:t>
        <a:bodyPr/>
        <a:lstStyle/>
        <a:p>
          <a:r>
            <a:rPr lang="es-EC" sz="1600" dirty="0"/>
            <a:t>Falla en el cálculo de los indicadores de rentabilidad para evaluar la eficacia de las cooperativas</a:t>
          </a:r>
          <a:r>
            <a:rPr lang="es-EC" sz="1700" dirty="0"/>
            <a:t>.</a:t>
          </a:r>
          <a:endParaRPr lang="es-MX" sz="1700" dirty="0"/>
        </a:p>
      </dgm:t>
    </dgm:pt>
    <dgm:pt modelId="{76F57A05-56FA-40B6-B03D-50DACEC39C41}" type="parTrans" cxnId="{9DB13A38-FA59-4695-BE6F-57077B8C3235}">
      <dgm:prSet/>
      <dgm:spPr/>
      <dgm:t>
        <a:bodyPr/>
        <a:lstStyle/>
        <a:p>
          <a:endParaRPr lang="es-MX"/>
        </a:p>
      </dgm:t>
    </dgm:pt>
    <dgm:pt modelId="{52105331-49F1-40B1-9D71-3A3DF5D4F83B}" type="sibTrans" cxnId="{9DB13A38-FA59-4695-BE6F-57077B8C3235}">
      <dgm:prSet/>
      <dgm:spPr/>
      <dgm:t>
        <a:bodyPr/>
        <a:lstStyle/>
        <a:p>
          <a:endParaRPr lang="es-MX"/>
        </a:p>
      </dgm:t>
    </dgm:pt>
    <dgm:pt modelId="{C9C15774-4DA4-4D36-A04C-C9F119EF7943}">
      <dgm:prSet phldrT="[Texto]" custT="1"/>
      <dgm:spPr/>
      <dgm:t>
        <a:bodyPr/>
        <a:lstStyle/>
        <a:p>
          <a:r>
            <a:rPr lang="es-EC" sz="1600" dirty="0"/>
            <a:t>La situación financiera está amenazando la estabilidad de las cooperativas.</a:t>
          </a:r>
          <a:endParaRPr lang="es-MX" sz="1600" dirty="0"/>
        </a:p>
      </dgm:t>
    </dgm:pt>
    <dgm:pt modelId="{263FEAA0-2B45-4F6E-897B-65B989A2EC8D}" type="parTrans" cxnId="{C4D2A872-F1AB-4D0B-B683-3013C40394C5}">
      <dgm:prSet/>
      <dgm:spPr/>
      <dgm:t>
        <a:bodyPr/>
        <a:lstStyle/>
        <a:p>
          <a:endParaRPr lang="es-MX"/>
        </a:p>
      </dgm:t>
    </dgm:pt>
    <dgm:pt modelId="{9A58820F-4F44-4633-A41A-AF585FD4F5F6}" type="sibTrans" cxnId="{C4D2A872-F1AB-4D0B-B683-3013C40394C5}">
      <dgm:prSet/>
      <dgm:spPr/>
      <dgm:t>
        <a:bodyPr/>
        <a:lstStyle/>
        <a:p>
          <a:endParaRPr lang="es-MX"/>
        </a:p>
      </dgm:t>
    </dgm:pt>
    <dgm:pt modelId="{F2EAAF62-A9F8-4549-8900-AE4898FD77FE}" type="pres">
      <dgm:prSet presAssocID="{4173AE92-6D16-4195-8DA7-7530B913EF80}" presName="matrix" presStyleCnt="0">
        <dgm:presLayoutVars>
          <dgm:chMax val="1"/>
          <dgm:dir/>
          <dgm:resizeHandles val="exact"/>
        </dgm:presLayoutVars>
      </dgm:prSet>
      <dgm:spPr/>
      <dgm:t>
        <a:bodyPr/>
        <a:lstStyle/>
        <a:p>
          <a:endParaRPr lang="es-ES"/>
        </a:p>
      </dgm:t>
    </dgm:pt>
    <dgm:pt modelId="{DA9A9E52-CCA3-412C-8859-D20D57053AA6}" type="pres">
      <dgm:prSet presAssocID="{4173AE92-6D16-4195-8DA7-7530B913EF80}" presName="diamond" presStyleLbl="bgShp" presStyleIdx="0" presStyleCnt="1"/>
      <dgm:spPr/>
    </dgm:pt>
    <dgm:pt modelId="{AF19F60D-9E1D-41AD-B624-805798C097F6}" type="pres">
      <dgm:prSet presAssocID="{4173AE92-6D16-4195-8DA7-7530B913EF80}" presName="quad1" presStyleLbl="node1" presStyleIdx="0" presStyleCnt="4">
        <dgm:presLayoutVars>
          <dgm:chMax val="0"/>
          <dgm:chPref val="0"/>
          <dgm:bulletEnabled val="1"/>
        </dgm:presLayoutVars>
      </dgm:prSet>
      <dgm:spPr/>
      <dgm:t>
        <a:bodyPr/>
        <a:lstStyle/>
        <a:p>
          <a:endParaRPr lang="es-ES"/>
        </a:p>
      </dgm:t>
    </dgm:pt>
    <dgm:pt modelId="{8D70364E-4653-4F0E-88E3-92205B8C7326}" type="pres">
      <dgm:prSet presAssocID="{4173AE92-6D16-4195-8DA7-7530B913EF80}" presName="quad2" presStyleLbl="node1" presStyleIdx="1" presStyleCnt="4">
        <dgm:presLayoutVars>
          <dgm:chMax val="0"/>
          <dgm:chPref val="0"/>
          <dgm:bulletEnabled val="1"/>
        </dgm:presLayoutVars>
      </dgm:prSet>
      <dgm:spPr/>
      <dgm:t>
        <a:bodyPr/>
        <a:lstStyle/>
        <a:p>
          <a:endParaRPr lang="es-ES"/>
        </a:p>
      </dgm:t>
    </dgm:pt>
    <dgm:pt modelId="{3DDD2144-B42E-4B3C-ADCF-8CCACE40C5ED}" type="pres">
      <dgm:prSet presAssocID="{4173AE92-6D16-4195-8DA7-7530B913EF80}" presName="quad3" presStyleLbl="node1" presStyleIdx="2" presStyleCnt="4">
        <dgm:presLayoutVars>
          <dgm:chMax val="0"/>
          <dgm:chPref val="0"/>
          <dgm:bulletEnabled val="1"/>
        </dgm:presLayoutVars>
      </dgm:prSet>
      <dgm:spPr/>
      <dgm:t>
        <a:bodyPr/>
        <a:lstStyle/>
        <a:p>
          <a:endParaRPr lang="es-ES"/>
        </a:p>
      </dgm:t>
    </dgm:pt>
    <dgm:pt modelId="{B40534B1-F29E-4D9B-BE60-6433392DB8AF}" type="pres">
      <dgm:prSet presAssocID="{4173AE92-6D16-4195-8DA7-7530B913EF80}" presName="quad4" presStyleLbl="node1" presStyleIdx="3" presStyleCnt="4">
        <dgm:presLayoutVars>
          <dgm:chMax val="0"/>
          <dgm:chPref val="0"/>
          <dgm:bulletEnabled val="1"/>
        </dgm:presLayoutVars>
      </dgm:prSet>
      <dgm:spPr/>
      <dgm:t>
        <a:bodyPr/>
        <a:lstStyle/>
        <a:p>
          <a:endParaRPr lang="es-ES"/>
        </a:p>
      </dgm:t>
    </dgm:pt>
  </dgm:ptLst>
  <dgm:cxnLst>
    <dgm:cxn modelId="{1A5DAE72-5DC0-41C0-A0E0-0E6140AD9C5E}" type="presOf" srcId="{4173AE92-6D16-4195-8DA7-7530B913EF80}" destId="{F2EAAF62-A9F8-4549-8900-AE4898FD77FE}" srcOrd="0" destOrd="0" presId="urn:microsoft.com/office/officeart/2005/8/layout/matrix3"/>
    <dgm:cxn modelId="{932BEBCF-CCA6-4D79-A0D2-0418E66E43AA}" srcId="{4173AE92-6D16-4195-8DA7-7530B913EF80}" destId="{E296B42E-C57E-4715-B74B-84E4C29E64BC}" srcOrd="0" destOrd="0" parTransId="{B835896F-1800-4D88-9EC6-D81A315D96E1}" sibTransId="{D788048E-6B23-4899-8B62-1813421B0ADD}"/>
    <dgm:cxn modelId="{C4D2A872-F1AB-4D0B-B683-3013C40394C5}" srcId="{4173AE92-6D16-4195-8DA7-7530B913EF80}" destId="{C9C15774-4DA4-4D36-A04C-C9F119EF7943}" srcOrd="3" destOrd="0" parTransId="{263FEAA0-2B45-4F6E-897B-65B989A2EC8D}" sibTransId="{9A58820F-4F44-4633-A41A-AF585FD4F5F6}"/>
    <dgm:cxn modelId="{B7D7B3F7-3503-4F2F-8B12-3CF63E62EA73}" srcId="{4173AE92-6D16-4195-8DA7-7530B913EF80}" destId="{E4D9535E-2A54-4F97-BFF4-2B966779015E}" srcOrd="1" destOrd="0" parTransId="{829D93DF-F57F-45B6-9068-CCB16B82108B}" sibTransId="{2130C8FA-A9AE-4DB9-938A-077FDE748428}"/>
    <dgm:cxn modelId="{E19F16AA-8C10-484B-81F0-D8D736663C87}" type="presOf" srcId="{371432BE-418A-4313-B5AD-EAA62A9CFEE8}" destId="{3DDD2144-B42E-4B3C-ADCF-8CCACE40C5ED}" srcOrd="0" destOrd="0" presId="urn:microsoft.com/office/officeart/2005/8/layout/matrix3"/>
    <dgm:cxn modelId="{FCBCCA61-3209-4E22-9C92-C4F842B0A226}" type="presOf" srcId="{C9C15774-4DA4-4D36-A04C-C9F119EF7943}" destId="{B40534B1-F29E-4D9B-BE60-6433392DB8AF}" srcOrd="0" destOrd="0" presId="urn:microsoft.com/office/officeart/2005/8/layout/matrix3"/>
    <dgm:cxn modelId="{42E85636-2AD9-4DF3-8721-4EEC3BD2794F}" type="presOf" srcId="{E4D9535E-2A54-4F97-BFF4-2B966779015E}" destId="{8D70364E-4653-4F0E-88E3-92205B8C7326}" srcOrd="0" destOrd="0" presId="urn:microsoft.com/office/officeart/2005/8/layout/matrix3"/>
    <dgm:cxn modelId="{C7E11E84-0018-409A-8ACA-B4D98CAD534B}" type="presOf" srcId="{E296B42E-C57E-4715-B74B-84E4C29E64BC}" destId="{AF19F60D-9E1D-41AD-B624-805798C097F6}" srcOrd="0" destOrd="0" presId="urn:microsoft.com/office/officeart/2005/8/layout/matrix3"/>
    <dgm:cxn modelId="{9DB13A38-FA59-4695-BE6F-57077B8C3235}" srcId="{4173AE92-6D16-4195-8DA7-7530B913EF80}" destId="{371432BE-418A-4313-B5AD-EAA62A9CFEE8}" srcOrd="2" destOrd="0" parTransId="{76F57A05-56FA-40B6-B03D-50DACEC39C41}" sibTransId="{52105331-49F1-40B1-9D71-3A3DF5D4F83B}"/>
    <dgm:cxn modelId="{719A5E6B-3A53-4874-8566-91A146B11DFC}" type="presParOf" srcId="{F2EAAF62-A9F8-4549-8900-AE4898FD77FE}" destId="{DA9A9E52-CCA3-412C-8859-D20D57053AA6}" srcOrd="0" destOrd="0" presId="urn:microsoft.com/office/officeart/2005/8/layout/matrix3"/>
    <dgm:cxn modelId="{401222AA-4C73-4876-8AE2-0E933BF02855}" type="presParOf" srcId="{F2EAAF62-A9F8-4549-8900-AE4898FD77FE}" destId="{AF19F60D-9E1D-41AD-B624-805798C097F6}" srcOrd="1" destOrd="0" presId="urn:microsoft.com/office/officeart/2005/8/layout/matrix3"/>
    <dgm:cxn modelId="{2CD9F583-B02A-48D8-AD83-326E949F44AD}" type="presParOf" srcId="{F2EAAF62-A9F8-4549-8900-AE4898FD77FE}" destId="{8D70364E-4653-4F0E-88E3-92205B8C7326}" srcOrd="2" destOrd="0" presId="urn:microsoft.com/office/officeart/2005/8/layout/matrix3"/>
    <dgm:cxn modelId="{B0BBA42D-F786-4347-8585-9597AED9E9A3}" type="presParOf" srcId="{F2EAAF62-A9F8-4549-8900-AE4898FD77FE}" destId="{3DDD2144-B42E-4B3C-ADCF-8CCACE40C5ED}" srcOrd="3" destOrd="0" presId="urn:microsoft.com/office/officeart/2005/8/layout/matrix3"/>
    <dgm:cxn modelId="{DD6A20FE-9D49-4A97-B429-F5487A0E8AEC}" type="presParOf" srcId="{F2EAAF62-A9F8-4549-8900-AE4898FD77FE}" destId="{B40534B1-F29E-4D9B-BE60-6433392DB8A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E8D0F2-7E93-4C69-9DFA-260F2E981BC3}" type="doc">
      <dgm:prSet loTypeId="urn:microsoft.com/office/officeart/2008/layout/VerticalCurvedList" loCatId="list" qsTypeId="urn:microsoft.com/office/officeart/2005/8/quickstyle/simple3" qsCatId="simple" csTypeId="urn:microsoft.com/office/officeart/2005/8/colors/colorful1#7" csCatId="colorful" phldr="1"/>
      <dgm:spPr/>
    </dgm:pt>
    <dgm:pt modelId="{4ED9045A-D1A6-48B7-B3E8-D1DA8EB61207}">
      <dgm:prSet phldrT="[Texto]" custT="1"/>
      <dgm:spPr/>
      <dgm:t>
        <a:bodyPr/>
        <a:lstStyle/>
        <a:p>
          <a:pPr algn="just"/>
          <a:r>
            <a:rPr lang="es-EC" sz="1400" dirty="0"/>
            <a:t>Capacitar sistemáticamente a gerentes y especialistas de las diferentes cooperativas, en la que se garantice el cumplimiento de objetivos como la única alternativa viable para lograr niveles más altos de coordinación, iniciativa y desempeño</a:t>
          </a:r>
          <a:endParaRPr lang="es-EC" sz="1400" b="0" dirty="0">
            <a:latin typeface="Arial" panose="020B0604020202020204" pitchFamily="34" charset="0"/>
            <a:cs typeface="Arial" panose="020B0604020202020204" pitchFamily="34" charset="0"/>
          </a:endParaRPr>
        </a:p>
      </dgm:t>
    </dgm:pt>
    <dgm:pt modelId="{51731BFA-3AFF-42C0-90DE-0720B4726F80}" type="parTrans" cxnId="{3C62AF6A-2C29-4D43-BAD7-3E4AAD6B40B3}">
      <dgm:prSet/>
      <dgm:spPr/>
      <dgm:t>
        <a:bodyPr/>
        <a:lstStyle/>
        <a:p>
          <a:pPr algn="just"/>
          <a:endParaRPr lang="es-EC" sz="1400" b="0">
            <a:solidFill>
              <a:schemeClr val="tx1"/>
            </a:solidFill>
            <a:latin typeface="Arial" panose="020B0604020202020204" pitchFamily="34" charset="0"/>
            <a:cs typeface="Arial" panose="020B0604020202020204" pitchFamily="34" charset="0"/>
          </a:endParaRPr>
        </a:p>
      </dgm:t>
    </dgm:pt>
    <dgm:pt modelId="{91510542-ABCF-4FEF-BFCB-47DCA776DED4}" type="sibTrans" cxnId="{3C62AF6A-2C29-4D43-BAD7-3E4AAD6B40B3}">
      <dgm:prSet/>
      <dgm:spPr/>
      <dgm:t>
        <a:bodyPr/>
        <a:lstStyle/>
        <a:p>
          <a:pPr algn="just"/>
          <a:endParaRPr lang="es-EC" sz="1400" b="0">
            <a:solidFill>
              <a:schemeClr val="tx1"/>
            </a:solidFill>
            <a:latin typeface="Arial" panose="020B0604020202020204" pitchFamily="34" charset="0"/>
            <a:cs typeface="Arial" panose="020B0604020202020204" pitchFamily="34" charset="0"/>
          </a:endParaRPr>
        </a:p>
      </dgm:t>
    </dgm:pt>
    <dgm:pt modelId="{DC73D5A8-28A6-40D5-96CC-6155502F0ABE}">
      <dgm:prSet phldrT="[Texto]" custT="1"/>
      <dgm:spPr/>
      <dgm:t>
        <a:bodyPr/>
        <a:lstStyle/>
        <a:p>
          <a:pPr algn="just"/>
          <a:r>
            <a:rPr lang="es-EC" sz="1400" dirty="0"/>
            <a:t>Es necesario monitorear continuamente los niveles de liquidez y crecimiento de las cooperativas para que sigan el camino de contribuir al desarrollo económico de la economía popular y solidario.</a:t>
          </a:r>
          <a:endParaRPr lang="es-EC" sz="1400" b="0" dirty="0">
            <a:latin typeface="Arial" panose="020B0604020202020204" pitchFamily="34" charset="0"/>
            <a:cs typeface="Arial" panose="020B0604020202020204" pitchFamily="34" charset="0"/>
          </a:endParaRPr>
        </a:p>
      </dgm:t>
    </dgm:pt>
    <dgm:pt modelId="{F3B111F2-A145-477F-B761-EAEE746643F4}" type="parTrans" cxnId="{25DFD532-B31D-4E96-A6B5-148633B5AF8E}">
      <dgm:prSet/>
      <dgm:spPr/>
      <dgm:t>
        <a:bodyPr/>
        <a:lstStyle/>
        <a:p>
          <a:pPr algn="just"/>
          <a:endParaRPr lang="es-EC" sz="1400" b="0">
            <a:solidFill>
              <a:schemeClr val="tx1"/>
            </a:solidFill>
            <a:latin typeface="Arial" panose="020B0604020202020204" pitchFamily="34" charset="0"/>
            <a:cs typeface="Arial" panose="020B0604020202020204" pitchFamily="34" charset="0"/>
          </a:endParaRPr>
        </a:p>
      </dgm:t>
    </dgm:pt>
    <dgm:pt modelId="{5AED68F6-5D96-452D-875D-7F25B095CB72}" type="sibTrans" cxnId="{25DFD532-B31D-4E96-A6B5-148633B5AF8E}">
      <dgm:prSet/>
      <dgm:spPr/>
      <dgm:t>
        <a:bodyPr/>
        <a:lstStyle/>
        <a:p>
          <a:pPr algn="just"/>
          <a:endParaRPr lang="es-EC" sz="1400" b="0">
            <a:solidFill>
              <a:schemeClr val="tx1"/>
            </a:solidFill>
            <a:latin typeface="Arial" panose="020B0604020202020204" pitchFamily="34" charset="0"/>
            <a:cs typeface="Arial" panose="020B0604020202020204" pitchFamily="34" charset="0"/>
          </a:endParaRPr>
        </a:p>
      </dgm:t>
    </dgm:pt>
    <dgm:pt modelId="{7E0516F6-D69A-423A-9493-894D8A4BB69A}">
      <dgm:prSet phldrT="[Texto]" custT="1"/>
      <dgm:spPr/>
      <dgm:t>
        <a:bodyPr/>
        <a:lstStyle/>
        <a:p>
          <a:pPr algn="just"/>
          <a:r>
            <a:rPr lang="es-EC" sz="1400" dirty="0"/>
            <a:t>Mantener un monitoreo continuo de la suficiencia de los fondos depositados por los socios, lo que establece confianza, confiabilidad y capacidad de respuesta ante gastos imprevistos.</a:t>
          </a:r>
          <a:endParaRPr lang="es-EC" sz="1400" b="0" dirty="0">
            <a:latin typeface="Arial" panose="020B0604020202020204" pitchFamily="34" charset="0"/>
            <a:cs typeface="Arial" panose="020B0604020202020204" pitchFamily="34" charset="0"/>
          </a:endParaRPr>
        </a:p>
      </dgm:t>
    </dgm:pt>
    <dgm:pt modelId="{B0EEB366-E67A-4AD1-A26D-C94B164C8B0B}" type="parTrans" cxnId="{13FDBC62-072B-4C44-9D2A-0642CC3F6ECF}">
      <dgm:prSet/>
      <dgm:spPr/>
      <dgm:t>
        <a:bodyPr/>
        <a:lstStyle/>
        <a:p>
          <a:pPr algn="just"/>
          <a:endParaRPr lang="es-EC" sz="1400" b="0">
            <a:solidFill>
              <a:schemeClr val="tx1"/>
            </a:solidFill>
            <a:latin typeface="Arial" panose="020B0604020202020204" pitchFamily="34" charset="0"/>
            <a:cs typeface="Arial" panose="020B0604020202020204" pitchFamily="34" charset="0"/>
          </a:endParaRPr>
        </a:p>
      </dgm:t>
    </dgm:pt>
    <dgm:pt modelId="{0D8383C2-6BD7-4630-9868-2B09B08FD280}" type="sibTrans" cxnId="{13FDBC62-072B-4C44-9D2A-0642CC3F6ECF}">
      <dgm:prSet/>
      <dgm:spPr/>
      <dgm:t>
        <a:bodyPr/>
        <a:lstStyle/>
        <a:p>
          <a:pPr algn="just"/>
          <a:endParaRPr lang="es-EC" sz="1400" b="0">
            <a:solidFill>
              <a:schemeClr val="tx1"/>
            </a:solidFill>
            <a:latin typeface="Arial" panose="020B0604020202020204" pitchFamily="34" charset="0"/>
            <a:cs typeface="Arial" panose="020B0604020202020204" pitchFamily="34" charset="0"/>
          </a:endParaRPr>
        </a:p>
      </dgm:t>
    </dgm:pt>
    <dgm:pt modelId="{FC4FB317-1886-4FD5-B6E7-86DEECEB3C42}">
      <dgm:prSet phldrT="[Texto]" custT="1"/>
      <dgm:spPr/>
      <dgm:t>
        <a:bodyPr/>
        <a:lstStyle/>
        <a:p>
          <a:pPr algn="just"/>
          <a:r>
            <a:rPr lang="es-EC" sz="1400" dirty="0"/>
            <a:t>Estandarizar los procesos de las cooperativas de ahorro y crédito del segmento 4 para llevar a cabo acciones conjuntas y coordinadas para satisfacer plenamente las necesidades de los clientes de estos establecimientos.</a:t>
          </a:r>
          <a:endParaRPr lang="es-EC" sz="1400" b="0" dirty="0">
            <a:latin typeface="Arial" panose="020B0604020202020204" pitchFamily="34" charset="0"/>
            <a:cs typeface="Arial" panose="020B0604020202020204" pitchFamily="34" charset="0"/>
          </a:endParaRPr>
        </a:p>
      </dgm:t>
    </dgm:pt>
    <dgm:pt modelId="{1CD7C507-54BC-49ED-B040-EA6AF1E6B988}" type="parTrans" cxnId="{9B167794-915D-4DA6-AEDE-3347D1397CE1}">
      <dgm:prSet/>
      <dgm:spPr/>
      <dgm:t>
        <a:bodyPr/>
        <a:lstStyle/>
        <a:p>
          <a:pPr algn="just"/>
          <a:endParaRPr lang="es-EC" sz="1400" b="0">
            <a:solidFill>
              <a:schemeClr val="tx1"/>
            </a:solidFill>
            <a:latin typeface="Arial" panose="020B0604020202020204" pitchFamily="34" charset="0"/>
            <a:cs typeface="Arial" panose="020B0604020202020204" pitchFamily="34" charset="0"/>
          </a:endParaRPr>
        </a:p>
      </dgm:t>
    </dgm:pt>
    <dgm:pt modelId="{3FB70898-FE2F-4D70-9BB4-496E9B3F9F7D}" type="sibTrans" cxnId="{9B167794-915D-4DA6-AEDE-3347D1397CE1}">
      <dgm:prSet/>
      <dgm:spPr/>
      <dgm:t>
        <a:bodyPr/>
        <a:lstStyle/>
        <a:p>
          <a:pPr algn="just"/>
          <a:endParaRPr lang="es-EC" sz="1400" b="0">
            <a:solidFill>
              <a:schemeClr val="tx1"/>
            </a:solidFill>
            <a:latin typeface="Arial" panose="020B0604020202020204" pitchFamily="34" charset="0"/>
            <a:cs typeface="Arial" panose="020B0604020202020204" pitchFamily="34" charset="0"/>
          </a:endParaRPr>
        </a:p>
      </dgm:t>
    </dgm:pt>
    <dgm:pt modelId="{3A2770F0-AD80-4282-AA86-5FDDC40BE738}">
      <dgm:prSet custT="1"/>
      <dgm:spPr/>
      <dgm:t>
        <a:bodyPr/>
        <a:lstStyle/>
        <a:p>
          <a:r>
            <a:rPr lang="es-EC" sz="1400" dirty="0"/>
            <a:t>Establecer sistemas de control efectivos para la gestión de activos con el fin de agruparlos en activos productivos utilizando generadores de valor para la prestación de servicios de intermediación financiera, con la implementación de indicadores de desempeño, que se describen detalladamente en los diferentes indicadores de evaluación de PERLAS</a:t>
          </a:r>
          <a:r>
            <a:rPr lang="es-EC" sz="1200" dirty="0"/>
            <a:t>.</a:t>
          </a:r>
        </a:p>
      </dgm:t>
    </dgm:pt>
    <dgm:pt modelId="{CDF3BBCD-73A2-47BD-AB47-33441C635A58}" type="parTrans" cxnId="{8B305337-3DD2-45BA-9245-A05E68D9A817}">
      <dgm:prSet/>
      <dgm:spPr/>
      <dgm:t>
        <a:bodyPr/>
        <a:lstStyle/>
        <a:p>
          <a:endParaRPr lang="es-EC"/>
        </a:p>
      </dgm:t>
    </dgm:pt>
    <dgm:pt modelId="{91D2D68C-911E-48DB-B36B-1D31F28D7EB8}" type="sibTrans" cxnId="{8B305337-3DD2-45BA-9245-A05E68D9A817}">
      <dgm:prSet/>
      <dgm:spPr/>
      <dgm:t>
        <a:bodyPr/>
        <a:lstStyle/>
        <a:p>
          <a:endParaRPr lang="es-EC"/>
        </a:p>
      </dgm:t>
    </dgm:pt>
    <dgm:pt modelId="{5096C1FA-A736-4348-BAF5-B598D50A457B}" type="pres">
      <dgm:prSet presAssocID="{00E8D0F2-7E93-4C69-9DFA-260F2E981BC3}" presName="Name0" presStyleCnt="0">
        <dgm:presLayoutVars>
          <dgm:chMax val="7"/>
          <dgm:chPref val="7"/>
          <dgm:dir/>
        </dgm:presLayoutVars>
      </dgm:prSet>
      <dgm:spPr/>
    </dgm:pt>
    <dgm:pt modelId="{D57033C6-6872-48D4-8229-710EA9A1FF1F}" type="pres">
      <dgm:prSet presAssocID="{00E8D0F2-7E93-4C69-9DFA-260F2E981BC3}" presName="Name1" presStyleCnt="0"/>
      <dgm:spPr/>
    </dgm:pt>
    <dgm:pt modelId="{3A93A9B2-EF32-4F89-A885-C561D8DAABBA}" type="pres">
      <dgm:prSet presAssocID="{00E8D0F2-7E93-4C69-9DFA-260F2E981BC3}" presName="cycle" presStyleCnt="0"/>
      <dgm:spPr/>
    </dgm:pt>
    <dgm:pt modelId="{143107F4-0682-4AF4-9F33-B9DFA1CAE914}" type="pres">
      <dgm:prSet presAssocID="{00E8D0F2-7E93-4C69-9DFA-260F2E981BC3}" presName="srcNode" presStyleLbl="node1" presStyleIdx="0" presStyleCnt="5"/>
      <dgm:spPr/>
    </dgm:pt>
    <dgm:pt modelId="{56F14863-5489-4E47-AF0E-28104E705C14}" type="pres">
      <dgm:prSet presAssocID="{00E8D0F2-7E93-4C69-9DFA-260F2E981BC3}" presName="conn" presStyleLbl="parChTrans1D2" presStyleIdx="0" presStyleCnt="1"/>
      <dgm:spPr/>
      <dgm:t>
        <a:bodyPr/>
        <a:lstStyle/>
        <a:p>
          <a:endParaRPr lang="es-ES"/>
        </a:p>
      </dgm:t>
    </dgm:pt>
    <dgm:pt modelId="{A4EEB666-6668-40C0-B9B5-02E829C663F0}" type="pres">
      <dgm:prSet presAssocID="{00E8D0F2-7E93-4C69-9DFA-260F2E981BC3}" presName="extraNode" presStyleLbl="node1" presStyleIdx="0" presStyleCnt="5"/>
      <dgm:spPr/>
    </dgm:pt>
    <dgm:pt modelId="{3A8AC681-D736-4667-9674-7B3BEE8EC61D}" type="pres">
      <dgm:prSet presAssocID="{00E8D0F2-7E93-4C69-9DFA-260F2E981BC3}" presName="dstNode" presStyleLbl="node1" presStyleIdx="0" presStyleCnt="5"/>
      <dgm:spPr/>
    </dgm:pt>
    <dgm:pt modelId="{40B699E7-89D2-4B5A-8939-34CC4C3A2817}" type="pres">
      <dgm:prSet presAssocID="{4ED9045A-D1A6-48B7-B3E8-D1DA8EB61207}" presName="text_1" presStyleLbl="node1" presStyleIdx="0" presStyleCnt="5">
        <dgm:presLayoutVars>
          <dgm:bulletEnabled val="1"/>
        </dgm:presLayoutVars>
      </dgm:prSet>
      <dgm:spPr/>
      <dgm:t>
        <a:bodyPr/>
        <a:lstStyle/>
        <a:p>
          <a:endParaRPr lang="es-ES"/>
        </a:p>
      </dgm:t>
    </dgm:pt>
    <dgm:pt modelId="{E5A7865C-179D-4C4F-8F3B-A33FF8237BB0}" type="pres">
      <dgm:prSet presAssocID="{4ED9045A-D1A6-48B7-B3E8-D1DA8EB61207}" presName="accent_1" presStyleCnt="0"/>
      <dgm:spPr/>
    </dgm:pt>
    <dgm:pt modelId="{28D60D43-4D71-4102-AC10-0B651EFF9F9C}" type="pres">
      <dgm:prSet presAssocID="{4ED9045A-D1A6-48B7-B3E8-D1DA8EB61207}" presName="accentRepeatNode" presStyleLbl="solidFgAcc1" presStyleIdx="0" presStyleCnt="5"/>
      <dgm:spPr/>
    </dgm:pt>
    <dgm:pt modelId="{AD1AEEFC-87F5-47B4-8CD1-274B8A76573F}" type="pres">
      <dgm:prSet presAssocID="{3A2770F0-AD80-4282-AA86-5FDDC40BE738}" presName="text_2" presStyleLbl="node1" presStyleIdx="1" presStyleCnt="5">
        <dgm:presLayoutVars>
          <dgm:bulletEnabled val="1"/>
        </dgm:presLayoutVars>
      </dgm:prSet>
      <dgm:spPr/>
      <dgm:t>
        <a:bodyPr/>
        <a:lstStyle/>
        <a:p>
          <a:endParaRPr lang="es-ES"/>
        </a:p>
      </dgm:t>
    </dgm:pt>
    <dgm:pt modelId="{1B75FE49-A8FA-4C71-A4F2-04A5DEF3BFF0}" type="pres">
      <dgm:prSet presAssocID="{3A2770F0-AD80-4282-AA86-5FDDC40BE738}" presName="accent_2" presStyleCnt="0"/>
      <dgm:spPr/>
    </dgm:pt>
    <dgm:pt modelId="{31A9F6A1-DFB8-44F1-90AA-BCE6BC6224BE}" type="pres">
      <dgm:prSet presAssocID="{3A2770F0-AD80-4282-AA86-5FDDC40BE738}" presName="accentRepeatNode" presStyleLbl="solidFgAcc1" presStyleIdx="1" presStyleCnt="5"/>
      <dgm:spPr/>
    </dgm:pt>
    <dgm:pt modelId="{820AFB96-9E02-4BA5-8011-BF793285FEAE}" type="pres">
      <dgm:prSet presAssocID="{DC73D5A8-28A6-40D5-96CC-6155502F0ABE}" presName="text_3" presStyleLbl="node1" presStyleIdx="2" presStyleCnt="5">
        <dgm:presLayoutVars>
          <dgm:bulletEnabled val="1"/>
        </dgm:presLayoutVars>
      </dgm:prSet>
      <dgm:spPr/>
      <dgm:t>
        <a:bodyPr/>
        <a:lstStyle/>
        <a:p>
          <a:endParaRPr lang="es-ES"/>
        </a:p>
      </dgm:t>
    </dgm:pt>
    <dgm:pt modelId="{D761138C-1069-4857-A243-02C04983C147}" type="pres">
      <dgm:prSet presAssocID="{DC73D5A8-28A6-40D5-96CC-6155502F0ABE}" presName="accent_3" presStyleCnt="0"/>
      <dgm:spPr/>
    </dgm:pt>
    <dgm:pt modelId="{240C275E-82A0-4F50-95C2-FD7115506448}" type="pres">
      <dgm:prSet presAssocID="{DC73D5A8-28A6-40D5-96CC-6155502F0ABE}" presName="accentRepeatNode" presStyleLbl="solidFgAcc1" presStyleIdx="2" presStyleCnt="5"/>
      <dgm:spPr/>
    </dgm:pt>
    <dgm:pt modelId="{FEF86017-654F-4ADE-81B6-8AFDA7BE492F}" type="pres">
      <dgm:prSet presAssocID="{7E0516F6-D69A-423A-9493-894D8A4BB69A}" presName="text_4" presStyleLbl="node1" presStyleIdx="3" presStyleCnt="5">
        <dgm:presLayoutVars>
          <dgm:bulletEnabled val="1"/>
        </dgm:presLayoutVars>
      </dgm:prSet>
      <dgm:spPr/>
      <dgm:t>
        <a:bodyPr/>
        <a:lstStyle/>
        <a:p>
          <a:endParaRPr lang="es-ES"/>
        </a:p>
      </dgm:t>
    </dgm:pt>
    <dgm:pt modelId="{5165DC0E-A656-486D-96C0-B38B93C10BED}" type="pres">
      <dgm:prSet presAssocID="{7E0516F6-D69A-423A-9493-894D8A4BB69A}" presName="accent_4" presStyleCnt="0"/>
      <dgm:spPr/>
    </dgm:pt>
    <dgm:pt modelId="{7DA8AA4C-3711-4CC9-9A32-003FAA9EAAA9}" type="pres">
      <dgm:prSet presAssocID="{7E0516F6-D69A-423A-9493-894D8A4BB69A}" presName="accentRepeatNode" presStyleLbl="solidFgAcc1" presStyleIdx="3" presStyleCnt="5"/>
      <dgm:spPr/>
    </dgm:pt>
    <dgm:pt modelId="{4685597C-E41E-46E2-AD2F-BF22AD1C40CA}" type="pres">
      <dgm:prSet presAssocID="{FC4FB317-1886-4FD5-B6E7-86DEECEB3C42}" presName="text_5" presStyleLbl="node1" presStyleIdx="4" presStyleCnt="5">
        <dgm:presLayoutVars>
          <dgm:bulletEnabled val="1"/>
        </dgm:presLayoutVars>
      </dgm:prSet>
      <dgm:spPr/>
      <dgm:t>
        <a:bodyPr/>
        <a:lstStyle/>
        <a:p>
          <a:endParaRPr lang="es-ES"/>
        </a:p>
      </dgm:t>
    </dgm:pt>
    <dgm:pt modelId="{D910DCF7-1912-4E50-80D7-E6CB7618E639}" type="pres">
      <dgm:prSet presAssocID="{FC4FB317-1886-4FD5-B6E7-86DEECEB3C42}" presName="accent_5" presStyleCnt="0"/>
      <dgm:spPr/>
    </dgm:pt>
    <dgm:pt modelId="{46417244-5821-410B-BFDA-99C174C9FC8E}" type="pres">
      <dgm:prSet presAssocID="{FC4FB317-1886-4FD5-B6E7-86DEECEB3C42}" presName="accentRepeatNode" presStyleLbl="solidFgAcc1" presStyleIdx="4" presStyleCnt="5"/>
      <dgm:spPr/>
    </dgm:pt>
  </dgm:ptLst>
  <dgm:cxnLst>
    <dgm:cxn modelId="{115EE3C6-3FAB-49B7-A229-A0B09A33AD6B}" type="presOf" srcId="{3A2770F0-AD80-4282-AA86-5FDDC40BE738}" destId="{AD1AEEFC-87F5-47B4-8CD1-274B8A76573F}" srcOrd="0" destOrd="0" presId="urn:microsoft.com/office/officeart/2008/layout/VerticalCurvedList"/>
    <dgm:cxn modelId="{A2228354-1C37-46BD-91D7-4C2FC4FA4BB8}" type="presOf" srcId="{00E8D0F2-7E93-4C69-9DFA-260F2E981BC3}" destId="{5096C1FA-A736-4348-BAF5-B598D50A457B}" srcOrd="0" destOrd="0" presId="urn:microsoft.com/office/officeart/2008/layout/VerticalCurvedList"/>
    <dgm:cxn modelId="{5A45245B-01F8-4DA7-8276-FEF35858E89A}" type="presOf" srcId="{7E0516F6-D69A-423A-9493-894D8A4BB69A}" destId="{FEF86017-654F-4ADE-81B6-8AFDA7BE492F}" srcOrd="0" destOrd="0" presId="urn:microsoft.com/office/officeart/2008/layout/VerticalCurvedList"/>
    <dgm:cxn modelId="{9B167794-915D-4DA6-AEDE-3347D1397CE1}" srcId="{00E8D0F2-7E93-4C69-9DFA-260F2E981BC3}" destId="{FC4FB317-1886-4FD5-B6E7-86DEECEB3C42}" srcOrd="4" destOrd="0" parTransId="{1CD7C507-54BC-49ED-B040-EA6AF1E6B988}" sibTransId="{3FB70898-FE2F-4D70-9BB4-496E9B3F9F7D}"/>
    <dgm:cxn modelId="{13FDBC62-072B-4C44-9D2A-0642CC3F6ECF}" srcId="{00E8D0F2-7E93-4C69-9DFA-260F2E981BC3}" destId="{7E0516F6-D69A-423A-9493-894D8A4BB69A}" srcOrd="3" destOrd="0" parTransId="{B0EEB366-E67A-4AD1-A26D-C94B164C8B0B}" sibTransId="{0D8383C2-6BD7-4630-9868-2B09B08FD280}"/>
    <dgm:cxn modelId="{8B305337-3DD2-45BA-9245-A05E68D9A817}" srcId="{00E8D0F2-7E93-4C69-9DFA-260F2E981BC3}" destId="{3A2770F0-AD80-4282-AA86-5FDDC40BE738}" srcOrd="1" destOrd="0" parTransId="{CDF3BBCD-73A2-47BD-AB47-33441C635A58}" sibTransId="{91D2D68C-911E-48DB-B36B-1D31F28D7EB8}"/>
    <dgm:cxn modelId="{4014809B-06F7-4C3B-839B-316A54547172}" type="presOf" srcId="{DC73D5A8-28A6-40D5-96CC-6155502F0ABE}" destId="{820AFB96-9E02-4BA5-8011-BF793285FEAE}" srcOrd="0" destOrd="0" presId="urn:microsoft.com/office/officeart/2008/layout/VerticalCurvedList"/>
    <dgm:cxn modelId="{BCA4AB9C-755E-4FD9-9B6F-5F24F44DC83D}" type="presOf" srcId="{FC4FB317-1886-4FD5-B6E7-86DEECEB3C42}" destId="{4685597C-E41E-46E2-AD2F-BF22AD1C40CA}" srcOrd="0" destOrd="0" presId="urn:microsoft.com/office/officeart/2008/layout/VerticalCurvedList"/>
    <dgm:cxn modelId="{25DFD532-B31D-4E96-A6B5-148633B5AF8E}" srcId="{00E8D0F2-7E93-4C69-9DFA-260F2E981BC3}" destId="{DC73D5A8-28A6-40D5-96CC-6155502F0ABE}" srcOrd="2" destOrd="0" parTransId="{F3B111F2-A145-477F-B761-EAEE746643F4}" sibTransId="{5AED68F6-5D96-452D-875D-7F25B095CB72}"/>
    <dgm:cxn modelId="{6DE7FEDA-CB9F-4601-B73A-D8377DCE95B4}" type="presOf" srcId="{91510542-ABCF-4FEF-BFCB-47DCA776DED4}" destId="{56F14863-5489-4E47-AF0E-28104E705C14}" srcOrd="0" destOrd="0" presId="urn:microsoft.com/office/officeart/2008/layout/VerticalCurvedList"/>
    <dgm:cxn modelId="{3C62AF6A-2C29-4D43-BAD7-3E4AAD6B40B3}" srcId="{00E8D0F2-7E93-4C69-9DFA-260F2E981BC3}" destId="{4ED9045A-D1A6-48B7-B3E8-D1DA8EB61207}" srcOrd="0" destOrd="0" parTransId="{51731BFA-3AFF-42C0-90DE-0720B4726F80}" sibTransId="{91510542-ABCF-4FEF-BFCB-47DCA776DED4}"/>
    <dgm:cxn modelId="{BFABD389-DDD6-4D40-8695-DECF7362D8A1}" type="presOf" srcId="{4ED9045A-D1A6-48B7-B3E8-D1DA8EB61207}" destId="{40B699E7-89D2-4B5A-8939-34CC4C3A2817}" srcOrd="0" destOrd="0" presId="urn:microsoft.com/office/officeart/2008/layout/VerticalCurvedList"/>
    <dgm:cxn modelId="{6A13509D-009A-499C-9E86-69B8779680DC}" type="presParOf" srcId="{5096C1FA-A736-4348-BAF5-B598D50A457B}" destId="{D57033C6-6872-48D4-8229-710EA9A1FF1F}" srcOrd="0" destOrd="0" presId="urn:microsoft.com/office/officeart/2008/layout/VerticalCurvedList"/>
    <dgm:cxn modelId="{46C38FF2-2E0C-4C09-B171-DE0B745DF263}" type="presParOf" srcId="{D57033C6-6872-48D4-8229-710EA9A1FF1F}" destId="{3A93A9B2-EF32-4F89-A885-C561D8DAABBA}" srcOrd="0" destOrd="0" presId="urn:microsoft.com/office/officeart/2008/layout/VerticalCurvedList"/>
    <dgm:cxn modelId="{71E22CEE-793F-4F34-ACA4-B1D7A6A38168}" type="presParOf" srcId="{3A93A9B2-EF32-4F89-A885-C561D8DAABBA}" destId="{143107F4-0682-4AF4-9F33-B9DFA1CAE914}" srcOrd="0" destOrd="0" presId="urn:microsoft.com/office/officeart/2008/layout/VerticalCurvedList"/>
    <dgm:cxn modelId="{57B2B1DB-4411-4D78-952C-B1D6D2DC94AF}" type="presParOf" srcId="{3A93A9B2-EF32-4F89-A885-C561D8DAABBA}" destId="{56F14863-5489-4E47-AF0E-28104E705C14}" srcOrd="1" destOrd="0" presId="urn:microsoft.com/office/officeart/2008/layout/VerticalCurvedList"/>
    <dgm:cxn modelId="{64D05149-0ED6-4BFE-A8EE-E784C6AF7FB6}" type="presParOf" srcId="{3A93A9B2-EF32-4F89-A885-C561D8DAABBA}" destId="{A4EEB666-6668-40C0-B9B5-02E829C663F0}" srcOrd="2" destOrd="0" presId="urn:microsoft.com/office/officeart/2008/layout/VerticalCurvedList"/>
    <dgm:cxn modelId="{42480CF7-3E29-4ED9-A329-E0189E9FC531}" type="presParOf" srcId="{3A93A9B2-EF32-4F89-A885-C561D8DAABBA}" destId="{3A8AC681-D736-4667-9674-7B3BEE8EC61D}" srcOrd="3" destOrd="0" presId="urn:microsoft.com/office/officeart/2008/layout/VerticalCurvedList"/>
    <dgm:cxn modelId="{E639ACB1-204A-4E74-AEE5-618F422B592B}" type="presParOf" srcId="{D57033C6-6872-48D4-8229-710EA9A1FF1F}" destId="{40B699E7-89D2-4B5A-8939-34CC4C3A2817}" srcOrd="1" destOrd="0" presId="urn:microsoft.com/office/officeart/2008/layout/VerticalCurvedList"/>
    <dgm:cxn modelId="{2866EC33-D3D7-4F21-B434-AF162D53ADA8}" type="presParOf" srcId="{D57033C6-6872-48D4-8229-710EA9A1FF1F}" destId="{E5A7865C-179D-4C4F-8F3B-A33FF8237BB0}" srcOrd="2" destOrd="0" presId="urn:microsoft.com/office/officeart/2008/layout/VerticalCurvedList"/>
    <dgm:cxn modelId="{2D3E34F6-B881-4D68-B5F5-EA208348457A}" type="presParOf" srcId="{E5A7865C-179D-4C4F-8F3B-A33FF8237BB0}" destId="{28D60D43-4D71-4102-AC10-0B651EFF9F9C}" srcOrd="0" destOrd="0" presId="urn:microsoft.com/office/officeart/2008/layout/VerticalCurvedList"/>
    <dgm:cxn modelId="{8CE4E7DB-8B3A-4EFC-B911-57D4AD55D068}" type="presParOf" srcId="{D57033C6-6872-48D4-8229-710EA9A1FF1F}" destId="{AD1AEEFC-87F5-47B4-8CD1-274B8A76573F}" srcOrd="3" destOrd="0" presId="urn:microsoft.com/office/officeart/2008/layout/VerticalCurvedList"/>
    <dgm:cxn modelId="{A4C42693-441C-4DF1-BC87-4B806661D879}" type="presParOf" srcId="{D57033C6-6872-48D4-8229-710EA9A1FF1F}" destId="{1B75FE49-A8FA-4C71-A4F2-04A5DEF3BFF0}" srcOrd="4" destOrd="0" presId="urn:microsoft.com/office/officeart/2008/layout/VerticalCurvedList"/>
    <dgm:cxn modelId="{5475904D-F49B-4586-8EE7-2753E0BC162D}" type="presParOf" srcId="{1B75FE49-A8FA-4C71-A4F2-04A5DEF3BFF0}" destId="{31A9F6A1-DFB8-44F1-90AA-BCE6BC6224BE}" srcOrd="0" destOrd="0" presId="urn:microsoft.com/office/officeart/2008/layout/VerticalCurvedList"/>
    <dgm:cxn modelId="{D522E75A-AFA8-4571-9BEE-B3893850598E}" type="presParOf" srcId="{D57033C6-6872-48D4-8229-710EA9A1FF1F}" destId="{820AFB96-9E02-4BA5-8011-BF793285FEAE}" srcOrd="5" destOrd="0" presId="urn:microsoft.com/office/officeart/2008/layout/VerticalCurvedList"/>
    <dgm:cxn modelId="{656ECDAB-60C2-4992-9AF9-03CEB5C870BA}" type="presParOf" srcId="{D57033C6-6872-48D4-8229-710EA9A1FF1F}" destId="{D761138C-1069-4857-A243-02C04983C147}" srcOrd="6" destOrd="0" presId="urn:microsoft.com/office/officeart/2008/layout/VerticalCurvedList"/>
    <dgm:cxn modelId="{45743D83-9DD9-4BAD-895D-332CCD3AA389}" type="presParOf" srcId="{D761138C-1069-4857-A243-02C04983C147}" destId="{240C275E-82A0-4F50-95C2-FD7115506448}" srcOrd="0" destOrd="0" presId="urn:microsoft.com/office/officeart/2008/layout/VerticalCurvedList"/>
    <dgm:cxn modelId="{043AC17F-0999-4A0F-BE95-D692FB389675}" type="presParOf" srcId="{D57033C6-6872-48D4-8229-710EA9A1FF1F}" destId="{FEF86017-654F-4ADE-81B6-8AFDA7BE492F}" srcOrd="7" destOrd="0" presId="urn:microsoft.com/office/officeart/2008/layout/VerticalCurvedList"/>
    <dgm:cxn modelId="{A7D8C740-6E26-4393-9715-A180E31A510F}" type="presParOf" srcId="{D57033C6-6872-48D4-8229-710EA9A1FF1F}" destId="{5165DC0E-A656-486D-96C0-B38B93C10BED}" srcOrd="8" destOrd="0" presId="urn:microsoft.com/office/officeart/2008/layout/VerticalCurvedList"/>
    <dgm:cxn modelId="{A586BDB7-D292-483A-B7A0-F7EB994327C4}" type="presParOf" srcId="{5165DC0E-A656-486D-96C0-B38B93C10BED}" destId="{7DA8AA4C-3711-4CC9-9A32-003FAA9EAAA9}" srcOrd="0" destOrd="0" presId="urn:microsoft.com/office/officeart/2008/layout/VerticalCurvedList"/>
    <dgm:cxn modelId="{63AA4A8C-2DE0-482B-9A6F-B88E70E8D70F}" type="presParOf" srcId="{D57033C6-6872-48D4-8229-710EA9A1FF1F}" destId="{4685597C-E41E-46E2-AD2F-BF22AD1C40CA}" srcOrd="9" destOrd="0" presId="urn:microsoft.com/office/officeart/2008/layout/VerticalCurvedList"/>
    <dgm:cxn modelId="{F996924D-F1F1-450C-BECD-2F3595C95455}" type="presParOf" srcId="{D57033C6-6872-48D4-8229-710EA9A1FF1F}" destId="{D910DCF7-1912-4E50-80D7-E6CB7618E639}" srcOrd="10" destOrd="0" presId="urn:microsoft.com/office/officeart/2008/layout/VerticalCurvedList"/>
    <dgm:cxn modelId="{177A4261-B767-4F41-A755-430B10C0DEF1}" type="presParOf" srcId="{D910DCF7-1912-4E50-80D7-E6CB7618E639}" destId="{46417244-5821-410B-BFDA-99C174C9FC8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2D72B5-34B3-437E-89B6-DFD7836D30AF}" type="doc">
      <dgm:prSet loTypeId="urn:microsoft.com/office/officeart/2005/8/layout/chevron2" loCatId="process" qsTypeId="urn:microsoft.com/office/officeart/2005/8/quickstyle/simple1" qsCatId="simple" csTypeId="urn:microsoft.com/office/officeart/2005/8/colors/colorful1#1" csCatId="colorful" phldr="1"/>
      <dgm:spPr/>
      <dgm:t>
        <a:bodyPr/>
        <a:lstStyle/>
        <a:p>
          <a:endParaRPr lang="es-EC"/>
        </a:p>
      </dgm:t>
    </dgm:pt>
    <dgm:pt modelId="{527177DF-FE54-40D9-A79D-6A48CC267DF6}">
      <dgm:prSet phldrT="[Texto]" custT="1"/>
      <dgm:spPr/>
      <dgm:t>
        <a:bodyPr/>
        <a:lstStyle/>
        <a:p>
          <a:r>
            <a:rPr lang="es-EC" sz="3200" dirty="0"/>
            <a:t>1</a:t>
          </a:r>
        </a:p>
      </dgm:t>
    </dgm:pt>
    <dgm:pt modelId="{8B3E3F7F-9843-4B76-B1F9-7E11B298F307}" type="parTrans" cxnId="{08BA752E-D2C5-40E9-9F09-0EE687BFF312}">
      <dgm:prSet/>
      <dgm:spPr/>
      <dgm:t>
        <a:bodyPr/>
        <a:lstStyle/>
        <a:p>
          <a:endParaRPr lang="es-EC" sz="1400"/>
        </a:p>
      </dgm:t>
    </dgm:pt>
    <dgm:pt modelId="{092F50A8-B202-46F6-951E-B2154BD55AAB}" type="sibTrans" cxnId="{08BA752E-D2C5-40E9-9F09-0EE687BFF312}">
      <dgm:prSet/>
      <dgm:spPr/>
      <dgm:t>
        <a:bodyPr/>
        <a:lstStyle/>
        <a:p>
          <a:endParaRPr lang="es-EC" sz="1400"/>
        </a:p>
      </dgm:t>
    </dgm:pt>
    <dgm:pt modelId="{82419A3F-883E-4456-8BAA-E7D77D7862E9}">
      <dgm:prSet phldrT="[Texto]" custT="1"/>
      <dgm:spPr/>
      <dgm:t>
        <a:bodyPr/>
        <a:lstStyle/>
        <a:p>
          <a:r>
            <a:rPr lang="es-EC" sz="1600" dirty="0"/>
            <a:t>Conceder créditos oportunos con recursos eficientes y eficaces que satisfagan las necesidades de los socios.</a:t>
          </a:r>
        </a:p>
      </dgm:t>
    </dgm:pt>
    <dgm:pt modelId="{99A49BA5-BFB7-44A9-A432-3FC92D115546}" type="parTrans" cxnId="{0DB6F91F-5B42-46C0-9313-23FB783FE195}">
      <dgm:prSet/>
      <dgm:spPr/>
      <dgm:t>
        <a:bodyPr/>
        <a:lstStyle/>
        <a:p>
          <a:endParaRPr lang="es-EC" sz="1400"/>
        </a:p>
      </dgm:t>
    </dgm:pt>
    <dgm:pt modelId="{B1FF4FE5-19B4-4096-888B-6E1EBAE06FB6}" type="sibTrans" cxnId="{0DB6F91F-5B42-46C0-9313-23FB783FE195}">
      <dgm:prSet/>
      <dgm:spPr/>
      <dgm:t>
        <a:bodyPr/>
        <a:lstStyle/>
        <a:p>
          <a:endParaRPr lang="es-EC" sz="1400"/>
        </a:p>
      </dgm:t>
    </dgm:pt>
    <dgm:pt modelId="{3DF691BF-77FE-42A0-9FD9-0CC0A356A581}">
      <dgm:prSet phldrT="[Texto]" custT="1"/>
      <dgm:spPr/>
      <dgm:t>
        <a:bodyPr/>
        <a:lstStyle/>
        <a:p>
          <a:r>
            <a:rPr lang="es-EC" sz="3200" dirty="0"/>
            <a:t>2</a:t>
          </a:r>
        </a:p>
      </dgm:t>
    </dgm:pt>
    <dgm:pt modelId="{F7479F1F-523D-4766-B059-93BC2C60DF94}" type="parTrans" cxnId="{548F1D91-37CC-440D-BD37-3E8505C01025}">
      <dgm:prSet/>
      <dgm:spPr/>
      <dgm:t>
        <a:bodyPr/>
        <a:lstStyle/>
        <a:p>
          <a:endParaRPr lang="es-EC" sz="1400"/>
        </a:p>
      </dgm:t>
    </dgm:pt>
    <dgm:pt modelId="{092ED325-6545-451E-9C0C-2C8D6B139852}" type="sibTrans" cxnId="{548F1D91-37CC-440D-BD37-3E8505C01025}">
      <dgm:prSet/>
      <dgm:spPr/>
      <dgm:t>
        <a:bodyPr/>
        <a:lstStyle/>
        <a:p>
          <a:endParaRPr lang="es-EC" sz="1400"/>
        </a:p>
      </dgm:t>
    </dgm:pt>
    <dgm:pt modelId="{08444FAF-4610-4A9D-997C-1AE0B48D2E2D}">
      <dgm:prSet phldrT="[Texto]" custT="1"/>
      <dgm:spPr/>
      <dgm:t>
        <a:bodyPr/>
        <a:lstStyle/>
        <a:p>
          <a:r>
            <a:rPr lang="es-EC" sz="1600" dirty="0"/>
            <a:t>Asegurar la recuperación de la cartera con metodologías de cobranzas para obtener flujos constantes de efectivo y acelerar la dinámica del circulante.</a:t>
          </a:r>
        </a:p>
      </dgm:t>
    </dgm:pt>
    <dgm:pt modelId="{626048E1-6D53-4CFC-AE51-4FC6EE488D79}" type="parTrans" cxnId="{2AE040FF-5A1E-4929-B4D5-A62D30C3A644}">
      <dgm:prSet/>
      <dgm:spPr/>
      <dgm:t>
        <a:bodyPr/>
        <a:lstStyle/>
        <a:p>
          <a:endParaRPr lang="es-EC" sz="1400"/>
        </a:p>
      </dgm:t>
    </dgm:pt>
    <dgm:pt modelId="{E82B74AD-D63F-4464-986A-E6B578F88E5A}" type="sibTrans" cxnId="{2AE040FF-5A1E-4929-B4D5-A62D30C3A644}">
      <dgm:prSet/>
      <dgm:spPr/>
      <dgm:t>
        <a:bodyPr/>
        <a:lstStyle/>
        <a:p>
          <a:endParaRPr lang="es-EC" sz="1400"/>
        </a:p>
      </dgm:t>
    </dgm:pt>
    <dgm:pt modelId="{6915A07B-C669-4970-B120-556241844C03}">
      <dgm:prSet phldrT="[Texto]" custT="1"/>
      <dgm:spPr/>
      <dgm:t>
        <a:bodyPr/>
        <a:lstStyle/>
        <a:p>
          <a:r>
            <a:rPr lang="es-EC" sz="3200" dirty="0"/>
            <a:t>3</a:t>
          </a:r>
        </a:p>
      </dgm:t>
    </dgm:pt>
    <dgm:pt modelId="{24D0C23F-1DDD-46B8-B533-96C41410259B}" type="parTrans" cxnId="{CE4B8E08-E143-4558-AA8D-C6A18F2A59B2}">
      <dgm:prSet/>
      <dgm:spPr/>
      <dgm:t>
        <a:bodyPr/>
        <a:lstStyle/>
        <a:p>
          <a:endParaRPr lang="es-EC" sz="1400"/>
        </a:p>
      </dgm:t>
    </dgm:pt>
    <dgm:pt modelId="{FD9C078F-115B-48BC-B1EA-8AF04B41EBAC}" type="sibTrans" cxnId="{CE4B8E08-E143-4558-AA8D-C6A18F2A59B2}">
      <dgm:prSet/>
      <dgm:spPr/>
      <dgm:t>
        <a:bodyPr/>
        <a:lstStyle/>
        <a:p>
          <a:endParaRPr lang="es-EC" sz="1400"/>
        </a:p>
      </dgm:t>
    </dgm:pt>
    <dgm:pt modelId="{A7BE3CDE-DE8F-442B-B03E-2055567B1D02}">
      <dgm:prSet custT="1"/>
      <dgm:spPr/>
      <dgm:t>
        <a:bodyPr/>
        <a:lstStyle/>
        <a:p>
          <a:r>
            <a:rPr lang="es-EC" sz="1600"/>
            <a:t>Fortalecer los procesos crediticios con capacitación al recurso humano para disminuir el riesgo de colocación.</a:t>
          </a:r>
        </a:p>
      </dgm:t>
    </dgm:pt>
    <dgm:pt modelId="{AD29F891-0C30-4392-B556-88F3D7637275}" type="parTrans" cxnId="{8F705489-162C-4914-A250-83E414A0DDD2}">
      <dgm:prSet/>
      <dgm:spPr/>
      <dgm:t>
        <a:bodyPr/>
        <a:lstStyle/>
        <a:p>
          <a:endParaRPr lang="es-EC" sz="1400"/>
        </a:p>
      </dgm:t>
    </dgm:pt>
    <dgm:pt modelId="{753409CF-E6B6-439D-98F4-E655F5C927B5}" type="sibTrans" cxnId="{8F705489-162C-4914-A250-83E414A0DDD2}">
      <dgm:prSet/>
      <dgm:spPr/>
      <dgm:t>
        <a:bodyPr/>
        <a:lstStyle/>
        <a:p>
          <a:endParaRPr lang="es-EC" sz="1400"/>
        </a:p>
      </dgm:t>
    </dgm:pt>
    <dgm:pt modelId="{6A66B102-5D00-4717-96C8-0A098790CC29}" type="pres">
      <dgm:prSet presAssocID="{E02D72B5-34B3-437E-89B6-DFD7836D30AF}" presName="linearFlow" presStyleCnt="0">
        <dgm:presLayoutVars>
          <dgm:dir/>
          <dgm:animLvl val="lvl"/>
          <dgm:resizeHandles val="exact"/>
        </dgm:presLayoutVars>
      </dgm:prSet>
      <dgm:spPr/>
      <dgm:t>
        <a:bodyPr/>
        <a:lstStyle/>
        <a:p>
          <a:endParaRPr lang="es-ES"/>
        </a:p>
      </dgm:t>
    </dgm:pt>
    <dgm:pt modelId="{80A17601-DB8E-4FDA-84DF-CBC636539E59}" type="pres">
      <dgm:prSet presAssocID="{527177DF-FE54-40D9-A79D-6A48CC267DF6}" presName="composite" presStyleCnt="0"/>
      <dgm:spPr/>
    </dgm:pt>
    <dgm:pt modelId="{B03515BE-8D3C-4739-907C-BD23C81357CD}" type="pres">
      <dgm:prSet presAssocID="{527177DF-FE54-40D9-A79D-6A48CC267DF6}" presName="parentText" presStyleLbl="alignNode1" presStyleIdx="0" presStyleCnt="3">
        <dgm:presLayoutVars>
          <dgm:chMax val="1"/>
          <dgm:bulletEnabled val="1"/>
        </dgm:presLayoutVars>
      </dgm:prSet>
      <dgm:spPr/>
      <dgm:t>
        <a:bodyPr/>
        <a:lstStyle/>
        <a:p>
          <a:endParaRPr lang="es-ES"/>
        </a:p>
      </dgm:t>
    </dgm:pt>
    <dgm:pt modelId="{A607FA1C-7AC2-4FCF-9225-156E8807E030}" type="pres">
      <dgm:prSet presAssocID="{527177DF-FE54-40D9-A79D-6A48CC267DF6}" presName="descendantText" presStyleLbl="alignAcc1" presStyleIdx="0" presStyleCnt="3">
        <dgm:presLayoutVars>
          <dgm:bulletEnabled val="1"/>
        </dgm:presLayoutVars>
      </dgm:prSet>
      <dgm:spPr/>
      <dgm:t>
        <a:bodyPr/>
        <a:lstStyle/>
        <a:p>
          <a:endParaRPr lang="es-ES"/>
        </a:p>
      </dgm:t>
    </dgm:pt>
    <dgm:pt modelId="{5B112842-C456-4DC1-8CC2-86F5AC245738}" type="pres">
      <dgm:prSet presAssocID="{092F50A8-B202-46F6-951E-B2154BD55AAB}" presName="sp" presStyleCnt="0"/>
      <dgm:spPr/>
    </dgm:pt>
    <dgm:pt modelId="{98297DF9-F2AF-4A37-844D-D0784E01CC15}" type="pres">
      <dgm:prSet presAssocID="{3DF691BF-77FE-42A0-9FD9-0CC0A356A581}" presName="composite" presStyleCnt="0"/>
      <dgm:spPr/>
    </dgm:pt>
    <dgm:pt modelId="{DC1A936E-8247-428C-9396-7982477A7C9A}" type="pres">
      <dgm:prSet presAssocID="{3DF691BF-77FE-42A0-9FD9-0CC0A356A581}" presName="parentText" presStyleLbl="alignNode1" presStyleIdx="1" presStyleCnt="3">
        <dgm:presLayoutVars>
          <dgm:chMax val="1"/>
          <dgm:bulletEnabled val="1"/>
        </dgm:presLayoutVars>
      </dgm:prSet>
      <dgm:spPr/>
      <dgm:t>
        <a:bodyPr/>
        <a:lstStyle/>
        <a:p>
          <a:endParaRPr lang="es-ES"/>
        </a:p>
      </dgm:t>
    </dgm:pt>
    <dgm:pt modelId="{E7D76269-6357-4E58-97F0-14AD61FFD973}" type="pres">
      <dgm:prSet presAssocID="{3DF691BF-77FE-42A0-9FD9-0CC0A356A581}" presName="descendantText" presStyleLbl="alignAcc1" presStyleIdx="1" presStyleCnt="3">
        <dgm:presLayoutVars>
          <dgm:bulletEnabled val="1"/>
        </dgm:presLayoutVars>
      </dgm:prSet>
      <dgm:spPr/>
      <dgm:t>
        <a:bodyPr/>
        <a:lstStyle/>
        <a:p>
          <a:endParaRPr lang="es-ES"/>
        </a:p>
      </dgm:t>
    </dgm:pt>
    <dgm:pt modelId="{0B797123-2C48-4A3A-B189-5FD2605B89BC}" type="pres">
      <dgm:prSet presAssocID="{092ED325-6545-451E-9C0C-2C8D6B139852}" presName="sp" presStyleCnt="0"/>
      <dgm:spPr/>
    </dgm:pt>
    <dgm:pt modelId="{8C4D3E4E-360D-495F-BDAA-5B1C19C86F3F}" type="pres">
      <dgm:prSet presAssocID="{6915A07B-C669-4970-B120-556241844C03}" presName="composite" presStyleCnt="0"/>
      <dgm:spPr/>
    </dgm:pt>
    <dgm:pt modelId="{57FD8955-18C2-4782-BA87-32CDB47B8895}" type="pres">
      <dgm:prSet presAssocID="{6915A07B-C669-4970-B120-556241844C03}" presName="parentText" presStyleLbl="alignNode1" presStyleIdx="2" presStyleCnt="3">
        <dgm:presLayoutVars>
          <dgm:chMax val="1"/>
          <dgm:bulletEnabled val="1"/>
        </dgm:presLayoutVars>
      </dgm:prSet>
      <dgm:spPr/>
      <dgm:t>
        <a:bodyPr/>
        <a:lstStyle/>
        <a:p>
          <a:endParaRPr lang="es-ES"/>
        </a:p>
      </dgm:t>
    </dgm:pt>
    <dgm:pt modelId="{62CA1A37-D3E9-40CF-AFDB-C5D86710D872}" type="pres">
      <dgm:prSet presAssocID="{6915A07B-C669-4970-B120-556241844C03}" presName="descendantText" presStyleLbl="alignAcc1" presStyleIdx="2" presStyleCnt="3">
        <dgm:presLayoutVars>
          <dgm:bulletEnabled val="1"/>
        </dgm:presLayoutVars>
      </dgm:prSet>
      <dgm:spPr/>
      <dgm:t>
        <a:bodyPr/>
        <a:lstStyle/>
        <a:p>
          <a:endParaRPr lang="es-ES"/>
        </a:p>
      </dgm:t>
    </dgm:pt>
  </dgm:ptLst>
  <dgm:cxnLst>
    <dgm:cxn modelId="{EF3CB260-8388-406E-A906-8E93F1CE3EB8}" type="presOf" srcId="{527177DF-FE54-40D9-A79D-6A48CC267DF6}" destId="{B03515BE-8D3C-4739-907C-BD23C81357CD}" srcOrd="0" destOrd="0" presId="urn:microsoft.com/office/officeart/2005/8/layout/chevron2"/>
    <dgm:cxn modelId="{8F705489-162C-4914-A250-83E414A0DDD2}" srcId="{6915A07B-C669-4970-B120-556241844C03}" destId="{A7BE3CDE-DE8F-442B-B03E-2055567B1D02}" srcOrd="0" destOrd="0" parTransId="{AD29F891-0C30-4392-B556-88F3D7637275}" sibTransId="{753409CF-E6B6-439D-98F4-E655F5C927B5}"/>
    <dgm:cxn modelId="{CE4B8E08-E143-4558-AA8D-C6A18F2A59B2}" srcId="{E02D72B5-34B3-437E-89B6-DFD7836D30AF}" destId="{6915A07B-C669-4970-B120-556241844C03}" srcOrd="2" destOrd="0" parTransId="{24D0C23F-1DDD-46B8-B533-96C41410259B}" sibTransId="{FD9C078F-115B-48BC-B1EA-8AF04B41EBAC}"/>
    <dgm:cxn modelId="{6C4E504E-253C-43B4-A97D-1A23A957DE2B}" type="presOf" srcId="{6915A07B-C669-4970-B120-556241844C03}" destId="{57FD8955-18C2-4782-BA87-32CDB47B8895}" srcOrd="0" destOrd="0" presId="urn:microsoft.com/office/officeart/2005/8/layout/chevron2"/>
    <dgm:cxn modelId="{6A839C5A-A9C1-4D9F-9568-D2B74F2DF257}" type="presOf" srcId="{A7BE3CDE-DE8F-442B-B03E-2055567B1D02}" destId="{62CA1A37-D3E9-40CF-AFDB-C5D86710D872}" srcOrd="0" destOrd="0" presId="urn:microsoft.com/office/officeart/2005/8/layout/chevron2"/>
    <dgm:cxn modelId="{ED982C63-DDB6-409E-B073-D1A460C087B9}" type="presOf" srcId="{E02D72B5-34B3-437E-89B6-DFD7836D30AF}" destId="{6A66B102-5D00-4717-96C8-0A098790CC29}" srcOrd="0" destOrd="0" presId="urn:microsoft.com/office/officeart/2005/8/layout/chevron2"/>
    <dgm:cxn modelId="{613FFB5E-CDE1-422D-A2AA-9B6AC9F7AF79}" type="presOf" srcId="{08444FAF-4610-4A9D-997C-1AE0B48D2E2D}" destId="{E7D76269-6357-4E58-97F0-14AD61FFD973}" srcOrd="0" destOrd="0" presId="urn:microsoft.com/office/officeart/2005/8/layout/chevron2"/>
    <dgm:cxn modelId="{08BA752E-D2C5-40E9-9F09-0EE687BFF312}" srcId="{E02D72B5-34B3-437E-89B6-DFD7836D30AF}" destId="{527177DF-FE54-40D9-A79D-6A48CC267DF6}" srcOrd="0" destOrd="0" parTransId="{8B3E3F7F-9843-4B76-B1F9-7E11B298F307}" sibTransId="{092F50A8-B202-46F6-951E-B2154BD55AAB}"/>
    <dgm:cxn modelId="{0750787D-1248-45B8-844D-FE9C499A0A7A}" type="presOf" srcId="{3DF691BF-77FE-42A0-9FD9-0CC0A356A581}" destId="{DC1A936E-8247-428C-9396-7982477A7C9A}" srcOrd="0" destOrd="0" presId="urn:microsoft.com/office/officeart/2005/8/layout/chevron2"/>
    <dgm:cxn modelId="{0DB6F91F-5B42-46C0-9313-23FB783FE195}" srcId="{527177DF-FE54-40D9-A79D-6A48CC267DF6}" destId="{82419A3F-883E-4456-8BAA-E7D77D7862E9}" srcOrd="0" destOrd="0" parTransId="{99A49BA5-BFB7-44A9-A432-3FC92D115546}" sibTransId="{B1FF4FE5-19B4-4096-888B-6E1EBAE06FB6}"/>
    <dgm:cxn modelId="{548F1D91-37CC-440D-BD37-3E8505C01025}" srcId="{E02D72B5-34B3-437E-89B6-DFD7836D30AF}" destId="{3DF691BF-77FE-42A0-9FD9-0CC0A356A581}" srcOrd="1" destOrd="0" parTransId="{F7479F1F-523D-4766-B059-93BC2C60DF94}" sibTransId="{092ED325-6545-451E-9C0C-2C8D6B139852}"/>
    <dgm:cxn modelId="{942BCDAB-7A60-4B5F-B196-13BE5FC418A6}" type="presOf" srcId="{82419A3F-883E-4456-8BAA-E7D77D7862E9}" destId="{A607FA1C-7AC2-4FCF-9225-156E8807E030}" srcOrd="0" destOrd="0" presId="urn:microsoft.com/office/officeart/2005/8/layout/chevron2"/>
    <dgm:cxn modelId="{2AE040FF-5A1E-4929-B4D5-A62D30C3A644}" srcId="{3DF691BF-77FE-42A0-9FD9-0CC0A356A581}" destId="{08444FAF-4610-4A9D-997C-1AE0B48D2E2D}" srcOrd="0" destOrd="0" parTransId="{626048E1-6D53-4CFC-AE51-4FC6EE488D79}" sibTransId="{E82B74AD-D63F-4464-986A-E6B578F88E5A}"/>
    <dgm:cxn modelId="{65568B91-D7DD-49D3-99A5-CC85C88C28CA}" type="presParOf" srcId="{6A66B102-5D00-4717-96C8-0A098790CC29}" destId="{80A17601-DB8E-4FDA-84DF-CBC636539E59}" srcOrd="0" destOrd="0" presId="urn:microsoft.com/office/officeart/2005/8/layout/chevron2"/>
    <dgm:cxn modelId="{6325151F-E3B2-413F-8B1E-CB7DFD9EB5EB}" type="presParOf" srcId="{80A17601-DB8E-4FDA-84DF-CBC636539E59}" destId="{B03515BE-8D3C-4739-907C-BD23C81357CD}" srcOrd="0" destOrd="0" presId="urn:microsoft.com/office/officeart/2005/8/layout/chevron2"/>
    <dgm:cxn modelId="{45070126-B11B-49AD-86DA-F74D448F966E}" type="presParOf" srcId="{80A17601-DB8E-4FDA-84DF-CBC636539E59}" destId="{A607FA1C-7AC2-4FCF-9225-156E8807E030}" srcOrd="1" destOrd="0" presId="urn:microsoft.com/office/officeart/2005/8/layout/chevron2"/>
    <dgm:cxn modelId="{4917E044-D2A1-403D-9C9E-195FB1789292}" type="presParOf" srcId="{6A66B102-5D00-4717-96C8-0A098790CC29}" destId="{5B112842-C456-4DC1-8CC2-86F5AC245738}" srcOrd="1" destOrd="0" presId="urn:microsoft.com/office/officeart/2005/8/layout/chevron2"/>
    <dgm:cxn modelId="{F6DEC9F7-EC73-4E23-82B3-A8B48982ECA7}" type="presParOf" srcId="{6A66B102-5D00-4717-96C8-0A098790CC29}" destId="{98297DF9-F2AF-4A37-844D-D0784E01CC15}" srcOrd="2" destOrd="0" presId="urn:microsoft.com/office/officeart/2005/8/layout/chevron2"/>
    <dgm:cxn modelId="{788A15C2-7AF6-48D4-A0E3-E2355D65ABAE}" type="presParOf" srcId="{98297DF9-F2AF-4A37-844D-D0784E01CC15}" destId="{DC1A936E-8247-428C-9396-7982477A7C9A}" srcOrd="0" destOrd="0" presId="urn:microsoft.com/office/officeart/2005/8/layout/chevron2"/>
    <dgm:cxn modelId="{86C7438F-4272-49E3-AA25-5F3BF21D7533}" type="presParOf" srcId="{98297DF9-F2AF-4A37-844D-D0784E01CC15}" destId="{E7D76269-6357-4E58-97F0-14AD61FFD973}" srcOrd="1" destOrd="0" presId="urn:microsoft.com/office/officeart/2005/8/layout/chevron2"/>
    <dgm:cxn modelId="{3B33ED42-18F1-4442-827C-6B7E5FE42567}" type="presParOf" srcId="{6A66B102-5D00-4717-96C8-0A098790CC29}" destId="{0B797123-2C48-4A3A-B189-5FD2605B89BC}" srcOrd="3" destOrd="0" presId="urn:microsoft.com/office/officeart/2005/8/layout/chevron2"/>
    <dgm:cxn modelId="{55CB58C9-9421-425B-A1D2-870C3150F7A0}" type="presParOf" srcId="{6A66B102-5D00-4717-96C8-0A098790CC29}" destId="{8C4D3E4E-360D-495F-BDAA-5B1C19C86F3F}" srcOrd="4" destOrd="0" presId="urn:microsoft.com/office/officeart/2005/8/layout/chevron2"/>
    <dgm:cxn modelId="{0724F435-BC12-45C2-A358-6DDD2EF8D827}" type="presParOf" srcId="{8C4D3E4E-360D-495F-BDAA-5B1C19C86F3F}" destId="{57FD8955-18C2-4782-BA87-32CDB47B8895}" srcOrd="0" destOrd="0" presId="urn:microsoft.com/office/officeart/2005/8/layout/chevron2"/>
    <dgm:cxn modelId="{0443C5E8-DAA2-43F3-88A3-230AE55B57C7}" type="presParOf" srcId="{8C4D3E4E-360D-495F-BDAA-5B1C19C86F3F}" destId="{62CA1A37-D3E9-40CF-AFDB-C5D86710D87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F3D78-F241-4737-9D6F-440D5EFFD803}">
      <dsp:nvSpPr>
        <dsp:cNvPr id="0" name=""/>
        <dsp:cNvSpPr/>
      </dsp:nvSpPr>
      <dsp:spPr>
        <a:xfrm rot="5400000">
          <a:off x="637917" y="1120915"/>
          <a:ext cx="1545882" cy="2572313"/>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BB7BB2-56F6-4C7B-BEB6-3463AEA700B4}">
      <dsp:nvSpPr>
        <dsp:cNvPr id="0" name=""/>
        <dsp:cNvSpPr/>
      </dsp:nvSpPr>
      <dsp:spPr>
        <a:xfrm>
          <a:off x="391885" y="1851105"/>
          <a:ext cx="2322298" cy="2035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s-ES" sz="1800" kern="1200" dirty="0"/>
            <a:t> Necesidad de promover una mejor administración de los recursos financieros</a:t>
          </a:r>
          <a:endParaRPr lang="es-US" sz="1800" kern="1200" dirty="0"/>
        </a:p>
      </dsp:txBody>
      <dsp:txXfrm>
        <a:off x="391885" y="1851105"/>
        <a:ext cx="2322298" cy="2035630"/>
      </dsp:txXfrm>
    </dsp:sp>
    <dsp:sp modelId="{C576828F-B4A6-497A-AEEE-224C3F9367FC}">
      <dsp:nvSpPr>
        <dsp:cNvPr id="0" name=""/>
        <dsp:cNvSpPr/>
      </dsp:nvSpPr>
      <dsp:spPr>
        <a:xfrm>
          <a:off x="2166915" y="319032"/>
          <a:ext cx="438169" cy="438169"/>
        </a:xfrm>
        <a:prstGeom prst="triangle">
          <a:avLst>
            <a:gd name="adj" fmla="val 1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52878F-F699-43CF-9F1F-A1D0996E3B04}">
      <dsp:nvSpPr>
        <dsp:cNvPr id="0" name=""/>
        <dsp:cNvSpPr/>
      </dsp:nvSpPr>
      <dsp:spPr>
        <a:xfrm rot="5400000">
          <a:off x="3383786" y="1091244"/>
          <a:ext cx="1545882" cy="2572313"/>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FBB53B-372C-4A42-973F-6B29B89B7952}">
      <dsp:nvSpPr>
        <dsp:cNvPr id="0" name=""/>
        <dsp:cNvSpPr/>
      </dsp:nvSpPr>
      <dsp:spPr>
        <a:xfrm>
          <a:off x="3167067" y="1836676"/>
          <a:ext cx="2322298" cy="2035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s-ES" sz="1800" kern="1200" dirty="0"/>
            <a:t>Expuestas a riesgos financieros lo que conduce a crisis económicas </a:t>
          </a:r>
          <a:endParaRPr lang="es-US" sz="1800" kern="1200" dirty="0"/>
        </a:p>
      </dsp:txBody>
      <dsp:txXfrm>
        <a:off x="3167067" y="1836676"/>
        <a:ext cx="2322298" cy="2035630"/>
      </dsp:txXfrm>
    </dsp:sp>
    <dsp:sp modelId="{669C369C-0D9C-4341-8635-148406B9874A}">
      <dsp:nvSpPr>
        <dsp:cNvPr id="0" name=""/>
        <dsp:cNvSpPr/>
      </dsp:nvSpPr>
      <dsp:spPr>
        <a:xfrm>
          <a:off x="4983734" y="836554"/>
          <a:ext cx="438169" cy="438169"/>
        </a:xfrm>
        <a:prstGeom prst="triangle">
          <a:avLst>
            <a:gd name="adj" fmla="val 1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971E19-AE04-49CB-B2C5-A69586B13AC1}">
      <dsp:nvSpPr>
        <dsp:cNvPr id="0" name=""/>
        <dsp:cNvSpPr/>
      </dsp:nvSpPr>
      <dsp:spPr>
        <a:xfrm rot="5400000">
          <a:off x="6200598" y="322440"/>
          <a:ext cx="1545882" cy="2572313"/>
        </a:xfrm>
        <a:prstGeom prst="corner">
          <a:avLst>
            <a:gd name="adj1" fmla="val 16120"/>
            <a:gd name="adj2" fmla="val 16110"/>
          </a:avLst>
        </a:prstGeom>
        <a:blipFill rotWithShape="0">
          <a:blip xmlns:r="http://schemas.openxmlformats.org/officeDocument/2006/relationships" r:embed="rId1"/>
          <a:stretch>
            <a:fillRect/>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1B1012-903B-4C1E-8264-1050DAC65029}">
      <dsp:nvSpPr>
        <dsp:cNvPr id="0" name=""/>
        <dsp:cNvSpPr/>
      </dsp:nvSpPr>
      <dsp:spPr>
        <a:xfrm>
          <a:off x="5889511" y="1039995"/>
          <a:ext cx="2322298" cy="2035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s-US" sz="1800" kern="1200" dirty="0"/>
            <a:t>Las COACS segmento 4 son la alternativa de los sectores de la sociedad más vulnerables.</a:t>
          </a:r>
        </a:p>
      </dsp:txBody>
      <dsp:txXfrm>
        <a:off x="5889511" y="1039995"/>
        <a:ext cx="2322298" cy="2035630"/>
      </dsp:txXfrm>
    </dsp:sp>
    <dsp:sp modelId="{EAFDAB24-70D3-4ED7-9B04-681DC66D875D}">
      <dsp:nvSpPr>
        <dsp:cNvPr id="0" name=""/>
        <dsp:cNvSpPr/>
      </dsp:nvSpPr>
      <dsp:spPr>
        <a:xfrm>
          <a:off x="7826681" y="133063"/>
          <a:ext cx="438169" cy="438169"/>
        </a:xfrm>
        <a:prstGeom prst="triangle">
          <a:avLst>
            <a:gd name="adj" fmla="val 1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B6E26E-7124-483A-9B9B-EA5E37A5C274}">
      <dsp:nvSpPr>
        <dsp:cNvPr id="0" name=""/>
        <dsp:cNvSpPr/>
      </dsp:nvSpPr>
      <dsp:spPr>
        <a:xfrm rot="5400000">
          <a:off x="9043545" y="-381049"/>
          <a:ext cx="1545882" cy="2572313"/>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E7980B-883B-497D-B9F8-48DBCA93D05C}">
      <dsp:nvSpPr>
        <dsp:cNvPr id="0" name=""/>
        <dsp:cNvSpPr/>
      </dsp:nvSpPr>
      <dsp:spPr>
        <a:xfrm>
          <a:off x="8759257" y="406510"/>
          <a:ext cx="2322298" cy="2035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s-US" sz="1800" kern="1200" dirty="0"/>
            <a:t>Fuente de empleo</a:t>
          </a:r>
        </a:p>
        <a:p>
          <a:pPr lvl="0" algn="just" defTabSz="800100">
            <a:lnSpc>
              <a:spcPct val="90000"/>
            </a:lnSpc>
            <a:spcBef>
              <a:spcPct val="0"/>
            </a:spcBef>
            <a:spcAft>
              <a:spcPct val="35000"/>
            </a:spcAft>
          </a:pPr>
          <a:r>
            <a:rPr lang="es-US" sz="1800" kern="1200" dirty="0"/>
            <a:t>Autogestión</a:t>
          </a:r>
        </a:p>
        <a:p>
          <a:pPr lvl="0" algn="just" defTabSz="800100">
            <a:lnSpc>
              <a:spcPct val="90000"/>
            </a:lnSpc>
            <a:spcBef>
              <a:spcPct val="0"/>
            </a:spcBef>
            <a:spcAft>
              <a:spcPct val="35000"/>
            </a:spcAft>
          </a:pPr>
          <a:r>
            <a:rPr lang="es-US" sz="1800" kern="1200" dirty="0"/>
            <a:t>Oportunidad de desarrollo económico inclusivo.</a:t>
          </a:r>
        </a:p>
      </dsp:txBody>
      <dsp:txXfrm>
        <a:off x="8759257" y="406510"/>
        <a:ext cx="2322298" cy="20356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46965-A911-43E0-B372-9C0AA7869C31}">
      <dsp:nvSpPr>
        <dsp:cNvPr id="0" name=""/>
        <dsp:cNvSpPr/>
      </dsp:nvSpPr>
      <dsp:spPr>
        <a:xfrm>
          <a:off x="1861750" y="618382"/>
          <a:ext cx="1735256" cy="571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a:t>Objetivo 1</a:t>
          </a:r>
        </a:p>
      </dsp:txBody>
      <dsp:txXfrm>
        <a:off x="1861750" y="618382"/>
        <a:ext cx="1735256" cy="571845"/>
      </dsp:txXfrm>
    </dsp:sp>
    <dsp:sp modelId="{9EC6AAD5-C0C2-434F-8899-AE68FA6D7585}">
      <dsp:nvSpPr>
        <dsp:cNvPr id="0" name=""/>
        <dsp:cNvSpPr/>
      </dsp:nvSpPr>
      <dsp:spPr>
        <a:xfrm>
          <a:off x="1737818" y="1824208"/>
          <a:ext cx="1735256" cy="107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s-EC" sz="2700" kern="1200" dirty="0"/>
            <a:t>Activo </a:t>
          </a:r>
        </a:p>
      </dsp:txBody>
      <dsp:txXfrm>
        <a:off x="1737818" y="1824208"/>
        <a:ext cx="1735256" cy="1071360"/>
      </dsp:txXfrm>
    </dsp:sp>
    <dsp:sp modelId="{EF9D037A-3776-44D4-90F3-57023754D239}">
      <dsp:nvSpPr>
        <dsp:cNvPr id="0" name=""/>
        <dsp:cNvSpPr/>
      </dsp:nvSpPr>
      <dsp:spPr>
        <a:xfrm>
          <a:off x="1859778" y="444462"/>
          <a:ext cx="138031" cy="138031"/>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62CD23-2C03-45BF-97B1-AA36498D04E0}">
      <dsp:nvSpPr>
        <dsp:cNvPr id="0" name=""/>
        <dsp:cNvSpPr/>
      </dsp:nvSpPr>
      <dsp:spPr>
        <a:xfrm>
          <a:off x="1956400" y="251217"/>
          <a:ext cx="138031" cy="138031"/>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DFFCF2-C406-4264-B574-40AAB2CF8D7D}">
      <dsp:nvSpPr>
        <dsp:cNvPr id="0" name=""/>
        <dsp:cNvSpPr/>
      </dsp:nvSpPr>
      <dsp:spPr>
        <a:xfrm>
          <a:off x="2188293" y="289866"/>
          <a:ext cx="216907" cy="216907"/>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3F58EA-EF17-48BF-9C5E-4D04CB9B3F98}">
      <dsp:nvSpPr>
        <dsp:cNvPr id="0" name=""/>
        <dsp:cNvSpPr/>
      </dsp:nvSpPr>
      <dsp:spPr>
        <a:xfrm>
          <a:off x="2381538" y="77297"/>
          <a:ext cx="138031" cy="138031"/>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EC9D71-18F2-4CE5-9033-C4A700A8F98A}">
      <dsp:nvSpPr>
        <dsp:cNvPr id="0" name=""/>
        <dsp:cNvSpPr/>
      </dsp:nvSpPr>
      <dsp:spPr>
        <a:xfrm>
          <a:off x="2632756" y="0"/>
          <a:ext cx="138031" cy="138031"/>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6E917F-417C-43CD-8E03-72281A40CCAB}">
      <dsp:nvSpPr>
        <dsp:cNvPr id="0" name=""/>
        <dsp:cNvSpPr/>
      </dsp:nvSpPr>
      <dsp:spPr>
        <a:xfrm>
          <a:off x="2941947" y="135271"/>
          <a:ext cx="138031" cy="138031"/>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BA547B-3254-4B99-9788-AFC1109B2B79}">
      <dsp:nvSpPr>
        <dsp:cNvPr id="0" name=""/>
        <dsp:cNvSpPr/>
      </dsp:nvSpPr>
      <dsp:spPr>
        <a:xfrm>
          <a:off x="3135191" y="231893"/>
          <a:ext cx="216907" cy="216907"/>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59969D-8368-4664-870B-5D736347B00C}">
      <dsp:nvSpPr>
        <dsp:cNvPr id="0" name=""/>
        <dsp:cNvSpPr/>
      </dsp:nvSpPr>
      <dsp:spPr>
        <a:xfrm>
          <a:off x="3405734" y="444462"/>
          <a:ext cx="138031" cy="138031"/>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E1B5CA-075D-4E1F-A08F-DB8AAA9082AD}">
      <dsp:nvSpPr>
        <dsp:cNvPr id="0" name=""/>
        <dsp:cNvSpPr/>
      </dsp:nvSpPr>
      <dsp:spPr>
        <a:xfrm>
          <a:off x="3521680" y="657031"/>
          <a:ext cx="138031" cy="138031"/>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978AA9-679C-4A29-B3B1-FBE6D01CA860}">
      <dsp:nvSpPr>
        <dsp:cNvPr id="0" name=""/>
        <dsp:cNvSpPr/>
      </dsp:nvSpPr>
      <dsp:spPr>
        <a:xfrm>
          <a:off x="2516809" y="251217"/>
          <a:ext cx="354938" cy="354938"/>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20F8A5-0339-476A-99E7-CEB88D48CBC3}">
      <dsp:nvSpPr>
        <dsp:cNvPr id="0" name=""/>
        <dsp:cNvSpPr/>
      </dsp:nvSpPr>
      <dsp:spPr>
        <a:xfrm>
          <a:off x="1763155" y="985546"/>
          <a:ext cx="138031" cy="138031"/>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949731-FB62-476F-A0D5-25414BFDC138}">
      <dsp:nvSpPr>
        <dsp:cNvPr id="0" name=""/>
        <dsp:cNvSpPr/>
      </dsp:nvSpPr>
      <dsp:spPr>
        <a:xfrm>
          <a:off x="1879102" y="1159466"/>
          <a:ext cx="216907" cy="216907"/>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9C9FDC-F7C7-41D0-9899-6DB1AA722F94}">
      <dsp:nvSpPr>
        <dsp:cNvPr id="0" name=""/>
        <dsp:cNvSpPr/>
      </dsp:nvSpPr>
      <dsp:spPr>
        <a:xfrm>
          <a:off x="2168969" y="1314062"/>
          <a:ext cx="315501" cy="315501"/>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EFF451-2BD8-411F-9B5C-FA484F9F1CF1}">
      <dsp:nvSpPr>
        <dsp:cNvPr id="0" name=""/>
        <dsp:cNvSpPr/>
      </dsp:nvSpPr>
      <dsp:spPr>
        <a:xfrm>
          <a:off x="2574782" y="1565280"/>
          <a:ext cx="138031" cy="138031"/>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952945-E928-4036-985F-492E90FF8F3A}">
      <dsp:nvSpPr>
        <dsp:cNvPr id="0" name=""/>
        <dsp:cNvSpPr/>
      </dsp:nvSpPr>
      <dsp:spPr>
        <a:xfrm>
          <a:off x="2652080" y="1314062"/>
          <a:ext cx="216907" cy="216907"/>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DF9EBE-59C8-4F40-AA53-E25F144291DC}">
      <dsp:nvSpPr>
        <dsp:cNvPr id="0" name=""/>
        <dsp:cNvSpPr/>
      </dsp:nvSpPr>
      <dsp:spPr>
        <a:xfrm>
          <a:off x="2845325" y="1584604"/>
          <a:ext cx="138031" cy="138031"/>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8310A0-65D6-4F57-BBD9-E26CE69E4D7E}">
      <dsp:nvSpPr>
        <dsp:cNvPr id="0" name=""/>
        <dsp:cNvSpPr/>
      </dsp:nvSpPr>
      <dsp:spPr>
        <a:xfrm>
          <a:off x="3019245" y="1275413"/>
          <a:ext cx="315501" cy="315501"/>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7711AE-7DE1-4511-9535-51C75D1C4A4F}">
      <dsp:nvSpPr>
        <dsp:cNvPr id="0" name=""/>
        <dsp:cNvSpPr/>
      </dsp:nvSpPr>
      <dsp:spPr>
        <a:xfrm>
          <a:off x="3444382" y="1198115"/>
          <a:ext cx="216907" cy="216907"/>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87B1B6-19F8-4DD1-AD60-8010A22FFC39}">
      <dsp:nvSpPr>
        <dsp:cNvPr id="0" name=""/>
        <dsp:cNvSpPr/>
      </dsp:nvSpPr>
      <dsp:spPr>
        <a:xfrm>
          <a:off x="3661290" y="289545"/>
          <a:ext cx="637025" cy="1216150"/>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D3A2A4-F465-4451-8294-2D312ACEECF6}">
      <dsp:nvSpPr>
        <dsp:cNvPr id="0" name=""/>
        <dsp:cNvSpPr/>
      </dsp:nvSpPr>
      <dsp:spPr>
        <a:xfrm>
          <a:off x="4182492" y="289545"/>
          <a:ext cx="637025" cy="1216150"/>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22057B-D79C-43AC-848A-F09DEDC7F5AD}">
      <dsp:nvSpPr>
        <dsp:cNvPr id="0" name=""/>
        <dsp:cNvSpPr/>
      </dsp:nvSpPr>
      <dsp:spPr>
        <a:xfrm>
          <a:off x="4949818" y="203268"/>
          <a:ext cx="1476740" cy="1476740"/>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s-EC" sz="1700" kern="1200" dirty="0"/>
            <a:t>Evolución de Estructura Financiera</a:t>
          </a:r>
        </a:p>
      </dsp:txBody>
      <dsp:txXfrm>
        <a:off x="5166082" y="419532"/>
        <a:ext cx="1044212" cy="1044212"/>
      </dsp:txXfrm>
    </dsp:sp>
    <dsp:sp modelId="{71854585-ECEB-48CB-960C-D00D9050E911}">
      <dsp:nvSpPr>
        <dsp:cNvPr id="0" name=""/>
        <dsp:cNvSpPr/>
      </dsp:nvSpPr>
      <dsp:spPr>
        <a:xfrm>
          <a:off x="4819517" y="1824208"/>
          <a:ext cx="1737341" cy="107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s-EC" sz="2700" kern="1200" dirty="0"/>
            <a:t>Patrimonio</a:t>
          </a:r>
        </a:p>
      </dsp:txBody>
      <dsp:txXfrm>
        <a:off x="4819517" y="1824208"/>
        <a:ext cx="1737341" cy="10713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46965-A911-43E0-B372-9C0AA7869C31}">
      <dsp:nvSpPr>
        <dsp:cNvPr id="0" name=""/>
        <dsp:cNvSpPr/>
      </dsp:nvSpPr>
      <dsp:spPr>
        <a:xfrm>
          <a:off x="133854" y="1021497"/>
          <a:ext cx="1994402" cy="65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a:t>Objetivo 2</a:t>
          </a:r>
        </a:p>
      </dsp:txBody>
      <dsp:txXfrm>
        <a:off x="133854" y="1021497"/>
        <a:ext cx="1994402" cy="657246"/>
      </dsp:txXfrm>
    </dsp:sp>
    <dsp:sp modelId="{EF9D037A-3776-44D4-90F3-57023754D239}">
      <dsp:nvSpPr>
        <dsp:cNvPr id="0" name=""/>
        <dsp:cNvSpPr/>
      </dsp:nvSpPr>
      <dsp:spPr>
        <a:xfrm>
          <a:off x="131588" y="821603"/>
          <a:ext cx="158645" cy="158645"/>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62CD23-2C03-45BF-97B1-AA36498D04E0}">
      <dsp:nvSpPr>
        <dsp:cNvPr id="0" name=""/>
        <dsp:cNvSpPr/>
      </dsp:nvSpPr>
      <dsp:spPr>
        <a:xfrm>
          <a:off x="242640" y="599499"/>
          <a:ext cx="158645" cy="158645"/>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DFFCF2-C406-4264-B574-40AAB2CF8D7D}">
      <dsp:nvSpPr>
        <dsp:cNvPr id="0" name=""/>
        <dsp:cNvSpPr/>
      </dsp:nvSpPr>
      <dsp:spPr>
        <a:xfrm>
          <a:off x="509165" y="643920"/>
          <a:ext cx="249300" cy="249300"/>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3F58EA-EF17-48BF-9C5E-4D04CB9B3F98}">
      <dsp:nvSpPr>
        <dsp:cNvPr id="0" name=""/>
        <dsp:cNvSpPr/>
      </dsp:nvSpPr>
      <dsp:spPr>
        <a:xfrm>
          <a:off x="731269" y="399606"/>
          <a:ext cx="158645" cy="158645"/>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EC9D71-18F2-4CE5-9033-C4A700A8F98A}">
      <dsp:nvSpPr>
        <dsp:cNvPr id="0" name=""/>
        <dsp:cNvSpPr/>
      </dsp:nvSpPr>
      <dsp:spPr>
        <a:xfrm>
          <a:off x="1020004" y="310764"/>
          <a:ext cx="158645" cy="158645"/>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6E917F-417C-43CD-8E03-72281A40CCAB}">
      <dsp:nvSpPr>
        <dsp:cNvPr id="0" name=""/>
        <dsp:cNvSpPr/>
      </dsp:nvSpPr>
      <dsp:spPr>
        <a:xfrm>
          <a:off x="1375370" y="466237"/>
          <a:ext cx="158645" cy="158645"/>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BA547B-3254-4B99-9788-AFC1109B2B79}">
      <dsp:nvSpPr>
        <dsp:cNvPr id="0" name=""/>
        <dsp:cNvSpPr/>
      </dsp:nvSpPr>
      <dsp:spPr>
        <a:xfrm>
          <a:off x="1597474" y="577289"/>
          <a:ext cx="249300" cy="249300"/>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59969D-8368-4664-870B-5D736347B00C}">
      <dsp:nvSpPr>
        <dsp:cNvPr id="0" name=""/>
        <dsp:cNvSpPr/>
      </dsp:nvSpPr>
      <dsp:spPr>
        <a:xfrm>
          <a:off x="1908419" y="821603"/>
          <a:ext cx="158645" cy="158645"/>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E1B5CA-075D-4E1F-A08F-DB8AAA9082AD}">
      <dsp:nvSpPr>
        <dsp:cNvPr id="0" name=""/>
        <dsp:cNvSpPr/>
      </dsp:nvSpPr>
      <dsp:spPr>
        <a:xfrm>
          <a:off x="2041682" y="1065917"/>
          <a:ext cx="158645" cy="158645"/>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978AA9-679C-4A29-B3B1-FBE6D01CA860}">
      <dsp:nvSpPr>
        <dsp:cNvPr id="0" name=""/>
        <dsp:cNvSpPr/>
      </dsp:nvSpPr>
      <dsp:spPr>
        <a:xfrm>
          <a:off x="886741" y="599499"/>
          <a:ext cx="407945" cy="407945"/>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20F8A5-0339-476A-99E7-CEB88D48CBC3}">
      <dsp:nvSpPr>
        <dsp:cNvPr id="0" name=""/>
        <dsp:cNvSpPr/>
      </dsp:nvSpPr>
      <dsp:spPr>
        <a:xfrm>
          <a:off x="20536" y="1443494"/>
          <a:ext cx="158645" cy="158645"/>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949731-FB62-476F-A0D5-25414BFDC138}">
      <dsp:nvSpPr>
        <dsp:cNvPr id="0" name=""/>
        <dsp:cNvSpPr/>
      </dsp:nvSpPr>
      <dsp:spPr>
        <a:xfrm>
          <a:off x="153798" y="1643388"/>
          <a:ext cx="249300" cy="249300"/>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9C9FDC-F7C7-41D0-9899-6DB1AA722F94}">
      <dsp:nvSpPr>
        <dsp:cNvPr id="0" name=""/>
        <dsp:cNvSpPr/>
      </dsp:nvSpPr>
      <dsp:spPr>
        <a:xfrm>
          <a:off x="486954" y="1821071"/>
          <a:ext cx="362618" cy="362618"/>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EFF451-2BD8-411F-9B5C-FA484F9F1CF1}">
      <dsp:nvSpPr>
        <dsp:cNvPr id="0" name=""/>
        <dsp:cNvSpPr/>
      </dsp:nvSpPr>
      <dsp:spPr>
        <a:xfrm>
          <a:off x="953373" y="2109806"/>
          <a:ext cx="158645" cy="158645"/>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952945-E928-4036-985F-492E90FF8F3A}">
      <dsp:nvSpPr>
        <dsp:cNvPr id="0" name=""/>
        <dsp:cNvSpPr/>
      </dsp:nvSpPr>
      <dsp:spPr>
        <a:xfrm>
          <a:off x="1042214" y="1821071"/>
          <a:ext cx="249300" cy="249300"/>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DF9EBE-59C8-4F40-AA53-E25F144291DC}">
      <dsp:nvSpPr>
        <dsp:cNvPr id="0" name=""/>
        <dsp:cNvSpPr/>
      </dsp:nvSpPr>
      <dsp:spPr>
        <a:xfrm>
          <a:off x="1264318" y="2132016"/>
          <a:ext cx="158645" cy="158645"/>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8310A0-65D6-4F57-BBD9-E26CE69E4D7E}">
      <dsp:nvSpPr>
        <dsp:cNvPr id="0" name=""/>
        <dsp:cNvSpPr/>
      </dsp:nvSpPr>
      <dsp:spPr>
        <a:xfrm>
          <a:off x="1464211" y="1776650"/>
          <a:ext cx="362618" cy="362618"/>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7711AE-7DE1-4511-9535-51C75D1C4A4F}">
      <dsp:nvSpPr>
        <dsp:cNvPr id="0" name=""/>
        <dsp:cNvSpPr/>
      </dsp:nvSpPr>
      <dsp:spPr>
        <a:xfrm>
          <a:off x="1952840" y="1687808"/>
          <a:ext cx="249300" cy="249300"/>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87B1B6-19F8-4DD1-AD60-8010A22FFC39}">
      <dsp:nvSpPr>
        <dsp:cNvPr id="0" name=""/>
        <dsp:cNvSpPr/>
      </dsp:nvSpPr>
      <dsp:spPr>
        <a:xfrm>
          <a:off x="2202140" y="643551"/>
          <a:ext cx="732159" cy="1397772"/>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D3A2A4-F465-4451-8294-2D312ACEECF6}">
      <dsp:nvSpPr>
        <dsp:cNvPr id="0" name=""/>
        <dsp:cNvSpPr/>
      </dsp:nvSpPr>
      <dsp:spPr>
        <a:xfrm>
          <a:off x="2801180" y="643551"/>
          <a:ext cx="732159" cy="1397772"/>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22057B-D79C-43AC-848A-F09DEDC7F5AD}">
      <dsp:nvSpPr>
        <dsp:cNvPr id="0" name=""/>
        <dsp:cNvSpPr/>
      </dsp:nvSpPr>
      <dsp:spPr>
        <a:xfrm>
          <a:off x="3613211" y="528036"/>
          <a:ext cx="1697278" cy="1697278"/>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EC" sz="2000" kern="1200" dirty="0"/>
            <a:t>Situación Financiera</a:t>
          </a:r>
        </a:p>
        <a:p>
          <a:pPr lvl="0" algn="ctr" defTabSz="889000">
            <a:lnSpc>
              <a:spcPct val="90000"/>
            </a:lnSpc>
            <a:spcBef>
              <a:spcPct val="0"/>
            </a:spcBef>
            <a:spcAft>
              <a:spcPct val="35000"/>
            </a:spcAft>
          </a:pPr>
          <a:r>
            <a:rPr lang="es-EC" sz="2000" kern="1200" dirty="0"/>
            <a:t>PERLAS</a:t>
          </a:r>
        </a:p>
      </dsp:txBody>
      <dsp:txXfrm>
        <a:off x="3861772" y="776597"/>
        <a:ext cx="1200156" cy="12001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46965-A911-43E0-B372-9C0AA7869C31}">
      <dsp:nvSpPr>
        <dsp:cNvPr id="0" name=""/>
        <dsp:cNvSpPr/>
      </dsp:nvSpPr>
      <dsp:spPr>
        <a:xfrm>
          <a:off x="184464" y="1416410"/>
          <a:ext cx="2705025" cy="891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EC" sz="3200" kern="1200" dirty="0"/>
            <a:t>Objetivo 3</a:t>
          </a:r>
        </a:p>
      </dsp:txBody>
      <dsp:txXfrm>
        <a:off x="184464" y="1416410"/>
        <a:ext cx="2705025" cy="891428"/>
      </dsp:txXfrm>
    </dsp:sp>
    <dsp:sp modelId="{9EC6AAD5-C0C2-434F-8899-AE68FA6D7585}">
      <dsp:nvSpPr>
        <dsp:cNvPr id="0" name=""/>
        <dsp:cNvSpPr/>
      </dsp:nvSpPr>
      <dsp:spPr>
        <a:xfrm>
          <a:off x="2485277" y="3175778"/>
          <a:ext cx="2705025" cy="1670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EC" sz="3200" kern="1200" dirty="0"/>
            <a:t>Encuestas </a:t>
          </a:r>
        </a:p>
      </dsp:txBody>
      <dsp:txXfrm>
        <a:off x="2485277" y="3175778"/>
        <a:ext cx="2705025" cy="1670103"/>
      </dsp:txXfrm>
    </dsp:sp>
    <dsp:sp modelId="{EF9D037A-3776-44D4-90F3-57023754D239}">
      <dsp:nvSpPr>
        <dsp:cNvPr id="0" name=""/>
        <dsp:cNvSpPr/>
      </dsp:nvSpPr>
      <dsp:spPr>
        <a:xfrm>
          <a:off x="181390" y="1145292"/>
          <a:ext cx="215172" cy="215172"/>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62CD23-2C03-45BF-97B1-AA36498D04E0}">
      <dsp:nvSpPr>
        <dsp:cNvPr id="0" name=""/>
        <dsp:cNvSpPr/>
      </dsp:nvSpPr>
      <dsp:spPr>
        <a:xfrm>
          <a:off x="332011" y="844051"/>
          <a:ext cx="215172" cy="215172"/>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DFFCF2-C406-4264-B574-40AAB2CF8D7D}">
      <dsp:nvSpPr>
        <dsp:cNvPr id="0" name=""/>
        <dsp:cNvSpPr/>
      </dsp:nvSpPr>
      <dsp:spPr>
        <a:xfrm>
          <a:off x="693501" y="904299"/>
          <a:ext cx="338128" cy="338128"/>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3F58EA-EF17-48BF-9C5E-4D04CB9B3F98}">
      <dsp:nvSpPr>
        <dsp:cNvPr id="0" name=""/>
        <dsp:cNvSpPr/>
      </dsp:nvSpPr>
      <dsp:spPr>
        <a:xfrm>
          <a:off x="994742" y="572934"/>
          <a:ext cx="215172" cy="215172"/>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EC9D71-18F2-4CE5-9033-C4A700A8F98A}">
      <dsp:nvSpPr>
        <dsp:cNvPr id="0" name=""/>
        <dsp:cNvSpPr/>
      </dsp:nvSpPr>
      <dsp:spPr>
        <a:xfrm>
          <a:off x="1386356" y="452437"/>
          <a:ext cx="215172" cy="215172"/>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6E917F-417C-43CD-8E03-72281A40CCAB}">
      <dsp:nvSpPr>
        <dsp:cNvPr id="0" name=""/>
        <dsp:cNvSpPr/>
      </dsp:nvSpPr>
      <dsp:spPr>
        <a:xfrm>
          <a:off x="1868342" y="663306"/>
          <a:ext cx="215172" cy="215172"/>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BA547B-3254-4B99-9788-AFC1109B2B79}">
      <dsp:nvSpPr>
        <dsp:cNvPr id="0" name=""/>
        <dsp:cNvSpPr/>
      </dsp:nvSpPr>
      <dsp:spPr>
        <a:xfrm>
          <a:off x="2169584" y="813927"/>
          <a:ext cx="338128" cy="338128"/>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59969D-8368-4664-870B-5D736347B00C}">
      <dsp:nvSpPr>
        <dsp:cNvPr id="0" name=""/>
        <dsp:cNvSpPr/>
      </dsp:nvSpPr>
      <dsp:spPr>
        <a:xfrm>
          <a:off x="2591322" y="1145292"/>
          <a:ext cx="215172" cy="215172"/>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E1B5CA-075D-4E1F-A08F-DB8AAA9082AD}">
      <dsp:nvSpPr>
        <dsp:cNvPr id="0" name=""/>
        <dsp:cNvSpPr/>
      </dsp:nvSpPr>
      <dsp:spPr>
        <a:xfrm>
          <a:off x="2772067" y="1476658"/>
          <a:ext cx="215172" cy="215172"/>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978AA9-679C-4A29-B3B1-FBE6D01CA860}">
      <dsp:nvSpPr>
        <dsp:cNvPr id="0" name=""/>
        <dsp:cNvSpPr/>
      </dsp:nvSpPr>
      <dsp:spPr>
        <a:xfrm>
          <a:off x="1205611" y="844051"/>
          <a:ext cx="553300" cy="553300"/>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20F8A5-0339-476A-99E7-CEB88D48CBC3}">
      <dsp:nvSpPr>
        <dsp:cNvPr id="0" name=""/>
        <dsp:cNvSpPr/>
      </dsp:nvSpPr>
      <dsp:spPr>
        <a:xfrm>
          <a:off x="30770" y="1988768"/>
          <a:ext cx="215172" cy="215172"/>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949731-FB62-476F-A0D5-25414BFDC138}">
      <dsp:nvSpPr>
        <dsp:cNvPr id="0" name=""/>
        <dsp:cNvSpPr/>
      </dsp:nvSpPr>
      <dsp:spPr>
        <a:xfrm>
          <a:off x="211514" y="2259886"/>
          <a:ext cx="338128" cy="338128"/>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9C9FDC-F7C7-41D0-9899-6DB1AA722F94}">
      <dsp:nvSpPr>
        <dsp:cNvPr id="0" name=""/>
        <dsp:cNvSpPr/>
      </dsp:nvSpPr>
      <dsp:spPr>
        <a:xfrm>
          <a:off x="663377" y="2500879"/>
          <a:ext cx="491822" cy="491822"/>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EFF451-2BD8-411F-9B5C-FA484F9F1CF1}">
      <dsp:nvSpPr>
        <dsp:cNvPr id="0" name=""/>
        <dsp:cNvSpPr/>
      </dsp:nvSpPr>
      <dsp:spPr>
        <a:xfrm>
          <a:off x="1295984" y="2892493"/>
          <a:ext cx="215172" cy="215172"/>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952945-E928-4036-985F-492E90FF8F3A}">
      <dsp:nvSpPr>
        <dsp:cNvPr id="0" name=""/>
        <dsp:cNvSpPr/>
      </dsp:nvSpPr>
      <dsp:spPr>
        <a:xfrm>
          <a:off x="1416480" y="2500879"/>
          <a:ext cx="338128" cy="338128"/>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DF9EBE-59C8-4F40-AA53-E25F144291DC}">
      <dsp:nvSpPr>
        <dsp:cNvPr id="0" name=""/>
        <dsp:cNvSpPr/>
      </dsp:nvSpPr>
      <dsp:spPr>
        <a:xfrm>
          <a:off x="1717722" y="2922617"/>
          <a:ext cx="215172" cy="215172"/>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8310A0-65D6-4F57-BBD9-E26CE69E4D7E}">
      <dsp:nvSpPr>
        <dsp:cNvPr id="0" name=""/>
        <dsp:cNvSpPr/>
      </dsp:nvSpPr>
      <dsp:spPr>
        <a:xfrm>
          <a:off x="1988839" y="2440631"/>
          <a:ext cx="491822" cy="491822"/>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7711AE-7DE1-4511-9535-51C75D1C4A4F}">
      <dsp:nvSpPr>
        <dsp:cNvPr id="0" name=""/>
        <dsp:cNvSpPr/>
      </dsp:nvSpPr>
      <dsp:spPr>
        <a:xfrm>
          <a:off x="2651570" y="2320134"/>
          <a:ext cx="338128" cy="338128"/>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87B1B6-19F8-4DD1-AD60-8010A22FFC39}">
      <dsp:nvSpPr>
        <dsp:cNvPr id="0" name=""/>
        <dsp:cNvSpPr/>
      </dsp:nvSpPr>
      <dsp:spPr>
        <a:xfrm>
          <a:off x="2989698" y="903798"/>
          <a:ext cx="993034" cy="1895810"/>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D3A2A4-F465-4451-8294-2D312ACEECF6}">
      <dsp:nvSpPr>
        <dsp:cNvPr id="0" name=""/>
        <dsp:cNvSpPr/>
      </dsp:nvSpPr>
      <dsp:spPr>
        <a:xfrm>
          <a:off x="3802181" y="903798"/>
          <a:ext cx="993034" cy="1895810"/>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22057B-D79C-43AC-848A-F09DEDC7F5AD}">
      <dsp:nvSpPr>
        <dsp:cNvPr id="0" name=""/>
        <dsp:cNvSpPr/>
      </dsp:nvSpPr>
      <dsp:spPr>
        <a:xfrm>
          <a:off x="4795215" y="971469"/>
          <a:ext cx="3302014" cy="1853344"/>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s-EC" sz="2800" kern="1200" dirty="0"/>
            <a:t>Situación administrativa</a:t>
          </a:r>
        </a:p>
      </dsp:txBody>
      <dsp:txXfrm>
        <a:off x="5278784" y="1242885"/>
        <a:ext cx="2334876" cy="13105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A9E52-CCA3-412C-8859-D20D57053AA6}">
      <dsp:nvSpPr>
        <dsp:cNvPr id="0" name=""/>
        <dsp:cNvSpPr/>
      </dsp:nvSpPr>
      <dsp:spPr>
        <a:xfrm>
          <a:off x="845462" y="0"/>
          <a:ext cx="5102294" cy="5102294"/>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19F60D-9E1D-41AD-B624-805798C097F6}">
      <dsp:nvSpPr>
        <dsp:cNvPr id="0" name=""/>
        <dsp:cNvSpPr/>
      </dsp:nvSpPr>
      <dsp:spPr>
        <a:xfrm>
          <a:off x="1330179" y="484717"/>
          <a:ext cx="1989894" cy="1989894"/>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a:t>Las perspectivas laborales de la mayoría de los trabajadores no están dirigidas a lograr objetivos o mejorar la institución.</a:t>
          </a:r>
          <a:endParaRPr lang="es-MX" sz="1400" kern="1200" dirty="0"/>
        </a:p>
      </dsp:txBody>
      <dsp:txXfrm>
        <a:off x="1427318" y="581856"/>
        <a:ext cx="1795616" cy="1795616"/>
      </dsp:txXfrm>
    </dsp:sp>
    <dsp:sp modelId="{8D70364E-4653-4F0E-88E3-92205B8C7326}">
      <dsp:nvSpPr>
        <dsp:cNvPr id="0" name=""/>
        <dsp:cNvSpPr/>
      </dsp:nvSpPr>
      <dsp:spPr>
        <a:xfrm>
          <a:off x="3473143" y="484717"/>
          <a:ext cx="1989894" cy="1989894"/>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No existe un plan de trabajo anual para coordinar las actividades desarrolladas</a:t>
          </a:r>
          <a:r>
            <a:rPr lang="es-EC" sz="1700" kern="1200" dirty="0"/>
            <a:t>.</a:t>
          </a:r>
          <a:endParaRPr lang="es-MX" sz="1700" kern="1200" dirty="0"/>
        </a:p>
      </dsp:txBody>
      <dsp:txXfrm>
        <a:off x="3570282" y="581856"/>
        <a:ext cx="1795616" cy="1795616"/>
      </dsp:txXfrm>
    </dsp:sp>
    <dsp:sp modelId="{3DDD2144-B42E-4B3C-ADCF-8CCACE40C5ED}">
      <dsp:nvSpPr>
        <dsp:cNvPr id="0" name=""/>
        <dsp:cNvSpPr/>
      </dsp:nvSpPr>
      <dsp:spPr>
        <a:xfrm>
          <a:off x="1330179" y="2627681"/>
          <a:ext cx="1989894" cy="1989894"/>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Falla en el cálculo de los indicadores de rentabilidad para evaluar la eficacia de las cooperativas</a:t>
          </a:r>
          <a:r>
            <a:rPr lang="es-EC" sz="1700" kern="1200" dirty="0"/>
            <a:t>.</a:t>
          </a:r>
          <a:endParaRPr lang="es-MX" sz="1700" kern="1200" dirty="0"/>
        </a:p>
      </dsp:txBody>
      <dsp:txXfrm>
        <a:off x="1427318" y="2724820"/>
        <a:ext cx="1795616" cy="1795616"/>
      </dsp:txXfrm>
    </dsp:sp>
    <dsp:sp modelId="{B40534B1-F29E-4D9B-BE60-6433392DB8AF}">
      <dsp:nvSpPr>
        <dsp:cNvPr id="0" name=""/>
        <dsp:cNvSpPr/>
      </dsp:nvSpPr>
      <dsp:spPr>
        <a:xfrm>
          <a:off x="3473143" y="2627681"/>
          <a:ext cx="1989894" cy="1989894"/>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La situación financiera está amenazando la estabilidad de las cooperativas.</a:t>
          </a:r>
          <a:endParaRPr lang="es-MX" sz="1600" kern="1200" dirty="0"/>
        </a:p>
      </dsp:txBody>
      <dsp:txXfrm>
        <a:off x="3570282" y="2724820"/>
        <a:ext cx="1795616" cy="17956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14863-5489-4E47-AF0E-28104E705C14}">
      <dsp:nvSpPr>
        <dsp:cNvPr id="0" name=""/>
        <dsp:cNvSpPr/>
      </dsp:nvSpPr>
      <dsp:spPr>
        <a:xfrm>
          <a:off x="-6627924" y="-1013567"/>
          <a:ext cx="7888572" cy="7888572"/>
        </a:xfrm>
        <a:prstGeom prst="blockArc">
          <a:avLst>
            <a:gd name="adj1" fmla="val 18900000"/>
            <a:gd name="adj2" fmla="val 2700000"/>
            <a:gd name="adj3" fmla="val 274"/>
          </a:avLst>
        </a:pr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B699E7-89D2-4B5A-8939-34CC4C3A2817}">
      <dsp:nvSpPr>
        <dsp:cNvPr id="0" name=""/>
        <dsp:cNvSpPr/>
      </dsp:nvSpPr>
      <dsp:spPr>
        <a:xfrm>
          <a:off x="550632" y="366222"/>
          <a:ext cx="9195234" cy="732914"/>
        </a:xfrm>
        <a:prstGeom prst="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1751" tIns="35560" rIns="35560" bIns="35560" numCol="1" spcCol="1270" anchor="ctr" anchorCtr="0">
          <a:noAutofit/>
        </a:bodyPr>
        <a:lstStyle/>
        <a:p>
          <a:pPr lvl="0" algn="just" defTabSz="622300">
            <a:lnSpc>
              <a:spcPct val="90000"/>
            </a:lnSpc>
            <a:spcBef>
              <a:spcPct val="0"/>
            </a:spcBef>
            <a:spcAft>
              <a:spcPct val="35000"/>
            </a:spcAft>
          </a:pPr>
          <a:r>
            <a:rPr lang="es-EC" sz="1400" kern="1200" dirty="0"/>
            <a:t>Capacitar sistemáticamente a gerentes y especialistas de las diferentes cooperativas, en la que se garantice el cumplimiento de objetivos como la única alternativa viable para lograr niveles más altos de coordinación, iniciativa y desempeño</a:t>
          </a:r>
          <a:endParaRPr lang="es-EC" sz="1400" b="0" kern="1200" dirty="0">
            <a:latin typeface="Arial" panose="020B0604020202020204" pitchFamily="34" charset="0"/>
            <a:cs typeface="Arial" panose="020B0604020202020204" pitchFamily="34" charset="0"/>
          </a:endParaRPr>
        </a:p>
      </dsp:txBody>
      <dsp:txXfrm>
        <a:off x="550632" y="366222"/>
        <a:ext cx="9195234" cy="732914"/>
      </dsp:txXfrm>
    </dsp:sp>
    <dsp:sp modelId="{28D60D43-4D71-4102-AC10-0B651EFF9F9C}">
      <dsp:nvSpPr>
        <dsp:cNvPr id="0" name=""/>
        <dsp:cNvSpPr/>
      </dsp:nvSpPr>
      <dsp:spPr>
        <a:xfrm>
          <a:off x="92561" y="274608"/>
          <a:ext cx="916142" cy="916142"/>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D1AEEFC-87F5-47B4-8CD1-274B8A76573F}">
      <dsp:nvSpPr>
        <dsp:cNvPr id="0" name=""/>
        <dsp:cNvSpPr/>
      </dsp:nvSpPr>
      <dsp:spPr>
        <a:xfrm>
          <a:off x="1075817" y="1465242"/>
          <a:ext cx="8670049" cy="732914"/>
        </a:xfrm>
        <a:prstGeom prst="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1751" tIns="35560" rIns="35560" bIns="35560" numCol="1" spcCol="1270" anchor="ctr" anchorCtr="0">
          <a:noAutofit/>
        </a:bodyPr>
        <a:lstStyle/>
        <a:p>
          <a:pPr lvl="0" algn="l" defTabSz="622300">
            <a:lnSpc>
              <a:spcPct val="90000"/>
            </a:lnSpc>
            <a:spcBef>
              <a:spcPct val="0"/>
            </a:spcBef>
            <a:spcAft>
              <a:spcPct val="35000"/>
            </a:spcAft>
          </a:pPr>
          <a:r>
            <a:rPr lang="es-EC" sz="1400" kern="1200" dirty="0"/>
            <a:t>Establecer sistemas de control efectivos para la gestión de activos con el fin de agruparlos en activos productivos utilizando generadores de valor para la prestación de servicios de intermediación financiera, con la implementación de indicadores de desempeño, que se describen detalladamente en los diferentes indicadores de evaluación de PERLAS</a:t>
          </a:r>
          <a:r>
            <a:rPr lang="es-EC" sz="1200" kern="1200" dirty="0"/>
            <a:t>.</a:t>
          </a:r>
        </a:p>
      </dsp:txBody>
      <dsp:txXfrm>
        <a:off x="1075817" y="1465242"/>
        <a:ext cx="8670049" cy="732914"/>
      </dsp:txXfrm>
    </dsp:sp>
    <dsp:sp modelId="{31A9F6A1-DFB8-44F1-90AA-BCE6BC6224BE}">
      <dsp:nvSpPr>
        <dsp:cNvPr id="0" name=""/>
        <dsp:cNvSpPr/>
      </dsp:nvSpPr>
      <dsp:spPr>
        <a:xfrm>
          <a:off x="617745" y="1373627"/>
          <a:ext cx="916142" cy="916142"/>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20AFB96-9E02-4BA5-8011-BF793285FEAE}">
      <dsp:nvSpPr>
        <dsp:cNvPr id="0" name=""/>
        <dsp:cNvSpPr/>
      </dsp:nvSpPr>
      <dsp:spPr>
        <a:xfrm>
          <a:off x="1237006" y="2564261"/>
          <a:ext cx="8508860" cy="732914"/>
        </a:xfrm>
        <a:prstGeom prst="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1751" tIns="35560" rIns="35560" bIns="35560" numCol="1" spcCol="1270" anchor="ctr" anchorCtr="0">
          <a:noAutofit/>
        </a:bodyPr>
        <a:lstStyle/>
        <a:p>
          <a:pPr lvl="0" algn="just" defTabSz="622300">
            <a:lnSpc>
              <a:spcPct val="90000"/>
            </a:lnSpc>
            <a:spcBef>
              <a:spcPct val="0"/>
            </a:spcBef>
            <a:spcAft>
              <a:spcPct val="35000"/>
            </a:spcAft>
          </a:pPr>
          <a:r>
            <a:rPr lang="es-EC" sz="1400" kern="1200" dirty="0"/>
            <a:t>Es necesario monitorear continuamente los niveles de liquidez y crecimiento de las cooperativas para que sigan el camino de contribuir al desarrollo económico de la economía popular y solidario.</a:t>
          </a:r>
          <a:endParaRPr lang="es-EC" sz="1400" b="0" kern="1200" dirty="0">
            <a:latin typeface="Arial" panose="020B0604020202020204" pitchFamily="34" charset="0"/>
            <a:cs typeface="Arial" panose="020B0604020202020204" pitchFamily="34" charset="0"/>
          </a:endParaRPr>
        </a:p>
      </dsp:txBody>
      <dsp:txXfrm>
        <a:off x="1237006" y="2564261"/>
        <a:ext cx="8508860" cy="732914"/>
      </dsp:txXfrm>
    </dsp:sp>
    <dsp:sp modelId="{240C275E-82A0-4F50-95C2-FD7115506448}">
      <dsp:nvSpPr>
        <dsp:cNvPr id="0" name=""/>
        <dsp:cNvSpPr/>
      </dsp:nvSpPr>
      <dsp:spPr>
        <a:xfrm>
          <a:off x="778935" y="2472647"/>
          <a:ext cx="916142" cy="916142"/>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EF86017-654F-4ADE-81B6-8AFDA7BE492F}">
      <dsp:nvSpPr>
        <dsp:cNvPr id="0" name=""/>
        <dsp:cNvSpPr/>
      </dsp:nvSpPr>
      <dsp:spPr>
        <a:xfrm>
          <a:off x="1075817" y="3663281"/>
          <a:ext cx="8670049" cy="732914"/>
        </a:xfrm>
        <a:prstGeom prst="rect">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1751" tIns="35560" rIns="35560" bIns="35560" numCol="1" spcCol="1270" anchor="ctr" anchorCtr="0">
          <a:noAutofit/>
        </a:bodyPr>
        <a:lstStyle/>
        <a:p>
          <a:pPr lvl="0" algn="just" defTabSz="622300">
            <a:lnSpc>
              <a:spcPct val="90000"/>
            </a:lnSpc>
            <a:spcBef>
              <a:spcPct val="0"/>
            </a:spcBef>
            <a:spcAft>
              <a:spcPct val="35000"/>
            </a:spcAft>
          </a:pPr>
          <a:r>
            <a:rPr lang="es-EC" sz="1400" kern="1200" dirty="0"/>
            <a:t>Mantener un monitoreo continuo de la suficiencia de los fondos depositados por los socios, lo que establece confianza, confiabilidad y capacidad de respuesta ante gastos imprevistos.</a:t>
          </a:r>
          <a:endParaRPr lang="es-EC" sz="1400" b="0" kern="1200" dirty="0">
            <a:latin typeface="Arial" panose="020B0604020202020204" pitchFamily="34" charset="0"/>
            <a:cs typeface="Arial" panose="020B0604020202020204" pitchFamily="34" charset="0"/>
          </a:endParaRPr>
        </a:p>
      </dsp:txBody>
      <dsp:txXfrm>
        <a:off x="1075817" y="3663281"/>
        <a:ext cx="8670049" cy="732914"/>
      </dsp:txXfrm>
    </dsp:sp>
    <dsp:sp modelId="{7DA8AA4C-3711-4CC9-9A32-003FAA9EAAA9}">
      <dsp:nvSpPr>
        <dsp:cNvPr id="0" name=""/>
        <dsp:cNvSpPr/>
      </dsp:nvSpPr>
      <dsp:spPr>
        <a:xfrm>
          <a:off x="617745" y="3571667"/>
          <a:ext cx="916142" cy="916142"/>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685597C-E41E-46E2-AD2F-BF22AD1C40CA}">
      <dsp:nvSpPr>
        <dsp:cNvPr id="0" name=""/>
        <dsp:cNvSpPr/>
      </dsp:nvSpPr>
      <dsp:spPr>
        <a:xfrm>
          <a:off x="550632" y="4762301"/>
          <a:ext cx="9195234" cy="732914"/>
        </a:xfrm>
        <a:prstGeom prst="rect">
          <a:avLst/>
        </a:prstGeom>
        <a:gradFill rotWithShape="0">
          <a:gsLst>
            <a:gs pos="0">
              <a:schemeClr val="accent6">
                <a:hueOff val="0"/>
                <a:satOff val="0"/>
                <a:lumOff val="0"/>
                <a:alphaOff val="0"/>
                <a:tint val="65000"/>
                <a:lumMod val="110000"/>
              </a:schemeClr>
            </a:gs>
            <a:gs pos="88000">
              <a:schemeClr val="accent6">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1751" tIns="35560" rIns="35560" bIns="35560" numCol="1" spcCol="1270" anchor="ctr" anchorCtr="0">
          <a:noAutofit/>
        </a:bodyPr>
        <a:lstStyle/>
        <a:p>
          <a:pPr lvl="0" algn="just" defTabSz="622300">
            <a:lnSpc>
              <a:spcPct val="90000"/>
            </a:lnSpc>
            <a:spcBef>
              <a:spcPct val="0"/>
            </a:spcBef>
            <a:spcAft>
              <a:spcPct val="35000"/>
            </a:spcAft>
          </a:pPr>
          <a:r>
            <a:rPr lang="es-EC" sz="1400" kern="1200" dirty="0"/>
            <a:t>Estandarizar los procesos de las cooperativas de ahorro y crédito del segmento 4 para llevar a cabo acciones conjuntas y coordinadas para satisfacer plenamente las necesidades de los clientes de estos establecimientos.</a:t>
          </a:r>
          <a:endParaRPr lang="es-EC" sz="1400" b="0" kern="1200" dirty="0">
            <a:latin typeface="Arial" panose="020B0604020202020204" pitchFamily="34" charset="0"/>
            <a:cs typeface="Arial" panose="020B0604020202020204" pitchFamily="34" charset="0"/>
          </a:endParaRPr>
        </a:p>
      </dsp:txBody>
      <dsp:txXfrm>
        <a:off x="550632" y="4762301"/>
        <a:ext cx="9195234" cy="732914"/>
      </dsp:txXfrm>
    </dsp:sp>
    <dsp:sp modelId="{46417244-5821-410B-BFDA-99C174C9FC8E}">
      <dsp:nvSpPr>
        <dsp:cNvPr id="0" name=""/>
        <dsp:cNvSpPr/>
      </dsp:nvSpPr>
      <dsp:spPr>
        <a:xfrm>
          <a:off x="92561" y="4670686"/>
          <a:ext cx="916142" cy="916142"/>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515BE-8D3C-4739-907C-BD23C81357CD}">
      <dsp:nvSpPr>
        <dsp:cNvPr id="0" name=""/>
        <dsp:cNvSpPr/>
      </dsp:nvSpPr>
      <dsp:spPr>
        <a:xfrm rot="5400000">
          <a:off x="-289718" y="292805"/>
          <a:ext cx="1931458" cy="1352020"/>
        </a:xfrm>
        <a:prstGeom prst="chevron">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C" sz="3200" kern="1200" dirty="0"/>
            <a:t>1</a:t>
          </a:r>
        </a:p>
      </dsp:txBody>
      <dsp:txXfrm rot="-5400000">
        <a:off x="1" y="679096"/>
        <a:ext cx="1352020" cy="579438"/>
      </dsp:txXfrm>
    </dsp:sp>
    <dsp:sp modelId="{A607FA1C-7AC2-4FCF-9225-156E8807E030}">
      <dsp:nvSpPr>
        <dsp:cNvPr id="0" name=""/>
        <dsp:cNvSpPr/>
      </dsp:nvSpPr>
      <dsp:spPr>
        <a:xfrm rot="5400000">
          <a:off x="4112286" y="-2757179"/>
          <a:ext cx="1255447" cy="6775979"/>
        </a:xfrm>
        <a:prstGeom prst="round2Same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t>Conceder créditos oportunos con recursos eficientes y eficaces que satisfagan las necesidades de los socios.</a:t>
          </a:r>
        </a:p>
      </dsp:txBody>
      <dsp:txXfrm rot="-5400000">
        <a:off x="1352020" y="64373"/>
        <a:ext cx="6714693" cy="1132875"/>
      </dsp:txXfrm>
    </dsp:sp>
    <dsp:sp modelId="{DC1A936E-8247-428C-9396-7982477A7C9A}">
      <dsp:nvSpPr>
        <dsp:cNvPr id="0" name=""/>
        <dsp:cNvSpPr/>
      </dsp:nvSpPr>
      <dsp:spPr>
        <a:xfrm rot="5400000">
          <a:off x="-289718" y="2033323"/>
          <a:ext cx="1931458" cy="1352020"/>
        </a:xfrm>
        <a:prstGeom prst="chevron">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C" sz="3200" kern="1200" dirty="0"/>
            <a:t>2</a:t>
          </a:r>
        </a:p>
      </dsp:txBody>
      <dsp:txXfrm rot="-5400000">
        <a:off x="1" y="2419614"/>
        <a:ext cx="1352020" cy="579438"/>
      </dsp:txXfrm>
    </dsp:sp>
    <dsp:sp modelId="{E7D76269-6357-4E58-97F0-14AD61FFD973}">
      <dsp:nvSpPr>
        <dsp:cNvPr id="0" name=""/>
        <dsp:cNvSpPr/>
      </dsp:nvSpPr>
      <dsp:spPr>
        <a:xfrm rot="5400000">
          <a:off x="4112286" y="-1016661"/>
          <a:ext cx="1255447" cy="6775979"/>
        </a:xfrm>
        <a:prstGeom prst="round2Same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t>Asegurar la recuperación de la cartera con metodologías de cobranzas para obtener flujos constantes de efectivo y acelerar la dinámica del circulante.</a:t>
          </a:r>
        </a:p>
      </dsp:txBody>
      <dsp:txXfrm rot="-5400000">
        <a:off x="1352020" y="1804891"/>
        <a:ext cx="6714693" cy="1132875"/>
      </dsp:txXfrm>
    </dsp:sp>
    <dsp:sp modelId="{57FD8955-18C2-4782-BA87-32CDB47B8895}">
      <dsp:nvSpPr>
        <dsp:cNvPr id="0" name=""/>
        <dsp:cNvSpPr/>
      </dsp:nvSpPr>
      <dsp:spPr>
        <a:xfrm rot="5400000">
          <a:off x="-289718" y="3773840"/>
          <a:ext cx="1931458" cy="1352020"/>
        </a:xfrm>
        <a:prstGeom prst="chevron">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C" sz="3200" kern="1200" dirty="0"/>
            <a:t>3</a:t>
          </a:r>
        </a:p>
      </dsp:txBody>
      <dsp:txXfrm rot="-5400000">
        <a:off x="1" y="4160131"/>
        <a:ext cx="1352020" cy="579438"/>
      </dsp:txXfrm>
    </dsp:sp>
    <dsp:sp modelId="{62CA1A37-D3E9-40CF-AFDB-C5D86710D872}">
      <dsp:nvSpPr>
        <dsp:cNvPr id="0" name=""/>
        <dsp:cNvSpPr/>
      </dsp:nvSpPr>
      <dsp:spPr>
        <a:xfrm rot="5400000">
          <a:off x="4112286" y="723856"/>
          <a:ext cx="1255447" cy="6775979"/>
        </a:xfrm>
        <a:prstGeom prst="round2Same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a:t>Fortalecer los procesos crediticios con capacitación al recurso humano para disminuir el riesgo de colocación.</a:t>
          </a:r>
        </a:p>
      </dsp:txBody>
      <dsp:txXfrm rot="-5400000">
        <a:off x="1352020" y="3545408"/>
        <a:ext cx="6714693" cy="1132875"/>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85D49B-DFB0-4406-A04C-BD1E0382EAA3}" type="datetimeFigureOut">
              <a:rPr lang="es-MX" smtClean="0"/>
              <a:t>22/03/2019</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5756D0-945E-4F4A-8621-20F92BD91DFF}" type="slidenum">
              <a:rPr lang="es-MX" smtClean="0"/>
              <a:t>‹Nº›</a:t>
            </a:fld>
            <a:endParaRPr lang="es-MX"/>
          </a:p>
        </p:txBody>
      </p:sp>
    </p:spTree>
    <p:extLst>
      <p:ext uri="{BB962C8B-B14F-4D97-AF65-F5344CB8AC3E}">
        <p14:creationId xmlns:p14="http://schemas.microsoft.com/office/powerpoint/2010/main" val="1446302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15756D0-945E-4F4A-8621-20F92BD91DFF}" type="slidenum">
              <a:rPr lang="es-MX" smtClean="0"/>
              <a:t>11</a:t>
            </a:fld>
            <a:endParaRPr lang="es-MX"/>
          </a:p>
        </p:txBody>
      </p:sp>
    </p:spTree>
    <p:extLst>
      <p:ext uri="{BB962C8B-B14F-4D97-AF65-F5344CB8AC3E}">
        <p14:creationId xmlns:p14="http://schemas.microsoft.com/office/powerpoint/2010/main" val="3082695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A38CC67-26FA-441C-A10C-BCADE661516E}" type="datetimeFigureOut">
              <a:rPr lang="es-EC" smtClean="0"/>
              <a:pPr/>
              <a:t>22/3/2019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7E47D84-6CE5-463C-B0A0-D2D1E345FED3}" type="slidenum">
              <a:rPr lang="es-EC" smtClean="0"/>
              <a:pPr/>
              <a:t>‹Nº›</a:t>
            </a:fld>
            <a:endParaRPr lang="es-EC"/>
          </a:p>
        </p:txBody>
      </p:sp>
    </p:spTree>
    <p:extLst>
      <p:ext uri="{BB962C8B-B14F-4D97-AF65-F5344CB8AC3E}">
        <p14:creationId xmlns:p14="http://schemas.microsoft.com/office/powerpoint/2010/main" val="880255701"/>
      </p:ext>
    </p:extLst>
  </p:cSld>
  <p:clrMapOvr>
    <a:masterClrMapping/>
  </p:clrMapOvr>
  <p:transition spd="med">
    <p:plu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A38CC67-26FA-441C-A10C-BCADE661516E}" type="datetimeFigureOut">
              <a:rPr lang="es-EC" smtClean="0"/>
              <a:pPr/>
              <a:t>22/3/2019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7E47D84-6CE5-463C-B0A0-D2D1E345FED3}" type="slidenum">
              <a:rPr lang="es-EC" smtClean="0"/>
              <a:pPr/>
              <a:t>‹Nº›</a:t>
            </a:fld>
            <a:endParaRPr lang="es-EC"/>
          </a:p>
        </p:txBody>
      </p:sp>
    </p:spTree>
    <p:extLst>
      <p:ext uri="{BB962C8B-B14F-4D97-AF65-F5344CB8AC3E}">
        <p14:creationId xmlns:p14="http://schemas.microsoft.com/office/powerpoint/2010/main" val="134101712"/>
      </p:ext>
    </p:extLst>
  </p:cSld>
  <p:clrMapOvr>
    <a:masterClrMapping/>
  </p:clrMapOvr>
  <p:transition spd="med">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A38CC67-26FA-441C-A10C-BCADE661516E}" type="datetimeFigureOut">
              <a:rPr lang="es-EC" smtClean="0"/>
              <a:pPr/>
              <a:t>22/3/2019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7E47D84-6CE5-463C-B0A0-D2D1E345FED3}" type="slidenum">
              <a:rPr lang="es-EC" smtClean="0"/>
              <a:pPr/>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22250479"/>
      </p:ext>
    </p:extLst>
  </p:cSld>
  <p:clrMapOvr>
    <a:masterClrMapping/>
  </p:clrMapOvr>
  <p:transition spd="med">
    <p:plu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A38CC67-26FA-441C-A10C-BCADE661516E}" type="datetimeFigureOut">
              <a:rPr lang="es-EC" smtClean="0"/>
              <a:pPr/>
              <a:t>22/3/2019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7E47D84-6CE5-463C-B0A0-D2D1E345FED3}" type="slidenum">
              <a:rPr lang="es-EC" smtClean="0"/>
              <a:pPr/>
              <a:t>‹Nº›</a:t>
            </a:fld>
            <a:endParaRPr lang="es-EC"/>
          </a:p>
        </p:txBody>
      </p:sp>
    </p:spTree>
    <p:extLst>
      <p:ext uri="{BB962C8B-B14F-4D97-AF65-F5344CB8AC3E}">
        <p14:creationId xmlns:p14="http://schemas.microsoft.com/office/powerpoint/2010/main" val="2708576937"/>
      </p:ext>
    </p:extLst>
  </p:cSld>
  <p:clrMapOvr>
    <a:masterClrMapping/>
  </p:clrMapOvr>
  <p:transition spd="med">
    <p:plu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A38CC67-26FA-441C-A10C-BCADE661516E}" type="datetimeFigureOut">
              <a:rPr lang="es-EC" smtClean="0"/>
              <a:pPr/>
              <a:t>22/3/2019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7E47D84-6CE5-463C-B0A0-D2D1E345FED3}" type="slidenum">
              <a:rPr lang="es-EC" smtClean="0"/>
              <a:pPr/>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0351177"/>
      </p:ext>
    </p:extLst>
  </p:cSld>
  <p:clrMapOvr>
    <a:masterClrMapping/>
  </p:clrMapOvr>
  <p:transition spd="med">
    <p:plu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A38CC67-26FA-441C-A10C-BCADE661516E}" type="datetimeFigureOut">
              <a:rPr lang="es-EC" smtClean="0"/>
              <a:pPr/>
              <a:t>22/3/2019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7E47D84-6CE5-463C-B0A0-D2D1E345FED3}" type="slidenum">
              <a:rPr lang="es-EC" smtClean="0"/>
              <a:pPr/>
              <a:t>‹Nº›</a:t>
            </a:fld>
            <a:endParaRPr lang="es-EC"/>
          </a:p>
        </p:txBody>
      </p:sp>
    </p:spTree>
    <p:extLst>
      <p:ext uri="{BB962C8B-B14F-4D97-AF65-F5344CB8AC3E}">
        <p14:creationId xmlns:p14="http://schemas.microsoft.com/office/powerpoint/2010/main" val="362071860"/>
      </p:ext>
    </p:extLst>
  </p:cSld>
  <p:clrMapOvr>
    <a:masterClrMapping/>
  </p:clrMapOvr>
  <p:transition spd="med">
    <p:plu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A38CC67-26FA-441C-A10C-BCADE661516E}" type="datetimeFigureOut">
              <a:rPr lang="es-EC" smtClean="0"/>
              <a:pPr/>
              <a:t>22/3/2019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7E47D84-6CE5-463C-B0A0-D2D1E345FED3}" type="slidenum">
              <a:rPr lang="es-EC" smtClean="0"/>
              <a:pPr/>
              <a:t>‹Nº›</a:t>
            </a:fld>
            <a:endParaRPr lang="es-EC"/>
          </a:p>
        </p:txBody>
      </p:sp>
    </p:spTree>
    <p:extLst>
      <p:ext uri="{BB962C8B-B14F-4D97-AF65-F5344CB8AC3E}">
        <p14:creationId xmlns:p14="http://schemas.microsoft.com/office/powerpoint/2010/main" val="2832605784"/>
      </p:ext>
    </p:extLst>
  </p:cSld>
  <p:clrMapOvr>
    <a:masterClrMapping/>
  </p:clrMapOvr>
  <p:transition spd="med">
    <p:plu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A38CC67-26FA-441C-A10C-BCADE661516E}" type="datetimeFigureOut">
              <a:rPr lang="es-EC" smtClean="0"/>
              <a:pPr/>
              <a:t>22/3/2019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7E47D84-6CE5-463C-B0A0-D2D1E345FED3}" type="slidenum">
              <a:rPr lang="es-EC" smtClean="0"/>
              <a:pPr/>
              <a:t>‹Nº›</a:t>
            </a:fld>
            <a:endParaRPr lang="es-EC"/>
          </a:p>
        </p:txBody>
      </p:sp>
    </p:spTree>
    <p:extLst>
      <p:ext uri="{BB962C8B-B14F-4D97-AF65-F5344CB8AC3E}">
        <p14:creationId xmlns:p14="http://schemas.microsoft.com/office/powerpoint/2010/main" val="4109728017"/>
      </p:ext>
    </p:extLst>
  </p:cSld>
  <p:clrMapOvr>
    <a:masterClrMapping/>
  </p:clrMapOvr>
  <p:transition spd="med">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A38CC67-26FA-441C-A10C-BCADE661516E}" type="datetimeFigureOut">
              <a:rPr lang="es-EC" smtClean="0"/>
              <a:pPr/>
              <a:t>22/3/2019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7E47D84-6CE5-463C-B0A0-D2D1E345FED3}" type="slidenum">
              <a:rPr lang="es-EC" smtClean="0"/>
              <a:pPr/>
              <a:t>‹Nº›</a:t>
            </a:fld>
            <a:endParaRPr lang="es-EC"/>
          </a:p>
        </p:txBody>
      </p:sp>
    </p:spTree>
    <p:extLst>
      <p:ext uri="{BB962C8B-B14F-4D97-AF65-F5344CB8AC3E}">
        <p14:creationId xmlns:p14="http://schemas.microsoft.com/office/powerpoint/2010/main" val="2500593223"/>
      </p:ext>
    </p:extLst>
  </p:cSld>
  <p:clrMapOvr>
    <a:masterClrMapping/>
  </p:clrMapOvr>
  <p:transition spd="med">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A38CC67-26FA-441C-A10C-BCADE661516E}" type="datetimeFigureOut">
              <a:rPr lang="es-EC" smtClean="0"/>
              <a:pPr/>
              <a:t>22/3/2019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7E47D84-6CE5-463C-B0A0-D2D1E345FED3}" type="slidenum">
              <a:rPr lang="es-EC" smtClean="0"/>
              <a:pPr/>
              <a:t>‹Nº›</a:t>
            </a:fld>
            <a:endParaRPr lang="es-EC"/>
          </a:p>
        </p:txBody>
      </p:sp>
    </p:spTree>
    <p:extLst>
      <p:ext uri="{BB962C8B-B14F-4D97-AF65-F5344CB8AC3E}">
        <p14:creationId xmlns:p14="http://schemas.microsoft.com/office/powerpoint/2010/main" val="2067118932"/>
      </p:ext>
    </p:extLst>
  </p:cSld>
  <p:clrMapOvr>
    <a:masterClrMapping/>
  </p:clrMapOvr>
  <p:transition spd="med">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A38CC67-26FA-441C-A10C-BCADE661516E}" type="datetimeFigureOut">
              <a:rPr lang="es-EC" smtClean="0"/>
              <a:pPr/>
              <a:t>22/3/2019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7E47D84-6CE5-463C-B0A0-D2D1E345FED3}" type="slidenum">
              <a:rPr lang="es-EC" smtClean="0"/>
              <a:pPr/>
              <a:t>‹Nº›</a:t>
            </a:fld>
            <a:endParaRPr lang="es-EC"/>
          </a:p>
        </p:txBody>
      </p:sp>
    </p:spTree>
    <p:extLst>
      <p:ext uri="{BB962C8B-B14F-4D97-AF65-F5344CB8AC3E}">
        <p14:creationId xmlns:p14="http://schemas.microsoft.com/office/powerpoint/2010/main" val="1406321983"/>
      </p:ext>
    </p:extLst>
  </p:cSld>
  <p:clrMapOvr>
    <a:masterClrMapping/>
  </p:clrMapOvr>
  <p:transition spd="med">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A38CC67-26FA-441C-A10C-BCADE661516E}" type="datetimeFigureOut">
              <a:rPr lang="es-EC" smtClean="0"/>
              <a:pPr/>
              <a:t>22/3/2019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E7E47D84-6CE5-463C-B0A0-D2D1E345FED3}" type="slidenum">
              <a:rPr lang="es-EC" smtClean="0"/>
              <a:pPr/>
              <a:t>‹Nº›</a:t>
            </a:fld>
            <a:endParaRPr lang="es-EC"/>
          </a:p>
        </p:txBody>
      </p:sp>
    </p:spTree>
    <p:extLst>
      <p:ext uri="{BB962C8B-B14F-4D97-AF65-F5344CB8AC3E}">
        <p14:creationId xmlns:p14="http://schemas.microsoft.com/office/powerpoint/2010/main" val="824636561"/>
      </p:ext>
    </p:extLst>
  </p:cSld>
  <p:clrMapOvr>
    <a:masterClrMapping/>
  </p:clrMapOvr>
  <p:transition spd="med">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A38CC67-26FA-441C-A10C-BCADE661516E}" type="datetimeFigureOut">
              <a:rPr lang="es-EC" smtClean="0"/>
              <a:pPr/>
              <a:t>22/3/2019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E7E47D84-6CE5-463C-B0A0-D2D1E345FED3}" type="slidenum">
              <a:rPr lang="es-EC" smtClean="0"/>
              <a:pPr/>
              <a:t>‹Nº›</a:t>
            </a:fld>
            <a:endParaRPr lang="es-EC"/>
          </a:p>
        </p:txBody>
      </p:sp>
    </p:spTree>
    <p:extLst>
      <p:ext uri="{BB962C8B-B14F-4D97-AF65-F5344CB8AC3E}">
        <p14:creationId xmlns:p14="http://schemas.microsoft.com/office/powerpoint/2010/main" val="1156188795"/>
      </p:ext>
    </p:extLst>
  </p:cSld>
  <p:clrMapOvr>
    <a:masterClrMapping/>
  </p:clrMapOvr>
  <p:transition spd="med">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8CC67-26FA-441C-A10C-BCADE661516E}" type="datetimeFigureOut">
              <a:rPr lang="es-EC" smtClean="0"/>
              <a:pPr/>
              <a:t>22/3/2019</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E7E47D84-6CE5-463C-B0A0-D2D1E345FED3}" type="slidenum">
              <a:rPr lang="es-EC" smtClean="0"/>
              <a:pPr/>
              <a:t>‹Nº›</a:t>
            </a:fld>
            <a:endParaRPr lang="es-EC"/>
          </a:p>
        </p:txBody>
      </p:sp>
    </p:spTree>
    <p:extLst>
      <p:ext uri="{BB962C8B-B14F-4D97-AF65-F5344CB8AC3E}">
        <p14:creationId xmlns:p14="http://schemas.microsoft.com/office/powerpoint/2010/main" val="1938865069"/>
      </p:ext>
    </p:extLst>
  </p:cSld>
  <p:clrMapOvr>
    <a:masterClrMapping/>
  </p:clrMapOvr>
  <p:transition spd="med">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A38CC67-26FA-441C-A10C-BCADE661516E}" type="datetimeFigureOut">
              <a:rPr lang="es-EC" smtClean="0"/>
              <a:pPr/>
              <a:t>22/3/2019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7E47D84-6CE5-463C-B0A0-D2D1E345FED3}" type="slidenum">
              <a:rPr lang="es-EC" smtClean="0"/>
              <a:pPr/>
              <a:t>‹Nº›</a:t>
            </a:fld>
            <a:endParaRPr lang="es-EC"/>
          </a:p>
        </p:txBody>
      </p:sp>
    </p:spTree>
    <p:extLst>
      <p:ext uri="{BB962C8B-B14F-4D97-AF65-F5344CB8AC3E}">
        <p14:creationId xmlns:p14="http://schemas.microsoft.com/office/powerpoint/2010/main" val="609779800"/>
      </p:ext>
    </p:extLst>
  </p:cSld>
  <p:clrMapOvr>
    <a:masterClrMapping/>
  </p:clrMapOvr>
  <p:transition spd="med">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A38CC67-26FA-441C-A10C-BCADE661516E}" type="datetimeFigureOut">
              <a:rPr lang="es-EC" smtClean="0"/>
              <a:pPr/>
              <a:t>22/3/2019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7E47D84-6CE5-463C-B0A0-D2D1E345FED3}" type="slidenum">
              <a:rPr lang="es-EC" smtClean="0"/>
              <a:pPr/>
              <a:t>‹Nº›</a:t>
            </a:fld>
            <a:endParaRPr lang="es-EC"/>
          </a:p>
        </p:txBody>
      </p:sp>
    </p:spTree>
    <p:extLst>
      <p:ext uri="{BB962C8B-B14F-4D97-AF65-F5344CB8AC3E}">
        <p14:creationId xmlns:p14="http://schemas.microsoft.com/office/powerpoint/2010/main" val="3262695152"/>
      </p:ext>
    </p:extLst>
  </p:cSld>
  <p:clrMapOvr>
    <a:masterClrMapping/>
  </p:clrMapOvr>
  <p:transition spd="med">
    <p:plu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A38CC67-26FA-441C-A10C-BCADE661516E}" type="datetimeFigureOut">
              <a:rPr lang="es-EC" smtClean="0"/>
              <a:pPr/>
              <a:t>22/3/2019</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7E47D84-6CE5-463C-B0A0-D2D1E345FED3}" type="slidenum">
              <a:rPr lang="es-EC" smtClean="0"/>
              <a:pPr/>
              <a:t>‹Nº›</a:t>
            </a:fld>
            <a:endParaRPr lang="es-EC"/>
          </a:p>
        </p:txBody>
      </p:sp>
    </p:spTree>
    <p:extLst>
      <p:ext uri="{BB962C8B-B14F-4D97-AF65-F5344CB8AC3E}">
        <p14:creationId xmlns:p14="http://schemas.microsoft.com/office/powerpoint/2010/main" val="3724207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spd="med">
    <p:plus/>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5.gi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encrypted-tbn2.gstatic.com/images?q=tbn:ANd9GcSBpL-454MJ-DxrAOXHotLYAl15_h2GD57qw1QA6zXNLsEd0nb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7414" y="147459"/>
            <a:ext cx="6701051" cy="1801507"/>
          </a:xfrm>
          <a:prstGeom prst="rect">
            <a:avLst/>
          </a:prstGeom>
          <a:noFill/>
          <a:ln>
            <a:noFill/>
          </a:ln>
        </p:spPr>
      </p:pic>
      <p:sp>
        <p:nvSpPr>
          <p:cNvPr id="5" name="Título 1"/>
          <p:cNvSpPr txBox="1">
            <a:spLocks/>
          </p:cNvSpPr>
          <p:nvPr/>
        </p:nvSpPr>
        <p:spPr>
          <a:xfrm>
            <a:off x="978795" y="1948966"/>
            <a:ext cx="8834906" cy="4880476"/>
          </a:xfrm>
          <a:prstGeom prst="rect">
            <a:avLst/>
          </a:prstGeom>
        </p:spPr>
        <p:txBody>
          <a:bodyPr vert="horz" lIns="91440" tIns="45720" rIns="91440" bIns="45720" rtlCol="0" anchor="b">
            <a:normAutofit fontScale="97500"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1800" b="1" dirty="0">
                <a:ln w="0"/>
                <a:solidFill>
                  <a:schemeClr val="tx1"/>
                </a:solidFill>
                <a:latin typeface="Times New Roman" panose="02020603050405020304" pitchFamily="18" charset="0"/>
                <a:cs typeface="Times New Roman" panose="02020603050405020304" pitchFamily="18" charset="0"/>
              </a:rPr>
              <a:t>DEPARTAMENTO DE CIENCIAS ADMINISTRATIVAS, ECONÓMICAS Y  DE COMERCIO</a:t>
            </a:r>
            <a:br>
              <a:rPr lang="es-EC" sz="1800" b="1" dirty="0">
                <a:ln w="0"/>
                <a:solidFill>
                  <a:schemeClr val="tx1"/>
                </a:solidFill>
                <a:latin typeface="Times New Roman" panose="02020603050405020304" pitchFamily="18" charset="0"/>
                <a:cs typeface="Times New Roman" panose="02020603050405020304" pitchFamily="18" charset="0"/>
              </a:rPr>
            </a:br>
            <a:endParaRPr lang="es-EC" sz="1800" b="1" dirty="0">
              <a:ln w="0"/>
              <a:solidFill>
                <a:schemeClr val="tx1"/>
              </a:solidFill>
              <a:latin typeface="Times New Roman" panose="02020603050405020304" pitchFamily="18" charset="0"/>
              <a:cs typeface="Times New Roman" panose="02020603050405020304" pitchFamily="18" charset="0"/>
            </a:endParaRPr>
          </a:p>
          <a:p>
            <a:pPr algn="ctr"/>
            <a:r>
              <a:rPr lang="es-EC" sz="1800" b="1" dirty="0">
                <a:ln w="0"/>
                <a:solidFill>
                  <a:schemeClr val="tx1"/>
                </a:solidFill>
                <a:latin typeface="Times New Roman" panose="02020603050405020304" pitchFamily="18" charset="0"/>
                <a:cs typeface="Times New Roman" panose="02020603050405020304" pitchFamily="18" charset="0"/>
              </a:rPr>
              <a:t>CARRERA DE INGENIERIA EN FINANZAS Y AUDITORÍA</a:t>
            </a:r>
          </a:p>
          <a:p>
            <a:pPr algn="ctr"/>
            <a:endParaRPr lang="es-EC" sz="1800" b="1" dirty="0">
              <a:ln w="0"/>
              <a:solidFill>
                <a:schemeClr val="tx1"/>
              </a:solidFill>
              <a:latin typeface="Times New Roman" panose="02020603050405020304" pitchFamily="18" charset="0"/>
              <a:cs typeface="Times New Roman" panose="02020603050405020304" pitchFamily="18" charset="0"/>
            </a:endParaRPr>
          </a:p>
          <a:p>
            <a:pPr algn="ctr"/>
            <a:r>
              <a:rPr lang="es-EC" sz="1800" b="1" dirty="0">
                <a:ln w="0"/>
                <a:solidFill>
                  <a:schemeClr val="tx1"/>
                </a:solidFill>
                <a:latin typeface="Times New Roman" panose="02020603050405020304" pitchFamily="18" charset="0"/>
                <a:cs typeface="Times New Roman" panose="02020603050405020304" pitchFamily="18" charset="0"/>
              </a:rPr>
              <a:t/>
            </a:r>
            <a:br>
              <a:rPr lang="es-EC" sz="1800" b="1" dirty="0">
                <a:ln w="0"/>
                <a:solidFill>
                  <a:schemeClr val="tx1"/>
                </a:solidFill>
                <a:latin typeface="Times New Roman" panose="02020603050405020304" pitchFamily="18" charset="0"/>
                <a:cs typeface="Times New Roman" panose="02020603050405020304" pitchFamily="18" charset="0"/>
              </a:rPr>
            </a:br>
            <a:r>
              <a:rPr lang="es-EC" sz="2700" b="1" dirty="0">
                <a:ln w="0"/>
                <a:solidFill>
                  <a:schemeClr val="tx1"/>
                </a:solidFill>
                <a:latin typeface="Times New Roman" panose="02020603050405020304" pitchFamily="18" charset="0"/>
                <a:cs typeface="Times New Roman" panose="02020603050405020304" pitchFamily="18" charset="0"/>
              </a:rPr>
              <a:t>TEMA:“</a:t>
            </a:r>
            <a:r>
              <a:rPr lang="es-ES_tradnl" sz="2700" b="1" dirty="0">
                <a:ln w="0"/>
                <a:solidFill>
                  <a:schemeClr val="tx1"/>
                </a:solidFill>
                <a:latin typeface="Times New Roman" panose="02020603050405020304" pitchFamily="18" charset="0"/>
                <a:cs typeface="Times New Roman" panose="02020603050405020304" pitchFamily="18" charset="0"/>
              </a:rPr>
              <a:t>PÉRDIDAS ECONÓMICAS EN LAS COACS SEGMENTO 4 DE LA PROVINCIA DE PICHINCHA</a:t>
            </a:r>
            <a:r>
              <a:rPr lang="es-EC" sz="2700" b="1" dirty="0">
                <a:ln w="0"/>
                <a:solidFill>
                  <a:schemeClr val="tx1"/>
                </a:solidFill>
                <a:latin typeface="Times New Roman" panose="02020603050405020304" pitchFamily="18" charset="0"/>
                <a:cs typeface="Times New Roman" panose="02020603050405020304" pitchFamily="18" charset="0"/>
              </a:rPr>
              <a:t>”</a:t>
            </a:r>
          </a:p>
          <a:p>
            <a:pPr algn="ctr"/>
            <a:r>
              <a:rPr lang="es-EC" sz="1800" b="1" dirty="0">
                <a:ln w="0"/>
                <a:solidFill>
                  <a:schemeClr val="tx1"/>
                </a:solidFill>
                <a:latin typeface="Times New Roman" panose="02020603050405020304" pitchFamily="18" charset="0"/>
                <a:cs typeface="Times New Roman" panose="02020603050405020304" pitchFamily="18" charset="0"/>
              </a:rPr>
              <a:t/>
            </a:r>
            <a:br>
              <a:rPr lang="es-EC" sz="1800" b="1" dirty="0">
                <a:ln w="0"/>
                <a:solidFill>
                  <a:schemeClr val="tx1"/>
                </a:solidFill>
                <a:latin typeface="Times New Roman" panose="02020603050405020304" pitchFamily="18" charset="0"/>
                <a:cs typeface="Times New Roman" panose="02020603050405020304" pitchFamily="18" charset="0"/>
              </a:rPr>
            </a:br>
            <a:r>
              <a:rPr lang="es-EC" sz="1800" b="1" dirty="0">
                <a:ln w="0"/>
                <a:solidFill>
                  <a:schemeClr val="tx1"/>
                </a:solidFill>
                <a:latin typeface="Times New Roman" panose="02020603050405020304" pitchFamily="18" charset="0"/>
                <a:cs typeface="Times New Roman" panose="02020603050405020304" pitchFamily="18" charset="0"/>
              </a:rPr>
              <a:t/>
            </a:r>
            <a:br>
              <a:rPr lang="es-EC" sz="1800" b="1" dirty="0">
                <a:ln w="0"/>
                <a:solidFill>
                  <a:schemeClr val="tx1"/>
                </a:solidFill>
                <a:latin typeface="Times New Roman" panose="02020603050405020304" pitchFamily="18" charset="0"/>
                <a:cs typeface="Times New Roman" panose="02020603050405020304" pitchFamily="18" charset="0"/>
              </a:rPr>
            </a:br>
            <a:r>
              <a:rPr lang="es-EC" sz="1800" b="1" dirty="0">
                <a:ln w="0"/>
                <a:solidFill>
                  <a:schemeClr val="tx1"/>
                </a:solidFill>
                <a:latin typeface="Times New Roman" panose="02020603050405020304" pitchFamily="18" charset="0"/>
                <a:cs typeface="Times New Roman" panose="02020603050405020304" pitchFamily="18" charset="0"/>
              </a:rPr>
              <a:t>AUTOR: JESSICA VANESSA LOGACHO TORRES</a:t>
            </a:r>
            <a:br>
              <a:rPr lang="es-EC" sz="1800" b="1" dirty="0">
                <a:ln w="0"/>
                <a:solidFill>
                  <a:schemeClr val="tx1"/>
                </a:solidFill>
                <a:latin typeface="Times New Roman" panose="02020603050405020304" pitchFamily="18" charset="0"/>
                <a:cs typeface="Times New Roman" panose="02020603050405020304" pitchFamily="18" charset="0"/>
              </a:rPr>
            </a:br>
            <a:r>
              <a:rPr lang="es-EC" sz="1800" b="1" dirty="0">
                <a:ln w="0"/>
                <a:solidFill>
                  <a:schemeClr val="tx1"/>
                </a:solidFill>
                <a:latin typeface="Times New Roman" panose="02020603050405020304" pitchFamily="18" charset="0"/>
                <a:cs typeface="Times New Roman" panose="02020603050405020304" pitchFamily="18" charset="0"/>
              </a:rPr>
              <a:t/>
            </a:r>
            <a:br>
              <a:rPr lang="es-EC" sz="1800" b="1" dirty="0">
                <a:ln w="0"/>
                <a:solidFill>
                  <a:schemeClr val="tx1"/>
                </a:solidFill>
                <a:latin typeface="Times New Roman" panose="02020603050405020304" pitchFamily="18" charset="0"/>
                <a:cs typeface="Times New Roman" panose="02020603050405020304" pitchFamily="18" charset="0"/>
              </a:rPr>
            </a:br>
            <a:r>
              <a:rPr lang="es-EC" sz="1800" b="1" dirty="0">
                <a:ln w="0"/>
                <a:solidFill>
                  <a:schemeClr val="tx1"/>
                </a:solidFill>
                <a:latin typeface="Times New Roman" panose="02020603050405020304" pitchFamily="18" charset="0"/>
                <a:cs typeface="Times New Roman" panose="02020603050405020304" pitchFamily="18" charset="0"/>
              </a:rPr>
              <a:t/>
            </a:r>
            <a:br>
              <a:rPr lang="es-EC" sz="1800" b="1" dirty="0">
                <a:ln w="0"/>
                <a:solidFill>
                  <a:schemeClr val="tx1"/>
                </a:solidFill>
                <a:latin typeface="Times New Roman" panose="02020603050405020304" pitchFamily="18" charset="0"/>
                <a:cs typeface="Times New Roman" panose="02020603050405020304" pitchFamily="18" charset="0"/>
              </a:rPr>
            </a:br>
            <a:r>
              <a:rPr lang="es-EC" sz="1800" b="1" dirty="0">
                <a:ln w="0"/>
                <a:solidFill>
                  <a:schemeClr val="tx1"/>
                </a:solidFill>
                <a:latin typeface="Times New Roman" panose="02020603050405020304" pitchFamily="18" charset="0"/>
                <a:cs typeface="Times New Roman" panose="02020603050405020304" pitchFamily="18" charset="0"/>
              </a:rPr>
              <a:t>DIRECTOR DE TESIS: ECON. GUSTAVO MONCAYO </a:t>
            </a:r>
            <a:r>
              <a:rPr lang="es-EC" sz="1800" b="1" dirty="0" err="1">
                <a:ln w="0"/>
                <a:solidFill>
                  <a:schemeClr val="tx1"/>
                </a:solidFill>
                <a:latin typeface="Times New Roman" panose="02020603050405020304" pitchFamily="18" charset="0"/>
                <a:cs typeface="Times New Roman" panose="02020603050405020304" pitchFamily="18" charset="0"/>
              </a:rPr>
              <a:t>MsC</a:t>
            </a:r>
            <a:r>
              <a:rPr lang="es-EC" sz="1800" b="1" dirty="0">
                <a:ln w="0"/>
                <a:solidFill>
                  <a:schemeClr val="tx1"/>
                </a:solidFill>
                <a:latin typeface="Times New Roman" panose="02020603050405020304" pitchFamily="18" charset="0"/>
                <a:cs typeface="Times New Roman" panose="02020603050405020304" pitchFamily="18" charset="0"/>
              </a:rPr>
              <a:t> MBA</a:t>
            </a:r>
            <a:br>
              <a:rPr lang="es-EC" sz="1800" b="1" dirty="0">
                <a:ln w="0"/>
                <a:solidFill>
                  <a:schemeClr val="tx1"/>
                </a:solidFill>
                <a:latin typeface="Times New Roman" panose="02020603050405020304" pitchFamily="18" charset="0"/>
                <a:cs typeface="Times New Roman" panose="02020603050405020304" pitchFamily="18" charset="0"/>
              </a:rPr>
            </a:br>
            <a:r>
              <a:rPr lang="es-EC" sz="1800" b="1" dirty="0">
                <a:ln w="0"/>
                <a:solidFill>
                  <a:schemeClr val="tx1"/>
                </a:solidFill>
                <a:latin typeface="Times New Roman" panose="02020603050405020304" pitchFamily="18" charset="0"/>
                <a:cs typeface="Times New Roman" panose="02020603050405020304" pitchFamily="18" charset="0"/>
              </a:rPr>
              <a:t/>
            </a:r>
            <a:br>
              <a:rPr lang="es-EC" sz="1800" b="1" dirty="0">
                <a:ln w="0"/>
                <a:solidFill>
                  <a:schemeClr val="tx1"/>
                </a:solidFill>
                <a:latin typeface="Times New Roman" panose="02020603050405020304" pitchFamily="18" charset="0"/>
                <a:cs typeface="Times New Roman" panose="02020603050405020304" pitchFamily="18" charset="0"/>
              </a:rPr>
            </a:br>
            <a:r>
              <a:rPr lang="es-EC" sz="1600" b="1" dirty="0">
                <a:ln w="0"/>
                <a:solidFill>
                  <a:schemeClr val="tx1"/>
                </a:solidFill>
                <a:latin typeface="Times New Roman" panose="02020603050405020304" pitchFamily="18" charset="0"/>
                <a:cs typeface="Times New Roman" panose="02020603050405020304" pitchFamily="18" charset="0"/>
              </a:rPr>
              <a:t/>
            </a:r>
            <a:br>
              <a:rPr lang="es-EC" sz="1600" b="1" dirty="0">
                <a:ln w="0"/>
                <a:solidFill>
                  <a:schemeClr val="tx1"/>
                </a:solidFill>
                <a:latin typeface="Times New Roman" panose="02020603050405020304" pitchFamily="18" charset="0"/>
                <a:cs typeface="Times New Roman" panose="02020603050405020304" pitchFamily="18" charset="0"/>
              </a:rPr>
            </a:br>
            <a:r>
              <a:rPr lang="es-EC" sz="1600" b="1" dirty="0">
                <a:ln w="0"/>
                <a:solidFill>
                  <a:schemeClr val="tx1"/>
                </a:solidFill>
                <a:latin typeface="Times New Roman" panose="02020603050405020304" pitchFamily="18" charset="0"/>
                <a:cs typeface="Times New Roman" panose="02020603050405020304" pitchFamily="18" charset="0"/>
              </a:rPr>
              <a:t>SANGOLQUÍ - 2019</a:t>
            </a:r>
            <a:r>
              <a:rPr lang="es-EC" sz="1800" b="1" dirty="0">
                <a:ln w="0"/>
                <a:solidFill>
                  <a:schemeClr val="tx1"/>
                </a:solidFill>
                <a:latin typeface="Times New Roman" panose="02020603050405020304" pitchFamily="18" charset="0"/>
                <a:cs typeface="Times New Roman" panose="02020603050405020304" pitchFamily="18" charset="0"/>
              </a:rPr>
              <a:t/>
            </a:r>
            <a:br>
              <a:rPr lang="es-EC" sz="1800" b="1" dirty="0">
                <a:ln w="0"/>
                <a:solidFill>
                  <a:schemeClr val="tx1"/>
                </a:solidFill>
                <a:latin typeface="Times New Roman" panose="02020603050405020304" pitchFamily="18" charset="0"/>
                <a:cs typeface="Times New Roman" panose="02020603050405020304" pitchFamily="18" charset="0"/>
              </a:rPr>
            </a:br>
            <a:endParaRPr lang="es-EC" sz="2000" b="1" dirty="0">
              <a:ln w="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8908227"/>
      </p:ext>
    </p:extLst>
  </p:cSld>
  <p:clrMapOvr>
    <a:masterClrMapping/>
  </p:clrMapOvr>
  <p:transition spd="med">
    <p:plus/>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5210" y="171719"/>
            <a:ext cx="8596668" cy="1320800"/>
          </a:xfrm>
        </p:spPr>
        <p:txBody>
          <a:bodyPr/>
          <a:lstStyle/>
          <a:p>
            <a:r>
              <a:rPr lang="es-EC" b="1" dirty="0">
                <a:solidFill>
                  <a:schemeClr val="tx1"/>
                </a:solidFill>
              </a:rPr>
              <a:t>Informe por Variables</a:t>
            </a:r>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Diagrama 5">
            <a:extLst>
              <a:ext uri="{FF2B5EF4-FFF2-40B4-BE49-F238E27FC236}">
                <a16:creationId xmlns:a16="http://schemas.microsoft.com/office/drawing/2014/main" id="{C3169112-3947-4428-960F-CDBF4484C92A}"/>
              </a:ext>
            </a:extLst>
          </p:cNvPr>
          <p:cNvGraphicFramePr/>
          <p:nvPr>
            <p:extLst>
              <p:ext uri="{D42A27DB-BD31-4B8C-83A1-F6EECF244321}">
                <p14:modId xmlns:p14="http://schemas.microsoft.com/office/powerpoint/2010/main" val="3837294517"/>
              </p:ext>
            </p:extLst>
          </p:nvPr>
        </p:nvGraphicFramePr>
        <p:xfrm>
          <a:off x="-988286" y="1122338"/>
          <a:ext cx="8320015" cy="2895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a:extLst>
              <a:ext uri="{FF2B5EF4-FFF2-40B4-BE49-F238E27FC236}">
                <a16:creationId xmlns:a16="http://schemas.microsoft.com/office/drawing/2014/main" id="{6D0AAF11-ACF4-4B57-821E-19F1BA622CE0}"/>
              </a:ext>
            </a:extLst>
          </p:cNvPr>
          <p:cNvSpPr/>
          <p:nvPr/>
        </p:nvSpPr>
        <p:spPr>
          <a:xfrm>
            <a:off x="1742533" y="2976776"/>
            <a:ext cx="2384603" cy="9740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s-EC" sz="2700" dirty="0">
                <a:solidFill>
                  <a:prstClr val="black">
                    <a:hueOff val="0"/>
                    <a:satOff val="0"/>
                    <a:lumOff val="0"/>
                    <a:alphaOff val="0"/>
                  </a:prstClr>
                </a:solidFill>
                <a:latin typeface="Trebuchet MS"/>
              </a:rPr>
              <a:t>Pasivo</a:t>
            </a:r>
          </a:p>
        </p:txBody>
      </p:sp>
      <p:graphicFrame>
        <p:nvGraphicFramePr>
          <p:cNvPr id="8" name="Diagrama 7">
            <a:extLst>
              <a:ext uri="{FF2B5EF4-FFF2-40B4-BE49-F238E27FC236}">
                <a16:creationId xmlns:a16="http://schemas.microsoft.com/office/drawing/2014/main" id="{6E4A118A-7BF7-4A7C-BA37-075FC570C0AE}"/>
              </a:ext>
            </a:extLst>
          </p:cNvPr>
          <p:cNvGraphicFramePr/>
          <p:nvPr>
            <p:extLst>
              <p:ext uri="{D42A27DB-BD31-4B8C-83A1-F6EECF244321}">
                <p14:modId xmlns:p14="http://schemas.microsoft.com/office/powerpoint/2010/main" val="3123535065"/>
              </p:ext>
            </p:extLst>
          </p:nvPr>
        </p:nvGraphicFramePr>
        <p:xfrm>
          <a:off x="5478011" y="3539314"/>
          <a:ext cx="5410899" cy="26014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01622422"/>
      </p:ext>
    </p:extLst>
  </p:cSld>
  <p:clrMapOvr>
    <a:masterClrMapping/>
  </p:clrMapOvr>
  <p:transition spd="med">
    <p:plus/>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1" name="10 Tabla"/>
          <p:cNvGraphicFramePr>
            <a:graphicFrameLocks noGrp="1"/>
          </p:cNvGraphicFramePr>
          <p:nvPr>
            <p:extLst>
              <p:ext uri="{D42A27DB-BD31-4B8C-83A1-F6EECF244321}">
                <p14:modId xmlns:p14="http://schemas.microsoft.com/office/powerpoint/2010/main" val="3857967380"/>
              </p:ext>
            </p:extLst>
          </p:nvPr>
        </p:nvGraphicFramePr>
        <p:xfrm>
          <a:off x="1700863" y="3531864"/>
          <a:ext cx="9029301" cy="2884714"/>
        </p:xfrm>
        <a:graphic>
          <a:graphicData uri="http://schemas.openxmlformats.org/drawingml/2006/table">
            <a:tbl>
              <a:tblPr/>
              <a:tblGrid>
                <a:gridCol w="1354395">
                  <a:extLst>
                    <a:ext uri="{9D8B030D-6E8A-4147-A177-3AD203B41FA5}">
                      <a16:colId xmlns:a16="http://schemas.microsoft.com/office/drawing/2014/main" val="20000"/>
                    </a:ext>
                  </a:extLst>
                </a:gridCol>
                <a:gridCol w="501233">
                  <a:extLst>
                    <a:ext uri="{9D8B030D-6E8A-4147-A177-3AD203B41FA5}">
                      <a16:colId xmlns:a16="http://schemas.microsoft.com/office/drawing/2014/main" val="20001"/>
                    </a:ext>
                  </a:extLst>
                </a:gridCol>
                <a:gridCol w="853162">
                  <a:extLst>
                    <a:ext uri="{9D8B030D-6E8A-4147-A177-3AD203B41FA5}">
                      <a16:colId xmlns:a16="http://schemas.microsoft.com/office/drawing/2014/main" val="20002"/>
                    </a:ext>
                  </a:extLst>
                </a:gridCol>
                <a:gridCol w="565220">
                  <a:extLst>
                    <a:ext uri="{9D8B030D-6E8A-4147-A177-3AD203B41FA5}">
                      <a16:colId xmlns:a16="http://schemas.microsoft.com/office/drawing/2014/main" val="20003"/>
                    </a:ext>
                  </a:extLst>
                </a:gridCol>
                <a:gridCol w="885156">
                  <a:extLst>
                    <a:ext uri="{9D8B030D-6E8A-4147-A177-3AD203B41FA5}">
                      <a16:colId xmlns:a16="http://schemas.microsoft.com/office/drawing/2014/main" val="20004"/>
                    </a:ext>
                  </a:extLst>
                </a:gridCol>
                <a:gridCol w="479904">
                  <a:extLst>
                    <a:ext uri="{9D8B030D-6E8A-4147-A177-3AD203B41FA5}">
                      <a16:colId xmlns:a16="http://schemas.microsoft.com/office/drawing/2014/main" val="20005"/>
                    </a:ext>
                  </a:extLst>
                </a:gridCol>
                <a:gridCol w="1094892">
                  <a:extLst>
                    <a:ext uri="{9D8B030D-6E8A-4147-A177-3AD203B41FA5}">
                      <a16:colId xmlns:a16="http://schemas.microsoft.com/office/drawing/2014/main" val="20006"/>
                    </a:ext>
                  </a:extLst>
                </a:gridCol>
                <a:gridCol w="522562">
                  <a:extLst>
                    <a:ext uri="{9D8B030D-6E8A-4147-A177-3AD203B41FA5}">
                      <a16:colId xmlns:a16="http://schemas.microsoft.com/office/drawing/2014/main" val="20007"/>
                    </a:ext>
                  </a:extLst>
                </a:gridCol>
                <a:gridCol w="895821">
                  <a:extLst>
                    <a:ext uri="{9D8B030D-6E8A-4147-A177-3AD203B41FA5}">
                      <a16:colId xmlns:a16="http://schemas.microsoft.com/office/drawing/2014/main" val="20008"/>
                    </a:ext>
                  </a:extLst>
                </a:gridCol>
                <a:gridCol w="511897">
                  <a:extLst>
                    <a:ext uri="{9D8B030D-6E8A-4147-A177-3AD203B41FA5}">
                      <a16:colId xmlns:a16="http://schemas.microsoft.com/office/drawing/2014/main" val="20009"/>
                    </a:ext>
                  </a:extLst>
                </a:gridCol>
                <a:gridCol w="853162">
                  <a:extLst>
                    <a:ext uri="{9D8B030D-6E8A-4147-A177-3AD203B41FA5}">
                      <a16:colId xmlns:a16="http://schemas.microsoft.com/office/drawing/2014/main" val="20010"/>
                    </a:ext>
                  </a:extLst>
                </a:gridCol>
                <a:gridCol w="511897">
                  <a:extLst>
                    <a:ext uri="{9D8B030D-6E8A-4147-A177-3AD203B41FA5}">
                      <a16:colId xmlns:a16="http://schemas.microsoft.com/office/drawing/2014/main" val="20011"/>
                    </a:ext>
                  </a:extLst>
                </a:gridCol>
              </a:tblGrid>
              <a:tr h="261880">
                <a:tc gridSpan="2">
                  <a:txBody>
                    <a:bodyPr/>
                    <a:lstStyle/>
                    <a:p>
                      <a:pPr algn="ctr" fontAlgn="b"/>
                      <a:r>
                        <a:rPr lang="es-EC" sz="1400" b="1" i="0" u="none" strike="noStrike" dirty="0">
                          <a:solidFill>
                            <a:srgbClr val="000000"/>
                          </a:solidFill>
                          <a:latin typeface="Calibri"/>
                        </a:rPr>
                        <a:t>P</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s-EC"/>
                    </a:p>
                  </a:txBody>
                  <a:tcPr/>
                </a:tc>
                <a:tc gridSpan="2">
                  <a:txBody>
                    <a:bodyPr/>
                    <a:lstStyle/>
                    <a:p>
                      <a:pPr algn="ctr" fontAlgn="b"/>
                      <a:r>
                        <a:rPr lang="es-EC" sz="1400" b="1" i="0" u="none" strike="noStrike" dirty="0">
                          <a:solidFill>
                            <a:srgbClr val="000000"/>
                          </a:solidFill>
                          <a:latin typeface="Calibri"/>
                        </a:rPr>
                        <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s-EC"/>
                    </a:p>
                  </a:txBody>
                  <a:tcPr/>
                </a:tc>
                <a:tc gridSpan="2">
                  <a:txBody>
                    <a:bodyPr/>
                    <a:lstStyle/>
                    <a:p>
                      <a:pPr algn="ctr" fontAlgn="b"/>
                      <a:r>
                        <a:rPr lang="es-EC" sz="1400" b="1" i="0" u="none" strike="noStrike" dirty="0">
                          <a:solidFill>
                            <a:srgbClr val="000000"/>
                          </a:solidFill>
                          <a:latin typeface="Calibri"/>
                        </a:rPr>
                        <a:t>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s-EC"/>
                    </a:p>
                  </a:txBody>
                  <a:tcPr/>
                </a:tc>
                <a:tc gridSpan="2">
                  <a:txBody>
                    <a:bodyPr/>
                    <a:lstStyle/>
                    <a:p>
                      <a:pPr algn="ctr" fontAlgn="b"/>
                      <a:r>
                        <a:rPr lang="es-EC" sz="1400" b="1" i="0" u="none" strike="noStrike" dirty="0">
                          <a:solidFill>
                            <a:srgbClr val="000000"/>
                          </a:solidFill>
                          <a:latin typeface="Calibri"/>
                        </a:rPr>
                        <a:t>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s-EC"/>
                    </a:p>
                  </a:txBody>
                  <a:tcPr/>
                </a:tc>
                <a:tc gridSpan="2">
                  <a:txBody>
                    <a:bodyPr/>
                    <a:lstStyle/>
                    <a:p>
                      <a:pPr algn="ctr" fontAlgn="b"/>
                      <a:r>
                        <a:rPr lang="es-EC" sz="1400" b="1" i="0" u="none" strike="noStrike" dirty="0">
                          <a:solidFill>
                            <a:srgbClr val="000000"/>
                          </a:solidFill>
                          <a:latin typeface="Calibri"/>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s-EC"/>
                    </a:p>
                  </a:txBody>
                  <a:tcPr/>
                </a:tc>
                <a:tc gridSpan="2">
                  <a:txBody>
                    <a:bodyPr/>
                    <a:lstStyle/>
                    <a:p>
                      <a:pPr algn="ctr" fontAlgn="b"/>
                      <a:r>
                        <a:rPr lang="es-EC" sz="1400" b="1" i="0" u="none" strike="noStrike" dirty="0">
                          <a:solidFill>
                            <a:srgbClr val="000000"/>
                          </a:solidFill>
                          <a:latin typeface="Calibri"/>
                        </a:rPr>
                        <a:t>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s-EC"/>
                    </a:p>
                  </a:txBody>
                  <a:tcPr/>
                </a:tc>
                <a:extLst>
                  <a:ext uri="{0D108BD9-81ED-4DB2-BD59-A6C34878D82A}">
                    <a16:rowId xmlns:a16="http://schemas.microsoft.com/office/drawing/2014/main" val="10000"/>
                  </a:ext>
                </a:extLst>
              </a:tr>
              <a:tr h="1605529">
                <a:tc>
                  <a:txBody>
                    <a:bodyPr/>
                    <a:lstStyle/>
                    <a:p>
                      <a:pPr algn="l" fontAlgn="ctr"/>
                      <a:r>
                        <a:rPr lang="es-EC" sz="1200" b="0" i="0" u="none" strike="noStrike" dirty="0">
                          <a:solidFill>
                            <a:srgbClr val="000000"/>
                          </a:solidFill>
                          <a:latin typeface="Times New Roman"/>
                        </a:rPr>
                        <a:t>Provisión neta para préstamos incobrables/Provisión requerida para prestamos morosos de 1 a 12 meses (35%)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200" b="0" i="0" u="none" strike="noStrike" dirty="0">
                          <a:solidFill>
                            <a:srgbClr val="000000"/>
                          </a:solidFill>
                          <a:latin typeface="Calibri"/>
                        </a:rPr>
                        <a:t>37%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s-EC" sz="1200" b="0" i="0" u="none" strike="noStrike" dirty="0">
                          <a:solidFill>
                            <a:srgbClr val="000000"/>
                          </a:solidFill>
                          <a:latin typeface="Times New Roman"/>
                        </a:rPr>
                        <a:t>Crédito externo/Activo total  (0-5%)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rowSpan="2">
                  <a:txBody>
                    <a:bodyPr/>
                    <a:lstStyle/>
                    <a:p>
                      <a:pPr algn="ctr" fontAlgn="ctr"/>
                      <a:r>
                        <a:rPr lang="es-EC" sz="1200" b="0" i="0" u="none" strike="noStrike" dirty="0">
                          <a:solidFill>
                            <a:srgbClr val="000000"/>
                          </a:solidFill>
                          <a:latin typeface="Calibri"/>
                        </a:rPr>
                        <a:t>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rowSpan="2">
                  <a:txBody>
                    <a:bodyPr/>
                    <a:lstStyle/>
                    <a:p>
                      <a:pPr algn="l" fontAlgn="ctr"/>
                      <a:r>
                        <a:rPr lang="es-EC" sz="1200" b="0" i="0" u="none" strike="noStrike" dirty="0">
                          <a:solidFill>
                            <a:srgbClr val="000000"/>
                          </a:solidFill>
                          <a:latin typeface="Times New Roman"/>
                        </a:rPr>
                        <a:t>Gastos Operativos/Promedio Activo Total (&lt;5%)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s-EC" sz="1200" b="0" i="0" u="none" strike="noStrike" dirty="0">
                          <a:solidFill>
                            <a:srgbClr val="000000"/>
                          </a:solidFill>
                          <a:latin typeface="Calibri"/>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s-EC" sz="1200" b="0" i="0" u="none" strike="noStrike" dirty="0">
                          <a:solidFill>
                            <a:srgbClr val="000000"/>
                          </a:solidFill>
                          <a:latin typeface="Times New Roman"/>
                        </a:rPr>
                        <a:t>Activos líquidos improductivos/Activo Total  (&lt;1%)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rowSpan="2">
                  <a:txBody>
                    <a:bodyPr/>
                    <a:lstStyle/>
                    <a:p>
                      <a:pPr algn="ctr" fontAlgn="ctr"/>
                      <a:r>
                        <a:rPr lang="es-EC" sz="1200" b="0" i="0" u="none" strike="noStrike" dirty="0">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rowSpan="2">
                  <a:txBody>
                    <a:bodyPr/>
                    <a:lstStyle/>
                    <a:p>
                      <a:pPr algn="ctr" fontAlgn="ctr"/>
                      <a:r>
                        <a:rPr lang="es-EC" sz="1200" b="0" i="0" u="none" strike="noStrike" dirty="0">
                          <a:solidFill>
                            <a:srgbClr val="000000"/>
                          </a:solidFill>
                          <a:latin typeface="Times New Roman"/>
                        </a:rPr>
                        <a:t>Activos Improductivos/Activo total (&lt;5%)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s-EC" sz="1200" b="0" i="0" u="none" strike="noStrike" dirty="0">
                          <a:solidFill>
                            <a:srgbClr val="000000"/>
                          </a:solidFill>
                          <a:latin typeface="Calibri"/>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s-EC" sz="1200" b="0" i="0" u="none" strike="noStrike" dirty="0">
                          <a:solidFill>
                            <a:srgbClr val="000000"/>
                          </a:solidFill>
                          <a:latin typeface="Times New Roman"/>
                        </a:rPr>
                        <a:t>Crecimiento de inversiones no financieras  (inversiones no financieras /activo total =0%)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rowSpan="2">
                  <a:txBody>
                    <a:bodyPr/>
                    <a:lstStyle/>
                    <a:p>
                      <a:pPr algn="ctr" fontAlgn="ctr"/>
                      <a:r>
                        <a:rPr lang="es-EC" sz="1200" b="0" i="0" u="none" strike="noStrike" dirty="0">
                          <a:solidFill>
                            <a:srgbClr val="000000"/>
                          </a:solidFill>
                          <a:latin typeface="Calibri"/>
                        </a:rPr>
                        <a:t>-20%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01"/>
                  </a:ext>
                </a:extLst>
              </a:tr>
              <a:tr h="1017305">
                <a:tc>
                  <a:txBody>
                    <a:bodyPr/>
                    <a:lstStyle/>
                    <a:p>
                      <a:pPr algn="l" fontAlgn="ctr"/>
                      <a:r>
                        <a:rPr lang="es-EC" sz="1200" b="0" i="0" u="none" strike="noStrike" dirty="0">
                          <a:solidFill>
                            <a:srgbClr val="000000"/>
                          </a:solidFill>
                          <a:latin typeface="Times New Roman"/>
                        </a:rPr>
                        <a:t>Castigos anuales de prestamos/Cartera Promedio (lo mínimo)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C" sz="1200" b="0" i="0" u="none" strike="noStrike" dirty="0">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es-EC"/>
                    </a:p>
                  </a:txBody>
                  <a:tcPr/>
                </a:tc>
                <a:tc vMerge="1">
                  <a:txBody>
                    <a:bodyPr/>
                    <a:lstStyle/>
                    <a:p>
                      <a:endParaRPr lang="es-EC"/>
                    </a:p>
                  </a:txBody>
                  <a:tcPr/>
                </a:tc>
                <a:tc vMerge="1">
                  <a:txBody>
                    <a:bodyPr/>
                    <a:lstStyle/>
                    <a:p>
                      <a:pPr algn="l" fontAlgn="ctr"/>
                      <a:endParaRPr lang="es-EC" sz="1200" b="0"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pPr algn="ctr" fontAlgn="ctr"/>
                      <a:endParaRPr lang="es-EC" sz="12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0002"/>
                  </a:ext>
                </a:extLst>
              </a:tr>
            </a:tbl>
          </a:graphicData>
        </a:graphic>
      </p:graphicFrame>
      <p:pic>
        <p:nvPicPr>
          <p:cNvPr id="7" name="Picture 2" descr="Resultado de imagen para cooperativa de ahorro y credito 23 de mayo ltda">
            <a:extLst>
              <a:ext uri="{FF2B5EF4-FFF2-40B4-BE49-F238E27FC236}">
                <a16:creationId xmlns:a16="http://schemas.microsoft.com/office/drawing/2014/main" id="{7CA3BAC5-8D2F-4D98-A2D3-592808B76DE6}"/>
              </a:ext>
            </a:extLst>
          </p:cNvPr>
          <p:cNvPicPr>
            <a:picLocks noChangeAspect="1" noChangeArrowheads="1"/>
          </p:cNvPicPr>
          <p:nvPr/>
        </p:nvPicPr>
        <p:blipFill>
          <a:blip r:embed="rId4" cstate="print"/>
          <a:srcRect/>
          <a:stretch>
            <a:fillRect/>
          </a:stretch>
        </p:blipFill>
        <p:spPr bwMode="auto">
          <a:xfrm>
            <a:off x="-21704" y="110347"/>
            <a:ext cx="2620049" cy="861889"/>
          </a:xfrm>
          <a:prstGeom prst="rect">
            <a:avLst/>
          </a:prstGeom>
          <a:noFill/>
        </p:spPr>
      </p:pic>
      <p:graphicFrame>
        <p:nvGraphicFramePr>
          <p:cNvPr id="12" name="Gráfico 11">
            <a:extLst>
              <a:ext uri="{FF2B5EF4-FFF2-40B4-BE49-F238E27FC236}">
                <a16:creationId xmlns:a16="http://schemas.microsoft.com/office/drawing/2014/main" id="{A40782CC-6D45-4F15-871D-EE34A6E06022}"/>
              </a:ext>
            </a:extLst>
          </p:cNvPr>
          <p:cNvGraphicFramePr>
            <a:graphicFrameLocks/>
          </p:cNvGraphicFramePr>
          <p:nvPr>
            <p:extLst>
              <p:ext uri="{D42A27DB-BD31-4B8C-83A1-F6EECF244321}">
                <p14:modId xmlns:p14="http://schemas.microsoft.com/office/powerpoint/2010/main" val="802451370"/>
              </p:ext>
            </p:extLst>
          </p:nvPr>
        </p:nvGraphicFramePr>
        <p:xfrm>
          <a:off x="2169855" y="477874"/>
          <a:ext cx="7320763" cy="2864171"/>
        </p:xfrm>
        <a:graphic>
          <a:graphicData uri="http://schemas.openxmlformats.org/drawingml/2006/chart">
            <c:chart xmlns:c="http://schemas.openxmlformats.org/drawingml/2006/chart" xmlns:r="http://schemas.openxmlformats.org/officeDocument/2006/relationships" r:id="rId5"/>
          </a:graphicData>
        </a:graphic>
      </p:graphicFrame>
      <p:sp>
        <p:nvSpPr>
          <p:cNvPr id="3" name="Rectángulo 2">
            <a:extLst>
              <a:ext uri="{FF2B5EF4-FFF2-40B4-BE49-F238E27FC236}">
                <a16:creationId xmlns:a16="http://schemas.microsoft.com/office/drawing/2014/main" id="{5BA53BB8-98EE-47C4-91C1-37C3548E7877}"/>
              </a:ext>
            </a:extLst>
          </p:cNvPr>
          <p:cNvSpPr/>
          <p:nvPr/>
        </p:nvSpPr>
        <p:spPr>
          <a:xfrm>
            <a:off x="10164025" y="358589"/>
            <a:ext cx="2027975" cy="127913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s-MX" sz="1400" dirty="0"/>
              <a:t>(-)Fondos disponibles (-)Cartera de crédito</a:t>
            </a:r>
          </a:p>
          <a:p>
            <a:r>
              <a:rPr lang="es-MX" sz="1400" dirty="0"/>
              <a:t>(+)</a:t>
            </a:r>
            <a:r>
              <a:rPr lang="es-MX" sz="1400" dirty="0" err="1"/>
              <a:t>CxC</a:t>
            </a:r>
            <a:endParaRPr lang="es-MX" sz="1400" dirty="0"/>
          </a:p>
          <a:p>
            <a:r>
              <a:rPr lang="es-MX" sz="1400" dirty="0"/>
              <a:t>(-)CXP </a:t>
            </a:r>
          </a:p>
          <a:p>
            <a:r>
              <a:rPr lang="es-MX" sz="1400" dirty="0"/>
              <a:t>(+)Provisiones</a:t>
            </a:r>
          </a:p>
        </p:txBody>
      </p:sp>
    </p:spTree>
    <p:extLst>
      <p:ext uri="{BB962C8B-B14F-4D97-AF65-F5344CB8AC3E}">
        <p14:creationId xmlns:p14="http://schemas.microsoft.com/office/powerpoint/2010/main" val="1034033571"/>
      </p:ext>
    </p:extLst>
  </p:cSld>
  <p:clrMapOvr>
    <a:masterClrMapping/>
  </p:clrMapOvr>
  <p:transition spd="med">
    <p:plus/>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Gráfico"/>
          <p:cNvGraphicFramePr/>
          <p:nvPr>
            <p:extLst>
              <p:ext uri="{D42A27DB-BD31-4B8C-83A1-F6EECF244321}">
                <p14:modId xmlns:p14="http://schemas.microsoft.com/office/powerpoint/2010/main" val="2343601772"/>
              </p:ext>
            </p:extLst>
          </p:nvPr>
        </p:nvGraphicFramePr>
        <p:xfrm>
          <a:off x="1582782" y="261257"/>
          <a:ext cx="8503920" cy="31220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611180723"/>
              </p:ext>
            </p:extLst>
          </p:nvPr>
        </p:nvGraphicFramePr>
        <p:xfrm>
          <a:off x="1802492" y="3821573"/>
          <a:ext cx="8064500" cy="2657475"/>
        </p:xfrm>
        <a:graphic>
          <a:graphicData uri="http://schemas.openxmlformats.org/drawingml/2006/table">
            <a:tbl>
              <a:tblPr/>
              <a:tblGrid>
                <a:gridCol w="1209675">
                  <a:extLst>
                    <a:ext uri="{9D8B030D-6E8A-4147-A177-3AD203B41FA5}">
                      <a16:colId xmlns:a16="http://schemas.microsoft.com/office/drawing/2014/main" val="20000"/>
                    </a:ext>
                  </a:extLst>
                </a:gridCol>
                <a:gridCol w="447675">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504825">
                  <a:extLst>
                    <a:ext uri="{9D8B030D-6E8A-4147-A177-3AD203B41FA5}">
                      <a16:colId xmlns:a16="http://schemas.microsoft.com/office/drawing/2014/main" val="20003"/>
                    </a:ext>
                  </a:extLst>
                </a:gridCol>
                <a:gridCol w="790575">
                  <a:extLst>
                    <a:ext uri="{9D8B030D-6E8A-4147-A177-3AD203B41FA5}">
                      <a16:colId xmlns:a16="http://schemas.microsoft.com/office/drawing/2014/main" val="20004"/>
                    </a:ext>
                  </a:extLst>
                </a:gridCol>
                <a:gridCol w="428625">
                  <a:extLst>
                    <a:ext uri="{9D8B030D-6E8A-4147-A177-3AD203B41FA5}">
                      <a16:colId xmlns:a16="http://schemas.microsoft.com/office/drawing/2014/main" val="20005"/>
                    </a:ext>
                  </a:extLst>
                </a:gridCol>
                <a:gridCol w="977900">
                  <a:extLst>
                    <a:ext uri="{9D8B030D-6E8A-4147-A177-3AD203B41FA5}">
                      <a16:colId xmlns:a16="http://schemas.microsoft.com/office/drawing/2014/main" val="20006"/>
                    </a:ext>
                  </a:extLst>
                </a:gridCol>
                <a:gridCol w="466725">
                  <a:extLst>
                    <a:ext uri="{9D8B030D-6E8A-4147-A177-3AD203B41FA5}">
                      <a16:colId xmlns:a16="http://schemas.microsoft.com/office/drawing/2014/main" val="20007"/>
                    </a:ext>
                  </a:extLst>
                </a:gridCol>
                <a:gridCol w="8001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7620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tblGrid>
              <a:tr h="247650">
                <a:tc gridSpan="2">
                  <a:txBody>
                    <a:bodyPr/>
                    <a:lstStyle/>
                    <a:p>
                      <a:pPr algn="ctr" fontAlgn="b"/>
                      <a:r>
                        <a:rPr lang="es-EC" sz="1400" b="1" i="0" u="none" strike="noStrike" dirty="0">
                          <a:solidFill>
                            <a:srgbClr val="000000"/>
                          </a:solidFill>
                          <a:latin typeface="Calibri"/>
                        </a:rPr>
                        <a:t>P</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C"/>
                    </a:p>
                  </a:txBody>
                  <a:tcPr/>
                </a:tc>
                <a:tc gridSpan="2">
                  <a:txBody>
                    <a:bodyPr/>
                    <a:lstStyle/>
                    <a:p>
                      <a:pPr algn="ctr" fontAlgn="b"/>
                      <a:r>
                        <a:rPr lang="es-EC" sz="1400" b="1" i="0" u="none" strike="noStrike">
                          <a:solidFill>
                            <a:srgbClr val="000000"/>
                          </a:solidFill>
                          <a:latin typeface="Calibri"/>
                        </a:rPr>
                        <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C"/>
                    </a:p>
                  </a:txBody>
                  <a:tcPr/>
                </a:tc>
                <a:tc gridSpan="2">
                  <a:txBody>
                    <a:bodyPr/>
                    <a:lstStyle/>
                    <a:p>
                      <a:pPr algn="ctr" fontAlgn="b"/>
                      <a:r>
                        <a:rPr lang="es-EC" sz="1400" b="1" i="0" u="none" strike="noStrike">
                          <a:solidFill>
                            <a:srgbClr val="000000"/>
                          </a:solidFill>
                          <a:latin typeface="Calibri"/>
                        </a:rPr>
                        <a:t>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C"/>
                    </a:p>
                  </a:txBody>
                  <a:tcPr/>
                </a:tc>
                <a:tc gridSpan="2">
                  <a:txBody>
                    <a:bodyPr/>
                    <a:lstStyle/>
                    <a:p>
                      <a:pPr algn="ctr" fontAlgn="b"/>
                      <a:r>
                        <a:rPr lang="es-EC" sz="1400" b="1" i="0" u="none" strike="noStrike" dirty="0">
                          <a:solidFill>
                            <a:srgbClr val="000000"/>
                          </a:solidFill>
                          <a:latin typeface="Calibri"/>
                        </a:rPr>
                        <a:t>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C"/>
                    </a:p>
                  </a:txBody>
                  <a:tcPr/>
                </a:tc>
                <a:tc gridSpan="2">
                  <a:txBody>
                    <a:bodyPr/>
                    <a:lstStyle/>
                    <a:p>
                      <a:pPr algn="ctr" fontAlgn="b"/>
                      <a:r>
                        <a:rPr lang="es-EC" sz="1400" b="1" i="0" u="none" strike="noStrike">
                          <a:solidFill>
                            <a:srgbClr val="000000"/>
                          </a:solidFill>
                          <a:latin typeface="Calibri"/>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C"/>
                    </a:p>
                  </a:txBody>
                  <a:tcPr/>
                </a:tc>
                <a:tc gridSpan="2">
                  <a:txBody>
                    <a:bodyPr/>
                    <a:lstStyle/>
                    <a:p>
                      <a:pPr algn="ctr" fontAlgn="b"/>
                      <a:r>
                        <a:rPr lang="es-EC" sz="1400" b="1" i="0" u="none" strike="noStrike">
                          <a:solidFill>
                            <a:srgbClr val="000000"/>
                          </a:solidFill>
                          <a:latin typeface="Calibri"/>
                        </a:rPr>
                        <a:t>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C"/>
                    </a:p>
                  </a:txBody>
                  <a:tcPr/>
                </a:tc>
                <a:extLst>
                  <a:ext uri="{0D108BD9-81ED-4DB2-BD59-A6C34878D82A}">
                    <a16:rowId xmlns:a16="http://schemas.microsoft.com/office/drawing/2014/main" val="10000"/>
                  </a:ext>
                </a:extLst>
              </a:tr>
              <a:tr h="1400175">
                <a:tc>
                  <a:txBody>
                    <a:bodyPr/>
                    <a:lstStyle/>
                    <a:p>
                      <a:pPr algn="l" fontAlgn="ctr"/>
                      <a:r>
                        <a:rPr lang="es-EC" sz="1200" b="0" i="0" u="none" strike="noStrike" dirty="0">
                          <a:solidFill>
                            <a:srgbClr val="000000"/>
                          </a:solidFill>
                          <a:latin typeface="Times New Roman"/>
                        </a:rPr>
                        <a:t>Provisión neta para préstamos incobrables/Provisión requerida para prestamos morosos de 1 a 12 meses (35%)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200" b="0" i="0" u="none" strike="noStrike" dirty="0">
                          <a:solidFill>
                            <a:srgbClr val="000000"/>
                          </a:solidFill>
                          <a:latin typeface="Calibri"/>
                        </a:rPr>
                        <a:t>54%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s-EC" sz="1200" b="0" i="0" u="none" strike="noStrike" dirty="0">
                          <a:solidFill>
                            <a:srgbClr val="000000"/>
                          </a:solidFill>
                          <a:latin typeface="Times New Roman"/>
                        </a:rPr>
                        <a:t>Inversiones líquidas/ Activo Total (&lt;16%)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rowSpan="2">
                  <a:txBody>
                    <a:bodyPr/>
                    <a:lstStyle/>
                    <a:p>
                      <a:pPr algn="ctr" fontAlgn="ctr"/>
                      <a:r>
                        <a:rPr lang="es-EC" sz="1200" b="0" i="0" u="none" strike="noStrike" dirty="0">
                          <a:solidFill>
                            <a:srgbClr val="000000"/>
                          </a:solidFill>
                          <a:latin typeface="Calibri"/>
                        </a:rPr>
                        <a:t>16%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rowSpan="2">
                  <a:txBody>
                    <a:bodyPr/>
                    <a:lstStyle/>
                    <a:p>
                      <a:pPr algn="l" fontAlgn="ctr"/>
                      <a:r>
                        <a:rPr lang="es-EC" sz="1200" b="0" i="0" u="none" strike="noStrike" dirty="0">
                          <a:solidFill>
                            <a:srgbClr val="000000"/>
                          </a:solidFill>
                          <a:latin typeface="Times New Roman"/>
                        </a:rPr>
                        <a:t>Gastos Operativos/Promedio Activo Total (&lt;5%)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s-EC" sz="1200" b="0" i="0" u="none" strike="noStrike" dirty="0">
                          <a:solidFill>
                            <a:srgbClr val="000000"/>
                          </a:solidFill>
                          <a:latin typeface="Calibri"/>
                        </a:rPr>
                        <a:t>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s-EC" sz="1200" b="0" i="0" u="none" strike="noStrike" dirty="0">
                          <a:solidFill>
                            <a:srgbClr val="000000"/>
                          </a:solidFill>
                          <a:latin typeface="Times New Roman"/>
                        </a:rPr>
                        <a:t>Activos líquidos improductivos/Activo Total  (&lt;1%)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rowSpan="2">
                  <a:txBody>
                    <a:bodyPr/>
                    <a:lstStyle/>
                    <a:p>
                      <a:pPr algn="ctr" fontAlgn="ctr"/>
                      <a:r>
                        <a:rPr lang="es-EC" sz="1200" b="0" i="0" u="none" strike="noStrike">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l" fontAlgn="ctr"/>
                      <a:r>
                        <a:rPr lang="es-EC" sz="1200" b="0" i="0" u="none" strike="noStrike" dirty="0">
                          <a:solidFill>
                            <a:srgbClr val="000000"/>
                          </a:solidFill>
                          <a:latin typeface="Times New Roman"/>
                        </a:rPr>
                        <a:t>Morosidad total/Cartera bruta (&lt;5%)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200" b="0" i="0" u="none" strike="noStrike" dirty="0">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s-EC" sz="1200" b="0" i="0" u="none" strike="noStrike" dirty="0">
                          <a:solidFill>
                            <a:srgbClr val="000000"/>
                          </a:solidFill>
                          <a:latin typeface="Times New Roman"/>
                        </a:rPr>
                        <a:t>Crecimiento de aportaciones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rowSpan="2">
                  <a:txBody>
                    <a:bodyPr/>
                    <a:lstStyle/>
                    <a:p>
                      <a:pPr algn="ctr" fontAlgn="ctr"/>
                      <a:r>
                        <a:rPr lang="es-EC" sz="1200" b="0" i="0" u="none" strike="noStrike" dirty="0">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01"/>
                  </a:ext>
                </a:extLst>
              </a:tr>
              <a:tr h="1009650">
                <a:tc>
                  <a:txBody>
                    <a:bodyPr/>
                    <a:lstStyle/>
                    <a:p>
                      <a:pPr algn="l" fontAlgn="ctr"/>
                      <a:r>
                        <a:rPr lang="es-EC" sz="1200" b="0" i="0" u="none" strike="noStrike" dirty="0">
                          <a:solidFill>
                            <a:srgbClr val="000000"/>
                          </a:solidFill>
                          <a:latin typeface="Times New Roman"/>
                        </a:rPr>
                        <a:t>Recuperación cartera castigada/Castigos acumulados (&gt;75%)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200" b="0" i="0" u="none" strike="noStrike" dirty="0">
                          <a:solidFill>
                            <a:srgbClr val="000000"/>
                          </a:solidFill>
                          <a:latin typeface="Calibri"/>
                        </a:rPr>
                        <a:t>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ctr"/>
                      <a:r>
                        <a:rPr lang="es-EC" sz="1200" b="0" i="0" u="none" strike="noStrike" dirty="0">
                          <a:solidFill>
                            <a:srgbClr val="000000"/>
                          </a:solidFill>
                          <a:latin typeface="Times New Roman"/>
                        </a:rPr>
                        <a:t>Activos Improductivos/Activo total (&lt;5%)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200" b="0" i="0" u="none" strike="noStrike" dirty="0">
                          <a:solidFill>
                            <a:srgbClr val="000000"/>
                          </a:solidFill>
                          <a:latin typeface="Calibri"/>
                        </a:rPr>
                        <a:t>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0002"/>
                  </a:ext>
                </a:extLst>
              </a:tr>
            </a:tbl>
          </a:graphicData>
        </a:graphic>
      </p:graphicFrame>
      <p:pic>
        <p:nvPicPr>
          <p:cNvPr id="5" name="Picture 6" descr="Resultado de imagen para cooperativa de ahorro y credito nacional llano grande">
            <a:extLst>
              <a:ext uri="{FF2B5EF4-FFF2-40B4-BE49-F238E27FC236}">
                <a16:creationId xmlns:a16="http://schemas.microsoft.com/office/drawing/2014/main" id="{00987ABD-B184-448F-8263-E5560679D6A6}"/>
              </a:ext>
            </a:extLst>
          </p:cNvPr>
          <p:cNvPicPr>
            <a:picLocks noChangeAspect="1" noChangeArrowheads="1"/>
          </p:cNvPicPr>
          <p:nvPr/>
        </p:nvPicPr>
        <p:blipFill>
          <a:blip r:embed="rId3" cstate="print"/>
          <a:srcRect/>
          <a:stretch>
            <a:fillRect/>
          </a:stretch>
        </p:blipFill>
        <p:spPr bwMode="auto">
          <a:xfrm>
            <a:off x="66821" y="-1"/>
            <a:ext cx="1699920" cy="1204111"/>
          </a:xfrm>
          <a:prstGeom prst="rect">
            <a:avLst/>
          </a:prstGeom>
          <a:noFill/>
        </p:spPr>
      </p:pic>
      <p:sp>
        <p:nvSpPr>
          <p:cNvPr id="6" name="Rectángulo 5">
            <a:extLst>
              <a:ext uri="{FF2B5EF4-FFF2-40B4-BE49-F238E27FC236}">
                <a16:creationId xmlns:a16="http://schemas.microsoft.com/office/drawing/2014/main" id="{4A1EAC29-1111-49FE-BBFC-68EEAD262E0C}"/>
              </a:ext>
            </a:extLst>
          </p:cNvPr>
          <p:cNvSpPr/>
          <p:nvPr/>
        </p:nvSpPr>
        <p:spPr>
          <a:xfrm>
            <a:off x="10164025" y="358589"/>
            <a:ext cx="2027975" cy="127913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s-MX" sz="1400" dirty="0"/>
              <a:t>(-)Inversiones</a:t>
            </a:r>
          </a:p>
          <a:p>
            <a:r>
              <a:rPr lang="es-MX" sz="1400" dirty="0"/>
              <a:t>(-)Cartera de crédito</a:t>
            </a:r>
          </a:p>
          <a:p>
            <a:r>
              <a:rPr lang="es-MX" sz="1400" dirty="0"/>
              <a:t>(-)CXP </a:t>
            </a:r>
          </a:p>
          <a:p>
            <a:r>
              <a:rPr lang="es-MX" sz="1400" dirty="0"/>
              <a:t>(+)Provisiones</a:t>
            </a:r>
          </a:p>
        </p:txBody>
      </p:sp>
    </p:spTree>
    <p:extLst>
      <p:ext uri="{BB962C8B-B14F-4D97-AF65-F5344CB8AC3E}">
        <p14:creationId xmlns:p14="http://schemas.microsoft.com/office/powerpoint/2010/main" val="47548916"/>
      </p:ext>
    </p:extLst>
  </p:cSld>
  <p:clrMapOvr>
    <a:masterClrMapping/>
  </p:clrMapOvr>
  <p:transition spd="med">
    <p:plus/>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F2F5EB6-F5F5-4E5A-AD0D-26FC93DB1140}"/>
              </a:ext>
            </a:extLst>
          </p:cNvPr>
          <p:cNvSpPr txBox="1">
            <a:spLocks/>
          </p:cNvSpPr>
          <p:nvPr/>
        </p:nvSpPr>
        <p:spPr>
          <a:xfrm>
            <a:off x="1410789" y="222067"/>
            <a:ext cx="8569234" cy="50478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000" b="1" dirty="0"/>
              <a:t>Cooperativa de Ahorro y Crédito Esperanza y Progreso del Valle  </a:t>
            </a:r>
          </a:p>
        </p:txBody>
      </p:sp>
      <p:graphicFrame>
        <p:nvGraphicFramePr>
          <p:cNvPr id="5" name="4 Gráfico"/>
          <p:cNvGraphicFramePr/>
          <p:nvPr>
            <p:extLst>
              <p:ext uri="{D42A27DB-BD31-4B8C-83A1-F6EECF244321}">
                <p14:modId xmlns:p14="http://schemas.microsoft.com/office/powerpoint/2010/main" val="3714477190"/>
              </p:ext>
            </p:extLst>
          </p:nvPr>
        </p:nvGraphicFramePr>
        <p:xfrm>
          <a:off x="1149531" y="726852"/>
          <a:ext cx="8830492" cy="29398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Tabla"/>
          <p:cNvGraphicFramePr>
            <a:graphicFrameLocks noGrp="1"/>
          </p:cNvGraphicFramePr>
          <p:nvPr>
            <p:extLst>
              <p:ext uri="{D42A27DB-BD31-4B8C-83A1-F6EECF244321}">
                <p14:modId xmlns:p14="http://schemas.microsoft.com/office/powerpoint/2010/main" val="3475506877"/>
              </p:ext>
            </p:extLst>
          </p:nvPr>
        </p:nvGraphicFramePr>
        <p:xfrm>
          <a:off x="1462857" y="3927189"/>
          <a:ext cx="8727451" cy="2625472"/>
        </p:xfrm>
        <a:graphic>
          <a:graphicData uri="http://schemas.openxmlformats.org/drawingml/2006/table">
            <a:tbl>
              <a:tblPr/>
              <a:tblGrid>
                <a:gridCol w="1306966">
                  <a:extLst>
                    <a:ext uri="{9D8B030D-6E8A-4147-A177-3AD203B41FA5}">
                      <a16:colId xmlns:a16="http://schemas.microsoft.com/office/drawing/2014/main" val="20000"/>
                    </a:ext>
                  </a:extLst>
                </a:gridCol>
                <a:gridCol w="483681">
                  <a:extLst>
                    <a:ext uri="{9D8B030D-6E8A-4147-A177-3AD203B41FA5}">
                      <a16:colId xmlns:a16="http://schemas.microsoft.com/office/drawing/2014/main" val="20001"/>
                    </a:ext>
                  </a:extLst>
                </a:gridCol>
                <a:gridCol w="823285">
                  <a:extLst>
                    <a:ext uri="{9D8B030D-6E8A-4147-A177-3AD203B41FA5}">
                      <a16:colId xmlns:a16="http://schemas.microsoft.com/office/drawing/2014/main" val="20002"/>
                    </a:ext>
                  </a:extLst>
                </a:gridCol>
                <a:gridCol w="545427">
                  <a:extLst>
                    <a:ext uri="{9D8B030D-6E8A-4147-A177-3AD203B41FA5}">
                      <a16:colId xmlns:a16="http://schemas.microsoft.com/office/drawing/2014/main" val="20003"/>
                    </a:ext>
                  </a:extLst>
                </a:gridCol>
                <a:gridCol w="854159">
                  <a:extLst>
                    <a:ext uri="{9D8B030D-6E8A-4147-A177-3AD203B41FA5}">
                      <a16:colId xmlns:a16="http://schemas.microsoft.com/office/drawing/2014/main" val="20004"/>
                    </a:ext>
                  </a:extLst>
                </a:gridCol>
                <a:gridCol w="463098">
                  <a:extLst>
                    <a:ext uri="{9D8B030D-6E8A-4147-A177-3AD203B41FA5}">
                      <a16:colId xmlns:a16="http://schemas.microsoft.com/office/drawing/2014/main" val="20005"/>
                    </a:ext>
                  </a:extLst>
                </a:gridCol>
                <a:gridCol w="1056550">
                  <a:extLst>
                    <a:ext uri="{9D8B030D-6E8A-4147-A177-3AD203B41FA5}">
                      <a16:colId xmlns:a16="http://schemas.microsoft.com/office/drawing/2014/main" val="20006"/>
                    </a:ext>
                  </a:extLst>
                </a:gridCol>
                <a:gridCol w="504263">
                  <a:extLst>
                    <a:ext uri="{9D8B030D-6E8A-4147-A177-3AD203B41FA5}">
                      <a16:colId xmlns:a16="http://schemas.microsoft.com/office/drawing/2014/main" val="20007"/>
                    </a:ext>
                  </a:extLst>
                </a:gridCol>
                <a:gridCol w="668920">
                  <a:extLst>
                    <a:ext uri="{9D8B030D-6E8A-4147-A177-3AD203B41FA5}">
                      <a16:colId xmlns:a16="http://schemas.microsoft.com/office/drawing/2014/main" val="20008"/>
                    </a:ext>
                  </a:extLst>
                </a:gridCol>
                <a:gridCol w="668920">
                  <a:extLst>
                    <a:ext uri="{9D8B030D-6E8A-4147-A177-3AD203B41FA5}">
                      <a16:colId xmlns:a16="http://schemas.microsoft.com/office/drawing/2014/main" val="3100829681"/>
                    </a:ext>
                  </a:extLst>
                </a:gridCol>
                <a:gridCol w="676091">
                  <a:extLst>
                    <a:ext uri="{9D8B030D-6E8A-4147-A177-3AD203B41FA5}">
                      <a16:colId xmlns:a16="http://schemas.microsoft.com/office/drawing/2014/main" val="3222968539"/>
                    </a:ext>
                  </a:extLst>
                </a:gridCol>
                <a:gridCol w="676091">
                  <a:extLst>
                    <a:ext uri="{9D8B030D-6E8A-4147-A177-3AD203B41FA5}">
                      <a16:colId xmlns:a16="http://schemas.microsoft.com/office/drawing/2014/main" val="848868603"/>
                    </a:ext>
                  </a:extLst>
                </a:gridCol>
              </a:tblGrid>
              <a:tr h="262164">
                <a:tc gridSpan="2">
                  <a:txBody>
                    <a:bodyPr/>
                    <a:lstStyle/>
                    <a:p>
                      <a:pPr algn="ctr" fontAlgn="b"/>
                      <a:r>
                        <a:rPr lang="es-EC" sz="1400" b="1" i="0" u="none" strike="noStrike" dirty="0">
                          <a:solidFill>
                            <a:srgbClr val="000000"/>
                          </a:solidFill>
                          <a:latin typeface="Calibri"/>
                        </a:rPr>
                        <a:t>P</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s-EC"/>
                    </a:p>
                  </a:txBody>
                  <a:tcPr/>
                </a:tc>
                <a:tc gridSpan="2">
                  <a:txBody>
                    <a:bodyPr/>
                    <a:lstStyle/>
                    <a:p>
                      <a:pPr algn="ctr" fontAlgn="b"/>
                      <a:r>
                        <a:rPr lang="es-EC" sz="1400" b="1" i="0" u="none" strike="noStrike">
                          <a:solidFill>
                            <a:srgbClr val="000000"/>
                          </a:solidFill>
                          <a:latin typeface="Calibri"/>
                        </a:rPr>
                        <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s-EC"/>
                    </a:p>
                  </a:txBody>
                  <a:tcPr/>
                </a:tc>
                <a:tc gridSpan="2">
                  <a:txBody>
                    <a:bodyPr/>
                    <a:lstStyle/>
                    <a:p>
                      <a:pPr algn="ctr" fontAlgn="b"/>
                      <a:r>
                        <a:rPr lang="es-EC" sz="1400" b="1" i="0" u="none" strike="noStrike">
                          <a:solidFill>
                            <a:srgbClr val="000000"/>
                          </a:solidFill>
                          <a:latin typeface="Calibri"/>
                        </a:rPr>
                        <a:t>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s-EC"/>
                    </a:p>
                  </a:txBody>
                  <a:tcPr/>
                </a:tc>
                <a:tc gridSpan="2">
                  <a:txBody>
                    <a:bodyPr/>
                    <a:lstStyle/>
                    <a:p>
                      <a:pPr algn="ctr" fontAlgn="b"/>
                      <a:r>
                        <a:rPr lang="es-EC" sz="1400" b="1" i="0" u="none" strike="noStrike">
                          <a:solidFill>
                            <a:srgbClr val="000000"/>
                          </a:solidFill>
                          <a:latin typeface="Calibri"/>
                        </a:rPr>
                        <a:t>L</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s-EC"/>
                    </a:p>
                  </a:txBody>
                  <a:tcPr/>
                </a:tc>
                <a:tc gridSpan="2">
                  <a:txBody>
                    <a:bodyPr/>
                    <a:lstStyle/>
                    <a:p>
                      <a:pPr algn="ctr" fontAlgn="b"/>
                      <a:r>
                        <a:rPr lang="es-EC" sz="1400" b="1" i="0" u="none" strike="noStrike" dirty="0">
                          <a:solidFill>
                            <a:srgbClr val="000000"/>
                          </a:solidFill>
                          <a:latin typeface="Calibri"/>
                        </a:rPr>
                        <a:t>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s-MX"/>
                    </a:p>
                  </a:txBody>
                  <a:tcPr/>
                </a:tc>
                <a:tc gridSpan="2">
                  <a:txBody>
                    <a:bodyPr/>
                    <a:lstStyle/>
                    <a:p>
                      <a:pPr algn="ctr"/>
                      <a:r>
                        <a:rPr lang="es-EC" sz="1400" b="1" i="0" u="none" strike="noStrike" dirty="0">
                          <a:solidFill>
                            <a:srgbClr val="000000"/>
                          </a:solidFill>
                          <a:latin typeface="Calibri"/>
                        </a:rPr>
                        <a:t>S</a:t>
                      </a:r>
                      <a:endParaRPr lang="es-MX" dirty="0"/>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s-MX"/>
                    </a:p>
                  </a:txBody>
                  <a:tcPr/>
                </a:tc>
                <a:extLst>
                  <a:ext uri="{0D108BD9-81ED-4DB2-BD59-A6C34878D82A}">
                    <a16:rowId xmlns:a16="http://schemas.microsoft.com/office/drawing/2014/main" val="10000"/>
                  </a:ext>
                </a:extLst>
              </a:tr>
              <a:tr h="1273367">
                <a:tc>
                  <a:txBody>
                    <a:bodyPr/>
                    <a:lstStyle/>
                    <a:p>
                      <a:pPr algn="l" fontAlgn="ctr"/>
                      <a:r>
                        <a:rPr lang="es-EC" sz="1200" b="0" i="0" u="none" strike="noStrike" dirty="0">
                          <a:solidFill>
                            <a:srgbClr val="000000"/>
                          </a:solidFill>
                          <a:latin typeface="Times New Roman"/>
                        </a:rPr>
                        <a:t>Provisión neta para préstamos incobrables/Provisión requerida para prestamos morosos de 1 a 12 meses (35%)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200" b="0" i="0" u="none" strike="noStrike" dirty="0">
                          <a:solidFill>
                            <a:srgbClr val="000000"/>
                          </a:solidFill>
                          <a:latin typeface="Calibri"/>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s-EC" sz="1200" b="0" i="0" u="none" strike="noStrike" dirty="0">
                          <a:solidFill>
                            <a:srgbClr val="000000"/>
                          </a:solidFill>
                          <a:latin typeface="Times New Roman"/>
                        </a:rPr>
                        <a:t>Préstamos netos/Activo Total     (70-80%)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s-EC" sz="1200" b="0" i="0" u="none" strike="noStrike" dirty="0">
                          <a:solidFill>
                            <a:srgbClr val="000000"/>
                          </a:solidFill>
                          <a:latin typeface="Calibri"/>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rowSpan="2">
                  <a:txBody>
                    <a:bodyPr/>
                    <a:lstStyle/>
                    <a:p>
                      <a:pPr algn="l" fontAlgn="ctr"/>
                      <a:r>
                        <a:rPr lang="es-EC" sz="1200" b="0" i="0" u="none" strike="noStrike" dirty="0">
                          <a:solidFill>
                            <a:srgbClr val="000000"/>
                          </a:solidFill>
                          <a:latin typeface="Times New Roman"/>
                        </a:rPr>
                        <a:t>Gastos Operativos/Promedio Activo Total (&lt;5%)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ctr" fontAlgn="b"/>
                      <a:r>
                        <a:rPr lang="es-EC" sz="1200" b="0" i="0" u="none" strike="noStrike" dirty="0">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s-EC" sz="1200" b="0" i="0" u="none" strike="noStrike" dirty="0">
                          <a:solidFill>
                            <a:srgbClr val="000000"/>
                          </a:solidFill>
                          <a:latin typeface="Times New Roman"/>
                        </a:rPr>
                        <a:t>Activos líquidos improductivos/Activo Total  (&lt;1%)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rowSpan="2">
                  <a:txBody>
                    <a:bodyPr/>
                    <a:lstStyle/>
                    <a:p>
                      <a:pPr algn="ctr" fontAlgn="ctr"/>
                      <a:r>
                        <a:rPr lang="es-EC" sz="1400" b="0" i="0" u="none" strike="noStrike" dirty="0">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rowSpan="2">
                  <a:txBody>
                    <a:bodyPr/>
                    <a:lstStyle/>
                    <a:p>
                      <a:pPr algn="ctr" fontAlgn="ctr"/>
                      <a:r>
                        <a:rPr lang="es-EC" sz="1200" b="0" i="0" u="none" strike="noStrike" dirty="0">
                          <a:solidFill>
                            <a:srgbClr val="000000"/>
                          </a:solidFill>
                          <a:latin typeface="Times New Roman"/>
                        </a:rPr>
                        <a:t>Activos Improductivos/Activo total (&lt;5%)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marL="0" algn="ctr" defTabSz="457200" rtl="0" eaLnBrk="1" fontAlgn="ctr" latinLnBrk="0" hangingPunct="1"/>
                      <a:r>
                        <a:rPr lang="es-EC" sz="1200" b="0" i="0" u="none" strike="noStrike" kern="1200" dirty="0">
                          <a:solidFill>
                            <a:srgbClr val="000000"/>
                          </a:solidFill>
                          <a:latin typeface="Times New Roman"/>
                          <a:ea typeface="+mn-ea"/>
                          <a:cs typeface="+mn-cs"/>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s-EC" sz="1200" b="0" i="0" u="none" strike="noStrike" kern="1200" dirty="0">
                          <a:solidFill>
                            <a:srgbClr val="000000"/>
                          </a:solidFill>
                          <a:latin typeface="Times New Roman"/>
                          <a:ea typeface="+mn-ea"/>
                          <a:cs typeface="+mn-cs"/>
                        </a:rPr>
                        <a:t>Crecimiento de aportaciones</a:t>
                      </a:r>
                    </a:p>
                    <a:p>
                      <a:pPr algn="ctr" fontAlgn="b"/>
                      <a:endParaRPr lang="es-EC" sz="1400" b="0" i="0" u="none" strike="noStrike" dirty="0">
                        <a:solidFill>
                          <a:schemeClr val="tx1"/>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rowSpan="2">
                  <a:txBody>
                    <a:bodyPr/>
                    <a:lstStyle/>
                    <a:p>
                      <a:pPr algn="ctr" fontAlgn="b"/>
                      <a:r>
                        <a:rPr lang="es-EC" sz="1400" b="0" i="0" u="none" strike="noStrike" dirty="0">
                          <a:solidFill>
                            <a:schemeClr val="tx1"/>
                          </a:solidFill>
                          <a:latin typeface="Calibri"/>
                        </a:rPr>
                        <a:t>-</a:t>
                      </a:r>
                      <a:r>
                        <a:rPr lang="es-EC" sz="1200" b="0" i="0" u="none" strike="noStrike" kern="1200" dirty="0">
                          <a:solidFill>
                            <a:srgbClr val="000000"/>
                          </a:solidFill>
                          <a:latin typeface="Times New Roman"/>
                          <a:ea typeface="+mn-ea"/>
                          <a:cs typeface="+mn-cs"/>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1073623">
                <a:tc>
                  <a:txBody>
                    <a:bodyPr/>
                    <a:lstStyle/>
                    <a:p>
                      <a:pPr algn="l" fontAlgn="ctr"/>
                      <a:r>
                        <a:rPr lang="es-EC" sz="1200" b="0" i="0" u="none" strike="noStrike" dirty="0">
                          <a:solidFill>
                            <a:srgbClr val="000000"/>
                          </a:solidFill>
                          <a:latin typeface="Times New Roman"/>
                        </a:rPr>
                        <a:t>Recuperación cartera castigada/Castigos acumulados (&gt;75%)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200" b="0" i="0" u="none" strike="noStrike" dirty="0">
                          <a:solidFill>
                            <a:srgbClr val="000000"/>
                          </a:solidFill>
                          <a:latin typeface="Calibri"/>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ctr"/>
                      <a:r>
                        <a:rPr lang="es-EC" sz="1200" b="0" i="0" u="none" strike="noStrike">
                          <a:solidFill>
                            <a:srgbClr val="000000"/>
                          </a:solidFill>
                          <a:latin typeface="Times New Roman"/>
                        </a:rPr>
                        <a:t>Crédito externo/Activo total  (0-5%)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s-EC" sz="1200" b="0" i="0" u="none" strike="noStrike" dirty="0">
                          <a:solidFill>
                            <a:srgbClr val="000000"/>
                          </a:solidFill>
                          <a:latin typeface="Calibri"/>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vMerge="1">
                  <a:txBody>
                    <a:bodyPr/>
                    <a:lstStyle/>
                    <a:p>
                      <a:pPr algn="l" fontAlgn="ctr"/>
                      <a:endParaRPr lang="es-EC"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pPr algn="ctr" fontAlgn="b"/>
                      <a:endParaRPr lang="es-EC"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es-EC"/>
                    </a:p>
                  </a:txBody>
                  <a:tcPr/>
                </a:tc>
                <a:tc vMerge="1">
                  <a:txBody>
                    <a:bodyPr/>
                    <a:lstStyle/>
                    <a:p>
                      <a:endParaRPr lang="es-EC"/>
                    </a:p>
                  </a:txBody>
                  <a:tcPr/>
                </a:tc>
                <a:tc vMerge="1">
                  <a:txBody>
                    <a:bodyPr/>
                    <a:lstStyle/>
                    <a:p>
                      <a:endParaRPr lang="es-EC"/>
                    </a:p>
                  </a:txBody>
                  <a:tcPr>
                    <a:lnT w="6350" cap="flat" cmpd="sng" algn="ctr">
                      <a:solidFill>
                        <a:srgbClr val="000000"/>
                      </a:solidFill>
                      <a:prstDash val="solid"/>
                      <a:round/>
                      <a:headEnd type="none" w="med" len="med"/>
                      <a:tailEnd type="none" w="med" len="med"/>
                    </a:lnT>
                  </a:tcP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02"/>
                  </a:ext>
                </a:extLst>
              </a:tr>
            </a:tbl>
          </a:graphicData>
        </a:graphic>
      </p:graphicFrame>
      <p:pic>
        <p:nvPicPr>
          <p:cNvPr id="6" name="Picture 8" descr="Resultado de imagen para cooperativa de ahorro y credito esperanza y progreso del valle">
            <a:extLst>
              <a:ext uri="{FF2B5EF4-FFF2-40B4-BE49-F238E27FC236}">
                <a16:creationId xmlns:a16="http://schemas.microsoft.com/office/drawing/2014/main" id="{B5AF7427-0750-44A9-A1A9-8C52D61BD09A}"/>
              </a:ext>
            </a:extLst>
          </p:cNvPr>
          <p:cNvPicPr>
            <a:picLocks noChangeAspect="1" noChangeArrowheads="1"/>
          </p:cNvPicPr>
          <p:nvPr/>
        </p:nvPicPr>
        <p:blipFill>
          <a:blip r:embed="rId3" cstate="print"/>
          <a:srcRect/>
          <a:stretch>
            <a:fillRect/>
          </a:stretch>
        </p:blipFill>
        <p:spPr bwMode="auto">
          <a:xfrm>
            <a:off x="-66677" y="15938"/>
            <a:ext cx="1529534" cy="1302171"/>
          </a:xfrm>
          <a:prstGeom prst="rect">
            <a:avLst/>
          </a:prstGeom>
          <a:noFill/>
        </p:spPr>
      </p:pic>
      <p:sp>
        <p:nvSpPr>
          <p:cNvPr id="8" name="Rectángulo 7">
            <a:extLst>
              <a:ext uri="{FF2B5EF4-FFF2-40B4-BE49-F238E27FC236}">
                <a16:creationId xmlns:a16="http://schemas.microsoft.com/office/drawing/2014/main" id="{7E97C79F-2198-4A0A-A787-24EFCDAF6A5A}"/>
              </a:ext>
            </a:extLst>
          </p:cNvPr>
          <p:cNvSpPr/>
          <p:nvPr/>
        </p:nvSpPr>
        <p:spPr>
          <a:xfrm>
            <a:off x="10272176" y="667023"/>
            <a:ext cx="1848113" cy="116264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s-MX" sz="1200" dirty="0"/>
              <a:t>(-)Fondos disponibles</a:t>
            </a:r>
          </a:p>
          <a:p>
            <a:r>
              <a:rPr lang="es-MX" sz="1200" dirty="0"/>
              <a:t>(-)Inversiones</a:t>
            </a:r>
          </a:p>
          <a:p>
            <a:r>
              <a:rPr lang="es-MX" sz="1200" dirty="0"/>
              <a:t>(-) Cartera de crédito</a:t>
            </a:r>
          </a:p>
          <a:p>
            <a:r>
              <a:rPr lang="es-MX" sz="1200" dirty="0"/>
              <a:t>(-) CXP</a:t>
            </a:r>
          </a:p>
          <a:p>
            <a:r>
              <a:rPr lang="es-MX" sz="1200" dirty="0"/>
              <a:t>(-) Obligaciones financieras </a:t>
            </a:r>
          </a:p>
        </p:txBody>
      </p:sp>
    </p:spTree>
  </p:cSld>
  <p:clrMapOvr>
    <a:masterClrMapping/>
  </p:clrMapOvr>
  <p:transition spd="med">
    <p:plus/>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F2F5EB6-F5F5-4E5A-AD0D-26FC93DB1140}"/>
              </a:ext>
            </a:extLst>
          </p:cNvPr>
          <p:cNvSpPr txBox="1">
            <a:spLocks/>
          </p:cNvSpPr>
          <p:nvPr/>
        </p:nvSpPr>
        <p:spPr>
          <a:xfrm>
            <a:off x="3287765" y="93148"/>
            <a:ext cx="7171509" cy="6746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000" b="1" dirty="0"/>
              <a:t>Cooperativa de Ahorro y Crédito 17 de Marzo </a:t>
            </a:r>
            <a:r>
              <a:rPr lang="es-ES" sz="2400" b="1" dirty="0"/>
              <a:t> </a:t>
            </a:r>
          </a:p>
        </p:txBody>
      </p:sp>
      <p:graphicFrame>
        <p:nvGraphicFramePr>
          <p:cNvPr id="5" name="4 Gráfico"/>
          <p:cNvGraphicFramePr/>
          <p:nvPr/>
        </p:nvGraphicFramePr>
        <p:xfrm>
          <a:off x="2625635" y="691169"/>
          <a:ext cx="6426926" cy="27835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Tabla"/>
          <p:cNvGraphicFramePr>
            <a:graphicFrameLocks noGrp="1"/>
          </p:cNvGraphicFramePr>
          <p:nvPr>
            <p:extLst>
              <p:ext uri="{D42A27DB-BD31-4B8C-83A1-F6EECF244321}">
                <p14:modId xmlns:p14="http://schemas.microsoft.com/office/powerpoint/2010/main" val="1446475230"/>
              </p:ext>
            </p:extLst>
          </p:nvPr>
        </p:nvGraphicFramePr>
        <p:xfrm>
          <a:off x="1658801" y="3661017"/>
          <a:ext cx="8425724" cy="2818160"/>
        </p:xfrm>
        <a:graphic>
          <a:graphicData uri="http://schemas.openxmlformats.org/drawingml/2006/table">
            <a:tbl>
              <a:tblPr/>
              <a:tblGrid>
                <a:gridCol w="1263859">
                  <a:extLst>
                    <a:ext uri="{9D8B030D-6E8A-4147-A177-3AD203B41FA5}">
                      <a16:colId xmlns:a16="http://schemas.microsoft.com/office/drawing/2014/main" val="20000"/>
                    </a:ext>
                  </a:extLst>
                </a:gridCol>
                <a:gridCol w="467727">
                  <a:extLst>
                    <a:ext uri="{9D8B030D-6E8A-4147-A177-3AD203B41FA5}">
                      <a16:colId xmlns:a16="http://schemas.microsoft.com/office/drawing/2014/main" val="20001"/>
                    </a:ext>
                  </a:extLst>
                </a:gridCol>
                <a:gridCol w="796131">
                  <a:extLst>
                    <a:ext uri="{9D8B030D-6E8A-4147-A177-3AD203B41FA5}">
                      <a16:colId xmlns:a16="http://schemas.microsoft.com/office/drawing/2014/main" val="20002"/>
                    </a:ext>
                  </a:extLst>
                </a:gridCol>
                <a:gridCol w="527437">
                  <a:extLst>
                    <a:ext uri="{9D8B030D-6E8A-4147-A177-3AD203B41FA5}">
                      <a16:colId xmlns:a16="http://schemas.microsoft.com/office/drawing/2014/main" val="20003"/>
                    </a:ext>
                  </a:extLst>
                </a:gridCol>
                <a:gridCol w="825986">
                  <a:extLst>
                    <a:ext uri="{9D8B030D-6E8A-4147-A177-3AD203B41FA5}">
                      <a16:colId xmlns:a16="http://schemas.microsoft.com/office/drawing/2014/main" val="20004"/>
                    </a:ext>
                  </a:extLst>
                </a:gridCol>
                <a:gridCol w="447824">
                  <a:extLst>
                    <a:ext uri="{9D8B030D-6E8A-4147-A177-3AD203B41FA5}">
                      <a16:colId xmlns:a16="http://schemas.microsoft.com/office/drawing/2014/main" val="20005"/>
                    </a:ext>
                  </a:extLst>
                </a:gridCol>
                <a:gridCol w="1021702">
                  <a:extLst>
                    <a:ext uri="{9D8B030D-6E8A-4147-A177-3AD203B41FA5}">
                      <a16:colId xmlns:a16="http://schemas.microsoft.com/office/drawing/2014/main" val="20006"/>
                    </a:ext>
                  </a:extLst>
                </a:gridCol>
                <a:gridCol w="487631">
                  <a:extLst>
                    <a:ext uri="{9D8B030D-6E8A-4147-A177-3AD203B41FA5}">
                      <a16:colId xmlns:a16="http://schemas.microsoft.com/office/drawing/2014/main" val="20007"/>
                    </a:ext>
                  </a:extLst>
                </a:gridCol>
                <a:gridCol w="835938">
                  <a:extLst>
                    <a:ext uri="{9D8B030D-6E8A-4147-A177-3AD203B41FA5}">
                      <a16:colId xmlns:a16="http://schemas.microsoft.com/office/drawing/2014/main" val="20008"/>
                    </a:ext>
                  </a:extLst>
                </a:gridCol>
                <a:gridCol w="477679">
                  <a:extLst>
                    <a:ext uri="{9D8B030D-6E8A-4147-A177-3AD203B41FA5}">
                      <a16:colId xmlns:a16="http://schemas.microsoft.com/office/drawing/2014/main" val="20009"/>
                    </a:ext>
                  </a:extLst>
                </a:gridCol>
                <a:gridCol w="796131">
                  <a:extLst>
                    <a:ext uri="{9D8B030D-6E8A-4147-A177-3AD203B41FA5}">
                      <a16:colId xmlns:a16="http://schemas.microsoft.com/office/drawing/2014/main" val="20010"/>
                    </a:ext>
                  </a:extLst>
                </a:gridCol>
                <a:gridCol w="477679">
                  <a:extLst>
                    <a:ext uri="{9D8B030D-6E8A-4147-A177-3AD203B41FA5}">
                      <a16:colId xmlns:a16="http://schemas.microsoft.com/office/drawing/2014/main" val="20011"/>
                    </a:ext>
                  </a:extLst>
                </a:gridCol>
              </a:tblGrid>
              <a:tr h="283164">
                <a:tc gridSpan="2">
                  <a:txBody>
                    <a:bodyPr/>
                    <a:lstStyle/>
                    <a:p>
                      <a:pPr algn="ctr" fontAlgn="b"/>
                      <a:r>
                        <a:rPr lang="es-EC" sz="1600" b="1" i="0" u="none" strike="noStrike" dirty="0">
                          <a:solidFill>
                            <a:srgbClr val="000000"/>
                          </a:solidFill>
                          <a:latin typeface="Calibri"/>
                        </a:rPr>
                        <a:t>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C"/>
                    </a:p>
                  </a:txBody>
                  <a:tcPr/>
                </a:tc>
                <a:tc gridSpan="2">
                  <a:txBody>
                    <a:bodyPr/>
                    <a:lstStyle/>
                    <a:p>
                      <a:pPr algn="ctr" fontAlgn="b"/>
                      <a:r>
                        <a:rPr lang="es-EC" sz="1600" b="1" i="0" u="none" strike="noStrike">
                          <a:solidFill>
                            <a:srgbClr val="000000"/>
                          </a:solidFill>
                          <a:latin typeface="Calibri"/>
                        </a:rPr>
                        <a:t>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C"/>
                    </a:p>
                  </a:txBody>
                  <a:tcPr/>
                </a:tc>
                <a:tc gridSpan="2">
                  <a:txBody>
                    <a:bodyPr/>
                    <a:lstStyle/>
                    <a:p>
                      <a:pPr algn="ctr" fontAlgn="b"/>
                      <a:r>
                        <a:rPr lang="es-EC" sz="1600" b="1" i="0" u="none" strike="noStrike">
                          <a:solidFill>
                            <a:srgbClr val="000000"/>
                          </a:solidFill>
                          <a:latin typeface="Calibri"/>
                        </a:rPr>
                        <a:t>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C"/>
                    </a:p>
                  </a:txBody>
                  <a:tcPr/>
                </a:tc>
                <a:tc gridSpan="2">
                  <a:txBody>
                    <a:bodyPr/>
                    <a:lstStyle/>
                    <a:p>
                      <a:pPr algn="ctr" fontAlgn="b"/>
                      <a:r>
                        <a:rPr lang="es-EC" sz="1600" b="1" i="0" u="none" strike="noStrike">
                          <a:solidFill>
                            <a:srgbClr val="000000"/>
                          </a:solidFill>
                          <a:latin typeface="Calibri"/>
                        </a:rPr>
                        <a:t>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C"/>
                    </a:p>
                  </a:txBody>
                  <a:tcPr/>
                </a:tc>
                <a:tc gridSpan="2">
                  <a:txBody>
                    <a:bodyPr/>
                    <a:lstStyle/>
                    <a:p>
                      <a:pPr algn="ctr" fontAlgn="b"/>
                      <a:r>
                        <a:rPr lang="es-EC" sz="1600" b="1" i="0" u="none" strike="noStrike">
                          <a:solidFill>
                            <a:srgbClr val="000000"/>
                          </a:solidFill>
                          <a:latin typeface="Calibri"/>
                        </a:rPr>
                        <a:t>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C"/>
                    </a:p>
                  </a:txBody>
                  <a:tcPr/>
                </a:tc>
                <a:tc gridSpan="2">
                  <a:txBody>
                    <a:bodyPr/>
                    <a:lstStyle/>
                    <a:p>
                      <a:pPr algn="ctr" fontAlgn="b"/>
                      <a:r>
                        <a:rPr lang="es-EC" sz="1600" b="1" i="0" u="none" strike="noStrike">
                          <a:solidFill>
                            <a:srgbClr val="000000"/>
                          </a:solidFill>
                          <a:latin typeface="Calibri"/>
                        </a:rPr>
                        <a:t>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C"/>
                    </a:p>
                  </a:txBody>
                  <a:tcPr/>
                </a:tc>
                <a:extLst>
                  <a:ext uri="{0D108BD9-81ED-4DB2-BD59-A6C34878D82A}">
                    <a16:rowId xmlns:a16="http://schemas.microsoft.com/office/drawing/2014/main" val="10000"/>
                  </a:ext>
                </a:extLst>
              </a:tr>
              <a:tr h="1375370">
                <a:tc>
                  <a:txBody>
                    <a:bodyPr/>
                    <a:lstStyle/>
                    <a:p>
                      <a:pPr algn="l" fontAlgn="ctr"/>
                      <a:r>
                        <a:rPr lang="es-EC" sz="1200" b="0" i="0" u="none" strike="noStrike" dirty="0">
                          <a:solidFill>
                            <a:srgbClr val="000000"/>
                          </a:solidFill>
                          <a:latin typeface="Times New Roman"/>
                        </a:rPr>
                        <a:t>Provisión neta para préstamos incobrables/Provisión requerida para prestamos morosos de 1 a 12 meses (35%)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200" b="0" i="0" u="none" strike="noStrike" kern="1200" dirty="0">
                          <a:solidFill>
                            <a:srgbClr val="000000"/>
                          </a:solidFill>
                          <a:latin typeface="Times New Roman"/>
                          <a:ea typeface="+mn-ea"/>
                          <a:cs typeface="+mn-cs"/>
                        </a:rPr>
                        <a:t>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s-EC" sz="1200" b="0" i="0" u="none" strike="noStrike" dirty="0">
                          <a:solidFill>
                            <a:srgbClr val="000000"/>
                          </a:solidFill>
                          <a:latin typeface="Times New Roman"/>
                        </a:rPr>
                        <a:t>Depósitos de ahorro/ Activo total (70-80%)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marL="0" algn="ctr" defTabSz="457200" rtl="0" eaLnBrk="1" fontAlgn="ctr" latinLnBrk="0" hangingPunct="1"/>
                      <a:r>
                        <a:rPr lang="es-EC" sz="1200" b="0" i="0" u="none" strike="noStrike" kern="1200" dirty="0">
                          <a:solidFill>
                            <a:srgbClr val="000000"/>
                          </a:solidFill>
                          <a:latin typeface="Times New Roman"/>
                          <a:ea typeface="+mn-ea"/>
                          <a:cs typeface="+mn-cs"/>
                        </a:rPr>
                        <a:t>51%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rowSpan="2">
                  <a:txBody>
                    <a:bodyPr/>
                    <a:lstStyle/>
                    <a:p>
                      <a:pPr algn="l" fontAlgn="ctr"/>
                      <a:r>
                        <a:rPr lang="es-EC" sz="1200" b="0" i="0" u="none" strike="noStrike" dirty="0">
                          <a:solidFill>
                            <a:srgbClr val="000000"/>
                          </a:solidFill>
                          <a:latin typeface="Times New Roman"/>
                        </a:rPr>
                        <a:t>Gastos Operativos/Promedio Activo Total (&lt;5%)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marL="0" algn="ctr" defTabSz="457200" rtl="0" eaLnBrk="1" fontAlgn="ctr" latinLnBrk="0" hangingPunct="1"/>
                      <a:r>
                        <a:rPr lang="es-EC" sz="1200" b="0" i="0" u="none" strike="noStrike" kern="1200" dirty="0">
                          <a:solidFill>
                            <a:srgbClr val="000000"/>
                          </a:solidFill>
                          <a:latin typeface="Times New Roman"/>
                          <a:ea typeface="+mn-ea"/>
                          <a:cs typeface="+mn-cs"/>
                        </a:rPr>
                        <a:t>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l" fontAlgn="ctr"/>
                      <a:r>
                        <a:rPr lang="es-EC" sz="1200" b="0" i="0" u="none" strike="noStrike" dirty="0">
                          <a:solidFill>
                            <a:srgbClr val="000000"/>
                          </a:solidFill>
                          <a:latin typeface="Times New Roman"/>
                        </a:rPr>
                        <a:t>Reserva de liquidez/Depósitos de ahorro (10%)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rowSpan="2">
                  <a:txBody>
                    <a:bodyPr/>
                    <a:lstStyle/>
                    <a:p>
                      <a:pPr marL="0" algn="ctr" defTabSz="457200" rtl="0" eaLnBrk="1" fontAlgn="ctr" latinLnBrk="0" hangingPunct="1"/>
                      <a:r>
                        <a:rPr lang="es-EC" sz="1200" b="0" i="0" u="none" strike="noStrike" kern="1200" dirty="0">
                          <a:solidFill>
                            <a:srgbClr val="000000"/>
                          </a:solidFill>
                          <a:latin typeface="Times New Roman"/>
                          <a:ea typeface="+mn-ea"/>
                          <a:cs typeface="+mn-cs"/>
                        </a:rPr>
                        <a:t>191%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l" fontAlgn="ctr"/>
                      <a:r>
                        <a:rPr lang="es-EC" sz="1200" b="0" i="0" u="none" strike="noStrike" dirty="0">
                          <a:solidFill>
                            <a:srgbClr val="000000"/>
                          </a:solidFill>
                          <a:latin typeface="Times New Roman"/>
                        </a:rPr>
                        <a:t>Morosidad total/Cartera bruta (&lt;5%)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457200" rtl="0" eaLnBrk="1" fontAlgn="ctr" latinLnBrk="0" hangingPunct="1"/>
                      <a:r>
                        <a:rPr lang="es-EC" sz="1200" b="0" i="0" u="none" strike="noStrike" kern="1200" dirty="0">
                          <a:solidFill>
                            <a:srgbClr val="000000"/>
                          </a:solidFill>
                          <a:latin typeface="Times New Roman"/>
                          <a:ea typeface="+mn-ea"/>
                          <a:cs typeface="+mn-cs"/>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l" fontAlgn="ctr"/>
                      <a:r>
                        <a:rPr lang="es-EC" sz="1200" b="0" i="0" u="none" strike="noStrike">
                          <a:solidFill>
                            <a:srgbClr val="000000"/>
                          </a:solidFill>
                          <a:latin typeface="Times New Roman"/>
                        </a:rPr>
                        <a:t>Crecimiento de crédito externo  (0-5%)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rowSpan="2">
                  <a:txBody>
                    <a:bodyPr/>
                    <a:lstStyle/>
                    <a:p>
                      <a:pPr marL="0" algn="ctr" defTabSz="457200" rtl="0" eaLnBrk="1" fontAlgn="ctr" latinLnBrk="0" hangingPunct="1"/>
                      <a:r>
                        <a:rPr lang="es-EC" sz="1200" b="0" i="0" u="none" strike="noStrike" kern="1200" dirty="0">
                          <a:solidFill>
                            <a:srgbClr val="000000"/>
                          </a:solidFill>
                          <a:latin typeface="Times New Roman"/>
                          <a:ea typeface="+mn-ea"/>
                          <a:cs typeface="+mn-cs"/>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01"/>
                  </a:ext>
                </a:extLst>
              </a:tr>
              <a:tr h="1159626">
                <a:tc>
                  <a:txBody>
                    <a:bodyPr/>
                    <a:lstStyle/>
                    <a:p>
                      <a:pPr algn="l" fontAlgn="ctr"/>
                      <a:r>
                        <a:rPr lang="es-EC" sz="1200" b="0" i="0" u="none" strike="noStrike">
                          <a:solidFill>
                            <a:srgbClr val="000000"/>
                          </a:solidFill>
                          <a:latin typeface="Times New Roman"/>
                        </a:rPr>
                        <a:t>Recuperación cartera castigada/Castigos acumulados (&gt;75%)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algn="ctr" defTabSz="457200" rtl="0" eaLnBrk="1" fontAlgn="ctr" latinLnBrk="0" hangingPunct="1"/>
                      <a:r>
                        <a:rPr lang="es-EC" sz="1200" b="0" i="0" u="none" strike="noStrike" kern="1200" dirty="0">
                          <a:solidFill>
                            <a:srgbClr val="000000"/>
                          </a:solidFill>
                          <a:latin typeface="Times New Roman"/>
                          <a:ea typeface="+mn-ea"/>
                          <a:cs typeface="+mn-cs"/>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ctr"/>
                      <a:r>
                        <a:rPr lang="es-EC" sz="1200" b="0" i="0" u="none" strike="noStrike">
                          <a:solidFill>
                            <a:srgbClr val="000000"/>
                          </a:solidFill>
                          <a:latin typeface="Times New Roman"/>
                        </a:rPr>
                        <a:t>Crédito externo/Activo total  (0-5%)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marL="0" algn="ctr" defTabSz="457200" rtl="0" eaLnBrk="1" fontAlgn="ctr" latinLnBrk="0" hangingPunct="1"/>
                      <a:r>
                        <a:rPr lang="es-EC" sz="1200" b="0" i="0" u="none" strike="noStrike" kern="1200" dirty="0">
                          <a:solidFill>
                            <a:srgbClr val="000000"/>
                          </a:solidFill>
                          <a:latin typeface="Times New Roman"/>
                          <a:ea typeface="+mn-ea"/>
                          <a:cs typeface="+mn-cs"/>
                        </a:rPr>
                        <a:t>26%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vMerge="1">
                  <a:txBody>
                    <a:bodyPr/>
                    <a:lstStyle/>
                    <a:p>
                      <a:pPr algn="l" fontAlgn="ctr"/>
                      <a:endParaRPr lang="es-EC" sz="1200" b="0"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pPr marL="0" algn="ctr" defTabSz="457200" rtl="0" eaLnBrk="1" fontAlgn="ctr" latinLnBrk="0" hangingPunct="1"/>
                      <a:endParaRPr lang="es-EC" sz="1200" b="0" i="0" u="none" strike="noStrike" kern="1200" dirty="0">
                        <a:solidFill>
                          <a:srgbClr val="000000"/>
                        </a:solidFill>
                        <a:latin typeface="Times New Roman"/>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es-EC"/>
                    </a:p>
                  </a:txBody>
                  <a:tcPr/>
                </a:tc>
                <a:tc vMerge="1">
                  <a:txBody>
                    <a:bodyPr/>
                    <a:lstStyle/>
                    <a:p>
                      <a:endParaRPr lang="es-EC"/>
                    </a:p>
                  </a:txBody>
                  <a:tcPr/>
                </a:tc>
                <a:tc>
                  <a:txBody>
                    <a:bodyPr/>
                    <a:lstStyle/>
                    <a:p>
                      <a:pPr algn="l" fontAlgn="ctr"/>
                      <a:r>
                        <a:rPr lang="es-EC" sz="1200" b="0" i="0" u="none" strike="noStrike" dirty="0">
                          <a:solidFill>
                            <a:srgbClr val="000000"/>
                          </a:solidFill>
                          <a:latin typeface="Times New Roman"/>
                        </a:rPr>
                        <a:t>Activos Improductivos/Activo total (&lt;5%)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algn="ctr" defTabSz="457200" rtl="0" eaLnBrk="1" fontAlgn="ctr" latinLnBrk="0" hangingPunct="1"/>
                      <a:r>
                        <a:rPr lang="es-EC" sz="1200" b="0" i="0" u="none" strike="noStrike" kern="1200" dirty="0">
                          <a:solidFill>
                            <a:srgbClr val="000000"/>
                          </a:solidFill>
                          <a:latin typeface="Times New Roman"/>
                          <a:ea typeface="+mn-ea"/>
                          <a:cs typeface="+mn-cs"/>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0002"/>
                  </a:ext>
                </a:extLst>
              </a:tr>
            </a:tbl>
          </a:graphicData>
        </a:graphic>
      </p:graphicFrame>
      <p:pic>
        <p:nvPicPr>
          <p:cNvPr id="6" name="Picture 10" descr="Resultado de imagen para cooperativa de ahorro y credito17 de marzo">
            <a:extLst>
              <a:ext uri="{FF2B5EF4-FFF2-40B4-BE49-F238E27FC236}">
                <a16:creationId xmlns:a16="http://schemas.microsoft.com/office/drawing/2014/main" id="{0BCD6D54-E3EF-47AA-B7AA-7F362D1B9493}"/>
              </a:ext>
            </a:extLst>
          </p:cNvPr>
          <p:cNvPicPr>
            <a:picLocks noChangeAspect="1" noChangeArrowheads="1"/>
          </p:cNvPicPr>
          <p:nvPr/>
        </p:nvPicPr>
        <p:blipFill>
          <a:blip r:embed="rId3" cstate="print"/>
          <a:srcRect/>
          <a:stretch>
            <a:fillRect/>
          </a:stretch>
        </p:blipFill>
        <p:spPr bwMode="auto">
          <a:xfrm>
            <a:off x="0" y="51989"/>
            <a:ext cx="2517866" cy="715761"/>
          </a:xfrm>
          <a:prstGeom prst="rect">
            <a:avLst/>
          </a:prstGeom>
          <a:noFill/>
        </p:spPr>
      </p:pic>
      <p:sp>
        <p:nvSpPr>
          <p:cNvPr id="8" name="Rectángulo 7">
            <a:extLst>
              <a:ext uri="{FF2B5EF4-FFF2-40B4-BE49-F238E27FC236}">
                <a16:creationId xmlns:a16="http://schemas.microsoft.com/office/drawing/2014/main" id="{44A43DBF-E0D7-4BDF-B5BC-66316A7F83D0}"/>
              </a:ext>
            </a:extLst>
          </p:cNvPr>
          <p:cNvSpPr/>
          <p:nvPr/>
        </p:nvSpPr>
        <p:spPr>
          <a:xfrm>
            <a:off x="10185150" y="667023"/>
            <a:ext cx="1935140" cy="127947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s-MX" sz="1200" dirty="0"/>
              <a:t>(-)Fondos disponibles</a:t>
            </a:r>
          </a:p>
          <a:p>
            <a:r>
              <a:rPr lang="es-MX" sz="1200" dirty="0"/>
              <a:t>(-)Inversiones</a:t>
            </a:r>
          </a:p>
          <a:p>
            <a:r>
              <a:rPr lang="es-MX" sz="1200" dirty="0"/>
              <a:t>(+) </a:t>
            </a:r>
            <a:r>
              <a:rPr lang="es-MX" sz="1200" dirty="0" err="1"/>
              <a:t>CxC</a:t>
            </a:r>
            <a:endParaRPr lang="es-MX" sz="1200" dirty="0"/>
          </a:p>
          <a:p>
            <a:r>
              <a:rPr lang="es-MX" sz="1200" dirty="0"/>
              <a:t>(-) Cartera de crédito</a:t>
            </a:r>
          </a:p>
          <a:p>
            <a:r>
              <a:rPr lang="es-MX" sz="1200" dirty="0"/>
              <a:t>(+) CXP</a:t>
            </a:r>
          </a:p>
          <a:p>
            <a:r>
              <a:rPr lang="es-MX" sz="1200" dirty="0"/>
              <a:t>(-) Obligaciones financieras </a:t>
            </a:r>
          </a:p>
        </p:txBody>
      </p:sp>
    </p:spTree>
  </p:cSld>
  <p:clrMapOvr>
    <a:masterClrMapping/>
  </p:clrMapOvr>
  <p:transition spd="med">
    <p:plus/>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Gráfico"/>
          <p:cNvGraphicFramePr/>
          <p:nvPr>
            <p:extLst>
              <p:ext uri="{D42A27DB-BD31-4B8C-83A1-F6EECF244321}">
                <p14:modId xmlns:p14="http://schemas.microsoft.com/office/powerpoint/2010/main" val="2227416036"/>
              </p:ext>
            </p:extLst>
          </p:nvPr>
        </p:nvGraphicFramePr>
        <p:xfrm>
          <a:off x="1498034" y="648420"/>
          <a:ext cx="8343083" cy="32172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3848570893"/>
              </p:ext>
            </p:extLst>
          </p:nvPr>
        </p:nvGraphicFramePr>
        <p:xfrm>
          <a:off x="1293042" y="3913221"/>
          <a:ext cx="8935174" cy="2700595"/>
        </p:xfrm>
        <a:graphic>
          <a:graphicData uri="http://schemas.openxmlformats.org/drawingml/2006/table">
            <a:tbl>
              <a:tblPr/>
              <a:tblGrid>
                <a:gridCol w="1340277">
                  <a:extLst>
                    <a:ext uri="{9D8B030D-6E8A-4147-A177-3AD203B41FA5}">
                      <a16:colId xmlns:a16="http://schemas.microsoft.com/office/drawing/2014/main" val="20000"/>
                    </a:ext>
                  </a:extLst>
                </a:gridCol>
                <a:gridCol w="496008">
                  <a:extLst>
                    <a:ext uri="{9D8B030D-6E8A-4147-A177-3AD203B41FA5}">
                      <a16:colId xmlns:a16="http://schemas.microsoft.com/office/drawing/2014/main" val="20001"/>
                    </a:ext>
                  </a:extLst>
                </a:gridCol>
                <a:gridCol w="844268">
                  <a:extLst>
                    <a:ext uri="{9D8B030D-6E8A-4147-A177-3AD203B41FA5}">
                      <a16:colId xmlns:a16="http://schemas.microsoft.com/office/drawing/2014/main" val="20002"/>
                    </a:ext>
                  </a:extLst>
                </a:gridCol>
                <a:gridCol w="559328">
                  <a:extLst>
                    <a:ext uri="{9D8B030D-6E8A-4147-A177-3AD203B41FA5}">
                      <a16:colId xmlns:a16="http://schemas.microsoft.com/office/drawing/2014/main" val="20003"/>
                    </a:ext>
                  </a:extLst>
                </a:gridCol>
                <a:gridCol w="875928">
                  <a:extLst>
                    <a:ext uri="{9D8B030D-6E8A-4147-A177-3AD203B41FA5}">
                      <a16:colId xmlns:a16="http://schemas.microsoft.com/office/drawing/2014/main" val="20004"/>
                    </a:ext>
                  </a:extLst>
                </a:gridCol>
                <a:gridCol w="474901">
                  <a:extLst>
                    <a:ext uri="{9D8B030D-6E8A-4147-A177-3AD203B41FA5}">
                      <a16:colId xmlns:a16="http://schemas.microsoft.com/office/drawing/2014/main" val="20005"/>
                    </a:ext>
                  </a:extLst>
                </a:gridCol>
                <a:gridCol w="1083478">
                  <a:extLst>
                    <a:ext uri="{9D8B030D-6E8A-4147-A177-3AD203B41FA5}">
                      <a16:colId xmlns:a16="http://schemas.microsoft.com/office/drawing/2014/main" val="20006"/>
                    </a:ext>
                  </a:extLst>
                </a:gridCol>
                <a:gridCol w="517114">
                  <a:extLst>
                    <a:ext uri="{9D8B030D-6E8A-4147-A177-3AD203B41FA5}">
                      <a16:colId xmlns:a16="http://schemas.microsoft.com/office/drawing/2014/main" val="20007"/>
                    </a:ext>
                  </a:extLst>
                </a:gridCol>
                <a:gridCol w="886482">
                  <a:extLst>
                    <a:ext uri="{9D8B030D-6E8A-4147-A177-3AD203B41FA5}">
                      <a16:colId xmlns:a16="http://schemas.microsoft.com/office/drawing/2014/main" val="20008"/>
                    </a:ext>
                  </a:extLst>
                </a:gridCol>
                <a:gridCol w="506561">
                  <a:extLst>
                    <a:ext uri="{9D8B030D-6E8A-4147-A177-3AD203B41FA5}">
                      <a16:colId xmlns:a16="http://schemas.microsoft.com/office/drawing/2014/main" val="20009"/>
                    </a:ext>
                  </a:extLst>
                </a:gridCol>
                <a:gridCol w="844268">
                  <a:extLst>
                    <a:ext uri="{9D8B030D-6E8A-4147-A177-3AD203B41FA5}">
                      <a16:colId xmlns:a16="http://schemas.microsoft.com/office/drawing/2014/main" val="20010"/>
                    </a:ext>
                  </a:extLst>
                </a:gridCol>
                <a:gridCol w="506561">
                  <a:extLst>
                    <a:ext uri="{9D8B030D-6E8A-4147-A177-3AD203B41FA5}">
                      <a16:colId xmlns:a16="http://schemas.microsoft.com/office/drawing/2014/main" val="20011"/>
                    </a:ext>
                  </a:extLst>
                </a:gridCol>
              </a:tblGrid>
              <a:tr h="271351">
                <a:tc gridSpan="2">
                  <a:txBody>
                    <a:bodyPr/>
                    <a:lstStyle/>
                    <a:p>
                      <a:pPr algn="ctr" fontAlgn="b"/>
                      <a:r>
                        <a:rPr lang="es-EC" sz="1600" b="1" i="0" u="none" strike="noStrike" dirty="0">
                          <a:solidFill>
                            <a:srgbClr val="000000"/>
                          </a:solidFill>
                          <a:latin typeface="Calibri"/>
                        </a:rPr>
                        <a:t>P</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C"/>
                    </a:p>
                  </a:txBody>
                  <a:tcPr/>
                </a:tc>
                <a:tc gridSpan="2">
                  <a:txBody>
                    <a:bodyPr/>
                    <a:lstStyle/>
                    <a:p>
                      <a:pPr algn="ctr" fontAlgn="b"/>
                      <a:r>
                        <a:rPr lang="es-EC" sz="1600" b="1" i="0" u="none" strike="noStrike">
                          <a:solidFill>
                            <a:srgbClr val="000000"/>
                          </a:solidFill>
                          <a:latin typeface="Calibri"/>
                        </a:rPr>
                        <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C"/>
                    </a:p>
                  </a:txBody>
                  <a:tcPr/>
                </a:tc>
                <a:tc gridSpan="2">
                  <a:txBody>
                    <a:bodyPr/>
                    <a:lstStyle/>
                    <a:p>
                      <a:pPr algn="ctr" fontAlgn="b"/>
                      <a:r>
                        <a:rPr lang="es-EC" sz="1600" b="1" i="0" u="none" strike="noStrike">
                          <a:solidFill>
                            <a:srgbClr val="000000"/>
                          </a:solidFill>
                          <a:latin typeface="Calibri"/>
                        </a:rPr>
                        <a:t>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C"/>
                    </a:p>
                  </a:txBody>
                  <a:tcPr/>
                </a:tc>
                <a:tc gridSpan="2">
                  <a:txBody>
                    <a:bodyPr/>
                    <a:lstStyle/>
                    <a:p>
                      <a:pPr algn="ctr" fontAlgn="b"/>
                      <a:r>
                        <a:rPr lang="es-EC" sz="1600" b="1" i="0" u="none" strike="noStrike">
                          <a:solidFill>
                            <a:srgbClr val="000000"/>
                          </a:solidFill>
                          <a:latin typeface="Calibri"/>
                        </a:rPr>
                        <a:t>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C"/>
                    </a:p>
                  </a:txBody>
                  <a:tcPr/>
                </a:tc>
                <a:tc gridSpan="2">
                  <a:txBody>
                    <a:bodyPr/>
                    <a:lstStyle/>
                    <a:p>
                      <a:pPr algn="ctr" fontAlgn="b"/>
                      <a:r>
                        <a:rPr lang="es-EC" sz="1600" b="1" i="0" u="none" strike="noStrike">
                          <a:solidFill>
                            <a:srgbClr val="000000"/>
                          </a:solidFill>
                          <a:latin typeface="Calibri"/>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C"/>
                    </a:p>
                  </a:txBody>
                  <a:tcPr/>
                </a:tc>
                <a:tc gridSpan="2">
                  <a:txBody>
                    <a:bodyPr/>
                    <a:lstStyle/>
                    <a:p>
                      <a:pPr algn="ctr" fontAlgn="b"/>
                      <a:r>
                        <a:rPr lang="es-EC" sz="1600" b="1" i="0" u="none" strike="noStrike">
                          <a:solidFill>
                            <a:srgbClr val="000000"/>
                          </a:solidFill>
                          <a:latin typeface="Calibri"/>
                        </a:rPr>
                        <a:t>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C"/>
                    </a:p>
                  </a:txBody>
                  <a:tcPr/>
                </a:tc>
                <a:extLst>
                  <a:ext uri="{0D108BD9-81ED-4DB2-BD59-A6C34878D82A}">
                    <a16:rowId xmlns:a16="http://schemas.microsoft.com/office/drawing/2014/main" val="10000"/>
                  </a:ext>
                </a:extLst>
              </a:tr>
              <a:tr h="1317994">
                <a:tc rowSpan="2">
                  <a:txBody>
                    <a:bodyPr/>
                    <a:lstStyle/>
                    <a:p>
                      <a:pPr algn="l" fontAlgn="ctr"/>
                      <a:r>
                        <a:rPr lang="es-EC" sz="1200" b="0" i="0" u="none" strike="noStrike" dirty="0">
                          <a:solidFill>
                            <a:srgbClr val="000000"/>
                          </a:solidFill>
                          <a:latin typeface="Times New Roman"/>
                        </a:rPr>
                        <a:t>Provisión neta para préstamos incobrables/Provisión requerida para prestamos morosos de 1 a 12 meses (35%)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s-EC" sz="1600" b="0" i="0" u="none" strike="noStrike" dirty="0">
                          <a:solidFill>
                            <a:srgbClr val="000000"/>
                          </a:solidFill>
                          <a:latin typeface="Calibri"/>
                        </a:rPr>
                        <a:t>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l" fontAlgn="ctr"/>
                      <a:r>
                        <a:rPr lang="es-EC" sz="1200" b="0" i="0" u="none" strike="noStrike" dirty="0">
                          <a:solidFill>
                            <a:srgbClr val="000000"/>
                          </a:solidFill>
                          <a:latin typeface="Times New Roman"/>
                        </a:rPr>
                        <a:t>Crédito externo/Activo total  (0-5%)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rowSpan="2">
                  <a:txBody>
                    <a:bodyPr/>
                    <a:lstStyle/>
                    <a:p>
                      <a:pPr algn="ctr" fontAlgn="ctr"/>
                      <a:r>
                        <a:rPr lang="es-EC" sz="1600" b="0" i="0" u="none" strike="noStrike" dirty="0">
                          <a:solidFill>
                            <a:srgbClr val="000000"/>
                          </a:solidFill>
                          <a:latin typeface="Calibri"/>
                        </a:rPr>
                        <a:t>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l" fontAlgn="ctr"/>
                      <a:r>
                        <a:rPr lang="es-EC" sz="1200" b="0" i="0" u="none" strike="noStrike" dirty="0">
                          <a:solidFill>
                            <a:srgbClr val="000000"/>
                          </a:solidFill>
                          <a:latin typeface="Times New Roman"/>
                        </a:rPr>
                        <a:t>Ingresos por préstamos/Promedio de préstamos netos (tasa empresarial)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C" sz="1600" b="0" i="0" u="none" strike="noStrike" dirty="0">
                          <a:solidFill>
                            <a:srgbClr val="000000"/>
                          </a:solidFill>
                          <a:latin typeface="Calibri"/>
                        </a:rPr>
                        <a:t>19%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l" fontAlgn="ctr"/>
                      <a:r>
                        <a:rPr lang="es-EC" sz="1200" b="0" i="0" u="none" strike="noStrike" dirty="0">
                          <a:solidFill>
                            <a:srgbClr val="000000"/>
                          </a:solidFill>
                          <a:latin typeface="Times New Roman"/>
                        </a:rPr>
                        <a:t>Activos líquidos improductivos/Activo Total  (&lt;1%)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rowSpan="2">
                  <a:txBody>
                    <a:bodyPr/>
                    <a:lstStyle/>
                    <a:p>
                      <a:pPr algn="ctr" fontAlgn="ctr"/>
                      <a:r>
                        <a:rPr lang="es-EC" sz="1600" b="0"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rowSpan="2">
                  <a:txBody>
                    <a:bodyPr/>
                    <a:lstStyle/>
                    <a:p>
                      <a:pPr algn="l" fontAlgn="ctr"/>
                      <a:r>
                        <a:rPr lang="es-EC" sz="1200" b="0" i="0" u="none" strike="noStrike">
                          <a:solidFill>
                            <a:srgbClr val="000000"/>
                          </a:solidFill>
                          <a:latin typeface="Times New Roman"/>
                        </a:rPr>
                        <a:t>Activos Improductivos/Activo total (&lt;5%)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s-EC" sz="1600" b="0" i="0" u="none" strike="noStrike">
                          <a:solidFill>
                            <a:srgbClr val="000000"/>
                          </a:solidFill>
                          <a:latin typeface="Calibri"/>
                        </a:rPr>
                        <a:t>17%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l" fontAlgn="ctr"/>
                      <a:r>
                        <a:rPr lang="es-EC" sz="1200" b="0" i="0" u="none" strike="noStrike">
                          <a:solidFill>
                            <a:srgbClr val="000000"/>
                          </a:solidFill>
                          <a:latin typeface="Times New Roman"/>
                        </a:rPr>
                        <a:t>Crecimiento de depósitos de ahorro (70-80%)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rowSpan="2">
                  <a:txBody>
                    <a:bodyPr/>
                    <a:lstStyle/>
                    <a:p>
                      <a:pPr algn="ctr" fontAlgn="ctr"/>
                      <a:r>
                        <a:rPr lang="es-EC" sz="1600" b="0" i="0" u="none" strike="noStrike">
                          <a:solidFill>
                            <a:srgbClr val="000000"/>
                          </a:solidFill>
                          <a:latin typeface="Calibri"/>
                        </a:rPr>
                        <a:t>13%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extLst>
                  <a:ext uri="{0D108BD9-81ED-4DB2-BD59-A6C34878D82A}">
                    <a16:rowId xmlns:a16="http://schemas.microsoft.com/office/drawing/2014/main" val="10001"/>
                  </a:ext>
                </a:extLst>
              </a:tr>
              <a:tr h="111125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ctr"/>
                      <a:r>
                        <a:rPr lang="es-EC" sz="1200" b="0" i="0" u="none" strike="noStrike">
                          <a:solidFill>
                            <a:srgbClr val="000000"/>
                          </a:solidFill>
                          <a:latin typeface="Times New Roman"/>
                        </a:rPr>
                        <a:t>Gastos Operativos/Promedio Activo Total (&lt;5%)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C" sz="1600" b="0" i="0" u="none" strike="noStrike" dirty="0">
                          <a:solidFill>
                            <a:srgbClr val="000000"/>
                          </a:solidFill>
                          <a:latin typeface="Calibri"/>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0002"/>
                  </a:ext>
                </a:extLst>
              </a:tr>
            </a:tbl>
          </a:graphicData>
        </a:graphic>
      </p:graphicFrame>
      <p:pic>
        <p:nvPicPr>
          <p:cNvPr id="5" name="Picture 12" descr="Resultado de imagen para cooperativa de ahorro y credito emprendedores coopemprender limitada">
            <a:extLst>
              <a:ext uri="{FF2B5EF4-FFF2-40B4-BE49-F238E27FC236}">
                <a16:creationId xmlns:a16="http://schemas.microsoft.com/office/drawing/2014/main" id="{5A90279F-E694-4590-981E-F8C5D53D09F6}"/>
              </a:ext>
            </a:extLst>
          </p:cNvPr>
          <p:cNvPicPr>
            <a:picLocks noChangeAspect="1" noChangeArrowheads="1"/>
          </p:cNvPicPr>
          <p:nvPr/>
        </p:nvPicPr>
        <p:blipFill>
          <a:blip r:embed="rId3" cstate="print"/>
          <a:srcRect l="37512" t="33631" r="27265" b="39940"/>
          <a:stretch>
            <a:fillRect/>
          </a:stretch>
        </p:blipFill>
        <p:spPr bwMode="auto">
          <a:xfrm>
            <a:off x="0" y="171827"/>
            <a:ext cx="1524919" cy="858129"/>
          </a:xfrm>
          <a:prstGeom prst="rect">
            <a:avLst/>
          </a:prstGeom>
          <a:noFill/>
        </p:spPr>
      </p:pic>
      <p:sp>
        <p:nvSpPr>
          <p:cNvPr id="6" name="Rectángulo 5">
            <a:extLst>
              <a:ext uri="{FF2B5EF4-FFF2-40B4-BE49-F238E27FC236}">
                <a16:creationId xmlns:a16="http://schemas.microsoft.com/office/drawing/2014/main" id="{2DDDF764-AF14-4FC1-9BB6-3634A352018A}"/>
              </a:ext>
            </a:extLst>
          </p:cNvPr>
          <p:cNvSpPr/>
          <p:nvPr/>
        </p:nvSpPr>
        <p:spPr>
          <a:xfrm>
            <a:off x="10185150" y="667023"/>
            <a:ext cx="1935140" cy="127947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s-MX" sz="1200" dirty="0"/>
              <a:t>(+) Cartera de crédito</a:t>
            </a:r>
          </a:p>
          <a:p>
            <a:r>
              <a:rPr lang="es-MX" sz="1200" dirty="0"/>
              <a:t>(-) CXP</a:t>
            </a:r>
          </a:p>
        </p:txBody>
      </p:sp>
    </p:spTree>
    <p:extLst>
      <p:ext uri="{BB962C8B-B14F-4D97-AF65-F5344CB8AC3E}">
        <p14:creationId xmlns:p14="http://schemas.microsoft.com/office/powerpoint/2010/main" val="1719968408"/>
      </p:ext>
    </p:extLst>
  </p:cSld>
  <p:clrMapOvr>
    <a:masterClrMapping/>
  </p:clrMapOvr>
  <p:transition spd="med">
    <p:plus/>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5210" y="171719"/>
            <a:ext cx="8596668" cy="1320800"/>
          </a:xfrm>
        </p:spPr>
        <p:txBody>
          <a:bodyPr/>
          <a:lstStyle/>
          <a:p>
            <a:r>
              <a:rPr lang="es-EC" b="1" dirty="0">
                <a:solidFill>
                  <a:schemeClr val="tx1"/>
                </a:solidFill>
              </a:rPr>
              <a:t>Informe por Variables</a:t>
            </a:r>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Diagrama 2"/>
          <p:cNvGraphicFramePr/>
          <p:nvPr>
            <p:extLst>
              <p:ext uri="{D42A27DB-BD31-4B8C-83A1-F6EECF244321}">
                <p14:modId xmlns:p14="http://schemas.microsoft.com/office/powerpoint/2010/main" val="3324117363"/>
              </p:ext>
            </p:extLst>
          </p:nvPr>
        </p:nvGraphicFramePr>
        <p:xfrm>
          <a:off x="90569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507357"/>
      </p:ext>
    </p:extLst>
  </p:cSld>
  <p:clrMapOvr>
    <a:masterClrMapping/>
  </p:clrMapOvr>
  <p:transition spd="med">
    <p:plu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195943" y="-70880"/>
            <a:ext cx="9679577" cy="938597"/>
          </a:xfrm>
          <a:prstGeom prst="rect">
            <a:avLst/>
          </a:prstGeom>
          <a:noFill/>
          <a:ln w="9525">
            <a:noFill/>
            <a:miter lim="800000"/>
            <a:headEnd/>
            <a:tailEnd/>
          </a:ln>
          <a:effectLst/>
        </p:spPr>
        <p:txBody>
          <a:bodyPr vert="horz" wrap="square" lIns="457056" tIns="152352" rIns="91440" bIns="228528"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pPr>
            <a:r>
              <a:rPr lang="es-EC" b="1" dirty="0">
                <a:solidFill>
                  <a:schemeClr val="tx1">
                    <a:lumMod val="85000"/>
                    <a:lumOff val="15000"/>
                  </a:schemeClr>
                </a:solidFill>
                <a:latin typeface="+mj-lt"/>
                <a:ea typeface="+mj-ea"/>
                <a:cs typeface="+mj-cs"/>
              </a:rPr>
              <a:t>Análisis de las encuestas aplicadas a los trabajadores del área de colocación y recuperación de las Cooperativas de Ahorro y Crédito del segmento 4</a:t>
            </a:r>
            <a:endParaRPr kumimoji="0" lang="es-EC" sz="1600" b="0" i="0" u="none" strike="noStrike" cap="none" normalizeH="0" baseline="0" dirty="0">
              <a:ln>
                <a:noFill/>
              </a:ln>
              <a:solidFill>
                <a:schemeClr val="tx1"/>
              </a:solidFill>
              <a:effectLst/>
              <a:latin typeface="Arial" pitchFamily="34" charset="0"/>
              <a:cs typeface="Arial" pitchFamily="34" charset="0"/>
            </a:endParaRPr>
          </a:p>
        </p:txBody>
      </p:sp>
      <p:pic>
        <p:nvPicPr>
          <p:cNvPr id="6" name="5 Imagen"/>
          <p:cNvPicPr/>
          <p:nvPr/>
        </p:nvPicPr>
        <p:blipFill>
          <a:blip r:embed="rId2" cstate="print">
            <a:extLst>
              <a:ext uri="{28A0092B-C50C-407E-A947-70E740481C1C}">
                <a14:useLocalDpi xmlns:a14="http://schemas.microsoft.com/office/drawing/2010/main" val="0"/>
              </a:ext>
            </a:extLst>
          </a:blip>
          <a:srcRect l="4176" b="7234"/>
          <a:stretch>
            <a:fillRect/>
          </a:stretch>
        </p:blipFill>
        <p:spPr bwMode="auto">
          <a:xfrm>
            <a:off x="483326" y="888277"/>
            <a:ext cx="5721531" cy="2847703"/>
          </a:xfrm>
          <a:prstGeom prst="rect">
            <a:avLst/>
          </a:prstGeom>
          <a:noFill/>
          <a:ln>
            <a:noFill/>
          </a:ln>
        </p:spPr>
      </p:pic>
      <p:pic>
        <p:nvPicPr>
          <p:cNvPr id="8" name="7 Imagen"/>
          <p:cNvPicPr/>
          <p:nvPr/>
        </p:nvPicPr>
        <p:blipFill>
          <a:blip r:embed="rId3" cstate="print">
            <a:extLst>
              <a:ext uri="{28A0092B-C50C-407E-A947-70E740481C1C}">
                <a14:useLocalDpi xmlns:a14="http://schemas.microsoft.com/office/drawing/2010/main" val="0"/>
              </a:ext>
            </a:extLst>
          </a:blip>
          <a:srcRect l="5165" b="8944"/>
          <a:stretch>
            <a:fillRect/>
          </a:stretch>
        </p:blipFill>
        <p:spPr bwMode="auto">
          <a:xfrm>
            <a:off x="548640" y="3840663"/>
            <a:ext cx="5577840" cy="2925898"/>
          </a:xfrm>
          <a:prstGeom prst="rect">
            <a:avLst/>
          </a:prstGeom>
          <a:noFill/>
          <a:ln>
            <a:noFill/>
          </a:ln>
        </p:spPr>
      </p:pic>
      <p:pic>
        <p:nvPicPr>
          <p:cNvPr id="41986" name="Picture 2"/>
          <p:cNvPicPr>
            <a:picLocks noChangeAspect="1" noChangeArrowheads="1"/>
          </p:cNvPicPr>
          <p:nvPr/>
        </p:nvPicPr>
        <p:blipFill>
          <a:blip r:embed="rId4" cstate="print"/>
          <a:srcRect/>
          <a:stretch>
            <a:fillRect/>
          </a:stretch>
        </p:blipFill>
        <p:spPr bwMode="auto">
          <a:xfrm>
            <a:off x="6343650" y="801734"/>
            <a:ext cx="5848350" cy="3086100"/>
          </a:xfrm>
          <a:prstGeom prst="rect">
            <a:avLst/>
          </a:prstGeom>
          <a:noFill/>
          <a:ln w="9525">
            <a:noFill/>
            <a:miter lim="800000"/>
            <a:headEnd/>
            <a:tailEnd/>
          </a:ln>
        </p:spPr>
      </p:pic>
    </p:spTree>
  </p:cSld>
  <p:clrMapOvr>
    <a:masterClrMapping/>
  </p:clrMapOvr>
  <p:transition spd="med">
    <p:plu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l="4816" b="8589"/>
          <a:stretch>
            <a:fillRect/>
          </a:stretch>
        </p:blipFill>
        <p:spPr bwMode="auto">
          <a:xfrm>
            <a:off x="235131" y="263253"/>
            <a:ext cx="5656218" cy="3250656"/>
          </a:xfrm>
          <a:prstGeom prst="rect">
            <a:avLst/>
          </a:prstGeom>
          <a:noFill/>
          <a:ln>
            <a:noFill/>
          </a:ln>
        </p:spPr>
      </p:pic>
      <p:pic>
        <p:nvPicPr>
          <p:cNvPr id="5" name="4 Imagen"/>
          <p:cNvPicPr/>
          <p:nvPr/>
        </p:nvPicPr>
        <p:blipFill>
          <a:blip r:embed="rId3" cstate="print">
            <a:extLst>
              <a:ext uri="{28A0092B-C50C-407E-A947-70E740481C1C}">
                <a14:useLocalDpi xmlns:a14="http://schemas.microsoft.com/office/drawing/2010/main" val="0"/>
              </a:ext>
            </a:extLst>
          </a:blip>
          <a:srcRect l="4928" b="6984"/>
          <a:stretch>
            <a:fillRect/>
          </a:stretch>
        </p:blipFill>
        <p:spPr bwMode="auto">
          <a:xfrm>
            <a:off x="6479177" y="218622"/>
            <a:ext cx="5292181" cy="3269161"/>
          </a:xfrm>
          <a:prstGeom prst="rect">
            <a:avLst/>
          </a:prstGeom>
          <a:noFill/>
          <a:ln>
            <a:noFill/>
          </a:ln>
        </p:spPr>
      </p:pic>
      <p:pic>
        <p:nvPicPr>
          <p:cNvPr id="43010" name="Picture 2"/>
          <p:cNvPicPr>
            <a:picLocks noChangeAspect="1" noChangeArrowheads="1"/>
          </p:cNvPicPr>
          <p:nvPr/>
        </p:nvPicPr>
        <p:blipFill>
          <a:blip r:embed="rId4" cstate="print"/>
          <a:srcRect/>
          <a:stretch>
            <a:fillRect/>
          </a:stretch>
        </p:blipFill>
        <p:spPr bwMode="auto">
          <a:xfrm>
            <a:off x="2781709" y="3589020"/>
            <a:ext cx="5683022" cy="3127166"/>
          </a:xfrm>
          <a:prstGeom prst="rect">
            <a:avLst/>
          </a:prstGeom>
          <a:noFill/>
          <a:ln w="9525">
            <a:noFill/>
            <a:miter lim="800000"/>
            <a:headEnd/>
            <a:tailEnd/>
          </a:ln>
        </p:spPr>
      </p:pic>
    </p:spTree>
  </p:cSld>
  <p:clrMapOvr>
    <a:masterClrMapping/>
  </p:clrMapOvr>
  <p:transition spd="med">
    <p:plu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95943" y="-70880"/>
            <a:ext cx="9679577" cy="938597"/>
          </a:xfrm>
          <a:prstGeom prst="rect">
            <a:avLst/>
          </a:prstGeom>
          <a:noFill/>
          <a:ln w="9525">
            <a:noFill/>
            <a:miter lim="800000"/>
            <a:headEnd/>
            <a:tailEnd/>
          </a:ln>
          <a:effectLst/>
        </p:spPr>
        <p:txBody>
          <a:bodyPr vert="horz" wrap="square" lIns="457056" tIns="152352" rIns="91440" bIns="228528"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pPr>
            <a:r>
              <a:rPr lang="es-EC" b="1" dirty="0">
                <a:solidFill>
                  <a:schemeClr val="tx1">
                    <a:lumMod val="85000"/>
                    <a:lumOff val="15000"/>
                  </a:schemeClr>
                </a:solidFill>
                <a:latin typeface="+mj-lt"/>
                <a:ea typeface="+mj-ea"/>
                <a:cs typeface="+mj-cs"/>
              </a:rPr>
              <a:t>Análisis de las encuestas aplicadas a los gerentes de las Cooperativas de Ahorro y Crédito del segmento 4</a:t>
            </a:r>
            <a:endParaRPr kumimoji="0" lang="es-EC" sz="1600" b="0" i="0" u="none" strike="noStrike" cap="none" normalizeH="0" baseline="0" dirty="0">
              <a:ln>
                <a:noFill/>
              </a:ln>
              <a:solidFill>
                <a:schemeClr val="tx1"/>
              </a:solidFill>
              <a:effectLst/>
              <a:latin typeface="Arial" pitchFamily="34" charset="0"/>
              <a:cs typeface="Arial" pitchFamily="34" charset="0"/>
            </a:endParaRPr>
          </a:p>
        </p:txBody>
      </p:sp>
      <p:pic>
        <p:nvPicPr>
          <p:cNvPr id="6" name="5 Imagen"/>
          <p:cNvPicPr/>
          <p:nvPr/>
        </p:nvPicPr>
        <p:blipFill>
          <a:blip r:embed="rId2" cstate="print">
            <a:extLst>
              <a:ext uri="{28A0092B-C50C-407E-A947-70E740481C1C}">
                <a14:useLocalDpi xmlns:a14="http://schemas.microsoft.com/office/drawing/2010/main" val="0"/>
              </a:ext>
            </a:extLst>
          </a:blip>
          <a:srcRect l="4510" b="7177"/>
          <a:stretch>
            <a:fillRect/>
          </a:stretch>
        </p:blipFill>
        <p:spPr bwMode="auto">
          <a:xfrm>
            <a:off x="6466114" y="685618"/>
            <a:ext cx="5486400" cy="2945855"/>
          </a:xfrm>
          <a:prstGeom prst="rect">
            <a:avLst/>
          </a:prstGeom>
          <a:noFill/>
          <a:ln>
            <a:noFill/>
          </a:ln>
        </p:spPr>
      </p:pic>
      <p:pic>
        <p:nvPicPr>
          <p:cNvPr id="44034" name="Picture 2"/>
          <p:cNvPicPr>
            <a:picLocks noChangeAspect="1" noChangeArrowheads="1"/>
          </p:cNvPicPr>
          <p:nvPr/>
        </p:nvPicPr>
        <p:blipFill>
          <a:blip r:embed="rId3" cstate="print"/>
          <a:srcRect/>
          <a:stretch>
            <a:fillRect/>
          </a:stretch>
        </p:blipFill>
        <p:spPr bwMode="auto">
          <a:xfrm>
            <a:off x="0" y="857522"/>
            <a:ext cx="6524817" cy="2773952"/>
          </a:xfrm>
          <a:prstGeom prst="rect">
            <a:avLst/>
          </a:prstGeom>
          <a:noFill/>
          <a:ln w="9525">
            <a:noFill/>
            <a:miter lim="800000"/>
            <a:headEnd/>
            <a:tailEnd/>
          </a:ln>
        </p:spPr>
      </p:pic>
      <p:pic>
        <p:nvPicPr>
          <p:cNvPr id="8" name="7 Imagen"/>
          <p:cNvPicPr/>
          <p:nvPr/>
        </p:nvPicPr>
        <p:blipFill>
          <a:blip r:embed="rId4" cstate="print">
            <a:extLst>
              <a:ext uri="{28A0092B-C50C-407E-A947-70E740481C1C}">
                <a14:useLocalDpi xmlns:a14="http://schemas.microsoft.com/office/drawing/2010/main" val="0"/>
              </a:ext>
            </a:extLst>
          </a:blip>
          <a:srcRect l="4930" b="7569"/>
          <a:stretch>
            <a:fillRect/>
          </a:stretch>
        </p:blipFill>
        <p:spPr bwMode="auto">
          <a:xfrm>
            <a:off x="431075" y="3774712"/>
            <a:ext cx="5682342" cy="2887346"/>
          </a:xfrm>
          <a:prstGeom prst="rect">
            <a:avLst/>
          </a:prstGeom>
          <a:noFill/>
          <a:ln>
            <a:noFill/>
          </a:ln>
        </p:spPr>
      </p:pic>
      <p:pic>
        <p:nvPicPr>
          <p:cNvPr id="44035" name="Picture 3"/>
          <p:cNvPicPr>
            <a:picLocks noChangeAspect="1" noChangeArrowheads="1"/>
          </p:cNvPicPr>
          <p:nvPr/>
        </p:nvPicPr>
        <p:blipFill>
          <a:blip r:embed="rId5" cstate="print"/>
          <a:srcRect/>
          <a:stretch>
            <a:fillRect/>
          </a:stretch>
        </p:blipFill>
        <p:spPr bwMode="auto">
          <a:xfrm>
            <a:off x="6324055" y="3758974"/>
            <a:ext cx="5591294" cy="2942272"/>
          </a:xfrm>
          <a:prstGeom prst="rect">
            <a:avLst/>
          </a:prstGeom>
          <a:noFill/>
          <a:ln w="9525">
            <a:noFill/>
            <a:miter lim="800000"/>
            <a:headEnd/>
            <a:tailEnd/>
          </a:ln>
        </p:spPr>
      </p:pic>
    </p:spTree>
  </p:cSld>
  <p:clrMapOvr>
    <a:masterClrMapping/>
  </p:clrMapOvr>
  <p:transition spd="med">
    <p:plu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5"/>
          <p:cNvGraphicFramePr>
            <a:graphicFrameLocks/>
          </p:cNvGraphicFramePr>
          <p:nvPr>
            <p:extLst>
              <p:ext uri="{D42A27DB-BD31-4B8C-83A1-F6EECF244321}">
                <p14:modId xmlns:p14="http://schemas.microsoft.com/office/powerpoint/2010/main" val="3684318920"/>
              </p:ext>
            </p:extLst>
          </p:nvPr>
        </p:nvGraphicFramePr>
        <p:xfrm>
          <a:off x="380669" y="1677069"/>
          <a:ext cx="11109287" cy="4665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Resultado de imagen para cooperativa de ahorro y crÃ©dit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8916" y="641962"/>
            <a:ext cx="3302000" cy="2075110"/>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380669" y="2805158"/>
            <a:ext cx="5042262" cy="400110"/>
          </a:xfrm>
          <a:prstGeom prst="rect">
            <a:avLst/>
          </a:prstGeom>
          <a:noFill/>
        </p:spPr>
        <p:txBody>
          <a:bodyPr wrap="square" rtlCol="0">
            <a:spAutoFit/>
          </a:bodyPr>
          <a:lstStyle/>
          <a:p>
            <a:pPr algn="ctr"/>
            <a:r>
              <a:rPr lang="es-EC" sz="2000" dirty="0"/>
              <a:t>Sector Financiero Popular y Solidario</a:t>
            </a:r>
          </a:p>
        </p:txBody>
      </p:sp>
      <p:pic>
        <p:nvPicPr>
          <p:cNvPr id="1026" name="Picture 2" descr="Resultado de imagen para cierre de operaciones de una empresa-imagenes"/>
          <p:cNvPicPr>
            <a:picLocks noChangeAspect="1" noChangeArrowheads="1"/>
          </p:cNvPicPr>
          <p:nvPr/>
        </p:nvPicPr>
        <p:blipFill>
          <a:blip r:embed="rId8" cstate="print"/>
          <a:srcRect/>
          <a:stretch>
            <a:fillRect/>
          </a:stretch>
        </p:blipFill>
        <p:spPr bwMode="auto">
          <a:xfrm>
            <a:off x="3378280" y="4872421"/>
            <a:ext cx="2044651" cy="1294946"/>
          </a:xfrm>
          <a:prstGeom prst="rect">
            <a:avLst/>
          </a:prstGeom>
          <a:noFill/>
        </p:spPr>
      </p:pic>
      <p:pic>
        <p:nvPicPr>
          <p:cNvPr id="1028" name="Picture 4" descr="Resultado de imagen para riesgos -imagenes"/>
          <p:cNvPicPr>
            <a:picLocks noChangeAspect="1" noChangeArrowheads="1"/>
          </p:cNvPicPr>
          <p:nvPr/>
        </p:nvPicPr>
        <p:blipFill>
          <a:blip r:embed="rId9" cstate="print"/>
          <a:srcRect/>
          <a:stretch>
            <a:fillRect/>
          </a:stretch>
        </p:blipFill>
        <p:spPr bwMode="auto">
          <a:xfrm>
            <a:off x="6265037" y="4521447"/>
            <a:ext cx="1703384" cy="1645920"/>
          </a:xfrm>
          <a:prstGeom prst="rect">
            <a:avLst/>
          </a:prstGeom>
          <a:noFill/>
        </p:spPr>
      </p:pic>
    </p:spTree>
  </p:cSld>
  <p:clrMapOvr>
    <a:masterClrMapping/>
  </p:clrMapOvr>
  <p:transition spd="med">
    <p:plus/>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2442" y="299208"/>
            <a:ext cx="8596668" cy="736831"/>
          </a:xfrm>
        </p:spPr>
        <p:txBody>
          <a:bodyPr>
            <a:normAutofit/>
          </a:bodyPr>
          <a:lstStyle/>
          <a:p>
            <a:r>
              <a:rPr lang="es-EC" sz="2800" dirty="0">
                <a:solidFill>
                  <a:schemeClr val="tx1"/>
                </a:solidFill>
              </a:rPr>
              <a:t>Discusión de resultados</a:t>
            </a:r>
          </a:p>
        </p:txBody>
      </p:sp>
      <p:graphicFrame>
        <p:nvGraphicFramePr>
          <p:cNvPr id="5" name="Diagrama 4">
            <a:extLst>
              <a:ext uri="{FF2B5EF4-FFF2-40B4-BE49-F238E27FC236}">
                <a16:creationId xmlns:a16="http://schemas.microsoft.com/office/drawing/2014/main" id="{E0A3D380-ED57-494D-800C-59D19F7A63B8}"/>
              </a:ext>
            </a:extLst>
          </p:cNvPr>
          <p:cNvGraphicFramePr/>
          <p:nvPr>
            <p:extLst>
              <p:ext uri="{D42A27DB-BD31-4B8C-83A1-F6EECF244321}">
                <p14:modId xmlns:p14="http://schemas.microsoft.com/office/powerpoint/2010/main" val="3206146989"/>
              </p:ext>
            </p:extLst>
          </p:nvPr>
        </p:nvGraphicFramePr>
        <p:xfrm>
          <a:off x="2862510" y="1015765"/>
          <a:ext cx="6793218" cy="5102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sultado de imagen para resultados">
            <a:extLst>
              <a:ext uri="{FF2B5EF4-FFF2-40B4-BE49-F238E27FC236}">
                <a16:creationId xmlns:a16="http://schemas.microsoft.com/office/drawing/2014/main" id="{506793CA-7803-4D8F-80CC-D4EC0F8DBC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96" y="1456498"/>
            <a:ext cx="3545223" cy="21271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lus/>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487951" y="4072976"/>
            <a:ext cx="2709684" cy="2432327"/>
            <a:chOff x="4403073" y="3744231"/>
            <a:chExt cx="2771961" cy="2771961"/>
          </a:xfrm>
        </p:grpSpPr>
        <p:sp>
          <p:nvSpPr>
            <p:cNvPr id="5" name="4 Elipse"/>
            <p:cNvSpPr/>
            <p:nvPr/>
          </p:nvSpPr>
          <p:spPr>
            <a:xfrm>
              <a:off x="4403073" y="3744231"/>
              <a:ext cx="2771961" cy="2771961"/>
            </a:xfrm>
            <a:prstGeom prst="ellipse">
              <a:avLst/>
            </a:prstGeom>
          </p:spPr>
          <p:style>
            <a:lnRef idx="1">
              <a:schemeClr val="accent2"/>
            </a:lnRef>
            <a:fillRef idx="2">
              <a:schemeClr val="accent2"/>
            </a:fillRef>
            <a:effectRef idx="1">
              <a:schemeClr val="accent2"/>
            </a:effectRef>
            <a:fontRef idx="minor">
              <a:schemeClr val="dk1"/>
            </a:fontRef>
          </p:style>
        </p:sp>
        <p:sp>
          <p:nvSpPr>
            <p:cNvPr id="6" name="Elipse 4"/>
            <p:cNvSpPr/>
            <p:nvPr/>
          </p:nvSpPr>
          <p:spPr>
            <a:xfrm>
              <a:off x="4809018" y="4150175"/>
              <a:ext cx="1960071" cy="1960073"/>
            </a:xfrm>
            <a:prstGeom prst="rect">
              <a:avLst/>
            </a:prstGeom>
            <a:ln>
              <a:noFill/>
            </a:ln>
          </p:spPr>
          <p:style>
            <a:lnRef idx="1">
              <a:schemeClr val="accent2"/>
            </a:lnRef>
            <a:fillRef idx="2">
              <a:schemeClr val="accent2"/>
            </a:fillRef>
            <a:effectRef idx="1">
              <a:schemeClr val="accent2"/>
            </a:effectRef>
            <a:fontRef idx="minor">
              <a:schemeClr val="dk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a:t>CONCLUSIONES</a:t>
              </a:r>
            </a:p>
          </p:txBody>
        </p:sp>
      </p:grpSp>
      <p:grpSp>
        <p:nvGrpSpPr>
          <p:cNvPr id="7" name="6 Grupo"/>
          <p:cNvGrpSpPr/>
          <p:nvPr/>
        </p:nvGrpSpPr>
        <p:grpSpPr>
          <a:xfrm>
            <a:off x="274321" y="4034639"/>
            <a:ext cx="3294646" cy="2315827"/>
            <a:chOff x="396020" y="4076867"/>
            <a:chExt cx="2633363" cy="2106691"/>
          </a:xfrm>
        </p:grpSpPr>
        <p:sp>
          <p:nvSpPr>
            <p:cNvPr id="8" name="7 Rectángulo redondeado"/>
            <p:cNvSpPr/>
            <p:nvPr/>
          </p:nvSpPr>
          <p:spPr>
            <a:xfrm>
              <a:off x="396020" y="4076867"/>
              <a:ext cx="2633363" cy="2106691"/>
            </a:xfrm>
            <a:prstGeom prst="roundRect">
              <a:avLst>
                <a:gd name="adj" fmla="val 10000"/>
              </a:avLst>
            </a:prstGeom>
          </p:spPr>
          <p:style>
            <a:lnRef idx="1">
              <a:schemeClr val="accent3"/>
            </a:lnRef>
            <a:fillRef idx="2">
              <a:schemeClr val="accent3"/>
            </a:fillRef>
            <a:effectRef idx="1">
              <a:schemeClr val="accent3"/>
            </a:effectRef>
            <a:fontRef idx="minor">
              <a:schemeClr val="dk1"/>
            </a:fontRef>
          </p:style>
          <p:txBody>
            <a:bodyPr/>
            <a:lstStyle/>
            <a:p>
              <a:r>
                <a:rPr lang="es-ES_tradnl" sz="1400" dirty="0">
                  <a:latin typeface="Arial" panose="020B0604020202020204" pitchFamily="34" charset="0"/>
                  <a:cs typeface="Arial" panose="020B0604020202020204" pitchFamily="34" charset="0"/>
                </a:rPr>
                <a:t>Tras realizar el análisis de la evolución de la estructura financiera  de las Cooperativas de Ahorro y Crédito del segmento 4, se puede definir que mantienen un nivel promedio de activos para el 2017, lo que requiere el establecimiento de niveles de eficiencia en la gestión de recursos.</a:t>
              </a:r>
              <a:endParaRPr lang="es-MX" sz="1400" dirty="0"/>
            </a:p>
            <a:p>
              <a:endParaRPr lang="es-EC" dirty="0"/>
            </a:p>
          </p:txBody>
        </p:sp>
        <p:sp>
          <p:nvSpPr>
            <p:cNvPr id="9" name="8 Rectángulo"/>
            <p:cNvSpPr/>
            <p:nvPr/>
          </p:nvSpPr>
          <p:spPr>
            <a:xfrm>
              <a:off x="457723" y="4138570"/>
              <a:ext cx="2509957" cy="19832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575" tIns="28575" rIns="28575" bIns="28575" numCol="1" spcCol="1270" anchor="ctr" anchorCtr="0">
              <a:noAutofit/>
            </a:bodyPr>
            <a:lstStyle/>
            <a:p>
              <a:pPr lvl="0" algn="l" defTabSz="666750">
                <a:lnSpc>
                  <a:spcPct val="90000"/>
                </a:lnSpc>
                <a:spcBef>
                  <a:spcPct val="0"/>
                </a:spcBef>
                <a:spcAft>
                  <a:spcPct val="35000"/>
                </a:spcAft>
              </a:pPr>
              <a:endParaRPr lang="es-EC" sz="1500" kern="1200" dirty="0"/>
            </a:p>
          </p:txBody>
        </p:sp>
      </p:grpSp>
      <p:sp>
        <p:nvSpPr>
          <p:cNvPr id="10" name="9 Flecha derecha"/>
          <p:cNvSpPr/>
          <p:nvPr/>
        </p:nvSpPr>
        <p:spPr>
          <a:xfrm>
            <a:off x="3696789" y="4807131"/>
            <a:ext cx="731520" cy="692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12" name="11 Grupo"/>
          <p:cNvGrpSpPr/>
          <p:nvPr/>
        </p:nvGrpSpPr>
        <p:grpSpPr>
          <a:xfrm>
            <a:off x="-230175" y="2425383"/>
            <a:ext cx="4145998" cy="1746755"/>
            <a:chOff x="444698" y="4008330"/>
            <a:chExt cx="2833831" cy="2138657"/>
          </a:xfrm>
        </p:grpSpPr>
        <p:sp>
          <p:nvSpPr>
            <p:cNvPr id="13" name="12 Rectángulo redondeado"/>
            <p:cNvSpPr/>
            <p:nvPr/>
          </p:nvSpPr>
          <p:spPr>
            <a:xfrm>
              <a:off x="768573" y="4008330"/>
              <a:ext cx="2509956" cy="1231640"/>
            </a:xfrm>
            <a:prstGeom prst="roundRect">
              <a:avLst>
                <a:gd name="adj" fmla="val 10000"/>
              </a:avLst>
            </a:prstGeom>
          </p:spPr>
          <p:style>
            <a:lnRef idx="1">
              <a:schemeClr val="accent3"/>
            </a:lnRef>
            <a:fillRef idx="2">
              <a:schemeClr val="accent3"/>
            </a:fillRef>
            <a:effectRef idx="1">
              <a:schemeClr val="accent3"/>
            </a:effectRef>
            <a:fontRef idx="minor">
              <a:schemeClr val="dk1"/>
            </a:fontRef>
          </p:style>
          <p:txBody>
            <a:bodyPr/>
            <a:lstStyle/>
            <a:p>
              <a:r>
                <a:rPr lang="es-ES_tradnl" sz="1400" dirty="0">
                  <a:latin typeface="Arial" panose="020B0604020202020204" pitchFamily="34" charset="0"/>
                  <a:cs typeface="Arial" panose="020B0604020202020204" pitchFamily="34" charset="0"/>
                </a:rPr>
                <a:t>Una vez analizado los resultados del </a:t>
              </a:r>
              <a:r>
                <a:rPr lang="en-US" sz="1400" dirty="0">
                  <a:latin typeface="Arial" panose="020B0604020202020204" pitchFamily="34" charset="0"/>
                  <a:cs typeface="Arial" panose="020B0604020202020204" pitchFamily="34" charset="0"/>
                </a:rPr>
                <a:t>Sistema de monitoreo PERLAS, se determina el nivel de ineficiencia del </a:t>
              </a:r>
              <a:r>
                <a:rPr lang="en-US" sz="1400" dirty="0" err="1">
                  <a:latin typeface="Arial" panose="020B0604020202020204" pitchFamily="34" charset="0"/>
                  <a:cs typeface="Arial" panose="020B0604020202020204" pitchFamily="34" charset="0"/>
                </a:rPr>
                <a:t>sistema</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cobro</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creditos</a:t>
              </a:r>
              <a:r>
                <a:rPr lang="en-US" sz="1400" dirty="0">
                  <a:latin typeface="Arial" panose="020B0604020202020204" pitchFamily="34" charset="0"/>
                  <a:cs typeface="Arial" panose="020B0604020202020204" pitchFamily="34" charset="0"/>
                </a:rPr>
                <a:t>.</a:t>
              </a:r>
              <a:endParaRPr lang="es-MX" sz="1400" dirty="0">
                <a:latin typeface="Arial" panose="020B0604020202020204" pitchFamily="34" charset="0"/>
                <a:cs typeface="Arial" panose="020B0604020202020204" pitchFamily="34" charset="0"/>
              </a:endParaRPr>
            </a:p>
            <a:p>
              <a:endParaRPr lang="es-EC" dirty="0">
                <a:latin typeface="Times New Roman" pitchFamily="18" charset="0"/>
                <a:cs typeface="Times New Roman" pitchFamily="18" charset="0"/>
              </a:endParaRPr>
            </a:p>
          </p:txBody>
        </p:sp>
        <p:sp>
          <p:nvSpPr>
            <p:cNvPr id="14" name="13 Rectángulo"/>
            <p:cNvSpPr/>
            <p:nvPr/>
          </p:nvSpPr>
          <p:spPr>
            <a:xfrm>
              <a:off x="444698" y="4163702"/>
              <a:ext cx="2509957" cy="19832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575" tIns="28575" rIns="28575" bIns="28575" numCol="1" spcCol="1270" anchor="ctr" anchorCtr="0">
              <a:noAutofit/>
            </a:bodyPr>
            <a:lstStyle/>
            <a:p>
              <a:pPr lvl="0" algn="l" defTabSz="666750">
                <a:lnSpc>
                  <a:spcPct val="90000"/>
                </a:lnSpc>
                <a:spcBef>
                  <a:spcPct val="0"/>
                </a:spcBef>
                <a:spcAft>
                  <a:spcPct val="35000"/>
                </a:spcAft>
              </a:pPr>
              <a:endParaRPr lang="es-EC" sz="1500" kern="1200" dirty="0"/>
            </a:p>
          </p:txBody>
        </p:sp>
      </p:grpSp>
      <p:grpSp>
        <p:nvGrpSpPr>
          <p:cNvPr id="16" name="15 Grupo"/>
          <p:cNvGrpSpPr/>
          <p:nvPr/>
        </p:nvGrpSpPr>
        <p:grpSpPr>
          <a:xfrm>
            <a:off x="8103324" y="4454799"/>
            <a:ext cx="3814355" cy="1396996"/>
            <a:chOff x="396020" y="4076867"/>
            <a:chExt cx="2799416" cy="2594566"/>
          </a:xfrm>
        </p:grpSpPr>
        <p:sp>
          <p:nvSpPr>
            <p:cNvPr id="17" name="16 Rectángulo redondeado"/>
            <p:cNvSpPr/>
            <p:nvPr/>
          </p:nvSpPr>
          <p:spPr>
            <a:xfrm>
              <a:off x="396020" y="4076867"/>
              <a:ext cx="2799416" cy="2594566"/>
            </a:xfrm>
            <a:prstGeom prst="roundRect">
              <a:avLst>
                <a:gd name="adj" fmla="val 10000"/>
              </a:avLst>
            </a:prstGeom>
          </p:spPr>
          <p:style>
            <a:lnRef idx="1">
              <a:schemeClr val="accent3"/>
            </a:lnRef>
            <a:fillRef idx="2">
              <a:schemeClr val="accent3"/>
            </a:fillRef>
            <a:effectRef idx="1">
              <a:schemeClr val="accent3"/>
            </a:effectRef>
            <a:fontRef idx="minor">
              <a:schemeClr val="dk1"/>
            </a:fontRef>
          </p:style>
          <p:txBody>
            <a:bodyPr/>
            <a:lstStyle/>
            <a:p>
              <a:r>
                <a:rPr lang="es-EC" sz="1400" dirty="0">
                  <a:latin typeface="Arial" panose="020B0604020202020204" pitchFamily="34" charset="0"/>
                  <a:cs typeface="Arial" panose="020B0604020202020204" pitchFamily="34" charset="0"/>
                </a:rPr>
                <a:t>Los procesos de las COACS del Segmento 4 se presentan dispersos, lo que afecta significativamente el logro de los objetivos para satisfacer las necesidades de los clientes.</a:t>
              </a:r>
            </a:p>
          </p:txBody>
        </p:sp>
        <p:sp>
          <p:nvSpPr>
            <p:cNvPr id="18" name="17 Rectángulo"/>
            <p:cNvSpPr/>
            <p:nvPr/>
          </p:nvSpPr>
          <p:spPr>
            <a:xfrm>
              <a:off x="444698" y="4163702"/>
              <a:ext cx="2509957" cy="19832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575" tIns="28575" rIns="28575" bIns="28575" numCol="1" spcCol="1270" anchor="ctr" anchorCtr="0">
              <a:noAutofit/>
            </a:bodyPr>
            <a:lstStyle/>
            <a:p>
              <a:pPr lvl="0" algn="l" defTabSz="666750">
                <a:lnSpc>
                  <a:spcPct val="90000"/>
                </a:lnSpc>
                <a:spcBef>
                  <a:spcPct val="0"/>
                </a:spcBef>
                <a:spcAft>
                  <a:spcPct val="35000"/>
                </a:spcAft>
              </a:pPr>
              <a:endParaRPr lang="es-EC" sz="1500" kern="1200" dirty="0"/>
            </a:p>
          </p:txBody>
        </p:sp>
      </p:grpSp>
      <p:sp>
        <p:nvSpPr>
          <p:cNvPr id="19" name="18 Flecha derecha"/>
          <p:cNvSpPr/>
          <p:nvPr/>
        </p:nvSpPr>
        <p:spPr>
          <a:xfrm rot="2684029">
            <a:off x="3901442" y="3666312"/>
            <a:ext cx="731520" cy="692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21 Rectángulo"/>
          <p:cNvSpPr/>
          <p:nvPr/>
        </p:nvSpPr>
        <p:spPr>
          <a:xfrm>
            <a:off x="223426" y="1073846"/>
            <a:ext cx="3662254" cy="20912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575" tIns="28575" rIns="28575" bIns="28575" numCol="1" spcCol="1270" anchor="ctr" anchorCtr="0">
            <a:noAutofit/>
          </a:bodyPr>
          <a:lstStyle/>
          <a:p>
            <a:pPr lvl="0" algn="l" defTabSz="666750">
              <a:lnSpc>
                <a:spcPct val="90000"/>
              </a:lnSpc>
              <a:spcBef>
                <a:spcPct val="0"/>
              </a:spcBef>
              <a:spcAft>
                <a:spcPct val="35000"/>
              </a:spcAft>
            </a:pPr>
            <a:endParaRPr lang="es-EC" sz="1500" kern="1200" dirty="0"/>
          </a:p>
        </p:txBody>
      </p:sp>
      <p:sp>
        <p:nvSpPr>
          <p:cNvPr id="23" name="22 Flecha derecha"/>
          <p:cNvSpPr/>
          <p:nvPr/>
        </p:nvSpPr>
        <p:spPr>
          <a:xfrm rot="5400000">
            <a:off x="5490756" y="3348449"/>
            <a:ext cx="731520" cy="692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23 Flecha derecha"/>
          <p:cNvSpPr/>
          <p:nvPr/>
        </p:nvSpPr>
        <p:spPr>
          <a:xfrm rot="8145238">
            <a:off x="7014756" y="3540037"/>
            <a:ext cx="731520" cy="692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24 Flecha derecha"/>
          <p:cNvSpPr/>
          <p:nvPr/>
        </p:nvSpPr>
        <p:spPr>
          <a:xfrm rot="10800000">
            <a:off x="7258595" y="4763592"/>
            <a:ext cx="731520" cy="692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12 Rectángulo redondeado">
            <a:extLst>
              <a:ext uri="{FF2B5EF4-FFF2-40B4-BE49-F238E27FC236}">
                <a16:creationId xmlns:a16="http://schemas.microsoft.com/office/drawing/2014/main" id="{66C77732-6450-48CB-B463-25C2CDA07AFA}"/>
              </a:ext>
            </a:extLst>
          </p:cNvPr>
          <p:cNvSpPr/>
          <p:nvPr/>
        </p:nvSpPr>
        <p:spPr>
          <a:xfrm>
            <a:off x="7884063" y="2365538"/>
            <a:ext cx="3814354" cy="1599144"/>
          </a:xfrm>
          <a:prstGeom prst="roundRect">
            <a:avLst>
              <a:gd name="adj" fmla="val 10000"/>
            </a:avLst>
          </a:prstGeom>
        </p:spPr>
        <p:style>
          <a:lnRef idx="1">
            <a:schemeClr val="accent3"/>
          </a:lnRef>
          <a:fillRef idx="2">
            <a:schemeClr val="accent3"/>
          </a:fillRef>
          <a:effectRef idx="1">
            <a:schemeClr val="accent3"/>
          </a:effectRef>
          <a:fontRef idx="minor">
            <a:schemeClr val="dk1"/>
          </a:fontRef>
        </p:style>
        <p:txBody>
          <a:bodyPr/>
          <a:lstStyle/>
          <a:p>
            <a:r>
              <a:rPr lang="es-EC" sz="1400" dirty="0">
                <a:latin typeface="Arial" panose="020B0604020202020204" pitchFamily="34" charset="0"/>
                <a:cs typeface="Arial" panose="020B0604020202020204" pitchFamily="34" charset="0"/>
              </a:rPr>
              <a:t>Los indicadores de liquidez muestran que no respetan los parámetros mínimos y técnicamente establecidos, como en el caso de mantener grandes reservas para satisfacer un cierto número de recursos con el apoyo de actividades productivas y no productivas.</a:t>
            </a:r>
          </a:p>
        </p:txBody>
      </p:sp>
      <p:grpSp>
        <p:nvGrpSpPr>
          <p:cNvPr id="30" name="11 Grupo">
            <a:extLst>
              <a:ext uri="{FF2B5EF4-FFF2-40B4-BE49-F238E27FC236}">
                <a16:creationId xmlns:a16="http://schemas.microsoft.com/office/drawing/2014/main" id="{83FD5720-4845-4BDE-8603-C5ADCC53E48B}"/>
              </a:ext>
            </a:extLst>
          </p:cNvPr>
          <p:cNvGrpSpPr/>
          <p:nvPr/>
        </p:nvGrpSpPr>
        <p:grpSpPr>
          <a:xfrm>
            <a:off x="-1174740" y="568992"/>
            <a:ext cx="8614536" cy="2793219"/>
            <a:chOff x="444698" y="3497991"/>
            <a:chExt cx="5904046" cy="2648996"/>
          </a:xfrm>
        </p:grpSpPr>
        <p:sp>
          <p:nvSpPr>
            <p:cNvPr id="31" name="12 Rectángulo redondeado">
              <a:extLst>
                <a:ext uri="{FF2B5EF4-FFF2-40B4-BE49-F238E27FC236}">
                  <a16:creationId xmlns:a16="http://schemas.microsoft.com/office/drawing/2014/main" id="{57D5A51C-3BB1-442A-A04A-144F1FB04A2B}"/>
                </a:ext>
              </a:extLst>
            </p:cNvPr>
            <p:cNvSpPr/>
            <p:nvPr/>
          </p:nvSpPr>
          <p:spPr>
            <a:xfrm>
              <a:off x="3943441" y="3497991"/>
              <a:ext cx="2405303" cy="1486841"/>
            </a:xfrm>
            <a:prstGeom prst="roundRect">
              <a:avLst>
                <a:gd name="adj" fmla="val 10000"/>
              </a:avLst>
            </a:prstGeom>
          </p:spPr>
          <p:style>
            <a:lnRef idx="1">
              <a:schemeClr val="accent3"/>
            </a:lnRef>
            <a:fillRef idx="2">
              <a:schemeClr val="accent3"/>
            </a:fillRef>
            <a:effectRef idx="1">
              <a:schemeClr val="accent3"/>
            </a:effectRef>
            <a:fontRef idx="minor">
              <a:schemeClr val="dk1"/>
            </a:fontRef>
          </p:style>
          <p:txBody>
            <a:bodyPr/>
            <a:lstStyle/>
            <a:p>
              <a:r>
                <a:rPr lang="es-EC" sz="1400" dirty="0">
                  <a:latin typeface="Arial" panose="020B0604020202020204" pitchFamily="34" charset="0"/>
                  <a:cs typeface="Arial" panose="020B0604020202020204" pitchFamily="34" charset="0"/>
                </a:rPr>
                <a:t>Aunque los indicadores de eficiencia en términos de ingresos derivados de la asignación de recursos a través de un préstamo determina el nivel de movilidad necesario para resolver problemas de gestión operativa</a:t>
              </a:r>
            </a:p>
          </p:txBody>
        </p:sp>
        <p:sp>
          <p:nvSpPr>
            <p:cNvPr id="32" name="13 Rectángulo">
              <a:extLst>
                <a:ext uri="{FF2B5EF4-FFF2-40B4-BE49-F238E27FC236}">
                  <a16:creationId xmlns:a16="http://schemas.microsoft.com/office/drawing/2014/main" id="{76F0061B-3B3A-45C0-9FEB-1217EFC58E15}"/>
                </a:ext>
              </a:extLst>
            </p:cNvPr>
            <p:cNvSpPr/>
            <p:nvPr/>
          </p:nvSpPr>
          <p:spPr>
            <a:xfrm>
              <a:off x="444698" y="4163702"/>
              <a:ext cx="2509957" cy="19832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575" tIns="28575" rIns="28575" bIns="28575" numCol="1" spcCol="1270" anchor="ctr" anchorCtr="0">
              <a:noAutofit/>
            </a:bodyPr>
            <a:lstStyle/>
            <a:p>
              <a:pPr lvl="0" algn="l" defTabSz="666750">
                <a:lnSpc>
                  <a:spcPct val="90000"/>
                </a:lnSpc>
                <a:spcBef>
                  <a:spcPct val="0"/>
                </a:spcBef>
                <a:spcAft>
                  <a:spcPct val="35000"/>
                </a:spcAft>
              </a:pPr>
              <a:endParaRPr lang="es-EC" sz="1500" kern="1200" dirty="0"/>
            </a:p>
          </p:txBody>
        </p:sp>
      </p:grpSp>
    </p:spTree>
  </p:cSld>
  <p:clrMapOvr>
    <a:masterClrMapping/>
  </p:clrMapOvr>
  <p:transition spd="med">
    <p:plus/>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098" y="467929"/>
            <a:ext cx="458120" cy="5881355"/>
          </a:xfrm>
        </p:spPr>
        <p:txBody>
          <a:bodyPr>
            <a:normAutofit fontScale="90000"/>
          </a:bodyPr>
          <a:lstStyle/>
          <a:p>
            <a:pPr algn="ctr"/>
            <a:r>
              <a:rPr lang="es-EC" sz="2800" b="1" dirty="0">
                <a:ln w="9525">
                  <a:solidFill>
                    <a:schemeClr val="bg1"/>
                  </a:solidFill>
                  <a:prstDash val="solid"/>
                </a:ln>
                <a:solidFill>
                  <a:schemeClr val="tx1"/>
                </a:solidFill>
              </a:rPr>
              <a:t>RECOMENDACIONES</a:t>
            </a:r>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Diagrama 2"/>
          <p:cNvGraphicFramePr/>
          <p:nvPr>
            <p:extLst>
              <p:ext uri="{D42A27DB-BD31-4B8C-83A1-F6EECF244321}">
                <p14:modId xmlns:p14="http://schemas.microsoft.com/office/powerpoint/2010/main" val="3137639223"/>
              </p:ext>
            </p:extLst>
          </p:nvPr>
        </p:nvGraphicFramePr>
        <p:xfrm>
          <a:off x="602445" y="467929"/>
          <a:ext cx="9829442" cy="5861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3874304"/>
      </p:ext>
    </p:extLst>
  </p:cSld>
  <p:clrMapOvr>
    <a:masterClrMapping/>
  </p:clrMapOvr>
  <p:transition spd="med">
    <p:plus/>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733" y="-580169"/>
            <a:ext cx="8872673" cy="7438169"/>
          </a:xfrm>
          <a:prstGeom prst="rect">
            <a:avLst/>
          </a:prstGeom>
        </p:spPr>
      </p:pic>
    </p:spTree>
    <p:extLst>
      <p:ext uri="{BB962C8B-B14F-4D97-AF65-F5344CB8AC3E}">
        <p14:creationId xmlns:p14="http://schemas.microsoft.com/office/powerpoint/2010/main" val="3015466887"/>
      </p:ext>
    </p:extLst>
  </p:cSld>
  <p:clrMapOvr>
    <a:masterClrMapping/>
  </p:clrMapOvr>
  <p:transition spd="med">
    <p:plus/>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D294CCA6-E81A-4710-A251-53ACE364A8F1}"/>
              </a:ext>
            </a:extLst>
          </p:cNvPr>
          <p:cNvSpPr txBox="1">
            <a:spLocks/>
          </p:cNvSpPr>
          <p:nvPr/>
        </p:nvSpPr>
        <p:spPr>
          <a:xfrm>
            <a:off x="192874" y="-64313"/>
            <a:ext cx="2567104" cy="640356"/>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dirty="0">
                <a:solidFill>
                  <a:schemeClr val="tx1"/>
                </a:solidFill>
              </a:rPr>
              <a:t>Propuesta</a:t>
            </a:r>
          </a:p>
        </p:txBody>
      </p:sp>
      <p:sp>
        <p:nvSpPr>
          <p:cNvPr id="10" name="Elipse 9">
            <a:extLst>
              <a:ext uri="{FF2B5EF4-FFF2-40B4-BE49-F238E27FC236}">
                <a16:creationId xmlns:a16="http://schemas.microsoft.com/office/drawing/2014/main" id="{E9A05312-7D9B-483C-9AE5-1C6C57ACD10C}"/>
              </a:ext>
            </a:extLst>
          </p:cNvPr>
          <p:cNvSpPr/>
          <p:nvPr/>
        </p:nvSpPr>
        <p:spPr>
          <a:xfrm>
            <a:off x="9262839" y="2982289"/>
            <a:ext cx="2318156" cy="14848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Aumento de eficiencia y rentabilidad</a:t>
            </a:r>
          </a:p>
        </p:txBody>
      </p:sp>
      <p:sp>
        <p:nvSpPr>
          <p:cNvPr id="13" name="Elipse 12">
            <a:extLst>
              <a:ext uri="{FF2B5EF4-FFF2-40B4-BE49-F238E27FC236}">
                <a16:creationId xmlns:a16="http://schemas.microsoft.com/office/drawing/2014/main" id="{F2E1D728-0755-41F6-BDDD-21A30A74BC5C}"/>
              </a:ext>
            </a:extLst>
          </p:cNvPr>
          <p:cNvSpPr/>
          <p:nvPr/>
        </p:nvSpPr>
        <p:spPr>
          <a:xfrm>
            <a:off x="7375322" y="4829265"/>
            <a:ext cx="2318156" cy="1484852"/>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Recursos económicos, materiales y humanos</a:t>
            </a:r>
          </a:p>
        </p:txBody>
      </p:sp>
      <p:sp>
        <p:nvSpPr>
          <p:cNvPr id="15" name="Elipse 14">
            <a:extLst>
              <a:ext uri="{FF2B5EF4-FFF2-40B4-BE49-F238E27FC236}">
                <a16:creationId xmlns:a16="http://schemas.microsoft.com/office/drawing/2014/main" id="{CBFB83F0-1670-4164-A5D5-86B289276114}"/>
              </a:ext>
            </a:extLst>
          </p:cNvPr>
          <p:cNvSpPr/>
          <p:nvPr/>
        </p:nvSpPr>
        <p:spPr>
          <a:xfrm>
            <a:off x="192874" y="5235267"/>
            <a:ext cx="2372684" cy="148485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a:t>Gestión administrativa</a:t>
            </a:r>
          </a:p>
        </p:txBody>
      </p:sp>
      <p:sp>
        <p:nvSpPr>
          <p:cNvPr id="16" name="Elipse 15">
            <a:extLst>
              <a:ext uri="{FF2B5EF4-FFF2-40B4-BE49-F238E27FC236}">
                <a16:creationId xmlns:a16="http://schemas.microsoft.com/office/drawing/2014/main" id="{A22E7D70-AF2B-47E2-802D-2ADC670A196D}"/>
              </a:ext>
            </a:extLst>
          </p:cNvPr>
          <p:cNvSpPr/>
          <p:nvPr/>
        </p:nvSpPr>
        <p:spPr>
          <a:xfrm>
            <a:off x="5160624" y="2906785"/>
            <a:ext cx="1837189" cy="1484852"/>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dirty="0"/>
              <a:t>Plan de Gestión</a:t>
            </a:r>
          </a:p>
        </p:txBody>
      </p:sp>
      <p:sp>
        <p:nvSpPr>
          <p:cNvPr id="17" name="Elipse 16">
            <a:extLst>
              <a:ext uri="{FF2B5EF4-FFF2-40B4-BE49-F238E27FC236}">
                <a16:creationId xmlns:a16="http://schemas.microsoft.com/office/drawing/2014/main" id="{867571AF-CECA-47DD-B98E-77C13077BCC1}"/>
              </a:ext>
            </a:extLst>
          </p:cNvPr>
          <p:cNvSpPr/>
          <p:nvPr/>
        </p:nvSpPr>
        <p:spPr>
          <a:xfrm>
            <a:off x="401665" y="880307"/>
            <a:ext cx="1837189" cy="148485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dirty="0"/>
              <a:t>Gestión financiera</a:t>
            </a:r>
          </a:p>
        </p:txBody>
      </p:sp>
      <p:sp>
        <p:nvSpPr>
          <p:cNvPr id="18" name="Rectángulo: esquinas redondeadas 17">
            <a:extLst>
              <a:ext uri="{FF2B5EF4-FFF2-40B4-BE49-F238E27FC236}">
                <a16:creationId xmlns:a16="http://schemas.microsoft.com/office/drawing/2014/main" id="{FE78F9C5-1589-497B-BF24-FE4CC16B00B0}"/>
              </a:ext>
            </a:extLst>
          </p:cNvPr>
          <p:cNvSpPr/>
          <p:nvPr/>
        </p:nvSpPr>
        <p:spPr>
          <a:xfrm>
            <a:off x="3155641" y="1152949"/>
            <a:ext cx="2379677" cy="93956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400" dirty="0"/>
              <a:t>Conocimientos precisos y relevantes de los recursos de la institución económica.</a:t>
            </a:r>
          </a:p>
        </p:txBody>
      </p:sp>
      <p:sp>
        <p:nvSpPr>
          <p:cNvPr id="19" name="Elipse 18">
            <a:extLst>
              <a:ext uri="{FF2B5EF4-FFF2-40B4-BE49-F238E27FC236}">
                <a16:creationId xmlns:a16="http://schemas.microsoft.com/office/drawing/2014/main" id="{179CBE86-3826-4B6E-84B2-1661347D5442}"/>
              </a:ext>
            </a:extLst>
          </p:cNvPr>
          <p:cNvSpPr/>
          <p:nvPr/>
        </p:nvSpPr>
        <p:spPr>
          <a:xfrm>
            <a:off x="7214532" y="1002486"/>
            <a:ext cx="2318156" cy="1484852"/>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Políticas y planes de crecimiento económico</a:t>
            </a:r>
          </a:p>
        </p:txBody>
      </p:sp>
      <p:sp>
        <p:nvSpPr>
          <p:cNvPr id="20" name="Elipse 19">
            <a:extLst>
              <a:ext uri="{FF2B5EF4-FFF2-40B4-BE49-F238E27FC236}">
                <a16:creationId xmlns:a16="http://schemas.microsoft.com/office/drawing/2014/main" id="{0797B03C-2F32-4B3C-9DEA-5E54A44B3A28}"/>
              </a:ext>
            </a:extLst>
          </p:cNvPr>
          <p:cNvSpPr/>
          <p:nvPr/>
        </p:nvSpPr>
        <p:spPr>
          <a:xfrm>
            <a:off x="377816" y="2990678"/>
            <a:ext cx="1837189" cy="1484852"/>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MX" dirty="0"/>
              <a:t>Modelo de Gestión </a:t>
            </a:r>
          </a:p>
        </p:txBody>
      </p:sp>
      <p:sp>
        <p:nvSpPr>
          <p:cNvPr id="21" name="Rectángulo: esquinas redondeadas 20">
            <a:extLst>
              <a:ext uri="{FF2B5EF4-FFF2-40B4-BE49-F238E27FC236}">
                <a16:creationId xmlns:a16="http://schemas.microsoft.com/office/drawing/2014/main" id="{D5274A77-8621-42FA-B7F3-3F16FDF91DE3}"/>
              </a:ext>
            </a:extLst>
          </p:cNvPr>
          <p:cNvSpPr/>
          <p:nvPr/>
        </p:nvSpPr>
        <p:spPr>
          <a:xfrm>
            <a:off x="3296871" y="5507907"/>
            <a:ext cx="2379677" cy="93956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1400" dirty="0"/>
              <a:t>Conjunto de reglas y acciones para alcanzar objetivos.</a:t>
            </a:r>
          </a:p>
        </p:txBody>
      </p:sp>
      <p:sp>
        <p:nvSpPr>
          <p:cNvPr id="3" name="Flecha: a la derecha 2">
            <a:extLst>
              <a:ext uri="{FF2B5EF4-FFF2-40B4-BE49-F238E27FC236}">
                <a16:creationId xmlns:a16="http://schemas.microsoft.com/office/drawing/2014/main" id="{3E86E200-8320-4D26-8F93-5B20648B4E54}"/>
              </a:ext>
            </a:extLst>
          </p:cNvPr>
          <p:cNvSpPr/>
          <p:nvPr/>
        </p:nvSpPr>
        <p:spPr>
          <a:xfrm rot="16200000">
            <a:off x="1055036" y="2521752"/>
            <a:ext cx="530447" cy="31233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31" name="Flecha: a la derecha 30">
            <a:extLst>
              <a:ext uri="{FF2B5EF4-FFF2-40B4-BE49-F238E27FC236}">
                <a16:creationId xmlns:a16="http://schemas.microsoft.com/office/drawing/2014/main" id="{5197282B-1C26-4A8E-A035-3D5505A7C3E7}"/>
              </a:ext>
            </a:extLst>
          </p:cNvPr>
          <p:cNvSpPr/>
          <p:nvPr/>
        </p:nvSpPr>
        <p:spPr>
          <a:xfrm rot="5400000">
            <a:off x="1055036" y="4673098"/>
            <a:ext cx="530447" cy="31233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32" name="Flecha: a la derecha 31">
            <a:extLst>
              <a:ext uri="{FF2B5EF4-FFF2-40B4-BE49-F238E27FC236}">
                <a16:creationId xmlns:a16="http://schemas.microsoft.com/office/drawing/2014/main" id="{527CA455-B0C9-4BF7-905E-49AC6E367341}"/>
              </a:ext>
            </a:extLst>
          </p:cNvPr>
          <p:cNvSpPr/>
          <p:nvPr/>
        </p:nvSpPr>
        <p:spPr>
          <a:xfrm>
            <a:off x="2494754" y="1432579"/>
            <a:ext cx="530447" cy="31233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33" name="Flecha: a la derecha 32">
            <a:extLst>
              <a:ext uri="{FF2B5EF4-FFF2-40B4-BE49-F238E27FC236}">
                <a16:creationId xmlns:a16="http://schemas.microsoft.com/office/drawing/2014/main" id="{30E76C6D-E23E-435F-9EEC-16A0F7D3EE0B}"/>
              </a:ext>
            </a:extLst>
          </p:cNvPr>
          <p:cNvSpPr/>
          <p:nvPr/>
        </p:nvSpPr>
        <p:spPr>
          <a:xfrm>
            <a:off x="2598644" y="5821525"/>
            <a:ext cx="530447" cy="31233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34" name="Flecha: a la derecha 33">
            <a:extLst>
              <a:ext uri="{FF2B5EF4-FFF2-40B4-BE49-F238E27FC236}">
                <a16:creationId xmlns:a16="http://schemas.microsoft.com/office/drawing/2014/main" id="{3B819CAF-449C-4E08-BDD3-EEA22D25972F}"/>
              </a:ext>
            </a:extLst>
          </p:cNvPr>
          <p:cNvSpPr/>
          <p:nvPr/>
        </p:nvSpPr>
        <p:spPr>
          <a:xfrm rot="2433693">
            <a:off x="5177089" y="2432169"/>
            <a:ext cx="530447" cy="31233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35" name="Flecha: a la derecha 34">
            <a:extLst>
              <a:ext uri="{FF2B5EF4-FFF2-40B4-BE49-F238E27FC236}">
                <a16:creationId xmlns:a16="http://schemas.microsoft.com/office/drawing/2014/main" id="{232AAC52-01AA-4B71-AA67-BDDC41430870}"/>
              </a:ext>
            </a:extLst>
          </p:cNvPr>
          <p:cNvSpPr/>
          <p:nvPr/>
        </p:nvSpPr>
        <p:spPr>
          <a:xfrm rot="18510285">
            <a:off x="5411324" y="4744962"/>
            <a:ext cx="530447" cy="31233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36" name="Flecha: a la derecha 35">
            <a:extLst>
              <a:ext uri="{FF2B5EF4-FFF2-40B4-BE49-F238E27FC236}">
                <a16:creationId xmlns:a16="http://schemas.microsoft.com/office/drawing/2014/main" id="{20E07AA8-9E87-4788-84D8-7D0EACB970C0}"/>
              </a:ext>
            </a:extLst>
          </p:cNvPr>
          <p:cNvSpPr/>
          <p:nvPr/>
        </p:nvSpPr>
        <p:spPr>
          <a:xfrm rot="18510285">
            <a:off x="6887264" y="2513771"/>
            <a:ext cx="530447" cy="31233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37" name="Flecha: a la derecha 36">
            <a:extLst>
              <a:ext uri="{FF2B5EF4-FFF2-40B4-BE49-F238E27FC236}">
                <a16:creationId xmlns:a16="http://schemas.microsoft.com/office/drawing/2014/main" id="{A40B7747-984A-4DDA-BCAC-0145681A5A8B}"/>
              </a:ext>
            </a:extLst>
          </p:cNvPr>
          <p:cNvSpPr/>
          <p:nvPr/>
        </p:nvSpPr>
        <p:spPr>
          <a:xfrm rot="2433693">
            <a:off x="6859047" y="4395819"/>
            <a:ext cx="493369" cy="31233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38" name="Flecha: a la derecha 37">
            <a:extLst>
              <a:ext uri="{FF2B5EF4-FFF2-40B4-BE49-F238E27FC236}">
                <a16:creationId xmlns:a16="http://schemas.microsoft.com/office/drawing/2014/main" id="{22154C7A-B983-478C-9107-F91517FCD4AE}"/>
              </a:ext>
            </a:extLst>
          </p:cNvPr>
          <p:cNvSpPr/>
          <p:nvPr/>
        </p:nvSpPr>
        <p:spPr>
          <a:xfrm rot="2433693">
            <a:off x="9428254" y="2331171"/>
            <a:ext cx="530447" cy="31233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39" name="Flecha: a la derecha 38">
            <a:extLst>
              <a:ext uri="{FF2B5EF4-FFF2-40B4-BE49-F238E27FC236}">
                <a16:creationId xmlns:a16="http://schemas.microsoft.com/office/drawing/2014/main" id="{19EBF9CD-4B34-481B-9294-7239DE9988B6}"/>
              </a:ext>
            </a:extLst>
          </p:cNvPr>
          <p:cNvSpPr/>
          <p:nvPr/>
        </p:nvSpPr>
        <p:spPr>
          <a:xfrm rot="18510285">
            <a:off x="9554796" y="4634795"/>
            <a:ext cx="530447" cy="31233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pic>
        <p:nvPicPr>
          <p:cNvPr id="2050" name="Picture 2" descr="Resultado de imagen para gif de ok">
            <a:extLst>
              <a:ext uri="{FF2B5EF4-FFF2-40B4-BE49-F238E27FC236}">
                <a16:creationId xmlns:a16="http://schemas.microsoft.com/office/drawing/2014/main" id="{F7337DE2-CB2D-47D4-A1E7-D488A33385A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007036" y="200799"/>
            <a:ext cx="1992090" cy="1707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422620"/>
      </p:ext>
    </p:extLst>
  </p:cSld>
  <p:clrMapOvr>
    <a:masterClrMapping/>
  </p:clrMapOvr>
  <p:transition spd="med">
    <p:plus/>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67758"/>
            <a:ext cx="8080225" cy="523220"/>
          </a:xfrm>
          <a:prstGeom prst="rect">
            <a:avLst/>
          </a:prstGeom>
          <a:noFill/>
        </p:spPr>
        <p:txBody>
          <a:bodyPr wrap="none" rtlCol="0">
            <a:spAutoFit/>
          </a:bodyPr>
          <a:lstStyle/>
          <a:p>
            <a:r>
              <a:rPr lang="es-ES" sz="2800" b="1" dirty="0"/>
              <a:t>Políticas del área de colocación y recuperación</a:t>
            </a:r>
          </a:p>
        </p:txBody>
      </p:sp>
      <p:sp>
        <p:nvSpPr>
          <p:cNvPr id="5" name="4 Elipse"/>
          <p:cNvSpPr/>
          <p:nvPr/>
        </p:nvSpPr>
        <p:spPr>
          <a:xfrm>
            <a:off x="494950" y="1489166"/>
            <a:ext cx="2219819" cy="125403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a:t>COLOCACION</a:t>
            </a:r>
          </a:p>
        </p:txBody>
      </p:sp>
      <p:sp>
        <p:nvSpPr>
          <p:cNvPr id="7" name="6 Elipse"/>
          <p:cNvSpPr/>
          <p:nvPr/>
        </p:nvSpPr>
        <p:spPr>
          <a:xfrm>
            <a:off x="436855" y="4741817"/>
            <a:ext cx="2467709" cy="125403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RECUPERACION</a:t>
            </a:r>
          </a:p>
        </p:txBody>
      </p:sp>
      <p:sp>
        <p:nvSpPr>
          <p:cNvPr id="8" name="7 Rectángulo redondeado"/>
          <p:cNvSpPr/>
          <p:nvPr/>
        </p:nvSpPr>
        <p:spPr>
          <a:xfrm>
            <a:off x="3566157" y="968187"/>
            <a:ext cx="7566034" cy="264746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lvl="0" indent="-285750">
              <a:buFont typeface="Wingdings" panose="05000000000000000000" pitchFamily="2" charset="2"/>
              <a:buChar char="ü"/>
            </a:pPr>
            <a:r>
              <a:rPr lang="es-MX" sz="1600" dirty="0"/>
              <a:t>La autorización de cada crédito será efectuada por el Jefe del Departamento o el Gerente de la empresa.</a:t>
            </a:r>
          </a:p>
          <a:p>
            <a:pPr marL="285750" lvl="0" indent="-285750">
              <a:buFont typeface="Wingdings" panose="05000000000000000000" pitchFamily="2" charset="2"/>
              <a:buChar char="ü"/>
            </a:pPr>
            <a:r>
              <a:rPr lang="es-MX" sz="1600" dirty="0"/>
              <a:t>Para el otorgamiento del crédito se deberá realizar el respectivo análisis siguiendo los parámetros establecidos.</a:t>
            </a:r>
          </a:p>
          <a:p>
            <a:pPr marL="285750" lvl="0" indent="-285750">
              <a:buFont typeface="Wingdings" panose="05000000000000000000" pitchFamily="2" charset="2"/>
              <a:buChar char="ü"/>
            </a:pPr>
            <a:r>
              <a:rPr lang="es-MX" sz="1600" dirty="0"/>
              <a:t>Los expedientes de cada uno de los clientes debe contener información completa, veraz y requerida.</a:t>
            </a:r>
          </a:p>
          <a:p>
            <a:pPr marL="285750" lvl="0" indent="-285750">
              <a:buFont typeface="Wingdings" panose="05000000000000000000" pitchFamily="2" charset="2"/>
              <a:buChar char="ü"/>
            </a:pPr>
            <a:r>
              <a:rPr lang="es-MX" sz="1600" dirty="0"/>
              <a:t>Los cambios o modificaciones en contrato por refinanciamiento, rebajas y otros, deberán ser evaluados y autorizados por el Jefe del Departamento.</a:t>
            </a:r>
          </a:p>
          <a:p>
            <a:pPr marL="285750" lvl="0" indent="-285750">
              <a:buFont typeface="Wingdings" panose="05000000000000000000" pitchFamily="2" charset="2"/>
              <a:buChar char="ü"/>
            </a:pPr>
            <a:r>
              <a:rPr lang="es-MX" sz="1600" dirty="0"/>
              <a:t>No podrán ser deudores y garantes entre cónyuges</a:t>
            </a:r>
            <a:endParaRPr lang="es-EC" sz="1600" dirty="0">
              <a:latin typeface="Times New Roman" pitchFamily="18" charset="0"/>
              <a:cs typeface="Times New Roman" pitchFamily="18" charset="0"/>
            </a:endParaRPr>
          </a:p>
          <a:p>
            <a:pPr algn="ctr"/>
            <a:endParaRPr lang="es-EC" dirty="0"/>
          </a:p>
        </p:txBody>
      </p:sp>
      <p:sp>
        <p:nvSpPr>
          <p:cNvPr id="10" name="9 Rectángulo redondeado"/>
          <p:cNvSpPr/>
          <p:nvPr/>
        </p:nvSpPr>
        <p:spPr>
          <a:xfrm>
            <a:off x="3700381" y="4109204"/>
            <a:ext cx="7498922" cy="219623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lvl="0" indent="-285750">
              <a:buFont typeface="Wingdings" panose="05000000000000000000" pitchFamily="2" charset="2"/>
              <a:buChar char="ü"/>
            </a:pPr>
            <a:r>
              <a:rPr lang="es-MX" sz="1600" dirty="0"/>
              <a:t>El Jefe del departamento es responsable de organizar, supervisar y controlar el envió oportuno e inmediato de los rubros a cobrar.</a:t>
            </a:r>
          </a:p>
          <a:p>
            <a:pPr marL="285750" lvl="0" indent="-285750">
              <a:buFont typeface="Wingdings" panose="05000000000000000000" pitchFamily="2" charset="2"/>
              <a:buChar char="ü"/>
            </a:pPr>
            <a:r>
              <a:rPr lang="es-MX" sz="1600" dirty="0"/>
              <a:t>Analizar y presentar informes semanales de la recuperación de la cartera, los reportes de cobranzas, a fin de intensificar la gestión de cobro y controlar que se cumplan los plazos previstos. </a:t>
            </a:r>
          </a:p>
          <a:p>
            <a:pPr marL="285750" lvl="0" indent="-285750">
              <a:buFont typeface="Wingdings" panose="05000000000000000000" pitchFamily="2" charset="2"/>
              <a:buChar char="ü"/>
            </a:pPr>
            <a:r>
              <a:rPr lang="es-MX" sz="1600" dirty="0"/>
              <a:t>Emitir informes mensuales de colocación y recuperación.</a:t>
            </a:r>
          </a:p>
          <a:p>
            <a:pPr marL="285750" lvl="0" indent="-285750">
              <a:buFont typeface="Wingdings" panose="05000000000000000000" pitchFamily="2" charset="2"/>
              <a:buChar char="ü"/>
            </a:pPr>
            <a:r>
              <a:rPr lang="es-MX" sz="1600" dirty="0"/>
              <a:t>Evaluar el desempeño del personal que conforma el departamento</a:t>
            </a:r>
            <a:endParaRPr lang="es-EC" sz="1600" dirty="0"/>
          </a:p>
        </p:txBody>
      </p:sp>
      <p:sp>
        <p:nvSpPr>
          <p:cNvPr id="11" name="10 Flecha derecha"/>
          <p:cNvSpPr/>
          <p:nvPr/>
        </p:nvSpPr>
        <p:spPr>
          <a:xfrm>
            <a:off x="2904564" y="1909482"/>
            <a:ext cx="510988" cy="29583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Flecha derecha"/>
          <p:cNvSpPr/>
          <p:nvPr/>
        </p:nvSpPr>
        <p:spPr>
          <a:xfrm>
            <a:off x="3006609" y="5220916"/>
            <a:ext cx="510988" cy="29583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076682982"/>
      </p:ext>
    </p:extLst>
  </p:cSld>
  <p:clrMapOvr>
    <a:masterClrMapping/>
  </p:clrMapOvr>
  <p:transition spd="med">
    <p:plus/>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054190" y="246132"/>
            <a:ext cx="5840060" cy="523220"/>
          </a:xfrm>
          <a:prstGeom prst="rect">
            <a:avLst/>
          </a:prstGeom>
          <a:noFill/>
        </p:spPr>
        <p:txBody>
          <a:bodyPr wrap="none" rtlCol="0">
            <a:spAutoFit/>
          </a:bodyPr>
          <a:lstStyle/>
          <a:p>
            <a:r>
              <a:rPr lang="es-ES" sz="2800" b="1" dirty="0"/>
              <a:t>OBJETIVOS CORPORATIVOS</a:t>
            </a:r>
          </a:p>
        </p:txBody>
      </p:sp>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6 Diagrama"/>
          <p:cNvGraphicFramePr/>
          <p:nvPr>
            <p:extLst>
              <p:ext uri="{D42A27DB-BD31-4B8C-83A1-F6EECF244321}">
                <p14:modId xmlns:p14="http://schemas.microsoft.com/office/powerpoint/2010/main" val="2150293671"/>
              </p:ext>
            </p:extLst>
          </p:nvPr>
        </p:nvGraphicFramePr>
        <p:xfrm>
          <a:off x="895531" y="94173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6" name="Picture 2" descr="Resultado de imagen para objetivos gif"/>
          <p:cNvPicPr>
            <a:picLocks noChangeAspect="1" noChangeArrowheads="1"/>
          </p:cNvPicPr>
          <p:nvPr/>
        </p:nvPicPr>
        <p:blipFill>
          <a:blip r:embed="rId8" cstate="print"/>
          <a:srcRect/>
          <a:stretch>
            <a:fillRect/>
          </a:stretch>
        </p:blipFill>
        <p:spPr bwMode="auto">
          <a:xfrm>
            <a:off x="9477033" y="1536926"/>
            <a:ext cx="2714967" cy="2630125"/>
          </a:xfrm>
          <a:prstGeom prst="rect">
            <a:avLst/>
          </a:prstGeom>
          <a:noFill/>
        </p:spPr>
      </p:pic>
    </p:spTree>
    <p:extLst>
      <p:ext uri="{BB962C8B-B14F-4D97-AF65-F5344CB8AC3E}">
        <p14:creationId xmlns:p14="http://schemas.microsoft.com/office/powerpoint/2010/main" val="2142965721"/>
      </p:ext>
    </p:extLst>
  </p:cSld>
  <p:clrMapOvr>
    <a:masterClrMapping/>
  </p:clrMapOvr>
  <p:transition spd="med">
    <p:plus/>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094761" y="180819"/>
            <a:ext cx="8472191" cy="523220"/>
          </a:xfrm>
          <a:prstGeom prst="rect">
            <a:avLst/>
          </a:prstGeom>
          <a:noFill/>
        </p:spPr>
        <p:txBody>
          <a:bodyPr wrap="none" rtlCol="0">
            <a:spAutoFit/>
          </a:bodyPr>
          <a:lstStyle/>
          <a:p>
            <a:r>
              <a:rPr lang="es-ES" sz="2800" b="1" dirty="0"/>
              <a:t>Proceso de colocación y recuperación del crédito</a:t>
            </a:r>
          </a:p>
        </p:txBody>
      </p:sp>
      <p:pic>
        <p:nvPicPr>
          <p:cNvPr id="7" name="0 Imagen"/>
          <p:cNvPicPr/>
          <p:nvPr/>
        </p:nvPicPr>
        <p:blipFill>
          <a:blip r:embed="rId2" cstate="print">
            <a:extLst>
              <a:ext uri="{28A0092B-C50C-407E-A947-70E740481C1C}">
                <a14:useLocalDpi xmlns:a14="http://schemas.microsoft.com/office/drawing/2010/main" val="0"/>
              </a:ext>
            </a:extLst>
          </a:blip>
          <a:stretch>
            <a:fillRect/>
          </a:stretch>
        </p:blipFill>
        <p:spPr>
          <a:xfrm>
            <a:off x="2965269" y="639328"/>
            <a:ext cx="5159828" cy="1868742"/>
          </a:xfrm>
          <a:prstGeom prst="rect">
            <a:avLst/>
          </a:prstGeom>
        </p:spPr>
      </p:pic>
      <p:pic>
        <p:nvPicPr>
          <p:cNvPr id="6" name="0 Imagen"/>
          <p:cNvPicPr/>
          <p:nvPr/>
        </p:nvPicPr>
        <p:blipFill>
          <a:blip r:embed="rId3" cstate="print">
            <a:extLst>
              <a:ext uri="{28A0092B-C50C-407E-A947-70E740481C1C}">
                <a14:useLocalDpi xmlns:a14="http://schemas.microsoft.com/office/drawing/2010/main" val="0"/>
              </a:ext>
            </a:extLst>
          </a:blip>
          <a:stretch>
            <a:fillRect/>
          </a:stretch>
        </p:blipFill>
        <p:spPr>
          <a:xfrm>
            <a:off x="1175657" y="2667226"/>
            <a:ext cx="9379132" cy="3616007"/>
          </a:xfrm>
          <a:prstGeom prst="rect">
            <a:avLst/>
          </a:prstGeom>
        </p:spPr>
      </p:pic>
      <p:pic>
        <p:nvPicPr>
          <p:cNvPr id="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1998618" y="6087292"/>
            <a:ext cx="1214845"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200" dirty="0"/>
              <a:t>1 h y 35 min</a:t>
            </a:r>
          </a:p>
        </p:txBody>
      </p:sp>
      <p:sp>
        <p:nvSpPr>
          <p:cNvPr id="10" name="9 CuadroTexto"/>
          <p:cNvSpPr txBox="1"/>
          <p:nvPr/>
        </p:nvSpPr>
        <p:spPr>
          <a:xfrm>
            <a:off x="3718561" y="5416732"/>
            <a:ext cx="1214845"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200" dirty="0"/>
              <a:t>5 h y 26 min</a:t>
            </a:r>
          </a:p>
        </p:txBody>
      </p:sp>
      <p:sp>
        <p:nvSpPr>
          <p:cNvPr id="11" name="10 CuadroTexto"/>
          <p:cNvSpPr txBox="1"/>
          <p:nvPr/>
        </p:nvSpPr>
        <p:spPr>
          <a:xfrm>
            <a:off x="8312333" y="5242560"/>
            <a:ext cx="1214845"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200" dirty="0"/>
              <a:t>3 h y 9 min</a:t>
            </a:r>
          </a:p>
        </p:txBody>
      </p:sp>
    </p:spTree>
    <p:extLst>
      <p:ext uri="{BB962C8B-B14F-4D97-AF65-F5344CB8AC3E}">
        <p14:creationId xmlns:p14="http://schemas.microsoft.com/office/powerpoint/2010/main" val="683532780"/>
      </p:ext>
    </p:extLst>
  </p:cSld>
  <p:clrMapOvr>
    <a:masterClrMapping/>
  </p:clrMapOvr>
  <p:transition spd="med">
    <p:plus/>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tretch>
            <a:fillRect/>
          </a:stretch>
        </p:blipFill>
        <p:spPr>
          <a:xfrm>
            <a:off x="391886" y="409088"/>
            <a:ext cx="8858256" cy="4700423"/>
          </a:xfrm>
          <a:prstGeom prst="rect">
            <a:avLst/>
          </a:prstGeom>
        </p:spPr>
      </p:pic>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1637826"/>
      </p:ext>
    </p:extLst>
  </p:cSld>
  <p:clrMapOvr>
    <a:masterClrMapping/>
  </p:clrMapOvr>
  <p:transition spd="med">
    <p:plu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flecha azul"/>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217399" flipH="1" flipV="1">
            <a:off x="8808279" y="4065556"/>
            <a:ext cx="1473066" cy="61082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flecha azul"/>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779617" flipH="1" flipV="1">
            <a:off x="6386269" y="4215947"/>
            <a:ext cx="1473066" cy="610822"/>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redondeado 17"/>
          <p:cNvSpPr/>
          <p:nvPr/>
        </p:nvSpPr>
        <p:spPr>
          <a:xfrm>
            <a:off x="1371903" y="4862259"/>
            <a:ext cx="1799913" cy="883161"/>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600" b="1" dirty="0">
                <a:ea typeface="Calibri" panose="020F0502020204030204" pitchFamily="34" charset="0"/>
                <a:cs typeface="Times New Roman" panose="02020603050405020304" pitchFamily="18" charset="0"/>
              </a:rPr>
              <a:t>Inadecuado análisis crediticio</a:t>
            </a:r>
          </a:p>
        </p:txBody>
      </p:sp>
      <p:sp>
        <p:nvSpPr>
          <p:cNvPr id="19" name="Rectángulo redondeado 18"/>
          <p:cNvSpPr/>
          <p:nvPr/>
        </p:nvSpPr>
        <p:spPr>
          <a:xfrm>
            <a:off x="3663217" y="5077755"/>
            <a:ext cx="2270706" cy="883161"/>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600" b="1" dirty="0">
                <a:ea typeface="Calibri" panose="020F0502020204030204" pitchFamily="34" charset="0"/>
                <a:cs typeface="Times New Roman" panose="02020603050405020304" pitchFamily="18" charset="0"/>
              </a:rPr>
              <a:t>Débil manejo administrativo de los microcréditos</a:t>
            </a:r>
          </a:p>
        </p:txBody>
      </p:sp>
      <p:sp>
        <p:nvSpPr>
          <p:cNvPr id="20" name="Rectángulo redondeado 19"/>
          <p:cNvSpPr/>
          <p:nvPr/>
        </p:nvSpPr>
        <p:spPr>
          <a:xfrm>
            <a:off x="6169060" y="5078878"/>
            <a:ext cx="2241780" cy="1226061"/>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600" b="1" dirty="0">
                <a:ea typeface="Calibri" panose="020F0502020204030204" pitchFamily="34" charset="0"/>
                <a:cs typeface="Times New Roman" panose="02020603050405020304" pitchFamily="18" charset="0"/>
              </a:rPr>
              <a:t>Sobre endeudamiento del sujeto de crédito</a:t>
            </a:r>
          </a:p>
        </p:txBody>
      </p:sp>
      <p:sp>
        <p:nvSpPr>
          <p:cNvPr id="21" name="Rectángulo redondeado 20"/>
          <p:cNvSpPr/>
          <p:nvPr/>
        </p:nvSpPr>
        <p:spPr>
          <a:xfrm>
            <a:off x="8803439" y="4812906"/>
            <a:ext cx="2535447" cy="1308494"/>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600" b="1" dirty="0">
                <a:ea typeface="Calibri" panose="020F0502020204030204" pitchFamily="34" charset="0"/>
                <a:cs typeface="Times New Roman" panose="02020603050405020304" pitchFamily="18" charset="0"/>
              </a:rPr>
              <a:t>Incidencia del desarrollo en las actividades económicas del país</a:t>
            </a:r>
            <a:endParaRPr lang="es-EC" sz="1600" b="1" dirty="0">
              <a:effectLst/>
              <a:ea typeface="Calibri" panose="020F0502020204030204" pitchFamily="34" charset="0"/>
              <a:cs typeface="Times New Roman" panose="02020603050405020304" pitchFamily="18" charset="0"/>
            </a:endParaRPr>
          </a:p>
        </p:txBody>
      </p:sp>
      <p:sp>
        <p:nvSpPr>
          <p:cNvPr id="34" name="Rectángulo redondeado 33"/>
          <p:cNvSpPr/>
          <p:nvPr/>
        </p:nvSpPr>
        <p:spPr>
          <a:xfrm>
            <a:off x="1770040" y="2930787"/>
            <a:ext cx="8491560" cy="927279"/>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s-EC" b="1" dirty="0">
                <a:solidFill>
                  <a:srgbClr val="000000"/>
                </a:solidFill>
                <a:ea typeface="Calibri" panose="020F0502020204030204" pitchFamily="34" charset="0"/>
                <a:cs typeface="Times New Roman" panose="02020603050405020304" pitchFamily="18" charset="0"/>
              </a:rPr>
              <a:t>Incremento de pérdidas económicas en las COACS segmento 4 de la provincia de Pichincha</a:t>
            </a:r>
            <a:r>
              <a:rPr lang="es-EC" b="1" dirty="0">
                <a:solidFill>
                  <a:srgbClr val="000000"/>
                </a:solidFill>
                <a:effectLst/>
                <a:ea typeface="Calibri" panose="020F0502020204030204" pitchFamily="34" charset="0"/>
                <a:cs typeface="Times New Roman" panose="02020603050405020304" pitchFamily="18" charset="0"/>
              </a:rPr>
              <a:t>.</a:t>
            </a:r>
            <a:endParaRPr lang="es-EC" sz="1400" dirty="0">
              <a:effectLst/>
              <a:ea typeface="Calibri" panose="020F0502020204030204" pitchFamily="34" charset="0"/>
              <a:cs typeface="Times New Roman" panose="02020603050405020304" pitchFamily="18" charset="0"/>
            </a:endParaRPr>
          </a:p>
        </p:txBody>
      </p:sp>
      <p:pic>
        <p:nvPicPr>
          <p:cNvPr id="35" name="Picture 2" descr="flecha azul"/>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447051">
            <a:off x="2435281" y="2100529"/>
            <a:ext cx="1473066" cy="61082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flecha azul"/>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737635" flipV="1">
            <a:off x="2084368" y="4031775"/>
            <a:ext cx="1500957" cy="61082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flecha azul"/>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570959" flipV="1">
            <a:off x="4109251" y="4216465"/>
            <a:ext cx="1473066" cy="61082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flecha azul"/>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079691">
            <a:off x="4504980" y="2033216"/>
            <a:ext cx="1473066" cy="61082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flecha azul"/>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520309" flipH="1">
            <a:off x="6374822" y="1903800"/>
            <a:ext cx="1473066" cy="6108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flecha azul"/>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152949" flipH="1">
            <a:off x="8550369" y="2102416"/>
            <a:ext cx="1473066" cy="610822"/>
          </a:xfrm>
          <a:prstGeom prst="rect">
            <a:avLst/>
          </a:prstGeom>
          <a:noFill/>
          <a:extLst>
            <a:ext uri="{909E8E84-426E-40DD-AFC4-6F175D3DCCD1}">
              <a14:hiddenFill xmlns:a14="http://schemas.microsoft.com/office/drawing/2010/main">
                <a:solidFill>
                  <a:srgbClr val="FFFFFF"/>
                </a:solidFill>
              </a14:hiddenFill>
            </a:ext>
          </a:extLst>
        </p:spPr>
      </p:pic>
      <p:sp>
        <p:nvSpPr>
          <p:cNvPr id="41" name="Rectángulo redondeado 40"/>
          <p:cNvSpPr/>
          <p:nvPr/>
        </p:nvSpPr>
        <p:spPr>
          <a:xfrm>
            <a:off x="1770040" y="909173"/>
            <a:ext cx="2129614" cy="1049438"/>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80340" indent="-228600" algn="ctr">
              <a:spcAft>
                <a:spcPts val="0"/>
              </a:spcAft>
            </a:pPr>
            <a:r>
              <a:rPr lang="es-EC" sz="1600" b="1" dirty="0">
                <a:ea typeface="Calibri" panose="020F0502020204030204" pitchFamily="34" charset="0"/>
                <a:cs typeface="Times New Roman" panose="02020603050405020304" pitchFamily="18" charset="0"/>
              </a:rPr>
              <a:t>Disminución de rentabilidad </a:t>
            </a:r>
            <a:endParaRPr lang="es-EC" sz="1600" b="1" dirty="0">
              <a:effectLst/>
              <a:ea typeface="Calibri" panose="020F0502020204030204" pitchFamily="34" charset="0"/>
              <a:cs typeface="Times New Roman" panose="02020603050405020304" pitchFamily="18" charset="0"/>
            </a:endParaRPr>
          </a:p>
        </p:txBody>
      </p:sp>
      <p:sp>
        <p:nvSpPr>
          <p:cNvPr id="42" name="Rectángulo redondeado 41"/>
          <p:cNvSpPr/>
          <p:nvPr/>
        </p:nvSpPr>
        <p:spPr>
          <a:xfrm>
            <a:off x="4170653" y="624518"/>
            <a:ext cx="1799913" cy="1049438"/>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80340" indent="-228600" algn="ctr">
              <a:spcAft>
                <a:spcPts val="0"/>
              </a:spcAft>
            </a:pPr>
            <a:r>
              <a:rPr lang="es-EC" sz="1600" b="1" dirty="0">
                <a:ea typeface="Calibri" panose="020F0502020204030204" pitchFamily="34" charset="0"/>
                <a:cs typeface="Times New Roman" panose="02020603050405020304" pitchFamily="18" charset="0"/>
              </a:rPr>
              <a:t>Pérdida de patrimonio</a:t>
            </a:r>
          </a:p>
          <a:p>
            <a:pPr marL="180340" indent="-228600" algn="ctr">
              <a:spcAft>
                <a:spcPts val="0"/>
              </a:spcAft>
            </a:pPr>
            <a:endParaRPr lang="es-EC" sz="1600" b="1" dirty="0">
              <a:effectLst/>
              <a:ea typeface="Calibri" panose="020F0502020204030204" pitchFamily="34" charset="0"/>
              <a:cs typeface="Times New Roman" panose="02020603050405020304" pitchFamily="18" charset="0"/>
            </a:endParaRPr>
          </a:p>
        </p:txBody>
      </p:sp>
      <p:sp>
        <p:nvSpPr>
          <p:cNvPr id="43" name="Rectángulo redondeado 42"/>
          <p:cNvSpPr/>
          <p:nvPr/>
        </p:nvSpPr>
        <p:spPr>
          <a:xfrm>
            <a:off x="6389994" y="586745"/>
            <a:ext cx="1799913" cy="1049438"/>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80340" indent="-228600" algn="ctr">
              <a:spcAft>
                <a:spcPts val="0"/>
              </a:spcAft>
            </a:pPr>
            <a:r>
              <a:rPr lang="es-EC" sz="1600" b="1" dirty="0">
                <a:ea typeface="Calibri" panose="020F0502020204030204" pitchFamily="34" charset="0"/>
                <a:cs typeface="Times New Roman" panose="02020603050405020304" pitchFamily="18" charset="0"/>
              </a:rPr>
              <a:t>Incidencia en la liquidez</a:t>
            </a:r>
          </a:p>
        </p:txBody>
      </p:sp>
      <p:sp>
        <p:nvSpPr>
          <p:cNvPr id="44" name="Rectángulo redondeado 43"/>
          <p:cNvSpPr/>
          <p:nvPr/>
        </p:nvSpPr>
        <p:spPr>
          <a:xfrm>
            <a:off x="8803440" y="891392"/>
            <a:ext cx="2054356" cy="1065369"/>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80340" indent="-228600" algn="ctr">
              <a:spcAft>
                <a:spcPts val="0"/>
              </a:spcAft>
            </a:pPr>
            <a:r>
              <a:rPr lang="es-EC" sz="1600" b="1" dirty="0">
                <a:ea typeface="Calibri" panose="020F0502020204030204" pitchFamily="34" charset="0"/>
                <a:cs typeface="Times New Roman" panose="02020603050405020304" pitchFamily="18" charset="0"/>
              </a:rPr>
              <a:t>Impacto en los Resultados Financieros</a:t>
            </a:r>
          </a:p>
        </p:txBody>
      </p:sp>
      <p:sp>
        <p:nvSpPr>
          <p:cNvPr id="2" name="1 Rectángulo"/>
          <p:cNvSpPr/>
          <p:nvPr/>
        </p:nvSpPr>
        <p:spPr>
          <a:xfrm>
            <a:off x="221669" y="1249226"/>
            <a:ext cx="1334661" cy="369332"/>
          </a:xfrm>
          <a:prstGeom prst="rect">
            <a:avLst/>
          </a:prstGeom>
        </p:spPr>
        <p:txBody>
          <a:bodyPr wrap="none">
            <a:spAutoFit/>
          </a:bodyPr>
          <a:lstStyle/>
          <a:p>
            <a:r>
              <a:rPr lang="es-EC" b="1" dirty="0"/>
              <a:t>EFECTOS </a:t>
            </a:r>
            <a:endParaRPr lang="es-ES" b="1" dirty="0"/>
          </a:p>
        </p:txBody>
      </p:sp>
      <p:sp>
        <p:nvSpPr>
          <p:cNvPr id="3" name="2 Rectángulo"/>
          <p:cNvSpPr/>
          <p:nvPr/>
        </p:nvSpPr>
        <p:spPr>
          <a:xfrm>
            <a:off x="129784" y="3336552"/>
            <a:ext cx="1561068" cy="369332"/>
          </a:xfrm>
          <a:prstGeom prst="rect">
            <a:avLst/>
          </a:prstGeom>
        </p:spPr>
        <p:txBody>
          <a:bodyPr wrap="none">
            <a:spAutoFit/>
          </a:bodyPr>
          <a:lstStyle/>
          <a:p>
            <a:r>
              <a:rPr lang="es-EC" b="1" dirty="0"/>
              <a:t>PROBLEMA </a:t>
            </a:r>
            <a:endParaRPr lang="es-ES" b="1" dirty="0"/>
          </a:p>
        </p:txBody>
      </p:sp>
      <p:sp>
        <p:nvSpPr>
          <p:cNvPr id="4" name="3 Rectángulo"/>
          <p:cNvSpPr/>
          <p:nvPr/>
        </p:nvSpPr>
        <p:spPr>
          <a:xfrm>
            <a:off x="209818" y="5132755"/>
            <a:ext cx="1159292" cy="369332"/>
          </a:xfrm>
          <a:prstGeom prst="rect">
            <a:avLst/>
          </a:prstGeom>
        </p:spPr>
        <p:txBody>
          <a:bodyPr wrap="none">
            <a:spAutoFit/>
          </a:bodyPr>
          <a:lstStyle/>
          <a:p>
            <a:r>
              <a:rPr lang="es-EC" b="1" dirty="0"/>
              <a:t>CAUSAS</a:t>
            </a:r>
            <a:endParaRPr lang="es-ES" b="1" dirty="0"/>
          </a:p>
        </p:txBody>
      </p:sp>
      <p:sp>
        <p:nvSpPr>
          <p:cNvPr id="25" name="Título 1"/>
          <p:cNvSpPr txBox="1">
            <a:spLocks/>
          </p:cNvSpPr>
          <p:nvPr/>
        </p:nvSpPr>
        <p:spPr>
          <a:xfrm>
            <a:off x="103236" y="29496"/>
            <a:ext cx="6888589" cy="703006"/>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C" sz="3200" b="0" i="0" u="none" strike="noStrike" kern="1200" cap="none" spc="0" normalizeH="0" baseline="0" noProof="0" dirty="0">
                <a:ln>
                  <a:noFill/>
                </a:ln>
                <a:solidFill>
                  <a:schemeClr val="tx1"/>
                </a:solidFill>
                <a:effectLst/>
                <a:uLnTx/>
                <a:uFillTx/>
                <a:latin typeface="+mj-lt"/>
                <a:ea typeface="+mj-ea"/>
                <a:cs typeface="+mj-cs"/>
              </a:rPr>
              <a:t>PLANTEAMIENTO DEL PROBLEMA</a:t>
            </a:r>
          </a:p>
        </p:txBody>
      </p:sp>
    </p:spTree>
    <p:extLst>
      <p:ext uri="{BB962C8B-B14F-4D97-AF65-F5344CB8AC3E}">
        <p14:creationId xmlns:p14="http://schemas.microsoft.com/office/powerpoint/2010/main" val="3687787036"/>
      </p:ext>
    </p:extLst>
  </p:cSld>
  <p:clrMapOvr>
    <a:masterClrMapping/>
  </p:clrMapOvr>
  <p:transition spd="med">
    <p:plus/>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upo 3"/>
          <p:cNvGrpSpPr/>
          <p:nvPr/>
        </p:nvGrpSpPr>
        <p:grpSpPr>
          <a:xfrm>
            <a:off x="541731" y="2055114"/>
            <a:ext cx="1773630" cy="1395616"/>
            <a:chOff x="1780956" y="9972"/>
            <a:chExt cx="1203126" cy="1203126"/>
          </a:xfrm>
        </p:grpSpPr>
        <p:sp>
          <p:nvSpPr>
            <p:cNvPr id="5" name="Elipse 4"/>
            <p:cNvSpPr/>
            <p:nvPr/>
          </p:nvSpPr>
          <p:spPr>
            <a:xfrm>
              <a:off x="1780956" y="9972"/>
              <a:ext cx="1203126" cy="1203126"/>
            </a:xfrm>
            <a:prstGeom prst="ellipse">
              <a:avLst/>
            </a:prstGeom>
            <a:solidFill>
              <a:srgbClr val="CCFFFF"/>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Elipse 4"/>
            <p:cNvSpPr txBox="1"/>
            <p:nvPr/>
          </p:nvSpPr>
          <p:spPr>
            <a:xfrm>
              <a:off x="1957150" y="186166"/>
              <a:ext cx="850738" cy="850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a:t>La Economía Comunitaria</a:t>
              </a:r>
            </a:p>
          </p:txBody>
        </p:sp>
      </p:grpSp>
      <p:grpSp>
        <p:nvGrpSpPr>
          <p:cNvPr id="7" name="Grupo 6"/>
          <p:cNvGrpSpPr/>
          <p:nvPr/>
        </p:nvGrpSpPr>
        <p:grpSpPr>
          <a:xfrm>
            <a:off x="398312" y="4237922"/>
            <a:ext cx="2313076" cy="2101713"/>
            <a:chOff x="1780956" y="9972"/>
            <a:chExt cx="1203126" cy="1203126"/>
          </a:xfrm>
        </p:grpSpPr>
        <p:sp>
          <p:nvSpPr>
            <p:cNvPr id="8" name="Elipse 7"/>
            <p:cNvSpPr/>
            <p:nvPr/>
          </p:nvSpPr>
          <p:spPr>
            <a:xfrm>
              <a:off x="1780956" y="9972"/>
              <a:ext cx="1203126" cy="1203126"/>
            </a:xfrm>
            <a:prstGeom prst="ellipse">
              <a:avLst/>
            </a:prstGeom>
            <a:solidFill>
              <a:srgbClr val="FF0000"/>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Elipse 4"/>
            <p:cNvSpPr txBox="1"/>
            <p:nvPr/>
          </p:nvSpPr>
          <p:spPr>
            <a:xfrm>
              <a:off x="1789496" y="186166"/>
              <a:ext cx="1194586" cy="850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600" dirty="0"/>
                <a:t>Teoría económica del bienestar en el desarrollo de los sectores vulnerables de la sociedad</a:t>
              </a:r>
            </a:p>
          </p:txBody>
        </p:sp>
      </p:grpSp>
      <p:grpSp>
        <p:nvGrpSpPr>
          <p:cNvPr id="13" name="Grupo 12"/>
          <p:cNvGrpSpPr/>
          <p:nvPr/>
        </p:nvGrpSpPr>
        <p:grpSpPr>
          <a:xfrm>
            <a:off x="6550786" y="1545729"/>
            <a:ext cx="1967304" cy="1816215"/>
            <a:chOff x="1780956" y="9972"/>
            <a:chExt cx="1203126" cy="1203126"/>
          </a:xfrm>
        </p:grpSpPr>
        <p:sp>
          <p:nvSpPr>
            <p:cNvPr id="14" name="Elipse 13"/>
            <p:cNvSpPr/>
            <p:nvPr/>
          </p:nvSpPr>
          <p:spPr>
            <a:xfrm>
              <a:off x="1780956" y="9972"/>
              <a:ext cx="1203126" cy="1203126"/>
            </a:xfrm>
            <a:prstGeom prst="ellipse">
              <a:avLst/>
            </a:prstGeom>
            <a:solidFill>
              <a:schemeClr val="accent5">
                <a:lumMod val="40000"/>
                <a:lumOff val="60000"/>
              </a:schemeClr>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Elipse 4"/>
            <p:cNvSpPr txBox="1"/>
            <p:nvPr/>
          </p:nvSpPr>
          <p:spPr>
            <a:xfrm>
              <a:off x="1957149" y="186166"/>
              <a:ext cx="923483" cy="850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dirty="0"/>
                <a:t>La intermediación financiera de las COACS</a:t>
              </a:r>
              <a:endParaRPr lang="es-ES" sz="1500" kern="1200" dirty="0"/>
            </a:p>
          </p:txBody>
        </p:sp>
      </p:grpSp>
      <p:sp>
        <p:nvSpPr>
          <p:cNvPr id="16" name="Flecha derecha 15"/>
          <p:cNvSpPr/>
          <p:nvPr/>
        </p:nvSpPr>
        <p:spPr>
          <a:xfrm rot="2141065">
            <a:off x="7775800" y="3692172"/>
            <a:ext cx="748402" cy="30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Flecha derecha 16"/>
          <p:cNvSpPr/>
          <p:nvPr/>
        </p:nvSpPr>
        <p:spPr>
          <a:xfrm rot="16200000">
            <a:off x="1245590" y="3717762"/>
            <a:ext cx="600411" cy="36445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50" name="Picture 2" descr="Imagen relacionada"/>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0622" y="0"/>
            <a:ext cx="2101378" cy="1751149"/>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upo 12"/>
          <p:cNvGrpSpPr/>
          <p:nvPr/>
        </p:nvGrpSpPr>
        <p:grpSpPr>
          <a:xfrm>
            <a:off x="3580056" y="1693340"/>
            <a:ext cx="1952261" cy="1772085"/>
            <a:chOff x="1780956" y="9972"/>
            <a:chExt cx="1203126" cy="1203126"/>
          </a:xfrm>
        </p:grpSpPr>
        <p:sp>
          <p:nvSpPr>
            <p:cNvPr id="28" name="Elipse 13"/>
            <p:cNvSpPr/>
            <p:nvPr/>
          </p:nvSpPr>
          <p:spPr>
            <a:xfrm>
              <a:off x="1780956" y="9972"/>
              <a:ext cx="1203126" cy="1203126"/>
            </a:xfrm>
            <a:prstGeom prst="ellipse">
              <a:avLst/>
            </a:prstGeom>
          </p:spPr>
          <p:style>
            <a:lnRef idx="1">
              <a:schemeClr val="accent1"/>
            </a:lnRef>
            <a:fillRef idx="2">
              <a:schemeClr val="accent1"/>
            </a:fillRef>
            <a:effectRef idx="1">
              <a:schemeClr val="accent1"/>
            </a:effectRef>
            <a:fontRef idx="minor">
              <a:schemeClr val="dk1"/>
            </a:fontRef>
          </p:style>
        </p:sp>
        <p:sp>
          <p:nvSpPr>
            <p:cNvPr id="29" name="Elipse 4"/>
            <p:cNvSpPr txBox="1"/>
            <p:nvPr/>
          </p:nvSpPr>
          <p:spPr>
            <a:xfrm>
              <a:off x="1957150" y="186166"/>
              <a:ext cx="850738" cy="850738"/>
            </a:xfrm>
            <a:prstGeom prst="rect">
              <a:avLst/>
            </a:prstGeom>
            <a:ln>
              <a:noFill/>
            </a:ln>
          </p:spPr>
          <p:style>
            <a:lnRef idx="1">
              <a:schemeClr val="accent1"/>
            </a:lnRef>
            <a:fillRef idx="2">
              <a:schemeClr val="accent1"/>
            </a:fillRef>
            <a:effectRef idx="1">
              <a:schemeClr val="accent1"/>
            </a:effectRef>
            <a:fontRef idx="minor">
              <a:schemeClr val="dk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a:t>Estructura Financiera Solidaria</a:t>
              </a:r>
            </a:p>
          </p:txBody>
        </p:sp>
      </p:grpSp>
      <p:sp>
        <p:nvSpPr>
          <p:cNvPr id="35" name="Flecha derecha 16"/>
          <p:cNvSpPr/>
          <p:nvPr/>
        </p:nvSpPr>
        <p:spPr>
          <a:xfrm>
            <a:off x="2467628" y="2488876"/>
            <a:ext cx="975707" cy="3275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Flecha derecha 15"/>
          <p:cNvSpPr/>
          <p:nvPr/>
        </p:nvSpPr>
        <p:spPr>
          <a:xfrm>
            <a:off x="5693660" y="2361212"/>
            <a:ext cx="748402" cy="30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2" name="Flecha derecha 15"/>
          <p:cNvSpPr/>
          <p:nvPr/>
        </p:nvSpPr>
        <p:spPr>
          <a:xfrm rot="8460130">
            <a:off x="6554991" y="3745584"/>
            <a:ext cx="834381" cy="30881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Rectángulo 2"/>
          <p:cNvSpPr/>
          <p:nvPr/>
        </p:nvSpPr>
        <p:spPr>
          <a:xfrm>
            <a:off x="424443" y="461089"/>
            <a:ext cx="2146676" cy="584775"/>
          </a:xfrm>
          <a:prstGeom prst="rect">
            <a:avLst/>
          </a:prstGeom>
          <a:solidFill>
            <a:srgbClr val="CCFFFF"/>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a:spcAft>
                <a:spcPts val="0"/>
              </a:spcAft>
            </a:pPr>
            <a:r>
              <a:rPr lang="es-EC" sz="1600" dirty="0">
                <a:latin typeface="Times New Roman"/>
                <a:ea typeface="Times New Roman"/>
              </a:rPr>
              <a:t>Vulnerabilidad Económica</a:t>
            </a:r>
          </a:p>
        </p:txBody>
      </p:sp>
      <p:sp>
        <p:nvSpPr>
          <p:cNvPr id="30" name="Rectángulo 2"/>
          <p:cNvSpPr/>
          <p:nvPr/>
        </p:nvSpPr>
        <p:spPr>
          <a:xfrm>
            <a:off x="5294888" y="4411873"/>
            <a:ext cx="2146676"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spcAft>
                <a:spcPts val="0"/>
              </a:spcAft>
            </a:pPr>
            <a:r>
              <a:rPr lang="es-EC" sz="1400" dirty="0">
                <a:latin typeface="Times New Roman"/>
                <a:ea typeface="Times New Roman"/>
              </a:rPr>
              <a:t>Gestión Administrativa COACS</a:t>
            </a:r>
          </a:p>
        </p:txBody>
      </p:sp>
      <p:sp>
        <p:nvSpPr>
          <p:cNvPr id="31" name="Rectángulo 2"/>
          <p:cNvSpPr/>
          <p:nvPr/>
        </p:nvSpPr>
        <p:spPr>
          <a:xfrm>
            <a:off x="7878388" y="4365156"/>
            <a:ext cx="2146676"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spcAft>
                <a:spcPts val="0"/>
              </a:spcAft>
            </a:pPr>
            <a:r>
              <a:rPr lang="es-EC" sz="1400" dirty="0">
                <a:latin typeface="Times New Roman"/>
                <a:ea typeface="Times New Roman"/>
              </a:rPr>
              <a:t>Gestión Financiera COACS</a:t>
            </a:r>
          </a:p>
        </p:txBody>
      </p:sp>
      <p:sp>
        <p:nvSpPr>
          <p:cNvPr id="33" name="Flecha derecha 16">
            <a:extLst>
              <a:ext uri="{FF2B5EF4-FFF2-40B4-BE49-F238E27FC236}">
                <a16:creationId xmlns:a16="http://schemas.microsoft.com/office/drawing/2014/main" id="{A66ED13F-7E08-49F9-AA98-1CB53493269D}"/>
              </a:ext>
            </a:extLst>
          </p:cNvPr>
          <p:cNvSpPr/>
          <p:nvPr/>
        </p:nvSpPr>
        <p:spPr>
          <a:xfrm rot="16200000">
            <a:off x="1113717" y="1473863"/>
            <a:ext cx="667874" cy="29024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descr="Resultado de imagen para equilibrio economico">
            <a:extLst>
              <a:ext uri="{FF2B5EF4-FFF2-40B4-BE49-F238E27FC236}">
                <a16:creationId xmlns:a16="http://schemas.microsoft.com/office/drawing/2014/main" id="{E15933C4-780E-44FF-9433-E25970D376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4662" y="4590612"/>
            <a:ext cx="1555346" cy="13131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apoyo social">
            <a:extLst>
              <a:ext uri="{FF2B5EF4-FFF2-40B4-BE49-F238E27FC236}">
                <a16:creationId xmlns:a16="http://schemas.microsoft.com/office/drawing/2014/main" id="{3B7EABE3-CD02-41C7-9F0A-35F005356A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6462" y="1526146"/>
            <a:ext cx="1239603" cy="587288"/>
          </a:xfrm>
          <a:prstGeom prst="rect">
            <a:avLst/>
          </a:prstGeom>
          <a:noFill/>
          <a:extLst>
            <a:ext uri="{909E8E84-426E-40DD-AFC4-6F175D3DCCD1}">
              <a14:hiddenFill xmlns:a14="http://schemas.microsoft.com/office/drawing/2010/main">
                <a:solidFill>
                  <a:srgbClr val="FFFFFF"/>
                </a:solidFill>
              </a14:hiddenFill>
            </a:ext>
          </a:extLst>
        </p:spPr>
      </p:pic>
      <p:sp>
        <p:nvSpPr>
          <p:cNvPr id="43" name="Rectángulo 2">
            <a:extLst>
              <a:ext uri="{FF2B5EF4-FFF2-40B4-BE49-F238E27FC236}">
                <a16:creationId xmlns:a16="http://schemas.microsoft.com/office/drawing/2014/main" id="{76BE2548-8CF6-4FDC-8B88-595F64E3DE45}"/>
              </a:ext>
            </a:extLst>
          </p:cNvPr>
          <p:cNvSpPr/>
          <p:nvPr/>
        </p:nvSpPr>
        <p:spPr>
          <a:xfrm>
            <a:off x="9425254" y="1952856"/>
            <a:ext cx="1967304" cy="830997"/>
          </a:xfrm>
          <a:prstGeom prst="rect">
            <a:avLst/>
          </a:prstGeom>
          <a:solidFill>
            <a:srgbClr val="CCFFFF"/>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a:spcAft>
                <a:spcPts val="0"/>
              </a:spcAft>
            </a:pPr>
            <a:r>
              <a:rPr lang="es-EC" sz="1600" dirty="0">
                <a:latin typeface="Times New Roman"/>
                <a:ea typeface="Times New Roman"/>
              </a:rPr>
              <a:t>Fomentar</a:t>
            </a:r>
          </a:p>
          <a:p>
            <a:pPr algn="ctr">
              <a:spcAft>
                <a:spcPts val="0"/>
              </a:spcAft>
            </a:pPr>
            <a:r>
              <a:rPr lang="es-EC" sz="1600" dirty="0">
                <a:latin typeface="Times New Roman"/>
                <a:ea typeface="Times New Roman"/>
              </a:rPr>
              <a:t>Respaldar</a:t>
            </a:r>
          </a:p>
          <a:p>
            <a:pPr algn="ctr">
              <a:spcAft>
                <a:spcPts val="0"/>
              </a:spcAft>
            </a:pPr>
            <a:r>
              <a:rPr lang="es-EC" sz="1600" dirty="0">
                <a:latin typeface="Times New Roman"/>
                <a:ea typeface="Times New Roman"/>
              </a:rPr>
              <a:t>Desarrollar</a:t>
            </a:r>
          </a:p>
        </p:txBody>
      </p:sp>
      <p:sp>
        <p:nvSpPr>
          <p:cNvPr id="44" name="Flecha derecha 15">
            <a:extLst>
              <a:ext uri="{FF2B5EF4-FFF2-40B4-BE49-F238E27FC236}">
                <a16:creationId xmlns:a16="http://schemas.microsoft.com/office/drawing/2014/main" id="{53B21404-FA3D-438C-84DE-20BDCAC9FFD2}"/>
              </a:ext>
            </a:extLst>
          </p:cNvPr>
          <p:cNvSpPr/>
          <p:nvPr/>
        </p:nvSpPr>
        <p:spPr>
          <a:xfrm>
            <a:off x="8676852" y="2276521"/>
            <a:ext cx="748402" cy="30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95411998"/>
      </p:ext>
    </p:extLst>
  </p:cSld>
  <p:clrMapOvr>
    <a:masterClrMapping/>
  </p:clrMapOvr>
  <p:transition spd="med">
    <p:plu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9"/>
          <p:cNvGrpSpPr/>
          <p:nvPr/>
        </p:nvGrpSpPr>
        <p:grpSpPr>
          <a:xfrm>
            <a:off x="4514379" y="275577"/>
            <a:ext cx="2194553" cy="1735390"/>
            <a:chOff x="1780956" y="9972"/>
            <a:chExt cx="1203126" cy="1203126"/>
          </a:xfrm>
        </p:grpSpPr>
        <p:sp>
          <p:nvSpPr>
            <p:cNvPr id="5" name="Elipse 10"/>
            <p:cNvSpPr/>
            <p:nvPr/>
          </p:nvSpPr>
          <p:spPr>
            <a:xfrm>
              <a:off x="1780956" y="9972"/>
              <a:ext cx="1203126" cy="1203126"/>
            </a:xfrm>
            <a:prstGeom prst="ellipse">
              <a:avLst/>
            </a:prstGeom>
          </p:spPr>
          <p:style>
            <a:lnRef idx="3">
              <a:schemeClr val="lt1"/>
            </a:lnRef>
            <a:fillRef idx="1">
              <a:schemeClr val="accent4"/>
            </a:fillRef>
            <a:effectRef idx="1">
              <a:schemeClr val="accent4"/>
            </a:effectRef>
            <a:fontRef idx="minor">
              <a:schemeClr val="lt1"/>
            </a:fontRef>
          </p:style>
        </p:sp>
        <p:sp>
          <p:nvSpPr>
            <p:cNvPr id="6" name="Elipse 4"/>
            <p:cNvSpPr txBox="1"/>
            <p:nvPr/>
          </p:nvSpPr>
          <p:spPr>
            <a:xfrm>
              <a:off x="1957150" y="186166"/>
              <a:ext cx="850738" cy="850738"/>
            </a:xfrm>
            <a:prstGeom prst="rect">
              <a:avLst/>
            </a:prstGeom>
            <a:ln>
              <a:noFill/>
            </a:ln>
          </p:spPr>
          <p:style>
            <a:lnRef idx="3">
              <a:schemeClr val="lt1"/>
            </a:lnRef>
            <a:fillRef idx="1">
              <a:schemeClr val="accent4"/>
            </a:fillRef>
            <a:effectRef idx="1">
              <a:schemeClr val="accent4"/>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2000" b="1" dirty="0"/>
                <a:t>RIESGO CREDITICIO EN LAS COACS</a:t>
              </a:r>
              <a:endParaRPr lang="es-ES" b="1" dirty="0"/>
            </a:p>
          </p:txBody>
        </p:sp>
      </p:grpSp>
      <p:grpSp>
        <p:nvGrpSpPr>
          <p:cNvPr id="8" name="Grupo 3"/>
          <p:cNvGrpSpPr/>
          <p:nvPr/>
        </p:nvGrpSpPr>
        <p:grpSpPr>
          <a:xfrm>
            <a:off x="4298988" y="2846831"/>
            <a:ext cx="2282300" cy="1425118"/>
            <a:chOff x="1780956" y="9972"/>
            <a:chExt cx="1203126" cy="1203126"/>
          </a:xfrm>
        </p:grpSpPr>
        <p:sp>
          <p:nvSpPr>
            <p:cNvPr id="9" name="Elipse 4"/>
            <p:cNvSpPr/>
            <p:nvPr/>
          </p:nvSpPr>
          <p:spPr>
            <a:xfrm>
              <a:off x="1780956" y="9972"/>
              <a:ext cx="1203126" cy="1203126"/>
            </a:xfrm>
            <a:prstGeom prst="ellipse">
              <a:avLst/>
            </a:prstGeom>
            <a:solidFill>
              <a:srgbClr val="CCFFFF"/>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Elipse 4"/>
            <p:cNvSpPr txBox="1"/>
            <p:nvPr/>
          </p:nvSpPr>
          <p:spPr>
            <a:xfrm>
              <a:off x="1957150" y="186166"/>
              <a:ext cx="850738" cy="850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a:t>La morosidad crediticia como riesgo de pérdidas económicas</a:t>
              </a:r>
            </a:p>
          </p:txBody>
        </p:sp>
      </p:grpSp>
      <p:grpSp>
        <p:nvGrpSpPr>
          <p:cNvPr id="11" name="Grupo 3"/>
          <p:cNvGrpSpPr/>
          <p:nvPr/>
        </p:nvGrpSpPr>
        <p:grpSpPr>
          <a:xfrm>
            <a:off x="7874212" y="2467828"/>
            <a:ext cx="2221340" cy="1403352"/>
            <a:chOff x="1780956" y="9972"/>
            <a:chExt cx="1203126" cy="1203126"/>
          </a:xfrm>
        </p:grpSpPr>
        <p:sp>
          <p:nvSpPr>
            <p:cNvPr id="12" name="Elipse 4"/>
            <p:cNvSpPr/>
            <p:nvPr/>
          </p:nvSpPr>
          <p:spPr>
            <a:xfrm>
              <a:off x="1780956" y="9972"/>
              <a:ext cx="1203126" cy="1203126"/>
            </a:xfrm>
            <a:prstGeom prst="ellipse">
              <a:avLst/>
            </a:prstGeom>
          </p:spPr>
          <p:style>
            <a:lnRef idx="1">
              <a:schemeClr val="accent3"/>
            </a:lnRef>
            <a:fillRef idx="2">
              <a:schemeClr val="accent3"/>
            </a:fillRef>
            <a:effectRef idx="1">
              <a:schemeClr val="accent3"/>
            </a:effectRef>
            <a:fontRef idx="minor">
              <a:schemeClr val="dk1"/>
            </a:fontRef>
          </p:style>
        </p:sp>
        <p:sp>
          <p:nvSpPr>
            <p:cNvPr id="13" name="Elipse 4"/>
            <p:cNvSpPr txBox="1"/>
            <p:nvPr/>
          </p:nvSpPr>
          <p:spPr>
            <a:xfrm>
              <a:off x="1957150" y="186166"/>
              <a:ext cx="850738" cy="850738"/>
            </a:xfrm>
            <a:prstGeom prst="rect">
              <a:avLst/>
            </a:prstGeom>
            <a:ln>
              <a:noFill/>
            </a:ln>
          </p:spPr>
          <p:style>
            <a:lnRef idx="1">
              <a:schemeClr val="accent3"/>
            </a:lnRef>
            <a:fillRef idx="2">
              <a:schemeClr val="accent3"/>
            </a:fillRef>
            <a:effectRef idx="1">
              <a:schemeClr val="accent3"/>
            </a:effectRef>
            <a:fontRef idx="minor">
              <a:schemeClr val="dk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dirty="0"/>
                <a:t>Teoría del crédito y la liquidez</a:t>
              </a:r>
              <a:endParaRPr lang="es-ES" sz="1500" kern="1200" dirty="0"/>
            </a:p>
          </p:txBody>
        </p:sp>
      </p:grpSp>
      <p:sp>
        <p:nvSpPr>
          <p:cNvPr id="17" name="Elipse 4"/>
          <p:cNvSpPr txBox="1"/>
          <p:nvPr/>
        </p:nvSpPr>
        <p:spPr>
          <a:xfrm>
            <a:off x="2867556" y="4885100"/>
            <a:ext cx="1570724" cy="9923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es-ES" sz="1500" kern="1200" dirty="0"/>
          </a:p>
        </p:txBody>
      </p:sp>
      <p:sp>
        <p:nvSpPr>
          <p:cNvPr id="25" name="Flecha derecha 16"/>
          <p:cNvSpPr/>
          <p:nvPr/>
        </p:nvSpPr>
        <p:spPr>
          <a:xfrm rot="1655423">
            <a:off x="7047189" y="1932983"/>
            <a:ext cx="975707" cy="3275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Flecha derecha 16"/>
          <p:cNvSpPr/>
          <p:nvPr/>
        </p:nvSpPr>
        <p:spPr>
          <a:xfrm rot="8793632">
            <a:off x="3110914" y="1928628"/>
            <a:ext cx="975707" cy="3275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Resultado de imagen para gif de perdidas economicas"/>
          <p:cNvPicPr>
            <a:picLocks noChangeAspect="1" noChangeArrowheads="1"/>
          </p:cNvPicPr>
          <p:nvPr/>
        </p:nvPicPr>
        <p:blipFill>
          <a:blip r:embed="rId2" cstate="print"/>
          <a:srcRect l="19867" r="19426"/>
          <a:stretch>
            <a:fillRect/>
          </a:stretch>
        </p:blipFill>
        <p:spPr bwMode="auto">
          <a:xfrm>
            <a:off x="248193" y="238395"/>
            <a:ext cx="1693854" cy="1956165"/>
          </a:xfrm>
          <a:prstGeom prst="rect">
            <a:avLst/>
          </a:prstGeom>
          <a:noFill/>
        </p:spPr>
      </p:pic>
      <p:grpSp>
        <p:nvGrpSpPr>
          <p:cNvPr id="37" name="Grupo 3"/>
          <p:cNvGrpSpPr/>
          <p:nvPr/>
        </p:nvGrpSpPr>
        <p:grpSpPr>
          <a:xfrm>
            <a:off x="1001013" y="2595766"/>
            <a:ext cx="2208277" cy="1324968"/>
            <a:chOff x="1780956" y="9972"/>
            <a:chExt cx="1203126" cy="1203126"/>
          </a:xfrm>
        </p:grpSpPr>
        <p:sp>
          <p:nvSpPr>
            <p:cNvPr id="38" name="Elipse 4"/>
            <p:cNvSpPr/>
            <p:nvPr/>
          </p:nvSpPr>
          <p:spPr>
            <a:xfrm>
              <a:off x="1780956" y="9972"/>
              <a:ext cx="1203126" cy="1203126"/>
            </a:xfrm>
            <a:prstGeom prst="ellipse">
              <a:avLst/>
            </a:prstGeom>
          </p:spPr>
          <p:style>
            <a:lnRef idx="1">
              <a:schemeClr val="accent4"/>
            </a:lnRef>
            <a:fillRef idx="2">
              <a:schemeClr val="accent4"/>
            </a:fillRef>
            <a:effectRef idx="1">
              <a:schemeClr val="accent4"/>
            </a:effectRef>
            <a:fontRef idx="minor">
              <a:schemeClr val="dk1"/>
            </a:fontRef>
          </p:style>
        </p:sp>
        <p:sp>
          <p:nvSpPr>
            <p:cNvPr id="39" name="Elipse 4"/>
            <p:cNvSpPr txBox="1"/>
            <p:nvPr/>
          </p:nvSpPr>
          <p:spPr>
            <a:xfrm>
              <a:off x="1957150" y="186166"/>
              <a:ext cx="850738" cy="850738"/>
            </a:xfrm>
            <a:prstGeom prst="rect">
              <a:avLst/>
            </a:prstGeom>
            <a:ln>
              <a:noFill/>
            </a:ln>
          </p:spPr>
          <p:style>
            <a:lnRef idx="1">
              <a:schemeClr val="accent4"/>
            </a:lnRef>
            <a:fillRef idx="2">
              <a:schemeClr val="accent4"/>
            </a:fillRef>
            <a:effectRef idx="1">
              <a:schemeClr val="accent4"/>
            </a:effectRef>
            <a:fontRef idx="minor">
              <a:schemeClr val="dk1"/>
            </a:fontRef>
          </p:style>
          <p:txBody>
            <a:bodyPr spcFirstLastPara="0" vert="horz" wrap="square" lIns="19050" tIns="19050" rIns="19050" bIns="19050" numCol="1" spcCol="1270" anchor="ctr" anchorCtr="0">
              <a:noAutofit/>
            </a:bodyPr>
            <a:lstStyle/>
            <a:p>
              <a:pPr defTabSz="666750">
                <a:lnSpc>
                  <a:spcPct val="90000"/>
                </a:lnSpc>
                <a:spcBef>
                  <a:spcPct val="0"/>
                </a:spcBef>
                <a:spcAft>
                  <a:spcPct val="35000"/>
                </a:spcAft>
              </a:pPr>
              <a:r>
                <a:rPr lang="es-EC" sz="1600" dirty="0">
                  <a:solidFill>
                    <a:schemeClr val="dk1">
                      <a:hueOff val="0"/>
                      <a:satOff val="0"/>
                      <a:lumOff val="0"/>
                      <a:alphaOff val="0"/>
                    </a:schemeClr>
                  </a:solidFill>
                </a:rPr>
                <a:t>Intermediación</a:t>
              </a:r>
            </a:p>
            <a:p>
              <a:pPr defTabSz="666750">
                <a:lnSpc>
                  <a:spcPct val="90000"/>
                </a:lnSpc>
                <a:spcBef>
                  <a:spcPct val="0"/>
                </a:spcBef>
                <a:spcAft>
                  <a:spcPct val="35000"/>
                </a:spcAft>
              </a:pPr>
              <a:r>
                <a:rPr lang="es-EC" sz="1600" dirty="0">
                  <a:solidFill>
                    <a:schemeClr val="dk1">
                      <a:hueOff val="0"/>
                      <a:satOff val="0"/>
                      <a:lumOff val="0"/>
                      <a:alphaOff val="0"/>
                    </a:schemeClr>
                  </a:solidFill>
                </a:rPr>
                <a:t>Liquidez</a:t>
              </a:r>
            </a:p>
            <a:p>
              <a:pPr defTabSz="666750">
                <a:lnSpc>
                  <a:spcPct val="90000"/>
                </a:lnSpc>
                <a:spcBef>
                  <a:spcPct val="0"/>
                </a:spcBef>
                <a:spcAft>
                  <a:spcPct val="35000"/>
                </a:spcAft>
              </a:pPr>
              <a:r>
                <a:rPr lang="es-EC" sz="1600" dirty="0">
                  <a:solidFill>
                    <a:schemeClr val="dk1">
                      <a:hueOff val="0"/>
                      <a:satOff val="0"/>
                      <a:lumOff val="0"/>
                      <a:alphaOff val="0"/>
                    </a:schemeClr>
                  </a:solidFill>
                </a:rPr>
                <a:t>Insolvencia</a:t>
              </a:r>
            </a:p>
          </p:txBody>
        </p:sp>
      </p:grpSp>
      <p:sp>
        <p:nvSpPr>
          <p:cNvPr id="40" name="Flecha derecha 16"/>
          <p:cNvSpPr/>
          <p:nvPr/>
        </p:nvSpPr>
        <p:spPr>
          <a:xfrm>
            <a:off x="3409555" y="3331609"/>
            <a:ext cx="738066" cy="3275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3314" name="Picture 2" descr="Resultado de imagen para riesgo crediticio"/>
          <p:cNvPicPr>
            <a:picLocks noChangeAspect="1" noChangeArrowheads="1"/>
          </p:cNvPicPr>
          <p:nvPr/>
        </p:nvPicPr>
        <p:blipFill>
          <a:blip r:embed="rId3" cstate="print"/>
          <a:srcRect/>
          <a:stretch>
            <a:fillRect/>
          </a:stretch>
        </p:blipFill>
        <p:spPr bwMode="auto">
          <a:xfrm>
            <a:off x="9607189" y="4422852"/>
            <a:ext cx="2452552" cy="2015857"/>
          </a:xfrm>
          <a:prstGeom prst="rect">
            <a:avLst/>
          </a:prstGeom>
          <a:noFill/>
        </p:spPr>
      </p:pic>
      <p:pic>
        <p:nvPicPr>
          <p:cNvPr id="4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35 CuadroTexto">
            <a:extLst>
              <a:ext uri="{FF2B5EF4-FFF2-40B4-BE49-F238E27FC236}">
                <a16:creationId xmlns:a16="http://schemas.microsoft.com/office/drawing/2014/main" id="{C0C64760-AEAD-4EC1-8386-BCC983193410}"/>
              </a:ext>
            </a:extLst>
          </p:cNvPr>
          <p:cNvSpPr txBox="1"/>
          <p:nvPr/>
        </p:nvSpPr>
        <p:spPr>
          <a:xfrm>
            <a:off x="4364570" y="4836476"/>
            <a:ext cx="3144216" cy="101874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defTabSz="666750">
              <a:lnSpc>
                <a:spcPct val="90000"/>
              </a:lnSpc>
              <a:spcBef>
                <a:spcPct val="0"/>
              </a:spcBef>
              <a:spcAft>
                <a:spcPct val="35000"/>
              </a:spcAft>
              <a:buFont typeface="Wingdings" panose="05000000000000000000" pitchFamily="2" charset="2"/>
              <a:buChar char="ü"/>
            </a:pPr>
            <a:r>
              <a:rPr lang="es-EC" sz="1400" dirty="0">
                <a:solidFill>
                  <a:schemeClr val="dk1">
                    <a:hueOff val="0"/>
                    <a:satOff val="0"/>
                    <a:lumOff val="0"/>
                    <a:alphaOff val="0"/>
                  </a:schemeClr>
                </a:solidFill>
              </a:rPr>
              <a:t>Incremento de provisiones</a:t>
            </a:r>
          </a:p>
          <a:p>
            <a:pPr marL="285750" indent="-285750" defTabSz="666750">
              <a:lnSpc>
                <a:spcPct val="90000"/>
              </a:lnSpc>
              <a:spcBef>
                <a:spcPct val="0"/>
              </a:spcBef>
              <a:spcAft>
                <a:spcPct val="35000"/>
              </a:spcAft>
              <a:buFont typeface="Wingdings" panose="05000000000000000000" pitchFamily="2" charset="2"/>
              <a:buChar char="ü"/>
            </a:pPr>
            <a:r>
              <a:rPr lang="es-EC" sz="1400" dirty="0">
                <a:solidFill>
                  <a:schemeClr val="dk1">
                    <a:hueOff val="0"/>
                    <a:satOff val="0"/>
                    <a:lumOff val="0"/>
                    <a:alphaOff val="0"/>
                  </a:schemeClr>
                </a:solidFill>
              </a:rPr>
              <a:t>Direccionamiento del personal a cobranzas</a:t>
            </a:r>
          </a:p>
          <a:p>
            <a:pPr marL="285750" indent="-285750" defTabSz="666750">
              <a:lnSpc>
                <a:spcPct val="90000"/>
              </a:lnSpc>
              <a:spcBef>
                <a:spcPct val="0"/>
              </a:spcBef>
              <a:spcAft>
                <a:spcPct val="35000"/>
              </a:spcAft>
              <a:buFont typeface="Wingdings" panose="05000000000000000000" pitchFamily="2" charset="2"/>
              <a:buChar char="ü"/>
            </a:pPr>
            <a:r>
              <a:rPr lang="es-EC" sz="1400" dirty="0">
                <a:solidFill>
                  <a:schemeClr val="dk1">
                    <a:hueOff val="0"/>
                    <a:satOff val="0"/>
                    <a:lumOff val="0"/>
                    <a:alphaOff val="0"/>
                  </a:schemeClr>
                </a:solidFill>
              </a:rPr>
              <a:t>Reducción de servicios prestados</a:t>
            </a:r>
          </a:p>
        </p:txBody>
      </p:sp>
      <p:sp>
        <p:nvSpPr>
          <p:cNvPr id="24" name="Flecha derecha 16">
            <a:extLst>
              <a:ext uri="{FF2B5EF4-FFF2-40B4-BE49-F238E27FC236}">
                <a16:creationId xmlns:a16="http://schemas.microsoft.com/office/drawing/2014/main" id="{30164163-4BCC-4D9B-AF0D-CB47408AE0C2}"/>
              </a:ext>
            </a:extLst>
          </p:cNvPr>
          <p:cNvSpPr/>
          <p:nvPr/>
        </p:nvSpPr>
        <p:spPr>
          <a:xfrm rot="5400000">
            <a:off x="5322120" y="4390453"/>
            <a:ext cx="465006" cy="3275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Flecha derecha 16">
            <a:extLst>
              <a:ext uri="{FF2B5EF4-FFF2-40B4-BE49-F238E27FC236}">
                <a16:creationId xmlns:a16="http://schemas.microsoft.com/office/drawing/2014/main" id="{15C5C7E3-AB9A-4C1A-A9FC-B06AC795F5F6}"/>
              </a:ext>
            </a:extLst>
          </p:cNvPr>
          <p:cNvSpPr/>
          <p:nvPr/>
        </p:nvSpPr>
        <p:spPr>
          <a:xfrm>
            <a:off x="6903005" y="3429000"/>
            <a:ext cx="738066" cy="3275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plu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61"/>
          <p:cNvSpPr/>
          <p:nvPr/>
        </p:nvSpPr>
        <p:spPr>
          <a:xfrm>
            <a:off x="4435898" y="2952631"/>
            <a:ext cx="2585964" cy="923330"/>
          </a:xfrm>
          <a:prstGeom prst="rect">
            <a:avLst/>
          </a:prstGeom>
          <a:solidFill>
            <a:schemeClr val="accent4"/>
          </a:solidFill>
          <a:ln>
            <a:solidFill>
              <a:schemeClr val="tx1"/>
            </a:solidFill>
          </a:ln>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s-ES" sz="5400" b="1" dirty="0">
                <a:ln w="9525">
                  <a:solidFill>
                    <a:schemeClr val="bg1"/>
                  </a:solidFill>
                  <a:prstDash val="solid"/>
                </a:ln>
                <a:solidFill>
                  <a:schemeClr val="tx1"/>
                </a:solidFill>
              </a:rPr>
              <a:t>PERLAS</a:t>
            </a:r>
          </a:p>
        </p:txBody>
      </p:sp>
      <p:sp>
        <p:nvSpPr>
          <p:cNvPr id="14" name="13 Rectángulo"/>
          <p:cNvSpPr/>
          <p:nvPr/>
        </p:nvSpPr>
        <p:spPr>
          <a:xfrm>
            <a:off x="0" y="156755"/>
            <a:ext cx="2611036" cy="480131"/>
          </a:xfrm>
          <a:prstGeom prst="rect">
            <a:avLst/>
          </a:prstGeom>
        </p:spPr>
        <p:txBody>
          <a:bodyPr wrap="none">
            <a:spAutoFit/>
          </a:bodyPr>
          <a:lstStyle/>
          <a:p>
            <a:pPr lvl="0" algn="ctr" defTabSz="666750">
              <a:lnSpc>
                <a:spcPct val="90000"/>
              </a:lnSpc>
              <a:spcBef>
                <a:spcPct val="0"/>
              </a:spcBef>
              <a:spcAft>
                <a:spcPct val="35000"/>
              </a:spcAft>
            </a:pPr>
            <a:r>
              <a:rPr lang="es-ES" sz="2800" b="1" dirty="0"/>
              <a:t>METODOLOGIA</a:t>
            </a:r>
          </a:p>
        </p:txBody>
      </p:sp>
      <p:grpSp>
        <p:nvGrpSpPr>
          <p:cNvPr id="15" name="Grupo 4"/>
          <p:cNvGrpSpPr/>
          <p:nvPr/>
        </p:nvGrpSpPr>
        <p:grpSpPr>
          <a:xfrm>
            <a:off x="5075606" y="492954"/>
            <a:ext cx="1810251" cy="521620"/>
            <a:chOff x="3602260" y="1976"/>
            <a:chExt cx="2193478" cy="1425761"/>
          </a:xfrm>
          <a:solidFill>
            <a:srgbClr val="00FFFF"/>
          </a:solidFill>
          <a:scene3d>
            <a:camera prst="orthographicFront">
              <a:rot lat="0" lon="0" rev="0"/>
            </a:camera>
            <a:lightRig rig="contrasting" dir="t">
              <a:rot lat="0" lon="0" rev="1200000"/>
            </a:lightRig>
          </a:scene3d>
        </p:grpSpPr>
        <p:sp>
          <p:nvSpPr>
            <p:cNvPr id="16" name="Rectángulo redondeado 5"/>
            <p:cNvSpPr/>
            <p:nvPr/>
          </p:nvSpPr>
          <p:spPr>
            <a:xfrm>
              <a:off x="3602260" y="1976"/>
              <a:ext cx="2193478" cy="1425761"/>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CuadroTexto 6"/>
            <p:cNvSpPr txBox="1"/>
            <p:nvPr/>
          </p:nvSpPr>
          <p:spPr>
            <a:xfrm>
              <a:off x="3671860" y="71576"/>
              <a:ext cx="2054278" cy="128656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dirty="0">
                  <a:solidFill>
                    <a:schemeClr val="tx1"/>
                  </a:solidFill>
                </a:rPr>
                <a:t>Protección</a:t>
              </a:r>
              <a:endParaRPr lang="es-ES" sz="1600" b="1" kern="1200" dirty="0">
                <a:solidFill>
                  <a:schemeClr val="tx1"/>
                </a:solidFill>
              </a:endParaRPr>
            </a:p>
          </p:txBody>
        </p:sp>
      </p:grpSp>
      <p:grpSp>
        <p:nvGrpSpPr>
          <p:cNvPr id="18" name="Grupo 7"/>
          <p:cNvGrpSpPr/>
          <p:nvPr/>
        </p:nvGrpSpPr>
        <p:grpSpPr>
          <a:xfrm>
            <a:off x="9240939" y="1072051"/>
            <a:ext cx="1810251" cy="521620"/>
            <a:chOff x="7204521" y="2762951"/>
            <a:chExt cx="2193478" cy="1425761"/>
          </a:xfrm>
          <a:solidFill>
            <a:srgbClr val="00FFFF"/>
          </a:solidFill>
          <a:scene3d>
            <a:camera prst="orthographicFront">
              <a:rot lat="0" lon="0" rev="0"/>
            </a:camera>
            <a:lightRig rig="contrasting" dir="t">
              <a:rot lat="0" lon="0" rev="1200000"/>
            </a:lightRig>
          </a:scene3d>
        </p:grpSpPr>
        <p:sp>
          <p:nvSpPr>
            <p:cNvPr id="19" name="Rectángulo redondeado 8"/>
            <p:cNvSpPr/>
            <p:nvPr/>
          </p:nvSpPr>
          <p:spPr>
            <a:xfrm>
              <a:off x="7204521" y="2762951"/>
              <a:ext cx="2193478" cy="1425761"/>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CuadroTexto 9"/>
            <p:cNvSpPr txBox="1"/>
            <p:nvPr/>
          </p:nvSpPr>
          <p:spPr>
            <a:xfrm>
              <a:off x="7274121" y="2832551"/>
              <a:ext cx="2054278" cy="128656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a:solidFill>
                    <a:schemeClr val="tx1"/>
                  </a:solidFill>
                </a:rPr>
                <a:t>Estructura</a:t>
              </a:r>
            </a:p>
          </p:txBody>
        </p:sp>
      </p:grpSp>
      <p:grpSp>
        <p:nvGrpSpPr>
          <p:cNvPr id="21" name="Grupo 10"/>
          <p:cNvGrpSpPr/>
          <p:nvPr/>
        </p:nvGrpSpPr>
        <p:grpSpPr>
          <a:xfrm>
            <a:off x="9406455" y="5554989"/>
            <a:ext cx="1810251" cy="521620"/>
            <a:chOff x="5275999" y="5153214"/>
            <a:chExt cx="2193478" cy="1425761"/>
          </a:xfrm>
          <a:solidFill>
            <a:srgbClr val="00FFFF"/>
          </a:solidFill>
          <a:scene3d>
            <a:camera prst="orthographicFront">
              <a:rot lat="0" lon="0" rev="0"/>
            </a:camera>
            <a:lightRig rig="contrasting" dir="t">
              <a:rot lat="0" lon="0" rev="1200000"/>
            </a:lightRig>
          </a:scene3d>
        </p:grpSpPr>
        <p:sp>
          <p:nvSpPr>
            <p:cNvPr id="22" name="Rectángulo redondeado 11"/>
            <p:cNvSpPr/>
            <p:nvPr/>
          </p:nvSpPr>
          <p:spPr>
            <a:xfrm>
              <a:off x="5275999" y="5153214"/>
              <a:ext cx="2193478" cy="1425761"/>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CuadroTexto 12"/>
            <p:cNvSpPr txBox="1"/>
            <p:nvPr/>
          </p:nvSpPr>
          <p:spPr>
            <a:xfrm>
              <a:off x="5345599" y="5222814"/>
              <a:ext cx="2054278" cy="128656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a:solidFill>
                    <a:schemeClr val="tx1"/>
                  </a:solidFill>
                </a:rPr>
                <a:t>Rentabilidad</a:t>
              </a:r>
            </a:p>
          </p:txBody>
        </p:sp>
      </p:grpSp>
      <p:grpSp>
        <p:nvGrpSpPr>
          <p:cNvPr id="24" name="Grupo 13"/>
          <p:cNvGrpSpPr/>
          <p:nvPr/>
        </p:nvGrpSpPr>
        <p:grpSpPr>
          <a:xfrm>
            <a:off x="4964911" y="6153498"/>
            <a:ext cx="1810251" cy="521620"/>
            <a:chOff x="1928522" y="5153214"/>
            <a:chExt cx="2193478" cy="1425761"/>
          </a:xfrm>
          <a:solidFill>
            <a:srgbClr val="00FFFF"/>
          </a:solidFill>
          <a:scene3d>
            <a:camera prst="orthographicFront">
              <a:rot lat="0" lon="0" rev="0"/>
            </a:camera>
            <a:lightRig rig="contrasting" dir="t">
              <a:rot lat="0" lon="0" rev="1200000"/>
            </a:lightRig>
          </a:scene3d>
        </p:grpSpPr>
        <p:sp>
          <p:nvSpPr>
            <p:cNvPr id="25" name="Rectángulo redondeado 14"/>
            <p:cNvSpPr/>
            <p:nvPr/>
          </p:nvSpPr>
          <p:spPr>
            <a:xfrm>
              <a:off x="1928522" y="5153214"/>
              <a:ext cx="2193478" cy="1425761"/>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6" name="CuadroTexto 15"/>
            <p:cNvSpPr txBox="1"/>
            <p:nvPr/>
          </p:nvSpPr>
          <p:spPr>
            <a:xfrm>
              <a:off x="1998122" y="5222814"/>
              <a:ext cx="2054278" cy="128656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a:solidFill>
                    <a:schemeClr val="tx1"/>
                  </a:solidFill>
                </a:rPr>
                <a:t>Liquidez</a:t>
              </a:r>
            </a:p>
          </p:txBody>
        </p:sp>
      </p:grpSp>
      <p:grpSp>
        <p:nvGrpSpPr>
          <p:cNvPr id="30" name="Grupo 34"/>
          <p:cNvGrpSpPr/>
          <p:nvPr/>
        </p:nvGrpSpPr>
        <p:grpSpPr>
          <a:xfrm>
            <a:off x="4175650" y="1214285"/>
            <a:ext cx="3161212" cy="1344939"/>
            <a:chOff x="3602260" y="1976"/>
            <a:chExt cx="2193478" cy="1425761"/>
          </a:xfrm>
          <a:solidFill>
            <a:srgbClr val="CCECFF"/>
          </a:solidFill>
          <a:scene3d>
            <a:camera prst="orthographicFront">
              <a:rot lat="0" lon="0" rev="0"/>
            </a:camera>
            <a:lightRig rig="contrasting" dir="t">
              <a:rot lat="0" lon="0" rev="1200000"/>
            </a:lightRig>
          </a:scene3d>
        </p:grpSpPr>
        <p:sp>
          <p:nvSpPr>
            <p:cNvPr id="31" name="Rectángulo redondeado 35"/>
            <p:cNvSpPr/>
            <p:nvPr/>
          </p:nvSpPr>
          <p:spPr>
            <a:xfrm>
              <a:off x="3602260" y="1976"/>
              <a:ext cx="2193478" cy="1425761"/>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2" name="CuadroTexto 36"/>
            <p:cNvSpPr txBox="1"/>
            <p:nvPr/>
          </p:nvSpPr>
          <p:spPr>
            <a:xfrm>
              <a:off x="3671860" y="71576"/>
              <a:ext cx="2054278" cy="128656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a:r>
                <a:rPr lang="es-EC" sz="1600" dirty="0">
                  <a:solidFill>
                    <a:schemeClr val="tx1"/>
                  </a:solidFill>
                </a:rPr>
                <a:t>Estima las provisiones para préstamos incobrables</a:t>
              </a:r>
              <a:r>
                <a:rPr lang="es-EC" sz="2000" dirty="0">
                  <a:solidFill>
                    <a:schemeClr val="tx1"/>
                  </a:solidFill>
                </a:rPr>
                <a:t>.</a:t>
              </a:r>
            </a:p>
          </p:txBody>
        </p:sp>
      </p:grpSp>
      <p:grpSp>
        <p:nvGrpSpPr>
          <p:cNvPr id="33" name="Grupo 49"/>
          <p:cNvGrpSpPr/>
          <p:nvPr/>
        </p:nvGrpSpPr>
        <p:grpSpPr>
          <a:xfrm>
            <a:off x="8421198" y="1816132"/>
            <a:ext cx="3161212" cy="1318955"/>
            <a:chOff x="3602260" y="1976"/>
            <a:chExt cx="2193478" cy="1425761"/>
          </a:xfrm>
          <a:solidFill>
            <a:srgbClr val="FFFF99"/>
          </a:solidFill>
          <a:scene3d>
            <a:camera prst="orthographicFront">
              <a:rot lat="0" lon="0" rev="0"/>
            </a:camera>
            <a:lightRig rig="contrasting" dir="t">
              <a:rot lat="0" lon="0" rev="1200000"/>
            </a:lightRig>
          </a:scene3d>
        </p:grpSpPr>
        <p:sp>
          <p:nvSpPr>
            <p:cNvPr id="34" name="Rectángulo redondeado 50"/>
            <p:cNvSpPr/>
            <p:nvPr/>
          </p:nvSpPr>
          <p:spPr>
            <a:xfrm>
              <a:off x="3602260" y="1976"/>
              <a:ext cx="2193478" cy="1425761"/>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5" name="CuadroTexto 51"/>
            <p:cNvSpPr txBox="1"/>
            <p:nvPr/>
          </p:nvSpPr>
          <p:spPr>
            <a:xfrm>
              <a:off x="3671860" y="71576"/>
              <a:ext cx="2054278" cy="128656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a:r>
                <a:rPr lang="es-EC" sz="1600" dirty="0">
                  <a:solidFill>
                    <a:schemeClr val="tx1"/>
                  </a:solidFill>
                </a:rPr>
                <a:t>Elementos de medición de la composición de las cuentas más importantes del presupuesto general de las COACS.</a:t>
              </a:r>
            </a:p>
          </p:txBody>
        </p:sp>
      </p:grpSp>
      <p:grpSp>
        <p:nvGrpSpPr>
          <p:cNvPr id="36" name="Grupo 52"/>
          <p:cNvGrpSpPr/>
          <p:nvPr/>
        </p:nvGrpSpPr>
        <p:grpSpPr>
          <a:xfrm>
            <a:off x="8352150" y="3672497"/>
            <a:ext cx="3161212" cy="1653695"/>
            <a:chOff x="3602260" y="1976"/>
            <a:chExt cx="2193478" cy="1425761"/>
          </a:xfrm>
          <a:solidFill>
            <a:srgbClr val="3366FF"/>
          </a:solidFill>
          <a:scene3d>
            <a:camera prst="orthographicFront">
              <a:rot lat="0" lon="0" rev="0"/>
            </a:camera>
            <a:lightRig rig="contrasting" dir="t">
              <a:rot lat="0" lon="0" rev="1200000"/>
            </a:lightRig>
          </a:scene3d>
        </p:grpSpPr>
        <p:sp>
          <p:nvSpPr>
            <p:cNvPr id="37" name="Rectángulo redondeado 53"/>
            <p:cNvSpPr/>
            <p:nvPr/>
          </p:nvSpPr>
          <p:spPr>
            <a:xfrm>
              <a:off x="3602260" y="1976"/>
              <a:ext cx="2193478" cy="1425761"/>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8" name="CuadroTexto 54"/>
            <p:cNvSpPr txBox="1"/>
            <p:nvPr/>
          </p:nvSpPr>
          <p:spPr>
            <a:xfrm>
              <a:off x="3671860" y="71576"/>
              <a:ext cx="2054278" cy="128656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a:r>
                <a:rPr lang="es-EC" sz="1600" dirty="0">
                  <a:solidFill>
                    <a:schemeClr val="tx1"/>
                  </a:solidFill>
                </a:rPr>
                <a:t>Miden el ingreso promedio de las diversas actividades productivas.</a:t>
              </a:r>
            </a:p>
          </p:txBody>
        </p:sp>
      </p:grpSp>
      <p:grpSp>
        <p:nvGrpSpPr>
          <p:cNvPr id="39" name="Grupo 55"/>
          <p:cNvGrpSpPr/>
          <p:nvPr/>
        </p:nvGrpSpPr>
        <p:grpSpPr>
          <a:xfrm>
            <a:off x="4141556" y="4273387"/>
            <a:ext cx="3161212" cy="1653695"/>
            <a:chOff x="3602260" y="1976"/>
            <a:chExt cx="2193478" cy="1425761"/>
          </a:xfrm>
          <a:solidFill>
            <a:schemeClr val="accent5">
              <a:lumMod val="40000"/>
              <a:lumOff val="60000"/>
            </a:schemeClr>
          </a:solidFill>
          <a:scene3d>
            <a:camera prst="orthographicFront">
              <a:rot lat="0" lon="0" rev="0"/>
            </a:camera>
            <a:lightRig rig="contrasting" dir="t">
              <a:rot lat="0" lon="0" rev="1200000"/>
            </a:lightRig>
          </a:scene3d>
        </p:grpSpPr>
        <p:sp>
          <p:nvSpPr>
            <p:cNvPr id="40" name="Rectángulo redondeado 56"/>
            <p:cNvSpPr/>
            <p:nvPr/>
          </p:nvSpPr>
          <p:spPr>
            <a:xfrm>
              <a:off x="3602260" y="1976"/>
              <a:ext cx="2193478" cy="1425761"/>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1" name="CuadroTexto 57"/>
            <p:cNvSpPr txBox="1"/>
            <p:nvPr/>
          </p:nvSpPr>
          <p:spPr>
            <a:xfrm>
              <a:off x="3671860" y="71576"/>
              <a:ext cx="2054278" cy="128656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a:r>
                <a:rPr lang="es-EC" sz="1600" dirty="0">
                  <a:solidFill>
                    <a:schemeClr val="tx1"/>
                  </a:solidFill>
                </a:rPr>
                <a:t>Mide el nivel de eficiencia administrativa de los recursos económicos.</a:t>
              </a:r>
            </a:p>
            <a:p>
              <a:pPr algn="ctr"/>
              <a:endParaRPr lang="es-EC" sz="1050" dirty="0">
                <a:solidFill>
                  <a:schemeClr val="tx1"/>
                </a:solidFill>
              </a:endParaRPr>
            </a:p>
          </p:txBody>
        </p:sp>
      </p:grpSp>
      <p:grpSp>
        <p:nvGrpSpPr>
          <p:cNvPr id="42" name="Grupo 58"/>
          <p:cNvGrpSpPr/>
          <p:nvPr/>
        </p:nvGrpSpPr>
        <p:grpSpPr>
          <a:xfrm>
            <a:off x="459558" y="3904704"/>
            <a:ext cx="3161212" cy="1320445"/>
            <a:chOff x="3602260" y="1976"/>
            <a:chExt cx="2193478" cy="1425761"/>
          </a:xfrm>
          <a:solidFill>
            <a:srgbClr val="CCFF99"/>
          </a:solidFill>
          <a:scene3d>
            <a:camera prst="orthographicFront">
              <a:rot lat="0" lon="0" rev="0"/>
            </a:camera>
            <a:lightRig rig="contrasting" dir="t">
              <a:rot lat="0" lon="0" rev="1200000"/>
            </a:lightRig>
          </a:scene3d>
        </p:grpSpPr>
        <p:sp>
          <p:nvSpPr>
            <p:cNvPr id="43" name="Rectángulo redondeado 59"/>
            <p:cNvSpPr/>
            <p:nvPr/>
          </p:nvSpPr>
          <p:spPr>
            <a:xfrm>
              <a:off x="3602260" y="1976"/>
              <a:ext cx="2193478" cy="1425761"/>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4" name="CuadroTexto 60"/>
            <p:cNvSpPr txBox="1"/>
            <p:nvPr/>
          </p:nvSpPr>
          <p:spPr>
            <a:xfrm>
              <a:off x="3671860" y="71576"/>
              <a:ext cx="2054278" cy="128656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a:r>
                <a:rPr lang="es-EC" sz="1600" dirty="0">
                  <a:solidFill>
                    <a:schemeClr val="tx1"/>
                  </a:solidFill>
                </a:rPr>
                <a:t>Mide el porcentaje de activos no rentables.</a:t>
              </a:r>
            </a:p>
          </p:txBody>
        </p:sp>
      </p:grpSp>
      <p:sp>
        <p:nvSpPr>
          <p:cNvPr id="45" name="Elipse 62"/>
          <p:cNvSpPr/>
          <p:nvPr/>
        </p:nvSpPr>
        <p:spPr>
          <a:xfrm>
            <a:off x="809901" y="5653771"/>
            <a:ext cx="602858" cy="47069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400" b="1" dirty="0">
                <a:solidFill>
                  <a:schemeClr val="tx1"/>
                </a:solidFill>
              </a:rPr>
              <a:t>5</a:t>
            </a:r>
            <a:endParaRPr lang="es-EC" b="1" dirty="0">
              <a:solidFill>
                <a:schemeClr val="tx1"/>
              </a:solidFill>
            </a:endParaRPr>
          </a:p>
        </p:txBody>
      </p:sp>
      <p:sp>
        <p:nvSpPr>
          <p:cNvPr id="46" name="Elipse 63"/>
          <p:cNvSpPr/>
          <p:nvPr/>
        </p:nvSpPr>
        <p:spPr>
          <a:xfrm>
            <a:off x="4222165" y="6125932"/>
            <a:ext cx="602858" cy="47069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400" b="1" dirty="0">
                <a:solidFill>
                  <a:schemeClr val="tx1"/>
                </a:solidFill>
              </a:rPr>
              <a:t>4</a:t>
            </a:r>
            <a:endParaRPr lang="es-EC" b="1" dirty="0">
              <a:solidFill>
                <a:schemeClr val="tx1"/>
              </a:solidFill>
            </a:endParaRPr>
          </a:p>
        </p:txBody>
      </p:sp>
      <p:sp>
        <p:nvSpPr>
          <p:cNvPr id="47" name="Elipse 64"/>
          <p:cNvSpPr/>
          <p:nvPr/>
        </p:nvSpPr>
        <p:spPr>
          <a:xfrm>
            <a:off x="8556962" y="5550789"/>
            <a:ext cx="602858" cy="47069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b="1" dirty="0">
                <a:solidFill>
                  <a:schemeClr val="tx1"/>
                </a:solidFill>
              </a:rPr>
              <a:t>3</a:t>
            </a:r>
          </a:p>
        </p:txBody>
      </p:sp>
      <p:sp>
        <p:nvSpPr>
          <p:cNvPr id="48" name="Elipse 62"/>
          <p:cNvSpPr/>
          <p:nvPr/>
        </p:nvSpPr>
        <p:spPr>
          <a:xfrm>
            <a:off x="4338757" y="489588"/>
            <a:ext cx="602858" cy="47069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b="1" dirty="0">
                <a:solidFill>
                  <a:schemeClr val="tx1"/>
                </a:solidFill>
              </a:rPr>
              <a:t>1</a:t>
            </a:r>
          </a:p>
        </p:txBody>
      </p:sp>
      <p:sp>
        <p:nvSpPr>
          <p:cNvPr id="49" name="Elipse 62"/>
          <p:cNvSpPr/>
          <p:nvPr/>
        </p:nvSpPr>
        <p:spPr>
          <a:xfrm>
            <a:off x="8514516" y="1125314"/>
            <a:ext cx="602858" cy="47069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b="1" dirty="0">
                <a:solidFill>
                  <a:schemeClr val="tx1"/>
                </a:solidFill>
              </a:rPr>
              <a:t>2</a:t>
            </a:r>
          </a:p>
        </p:txBody>
      </p:sp>
      <p:grpSp>
        <p:nvGrpSpPr>
          <p:cNvPr id="51" name="Grupo 16"/>
          <p:cNvGrpSpPr/>
          <p:nvPr/>
        </p:nvGrpSpPr>
        <p:grpSpPr>
          <a:xfrm>
            <a:off x="1448689" y="1268868"/>
            <a:ext cx="1810251" cy="521620"/>
            <a:chOff x="894094" y="1969574"/>
            <a:chExt cx="2193478" cy="1425761"/>
          </a:xfrm>
          <a:solidFill>
            <a:srgbClr val="00FFFF"/>
          </a:solidFill>
          <a:scene3d>
            <a:camera prst="orthographicFront">
              <a:rot lat="0" lon="0" rev="0"/>
            </a:camera>
            <a:lightRig rig="contrasting" dir="t">
              <a:rot lat="0" lon="0" rev="1200000"/>
            </a:lightRig>
          </a:scene3d>
        </p:grpSpPr>
        <p:sp>
          <p:nvSpPr>
            <p:cNvPr id="52" name="Rectángulo redondeado 17"/>
            <p:cNvSpPr/>
            <p:nvPr/>
          </p:nvSpPr>
          <p:spPr>
            <a:xfrm>
              <a:off x="894094" y="1969574"/>
              <a:ext cx="2193478" cy="1425761"/>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3" name="CuadroTexto 18"/>
            <p:cNvSpPr txBox="1"/>
            <p:nvPr/>
          </p:nvSpPr>
          <p:spPr>
            <a:xfrm>
              <a:off x="963694" y="2039174"/>
              <a:ext cx="2054278" cy="128656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dirty="0">
                  <a:solidFill>
                    <a:schemeClr val="tx1"/>
                  </a:solidFill>
                </a:rPr>
                <a:t>Señales de crecimiento</a:t>
              </a:r>
              <a:endParaRPr lang="es-ES" sz="1600" b="1" kern="1200" dirty="0">
                <a:solidFill>
                  <a:schemeClr val="tx1"/>
                </a:solidFill>
              </a:endParaRPr>
            </a:p>
          </p:txBody>
        </p:sp>
      </p:grpSp>
      <p:grpSp>
        <p:nvGrpSpPr>
          <p:cNvPr id="54" name="Grupo 58"/>
          <p:cNvGrpSpPr/>
          <p:nvPr/>
        </p:nvGrpSpPr>
        <p:grpSpPr>
          <a:xfrm>
            <a:off x="459560" y="1993168"/>
            <a:ext cx="3161212" cy="1320445"/>
            <a:chOff x="3602260" y="1976"/>
            <a:chExt cx="2193478" cy="1425761"/>
          </a:xfrm>
          <a:solidFill>
            <a:srgbClr val="CCFF99"/>
          </a:solidFill>
          <a:scene3d>
            <a:camera prst="orthographicFront">
              <a:rot lat="0" lon="0" rev="0"/>
            </a:camera>
            <a:lightRig rig="contrasting" dir="t">
              <a:rot lat="0" lon="0" rev="1200000"/>
            </a:lightRig>
          </a:scene3d>
        </p:grpSpPr>
        <p:sp>
          <p:nvSpPr>
            <p:cNvPr id="55" name="Rectángulo redondeado 59"/>
            <p:cNvSpPr/>
            <p:nvPr/>
          </p:nvSpPr>
          <p:spPr>
            <a:xfrm>
              <a:off x="3602260" y="1976"/>
              <a:ext cx="2193478" cy="1425761"/>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6" name="CuadroTexto 60"/>
            <p:cNvSpPr txBox="1"/>
            <p:nvPr/>
          </p:nvSpPr>
          <p:spPr>
            <a:xfrm>
              <a:off x="3671860" y="71576"/>
              <a:ext cx="2054278" cy="128656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a:r>
                <a:rPr lang="es-EC" sz="1600" dirty="0">
                  <a:solidFill>
                    <a:schemeClr val="tx1"/>
                  </a:solidFill>
                </a:rPr>
                <a:t>Resaltan la tendencia de crecimiento de las COACS</a:t>
              </a:r>
            </a:p>
          </p:txBody>
        </p:sp>
      </p:grpSp>
      <p:sp>
        <p:nvSpPr>
          <p:cNvPr id="57" name="Elipse 62"/>
          <p:cNvSpPr/>
          <p:nvPr/>
        </p:nvSpPr>
        <p:spPr>
          <a:xfrm>
            <a:off x="613958" y="1351739"/>
            <a:ext cx="602858" cy="47069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b="1" dirty="0">
                <a:solidFill>
                  <a:schemeClr val="tx1"/>
                </a:solidFill>
              </a:rPr>
              <a:t>6</a:t>
            </a:r>
          </a:p>
        </p:txBody>
      </p:sp>
      <p:grpSp>
        <p:nvGrpSpPr>
          <p:cNvPr id="58" name="Grupo 16"/>
          <p:cNvGrpSpPr/>
          <p:nvPr/>
        </p:nvGrpSpPr>
        <p:grpSpPr>
          <a:xfrm>
            <a:off x="1459395" y="5570900"/>
            <a:ext cx="1810251" cy="521620"/>
            <a:chOff x="894094" y="1969574"/>
            <a:chExt cx="2193478" cy="1425761"/>
          </a:xfrm>
          <a:solidFill>
            <a:srgbClr val="00FFFF"/>
          </a:solidFill>
          <a:scene3d>
            <a:camera prst="orthographicFront">
              <a:rot lat="0" lon="0" rev="0"/>
            </a:camera>
            <a:lightRig rig="contrasting" dir="t">
              <a:rot lat="0" lon="0" rev="1200000"/>
            </a:lightRig>
          </a:scene3d>
        </p:grpSpPr>
        <p:sp>
          <p:nvSpPr>
            <p:cNvPr id="59" name="Rectángulo redondeado 17"/>
            <p:cNvSpPr/>
            <p:nvPr/>
          </p:nvSpPr>
          <p:spPr>
            <a:xfrm>
              <a:off x="894094" y="1969574"/>
              <a:ext cx="2193478" cy="1425761"/>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0" name="CuadroTexto 18"/>
            <p:cNvSpPr txBox="1"/>
            <p:nvPr/>
          </p:nvSpPr>
          <p:spPr>
            <a:xfrm>
              <a:off x="963694" y="2039174"/>
              <a:ext cx="2054278" cy="128656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dirty="0">
                  <a:solidFill>
                    <a:schemeClr val="tx1"/>
                  </a:solidFill>
                </a:rPr>
                <a:t>Calidad de los activos</a:t>
              </a:r>
              <a:endParaRPr lang="es-ES" sz="1600" b="1" kern="1200" dirty="0">
                <a:solidFill>
                  <a:schemeClr val="tx1"/>
                </a:solidFill>
              </a:endParaRPr>
            </a:p>
          </p:txBody>
        </p:sp>
      </p:grpSp>
    </p:spTree>
  </p:cSld>
  <p:clrMapOvr>
    <a:masterClrMapping/>
  </p:clrMapOvr>
  <p:transition spd="med">
    <p:plu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519759" y="212154"/>
            <a:ext cx="7500171" cy="206210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EC" b="1" dirty="0"/>
              <a:t>OBJETIVO GENERAL</a:t>
            </a:r>
          </a:p>
          <a:p>
            <a:pPr algn="just"/>
            <a:endParaRPr lang="es-EC" b="1" dirty="0"/>
          </a:p>
          <a:p>
            <a:pPr algn="just"/>
            <a:r>
              <a:rPr lang="es-ES_tradnl" dirty="0">
                <a:latin typeface="Times New Roman" panose="02020603050405020304" pitchFamily="18" charset="0"/>
                <a:cs typeface="Times New Roman" panose="02020603050405020304" pitchFamily="18" charset="0"/>
              </a:rPr>
              <a:t>Analizar las pérdidas económicas de las COACS del segmento 4 de la provincia de Pichincha durante el período 2014-2017, mediante métodos de análisis financieros y la aplicación del sistema de monitoreo PERLAS para determinar un modelo de gestión estandarizado que permita obtener una correcta dirección administrativa y financiera</a:t>
            </a:r>
            <a:r>
              <a:rPr lang="es-ES_tradnl" sz="2000" dirty="0">
                <a:latin typeface="Times New Roman" panose="02020603050405020304" pitchFamily="18" charset="0"/>
                <a:cs typeface="Times New Roman" panose="02020603050405020304" pitchFamily="18" charset="0"/>
              </a:rPr>
              <a:t>.</a:t>
            </a:r>
            <a:endParaRPr lang="es-EC" sz="2000" dirty="0">
              <a:latin typeface="Times New Roman" panose="02020603050405020304" pitchFamily="18" charset="0"/>
              <a:cs typeface="Times New Roman" panose="02020603050405020304" pitchFamily="18" charset="0"/>
            </a:endParaRPr>
          </a:p>
        </p:txBody>
      </p:sp>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781" y="300384"/>
            <a:ext cx="1688857" cy="184192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287238" y="3378175"/>
            <a:ext cx="677108" cy="2442753"/>
          </a:xfrm>
          <a:prstGeom prst="rect">
            <a:avLst/>
          </a:prstGeom>
          <a:noFill/>
        </p:spPr>
        <p:txBody>
          <a:bodyPr vert="vert270" wrap="square" rtlCol="0">
            <a:spAutoFit/>
          </a:bodyPr>
          <a:lstStyle/>
          <a:p>
            <a:r>
              <a:rPr lang="es-EC" sz="3200" dirty="0"/>
              <a:t>ESPECIFICOS</a:t>
            </a:r>
          </a:p>
        </p:txBody>
      </p:sp>
      <p:sp>
        <p:nvSpPr>
          <p:cNvPr id="9" name="8 CuadroTexto"/>
          <p:cNvSpPr txBox="1"/>
          <p:nvPr/>
        </p:nvSpPr>
        <p:spPr>
          <a:xfrm>
            <a:off x="1946364" y="2899955"/>
            <a:ext cx="941832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r>
              <a:rPr lang="es-EC" dirty="0">
                <a:latin typeface="Calibri" pitchFamily="34" charset="0"/>
                <a:ea typeface="Calibri" panose="020F0502020204030204" pitchFamily="34" charset="0"/>
                <a:cs typeface="Calibri" pitchFamily="34" charset="0"/>
              </a:rPr>
              <a:t>1. Realizar un análisis de evolución de la estructura financiera dejando de manifiesto las pérdidas económicas verificadas en dicho período.</a:t>
            </a:r>
            <a:endParaRPr lang="es-EC" dirty="0"/>
          </a:p>
        </p:txBody>
      </p:sp>
      <p:sp>
        <p:nvSpPr>
          <p:cNvPr id="10" name="9 CuadroTexto"/>
          <p:cNvSpPr txBox="1"/>
          <p:nvPr/>
        </p:nvSpPr>
        <p:spPr>
          <a:xfrm>
            <a:off x="1898467" y="4608313"/>
            <a:ext cx="9514115"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just"/>
            <a:r>
              <a:rPr lang="es-ES" dirty="0">
                <a:latin typeface="Calibri" pitchFamily="34" charset="0"/>
                <a:ea typeface="Calibri" panose="020F0502020204030204" pitchFamily="34" charset="0"/>
                <a:cs typeface="Calibri" pitchFamily="34" charset="0"/>
              </a:rPr>
              <a:t>3. </a:t>
            </a:r>
            <a:r>
              <a:rPr lang="es-EC" dirty="0">
                <a:latin typeface="Calibri" pitchFamily="34" charset="0"/>
                <a:ea typeface="Calibri" panose="020F0502020204030204" pitchFamily="34" charset="0"/>
                <a:cs typeface="Calibri" pitchFamily="34" charset="0"/>
              </a:rPr>
              <a:t>Desarrollar un estudio empírico determinando características generales y particulares así como también detallando los procesos administrativos y financieros.</a:t>
            </a:r>
            <a:endParaRPr lang="es-EC" dirty="0"/>
          </a:p>
        </p:txBody>
      </p:sp>
      <p:sp>
        <p:nvSpPr>
          <p:cNvPr id="11" name="10 CuadroTexto"/>
          <p:cNvSpPr txBox="1"/>
          <p:nvPr/>
        </p:nvSpPr>
        <p:spPr>
          <a:xfrm>
            <a:off x="1830974" y="5521857"/>
            <a:ext cx="9649097"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just"/>
            <a:r>
              <a:rPr lang="es-EC" dirty="0">
                <a:latin typeface="Calibri" pitchFamily="34" charset="0"/>
                <a:ea typeface="Calibri" panose="020F0502020204030204" pitchFamily="34" charset="0"/>
                <a:cs typeface="Calibri" pitchFamily="34" charset="0"/>
              </a:rPr>
              <a:t>3. Determinar un modelo de gestión estandarizado de las COACS del segmento 4 de la Provincia de Pichincha que permitan disminuir las pérdidas económicas.</a:t>
            </a:r>
            <a:endParaRPr lang="es-EC" dirty="0"/>
          </a:p>
        </p:txBody>
      </p:sp>
      <p:sp>
        <p:nvSpPr>
          <p:cNvPr id="12" name="11 Flecha derecha"/>
          <p:cNvSpPr/>
          <p:nvPr/>
        </p:nvSpPr>
        <p:spPr>
          <a:xfrm>
            <a:off x="1028877" y="4727476"/>
            <a:ext cx="640080" cy="28738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3" name="12 Flecha derecha"/>
          <p:cNvSpPr/>
          <p:nvPr/>
        </p:nvSpPr>
        <p:spPr>
          <a:xfrm rot="21001523">
            <a:off x="1093460" y="3214490"/>
            <a:ext cx="640080" cy="28738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4" name="13 Flecha derecha"/>
          <p:cNvSpPr/>
          <p:nvPr/>
        </p:nvSpPr>
        <p:spPr>
          <a:xfrm rot="1559769">
            <a:off x="998277" y="5576089"/>
            <a:ext cx="640080" cy="28738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7" name="9 CuadroTexto">
            <a:extLst>
              <a:ext uri="{FF2B5EF4-FFF2-40B4-BE49-F238E27FC236}">
                <a16:creationId xmlns:a16="http://schemas.microsoft.com/office/drawing/2014/main" id="{6E79D549-CCFA-46B6-93EB-E20F4D8C9123}"/>
              </a:ext>
            </a:extLst>
          </p:cNvPr>
          <p:cNvSpPr txBox="1"/>
          <p:nvPr/>
        </p:nvSpPr>
        <p:spPr>
          <a:xfrm>
            <a:off x="1898466" y="3794145"/>
            <a:ext cx="9514115"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just"/>
            <a:r>
              <a:rPr lang="es-ES" dirty="0">
                <a:latin typeface="Calibri" pitchFamily="34" charset="0"/>
                <a:ea typeface="Calibri" panose="020F0502020204030204" pitchFamily="34" charset="0"/>
                <a:cs typeface="Calibri" pitchFamily="34" charset="0"/>
              </a:rPr>
              <a:t>2. </a:t>
            </a:r>
            <a:r>
              <a:rPr lang="es-EC" dirty="0">
                <a:latin typeface="Calibri" pitchFamily="34" charset="0"/>
                <a:ea typeface="Calibri" panose="020F0502020204030204" pitchFamily="34" charset="0"/>
                <a:cs typeface="Calibri" pitchFamily="34" charset="0"/>
              </a:rPr>
              <a:t>Identificar la situación financiera a través del sistema de monitoreo PERLAS.	</a:t>
            </a:r>
            <a:endParaRPr lang="es-EC" dirty="0"/>
          </a:p>
        </p:txBody>
      </p:sp>
      <p:sp>
        <p:nvSpPr>
          <p:cNvPr id="18" name="11 Flecha derecha">
            <a:extLst>
              <a:ext uri="{FF2B5EF4-FFF2-40B4-BE49-F238E27FC236}">
                <a16:creationId xmlns:a16="http://schemas.microsoft.com/office/drawing/2014/main" id="{0B59D23C-B583-47AB-9663-0CB9E7FBD0D6}"/>
              </a:ext>
            </a:extLst>
          </p:cNvPr>
          <p:cNvSpPr/>
          <p:nvPr/>
        </p:nvSpPr>
        <p:spPr>
          <a:xfrm>
            <a:off x="1073409" y="3978811"/>
            <a:ext cx="640080" cy="28738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94010968"/>
      </p:ext>
    </p:extLst>
  </p:cSld>
  <p:clrMapOvr>
    <a:masterClrMapping/>
  </p:clrMapOvr>
  <p:transition spd="med">
    <p:plus/>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ítulo 1">
            <a:extLst>
              <a:ext uri="{FF2B5EF4-FFF2-40B4-BE49-F238E27FC236}">
                <a16:creationId xmlns:a16="http://schemas.microsoft.com/office/drawing/2014/main" id="{6F2F5EB6-F5F5-4E5A-AD0D-26FC93DB1140}"/>
              </a:ext>
            </a:extLst>
          </p:cNvPr>
          <p:cNvSpPr txBox="1">
            <a:spLocks/>
          </p:cNvSpPr>
          <p:nvPr/>
        </p:nvSpPr>
        <p:spPr>
          <a:xfrm>
            <a:off x="196597" y="210653"/>
            <a:ext cx="8911687" cy="6746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a:t>POBLACIÓN OBJETO DE ESTUDIO</a:t>
            </a:r>
          </a:p>
        </p:txBody>
      </p:sp>
      <p:pic>
        <p:nvPicPr>
          <p:cNvPr id="3074" name="Picture 2"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823" y="1907075"/>
            <a:ext cx="1841863" cy="11596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9" name="Título 1">
            <a:extLst>
              <a:ext uri="{FF2B5EF4-FFF2-40B4-BE49-F238E27FC236}">
                <a16:creationId xmlns:a16="http://schemas.microsoft.com/office/drawing/2014/main" id="{6F2F5EB6-F5F5-4E5A-AD0D-26FC93DB1140}"/>
              </a:ext>
            </a:extLst>
          </p:cNvPr>
          <p:cNvSpPr txBox="1">
            <a:spLocks/>
          </p:cNvSpPr>
          <p:nvPr/>
        </p:nvSpPr>
        <p:spPr>
          <a:xfrm>
            <a:off x="688632" y="754941"/>
            <a:ext cx="8911687" cy="6746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000" dirty="0"/>
              <a:t>Cooperativas de Ahorro y Crédito segmento 4 de la provincia de Pichincha</a:t>
            </a:r>
          </a:p>
        </p:txBody>
      </p:sp>
      <p:sp>
        <p:nvSpPr>
          <p:cNvPr id="13" name="12 Rectángulo redondeado"/>
          <p:cNvSpPr/>
          <p:nvPr/>
        </p:nvSpPr>
        <p:spPr>
          <a:xfrm>
            <a:off x="2873829" y="1463039"/>
            <a:ext cx="7093131" cy="182880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EC" sz="1600" dirty="0"/>
              <a:t>Para el análisis de las </a:t>
            </a:r>
            <a:r>
              <a:rPr lang="es-ES_tradnl" sz="1600" dirty="0"/>
              <a:t>Cooperativas de Ahorro y Crédito</a:t>
            </a:r>
            <a:r>
              <a:rPr lang="es-EC" sz="1600" dirty="0"/>
              <a:t> se entrevistó al Eco. Diego </a:t>
            </a:r>
            <a:r>
              <a:rPr lang="es-EC" sz="1600" dirty="0" err="1"/>
              <a:t>Aldáz</a:t>
            </a:r>
            <a:r>
              <a:rPr lang="es-EC" sz="1600" dirty="0"/>
              <a:t>, analista de riesgos de la Superintendencia de Economía Popular y Solidaria se estableció que son 5 cooperativas que a partir de las cuales se generará una propuesta estandarizada para la totalidad de las </a:t>
            </a:r>
            <a:r>
              <a:rPr lang="es-ES_tradnl" sz="1600" dirty="0"/>
              <a:t>Cooperativas de Ahorro y Crédito</a:t>
            </a:r>
            <a:r>
              <a:rPr lang="es-EC" sz="1600" dirty="0"/>
              <a:t> del segmento 4</a:t>
            </a:r>
            <a:r>
              <a:rPr lang="es-EC" dirty="0"/>
              <a:t>.</a:t>
            </a:r>
          </a:p>
          <a:p>
            <a:pPr algn="just"/>
            <a:endParaRPr lang="es-EC" dirty="0"/>
          </a:p>
        </p:txBody>
      </p:sp>
      <p:sp>
        <p:nvSpPr>
          <p:cNvPr id="14" name="13 Rectángulo"/>
          <p:cNvSpPr/>
          <p:nvPr/>
        </p:nvSpPr>
        <p:spPr>
          <a:xfrm>
            <a:off x="182880" y="3853539"/>
            <a:ext cx="1972491" cy="666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ysClr val="windowText" lastClr="000000"/>
                </a:solidFill>
              </a:rPr>
              <a:t>23 De Mayo Ltda.</a:t>
            </a:r>
            <a:endParaRPr lang="es-EC" sz="1600" dirty="0"/>
          </a:p>
        </p:txBody>
      </p:sp>
      <p:sp>
        <p:nvSpPr>
          <p:cNvPr id="15" name="14 Rectángulo"/>
          <p:cNvSpPr/>
          <p:nvPr/>
        </p:nvSpPr>
        <p:spPr>
          <a:xfrm>
            <a:off x="2403565" y="3814351"/>
            <a:ext cx="1907176" cy="75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ysClr val="windowText" lastClr="000000"/>
                </a:solidFill>
              </a:rPr>
              <a:t>Nacional Llano Grande Ltda.</a:t>
            </a:r>
          </a:p>
        </p:txBody>
      </p:sp>
      <p:sp>
        <p:nvSpPr>
          <p:cNvPr id="18" name="17 Rectángulo"/>
          <p:cNvSpPr/>
          <p:nvPr/>
        </p:nvSpPr>
        <p:spPr>
          <a:xfrm>
            <a:off x="4611188" y="3801288"/>
            <a:ext cx="2281645" cy="770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ysClr val="windowText" lastClr="000000"/>
                </a:solidFill>
              </a:rPr>
              <a:t>Esperanza y Progreso Del Valle</a:t>
            </a:r>
          </a:p>
        </p:txBody>
      </p:sp>
      <p:sp>
        <p:nvSpPr>
          <p:cNvPr id="20" name="19 Rectángulo"/>
          <p:cNvSpPr/>
          <p:nvPr/>
        </p:nvSpPr>
        <p:spPr>
          <a:xfrm>
            <a:off x="7171509" y="3840477"/>
            <a:ext cx="2225038" cy="679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600" dirty="0">
                <a:solidFill>
                  <a:sysClr val="windowText" lastClr="000000"/>
                </a:solidFill>
              </a:rPr>
              <a:t>17 De Marzo Ltda.</a:t>
            </a:r>
          </a:p>
        </p:txBody>
      </p:sp>
      <p:sp>
        <p:nvSpPr>
          <p:cNvPr id="21" name="20 Rectángulo"/>
          <p:cNvSpPr/>
          <p:nvPr/>
        </p:nvSpPr>
        <p:spPr>
          <a:xfrm>
            <a:off x="9653451" y="3749036"/>
            <a:ext cx="2299063" cy="809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ysClr val="windowText" lastClr="000000"/>
                </a:solidFill>
              </a:rPr>
              <a:t>Emprendedores     </a:t>
            </a:r>
            <a:r>
              <a:rPr lang="es-EC" sz="1600" dirty="0" err="1">
                <a:solidFill>
                  <a:sysClr val="windowText" lastClr="000000"/>
                </a:solidFill>
              </a:rPr>
              <a:t>Coopemprender</a:t>
            </a:r>
            <a:r>
              <a:rPr lang="es-EC" sz="1600" dirty="0">
                <a:solidFill>
                  <a:sysClr val="windowText" lastClr="000000"/>
                </a:solidFill>
              </a:rPr>
              <a:t> </a:t>
            </a:r>
            <a:r>
              <a:rPr lang="es-EC" sz="1600" dirty="0" err="1">
                <a:solidFill>
                  <a:sysClr val="windowText" lastClr="000000"/>
                </a:solidFill>
              </a:rPr>
              <a:t>Ltda</a:t>
            </a:r>
            <a:r>
              <a:rPr lang="es-EC" sz="1600" dirty="0">
                <a:solidFill>
                  <a:sysClr val="windowText" lastClr="000000"/>
                </a:solidFill>
              </a:rPr>
              <a:t> </a:t>
            </a:r>
            <a:endParaRPr lang="es-EC" sz="1600" dirty="0">
              <a:solidFill>
                <a:sysClr val="windowText" lastClr="000000"/>
              </a:solidFill>
              <a:latin typeface="Calibri"/>
              <a:ea typeface="Times New Roman"/>
              <a:cs typeface="Times New Roman"/>
            </a:endParaRPr>
          </a:p>
        </p:txBody>
      </p:sp>
      <p:pic>
        <p:nvPicPr>
          <p:cNvPr id="23554" name="Picture 2" descr="Resultado de imagen para cooperativa de ahorro y credito 23 de mayo ltda"/>
          <p:cNvPicPr>
            <a:picLocks noChangeAspect="1" noChangeArrowheads="1"/>
          </p:cNvPicPr>
          <p:nvPr/>
        </p:nvPicPr>
        <p:blipFill>
          <a:blip r:embed="rId4" cstate="print"/>
          <a:srcRect/>
          <a:stretch>
            <a:fillRect/>
          </a:stretch>
        </p:blipFill>
        <p:spPr bwMode="auto">
          <a:xfrm>
            <a:off x="0" y="5051816"/>
            <a:ext cx="2012859" cy="662148"/>
          </a:xfrm>
          <a:prstGeom prst="rect">
            <a:avLst/>
          </a:prstGeom>
          <a:noFill/>
        </p:spPr>
      </p:pic>
      <p:sp>
        <p:nvSpPr>
          <p:cNvPr id="23556" name="AutoShape 4" descr="Resultado de imagen para cooperativa de ahorro y credito nacional llano grand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23558" name="Picture 6" descr="Resultado de imagen para cooperativa de ahorro y credito nacional llano grande"/>
          <p:cNvPicPr>
            <a:picLocks noChangeAspect="1" noChangeArrowheads="1"/>
          </p:cNvPicPr>
          <p:nvPr/>
        </p:nvPicPr>
        <p:blipFill>
          <a:blip r:embed="rId5" cstate="print"/>
          <a:srcRect/>
          <a:stretch>
            <a:fillRect/>
          </a:stretch>
        </p:blipFill>
        <p:spPr bwMode="auto">
          <a:xfrm>
            <a:off x="2493827" y="4736236"/>
            <a:ext cx="1555659" cy="1101926"/>
          </a:xfrm>
          <a:prstGeom prst="rect">
            <a:avLst/>
          </a:prstGeom>
          <a:noFill/>
        </p:spPr>
      </p:pic>
      <p:pic>
        <p:nvPicPr>
          <p:cNvPr id="23560" name="Picture 8" descr="Resultado de imagen para cooperativa de ahorro y credito esperanza y progreso del valle"/>
          <p:cNvPicPr>
            <a:picLocks noChangeAspect="1" noChangeArrowheads="1"/>
          </p:cNvPicPr>
          <p:nvPr/>
        </p:nvPicPr>
        <p:blipFill>
          <a:blip r:embed="rId6" cstate="print"/>
          <a:srcRect/>
          <a:stretch>
            <a:fillRect/>
          </a:stretch>
        </p:blipFill>
        <p:spPr bwMode="auto">
          <a:xfrm>
            <a:off x="4936581" y="4611505"/>
            <a:ext cx="1529534" cy="1302171"/>
          </a:xfrm>
          <a:prstGeom prst="rect">
            <a:avLst/>
          </a:prstGeom>
          <a:noFill/>
        </p:spPr>
      </p:pic>
      <p:pic>
        <p:nvPicPr>
          <p:cNvPr id="23562" name="Picture 10" descr="Resultado de imagen para cooperativa de ahorro y credito17 de marzo"/>
          <p:cNvPicPr>
            <a:picLocks noChangeAspect="1" noChangeArrowheads="1"/>
          </p:cNvPicPr>
          <p:nvPr/>
        </p:nvPicPr>
        <p:blipFill>
          <a:blip r:embed="rId7" cstate="print"/>
          <a:srcRect/>
          <a:stretch>
            <a:fillRect/>
          </a:stretch>
        </p:blipFill>
        <p:spPr bwMode="auto">
          <a:xfrm>
            <a:off x="6926581" y="4915532"/>
            <a:ext cx="2517866" cy="715761"/>
          </a:xfrm>
          <a:prstGeom prst="rect">
            <a:avLst/>
          </a:prstGeom>
          <a:noFill/>
        </p:spPr>
      </p:pic>
      <p:pic>
        <p:nvPicPr>
          <p:cNvPr id="23564" name="Picture 12" descr="Resultado de imagen para cooperativa de ahorro y credito emprendedores coopemprender limitada"/>
          <p:cNvPicPr>
            <a:picLocks noChangeAspect="1" noChangeArrowheads="1"/>
          </p:cNvPicPr>
          <p:nvPr/>
        </p:nvPicPr>
        <p:blipFill>
          <a:blip r:embed="rId8" cstate="print"/>
          <a:srcRect l="37512" t="33631" r="27265" b="39940"/>
          <a:stretch>
            <a:fillRect/>
          </a:stretch>
        </p:blipFill>
        <p:spPr bwMode="auto">
          <a:xfrm>
            <a:off x="9771017" y="4840156"/>
            <a:ext cx="2123334" cy="1194880"/>
          </a:xfrm>
          <a:prstGeom prst="rect">
            <a:avLst/>
          </a:prstGeom>
          <a:noFill/>
        </p:spPr>
      </p:pic>
    </p:spTree>
    <p:extLst>
      <p:ext uri="{BB962C8B-B14F-4D97-AF65-F5344CB8AC3E}">
        <p14:creationId xmlns:p14="http://schemas.microsoft.com/office/powerpoint/2010/main" val="1979115501"/>
      </p:ext>
    </p:extLst>
  </p:cSld>
  <p:clrMapOvr>
    <a:masterClrMapping/>
  </p:clrMapOvr>
  <p:transition spd="med">
    <p:plu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n relacionada"/>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025627" y="84127"/>
            <a:ext cx="6346586" cy="634658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166022" y="508104"/>
            <a:ext cx="8596668" cy="4284372"/>
          </a:xfrm>
        </p:spPr>
        <p:txBody>
          <a:bodyPr>
            <a:noAutofit/>
          </a:bodyPr>
          <a:lstStyle/>
          <a:p>
            <a:pPr algn="ctr"/>
            <a:r>
              <a:rPr lang="es-EC" sz="9600" dirty="0">
                <a:solidFill>
                  <a:schemeClr val="tx1"/>
                </a:solidFill>
              </a:rPr>
              <a:t>RESULTADOS DE LA INVESTIGACIÓN</a:t>
            </a:r>
          </a:p>
        </p:txBody>
      </p:sp>
      <p:pic>
        <p:nvPicPr>
          <p:cNvPr id="4"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6593613"/>
      </p:ext>
    </p:extLst>
  </p:cSld>
  <p:clrMapOvr>
    <a:masterClrMapping/>
  </p:clrMapOvr>
  <p:transition spd="med">
    <p:plus/>
  </p:transition>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4011</TotalTime>
  <Words>1833</Words>
  <Application>Microsoft Office PowerPoint</Application>
  <PresentationFormat>Panorámica</PresentationFormat>
  <Paragraphs>283</Paragraphs>
  <Slides>28</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28</vt:i4>
      </vt:variant>
    </vt:vector>
  </HeadingPairs>
  <TitlesOfParts>
    <vt:vector size="35" baseType="lpstr">
      <vt:lpstr>Arial</vt:lpstr>
      <vt:lpstr>Calibri</vt:lpstr>
      <vt:lpstr>Times New Roman</vt:lpstr>
      <vt:lpstr>Trebuchet MS</vt:lpstr>
      <vt:lpstr>Wingdings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 DE LA INVESTIGACIÓN</vt:lpstr>
      <vt:lpstr>Informe por Variables</vt:lpstr>
      <vt:lpstr>Presentación de PowerPoint</vt:lpstr>
      <vt:lpstr>Presentación de PowerPoint</vt:lpstr>
      <vt:lpstr>Presentación de PowerPoint</vt:lpstr>
      <vt:lpstr>Presentación de PowerPoint</vt:lpstr>
      <vt:lpstr>Presentación de PowerPoint</vt:lpstr>
      <vt:lpstr>Informe por Variables</vt:lpstr>
      <vt:lpstr>Presentación de PowerPoint</vt:lpstr>
      <vt:lpstr>Presentación de PowerPoint</vt:lpstr>
      <vt:lpstr>Presentación de PowerPoint</vt:lpstr>
      <vt:lpstr>Discusión de resultados</vt:lpstr>
      <vt:lpstr>Presentación de PowerPoint</vt:lpstr>
      <vt:lpstr>RECOMENDACIONES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Umbrella7</cp:lastModifiedBy>
  <cp:revision>384</cp:revision>
  <dcterms:created xsi:type="dcterms:W3CDTF">2017-11-21T03:27:11Z</dcterms:created>
  <dcterms:modified xsi:type="dcterms:W3CDTF">2019-03-22T23:57:30Z</dcterms:modified>
</cp:coreProperties>
</file>