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Lst>
  <p:sldIdLst>
    <p:sldId id="256" r:id="rId2"/>
    <p:sldId id="307" r:id="rId3"/>
    <p:sldId id="257" r:id="rId4"/>
    <p:sldId id="258" r:id="rId5"/>
    <p:sldId id="259" r:id="rId6"/>
    <p:sldId id="266" r:id="rId7"/>
    <p:sldId id="267" r:id="rId8"/>
    <p:sldId id="260" r:id="rId9"/>
    <p:sldId id="305" r:id="rId10"/>
    <p:sldId id="310" r:id="rId11"/>
    <p:sldId id="308" r:id="rId12"/>
    <p:sldId id="309" r:id="rId13"/>
    <p:sldId id="313" r:id="rId14"/>
    <p:sldId id="312" r:id="rId15"/>
    <p:sldId id="261" r:id="rId16"/>
    <p:sldId id="262" r:id="rId17"/>
    <p:sldId id="263" r:id="rId18"/>
    <p:sldId id="264" r:id="rId19"/>
    <p:sldId id="268" r:id="rId20"/>
    <p:sldId id="270" r:id="rId21"/>
    <p:sldId id="271" r:id="rId22"/>
    <p:sldId id="272" r:id="rId23"/>
    <p:sldId id="273" r:id="rId24"/>
    <p:sldId id="265" r:id="rId25"/>
    <p:sldId id="269" r:id="rId26"/>
    <p:sldId id="275" r:id="rId27"/>
    <p:sldId id="276" r:id="rId28"/>
    <p:sldId id="277" r:id="rId29"/>
    <p:sldId id="278" r:id="rId30"/>
    <p:sldId id="279" r:id="rId31"/>
    <p:sldId id="280" r:id="rId32"/>
    <p:sldId id="281" r:id="rId33"/>
    <p:sldId id="282" r:id="rId34"/>
    <p:sldId id="283" r:id="rId35"/>
    <p:sldId id="284" r:id="rId36"/>
    <p:sldId id="285" r:id="rId37"/>
    <p:sldId id="287" r:id="rId38"/>
    <p:sldId id="286" r:id="rId39"/>
    <p:sldId id="288" r:id="rId40"/>
    <p:sldId id="289" r:id="rId41"/>
    <p:sldId id="291" r:id="rId42"/>
    <p:sldId id="292" r:id="rId43"/>
    <p:sldId id="290" r:id="rId44"/>
    <p:sldId id="293" r:id="rId45"/>
    <p:sldId id="294" r:id="rId46"/>
    <p:sldId id="314" r:id="rId47"/>
    <p:sldId id="315" r:id="rId48"/>
    <p:sldId id="316" r:id="rId49"/>
    <p:sldId id="295" r:id="rId50"/>
    <p:sldId id="296" r:id="rId51"/>
    <p:sldId id="297" r:id="rId52"/>
    <p:sldId id="298" r:id="rId53"/>
    <p:sldId id="299" r:id="rId54"/>
    <p:sldId id="300" r:id="rId55"/>
    <p:sldId id="301" r:id="rId56"/>
    <p:sldId id="302" r:id="rId57"/>
    <p:sldId id="304" r:id="rId58"/>
    <p:sldId id="317" r:id="rId59"/>
    <p:sldId id="319" r:id="rId60"/>
    <p:sldId id="320" r:id="rId61"/>
    <p:sldId id="321" r:id="rId62"/>
    <p:sldId id="318" r:id="rId63"/>
    <p:sldId id="322" r:id="rId6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74" d="100"/>
          <a:sy n="74" d="100"/>
        </p:scale>
        <p:origin x="-45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F:\TESIS%202\CALCULOS%20EXCEL%20final%201507.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F:\TESIS%202\CALCULOS%20EXCEL%20final%20150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TESIS%202\CARACTERIZACI&#211;N%20RESIDENCIAL,%20COMECIAL%20E%20INDUSTRIAL\Formulario%20de%20Caracterizaci&#243;n%20urbano%20y%20rural%20RESIDENCI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TESIS%202\CALCULOS%20EXCEL%20final%2010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Lixiviados!$R$5:$S$5</c:f>
              <c:strCache>
                <c:ptCount val="1"/>
                <c:pt idx="0">
                  <c:v>M022 TABACUNDO H.MOJANDA</c:v>
                </c:pt>
              </c:strCache>
            </c:strRef>
          </c:tx>
          <c:marker>
            <c:symbol val="none"/>
          </c:marker>
          <c:cat>
            <c:strRef>
              <c:f>Lixiviados!$T$4:$AE$4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Lixiviados!$T$5:$AE$5</c:f>
              <c:numCache>
                <c:formatCode>General</c:formatCode>
                <c:ptCount val="12"/>
                <c:pt idx="0">
                  <c:v>69.900000000000006</c:v>
                </c:pt>
                <c:pt idx="1">
                  <c:v>103.6</c:v>
                </c:pt>
                <c:pt idx="2">
                  <c:v>108.7</c:v>
                </c:pt>
                <c:pt idx="3">
                  <c:v>119.7</c:v>
                </c:pt>
                <c:pt idx="4">
                  <c:v>75.400000000000006</c:v>
                </c:pt>
                <c:pt idx="5">
                  <c:v>33.4</c:v>
                </c:pt>
                <c:pt idx="6">
                  <c:v>15.4</c:v>
                </c:pt>
                <c:pt idx="7">
                  <c:v>23.7</c:v>
                </c:pt>
                <c:pt idx="8">
                  <c:v>57.8</c:v>
                </c:pt>
                <c:pt idx="9">
                  <c:v>112.2</c:v>
                </c:pt>
                <c:pt idx="10">
                  <c:v>110.8</c:v>
                </c:pt>
                <c:pt idx="11">
                  <c:v>85.9</c:v>
                </c:pt>
              </c:numCache>
            </c:numRef>
          </c:val>
          <c:smooth val="0"/>
        </c:ser>
        <c:ser>
          <c:idx val="1"/>
          <c:order val="1"/>
          <c:tx>
            <c:strRef>
              <c:f>Lixiviados!$R$6:$S$6</c:f>
              <c:strCache>
                <c:ptCount val="1"/>
                <c:pt idx="0">
                  <c:v>M111 MALCHINGUI INAMHI</c:v>
                </c:pt>
              </c:strCache>
            </c:strRef>
          </c:tx>
          <c:marker>
            <c:symbol val="none"/>
          </c:marker>
          <c:cat>
            <c:strRef>
              <c:f>Lixiviados!$T$4:$AE$4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Lixiviados!$T$6:$AE$6</c:f>
              <c:numCache>
                <c:formatCode>General</c:formatCode>
                <c:ptCount val="12"/>
                <c:pt idx="0">
                  <c:v>41.7</c:v>
                </c:pt>
                <c:pt idx="1">
                  <c:v>42.2</c:v>
                </c:pt>
                <c:pt idx="2">
                  <c:v>53.7</c:v>
                </c:pt>
                <c:pt idx="3">
                  <c:v>87.1</c:v>
                </c:pt>
                <c:pt idx="4">
                  <c:v>51.5</c:v>
                </c:pt>
                <c:pt idx="5">
                  <c:v>28.3</c:v>
                </c:pt>
                <c:pt idx="6">
                  <c:v>13.4</c:v>
                </c:pt>
                <c:pt idx="7">
                  <c:v>11.6</c:v>
                </c:pt>
                <c:pt idx="8">
                  <c:v>39.1</c:v>
                </c:pt>
                <c:pt idx="9">
                  <c:v>45.6</c:v>
                </c:pt>
                <c:pt idx="10">
                  <c:v>43.2</c:v>
                </c:pt>
                <c:pt idx="11">
                  <c:v>40</c:v>
                </c:pt>
              </c:numCache>
            </c:numRef>
          </c:val>
          <c:smooth val="0"/>
        </c:ser>
        <c:ser>
          <c:idx val="2"/>
          <c:order val="2"/>
          <c:tx>
            <c:strRef>
              <c:f>Lixiviados!$R$7:$S$7</c:f>
              <c:strCache>
                <c:ptCount val="1"/>
                <c:pt idx="0">
                  <c:v>M574 HDA.JERUSALEN</c:v>
                </c:pt>
              </c:strCache>
            </c:strRef>
          </c:tx>
          <c:marker>
            <c:symbol val="none"/>
          </c:marker>
          <c:cat>
            <c:strRef>
              <c:f>Lixiviados!$T$4:$AE$4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Lixiviados!$T$7:$AE$7</c:f>
              <c:numCache>
                <c:formatCode>General</c:formatCode>
                <c:ptCount val="12"/>
                <c:pt idx="0">
                  <c:v>34.6</c:v>
                </c:pt>
                <c:pt idx="1">
                  <c:v>43.4</c:v>
                </c:pt>
                <c:pt idx="2">
                  <c:v>78.3</c:v>
                </c:pt>
                <c:pt idx="3">
                  <c:v>61.2</c:v>
                </c:pt>
                <c:pt idx="4">
                  <c:v>31.4</c:v>
                </c:pt>
                <c:pt idx="5">
                  <c:v>15.9</c:v>
                </c:pt>
                <c:pt idx="6">
                  <c:v>12.6</c:v>
                </c:pt>
                <c:pt idx="7">
                  <c:v>13.9</c:v>
                </c:pt>
                <c:pt idx="8">
                  <c:v>37.9</c:v>
                </c:pt>
                <c:pt idx="9">
                  <c:v>71</c:v>
                </c:pt>
                <c:pt idx="10">
                  <c:v>62.7</c:v>
                </c:pt>
                <c:pt idx="11">
                  <c:v>32.200000000000003</c:v>
                </c:pt>
              </c:numCache>
            </c:numRef>
          </c:val>
          <c:smooth val="0"/>
        </c:ser>
        <c:ser>
          <c:idx val="3"/>
          <c:order val="3"/>
          <c:tx>
            <c:strRef>
              <c:f>Lixiviados!$R$8:$S$8</c:f>
              <c:strCache>
                <c:ptCount val="1"/>
                <c:pt idx="0">
                  <c:v>M605 COCHASQUI-HDA. INAMHI</c:v>
                </c:pt>
              </c:strCache>
            </c:strRef>
          </c:tx>
          <c:marker>
            <c:symbol val="none"/>
          </c:marker>
          <c:cat>
            <c:strRef>
              <c:f>Lixiviados!$T$4:$AE$4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Lixiviados!$T$8:$AE$8</c:f>
              <c:numCache>
                <c:formatCode>General</c:formatCode>
                <c:ptCount val="12"/>
                <c:pt idx="0">
                  <c:v>79.5</c:v>
                </c:pt>
                <c:pt idx="1">
                  <c:v>85.6</c:v>
                </c:pt>
                <c:pt idx="2">
                  <c:v>71.7</c:v>
                </c:pt>
                <c:pt idx="3">
                  <c:v>98.4</c:v>
                </c:pt>
                <c:pt idx="4">
                  <c:v>64</c:v>
                </c:pt>
                <c:pt idx="5">
                  <c:v>35.5</c:v>
                </c:pt>
                <c:pt idx="6">
                  <c:v>12.7</c:v>
                </c:pt>
                <c:pt idx="7">
                  <c:v>14.8</c:v>
                </c:pt>
                <c:pt idx="8">
                  <c:v>52</c:v>
                </c:pt>
                <c:pt idx="9">
                  <c:v>102.8</c:v>
                </c:pt>
                <c:pt idx="10">
                  <c:v>102.4</c:v>
                </c:pt>
                <c:pt idx="11">
                  <c:v>56.7</c:v>
                </c:pt>
              </c:numCache>
            </c:numRef>
          </c:val>
          <c:smooth val="0"/>
        </c:ser>
        <c:ser>
          <c:idx val="4"/>
          <c:order val="4"/>
          <c:tx>
            <c:strRef>
              <c:f>Lixiviados!$R$9:$S$9</c:f>
              <c:strCache>
                <c:ptCount val="1"/>
                <c:pt idx="0">
                  <c:v>MA2T TOMALON-TABACUNDO</c:v>
                </c:pt>
              </c:strCache>
            </c:strRef>
          </c:tx>
          <c:marker>
            <c:symbol val="none"/>
          </c:marker>
          <c:cat>
            <c:strRef>
              <c:f>Lixiviados!$T$4:$AE$4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Lixiviados!$T$9:$AE$9</c:f>
              <c:numCache>
                <c:formatCode>General</c:formatCode>
                <c:ptCount val="12"/>
                <c:pt idx="0">
                  <c:v>55.7</c:v>
                </c:pt>
                <c:pt idx="1">
                  <c:v>57.6</c:v>
                </c:pt>
                <c:pt idx="2">
                  <c:v>77.400000000000006</c:v>
                </c:pt>
                <c:pt idx="3">
                  <c:v>87</c:v>
                </c:pt>
                <c:pt idx="4">
                  <c:v>59.9</c:v>
                </c:pt>
                <c:pt idx="5">
                  <c:v>28.3</c:v>
                </c:pt>
                <c:pt idx="6">
                  <c:v>11.6</c:v>
                </c:pt>
                <c:pt idx="7">
                  <c:v>8.6999999999999993</c:v>
                </c:pt>
                <c:pt idx="8">
                  <c:v>33.200000000000003</c:v>
                </c:pt>
                <c:pt idx="9">
                  <c:v>66.099999999999994</c:v>
                </c:pt>
                <c:pt idx="10">
                  <c:v>68.3</c:v>
                </c:pt>
                <c:pt idx="11">
                  <c:v>66.099999999999994</c:v>
                </c:pt>
              </c:numCache>
            </c:numRef>
          </c:val>
          <c:smooth val="0"/>
        </c:ser>
        <c:dLbls>
          <c:showLegendKey val="0"/>
          <c:showVal val="0"/>
          <c:showCatName val="0"/>
          <c:showSerName val="0"/>
          <c:showPercent val="0"/>
          <c:showBubbleSize val="0"/>
        </c:dLbls>
        <c:dropLines/>
        <c:marker val="1"/>
        <c:smooth val="0"/>
        <c:axId val="93657600"/>
        <c:axId val="80711616"/>
      </c:lineChart>
      <c:catAx>
        <c:axId val="93657600"/>
        <c:scaling>
          <c:orientation val="minMax"/>
        </c:scaling>
        <c:delete val="0"/>
        <c:axPos val="b"/>
        <c:title>
          <c:tx>
            <c:rich>
              <a:bodyPr/>
              <a:lstStyle/>
              <a:p>
                <a:pPr>
                  <a:defRPr/>
                </a:pPr>
                <a:r>
                  <a:rPr lang="es-ES"/>
                  <a:t>Meses</a:t>
                </a:r>
              </a:p>
            </c:rich>
          </c:tx>
          <c:layout/>
          <c:overlay val="0"/>
        </c:title>
        <c:numFmt formatCode="General" sourceLinked="0"/>
        <c:majorTickMark val="none"/>
        <c:minorTickMark val="none"/>
        <c:tickLblPos val="nextTo"/>
        <c:crossAx val="80711616"/>
        <c:crosses val="autoZero"/>
        <c:auto val="1"/>
        <c:lblAlgn val="ctr"/>
        <c:lblOffset val="100"/>
        <c:noMultiLvlLbl val="0"/>
      </c:catAx>
      <c:valAx>
        <c:axId val="80711616"/>
        <c:scaling>
          <c:orientation val="minMax"/>
        </c:scaling>
        <c:delete val="0"/>
        <c:axPos val="l"/>
        <c:majorGridlines/>
        <c:title>
          <c:tx>
            <c:rich>
              <a:bodyPr/>
              <a:lstStyle/>
              <a:p>
                <a:pPr>
                  <a:defRPr/>
                </a:pPr>
                <a:r>
                  <a:rPr lang="es-ES"/>
                  <a:t>Precipitaciòn media mensual (mm) </a:t>
                </a:r>
              </a:p>
            </c:rich>
          </c:tx>
          <c:layout/>
          <c:overlay val="0"/>
        </c:title>
        <c:numFmt formatCode="General" sourceLinked="1"/>
        <c:majorTickMark val="out"/>
        <c:minorTickMark val="none"/>
        <c:tickLblPos val="nextTo"/>
        <c:crossAx val="9365760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Lixiviados!$R$30:$S$30</c:f>
              <c:strCache>
                <c:ptCount val="2"/>
                <c:pt idx="0">
                  <c:v>M022</c:v>
                </c:pt>
                <c:pt idx="1">
                  <c:v>TABACUNDO H.MOJANDA</c:v>
                </c:pt>
              </c:strCache>
            </c:strRef>
          </c:tx>
          <c:spPr>
            <a:ln w="28575" cap="rnd">
              <a:solidFill>
                <a:schemeClr val="accent1"/>
              </a:solidFill>
              <a:round/>
            </a:ln>
            <a:effectLst/>
          </c:spPr>
          <c:marker>
            <c:symbol val="none"/>
          </c:marker>
          <c:cat>
            <c:strRef>
              <c:f>Lixiviados!$T$29:$AF$29</c:f>
              <c:strCache>
                <c:ptCount val="13"/>
                <c:pt idx="0">
                  <c:v>ENE</c:v>
                </c:pt>
                <c:pt idx="1">
                  <c:v>FEB</c:v>
                </c:pt>
                <c:pt idx="2">
                  <c:v>MAR</c:v>
                </c:pt>
                <c:pt idx="3">
                  <c:v>ABR</c:v>
                </c:pt>
                <c:pt idx="4">
                  <c:v>MAY</c:v>
                </c:pt>
                <c:pt idx="5">
                  <c:v>JUN</c:v>
                </c:pt>
                <c:pt idx="6">
                  <c:v>JUL</c:v>
                </c:pt>
                <c:pt idx="7">
                  <c:v>AGO</c:v>
                </c:pt>
                <c:pt idx="8">
                  <c:v>SEP</c:v>
                </c:pt>
                <c:pt idx="9">
                  <c:v>OCT</c:v>
                </c:pt>
                <c:pt idx="10">
                  <c:v>NOV</c:v>
                </c:pt>
                <c:pt idx="11">
                  <c:v>DIC</c:v>
                </c:pt>
                <c:pt idx="12">
                  <c:v>TOTAL</c:v>
                </c:pt>
              </c:strCache>
            </c:strRef>
          </c:cat>
          <c:val>
            <c:numRef>
              <c:f>Lixiviados!$T$30:$AF$30</c:f>
              <c:numCache>
                <c:formatCode>General</c:formatCode>
                <c:ptCount val="13"/>
                <c:pt idx="0">
                  <c:v>12.8</c:v>
                </c:pt>
                <c:pt idx="1">
                  <c:v>12.7</c:v>
                </c:pt>
                <c:pt idx="2">
                  <c:v>12.8</c:v>
                </c:pt>
                <c:pt idx="3">
                  <c:v>12.8</c:v>
                </c:pt>
                <c:pt idx="4">
                  <c:v>12.9</c:v>
                </c:pt>
                <c:pt idx="5">
                  <c:v>12.6</c:v>
                </c:pt>
                <c:pt idx="6">
                  <c:v>12.5</c:v>
                </c:pt>
                <c:pt idx="7">
                  <c:v>12.8</c:v>
                </c:pt>
                <c:pt idx="8">
                  <c:v>12.8</c:v>
                </c:pt>
                <c:pt idx="9">
                  <c:v>12.9</c:v>
                </c:pt>
                <c:pt idx="10">
                  <c:v>12.9</c:v>
                </c:pt>
                <c:pt idx="11">
                  <c:v>13</c:v>
                </c:pt>
                <c:pt idx="12">
                  <c:v>12.8</c:v>
                </c:pt>
              </c:numCache>
            </c:numRef>
          </c:val>
          <c:smooth val="0"/>
        </c:ser>
        <c:ser>
          <c:idx val="1"/>
          <c:order val="1"/>
          <c:tx>
            <c:strRef>
              <c:f>Lixiviados!$R$31:$S$31</c:f>
              <c:strCache>
                <c:ptCount val="2"/>
                <c:pt idx="0">
                  <c:v>M111</c:v>
                </c:pt>
                <c:pt idx="1">
                  <c:v>MALCHINGUI INAMHI</c:v>
                </c:pt>
              </c:strCache>
            </c:strRef>
          </c:tx>
          <c:spPr>
            <a:ln w="28575" cap="rnd">
              <a:solidFill>
                <a:schemeClr val="accent2"/>
              </a:solidFill>
              <a:round/>
            </a:ln>
            <a:effectLst/>
          </c:spPr>
          <c:marker>
            <c:symbol val="none"/>
          </c:marker>
          <c:cat>
            <c:strRef>
              <c:f>Lixiviados!$T$29:$AF$29</c:f>
              <c:strCache>
                <c:ptCount val="13"/>
                <c:pt idx="0">
                  <c:v>ENE</c:v>
                </c:pt>
                <c:pt idx="1">
                  <c:v>FEB</c:v>
                </c:pt>
                <c:pt idx="2">
                  <c:v>MAR</c:v>
                </c:pt>
                <c:pt idx="3">
                  <c:v>ABR</c:v>
                </c:pt>
                <c:pt idx="4">
                  <c:v>MAY</c:v>
                </c:pt>
                <c:pt idx="5">
                  <c:v>JUN</c:v>
                </c:pt>
                <c:pt idx="6">
                  <c:v>JUL</c:v>
                </c:pt>
                <c:pt idx="7">
                  <c:v>AGO</c:v>
                </c:pt>
                <c:pt idx="8">
                  <c:v>SEP</c:v>
                </c:pt>
                <c:pt idx="9">
                  <c:v>OCT</c:v>
                </c:pt>
                <c:pt idx="10">
                  <c:v>NOV</c:v>
                </c:pt>
                <c:pt idx="11">
                  <c:v>DIC</c:v>
                </c:pt>
                <c:pt idx="12">
                  <c:v>TOTAL</c:v>
                </c:pt>
              </c:strCache>
            </c:strRef>
          </c:cat>
          <c:val>
            <c:numRef>
              <c:f>Lixiviados!$T$31:$AF$31</c:f>
              <c:numCache>
                <c:formatCode>General</c:formatCode>
                <c:ptCount val="13"/>
                <c:pt idx="0">
                  <c:v>14.3</c:v>
                </c:pt>
                <c:pt idx="1">
                  <c:v>14.5</c:v>
                </c:pt>
                <c:pt idx="2">
                  <c:v>14.7</c:v>
                </c:pt>
                <c:pt idx="3">
                  <c:v>14.8</c:v>
                </c:pt>
                <c:pt idx="4">
                  <c:v>15</c:v>
                </c:pt>
                <c:pt idx="5">
                  <c:v>14.7</c:v>
                </c:pt>
                <c:pt idx="6">
                  <c:v>14.9</c:v>
                </c:pt>
                <c:pt idx="7">
                  <c:v>15.7</c:v>
                </c:pt>
                <c:pt idx="8">
                  <c:v>15</c:v>
                </c:pt>
                <c:pt idx="9">
                  <c:v>14.9</c:v>
                </c:pt>
                <c:pt idx="10">
                  <c:v>14.5</c:v>
                </c:pt>
                <c:pt idx="11">
                  <c:v>14.5</c:v>
                </c:pt>
                <c:pt idx="12">
                  <c:v>14.8</c:v>
                </c:pt>
              </c:numCache>
            </c:numRef>
          </c:val>
          <c:smooth val="0"/>
        </c:ser>
        <c:ser>
          <c:idx val="2"/>
          <c:order val="2"/>
          <c:tx>
            <c:strRef>
              <c:f>Lixiviados!$R$32:$S$32</c:f>
              <c:strCache>
                <c:ptCount val="2"/>
                <c:pt idx="0">
                  <c:v>M605</c:v>
                </c:pt>
                <c:pt idx="1">
                  <c:v>COCHASQUI-HDA. INAMHI</c:v>
                </c:pt>
              </c:strCache>
            </c:strRef>
          </c:tx>
          <c:spPr>
            <a:ln w="28575" cap="rnd">
              <a:solidFill>
                <a:schemeClr val="accent3"/>
              </a:solidFill>
              <a:round/>
            </a:ln>
            <a:effectLst/>
          </c:spPr>
          <c:marker>
            <c:symbol val="none"/>
          </c:marker>
          <c:cat>
            <c:strRef>
              <c:f>Lixiviados!$T$29:$AF$29</c:f>
              <c:strCache>
                <c:ptCount val="13"/>
                <c:pt idx="0">
                  <c:v>ENE</c:v>
                </c:pt>
                <c:pt idx="1">
                  <c:v>FEB</c:v>
                </c:pt>
                <c:pt idx="2">
                  <c:v>MAR</c:v>
                </c:pt>
                <c:pt idx="3">
                  <c:v>ABR</c:v>
                </c:pt>
                <c:pt idx="4">
                  <c:v>MAY</c:v>
                </c:pt>
                <c:pt idx="5">
                  <c:v>JUN</c:v>
                </c:pt>
                <c:pt idx="6">
                  <c:v>JUL</c:v>
                </c:pt>
                <c:pt idx="7">
                  <c:v>AGO</c:v>
                </c:pt>
                <c:pt idx="8">
                  <c:v>SEP</c:v>
                </c:pt>
                <c:pt idx="9">
                  <c:v>OCT</c:v>
                </c:pt>
                <c:pt idx="10">
                  <c:v>NOV</c:v>
                </c:pt>
                <c:pt idx="11">
                  <c:v>DIC</c:v>
                </c:pt>
                <c:pt idx="12">
                  <c:v>TOTAL</c:v>
                </c:pt>
              </c:strCache>
            </c:strRef>
          </c:cat>
          <c:val>
            <c:numRef>
              <c:f>Lixiviados!$T$32:$AF$32</c:f>
              <c:numCache>
                <c:formatCode>General</c:formatCode>
                <c:ptCount val="13"/>
                <c:pt idx="0">
                  <c:v>12.5</c:v>
                </c:pt>
                <c:pt idx="1">
                  <c:v>12.2</c:v>
                </c:pt>
                <c:pt idx="2">
                  <c:v>12.3</c:v>
                </c:pt>
                <c:pt idx="3">
                  <c:v>12.5</c:v>
                </c:pt>
                <c:pt idx="4">
                  <c:v>12.8</c:v>
                </c:pt>
                <c:pt idx="5">
                  <c:v>12.4</c:v>
                </c:pt>
                <c:pt idx="6">
                  <c:v>12.3</c:v>
                </c:pt>
                <c:pt idx="7">
                  <c:v>12.7</c:v>
                </c:pt>
                <c:pt idx="8">
                  <c:v>12.8</c:v>
                </c:pt>
                <c:pt idx="9">
                  <c:v>12.4</c:v>
                </c:pt>
                <c:pt idx="10">
                  <c:v>12.4</c:v>
                </c:pt>
                <c:pt idx="11">
                  <c:v>12.4</c:v>
                </c:pt>
                <c:pt idx="12">
                  <c:v>12.5</c:v>
                </c:pt>
              </c:numCache>
            </c:numRef>
          </c:val>
          <c:smooth val="0"/>
        </c:ser>
        <c:ser>
          <c:idx val="3"/>
          <c:order val="3"/>
          <c:tx>
            <c:strRef>
              <c:f>Lixiviados!$R$33:$S$33</c:f>
              <c:strCache>
                <c:ptCount val="2"/>
                <c:pt idx="0">
                  <c:v>MA2T</c:v>
                </c:pt>
                <c:pt idx="1">
                  <c:v>TOMALON-TABACUNDO</c:v>
                </c:pt>
              </c:strCache>
            </c:strRef>
          </c:tx>
          <c:spPr>
            <a:ln w="28575" cap="rnd">
              <a:solidFill>
                <a:schemeClr val="accent4"/>
              </a:solidFill>
              <a:round/>
            </a:ln>
            <a:effectLst/>
          </c:spPr>
          <c:marker>
            <c:symbol val="none"/>
          </c:marker>
          <c:cat>
            <c:strRef>
              <c:f>Lixiviados!$T$29:$AF$29</c:f>
              <c:strCache>
                <c:ptCount val="13"/>
                <c:pt idx="0">
                  <c:v>ENE</c:v>
                </c:pt>
                <c:pt idx="1">
                  <c:v>FEB</c:v>
                </c:pt>
                <c:pt idx="2">
                  <c:v>MAR</c:v>
                </c:pt>
                <c:pt idx="3">
                  <c:v>ABR</c:v>
                </c:pt>
                <c:pt idx="4">
                  <c:v>MAY</c:v>
                </c:pt>
                <c:pt idx="5">
                  <c:v>JUN</c:v>
                </c:pt>
                <c:pt idx="6">
                  <c:v>JUL</c:v>
                </c:pt>
                <c:pt idx="7">
                  <c:v>AGO</c:v>
                </c:pt>
                <c:pt idx="8">
                  <c:v>SEP</c:v>
                </c:pt>
                <c:pt idx="9">
                  <c:v>OCT</c:v>
                </c:pt>
                <c:pt idx="10">
                  <c:v>NOV</c:v>
                </c:pt>
                <c:pt idx="11">
                  <c:v>DIC</c:v>
                </c:pt>
                <c:pt idx="12">
                  <c:v>TOTAL</c:v>
                </c:pt>
              </c:strCache>
            </c:strRef>
          </c:cat>
          <c:val>
            <c:numRef>
              <c:f>Lixiviados!$T$33:$AF$33</c:f>
              <c:numCache>
                <c:formatCode>General</c:formatCode>
                <c:ptCount val="13"/>
                <c:pt idx="0">
                  <c:v>14.7</c:v>
                </c:pt>
                <c:pt idx="1">
                  <c:v>14.6</c:v>
                </c:pt>
                <c:pt idx="2">
                  <c:v>14.7</c:v>
                </c:pt>
                <c:pt idx="3">
                  <c:v>14.7</c:v>
                </c:pt>
                <c:pt idx="4">
                  <c:v>14.8</c:v>
                </c:pt>
                <c:pt idx="5">
                  <c:v>15</c:v>
                </c:pt>
                <c:pt idx="6">
                  <c:v>15.1</c:v>
                </c:pt>
                <c:pt idx="7">
                  <c:v>15.4</c:v>
                </c:pt>
                <c:pt idx="8">
                  <c:v>15.3</c:v>
                </c:pt>
                <c:pt idx="9">
                  <c:v>15.1</c:v>
                </c:pt>
                <c:pt idx="10">
                  <c:v>14.7</c:v>
                </c:pt>
                <c:pt idx="11">
                  <c:v>14.6</c:v>
                </c:pt>
                <c:pt idx="12">
                  <c:v>14.9</c:v>
                </c:pt>
              </c:numCache>
            </c:numRef>
          </c:val>
          <c:smooth val="0"/>
        </c:ser>
        <c:dLbls>
          <c:showLegendKey val="0"/>
          <c:showVal val="0"/>
          <c:showCatName val="0"/>
          <c:showSerName val="0"/>
          <c:showPercent val="0"/>
          <c:showBubbleSize val="0"/>
        </c:dLbls>
        <c:marker val="1"/>
        <c:smooth val="0"/>
        <c:axId val="85390848"/>
        <c:axId val="80715072"/>
      </c:lineChart>
      <c:catAx>
        <c:axId val="8539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0715072"/>
        <c:crosses val="autoZero"/>
        <c:auto val="1"/>
        <c:lblAlgn val="ctr"/>
        <c:lblOffset val="100"/>
        <c:noMultiLvlLbl val="0"/>
      </c:catAx>
      <c:valAx>
        <c:axId val="80715072"/>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Temperatura media mensula ºC</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5390848"/>
        <c:crosses val="autoZero"/>
        <c:crossBetween val="between"/>
        <c:minorUnit val="1"/>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s-ES" sz="1400"/>
              <a:t>Generación</a:t>
            </a:r>
            <a:r>
              <a:rPr lang="es-ES" sz="1400" baseline="0"/>
              <a:t> per cápita kg/hab./día residencial urbano</a:t>
            </a:r>
            <a:endParaRPr lang="es-ES" sz="1400"/>
          </a:p>
        </c:rich>
      </c:tx>
      <c:layout>
        <c:manualLayout>
          <c:xMode val="edge"/>
          <c:yMode val="edge"/>
          <c:x val="0.10623793283570115"/>
          <c:y val="2.5711071830274978E-6"/>
        </c:manualLayout>
      </c:layout>
      <c:overlay val="0"/>
    </c:title>
    <c:autoTitleDeleted val="0"/>
    <c:plotArea>
      <c:layout>
        <c:manualLayout>
          <c:layoutTarget val="inner"/>
          <c:xMode val="edge"/>
          <c:yMode val="edge"/>
          <c:x val="9.506616772712119E-2"/>
          <c:y val="0.1780805635843202"/>
          <c:w val="0.89942249939835517"/>
          <c:h val="0.68806167778158411"/>
        </c:manualLayout>
      </c:layout>
      <c:lineChart>
        <c:grouping val="standard"/>
        <c:varyColors val="0"/>
        <c:ser>
          <c:idx val="1"/>
          <c:order val="0"/>
          <c:tx>
            <c:strRef>
              <c:f>'ppc urbano (2)'!$N$2</c:f>
              <c:strCache>
                <c:ptCount val="1"/>
                <c:pt idx="0">
                  <c:v>PPC</c:v>
                </c:pt>
              </c:strCache>
            </c:strRef>
          </c:tx>
          <c:marker>
            <c:symbol val="none"/>
          </c:marker>
          <c:trendline>
            <c:spPr>
              <a:ln w="31750">
                <a:solidFill>
                  <a:schemeClr val="accent1">
                    <a:lumMod val="75000"/>
                  </a:schemeClr>
                </a:solidFill>
              </a:ln>
            </c:spPr>
            <c:trendlineType val="exp"/>
            <c:dispRSqr val="0"/>
            <c:dispEq val="0"/>
          </c:trendline>
          <c:cat>
            <c:numRef>
              <c:f>'ppc urbano (2)'!$B$4:$B$25</c:f>
              <c:numCache>
                <c:formatCode>General</c:formatCode>
                <c:ptCount val="2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numCache>
            </c:numRef>
          </c:cat>
          <c:val>
            <c:numRef>
              <c:f>'ppc urbano (2)'!$N$3:$N$25</c:f>
              <c:numCache>
                <c:formatCode>0.00</c:formatCode>
                <c:ptCount val="23"/>
                <c:pt idx="1">
                  <c:v>0.67361111111111116</c:v>
                </c:pt>
                <c:pt idx="2">
                  <c:v>0.484375</c:v>
                </c:pt>
                <c:pt idx="3">
                  <c:v>0.47388888888888897</c:v>
                </c:pt>
                <c:pt idx="4">
                  <c:v>0.59722222222222221</c:v>
                </c:pt>
                <c:pt idx="5">
                  <c:v>0.38472222222222219</c:v>
                </c:pt>
                <c:pt idx="6">
                  <c:v>0.46805555555555561</c:v>
                </c:pt>
                <c:pt idx="7">
                  <c:v>0.34375</c:v>
                </c:pt>
                <c:pt idx="8">
                  <c:v>0.67361111111111116</c:v>
                </c:pt>
                <c:pt idx="9">
                  <c:v>0.3430555555555555</c:v>
                </c:pt>
                <c:pt idx="10">
                  <c:v>0.35916666666666669</c:v>
                </c:pt>
                <c:pt idx="11">
                  <c:v>0.8125</c:v>
                </c:pt>
                <c:pt idx="12">
                  <c:v>0.3125</c:v>
                </c:pt>
                <c:pt idx="13">
                  <c:v>0.328125</c:v>
                </c:pt>
                <c:pt idx="14">
                  <c:v>0.33333333333333331</c:v>
                </c:pt>
                <c:pt idx="15">
                  <c:v>0.45833333333333331</c:v>
                </c:pt>
                <c:pt idx="16">
                  <c:v>0.54166666666666663</c:v>
                </c:pt>
                <c:pt idx="17">
                  <c:v>0.2734375</c:v>
                </c:pt>
                <c:pt idx="18">
                  <c:v>0.70833333333333337</c:v>
                </c:pt>
                <c:pt idx="19">
                  <c:v>0.73958333333333337</c:v>
                </c:pt>
                <c:pt idx="20">
                  <c:v>0.64583333333333337</c:v>
                </c:pt>
                <c:pt idx="21">
                  <c:v>0.3576388888888889</c:v>
                </c:pt>
                <c:pt idx="22">
                  <c:v>0.55833333333333335</c:v>
                </c:pt>
              </c:numCache>
            </c:numRef>
          </c:val>
          <c:smooth val="0"/>
        </c:ser>
        <c:dLbls>
          <c:showLegendKey val="0"/>
          <c:showVal val="0"/>
          <c:showCatName val="0"/>
          <c:showSerName val="0"/>
          <c:showPercent val="0"/>
          <c:showBubbleSize val="0"/>
        </c:dLbls>
        <c:marker val="1"/>
        <c:smooth val="0"/>
        <c:axId val="95858688"/>
        <c:axId val="82627392"/>
      </c:lineChart>
      <c:catAx>
        <c:axId val="95858688"/>
        <c:scaling>
          <c:orientation val="minMax"/>
        </c:scaling>
        <c:delete val="0"/>
        <c:axPos val="b"/>
        <c:title>
          <c:tx>
            <c:rich>
              <a:bodyPr/>
              <a:lstStyle/>
              <a:p>
                <a:pPr>
                  <a:defRPr/>
                </a:pPr>
                <a:r>
                  <a:rPr lang="en-US"/>
                  <a:t>nro de muestras</a:t>
                </a:r>
              </a:p>
            </c:rich>
          </c:tx>
          <c:layout>
            <c:manualLayout>
              <c:xMode val="edge"/>
              <c:yMode val="edge"/>
              <c:x val="0.45972805986141801"/>
              <c:y val="0.94599524286954806"/>
            </c:manualLayout>
          </c:layout>
          <c:overlay val="0"/>
        </c:title>
        <c:numFmt formatCode="General" sourceLinked="1"/>
        <c:majorTickMark val="none"/>
        <c:minorTickMark val="none"/>
        <c:tickLblPos val="nextTo"/>
        <c:crossAx val="82627392"/>
        <c:crosses val="autoZero"/>
        <c:auto val="1"/>
        <c:lblAlgn val="ctr"/>
        <c:lblOffset val="100"/>
        <c:noMultiLvlLbl val="0"/>
      </c:catAx>
      <c:valAx>
        <c:axId val="82627392"/>
        <c:scaling>
          <c:orientation val="minMax"/>
        </c:scaling>
        <c:delete val="0"/>
        <c:axPos val="l"/>
        <c:majorGridlines/>
        <c:title>
          <c:tx>
            <c:rich>
              <a:bodyPr/>
              <a:lstStyle/>
              <a:p>
                <a:pPr>
                  <a:defRPr/>
                </a:pPr>
                <a:r>
                  <a:rPr lang="es-ES"/>
                  <a:t>ppc</a:t>
                </a:r>
                <a:r>
                  <a:rPr lang="es-ES" baseline="0"/>
                  <a:t> promedio</a:t>
                </a:r>
                <a:endParaRPr lang="es-ES"/>
              </a:p>
            </c:rich>
          </c:tx>
          <c:layout/>
          <c:overlay val="0"/>
        </c:title>
        <c:numFmt formatCode="0.00" sourceLinked="1"/>
        <c:majorTickMark val="none"/>
        <c:minorTickMark val="none"/>
        <c:tickLblPos val="nextTo"/>
        <c:crossAx val="9585868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77435112277631"/>
          <c:y val="6.9493019822837288E-2"/>
          <c:w val="0.62338388257023425"/>
          <c:h val="0.7701704292133349"/>
        </c:manualLayout>
      </c:layout>
      <c:lineChart>
        <c:grouping val="standard"/>
        <c:varyColors val="0"/>
        <c:ser>
          <c:idx val="0"/>
          <c:order val="0"/>
          <c:tx>
            <c:strRef>
              <c:f>Biogas!$BD$153</c:f>
              <c:strCache>
                <c:ptCount val="1"/>
                <c:pt idx="0">
                  <c:v>rapidamente degrabable (m3/año)</c:v>
                </c:pt>
              </c:strCache>
            </c:strRef>
          </c:tx>
          <c:cat>
            <c:numRef>
              <c:f>Biogas!$S$158:$S$183</c:f>
              <c:numCache>
                <c:formatCode>0</c:formatCode>
                <c:ptCount val="26"/>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2042</c:v>
                </c:pt>
                <c:pt idx="25">
                  <c:v>2043</c:v>
                </c:pt>
              </c:numCache>
            </c:numRef>
          </c:cat>
          <c:val>
            <c:numRef>
              <c:f>Biogas!$BD$158:$BD$181</c:f>
              <c:numCache>
                <c:formatCode>0.00</c:formatCode>
                <c:ptCount val="24"/>
                <c:pt idx="0">
                  <c:v>0</c:v>
                </c:pt>
                <c:pt idx="1">
                  <c:v>348240.23805842473</c:v>
                </c:pt>
                <c:pt idx="2">
                  <c:v>968709.08168847277</c:v>
                </c:pt>
                <c:pt idx="3">
                  <c:v>1435294.4659983998</c:v>
                </c:pt>
                <c:pt idx="4">
                  <c:v>1743599.5679873445</c:v>
                </c:pt>
                <c:pt idx="5">
                  <c:v>1888212.913192709</c:v>
                </c:pt>
                <c:pt idx="6">
                  <c:v>1950613.9780895447</c:v>
                </c:pt>
                <c:pt idx="7">
                  <c:v>2015326.1935381154</c:v>
                </c:pt>
                <c:pt idx="8">
                  <c:v>2082293.1900127684</c:v>
                </c:pt>
                <c:pt idx="9">
                  <c:v>2151345.8589365478</c:v>
                </c:pt>
                <c:pt idx="10">
                  <c:v>2222540.5698351059</c:v>
                </c:pt>
                <c:pt idx="11">
                  <c:v>2295877.3227084419</c:v>
                </c:pt>
                <c:pt idx="12">
                  <c:v>1873905.7450971161</c:v>
                </c:pt>
                <c:pt idx="13">
                  <c:v>1064824.4686352592</c:v>
                </c:pt>
                <c:pt idx="14">
                  <c:v>477890.14705817396</c:v>
                </c:pt>
                <c:pt idx="15">
                  <c:v>120430.81870062857</c:v>
                </c:pt>
                <c:pt idx="16">
                  <c:v>0</c:v>
                </c:pt>
                <c:pt idx="17">
                  <c:v>0</c:v>
                </c:pt>
                <c:pt idx="18">
                  <c:v>0</c:v>
                </c:pt>
                <c:pt idx="19">
                  <c:v>0</c:v>
                </c:pt>
                <c:pt idx="20">
                  <c:v>0</c:v>
                </c:pt>
                <c:pt idx="21">
                  <c:v>0</c:v>
                </c:pt>
                <c:pt idx="22">
                  <c:v>0</c:v>
                </c:pt>
                <c:pt idx="23">
                  <c:v>0</c:v>
                </c:pt>
              </c:numCache>
            </c:numRef>
          </c:val>
          <c:smooth val="0"/>
        </c:ser>
        <c:ser>
          <c:idx val="11"/>
          <c:order val="1"/>
          <c:tx>
            <c:strRef>
              <c:f>Biogas!$BQ$153</c:f>
              <c:strCache>
                <c:ptCount val="1"/>
                <c:pt idx="0">
                  <c:v>lentamente degrabable (m3/año)</c:v>
                </c:pt>
              </c:strCache>
            </c:strRef>
          </c:tx>
          <c:val>
            <c:numRef>
              <c:f>Biogas!$BQ$158:$BQ$181</c:f>
              <c:numCache>
                <c:formatCode>0.00</c:formatCode>
                <c:ptCount val="24"/>
                <c:pt idx="0">
                  <c:v>0</c:v>
                </c:pt>
                <c:pt idx="1">
                  <c:v>2251.3919535415384</c:v>
                </c:pt>
                <c:pt idx="2">
                  <c:v>9076.9964918180376</c:v>
                </c:pt>
                <c:pt idx="3">
                  <c:v>20625.501882594643</c:v>
                </c:pt>
                <c:pt idx="4">
                  <c:v>37054.342762328568</c:v>
                </c:pt>
                <c:pt idx="5">
                  <c:v>58525.326951823052</c:v>
                </c:pt>
                <c:pt idx="6">
                  <c:v>81827.54752591507</c:v>
                </c:pt>
                <c:pt idx="7">
                  <c:v>103650.24318354052</c:v>
                </c:pt>
                <c:pt idx="8">
                  <c:v>123949.68208123899</c:v>
                </c:pt>
                <c:pt idx="9">
                  <c:v>142673.3860068582</c:v>
                </c:pt>
                <c:pt idx="10">
                  <c:v>159768.14788418796</c:v>
                </c:pt>
                <c:pt idx="11">
                  <c:v>175180.0317729605</c:v>
                </c:pt>
                <c:pt idx="12">
                  <c:v>185633.59171860488</c:v>
                </c:pt>
                <c:pt idx="13">
                  <c:v>187745.50988601436</c:v>
                </c:pt>
                <c:pt idx="14">
                  <c:v>181240.27566138891</c:v>
                </c:pt>
                <c:pt idx="15">
                  <c:v>165833.63206223631</c:v>
                </c:pt>
                <c:pt idx="16">
                  <c:v>142358.27171414305</c:v>
                </c:pt>
                <c:pt idx="17">
                  <c:v>116498.46716167897</c:v>
                </c:pt>
                <c:pt idx="18">
                  <c:v>93000.113035464979</c:v>
                </c:pt>
                <c:pt idx="19">
                  <c:v>71941.926653729621</c:v>
                </c:pt>
                <c:pt idx="20">
                  <c:v>53404.811926874565</c:v>
                </c:pt>
                <c:pt idx="21">
                  <c:v>37471.859357474423</c:v>
                </c:pt>
                <c:pt idx="22">
                  <c:v>24229.803768392208</c:v>
                </c:pt>
                <c:pt idx="23">
                  <c:v>13768.295438721601</c:v>
                </c:pt>
              </c:numCache>
            </c:numRef>
          </c:val>
          <c:smooth val="0"/>
        </c:ser>
        <c:ser>
          <c:idx val="1"/>
          <c:order val="2"/>
          <c:tx>
            <c:strRef>
              <c:f>Biogas!$BS$154</c:f>
              <c:strCache>
                <c:ptCount val="1"/>
                <c:pt idx="0">
                  <c:v>Producción Total de biogas (m3/año)</c:v>
                </c:pt>
              </c:strCache>
            </c:strRef>
          </c:tx>
          <c:val>
            <c:numRef>
              <c:f>Biogas!$BS$158:$BS$181</c:f>
              <c:numCache>
                <c:formatCode>0.00</c:formatCode>
                <c:ptCount val="24"/>
                <c:pt idx="0">
                  <c:v>0</c:v>
                </c:pt>
                <c:pt idx="1">
                  <c:v>350491.63001196628</c:v>
                </c:pt>
                <c:pt idx="2">
                  <c:v>977786.07818029076</c:v>
                </c:pt>
                <c:pt idx="3">
                  <c:v>1455919.9678809943</c:v>
                </c:pt>
                <c:pt idx="4">
                  <c:v>1780653.9107496729</c:v>
                </c:pt>
                <c:pt idx="5">
                  <c:v>1946738.2401445319</c:v>
                </c:pt>
                <c:pt idx="6">
                  <c:v>2032441.5256154598</c:v>
                </c:pt>
                <c:pt idx="7">
                  <c:v>2118976.436721656</c:v>
                </c:pt>
                <c:pt idx="8">
                  <c:v>2206242.8720940072</c:v>
                </c:pt>
                <c:pt idx="9">
                  <c:v>2294019.244943406</c:v>
                </c:pt>
                <c:pt idx="10">
                  <c:v>2382308.7177192937</c:v>
                </c:pt>
                <c:pt idx="11">
                  <c:v>2471057.3544814023</c:v>
                </c:pt>
                <c:pt idx="12">
                  <c:v>2059539.3368157209</c:v>
                </c:pt>
                <c:pt idx="13">
                  <c:v>1252569.9785212735</c:v>
                </c:pt>
                <c:pt idx="14">
                  <c:v>659130.42271956289</c:v>
                </c:pt>
                <c:pt idx="15">
                  <c:v>286264.4507628649</c:v>
                </c:pt>
                <c:pt idx="16">
                  <c:v>142358.27171414305</c:v>
                </c:pt>
                <c:pt idx="17">
                  <c:v>116498.46716167897</c:v>
                </c:pt>
                <c:pt idx="18">
                  <c:v>93000.113035464979</c:v>
                </c:pt>
                <c:pt idx="19">
                  <c:v>71941.926653729621</c:v>
                </c:pt>
                <c:pt idx="20">
                  <c:v>53404.811926874565</c:v>
                </c:pt>
                <c:pt idx="21">
                  <c:v>37471.859357474423</c:v>
                </c:pt>
                <c:pt idx="22">
                  <c:v>24229.803768392208</c:v>
                </c:pt>
                <c:pt idx="23">
                  <c:v>13768.295438721601</c:v>
                </c:pt>
              </c:numCache>
            </c:numRef>
          </c:val>
          <c:smooth val="0"/>
        </c:ser>
        <c:dLbls>
          <c:showLegendKey val="0"/>
          <c:showVal val="0"/>
          <c:showCatName val="0"/>
          <c:showSerName val="0"/>
          <c:showPercent val="0"/>
          <c:showBubbleSize val="0"/>
        </c:dLbls>
        <c:marker val="1"/>
        <c:smooth val="0"/>
        <c:axId val="95862272"/>
        <c:axId val="82629696"/>
      </c:lineChart>
      <c:catAx>
        <c:axId val="95862272"/>
        <c:scaling>
          <c:orientation val="minMax"/>
        </c:scaling>
        <c:delete val="0"/>
        <c:axPos val="b"/>
        <c:majorGridlines/>
        <c:minorGridlines/>
        <c:title>
          <c:tx>
            <c:rich>
              <a:bodyPr/>
              <a:lstStyle/>
              <a:p>
                <a:pPr>
                  <a:defRPr/>
                </a:pPr>
                <a:r>
                  <a:rPr lang="es-ES"/>
                  <a:t>Años</a:t>
                </a:r>
                <a:r>
                  <a:rPr lang="es-ES" baseline="0"/>
                  <a:t> </a:t>
                </a:r>
                <a:endParaRPr lang="es-ES"/>
              </a:p>
            </c:rich>
          </c:tx>
          <c:layout>
            <c:manualLayout>
              <c:xMode val="edge"/>
              <c:yMode val="edge"/>
              <c:x val="0.43079493535530283"/>
              <c:y val="0.92613952244152642"/>
            </c:manualLayout>
          </c:layout>
          <c:overlay val="0"/>
        </c:title>
        <c:numFmt formatCode="0" sourceLinked="1"/>
        <c:majorTickMark val="out"/>
        <c:minorTickMark val="none"/>
        <c:tickLblPos val="nextTo"/>
        <c:crossAx val="82629696"/>
        <c:crosses val="autoZero"/>
        <c:auto val="1"/>
        <c:lblAlgn val="ctr"/>
        <c:lblOffset val="100"/>
        <c:noMultiLvlLbl val="0"/>
      </c:catAx>
      <c:valAx>
        <c:axId val="82629696"/>
        <c:scaling>
          <c:orientation val="minMax"/>
        </c:scaling>
        <c:delete val="0"/>
        <c:axPos val="l"/>
        <c:minorGridlines/>
        <c:title>
          <c:tx>
            <c:rich>
              <a:bodyPr/>
              <a:lstStyle/>
              <a:p>
                <a:pPr>
                  <a:defRPr/>
                </a:pPr>
                <a:r>
                  <a:rPr lang="es-ES"/>
                  <a:t>Producción Total de biogas (m3)</a:t>
                </a:r>
              </a:p>
            </c:rich>
          </c:tx>
          <c:layout>
            <c:manualLayout>
              <c:xMode val="edge"/>
              <c:yMode val="edge"/>
              <c:x val="3.565264411393021E-2"/>
              <c:y val="0.24759360490961829"/>
            </c:manualLayout>
          </c:layout>
          <c:overlay val="0"/>
        </c:title>
        <c:numFmt formatCode="0" sourceLinked="0"/>
        <c:majorTickMark val="out"/>
        <c:minorTickMark val="none"/>
        <c:tickLblPos val="nextTo"/>
        <c:crossAx val="95862272"/>
        <c:crosses val="autoZero"/>
        <c:crossBetween val="between"/>
        <c:minorUnit val="100000"/>
      </c:valAx>
    </c:plotArea>
    <c:legend>
      <c:legendPos val="r"/>
      <c:layout>
        <c:manualLayout>
          <c:xMode val="edge"/>
          <c:yMode val="edge"/>
          <c:x val="0.80943362982404976"/>
          <c:y val="0.35881816905111619"/>
          <c:w val="0.18917531088161721"/>
          <c:h val="0.31945458268788046"/>
        </c:manualLayout>
      </c:layout>
      <c:overlay val="1"/>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348AB70B-083E-47BF-90A3-71319E984860}" type="datetimeFigureOut">
              <a:rPr lang="es-ES" smtClean="0"/>
              <a:t>14/03/2019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1047166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348AB70B-083E-47BF-90A3-71319E984860}" type="datetimeFigureOut">
              <a:rPr lang="es-ES" smtClean="0"/>
              <a:t>14/03/2019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325549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348AB70B-083E-47BF-90A3-71319E984860}" type="datetimeFigureOut">
              <a:rPr lang="es-ES" smtClean="0"/>
              <a:t>14/03/2019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394122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348AB70B-083E-47BF-90A3-71319E984860}" type="datetimeFigureOut">
              <a:rPr lang="es-ES" smtClean="0"/>
              <a:t>14/03/2019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3507463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348AB70B-083E-47BF-90A3-71319E984860}" type="datetimeFigureOut">
              <a:rPr lang="es-ES" smtClean="0"/>
              <a:t>14/03/2019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34534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348AB70B-083E-47BF-90A3-71319E984860}" type="datetimeFigureOut">
              <a:rPr lang="es-ES" smtClean="0"/>
              <a:t>14/03/2019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266847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348AB70B-083E-47BF-90A3-71319E984860}" type="datetimeFigureOut">
              <a:rPr lang="es-ES" smtClean="0"/>
              <a:t>14/03/2019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274303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348AB70B-083E-47BF-90A3-71319E984860}" type="datetimeFigureOut">
              <a:rPr lang="es-ES" smtClean="0"/>
              <a:t>14/03/2019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181232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48AB70B-083E-47BF-90A3-71319E984860}" type="datetimeFigureOut">
              <a:rPr lang="es-ES" smtClean="0"/>
              <a:t>14/03/2019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30039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48AB70B-083E-47BF-90A3-71319E984860}" type="datetimeFigureOut">
              <a:rPr lang="es-ES" smtClean="0"/>
              <a:t>14/03/2019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3493567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48AB70B-083E-47BF-90A3-71319E984860}" type="datetimeFigureOut">
              <a:rPr lang="es-ES" smtClean="0"/>
              <a:t>14/03/2019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E96D899-F2D0-4920-9A71-02D5F090A23C}" type="slidenum">
              <a:rPr lang="es-ES" smtClean="0"/>
              <a:t>‹Nº›</a:t>
            </a:fld>
            <a:endParaRPr lang="es-ES"/>
          </a:p>
        </p:txBody>
      </p:sp>
    </p:spTree>
    <p:extLst>
      <p:ext uri="{BB962C8B-B14F-4D97-AF65-F5344CB8AC3E}">
        <p14:creationId xmlns:p14="http://schemas.microsoft.com/office/powerpoint/2010/main" val="1412359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AB70B-083E-47BF-90A3-71319E984860}" type="datetimeFigureOut">
              <a:rPr lang="es-ES" smtClean="0"/>
              <a:t>14/03/2019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6D899-F2D0-4920-9A71-02D5F090A23C}" type="slidenum">
              <a:rPr lang="es-ES" smtClean="0"/>
              <a:t>‹Nº›</a:t>
            </a:fld>
            <a:endParaRPr lang="es-ES"/>
          </a:p>
        </p:txBody>
      </p:sp>
    </p:spTree>
    <p:extLst>
      <p:ext uri="{BB962C8B-B14F-4D97-AF65-F5344CB8AC3E}">
        <p14:creationId xmlns:p14="http://schemas.microsoft.com/office/powerpoint/2010/main" val="3825511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6200" y="4360084"/>
            <a:ext cx="12115800" cy="2497916"/>
          </a:xfrm>
        </p:spPr>
        <p:txBody>
          <a:bodyPr>
            <a:noAutofit/>
          </a:bodyPr>
          <a:lstStyle/>
          <a:p>
            <a:r>
              <a:rPr lang="es-EC" sz="2800" dirty="0" smtClean="0">
                <a:latin typeface="Book Antiqua" panose="02040602050305030304" pitchFamily="18" charset="0"/>
              </a:rPr>
              <a:t>MAESTRÍA EN SISTEMAS DE GESTIÓN AMBIENTAL</a:t>
            </a:r>
            <a:br>
              <a:rPr lang="es-EC" sz="2800" dirty="0" smtClean="0">
                <a:latin typeface="Book Antiqua" panose="02040602050305030304" pitchFamily="18" charset="0"/>
              </a:rPr>
            </a:br>
            <a:r>
              <a:rPr lang="es-EC" sz="3200" dirty="0">
                <a:latin typeface="Book Antiqua" panose="02040602050305030304" pitchFamily="18" charset="0"/>
              </a:rPr>
              <a:t/>
            </a:r>
            <a:br>
              <a:rPr lang="es-EC" sz="3200" dirty="0">
                <a:latin typeface="Book Antiqua" panose="02040602050305030304" pitchFamily="18" charset="0"/>
              </a:rPr>
            </a:br>
            <a:r>
              <a:rPr lang="es-EC" sz="3200" b="1" dirty="0" smtClean="0">
                <a:latin typeface="Book Antiqua" panose="02040602050305030304" pitchFamily="18" charset="0"/>
              </a:rPr>
              <a:t>TEMA: “DISEÑO DEL RELLENO SANITARIO DEL CANTÓN PEDRO MONCAYO PARA EL PERIODO 2019-2029”</a:t>
            </a:r>
            <a:r>
              <a:rPr lang="es-EC" sz="3200" dirty="0" smtClean="0">
                <a:latin typeface="Book Antiqua" panose="02040602050305030304" pitchFamily="18" charset="0"/>
              </a:rPr>
              <a:t/>
            </a:r>
            <a:br>
              <a:rPr lang="es-EC" sz="3200" dirty="0" smtClean="0">
                <a:latin typeface="Book Antiqua" panose="02040602050305030304" pitchFamily="18" charset="0"/>
              </a:rPr>
            </a:br>
            <a:r>
              <a:rPr lang="es-EC" sz="3200" dirty="0">
                <a:latin typeface="Book Antiqua" panose="02040602050305030304" pitchFamily="18" charset="0"/>
              </a:rPr>
              <a:t/>
            </a:r>
            <a:br>
              <a:rPr lang="es-EC" sz="3200" dirty="0">
                <a:latin typeface="Book Antiqua" panose="02040602050305030304" pitchFamily="18" charset="0"/>
              </a:rPr>
            </a:br>
            <a:r>
              <a:rPr lang="es-EC" sz="2800" dirty="0" smtClean="0">
                <a:latin typeface="Book Antiqua" panose="02040602050305030304" pitchFamily="18" charset="0"/>
              </a:rPr>
              <a:t>AUTOR: HIDALGO VALENCIA, KAREN </a:t>
            </a:r>
            <a:br>
              <a:rPr lang="es-EC" sz="2800" dirty="0" smtClean="0">
                <a:latin typeface="Book Antiqua" panose="02040602050305030304" pitchFamily="18" charset="0"/>
              </a:rPr>
            </a:br>
            <a:r>
              <a:rPr lang="es-EC" sz="2800" dirty="0">
                <a:latin typeface="Book Antiqua" panose="02040602050305030304" pitchFamily="18" charset="0"/>
              </a:rPr>
              <a:t/>
            </a:r>
            <a:br>
              <a:rPr lang="es-EC" sz="2800" dirty="0">
                <a:latin typeface="Book Antiqua" panose="02040602050305030304" pitchFamily="18" charset="0"/>
              </a:rPr>
            </a:br>
            <a:r>
              <a:rPr lang="es-EC" sz="2800" dirty="0" smtClean="0">
                <a:latin typeface="Book Antiqua" panose="02040602050305030304" pitchFamily="18" charset="0"/>
              </a:rPr>
              <a:t>DIRECTOR: ING. VINICIO LEMA, MSC. </a:t>
            </a:r>
            <a:br>
              <a:rPr lang="es-EC" sz="2800" dirty="0" smtClean="0">
                <a:latin typeface="Book Antiqua" panose="02040602050305030304" pitchFamily="18" charset="0"/>
              </a:rPr>
            </a:br>
            <a:r>
              <a:rPr lang="es-EC" sz="2800" dirty="0">
                <a:latin typeface="Book Antiqua" panose="02040602050305030304" pitchFamily="18" charset="0"/>
              </a:rPr>
              <a:t/>
            </a:r>
            <a:br>
              <a:rPr lang="es-EC" sz="2800" dirty="0">
                <a:latin typeface="Book Antiqua" panose="02040602050305030304" pitchFamily="18" charset="0"/>
              </a:rPr>
            </a:br>
            <a:r>
              <a:rPr lang="es-EC" sz="2800" dirty="0" smtClean="0">
                <a:latin typeface="Book Antiqua" panose="02040602050305030304" pitchFamily="18" charset="0"/>
              </a:rPr>
              <a:t>SANGOLQUI, 2018</a:t>
            </a:r>
            <a:endParaRPr lang="es-ES" sz="2800" dirty="0">
              <a:latin typeface="Book Antiqua" panose="02040602050305030304" pitchFamily="18" charset="0"/>
            </a:endParaRPr>
          </a:p>
        </p:txBody>
      </p:sp>
      <p:pic>
        <p:nvPicPr>
          <p:cNvPr id="6" name="Imagen 5" descr="Resultado de imagen para ESP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0280" y="563334"/>
            <a:ext cx="5247640" cy="1341665"/>
          </a:xfrm>
          <a:prstGeom prst="rect">
            <a:avLst/>
          </a:prstGeom>
          <a:noFill/>
          <a:ln>
            <a:noFill/>
          </a:ln>
        </p:spPr>
      </p:pic>
    </p:spTree>
    <p:extLst>
      <p:ext uri="{BB962C8B-B14F-4D97-AF65-F5344CB8AC3E}">
        <p14:creationId xmlns:p14="http://schemas.microsoft.com/office/powerpoint/2010/main" val="1294577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err="1" smtClean="0"/>
              <a:t>Relleno</a:t>
            </a:r>
            <a:r>
              <a:rPr lang="en-US" b="1" dirty="0" smtClean="0"/>
              <a:t> </a:t>
            </a:r>
            <a:r>
              <a:rPr lang="en-US" b="1" dirty="0" err="1" smtClean="0"/>
              <a:t>Sanitario</a:t>
            </a:r>
            <a:endParaRPr lang="es-ES" b="1" dirty="0"/>
          </a:p>
        </p:txBody>
      </p:sp>
      <p:pic>
        <p:nvPicPr>
          <p:cNvPr id="23554" name="Picture 2" descr="Resultado de imagen para RELLENO SANITARI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1837" y="1399988"/>
            <a:ext cx="6719094" cy="315542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 y="4734342"/>
            <a:ext cx="12007516" cy="1938992"/>
          </a:xfrm>
          <a:prstGeom prst="rect">
            <a:avLst/>
          </a:prstGeom>
        </p:spPr>
        <p:txBody>
          <a:bodyPr wrap="square">
            <a:spAutoFit/>
          </a:bodyPr>
          <a:lstStyle/>
          <a:p>
            <a:pPr algn="just"/>
            <a:r>
              <a:rPr lang="es-EC" sz="2000" dirty="0"/>
              <a:t>El relleno sanitario es considerado como una técnica de ingeniería para la adecuada disposición final de los desechos y/o residuos sólidos en el suelo (Jaramillo, 2002; Ministerio del Ambiente, 2015). Esta técnica utiliza celdas acondicionadas y compactadas en el menor espacio posible con el fin de evitar la contaminación y perjuicio al medio ambiente. Además, las celdas se cubren con material natural o artificial para evitar el deterioro de cuerpos de agua, aire y suelo utilizando técnicas que evitan la producción de líquidos y gases al ambiente y reduciendo riesgos para la salud (Jaramillo, 2002; Ministerio del Ambiente, 2015).</a:t>
            </a:r>
            <a:endParaRPr lang="es-ES" sz="2000" dirty="0"/>
          </a:p>
        </p:txBody>
      </p:sp>
    </p:spTree>
    <p:extLst>
      <p:ext uri="{BB962C8B-B14F-4D97-AF65-F5344CB8AC3E}">
        <p14:creationId xmlns:p14="http://schemas.microsoft.com/office/powerpoint/2010/main" val="1407035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Características del lugar de emplazamiento</a:t>
            </a:r>
            <a:endParaRPr lang="es-ES" b="1" dirty="0"/>
          </a:p>
        </p:txBody>
      </p:sp>
      <p:sp>
        <p:nvSpPr>
          <p:cNvPr id="3" name="Marcador de contenido 2"/>
          <p:cNvSpPr>
            <a:spLocks noGrp="1"/>
          </p:cNvSpPr>
          <p:nvPr>
            <p:ph idx="1"/>
          </p:nvPr>
        </p:nvSpPr>
        <p:spPr>
          <a:xfrm>
            <a:off x="838200" y="1825625"/>
            <a:ext cx="7687614" cy="4351338"/>
          </a:xfrm>
        </p:spPr>
        <p:txBody>
          <a:bodyPr>
            <a:normAutofit/>
          </a:bodyPr>
          <a:lstStyle/>
          <a:p>
            <a:pPr algn="just"/>
            <a:r>
              <a:rPr lang="es-ES" sz="2200" b="1" dirty="0"/>
              <a:t>Condiciones </a:t>
            </a:r>
            <a:r>
              <a:rPr lang="es-ES" sz="2200" b="1" dirty="0" smtClean="0"/>
              <a:t>Climatológicas </a:t>
            </a:r>
            <a:r>
              <a:rPr lang="es-EC" sz="2200" dirty="0"/>
              <a:t>la </a:t>
            </a:r>
            <a:r>
              <a:rPr lang="es-EC" sz="2200" dirty="0" smtClean="0"/>
              <a:t>precipitación, </a:t>
            </a:r>
            <a:r>
              <a:rPr lang="es-EC" sz="2200" dirty="0"/>
              <a:t>la evaporación, la temperatura </a:t>
            </a:r>
            <a:r>
              <a:rPr lang="es-EC" sz="2200" dirty="0" smtClean="0"/>
              <a:t>son </a:t>
            </a:r>
            <a:r>
              <a:rPr lang="es-EC" sz="2200" dirty="0"/>
              <a:t>los principales datos climatológicos que se deben recopilar para establecer las especificaciones de diseño de la infraestructura del relleno sanitario y tener un mejor conocimiento de las condiciones a las que estará sometida la obra en </a:t>
            </a:r>
            <a:r>
              <a:rPr lang="es-EC" sz="2200" dirty="0" smtClean="0"/>
              <a:t>general. </a:t>
            </a:r>
          </a:p>
          <a:p>
            <a:pPr algn="just"/>
            <a:endParaRPr lang="es-EC" sz="2200" dirty="0" smtClean="0"/>
          </a:p>
          <a:p>
            <a:pPr algn="just"/>
            <a:r>
              <a:rPr lang="es-EC" sz="2200" b="1" dirty="0"/>
              <a:t>Condiciones Hidrogeológicas </a:t>
            </a:r>
            <a:r>
              <a:rPr lang="es-EC" sz="2200" dirty="0"/>
              <a:t>E</a:t>
            </a:r>
            <a:r>
              <a:rPr lang="es-EC" sz="2200" dirty="0" smtClean="0"/>
              <a:t>s </a:t>
            </a:r>
            <a:r>
              <a:rPr lang="es-EC" sz="2200" dirty="0"/>
              <a:t>necesario evaluar la profundidad del manto freático o aguas subterráneas, dado que es necesario mantener por lo menos una distancia de 1 a 2 metros entre éstas y los desechos </a:t>
            </a:r>
            <a:r>
              <a:rPr lang="es-EC" sz="2200" dirty="0" smtClean="0"/>
              <a:t>sólidos</a:t>
            </a:r>
            <a:endParaRPr lang="es-ES" sz="2200" b="1" dirty="0"/>
          </a:p>
        </p:txBody>
      </p:sp>
      <p:pic>
        <p:nvPicPr>
          <p:cNvPr id="1026" name="Picture 2" descr="Resultado de imagen para climatologic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25" y="1928656"/>
            <a:ext cx="27336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HIDROLÃGIC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25" y="4001294"/>
            <a:ext cx="2733675"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324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942009" y="685630"/>
            <a:ext cx="7790645" cy="5671637"/>
          </a:xfrm>
        </p:spPr>
        <p:txBody>
          <a:bodyPr>
            <a:normAutofit fontScale="92500"/>
          </a:bodyPr>
          <a:lstStyle/>
          <a:p>
            <a:pPr algn="just"/>
            <a:r>
              <a:rPr lang="es-ES" sz="2200" b="1" dirty="0"/>
              <a:t>Condiciones </a:t>
            </a:r>
            <a:r>
              <a:rPr lang="es-ES" sz="2200" b="1" dirty="0" smtClean="0"/>
              <a:t>Geológicas: </a:t>
            </a:r>
            <a:r>
              <a:rPr lang="es-EC" sz="2200" dirty="0" smtClean="0"/>
              <a:t>Los </a:t>
            </a:r>
            <a:r>
              <a:rPr lang="es-EC" sz="2200" dirty="0"/>
              <a:t>terrenos identificados no deberán estar ubicados sobre o cerca de fallas geológicas ni en zonas con riesgos de estabilidad ni deben tener la posibilidad de ocurrencia de inundación por acumulación de aguas pluviales o avenidas </a:t>
            </a:r>
            <a:endParaRPr lang="es-EC" sz="2200" dirty="0" smtClean="0"/>
          </a:p>
          <a:p>
            <a:pPr marL="0" indent="0" algn="just">
              <a:buNone/>
            </a:pPr>
            <a:endParaRPr lang="es-EC" sz="2200" dirty="0" smtClean="0"/>
          </a:p>
          <a:p>
            <a:pPr marL="0" indent="0" algn="just">
              <a:buNone/>
            </a:pPr>
            <a:endParaRPr lang="es-EC" sz="2200" dirty="0" smtClean="0"/>
          </a:p>
          <a:p>
            <a:pPr algn="just"/>
            <a:r>
              <a:rPr lang="es-EC" sz="2200" b="1" dirty="0" smtClean="0"/>
              <a:t>Condiciones Topográficas</a:t>
            </a:r>
            <a:r>
              <a:rPr lang="es-EC" sz="2200" dirty="0" smtClean="0"/>
              <a:t>: se </a:t>
            </a:r>
            <a:r>
              <a:rPr lang="es-EC" sz="2200" dirty="0"/>
              <a:t>debe realizar el levantamiento topográfico con todos los detalles, en escala </a:t>
            </a:r>
            <a:r>
              <a:rPr lang="es-EC" sz="2200" dirty="0" smtClean="0"/>
              <a:t>1:500-1:1000, </a:t>
            </a:r>
            <a:r>
              <a:rPr lang="es-EC" sz="2200" dirty="0"/>
              <a:t>con curvas de nivel c/m y acotadas c/5 m, para elaborar los cálculos y el diseño definitivo del relleno sanitario.</a:t>
            </a:r>
            <a:endParaRPr lang="es-ES" sz="2200" dirty="0"/>
          </a:p>
          <a:p>
            <a:pPr algn="just"/>
            <a:endParaRPr lang="es-EC" sz="2200" dirty="0" smtClean="0"/>
          </a:p>
          <a:p>
            <a:pPr marL="0" indent="0" algn="just">
              <a:buNone/>
            </a:pPr>
            <a:endParaRPr lang="es-EC" sz="2200" dirty="0" smtClean="0"/>
          </a:p>
          <a:p>
            <a:pPr algn="just"/>
            <a:r>
              <a:rPr lang="es-ES" sz="2200" b="1" dirty="0"/>
              <a:t>Aspectos </a:t>
            </a:r>
            <a:r>
              <a:rPr lang="es-ES" sz="2200" b="1" dirty="0" smtClean="0"/>
              <a:t>demográficos: </a:t>
            </a:r>
            <a:r>
              <a:rPr lang="es-EC" sz="2200" dirty="0"/>
              <a:t>En relación al aspecto demográfico es necesario conocer el número de habitantes a servir para definir las cantidades de desechos sólidos que se va de disponer. Es importante diferenciar entre la producción de desechos sólidos rural y la </a:t>
            </a:r>
            <a:r>
              <a:rPr lang="es-EC" sz="2200" dirty="0" smtClean="0"/>
              <a:t>urbana</a:t>
            </a:r>
          </a:p>
          <a:p>
            <a:pPr marL="0" lvl="3" indent="0" algn="just">
              <a:spcBef>
                <a:spcPts val="1000"/>
              </a:spcBef>
              <a:buNone/>
            </a:pPr>
            <a:r>
              <a:rPr lang="es-EC" b="1" i="1" dirty="0" smtClean="0"/>
              <a:t>	Población.</a:t>
            </a:r>
            <a:endParaRPr lang="es-ES" b="1" i="1" dirty="0"/>
          </a:p>
          <a:p>
            <a:pPr algn="just"/>
            <a:endParaRPr lang="es-EC" sz="2200" b="1" dirty="0" smtClean="0"/>
          </a:p>
          <a:p>
            <a:endParaRPr lang="es-ES" b="1" dirty="0"/>
          </a:p>
        </p:txBody>
      </p:sp>
      <p:pic>
        <p:nvPicPr>
          <p:cNvPr id="4" name="Imagen 3"/>
          <p:cNvPicPr>
            <a:picLocks noChangeAspect="1"/>
          </p:cNvPicPr>
          <p:nvPr/>
        </p:nvPicPr>
        <p:blipFill>
          <a:blip r:embed="rId2"/>
          <a:stretch>
            <a:fillRect/>
          </a:stretch>
        </p:blipFill>
        <p:spPr>
          <a:xfrm>
            <a:off x="882941" y="2281370"/>
            <a:ext cx="2890570" cy="2176298"/>
          </a:xfrm>
          <a:prstGeom prst="rect">
            <a:avLst/>
          </a:prstGeom>
        </p:spPr>
      </p:pic>
      <p:pic>
        <p:nvPicPr>
          <p:cNvPr id="6" name="Imagen 5"/>
          <p:cNvPicPr>
            <a:picLocks noChangeAspect="1"/>
          </p:cNvPicPr>
          <p:nvPr/>
        </p:nvPicPr>
        <p:blipFill>
          <a:blip r:embed="rId3"/>
          <a:stretch>
            <a:fillRect/>
          </a:stretch>
        </p:blipFill>
        <p:spPr>
          <a:xfrm>
            <a:off x="882942" y="239265"/>
            <a:ext cx="2890570" cy="1743075"/>
          </a:xfrm>
          <a:prstGeom prst="rect">
            <a:avLst/>
          </a:prstGeom>
        </p:spPr>
      </p:pic>
    </p:spTree>
    <p:extLst>
      <p:ext uri="{BB962C8B-B14F-4D97-AF65-F5344CB8AC3E}">
        <p14:creationId xmlns:p14="http://schemas.microsoft.com/office/powerpoint/2010/main" val="2290277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15199" y="618186"/>
            <a:ext cx="9556080" cy="6239814"/>
          </a:xfrm>
        </p:spPr>
        <p:txBody>
          <a:bodyPr>
            <a:normAutofit fontScale="85000" lnSpcReduction="10000"/>
          </a:bodyPr>
          <a:lstStyle/>
          <a:p>
            <a:pPr marL="0" lvl="2" indent="0">
              <a:spcBef>
                <a:spcPts val="1000"/>
              </a:spcBef>
              <a:buNone/>
            </a:pPr>
            <a:r>
              <a:rPr lang="es-EC" b="1" dirty="0">
                <a:effectLst>
                  <a:glow>
                    <a:srgbClr val="000000"/>
                  </a:glow>
                  <a:outerShdw sx="0" sy="0">
                    <a:srgbClr val="000000"/>
                  </a:outerShdw>
                  <a:reflection stA="0" endPos="0" fadeDir="0" sx="0" sy="0"/>
                </a:effectLst>
              </a:rPr>
              <a:t>Aspectos Generales desechos </a:t>
            </a:r>
            <a:r>
              <a:rPr lang="es-EC" b="1" dirty="0" smtClean="0">
                <a:effectLst>
                  <a:glow>
                    <a:srgbClr val="000000"/>
                  </a:glow>
                  <a:outerShdw sx="0" sy="0">
                    <a:srgbClr val="000000"/>
                  </a:outerShdw>
                  <a:reflection stA="0" endPos="0" fadeDir="0" sx="0" sy="0"/>
                </a:effectLst>
              </a:rPr>
              <a:t>sólidos</a:t>
            </a:r>
          </a:p>
          <a:p>
            <a:pPr marL="0" lvl="2" indent="0">
              <a:spcBef>
                <a:spcPts val="1000"/>
              </a:spcBef>
              <a:buNone/>
            </a:pPr>
            <a:r>
              <a:rPr lang="es-ES" i="1" dirty="0" smtClean="0"/>
              <a:t>	</a:t>
            </a:r>
            <a:r>
              <a:rPr lang="es-EC" b="1" i="1" dirty="0"/>
              <a:t>Producción per </a:t>
            </a:r>
            <a:r>
              <a:rPr lang="es-EC" b="1" i="1" dirty="0" smtClean="0"/>
              <a:t>cápita </a:t>
            </a:r>
            <a:r>
              <a:rPr lang="es-EC" dirty="0"/>
              <a:t>en la Región Latinoamericana</a:t>
            </a:r>
            <a:r>
              <a:rPr lang="es-EC" dirty="0" smtClean="0"/>
              <a:t>, </a:t>
            </a:r>
            <a:r>
              <a:rPr lang="es-EC" dirty="0"/>
              <a:t>sobre las características </a:t>
            </a:r>
            <a:r>
              <a:rPr lang="es-EC" dirty="0" smtClean="0"/>
              <a:t>que se analizan </a:t>
            </a:r>
          </a:p>
          <a:p>
            <a:pPr marL="0" lvl="2" indent="0">
              <a:spcBef>
                <a:spcPts val="1000"/>
              </a:spcBef>
              <a:buNone/>
            </a:pPr>
            <a:r>
              <a:rPr lang="es-EC" dirty="0"/>
              <a:t>	</a:t>
            </a:r>
            <a:r>
              <a:rPr lang="es-EC" dirty="0" smtClean="0"/>
              <a:t>en </a:t>
            </a:r>
            <a:r>
              <a:rPr lang="es-EC" dirty="0"/>
              <a:t>este </a:t>
            </a:r>
            <a:r>
              <a:rPr lang="es-EC" dirty="0" smtClean="0"/>
              <a:t>trabajo</a:t>
            </a:r>
            <a:r>
              <a:rPr lang="es-EC" dirty="0"/>
              <a:t>, se ha encontrado que la </a:t>
            </a:r>
            <a:r>
              <a:rPr lang="es-EC" dirty="0" err="1"/>
              <a:t>ppc</a:t>
            </a:r>
            <a:r>
              <a:rPr lang="es-EC" dirty="0"/>
              <a:t> presenta rangos </a:t>
            </a:r>
            <a:r>
              <a:rPr lang="es-EC" dirty="0" smtClean="0"/>
              <a:t>entre </a:t>
            </a:r>
            <a:r>
              <a:rPr lang="es-EC" dirty="0"/>
              <a:t>0.2 - 0.5 kg/hab.-</a:t>
            </a:r>
            <a:r>
              <a:rPr lang="es-EC" dirty="0" smtClean="0"/>
              <a:t>día</a:t>
            </a:r>
          </a:p>
          <a:p>
            <a:pPr marL="0" lvl="2" indent="0">
              <a:spcBef>
                <a:spcPts val="1000"/>
              </a:spcBef>
              <a:buNone/>
            </a:pPr>
            <a:r>
              <a:rPr lang="es-EC" b="1" i="1" dirty="0" smtClean="0"/>
              <a:t>	Composición </a:t>
            </a:r>
            <a:r>
              <a:rPr lang="es-EC" b="1" i="1" dirty="0"/>
              <a:t>de Residuos </a:t>
            </a:r>
            <a:endParaRPr lang="es-EC" b="1" i="1" dirty="0" smtClean="0"/>
          </a:p>
          <a:p>
            <a:pPr marL="0" lvl="2" indent="0">
              <a:spcBef>
                <a:spcPts val="1000"/>
              </a:spcBef>
              <a:buNone/>
            </a:pPr>
            <a:r>
              <a:rPr lang="es-EC" b="1" i="1" dirty="0" smtClean="0"/>
              <a:t>	Proyección </a:t>
            </a:r>
            <a:r>
              <a:rPr lang="es-EC" b="1" i="1" dirty="0"/>
              <a:t>de la producción </a:t>
            </a:r>
            <a:r>
              <a:rPr lang="es-EC" b="1" i="1" dirty="0" smtClean="0"/>
              <a:t>total</a:t>
            </a:r>
            <a:endParaRPr lang="es-EC" b="1" i="1" dirty="0"/>
          </a:p>
          <a:p>
            <a:pPr marL="0" lvl="2" indent="0">
              <a:spcBef>
                <a:spcPts val="1000"/>
              </a:spcBef>
              <a:buNone/>
            </a:pPr>
            <a:r>
              <a:rPr lang="es-EC" b="1" i="1" dirty="0" smtClean="0"/>
              <a:t>	Densidad </a:t>
            </a:r>
            <a:r>
              <a:rPr lang="es-EC" b="1" i="1" dirty="0"/>
              <a:t>de los residuos </a:t>
            </a:r>
            <a:r>
              <a:rPr lang="es-EC" b="1" i="1" dirty="0" smtClean="0"/>
              <a:t>sólidos</a:t>
            </a:r>
          </a:p>
          <a:p>
            <a:pPr marL="0" lvl="2" indent="0">
              <a:spcBef>
                <a:spcPts val="1000"/>
              </a:spcBef>
              <a:buNone/>
            </a:pPr>
            <a:r>
              <a:rPr lang="es-EC" b="1" i="1" dirty="0" smtClean="0"/>
              <a:t>	Cálculo </a:t>
            </a:r>
            <a:r>
              <a:rPr lang="es-EC" b="1" i="1" dirty="0"/>
              <a:t>del volumen necesario </a:t>
            </a:r>
            <a:endParaRPr lang="es-ES" b="1" i="1" dirty="0"/>
          </a:p>
          <a:p>
            <a:pPr marL="0" lvl="2" indent="0">
              <a:spcBef>
                <a:spcPts val="1000"/>
              </a:spcBef>
              <a:buNone/>
            </a:pPr>
            <a:endParaRPr lang="es-ES" b="1" dirty="0">
              <a:effectLst>
                <a:glow>
                  <a:srgbClr val="000000"/>
                </a:glow>
                <a:outerShdw sx="0" sy="0">
                  <a:srgbClr val="000000"/>
                </a:outerShdw>
                <a:reflection stA="0" endPos="0" fadeDir="0" sx="0" sy="0"/>
              </a:effectLst>
            </a:endParaRPr>
          </a:p>
          <a:p>
            <a:pPr marL="0" lvl="2" indent="0">
              <a:spcBef>
                <a:spcPts val="1000"/>
              </a:spcBef>
              <a:buNone/>
            </a:pPr>
            <a:r>
              <a:rPr lang="es-ES" b="1" dirty="0">
                <a:effectLst>
                  <a:glow>
                    <a:srgbClr val="000000"/>
                  </a:glow>
                  <a:outerShdw sx="0" sy="0">
                    <a:srgbClr val="000000"/>
                  </a:outerShdw>
                  <a:reflection stA="0" endPos="0" fadeDir="0" sx="0" sy="0"/>
                </a:effectLst>
              </a:rPr>
              <a:t>Aspectos Operacionales </a:t>
            </a:r>
          </a:p>
          <a:p>
            <a:pPr marL="0" lvl="2" indent="0">
              <a:spcBef>
                <a:spcPts val="1000"/>
              </a:spcBef>
              <a:buNone/>
            </a:pPr>
            <a:r>
              <a:rPr lang="es-ES" b="1" i="1" dirty="0" smtClean="0"/>
              <a:t>	Disponibilidad </a:t>
            </a:r>
            <a:r>
              <a:rPr lang="es-ES" b="1" i="1" dirty="0"/>
              <a:t>del material de </a:t>
            </a:r>
            <a:r>
              <a:rPr lang="es-ES" b="1" i="1" dirty="0" smtClean="0"/>
              <a:t>cobertura</a:t>
            </a:r>
          </a:p>
          <a:p>
            <a:pPr marL="0" lvl="2" indent="0">
              <a:spcBef>
                <a:spcPts val="1000"/>
              </a:spcBef>
              <a:buNone/>
            </a:pPr>
            <a:r>
              <a:rPr lang="es-ES" b="1" i="1" dirty="0" smtClean="0"/>
              <a:t>	Diseño </a:t>
            </a:r>
            <a:r>
              <a:rPr lang="es-ES" b="1" i="1" dirty="0"/>
              <a:t>de la celda tipo </a:t>
            </a:r>
            <a:endParaRPr lang="es-ES" b="1" i="1" dirty="0" smtClean="0"/>
          </a:p>
          <a:p>
            <a:pPr marL="0" lvl="2" indent="0">
              <a:spcBef>
                <a:spcPts val="1000"/>
              </a:spcBef>
              <a:buNone/>
            </a:pPr>
            <a:r>
              <a:rPr lang="es-EC" b="1" i="1" dirty="0" smtClean="0"/>
              <a:t>	Volumen </a:t>
            </a:r>
            <a:r>
              <a:rPr lang="es-EC" b="1" i="1" dirty="0"/>
              <a:t>de la celda diaria. </a:t>
            </a:r>
            <a:endParaRPr lang="es-ES" b="1" i="1" dirty="0" smtClean="0"/>
          </a:p>
          <a:p>
            <a:pPr marL="0" lvl="2" indent="0">
              <a:spcBef>
                <a:spcPts val="1000"/>
              </a:spcBef>
              <a:buNone/>
            </a:pPr>
            <a:r>
              <a:rPr lang="es-EC" b="1" i="1" dirty="0" smtClean="0"/>
              <a:t>	</a:t>
            </a:r>
            <a:r>
              <a:rPr lang="es-EC" dirty="0" smtClean="0"/>
              <a:t>Gases generados relleno sanitario  </a:t>
            </a:r>
            <a:r>
              <a:rPr lang="es-ES" dirty="0" smtClean="0"/>
              <a:t>por metano (CH4) y dióxido de carbón (CO2), </a:t>
            </a:r>
            <a:r>
              <a:rPr lang="es-EC" dirty="0" smtClean="0"/>
              <a:t>amoniaco  (</a:t>
            </a:r>
            <a:r>
              <a:rPr lang="es-ES" dirty="0" smtClean="0"/>
              <a:t>NH3 </a:t>
            </a:r>
            <a:r>
              <a:rPr lang="es-EC" dirty="0" smtClean="0"/>
              <a:t>	monóxido de carbono </a:t>
            </a:r>
            <a:r>
              <a:rPr lang="es-EC" dirty="0"/>
              <a:t>(CO), Hidrogeno (</a:t>
            </a:r>
            <a:r>
              <a:rPr lang="es-ES" dirty="0"/>
              <a:t>H2 </a:t>
            </a:r>
            <a:r>
              <a:rPr lang="es-EC" dirty="0"/>
              <a:t>), Sulfuro de Hidrogeno (NH2).</a:t>
            </a:r>
          </a:p>
          <a:p>
            <a:pPr marL="0" lvl="2" indent="0">
              <a:spcBef>
                <a:spcPts val="1000"/>
              </a:spcBef>
              <a:buNone/>
            </a:pPr>
            <a:endParaRPr lang="es-EC" dirty="0"/>
          </a:p>
          <a:p>
            <a:pPr marL="0" lvl="2" indent="0">
              <a:spcBef>
                <a:spcPts val="1000"/>
              </a:spcBef>
              <a:buNone/>
            </a:pPr>
            <a:endParaRPr lang="es-EC" dirty="0"/>
          </a:p>
          <a:p>
            <a:pPr marL="0" lvl="2" indent="0">
              <a:spcBef>
                <a:spcPts val="1000"/>
              </a:spcBef>
              <a:buNone/>
            </a:pPr>
            <a:endParaRPr lang="es-EC" dirty="0"/>
          </a:p>
          <a:p>
            <a:pPr marL="0" lvl="2" indent="0">
              <a:spcBef>
                <a:spcPts val="1000"/>
              </a:spcBef>
              <a:buNone/>
            </a:pPr>
            <a:r>
              <a:rPr lang="es-EC" dirty="0"/>
              <a:t>	</a:t>
            </a:r>
            <a:r>
              <a:rPr lang="es-EC" b="1" i="1" dirty="0"/>
              <a:t>Lixiviados generados  </a:t>
            </a:r>
            <a:r>
              <a:rPr lang="es-EC" dirty="0"/>
              <a:t>La cantidad potencial de lixiviado es la cantidad de agua en exceso sobre </a:t>
            </a:r>
            <a:r>
              <a:rPr lang="es-EC" dirty="0" smtClean="0"/>
              <a:t>	la </a:t>
            </a:r>
            <a:r>
              <a:rPr lang="es-EC" dirty="0"/>
              <a:t>capacidad de </a:t>
            </a:r>
            <a:r>
              <a:rPr lang="es-EC" dirty="0" smtClean="0"/>
              <a:t>retención </a:t>
            </a:r>
            <a:r>
              <a:rPr lang="es-EC" dirty="0"/>
              <a:t>de humedad del material en el vertedero.</a:t>
            </a:r>
            <a:endParaRPr lang="es-ES" dirty="0"/>
          </a:p>
          <a:p>
            <a:pPr marL="0" lvl="2" indent="0">
              <a:spcBef>
                <a:spcPts val="1000"/>
              </a:spcBef>
              <a:buNone/>
            </a:pPr>
            <a:endParaRPr lang="es-EC" sz="1400" dirty="0" smtClean="0"/>
          </a:p>
          <a:p>
            <a:pPr marL="0" lvl="2" indent="0">
              <a:spcBef>
                <a:spcPts val="1000"/>
              </a:spcBef>
              <a:buNone/>
            </a:pPr>
            <a:endParaRPr lang="es-EC" sz="1400" b="1" i="1" dirty="0"/>
          </a:p>
          <a:p>
            <a:pPr marL="0" lvl="2" indent="0">
              <a:spcBef>
                <a:spcPts val="1000"/>
              </a:spcBef>
              <a:buNone/>
            </a:pPr>
            <a:endParaRPr lang="es-ES" sz="1600" b="1" i="1" dirty="0"/>
          </a:p>
          <a:p>
            <a:pPr marL="0" lvl="2" indent="0">
              <a:spcBef>
                <a:spcPts val="1000"/>
              </a:spcBef>
              <a:buNone/>
            </a:pPr>
            <a:endParaRPr lang="en-US" sz="1800" b="1" dirty="0" smtClean="0"/>
          </a:p>
          <a:p>
            <a:pPr marL="0" lvl="2" indent="0">
              <a:spcBef>
                <a:spcPts val="1000"/>
              </a:spcBef>
              <a:buNone/>
            </a:pPr>
            <a:endParaRPr lang="es-ES" sz="1800" b="1" dirty="0" smtClean="0"/>
          </a:p>
          <a:p>
            <a:pPr marL="0" lvl="2" indent="0">
              <a:spcBef>
                <a:spcPts val="1000"/>
              </a:spcBef>
              <a:buNone/>
            </a:pPr>
            <a:endParaRPr lang="en-US" sz="1800" b="1" dirty="0"/>
          </a:p>
          <a:p>
            <a:pPr marL="0" lvl="2" indent="0">
              <a:spcBef>
                <a:spcPts val="1000"/>
              </a:spcBef>
              <a:buNone/>
            </a:pPr>
            <a:endParaRPr lang="es-ES" sz="1800" b="1" dirty="0" smtClean="0"/>
          </a:p>
          <a:p>
            <a:pPr marL="0" lvl="2" indent="0">
              <a:spcBef>
                <a:spcPts val="1000"/>
              </a:spcBef>
              <a:buNone/>
            </a:pPr>
            <a:endParaRPr lang="en-US" sz="1800" b="1" i="1" dirty="0"/>
          </a:p>
          <a:p>
            <a:pPr marL="0" lvl="2" indent="0">
              <a:spcBef>
                <a:spcPts val="1000"/>
              </a:spcBef>
              <a:buNone/>
            </a:pPr>
            <a:endParaRPr lang="es-ES" sz="1800" b="1" i="1" dirty="0"/>
          </a:p>
          <a:p>
            <a:pPr marL="0" lvl="2" indent="0">
              <a:spcBef>
                <a:spcPts val="1000"/>
              </a:spcBef>
              <a:buNone/>
            </a:pPr>
            <a:endParaRPr lang="es-ES" sz="1800" b="1" i="1" dirty="0"/>
          </a:p>
          <a:p>
            <a:pPr marL="0" lvl="2" indent="0">
              <a:spcBef>
                <a:spcPts val="1000"/>
              </a:spcBef>
              <a:buNone/>
            </a:pPr>
            <a:endParaRPr lang="es-ES" sz="1700" b="1" i="1" dirty="0">
              <a:effectLst>
                <a:glow>
                  <a:srgbClr val="000000"/>
                </a:glow>
                <a:outerShdw sx="0" sy="0">
                  <a:srgbClr val="000000"/>
                </a:outerShdw>
                <a:reflection stA="0" endPos="0" fadeDir="0" sx="0" sy="0"/>
              </a:effectLst>
            </a:endParaRPr>
          </a:p>
          <a:p>
            <a:pPr marL="0" indent="0">
              <a:buNone/>
            </a:pPr>
            <a:endParaRPr lang="es-ES" dirty="0"/>
          </a:p>
        </p:txBody>
      </p:sp>
      <p:pic>
        <p:nvPicPr>
          <p:cNvPr id="4" name="Imagen 3"/>
          <p:cNvPicPr>
            <a:picLocks noChangeAspect="1"/>
          </p:cNvPicPr>
          <p:nvPr/>
        </p:nvPicPr>
        <p:blipFill>
          <a:blip r:embed="rId2"/>
          <a:stretch>
            <a:fillRect/>
          </a:stretch>
        </p:blipFill>
        <p:spPr>
          <a:xfrm>
            <a:off x="5396248" y="1875530"/>
            <a:ext cx="2676525" cy="1704975"/>
          </a:xfrm>
          <a:prstGeom prst="rect">
            <a:avLst/>
          </a:prstGeom>
        </p:spPr>
      </p:pic>
      <p:pic>
        <p:nvPicPr>
          <p:cNvPr id="3074" name="Picture 2" descr="Resultado de imagen para RELLENO SANITAR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4846" y="1923803"/>
            <a:ext cx="3152775" cy="14478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CuadroTexto 5"/>
              <p:cNvSpPr txBox="1"/>
              <p:nvPr/>
            </p:nvSpPr>
            <p:spPr>
              <a:xfrm>
                <a:off x="1504588" y="5458147"/>
                <a:ext cx="8399266" cy="447251"/>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p>
                <a:pPr indent="180340" algn="ctr">
                  <a:spcAft>
                    <a:spcPts val="0"/>
                  </a:spcAft>
                </a:pPr>
                <a14:m>
                  <m:oMath xmlns:m="http://schemas.openxmlformats.org/officeDocument/2006/math">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𝑀𝑎𝑡𝑒𝑟𝑖𝑎</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𝑂𝑟𝑔𝑎𝑛𝑖𝑐𝑎</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6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r>
                      <a:rPr lang="en-US" sz="1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𝑀𝑎𝑡𝑒𝑟𝑖𝑎</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𝑂𝑟𝑔𝑎𝑛𝑖𝑐𝑎</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𝑏𝑖𝑜𝑑𝑒𝑔𝑟𝑎𝑑𝑎𝑏𝑙𝑒</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s-ES" sz="16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𝐶𝐻</m:t>
                        </m:r>
                      </m:e>
                      <m: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sSub>
                      <m:sSubPr>
                        <m:ctrlPr>
                          <a:rPr lang="es-ES" sz="16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𝐶𝑂</m:t>
                        </m:r>
                      </m:e>
                      <m: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𝑂𝑡𝑟𝑜𝑠</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𝑔𝑎𝑠𝑒𝑠</m:t>
                    </m:r>
                  </m:oMath>
                </a14:m>
                <a:endParaRPr lang="es-ES" sz="1600" dirty="0">
                  <a:effectLst/>
                  <a:latin typeface="Times New Roman" panose="02020603050405020304" pitchFamily="18" charset="0"/>
                  <a:ea typeface="Times New Roman" panose="02020603050405020304" pitchFamily="18" charset="0"/>
                </a:endParaRPr>
              </a:p>
            </p:txBody>
          </p:sp>
        </mc:Choice>
        <mc:Fallback xmlns="">
          <p:sp>
            <p:nvSpPr>
              <p:cNvPr id="8" name="CuadroTexto 5"/>
              <p:cNvSpPr txBox="1">
                <a:spLocks noRot="1" noChangeAspect="1" noMove="1" noResize="1" noEditPoints="1" noAdjustHandles="1" noChangeArrowheads="1" noChangeShapeType="1" noTextEdit="1"/>
              </p:cNvSpPr>
              <p:nvPr/>
            </p:nvSpPr>
            <p:spPr>
              <a:xfrm>
                <a:off x="1504588" y="5458147"/>
                <a:ext cx="8399266" cy="447251"/>
              </a:xfrm>
              <a:prstGeom prst="rect">
                <a:avLst/>
              </a:prstGeom>
              <a:blipFill rotWithShape="0">
                <a:blip r:embed="rId4"/>
                <a:stretch>
                  <a:fillRect r="-363"/>
                </a:stretch>
              </a:blipFill>
            </p:spPr>
            <p:txBody>
              <a:bodyPr/>
              <a:lstStyle/>
              <a:p>
                <a:r>
                  <a:rPr lang="es-ES">
                    <a:noFill/>
                  </a:rPr>
                  <a:t> </a:t>
                </a:r>
              </a:p>
            </p:txBody>
          </p:sp>
        </mc:Fallback>
      </mc:AlternateContent>
    </p:spTree>
    <p:extLst>
      <p:ext uri="{BB962C8B-B14F-4D97-AF65-F5344CB8AC3E}">
        <p14:creationId xmlns:p14="http://schemas.microsoft.com/office/powerpoint/2010/main" val="2206402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smtClean="0"/>
              <a:t>ESTUDIOS PRELIMINARES</a:t>
            </a:r>
            <a:endParaRPr lang="es-ES" dirty="0"/>
          </a:p>
        </p:txBody>
      </p:sp>
      <p:sp>
        <p:nvSpPr>
          <p:cNvPr id="3" name="Subtítulo 2"/>
          <p:cNvSpPr>
            <a:spLocks noGrp="1"/>
          </p:cNvSpPr>
          <p:nvPr>
            <p:ph type="subTitle" idx="1"/>
          </p:nvPr>
        </p:nvSpPr>
        <p:spPr/>
        <p:txBody>
          <a:bodyPr/>
          <a:lstStyle/>
          <a:p>
            <a:r>
              <a:rPr lang="en-US" dirty="0" smtClean="0"/>
              <a:t>CAPITULO 3</a:t>
            </a:r>
            <a:endParaRPr lang="es-ES" dirty="0"/>
          </a:p>
        </p:txBody>
      </p:sp>
    </p:spTree>
    <p:extLst>
      <p:ext uri="{BB962C8B-B14F-4D97-AF65-F5344CB8AC3E}">
        <p14:creationId xmlns:p14="http://schemas.microsoft.com/office/powerpoint/2010/main" val="2466429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Estudio Topográfico </a:t>
            </a:r>
            <a:endParaRPr lang="es-ES" b="1" dirty="0"/>
          </a:p>
        </p:txBody>
      </p:sp>
      <p:sp>
        <p:nvSpPr>
          <p:cNvPr id="3" name="Marcador de contenido 2"/>
          <p:cNvSpPr>
            <a:spLocks noGrp="1"/>
          </p:cNvSpPr>
          <p:nvPr>
            <p:ph idx="1"/>
          </p:nvPr>
        </p:nvSpPr>
        <p:spPr>
          <a:xfrm>
            <a:off x="838200" y="1825625"/>
            <a:ext cx="5033211" cy="4351338"/>
          </a:xfrm>
        </p:spPr>
        <p:txBody>
          <a:bodyPr>
            <a:normAutofit/>
          </a:bodyPr>
          <a:lstStyle/>
          <a:p>
            <a:pPr marL="0" indent="0">
              <a:buNone/>
            </a:pPr>
            <a:r>
              <a:rPr lang="es-EC" sz="2200" dirty="0" smtClean="0"/>
              <a:t>Las curvas a nivel fueron tomadas cada metro de distancia.</a:t>
            </a:r>
          </a:p>
          <a:p>
            <a:pPr marL="0" indent="0">
              <a:buNone/>
            </a:pPr>
            <a:endParaRPr lang="es-EC" sz="2200" dirty="0"/>
          </a:p>
          <a:p>
            <a:pPr marL="0" indent="0" algn="just">
              <a:buNone/>
            </a:pPr>
            <a:r>
              <a:rPr lang="es-EC" sz="2200" dirty="0" smtClean="0"/>
              <a:t> Se puede evidenciar  el predio destinado para la construcción del relleno sanitario tiene un camino de ingreso alrededor de la propiedad, las curvas de nivel varia de altura de 2552,00 msnm hasta una altura 2492,00 msnm, es decir existe una diferencia de 60 metros entre el punto alto hasta el punto bajo</a:t>
            </a:r>
            <a:endParaRPr lang="es-ES" sz="2200" dirty="0"/>
          </a:p>
        </p:txBody>
      </p:sp>
      <p:pic>
        <p:nvPicPr>
          <p:cNvPr id="5" name="Imagen 4"/>
          <p:cNvPicPr/>
          <p:nvPr/>
        </p:nvPicPr>
        <p:blipFill>
          <a:blip r:embed="rId2"/>
          <a:srcRect l="36435" t="12329" r="16334" b="3958"/>
          <a:stretch>
            <a:fillRect/>
          </a:stretch>
        </p:blipFill>
        <p:spPr bwMode="auto">
          <a:xfrm>
            <a:off x="6096000" y="1440030"/>
            <a:ext cx="5883910" cy="4858385"/>
          </a:xfrm>
          <a:prstGeom prst="rect">
            <a:avLst/>
          </a:prstGeom>
          <a:noFill/>
          <a:ln w="9525">
            <a:noFill/>
            <a:miter lim="800000"/>
            <a:headEnd/>
            <a:tailEnd/>
          </a:ln>
        </p:spPr>
      </p:pic>
    </p:spTree>
    <p:extLst>
      <p:ext uri="{BB962C8B-B14F-4D97-AF65-F5344CB8AC3E}">
        <p14:creationId xmlns:p14="http://schemas.microsoft.com/office/powerpoint/2010/main" val="3146465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8758" y="365125"/>
            <a:ext cx="11065042" cy="1325563"/>
          </a:xfrm>
        </p:spPr>
        <p:txBody>
          <a:bodyPr/>
          <a:lstStyle/>
          <a:p>
            <a:r>
              <a:rPr lang="es-ES" b="1" dirty="0" smtClean="0"/>
              <a:t>Estudio Geológico y </a:t>
            </a:r>
            <a:br>
              <a:rPr lang="es-ES" b="1" dirty="0" smtClean="0"/>
            </a:br>
            <a:r>
              <a:rPr lang="es-ES" b="1" dirty="0" err="1" smtClean="0"/>
              <a:t>Geomecanizado</a:t>
            </a:r>
            <a:endParaRPr lang="es-ES" b="1" dirty="0"/>
          </a:p>
        </p:txBody>
      </p:sp>
      <p:sp>
        <p:nvSpPr>
          <p:cNvPr id="3" name="Marcador de contenido 2"/>
          <p:cNvSpPr>
            <a:spLocks noGrp="1"/>
          </p:cNvSpPr>
          <p:nvPr>
            <p:ph idx="1"/>
          </p:nvPr>
        </p:nvSpPr>
        <p:spPr>
          <a:xfrm>
            <a:off x="288758" y="1991527"/>
            <a:ext cx="6831497" cy="4575175"/>
          </a:xfrm>
        </p:spPr>
        <p:txBody>
          <a:bodyPr>
            <a:normAutofit/>
          </a:bodyPr>
          <a:lstStyle/>
          <a:p>
            <a:pPr marL="0" indent="0">
              <a:buNone/>
            </a:pPr>
            <a:r>
              <a:rPr lang="es-EC" sz="2200" dirty="0" smtClean="0"/>
              <a:t>La zona de estudio se divide entre 7 unidades litológicas: </a:t>
            </a:r>
          </a:p>
          <a:p>
            <a:pPr marL="0" indent="0">
              <a:buNone/>
            </a:pPr>
            <a:endParaRPr lang="es-EC" sz="2200" dirty="0" smtClean="0"/>
          </a:p>
          <a:p>
            <a:pPr algn="just"/>
            <a:r>
              <a:rPr lang="es-EC" sz="2200" dirty="0" smtClean="0"/>
              <a:t>Areniscas de grano fino, limo arcilloso, limonita, </a:t>
            </a:r>
            <a:r>
              <a:rPr lang="es-EC" sz="2200" dirty="0" err="1" smtClean="0"/>
              <a:t>arcilla,limosa</a:t>
            </a:r>
            <a:r>
              <a:rPr lang="es-EC" sz="2200" dirty="0" smtClean="0"/>
              <a:t>, </a:t>
            </a:r>
            <a:r>
              <a:rPr lang="es-EC" sz="2200" dirty="0" err="1" smtClean="0"/>
              <a:t>arcillolita</a:t>
            </a:r>
            <a:r>
              <a:rPr lang="es-EC" sz="2200" dirty="0" smtClean="0"/>
              <a:t>, intercalación de gravas -arenas y </a:t>
            </a:r>
            <a:r>
              <a:rPr lang="es-EC" sz="2200" dirty="0" err="1" smtClean="0"/>
              <a:t>cangahua</a:t>
            </a:r>
            <a:r>
              <a:rPr lang="es-EC" sz="2200" dirty="0" smtClean="0"/>
              <a:t>; su estratigrafía varía entre sedimentos de grano fino desde limo hasta grandes bloque. </a:t>
            </a:r>
          </a:p>
          <a:p>
            <a:endParaRPr lang="es-EC" sz="2200" dirty="0"/>
          </a:p>
          <a:p>
            <a:pPr marL="0" indent="0" algn="just">
              <a:buNone/>
            </a:pPr>
            <a:r>
              <a:rPr lang="es-EC" sz="2200" dirty="0" smtClean="0"/>
              <a:t>Se analizó al esfuerzo que soporta el talud (tránsito de camiones), considerando un peso de 20 KN/m2, donde se obtuvo un promedio del FS de 1.9, lo cual aún representa una susceptibilidad baja a deslizamientos lo que permite definir una zona estable. </a:t>
            </a:r>
            <a:endParaRPr lang="es-ES" sz="2200" dirty="0"/>
          </a:p>
        </p:txBody>
      </p:sp>
      <p:pic>
        <p:nvPicPr>
          <p:cNvPr id="5" name="Imagen 4"/>
          <p:cNvPicPr/>
          <p:nvPr/>
        </p:nvPicPr>
        <p:blipFill rotWithShape="1">
          <a:blip r:embed="rId2">
            <a:extLst>
              <a:ext uri="{28A0092B-C50C-407E-A947-70E740481C1C}">
                <a14:useLocalDpi xmlns:a14="http://schemas.microsoft.com/office/drawing/2010/main" val="0"/>
              </a:ext>
            </a:extLst>
          </a:blip>
          <a:srcRect l="45712" t="21269" r="33572" b="6251"/>
          <a:stretch/>
        </p:blipFill>
        <p:spPr bwMode="auto">
          <a:xfrm>
            <a:off x="7120255" y="533567"/>
            <a:ext cx="4233545" cy="60331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880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Estudio Geomorfológico</a:t>
            </a:r>
            <a:endParaRPr lang="es-ES" b="1" dirty="0"/>
          </a:p>
        </p:txBody>
      </p:sp>
      <p:sp>
        <p:nvSpPr>
          <p:cNvPr id="3" name="Marcador de contenido 2"/>
          <p:cNvSpPr>
            <a:spLocks noGrp="1"/>
          </p:cNvSpPr>
          <p:nvPr>
            <p:ph idx="1"/>
          </p:nvPr>
        </p:nvSpPr>
        <p:spPr>
          <a:xfrm>
            <a:off x="838200" y="1825624"/>
            <a:ext cx="5803233" cy="4791743"/>
          </a:xfrm>
        </p:spPr>
        <p:txBody>
          <a:bodyPr>
            <a:normAutofit/>
          </a:bodyPr>
          <a:lstStyle/>
          <a:p>
            <a:pPr marL="0" indent="0" algn="just">
              <a:buNone/>
            </a:pPr>
            <a:r>
              <a:rPr lang="es-EC" sz="2000" dirty="0" smtClean="0"/>
              <a:t>El sitio que el GAD del Cantón Pedro </a:t>
            </a:r>
            <a:r>
              <a:rPr lang="es-EC" sz="2000" dirty="0" err="1" smtClean="0"/>
              <a:t>Moncayo</a:t>
            </a:r>
            <a:r>
              <a:rPr lang="es-EC" sz="2000" dirty="0" smtClean="0"/>
              <a:t> ha seleccionado para la ubicación del Relleno Sanitario corresponde a:</a:t>
            </a:r>
          </a:p>
          <a:p>
            <a:pPr marL="0" indent="0" algn="just">
              <a:buNone/>
            </a:pPr>
            <a:endParaRPr lang="es-EC" sz="2000" dirty="0"/>
          </a:p>
          <a:p>
            <a:pPr marL="0" indent="0" algn="just">
              <a:buNone/>
            </a:pPr>
            <a:r>
              <a:rPr lang="es-EC" sz="2000" dirty="0" smtClean="0"/>
              <a:t>Relieves de los Fondos de Cuencas con Rellenos </a:t>
            </a:r>
            <a:r>
              <a:rPr lang="es-EC" sz="2000" dirty="0" err="1" smtClean="0"/>
              <a:t>Volcano</a:t>
            </a:r>
            <a:r>
              <a:rPr lang="es-EC" sz="2000" dirty="0" smtClean="0"/>
              <a:t>-Sedimentarios. Los paisajes de fondos de cuencas con relleno </a:t>
            </a:r>
            <a:r>
              <a:rPr lang="es-EC" sz="2000" dirty="0" err="1" smtClean="0"/>
              <a:t>volcano</a:t>
            </a:r>
            <a:r>
              <a:rPr lang="es-EC" sz="2000" dirty="0" smtClean="0"/>
              <a:t>-sedimentario se oponen muy claramente a otros relieves como los de fondos de cuenca y gargantas fluviales, ya que comprenden </a:t>
            </a:r>
            <a:r>
              <a:rPr lang="es-EC" sz="2000" b="1" dirty="0" smtClean="0"/>
              <a:t>zonas con pendientes medias a fuertes</a:t>
            </a:r>
            <a:r>
              <a:rPr lang="es-EC" sz="2000" dirty="0" smtClean="0"/>
              <a:t>, la unidad en su mayoría comprende </a:t>
            </a:r>
            <a:r>
              <a:rPr lang="es-EC" sz="2000" dirty="0" err="1" smtClean="0"/>
              <a:t>microconglomerados</a:t>
            </a:r>
            <a:r>
              <a:rPr lang="es-EC" sz="2000" dirty="0" smtClean="0"/>
              <a:t> con </a:t>
            </a:r>
            <a:r>
              <a:rPr lang="es-EC" sz="2000" b="1" dirty="0" smtClean="0"/>
              <a:t>matriz limo arenosa, areniscas gruesas</a:t>
            </a:r>
            <a:r>
              <a:rPr lang="es-EC" sz="2000" dirty="0" smtClean="0"/>
              <a:t> pertenecientes a la </a:t>
            </a:r>
            <a:r>
              <a:rPr lang="es-EC" sz="2000" b="1" dirty="0" smtClean="0"/>
              <a:t>Formación Chiche </a:t>
            </a:r>
            <a:r>
              <a:rPr lang="es-EC" sz="2000" dirty="0" smtClean="0"/>
              <a:t>y que están cubiertas por tobas volcánicas de la </a:t>
            </a:r>
            <a:r>
              <a:rPr lang="es-EC" sz="2000" b="1" dirty="0" smtClean="0"/>
              <a:t>Formación </a:t>
            </a:r>
            <a:r>
              <a:rPr lang="es-EC" sz="2000" b="1" dirty="0" err="1" smtClean="0"/>
              <a:t>Cangahua</a:t>
            </a:r>
            <a:r>
              <a:rPr lang="es-EC" sz="2000" b="1" dirty="0" smtClean="0"/>
              <a:t>. </a:t>
            </a:r>
            <a:endParaRPr lang="es-ES" sz="2000" b="1" dirty="0"/>
          </a:p>
        </p:txBody>
      </p:sp>
      <p:pic>
        <p:nvPicPr>
          <p:cNvPr id="4" name="Imagen 3"/>
          <p:cNvPicPr/>
          <p:nvPr/>
        </p:nvPicPr>
        <p:blipFill>
          <a:blip r:embed="rId2"/>
          <a:srcRect/>
          <a:stretch>
            <a:fillRect/>
          </a:stretch>
        </p:blipFill>
        <p:spPr bwMode="auto">
          <a:xfrm>
            <a:off x="7284387" y="1380225"/>
            <a:ext cx="4675002" cy="2737475"/>
          </a:xfrm>
          <a:prstGeom prst="rect">
            <a:avLst/>
          </a:prstGeom>
          <a:noFill/>
          <a:ln w="9525">
            <a:noFill/>
            <a:miter lim="800000"/>
            <a:headEnd/>
            <a:tailEnd/>
          </a:ln>
        </p:spPr>
      </p:pic>
      <p:sp>
        <p:nvSpPr>
          <p:cNvPr id="5" name="CuadroTexto 4"/>
          <p:cNvSpPr txBox="1"/>
          <p:nvPr/>
        </p:nvSpPr>
        <p:spPr>
          <a:xfrm>
            <a:off x="7284387" y="4246489"/>
            <a:ext cx="4675002" cy="2246769"/>
          </a:xfrm>
          <a:prstGeom prst="rect">
            <a:avLst/>
          </a:prstGeom>
          <a:noFill/>
        </p:spPr>
        <p:txBody>
          <a:bodyPr wrap="square" rtlCol="0">
            <a:spAutoFit/>
          </a:bodyPr>
          <a:lstStyle/>
          <a:p>
            <a:pPr algn="just"/>
            <a:r>
              <a:rPr lang="es-EC" sz="2000" b="1" dirty="0" smtClean="0"/>
              <a:t>Edafología: </a:t>
            </a:r>
            <a:r>
              <a:rPr lang="es-EC" sz="2000" dirty="0" smtClean="0"/>
              <a:t>suelos erosionados poco profundos sobre rellenos </a:t>
            </a:r>
            <a:r>
              <a:rPr lang="es-EC" sz="2000" dirty="0" err="1" smtClean="0"/>
              <a:t>volcano</a:t>
            </a:r>
            <a:r>
              <a:rPr lang="es-EC" sz="2000" dirty="0" smtClean="0"/>
              <a:t>-sedimentarios. </a:t>
            </a:r>
            <a:r>
              <a:rPr lang="es-EC" sz="2000" b="1" dirty="0" smtClean="0"/>
              <a:t>Cobertura natural</a:t>
            </a:r>
            <a:r>
              <a:rPr lang="es-EC" sz="2000" dirty="0" smtClean="0"/>
              <a:t>: Bosque de Neblina Montano Matorral Seco y Húmedo Montano </a:t>
            </a:r>
            <a:r>
              <a:rPr lang="es-EC" sz="2000" b="1" dirty="0" smtClean="0"/>
              <a:t>Uso actual de las tierras</a:t>
            </a:r>
            <a:r>
              <a:rPr lang="es-EC" sz="2000" dirty="0" smtClean="0"/>
              <a:t>: Cultivos anuales y semipermanentes</a:t>
            </a:r>
            <a:endParaRPr lang="es-ES" sz="2000" dirty="0"/>
          </a:p>
        </p:txBody>
      </p:sp>
    </p:spTree>
    <p:extLst>
      <p:ext uri="{BB962C8B-B14F-4D97-AF65-F5344CB8AC3E}">
        <p14:creationId xmlns:p14="http://schemas.microsoft.com/office/powerpoint/2010/main" val="2274634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Estudio de Suelo (campo)</a:t>
            </a:r>
            <a:endParaRPr lang="es-ES" b="1" dirty="0"/>
          </a:p>
        </p:txBody>
      </p:sp>
      <p:pic>
        <p:nvPicPr>
          <p:cNvPr id="4" name="Marcador de contenido 3" descr="Muestreo 1 y 2 (16)"/>
          <p:cNvPicPr>
            <a:picLocks noGrp="1"/>
          </p:cNvPicPr>
          <p:nvPr>
            <p:ph idx="1"/>
          </p:nvPr>
        </p:nvPicPr>
        <p:blipFill>
          <a:blip r:embed="rId2" cstate="print"/>
          <a:srcRect/>
          <a:stretch>
            <a:fillRect/>
          </a:stretch>
        </p:blipFill>
        <p:spPr bwMode="auto">
          <a:xfrm>
            <a:off x="7513806" y="1465786"/>
            <a:ext cx="4211053" cy="3471905"/>
          </a:xfrm>
          <a:prstGeom prst="rect">
            <a:avLst/>
          </a:prstGeom>
          <a:noFill/>
          <a:ln w="9525">
            <a:noFill/>
            <a:miter lim="800000"/>
            <a:headEnd/>
            <a:tailEnd/>
          </a:ln>
        </p:spPr>
      </p:pic>
      <p:sp>
        <p:nvSpPr>
          <p:cNvPr id="5" name="Rectángulo 4"/>
          <p:cNvSpPr/>
          <p:nvPr/>
        </p:nvSpPr>
        <p:spPr>
          <a:xfrm>
            <a:off x="192505" y="1720840"/>
            <a:ext cx="11622506" cy="5324535"/>
          </a:xfrm>
          <a:prstGeom prst="rect">
            <a:avLst/>
          </a:prstGeom>
        </p:spPr>
        <p:txBody>
          <a:bodyPr wrap="square">
            <a:spAutoFit/>
          </a:bodyPr>
          <a:lstStyle/>
          <a:p>
            <a:pPr marL="457200" indent="-457200">
              <a:buAutoNum type="alphaLcParenR"/>
            </a:pPr>
            <a:r>
              <a:rPr lang="es-ES" sz="2000" dirty="0" smtClean="0"/>
              <a:t>Se realizó 6 sondeos de perforación de 3 pulgadas de diámetro y </a:t>
            </a:r>
          </a:p>
          <a:p>
            <a:r>
              <a:rPr lang="es-ES" sz="2000" dirty="0" smtClean="0"/>
              <a:t>con un total de 24 metros de perforación; su ubicación se realizó de</a:t>
            </a:r>
          </a:p>
          <a:p>
            <a:r>
              <a:rPr lang="es-ES" sz="2000" dirty="0" smtClean="0"/>
              <a:t> acuerdo a los requerimientos del proyecto.</a:t>
            </a:r>
          </a:p>
          <a:p>
            <a:endParaRPr lang="es-ES" sz="2000" dirty="0" smtClean="0"/>
          </a:p>
          <a:p>
            <a:r>
              <a:rPr lang="es-ES" sz="2000" dirty="0" smtClean="0"/>
              <a:t>PS1: X 0799416; Y 0000082 </a:t>
            </a:r>
          </a:p>
          <a:p>
            <a:r>
              <a:rPr lang="es-ES" sz="2000" dirty="0" smtClean="0"/>
              <a:t>PS2: X 0799397; Y 0000077 </a:t>
            </a:r>
          </a:p>
          <a:p>
            <a:r>
              <a:rPr lang="es-ES" sz="2000" dirty="0" smtClean="0"/>
              <a:t>PS3: X 0799391; Y 0000361</a:t>
            </a:r>
          </a:p>
          <a:p>
            <a:r>
              <a:rPr lang="es-ES" sz="2000" dirty="0" smtClean="0"/>
              <a:t> PS4: X 0799366; Y 0000352 </a:t>
            </a:r>
          </a:p>
          <a:p>
            <a:r>
              <a:rPr lang="es-ES" sz="2000" dirty="0" smtClean="0"/>
              <a:t>PS5: X 0799507; Y 0000057 </a:t>
            </a:r>
          </a:p>
          <a:p>
            <a:r>
              <a:rPr lang="es-ES" sz="2000" dirty="0" smtClean="0"/>
              <a:t>PS6: X 0799494; Y 0000036</a:t>
            </a:r>
          </a:p>
          <a:p>
            <a:endParaRPr lang="en-US" sz="2000" dirty="0" smtClean="0"/>
          </a:p>
          <a:p>
            <a:pPr marL="342900" indent="-342900">
              <a:buFont typeface="Arial" panose="020B0604020202020204" pitchFamily="34" charset="0"/>
              <a:buChar char="•"/>
            </a:pPr>
            <a:r>
              <a:rPr lang="es-EC" sz="2000" dirty="0"/>
              <a:t>Existe uniformidad estratigráfica en el sentido horizontal; observándose una conformación litológica relativamente uniforme</a:t>
            </a:r>
            <a:r>
              <a:rPr lang="es-EC" sz="2000" dirty="0" smtClean="0"/>
              <a:t>.</a:t>
            </a:r>
          </a:p>
          <a:p>
            <a:pPr marL="342900" indent="-342900">
              <a:buFont typeface="Arial" panose="020B0604020202020204" pitchFamily="34" charset="0"/>
              <a:buChar char="•"/>
            </a:pPr>
            <a:endParaRPr lang="es-EC" sz="2000" dirty="0"/>
          </a:p>
          <a:p>
            <a:pPr marL="342900" indent="-342900">
              <a:buFont typeface="Arial" panose="020B0604020202020204" pitchFamily="34" charset="0"/>
              <a:buChar char="•"/>
            </a:pPr>
            <a:r>
              <a:rPr lang="es-EC" sz="2000" dirty="0"/>
              <a:t> Existen materiales de bajo contenido de humedad. Para la ejecución de terraplenes es necesario humedecer a los materiales para obtener la humedad óptima para compactación </a:t>
            </a:r>
          </a:p>
          <a:p>
            <a:endParaRPr lang="es-ES" sz="2000" dirty="0"/>
          </a:p>
        </p:txBody>
      </p:sp>
    </p:spTree>
    <p:extLst>
      <p:ext uri="{BB962C8B-B14F-4D97-AF65-F5344CB8AC3E}">
        <p14:creationId xmlns:p14="http://schemas.microsoft.com/office/powerpoint/2010/main" val="4710403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40158" y="476518"/>
            <a:ext cx="7031865" cy="5700445"/>
          </a:xfrm>
        </p:spPr>
        <p:txBody>
          <a:bodyPr>
            <a:noAutofit/>
          </a:bodyPr>
          <a:lstStyle/>
          <a:p>
            <a:pPr marL="0" indent="0" algn="just">
              <a:buNone/>
            </a:pPr>
            <a:r>
              <a:rPr lang="es-EC" sz="2400" dirty="0" smtClean="0"/>
              <a:t>•  Los materiales encontrados son de fácil excavación.</a:t>
            </a:r>
          </a:p>
          <a:p>
            <a:pPr marL="0" indent="0" algn="just">
              <a:buNone/>
            </a:pPr>
            <a:r>
              <a:rPr lang="es-EC" sz="2400" dirty="0" smtClean="0"/>
              <a:t> • Los materiales arcillo-limosos que se encuentran en la actual plataforma son de mediana permeabilidad y el drenaje es dificultoso, el acumulamiento de agua va a generar perdida de resistencia del suelo e inestabilidad de los taludes.</a:t>
            </a:r>
          </a:p>
          <a:p>
            <a:pPr marL="0" indent="0" algn="just">
              <a:buNone/>
            </a:pPr>
            <a:r>
              <a:rPr lang="es-EC" sz="2400" dirty="0" smtClean="0"/>
              <a:t> • Los materiales a excavar presentan buenas condiciones a ser usados en los rellenos. La humedad natural es más baja que la óptima de compactación</a:t>
            </a:r>
          </a:p>
          <a:p>
            <a:pPr marL="0" indent="0" algn="just">
              <a:buNone/>
            </a:pPr>
            <a:r>
              <a:rPr lang="es-EC" sz="2400" dirty="0" smtClean="0"/>
              <a:t>• No se encontró nivel freático hasta la profundidad investigada. Existen, en las paredes del talud, materiales arenosos que conducirán el agua horizontalmente con facilidad. En la Vía Panamericana se aprecian cortes de aproximadamente 30 metros y el nivel freático se encuentra a profundidades mayores a 30m.</a:t>
            </a:r>
            <a:endParaRPr lang="es-ES" sz="2400" dirty="0"/>
          </a:p>
        </p:txBody>
      </p:sp>
      <p:pic>
        <p:nvPicPr>
          <p:cNvPr id="4098" name="Picture 2" descr="Resultado de imagen para SPT"/>
          <p:cNvPicPr>
            <a:picLocks noChangeAspect="1" noChangeArrowheads="1"/>
          </p:cNvPicPr>
          <p:nvPr/>
        </p:nvPicPr>
        <p:blipFill rotWithShape="1">
          <a:blip r:embed="rId2">
            <a:extLst>
              <a:ext uri="{28A0092B-C50C-407E-A947-70E740481C1C}">
                <a14:useLocalDpi xmlns:a14="http://schemas.microsoft.com/office/drawing/2010/main" val="0"/>
              </a:ext>
            </a:extLst>
          </a:blip>
          <a:srcRect l="47057" r="4407"/>
          <a:stretch/>
        </p:blipFill>
        <p:spPr bwMode="auto">
          <a:xfrm>
            <a:off x="8384146" y="953237"/>
            <a:ext cx="3120533" cy="408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905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b="1" dirty="0" smtClean="0"/>
              <a:t>ASPECTOS GENERALES</a:t>
            </a:r>
            <a:endParaRPr lang="es-ES" b="1" dirty="0"/>
          </a:p>
        </p:txBody>
      </p:sp>
      <p:sp>
        <p:nvSpPr>
          <p:cNvPr id="3" name="Subtítulo 2"/>
          <p:cNvSpPr>
            <a:spLocks noGrp="1"/>
          </p:cNvSpPr>
          <p:nvPr>
            <p:ph type="subTitle" idx="1"/>
          </p:nvPr>
        </p:nvSpPr>
        <p:spPr/>
        <p:txBody>
          <a:bodyPr/>
          <a:lstStyle/>
          <a:p>
            <a:r>
              <a:rPr lang="en-US" dirty="0" smtClean="0"/>
              <a:t>CAPITULO 1</a:t>
            </a:r>
            <a:endParaRPr lang="es-ES" dirty="0"/>
          </a:p>
        </p:txBody>
      </p:sp>
    </p:spTree>
    <p:extLst>
      <p:ext uri="{BB962C8B-B14F-4D97-AF65-F5344CB8AC3E}">
        <p14:creationId xmlns:p14="http://schemas.microsoft.com/office/powerpoint/2010/main" val="301721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Estudio Climatológico </a:t>
            </a:r>
            <a:endParaRPr lang="es-ES" b="1" dirty="0"/>
          </a:p>
        </p:txBody>
      </p:sp>
      <p:sp>
        <p:nvSpPr>
          <p:cNvPr id="3" name="Marcador de contenido 2"/>
          <p:cNvSpPr>
            <a:spLocks noGrp="1"/>
          </p:cNvSpPr>
          <p:nvPr>
            <p:ph idx="1"/>
          </p:nvPr>
        </p:nvSpPr>
        <p:spPr>
          <a:xfrm>
            <a:off x="838200" y="1825625"/>
            <a:ext cx="10515600" cy="1766661"/>
          </a:xfrm>
        </p:spPr>
        <p:txBody>
          <a:bodyPr/>
          <a:lstStyle/>
          <a:p>
            <a:pPr algn="just"/>
            <a:r>
              <a:rPr lang="es-EC" dirty="0" smtClean="0"/>
              <a:t>Para la caracterización de los parámetros del clima en esta área de influencia del proyecto, se utilizaron los registros de estaciones meteorológicas ubicadas dentro y fuera de la zona de interés (INAMHI), dada su cercanía y por tener similar posición fisiográfica</a:t>
            </a:r>
            <a:endParaRPr lang="es-ES" dirty="0"/>
          </a:p>
        </p:txBody>
      </p:sp>
      <p:graphicFrame>
        <p:nvGraphicFramePr>
          <p:cNvPr id="9" name="Tabla 8"/>
          <p:cNvGraphicFramePr>
            <a:graphicFrameLocks noGrp="1"/>
          </p:cNvGraphicFramePr>
          <p:nvPr>
            <p:extLst>
              <p:ext uri="{D42A27DB-BD31-4B8C-83A1-F6EECF244321}">
                <p14:modId xmlns:p14="http://schemas.microsoft.com/office/powerpoint/2010/main" val="2633883470"/>
              </p:ext>
            </p:extLst>
          </p:nvPr>
        </p:nvGraphicFramePr>
        <p:xfrm>
          <a:off x="1057774" y="4098227"/>
          <a:ext cx="3817167" cy="1388172"/>
        </p:xfrm>
        <a:graphic>
          <a:graphicData uri="http://schemas.openxmlformats.org/drawingml/2006/table">
            <a:tbl>
              <a:tblPr firstRow="1" firstCol="1" bandRow="1"/>
              <a:tblGrid>
                <a:gridCol w="1123665"/>
                <a:gridCol w="2693502"/>
              </a:tblGrid>
              <a:tr h="231362">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CODIGO</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ESTACION</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362">
                <a:tc>
                  <a:txBody>
                    <a:bodyPr/>
                    <a:lstStyle/>
                    <a:p>
                      <a:pP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M022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TABACUNDO H. MOJANDA</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31362">
                <a:tc>
                  <a:txBody>
                    <a:bodyPr/>
                    <a:lstStyle/>
                    <a:p>
                      <a:pP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M111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MALCHINGUI INAMHI</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31362">
                <a:tc>
                  <a:txBody>
                    <a:bodyPr/>
                    <a:lstStyle/>
                    <a:p>
                      <a:pP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M574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HDA. JERUSALEM</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31362">
                <a:tc>
                  <a:txBody>
                    <a:bodyPr/>
                    <a:lstStyle/>
                    <a:p>
                      <a:pP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M605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COCHASQUI - HDA. INAMHI</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31362">
                <a:tc>
                  <a:txBody>
                    <a:bodyPr/>
                    <a:lstStyle/>
                    <a:p>
                      <a:pP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MA2T</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TOMALON - TABACUNDO</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0" name="Rectangle 3"/>
          <p:cNvSpPr>
            <a:spLocks noChangeArrowheads="1"/>
          </p:cNvSpPr>
          <p:nvPr/>
        </p:nvSpPr>
        <p:spPr bwMode="auto">
          <a:xfrm>
            <a:off x="838200" y="3727223"/>
            <a:ext cx="403674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S"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Estaciones Climáticas</a:t>
            </a:r>
          </a:p>
          <a:p>
            <a:pPr marL="0" marR="0" lvl="0" indent="180975" algn="l" defTabSz="914400" rtl="0" eaLnBrk="0" fontAlgn="base" latinLnBrk="0" hangingPunct="0">
              <a:lnSpc>
                <a:spcPct val="100000"/>
              </a:lnSpc>
              <a:spcBef>
                <a:spcPct val="0"/>
              </a:spcBef>
              <a:spcAft>
                <a:spcPct val="0"/>
              </a:spcAft>
              <a:buClrTx/>
              <a:buSzTx/>
              <a:buFontTx/>
              <a:buNone/>
              <a:tabLst/>
            </a:pPr>
            <a:endParaRPr lang="en-US" i="1" dirty="0">
              <a:latin typeface="Times New Roman" panose="02020603050405020304" pitchFamily="18"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US"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n-US" i="1" dirty="0">
              <a:latin typeface="Times New Roman" panose="02020603050405020304" pitchFamily="18"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US"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n-US" i="1" dirty="0">
              <a:latin typeface="Times New Roman" panose="02020603050405020304" pitchFamily="18"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n-US" i="1" dirty="0">
              <a:latin typeface="Times New Roman" panose="02020603050405020304" pitchFamily="18" charset="0"/>
              <a:cs typeface="Times New Roman" panose="02020603050405020304" pitchFamily="18" charset="0"/>
            </a:endParaRPr>
          </a:p>
          <a:p>
            <a:pPr marL="0" marR="0" lvl="0" indent="180975"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IEE-MAGAP, 2013</a:t>
            </a:r>
            <a:endParaRPr kumimoji="0" lang="es-ES" b="0" i="0" u="none" strike="noStrike" cap="none" normalizeH="0" baseline="0" dirty="0" smtClean="0">
              <a:ln>
                <a:noFill/>
              </a:ln>
              <a:solidFill>
                <a:schemeClr val="tx1"/>
              </a:solidFill>
              <a:effectLst/>
            </a:endParaRPr>
          </a:p>
        </p:txBody>
      </p:sp>
      <p:graphicFrame>
        <p:nvGraphicFramePr>
          <p:cNvPr id="13" name="Tabla 12"/>
          <p:cNvGraphicFramePr>
            <a:graphicFrameLocks noGrp="1"/>
          </p:cNvGraphicFramePr>
          <p:nvPr>
            <p:extLst>
              <p:ext uri="{D42A27DB-BD31-4B8C-83A1-F6EECF244321}">
                <p14:modId xmlns:p14="http://schemas.microsoft.com/office/powerpoint/2010/main" val="1953613255"/>
              </p:ext>
            </p:extLst>
          </p:nvPr>
        </p:nvGraphicFramePr>
        <p:xfrm>
          <a:off x="5617028" y="4061783"/>
          <a:ext cx="5736772" cy="1639204"/>
        </p:xfrm>
        <a:graphic>
          <a:graphicData uri="http://schemas.openxmlformats.org/drawingml/2006/table">
            <a:tbl>
              <a:tblPr firstRow="1" firstCol="1" bandRow="1"/>
              <a:tblGrid>
                <a:gridCol w="992115"/>
                <a:gridCol w="1922805"/>
                <a:gridCol w="1025000"/>
                <a:gridCol w="1025000"/>
                <a:gridCol w="771852"/>
              </a:tblGrid>
              <a:tr h="234172">
                <a:tc rowSpan="2">
                  <a:txBody>
                    <a:bodyPr/>
                    <a:lstStyle/>
                    <a:p>
                      <a:pPr algn="ctr">
                        <a:lnSpc>
                          <a:spcPct val="120000"/>
                        </a:lnSpc>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CODIGO</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20000"/>
                        </a:lnSpc>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ESTACION</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20000"/>
                        </a:lnSpc>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COORDENADAS</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rowSpan="2">
                  <a:txBody>
                    <a:bodyPr/>
                    <a:lstStyle/>
                    <a:p>
                      <a:pPr algn="ctr">
                        <a:lnSpc>
                          <a:spcPct val="120000"/>
                        </a:lnSpc>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ALTURA</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172">
                <a:tc vMerge="1">
                  <a:txBody>
                    <a:bodyPr/>
                    <a:lstStyle/>
                    <a:p>
                      <a:endParaRPr lang="es-ES"/>
                    </a:p>
                  </a:txBody>
                  <a:tcPr/>
                </a:tc>
                <a:tc vMerge="1">
                  <a:txBody>
                    <a:bodyPr/>
                    <a:lstStyle/>
                    <a:p>
                      <a:endParaRPr lang="es-ES"/>
                    </a:p>
                  </a:txBody>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ESTE</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NORTE</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r>
              <a:tr h="234172">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M022</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TABACUNDO H. MOJANDA</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807571</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1000568</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2940</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34172">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M111</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MALCHINGUI INAMHI</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796186</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1000655</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2840</a:t>
                      </a:r>
                    </a:p>
                  </a:txBody>
                  <a:tcPr marL="44450" marR="44450" marT="0" marB="0" anchor="ctr">
                    <a:lnL>
                      <a:noFill/>
                    </a:lnL>
                    <a:lnR>
                      <a:noFill/>
                    </a:lnR>
                    <a:lnT>
                      <a:noFill/>
                    </a:lnT>
                    <a:lnB>
                      <a:noFill/>
                    </a:lnB>
                  </a:tcPr>
                </a:tc>
              </a:tr>
              <a:tr h="234172">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M574</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HDA. JERUSALEM</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794144</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9999312</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2300</a:t>
                      </a:r>
                    </a:p>
                  </a:txBody>
                  <a:tcPr marL="44450" marR="44450" marT="0" marB="0" anchor="ctr">
                    <a:lnL>
                      <a:noFill/>
                    </a:lnL>
                    <a:lnR>
                      <a:noFill/>
                    </a:lnR>
                    <a:lnT>
                      <a:noFill/>
                    </a:lnT>
                    <a:lnB>
                      <a:noFill/>
                    </a:lnB>
                  </a:tcPr>
                </a:tc>
              </a:tr>
              <a:tr h="234172">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M605</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COCHASQUI - HDA. INAMHI</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799023</a:t>
                      </a:r>
                    </a:p>
                  </a:txBody>
                  <a:tcPr marL="44450" marR="44450" marT="0" marB="0" anchor="ctr">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1000582</a:t>
                      </a:r>
                    </a:p>
                  </a:txBody>
                  <a:tcPr marL="44450" marR="44450" marT="0" marB="0" anchor="ctr">
                    <a:lnL>
                      <a:noFill/>
                    </a:lnL>
                    <a:lnR>
                      <a:noFill/>
                    </a:lnR>
                    <a:lnT>
                      <a:noFill/>
                    </a:lnT>
                    <a:lnB>
                      <a:noFill/>
                    </a:lnB>
                  </a:tcPr>
                </a:tc>
                <a:tc>
                  <a:txBody>
                    <a:bodyPr/>
                    <a:lstStyle/>
                    <a:p>
                      <a:pPr>
                        <a:lnSpc>
                          <a:spcPct val="120000"/>
                        </a:lnSpc>
                        <a:spcAft>
                          <a:spcPts val="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2960</a:t>
                      </a:r>
                    </a:p>
                  </a:txBody>
                  <a:tcPr marL="44450" marR="44450" marT="0" marB="0" anchor="ctr">
                    <a:lnL>
                      <a:noFill/>
                    </a:lnL>
                    <a:lnR>
                      <a:noFill/>
                    </a:lnR>
                    <a:lnT>
                      <a:noFill/>
                    </a:lnT>
                    <a:lnB>
                      <a:noFill/>
                    </a:lnB>
                  </a:tcPr>
                </a:tc>
              </a:tr>
              <a:tr h="234172">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MA2T</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TOMALON - TABACUNDO</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804969</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1000324</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2790</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4" name="Rectangle 5"/>
          <p:cNvSpPr>
            <a:spLocks noChangeArrowheads="1"/>
          </p:cNvSpPr>
          <p:nvPr/>
        </p:nvSpPr>
        <p:spPr bwMode="auto">
          <a:xfrm>
            <a:off x="5331055" y="3727223"/>
            <a:ext cx="451896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just" defTabSz="914400" rtl="0" eaLnBrk="0" fontAlgn="base" latinLnBrk="0" hangingPunct="0">
              <a:lnSpc>
                <a:spcPct val="100000"/>
              </a:lnSpc>
              <a:spcBef>
                <a:spcPct val="0"/>
              </a:spcBef>
              <a:spcAft>
                <a:spcPct val="0"/>
              </a:spcAft>
              <a:buClrTx/>
              <a:buSzTx/>
              <a:buFontTx/>
              <a:buNone/>
              <a:tabLst/>
            </a:pPr>
            <a:r>
              <a:rPr kumimoji="0" lang="es-ES" b="0" i="1" u="none" strike="noStrike" cap="none" normalizeH="0" baseline="0" dirty="0" smtClean="0" bmk="_Toc363636658">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Ubicación de Estaciones Meteorológicas</a:t>
            </a:r>
            <a:endParaRPr kumimoji="0" lang="es-ES"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IEE-MAGAP, 2012</a:t>
            </a:r>
            <a:endParaRPr kumimoji="0" lang="es-ES"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688346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Precipitación</a:t>
            </a:r>
            <a:endParaRPr lang="es-ES" b="1" dirty="0"/>
          </a:p>
        </p:txBody>
      </p:sp>
      <p:sp>
        <p:nvSpPr>
          <p:cNvPr id="3" name="Marcador de contenido 2"/>
          <p:cNvSpPr>
            <a:spLocks noGrp="1"/>
          </p:cNvSpPr>
          <p:nvPr>
            <p:ph idx="1"/>
          </p:nvPr>
        </p:nvSpPr>
        <p:spPr>
          <a:xfrm>
            <a:off x="209550" y="1825625"/>
            <a:ext cx="11144250" cy="4351338"/>
          </a:xfrm>
        </p:spPr>
        <p:txBody>
          <a:bodyPr>
            <a:normAutofit/>
          </a:bodyPr>
          <a:lstStyle/>
          <a:p>
            <a:pPr marL="0" indent="0">
              <a:buNone/>
            </a:pPr>
            <a:r>
              <a:rPr lang="es-EC" sz="2000" dirty="0" smtClean="0"/>
              <a:t>En la figura se representan los valores medios mensuales de las estaciones meteorológicas; en él vemos dos estaciones definidas: una donde las lluvias son más abundantes en el mes de abril y el segundo período durante los meses de octubre a noviembre</a:t>
            </a:r>
            <a:endParaRPr lang="es-ES" sz="2000" dirty="0"/>
          </a:p>
        </p:txBody>
      </p:sp>
      <p:graphicFrame>
        <p:nvGraphicFramePr>
          <p:cNvPr id="6" name="Tabla 5"/>
          <p:cNvGraphicFramePr>
            <a:graphicFrameLocks noGrp="1"/>
          </p:cNvGraphicFramePr>
          <p:nvPr>
            <p:extLst>
              <p:ext uri="{D42A27DB-BD31-4B8C-83A1-F6EECF244321}">
                <p14:modId xmlns:p14="http://schemas.microsoft.com/office/powerpoint/2010/main" val="2487755476"/>
              </p:ext>
            </p:extLst>
          </p:nvPr>
        </p:nvGraphicFramePr>
        <p:xfrm>
          <a:off x="628650" y="3593838"/>
          <a:ext cx="6242685" cy="1786636"/>
        </p:xfrm>
        <a:graphic>
          <a:graphicData uri="http://schemas.openxmlformats.org/drawingml/2006/table">
            <a:tbl>
              <a:tblPr firstRow="1" firstCol="1" bandRow="1"/>
              <a:tblGrid>
                <a:gridCol w="1055370"/>
                <a:gridCol w="445770"/>
                <a:gridCol w="394335"/>
                <a:gridCol w="410210"/>
                <a:gridCol w="394335"/>
                <a:gridCol w="410210"/>
                <a:gridCol w="359410"/>
                <a:gridCol w="353695"/>
                <a:gridCol w="398145"/>
                <a:gridCol w="347345"/>
                <a:gridCol w="394335"/>
                <a:gridCol w="394335"/>
                <a:gridCol w="347345"/>
                <a:gridCol w="537845"/>
              </a:tblGrid>
              <a:tr h="234950">
                <a:tc>
                  <a:txBody>
                    <a:bodyPr/>
                    <a:lstStyle/>
                    <a:p>
                      <a:pPr>
                        <a:lnSpc>
                          <a:spcPct val="120000"/>
                        </a:lnSpc>
                        <a:spcAft>
                          <a:spcPts val="0"/>
                        </a:spcAft>
                      </a:pPr>
                      <a:r>
                        <a:rPr lang="es-EC" sz="900" b="1" dirty="0">
                          <a:effectLst/>
                          <a:latin typeface="Times New Roman" panose="02020603050405020304" pitchFamily="18" charset="0"/>
                          <a:ea typeface="Calibri" panose="020F0502020204030204" pitchFamily="34" charset="0"/>
                          <a:cs typeface="Times New Roman" panose="02020603050405020304" pitchFamily="18" charset="0"/>
                        </a:rPr>
                        <a:t>ESTACION</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ENE</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FEB</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MAR</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ABR</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MAY</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JUN</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JUL</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AGO</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SEP</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OCT</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NOV</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DIC</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TOTAL</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950">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TABACUNDO H.MOJANDA</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69,9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103,6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108,7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119,7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75,4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33,4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15,4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23,7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57,8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112,2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dirty="0">
                          <a:effectLst/>
                          <a:latin typeface="Times New Roman" panose="02020603050405020304" pitchFamily="18" charset="0"/>
                          <a:ea typeface="Calibri" panose="020F0502020204030204" pitchFamily="34" charset="0"/>
                          <a:cs typeface="Times New Roman" panose="02020603050405020304" pitchFamily="18" charset="0"/>
                        </a:rPr>
                        <a:t>110,8</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85,9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916,6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34950">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MALCHINGUI INAMHI</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41,7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42,2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53,7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87,1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51,5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28,3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13,4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11,6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39,1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45,6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43,2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40,0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497,6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34950">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HDA.JERUSALEN</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34,6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43,4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78,3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61,2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31,4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15,9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12,6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13,9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37,9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71,0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62,7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32,2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495,2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34950">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COCHASQUI-HDA. INAMHI</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79,5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85,6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71,7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98,4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64,0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35,5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12,7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14,8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52,0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102,8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102,4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56,7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20000"/>
                        </a:lnSpc>
                        <a:spcAft>
                          <a:spcPts val="0"/>
                        </a:spcAft>
                      </a:pPr>
                      <a:r>
                        <a:rPr lang="es-EC" sz="900" dirty="0">
                          <a:effectLst/>
                          <a:latin typeface="Times New Roman" panose="02020603050405020304" pitchFamily="18" charset="0"/>
                          <a:ea typeface="Calibri" panose="020F0502020204030204" pitchFamily="34" charset="0"/>
                          <a:cs typeface="Times New Roman" panose="02020603050405020304" pitchFamily="18" charset="0"/>
                        </a:rPr>
                        <a:t>776,2</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34950">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TOMALON-TABACUNDO</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55,7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57,6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77,4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87,0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59,9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28,3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11,6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8,7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33,2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66,1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68,3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a:effectLst/>
                          <a:latin typeface="Times New Roman" panose="02020603050405020304" pitchFamily="18" charset="0"/>
                          <a:ea typeface="Calibri" panose="020F0502020204030204" pitchFamily="34" charset="0"/>
                          <a:cs typeface="Times New Roman" panose="02020603050405020304" pitchFamily="18" charset="0"/>
                        </a:rPr>
                        <a:t>66,1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C" sz="900" dirty="0">
                          <a:effectLst/>
                          <a:latin typeface="Times New Roman" panose="02020603050405020304" pitchFamily="18" charset="0"/>
                          <a:ea typeface="Calibri" panose="020F0502020204030204" pitchFamily="34" charset="0"/>
                          <a:cs typeface="Times New Roman" panose="02020603050405020304" pitchFamily="18" charset="0"/>
                        </a:rPr>
                        <a:t>619,8</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400050" y="3256050"/>
            <a:ext cx="513102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S"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Precipitación Media Mensual (mm) de estaciones meteorológicas.</a:t>
            </a:r>
            <a:endParaRPr kumimoji="0" lang="es-ES" sz="12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s-E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s-E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s-E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s-E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s-ES" sz="10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Propia. </a:t>
            </a:r>
            <a:endParaRPr kumimoji="0" lang="es-ES" sz="20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8" name="Gráfico 7"/>
          <p:cNvGraphicFramePr/>
          <p:nvPr>
            <p:extLst>
              <p:ext uri="{D42A27DB-BD31-4B8C-83A1-F6EECF244321}">
                <p14:modId xmlns:p14="http://schemas.microsoft.com/office/powerpoint/2010/main" val="1174715319"/>
              </p:ext>
            </p:extLst>
          </p:nvPr>
        </p:nvGraphicFramePr>
        <p:xfrm>
          <a:off x="6953250" y="2865208"/>
          <a:ext cx="5086351" cy="28530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6064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Temperatura</a:t>
            </a:r>
            <a:endParaRPr lang="es-ES" b="1" dirty="0"/>
          </a:p>
        </p:txBody>
      </p:sp>
      <p:sp>
        <p:nvSpPr>
          <p:cNvPr id="3" name="Marcador de contenido 2"/>
          <p:cNvSpPr>
            <a:spLocks noGrp="1"/>
          </p:cNvSpPr>
          <p:nvPr>
            <p:ph idx="1"/>
          </p:nvPr>
        </p:nvSpPr>
        <p:spPr/>
        <p:txBody>
          <a:bodyPr>
            <a:normAutofit/>
          </a:bodyPr>
          <a:lstStyle/>
          <a:p>
            <a:pPr marL="0" indent="0" algn="just">
              <a:buNone/>
            </a:pPr>
            <a:r>
              <a:rPr lang="es-EC" sz="2400" dirty="0" smtClean="0"/>
              <a:t>Los meses de agosto y septiembre son los que presentan el mayor valor de temperatura, mientras que los meses de enero y febrero son los que presentan valores ligeramente más bajos con respecto a la media anual. Las variaciones mensuales de las temperaturas no son significativas ya que su amplitud (diferencia entre los valores máximos y mínimos) está alrededor de 3ºC. </a:t>
            </a:r>
            <a:endParaRPr lang="es-ES" sz="2400" dirty="0"/>
          </a:p>
        </p:txBody>
      </p:sp>
      <p:graphicFrame>
        <p:nvGraphicFramePr>
          <p:cNvPr id="6" name="Tabla 5"/>
          <p:cNvGraphicFramePr>
            <a:graphicFrameLocks noGrp="1"/>
          </p:cNvGraphicFramePr>
          <p:nvPr>
            <p:extLst>
              <p:ext uri="{D42A27DB-BD31-4B8C-83A1-F6EECF244321}">
                <p14:modId xmlns:p14="http://schemas.microsoft.com/office/powerpoint/2010/main" val="1711669273"/>
              </p:ext>
            </p:extLst>
          </p:nvPr>
        </p:nvGraphicFramePr>
        <p:xfrm>
          <a:off x="571501" y="4308658"/>
          <a:ext cx="5905498" cy="1529528"/>
        </p:xfrm>
        <a:graphic>
          <a:graphicData uri="http://schemas.openxmlformats.org/drawingml/2006/table">
            <a:tbl>
              <a:tblPr firstRow="1" firstCol="1" bandRow="1"/>
              <a:tblGrid>
                <a:gridCol w="635702"/>
                <a:gridCol w="386922"/>
                <a:gridCol w="372850"/>
                <a:gridCol w="429770"/>
                <a:gridCol w="401630"/>
                <a:gridCol w="436806"/>
                <a:gridCol w="372850"/>
                <a:gridCol w="361978"/>
                <a:gridCol w="415700"/>
                <a:gridCol w="361978"/>
                <a:gridCol w="393955"/>
                <a:gridCol w="415700"/>
                <a:gridCol w="361978"/>
                <a:gridCol w="557679"/>
              </a:tblGrid>
              <a:tr h="206184">
                <a:tc>
                  <a:txBody>
                    <a:bodyPr/>
                    <a:lstStyle/>
                    <a:p>
                      <a:pPr algn="ctr">
                        <a:lnSpc>
                          <a:spcPct val="120000"/>
                        </a:lnSpc>
                        <a:spcAft>
                          <a:spcPts val="0"/>
                        </a:spcAft>
                      </a:pPr>
                      <a:r>
                        <a:rPr lang="es-EC" sz="900" b="1" dirty="0">
                          <a:effectLst/>
                          <a:latin typeface="Times New Roman" panose="02020603050405020304" pitchFamily="18" charset="0"/>
                          <a:ea typeface="Calibri" panose="020F0502020204030204" pitchFamily="34" charset="0"/>
                          <a:cs typeface="Times New Roman" panose="02020603050405020304" pitchFamily="18" charset="0"/>
                        </a:rPr>
                        <a:t>CÓDIGO</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ENE</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FEB</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MAR</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ABR</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MAY</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JUN</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JUL</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AGO</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SEP</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OCT</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NOV</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DIC</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900" b="1">
                          <a:effectLst/>
                          <a:latin typeface="Times New Roman" panose="02020603050405020304" pitchFamily="18" charset="0"/>
                          <a:ea typeface="Calibri" panose="020F0502020204030204" pitchFamily="34" charset="0"/>
                          <a:cs typeface="Times New Roman" panose="02020603050405020304" pitchFamily="18" charset="0"/>
                        </a:rPr>
                        <a:t>TOTAL</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836">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M022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13,0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330836">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M111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15,0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15,7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15,0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r>
              <a:tr h="330836">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M605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12,4</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12,5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r>
              <a:tr h="330836">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MA2T</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15,0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15,1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15,4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15,3</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15,1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14,7</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14,6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14,9</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342900" y="3950038"/>
            <a:ext cx="390844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Temperatura media mensual y anual (</a:t>
            </a:r>
            <a:r>
              <a:rPr kumimoji="0" lang="es-ES" sz="1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ºC</a:t>
            </a:r>
            <a:r>
              <a:rPr kumimoji="0" lang="es-E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s-ES" sz="14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Información Meteorológica del INAMHI</a:t>
            </a:r>
            <a:endParaRPr kumimoji="0" lang="es-ES" sz="1400" b="0" i="0" u="none" strike="noStrike" cap="none" normalizeH="0" baseline="0" dirty="0" smtClean="0">
              <a:ln>
                <a:noFill/>
              </a:ln>
              <a:solidFill>
                <a:schemeClr val="tx1"/>
              </a:solidFill>
              <a:effectLst/>
            </a:endParaRPr>
          </a:p>
        </p:txBody>
      </p:sp>
      <p:graphicFrame>
        <p:nvGraphicFramePr>
          <p:cNvPr id="8" name="Gráfico 7"/>
          <p:cNvGraphicFramePr/>
          <p:nvPr>
            <p:extLst>
              <p:ext uri="{D42A27DB-BD31-4B8C-83A1-F6EECF244321}">
                <p14:modId xmlns:p14="http://schemas.microsoft.com/office/powerpoint/2010/main" val="3768385240"/>
              </p:ext>
            </p:extLst>
          </p:nvPr>
        </p:nvGraphicFramePr>
        <p:xfrm>
          <a:off x="6616700" y="3642837"/>
          <a:ext cx="5422900" cy="25539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6656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Estudio Hidrológico</a:t>
            </a:r>
            <a:endParaRPr lang="es-ES" dirty="0"/>
          </a:p>
        </p:txBody>
      </p:sp>
      <p:sp>
        <p:nvSpPr>
          <p:cNvPr id="3" name="Marcador de contenido 2"/>
          <p:cNvSpPr>
            <a:spLocks noGrp="1"/>
          </p:cNvSpPr>
          <p:nvPr>
            <p:ph idx="1"/>
          </p:nvPr>
        </p:nvSpPr>
        <p:spPr>
          <a:xfrm>
            <a:off x="459205" y="1825625"/>
            <a:ext cx="5636795" cy="4351338"/>
          </a:xfrm>
        </p:spPr>
        <p:txBody>
          <a:bodyPr>
            <a:normAutofit/>
          </a:bodyPr>
          <a:lstStyle/>
          <a:p>
            <a:pPr marL="0" indent="0" algn="just">
              <a:buNone/>
            </a:pPr>
            <a:r>
              <a:rPr lang="es-EC" sz="2400" dirty="0" smtClean="0"/>
              <a:t>La zona de estudio no presenta sistemas hídricos significativos al contar con un clima </a:t>
            </a:r>
            <a:r>
              <a:rPr lang="es-EC" sz="2400" dirty="0" err="1" smtClean="0"/>
              <a:t>semi</a:t>
            </a:r>
            <a:r>
              <a:rPr lang="es-EC" sz="2400" dirty="0" smtClean="0"/>
              <a:t>-árido. Los patrones de drenaje predominantes son de tipo dendrítico por lo que se asocia a la litología de la zona, lugar donde la mayoría de los tributarios no tienen aporte de los páramos del </a:t>
            </a:r>
            <a:r>
              <a:rPr lang="es-EC" sz="2400" dirty="0" err="1" smtClean="0"/>
              <a:t>Mojanda</a:t>
            </a:r>
            <a:r>
              <a:rPr lang="es-EC" sz="2400" dirty="0" smtClean="0"/>
              <a:t>. Por lo cual el campo hídrico no representa amenazas significativas para la ejecución de obras civiles. </a:t>
            </a:r>
            <a:endParaRPr lang="es-ES" sz="2400" dirty="0"/>
          </a:p>
        </p:txBody>
      </p:sp>
      <p:pic>
        <p:nvPicPr>
          <p:cNvPr id="5" name="Imagen 4"/>
          <p:cNvPicPr/>
          <p:nvPr/>
        </p:nvPicPr>
        <p:blipFill rotWithShape="1">
          <a:blip r:embed="rId2">
            <a:extLst>
              <a:ext uri="{28A0092B-C50C-407E-A947-70E740481C1C}">
                <a14:useLocalDpi xmlns:a14="http://schemas.microsoft.com/office/drawing/2010/main" val="0"/>
              </a:ext>
            </a:extLst>
          </a:blip>
          <a:srcRect l="26031" t="10910" r="22661" b="2017"/>
          <a:stretch/>
        </p:blipFill>
        <p:spPr bwMode="auto">
          <a:xfrm>
            <a:off x="6096000" y="801688"/>
            <a:ext cx="6014720" cy="5375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8065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Estudio Poblacional </a:t>
            </a:r>
            <a:endParaRPr lang="es-ES" dirty="0"/>
          </a:p>
        </p:txBody>
      </p:sp>
      <p:sp>
        <p:nvSpPr>
          <p:cNvPr id="3" name="Marcador de contenido 2"/>
          <p:cNvSpPr>
            <a:spLocks noGrp="1"/>
          </p:cNvSpPr>
          <p:nvPr>
            <p:ph idx="1"/>
          </p:nvPr>
        </p:nvSpPr>
        <p:spPr>
          <a:xfrm>
            <a:off x="6096000" y="1271420"/>
            <a:ext cx="5658852" cy="3043487"/>
          </a:xfrm>
        </p:spPr>
        <p:txBody>
          <a:bodyPr>
            <a:normAutofit/>
          </a:bodyPr>
          <a:lstStyle/>
          <a:p>
            <a:pPr marL="0" indent="0" algn="just">
              <a:buNone/>
            </a:pPr>
            <a:r>
              <a:rPr lang="es-EC" dirty="0" smtClean="0"/>
              <a:t>De acuerdo a los datos del censo INEC 2010, el cantón Pedro </a:t>
            </a:r>
            <a:r>
              <a:rPr lang="es-EC" dirty="0" err="1" smtClean="0"/>
              <a:t>Moncayo</a:t>
            </a:r>
            <a:r>
              <a:rPr lang="es-EC" dirty="0" smtClean="0"/>
              <a:t> presenta una población total de 33 172 habitantes en las áreas urbana y rural. </a:t>
            </a:r>
            <a:endParaRPr lang="es-ES" dirty="0"/>
          </a:p>
        </p:txBody>
      </p:sp>
      <p:pic>
        <p:nvPicPr>
          <p:cNvPr id="6" name="Imagen 5"/>
          <p:cNvPicPr>
            <a:picLocks noChangeAspect="1"/>
          </p:cNvPicPr>
          <p:nvPr/>
        </p:nvPicPr>
        <p:blipFill>
          <a:blip r:embed="rId2"/>
          <a:stretch>
            <a:fillRect/>
          </a:stretch>
        </p:blipFill>
        <p:spPr>
          <a:xfrm>
            <a:off x="473242" y="1271420"/>
            <a:ext cx="5133474" cy="3116179"/>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3540466370"/>
              </p:ext>
            </p:extLst>
          </p:nvPr>
        </p:nvGraphicFramePr>
        <p:xfrm>
          <a:off x="473241" y="4159475"/>
          <a:ext cx="6648775" cy="1713167"/>
        </p:xfrm>
        <a:graphic>
          <a:graphicData uri="http://schemas.openxmlformats.org/drawingml/2006/table">
            <a:tbl>
              <a:tblPr firstRow="1" firstCol="1" bandRow="1"/>
              <a:tblGrid>
                <a:gridCol w="798277"/>
                <a:gridCol w="798277"/>
                <a:gridCol w="736464"/>
                <a:gridCol w="736464"/>
                <a:gridCol w="760600"/>
                <a:gridCol w="760600"/>
                <a:gridCol w="806518"/>
                <a:gridCol w="806518"/>
                <a:gridCol w="445057"/>
              </a:tblGrid>
              <a:tr h="174846">
                <a:tc rowSpan="3">
                  <a:txBody>
                    <a:bodyPr/>
                    <a:lstStyle/>
                    <a:p>
                      <a:pPr algn="ctr">
                        <a:lnSpc>
                          <a:spcPct val="120000"/>
                        </a:lnSpc>
                        <a:spcAft>
                          <a:spcPts val="0"/>
                        </a:spcAft>
                      </a:pPr>
                      <a:r>
                        <a:rPr lang="es-EC" sz="1000" b="1" dirty="0">
                          <a:effectLst/>
                          <a:latin typeface="Arial" panose="020B0604020202020204" pitchFamily="34" charset="0"/>
                          <a:ea typeface="Calibri" panose="020F0502020204030204" pitchFamily="34" charset="0"/>
                          <a:cs typeface="Times New Roman" panose="02020603050405020304" pitchFamily="18" charset="0"/>
                        </a:rPr>
                        <a:t>Sexo</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2010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2001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r>
              <a:tr h="174846">
                <a:tc vMerge="1">
                  <a:txBody>
                    <a:bodyPr/>
                    <a:lstStyle/>
                    <a:p>
                      <a:endParaRPr lang="es-ES"/>
                    </a:p>
                  </a:txBody>
                  <a:tcPr/>
                </a:tc>
                <a:tc gridSpan="2">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RURAL</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s-ES"/>
                    </a:p>
                  </a:txBody>
                  <a:tcPr/>
                </a:tc>
                <a:tc gridSpan="2">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URBANO</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s-ES"/>
                    </a:p>
                  </a:txBody>
                  <a:tcPr/>
                </a:tc>
                <a:tc gridSpan="2">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RURAL</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s-ES"/>
                    </a:p>
                  </a:txBody>
                  <a:tcPr/>
                </a:tc>
                <a:tc gridSpan="2">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URBANO</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s-ES"/>
                    </a:p>
                  </a:txBody>
                  <a:tcPr/>
                </a:tc>
              </a:tr>
              <a:tr h="349692">
                <a:tc vMerge="1">
                  <a:txBody>
                    <a:bodyPr/>
                    <a:lstStyle/>
                    <a:p>
                      <a:endParaRPr lang="es-ES"/>
                    </a:p>
                  </a:txBody>
                  <a:tcPr/>
                </a:tc>
                <a:tc>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Población</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Población</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Población</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Población</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r h="349692">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Hombre</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11342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49.07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4969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49.4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9604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49.28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2986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48.89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349692">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Mujer</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11771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50.93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5090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50.6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9883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50.72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3121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51.11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r>
              <a:tr h="250127">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Total</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23113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100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10059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100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19487</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100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6107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100</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0" name="Rectangle 2"/>
          <p:cNvSpPr>
            <a:spLocks noChangeArrowheads="1"/>
          </p:cNvSpPr>
          <p:nvPr/>
        </p:nvSpPr>
        <p:spPr bwMode="auto">
          <a:xfrm>
            <a:off x="192505" y="3918735"/>
            <a:ext cx="474044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just"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bmk="_Toc247334334">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Población en el área urbana y rural por sexo</a:t>
            </a:r>
            <a:r>
              <a:rPr kumimoji="0" lang="es-ES" sz="12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Pedro </a:t>
            </a:r>
            <a:r>
              <a:rPr kumimoji="0" lang="es-ES" sz="1200" b="0"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Moncayo</a:t>
            </a:r>
            <a:endParaRPr kumimoji="0" lang="es-ES" sz="12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lang="en-US" sz="1200"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kumimoji="0" lang="es-ES" sz="12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lang="en-US" sz="1200" i="1" dirty="0">
              <a:latin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kumimoji="0" lang="en-US" sz="12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lang="en-US" sz="1200" i="1" dirty="0">
              <a:latin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kumimoji="0" lang="en-US" sz="12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lang="en-US" sz="1200" i="1" dirty="0">
              <a:latin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kumimoji="0" lang="en-US" sz="12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lang="en-US" sz="1200" i="1" dirty="0">
              <a:latin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endParaRPr kumimoji="0" lang="en-US" sz="12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Propia</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4" descr="Resultado de imagen para poblacion"/>
          <p:cNvSpPr>
            <a:spLocks noChangeAspect="1" noChangeArrowheads="1"/>
          </p:cNvSpPr>
          <p:nvPr/>
        </p:nvSpPr>
        <p:spPr bwMode="auto">
          <a:xfrm>
            <a:off x="3259138"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26" name="Picture 6" descr="Resultado de imagen para pobl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7542" y="3185261"/>
            <a:ext cx="3827019" cy="2489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08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Proyección de Población</a:t>
            </a:r>
            <a:endParaRPr lang="es-ES" dirty="0"/>
          </a:p>
        </p:txBody>
      </p:sp>
      <p:sp>
        <p:nvSpPr>
          <p:cNvPr id="3" name="Marcador de contenido 2"/>
          <p:cNvSpPr>
            <a:spLocks noGrp="1"/>
          </p:cNvSpPr>
          <p:nvPr>
            <p:ph idx="1"/>
          </p:nvPr>
        </p:nvSpPr>
        <p:spPr/>
        <p:txBody>
          <a:bodyPr/>
          <a:lstStyle/>
          <a:p>
            <a:r>
              <a:rPr lang="es-EC" dirty="0" smtClean="0"/>
              <a:t>Para efectos de determinar el volumen de desechos generados se realizó una proyección de la población urbana y rural del 2019 al 2029</a:t>
            </a:r>
            <a:endParaRPr lang="es-ES" dirty="0"/>
          </a:p>
        </p:txBody>
      </p:sp>
      <mc:AlternateContent xmlns:mc="http://schemas.openxmlformats.org/markup-compatibility/2006" xmlns:a14="http://schemas.microsoft.com/office/drawing/2010/main">
        <mc:Choice Requires="a14">
          <p:sp>
            <p:nvSpPr>
              <p:cNvPr id="4" name="Rectángulo 3"/>
              <p:cNvSpPr/>
              <p:nvPr/>
            </p:nvSpPr>
            <p:spPr>
              <a:xfrm>
                <a:off x="838200" y="3172145"/>
                <a:ext cx="20453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s-ES" b="1" i="1" smtClean="0">
                              <a:latin typeface="Cambria Math"/>
                            </a:rPr>
                          </m:ctrlPr>
                        </m:sSupPr>
                        <m:e>
                          <m:d>
                            <m:dPr>
                              <m:begChr m:val=""/>
                              <m:ctrlPr>
                                <a:rPr lang="es-ES" b="1" i="1">
                                  <a:latin typeface="Cambria Math"/>
                                </a:rPr>
                              </m:ctrlPr>
                            </m:dPr>
                            <m:e>
                              <m:r>
                                <a:rPr lang="es-ES" b="1">
                                  <a:latin typeface="Cambria Math" panose="02040503050406030204" pitchFamily="18" charset="0"/>
                                </a:rPr>
                                <m:t>𝐏</m:t>
                              </m:r>
                              <m:r>
                                <a:rPr lang="es-ES" b="1" i="0">
                                  <a:latin typeface="Cambria Math" panose="02040503050406030204" pitchFamily="18" charset="0"/>
                                </a:rPr>
                                <m:t>𝐟</m:t>
                              </m:r>
                              <m:r>
                                <a:rPr lang="es-ES" b="0" i="0">
                                  <a:latin typeface="Cambria Math" panose="02040503050406030204" pitchFamily="18" charset="0"/>
                                </a:rPr>
                                <m:t>= </m:t>
                              </m:r>
                              <m:r>
                                <m:rPr>
                                  <m:sty m:val="p"/>
                                </m:rPr>
                                <a:rPr lang="es-ES" b="0" i="0">
                                  <a:latin typeface="Cambria Math" panose="02040503050406030204" pitchFamily="18" charset="0"/>
                                </a:rPr>
                                <m:t>Po</m:t>
                              </m:r>
                              <m:r>
                                <a:rPr lang="es-ES" b="0" i="0">
                                  <a:latin typeface="Cambria Math" panose="02040503050406030204" pitchFamily="18" charset="0"/>
                                </a:rPr>
                                <m:t> (1 + </m:t>
                              </m:r>
                              <m:r>
                                <m:rPr>
                                  <m:sty m:val="p"/>
                                </m:rPr>
                                <a:rPr lang="es-ES" b="0" i="0">
                                  <a:latin typeface="Cambria Math" panose="02040503050406030204" pitchFamily="18" charset="0"/>
                                </a:rPr>
                                <m:t>r</m:t>
                              </m:r>
                            </m:e>
                          </m:d>
                        </m:e>
                        <m:sup>
                          <m:r>
                            <m:rPr>
                              <m:sty m:val="p"/>
                            </m:rPr>
                            <a:rPr lang="es-ES" b="0" i="0">
                              <a:latin typeface="Cambria Math" panose="02040503050406030204" pitchFamily="18" charset="0"/>
                            </a:rPr>
                            <m:t>n</m:t>
                          </m:r>
                        </m:sup>
                      </m:sSup>
                    </m:oMath>
                  </m:oMathPara>
                </a14:m>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838200" y="3172145"/>
                <a:ext cx="2045303" cy="369332"/>
              </a:xfrm>
              <a:prstGeom prst="rect">
                <a:avLst/>
              </a:prstGeom>
              <a:blipFill rotWithShape="0">
                <a:blip r:embed="rId2"/>
                <a:stretch>
                  <a:fillRect t="-119672" r="-18806" b="-183607"/>
                </a:stretch>
              </a:blipFill>
            </p:spPr>
            <p:txBody>
              <a:bodyPr/>
              <a:lstStyle/>
              <a:p>
                <a:r>
                  <a:rPr lang="es-ES">
                    <a:noFill/>
                  </a:rPr>
                  <a:t> </a:t>
                </a:r>
              </a:p>
            </p:txBody>
          </p:sp>
        </mc:Fallback>
      </mc:AlternateContent>
      <p:graphicFrame>
        <p:nvGraphicFramePr>
          <p:cNvPr id="10" name="Tabla 9"/>
          <p:cNvGraphicFramePr>
            <a:graphicFrameLocks noGrp="1"/>
          </p:cNvGraphicFramePr>
          <p:nvPr>
            <p:extLst>
              <p:ext uri="{D42A27DB-BD31-4B8C-83A1-F6EECF244321}">
                <p14:modId xmlns:p14="http://schemas.microsoft.com/office/powerpoint/2010/main" val="680494384"/>
              </p:ext>
            </p:extLst>
          </p:nvPr>
        </p:nvGraphicFramePr>
        <p:xfrm>
          <a:off x="4989296" y="3394906"/>
          <a:ext cx="6364504" cy="3291840"/>
        </p:xfrm>
        <a:graphic>
          <a:graphicData uri="http://schemas.openxmlformats.org/drawingml/2006/table">
            <a:tbl>
              <a:tblPr firstRow="1" firstCol="1" bandRow="1"/>
              <a:tblGrid>
                <a:gridCol w="1875689"/>
                <a:gridCol w="1485265"/>
                <a:gridCol w="1336040"/>
                <a:gridCol w="1667510"/>
              </a:tblGrid>
              <a:tr h="205224">
                <a:tc>
                  <a:txBody>
                    <a:bodyPr/>
                    <a:lstStyle/>
                    <a:p>
                      <a:pPr indent="180340" algn="ctr">
                        <a:lnSpc>
                          <a:spcPct val="15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Años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Población urbana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Población rural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Total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2019</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12199</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28029</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40228</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2020</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12496</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28713</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41210</a:t>
                      </a:r>
                    </a:p>
                  </a:txBody>
                  <a:tcPr marL="44450" marR="44450" marT="0" marB="0" anchor="b">
                    <a:lnL>
                      <a:noFill/>
                    </a:lnL>
                    <a:lnR>
                      <a:noFill/>
                    </a:lnR>
                    <a:lnT>
                      <a:noFill/>
                    </a:lnT>
                    <a:lnB>
                      <a:noFill/>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2021</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12801</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29414</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42215</a:t>
                      </a:r>
                    </a:p>
                  </a:txBody>
                  <a:tcPr marL="44450" marR="44450" marT="0" marB="0" anchor="b">
                    <a:lnL>
                      <a:noFill/>
                    </a:lnL>
                    <a:lnR>
                      <a:noFill/>
                    </a:lnR>
                    <a:lnT>
                      <a:noFill/>
                    </a:lnT>
                    <a:lnB>
                      <a:noFill/>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2022</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13114</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30132</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43245</a:t>
                      </a:r>
                    </a:p>
                  </a:txBody>
                  <a:tcPr marL="44450" marR="44450" marT="0" marB="0" anchor="b">
                    <a:lnL>
                      <a:noFill/>
                    </a:lnL>
                    <a:lnR>
                      <a:noFill/>
                    </a:lnR>
                    <a:lnT>
                      <a:noFill/>
                    </a:lnT>
                    <a:lnB>
                      <a:noFill/>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2023</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13434</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30867</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44300</a:t>
                      </a:r>
                    </a:p>
                  </a:txBody>
                  <a:tcPr marL="44450" marR="44450" marT="0" marB="0" anchor="b">
                    <a:lnL>
                      <a:noFill/>
                    </a:lnL>
                    <a:lnR>
                      <a:noFill/>
                    </a:lnR>
                    <a:lnT>
                      <a:noFill/>
                    </a:lnT>
                    <a:lnB>
                      <a:noFill/>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2024</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13761</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31620</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45381</a:t>
                      </a:r>
                    </a:p>
                  </a:txBody>
                  <a:tcPr marL="44450" marR="44450" marT="0" marB="0" anchor="b">
                    <a:lnL>
                      <a:noFill/>
                    </a:lnL>
                    <a:lnR>
                      <a:noFill/>
                    </a:lnR>
                    <a:lnT>
                      <a:noFill/>
                    </a:lnT>
                    <a:lnB>
                      <a:noFill/>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2025</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14097</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32391</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46489</a:t>
                      </a:r>
                    </a:p>
                  </a:txBody>
                  <a:tcPr marL="44450" marR="44450" marT="0" marB="0" anchor="b">
                    <a:lnL>
                      <a:noFill/>
                    </a:lnL>
                    <a:lnR>
                      <a:noFill/>
                    </a:lnR>
                    <a:lnT>
                      <a:noFill/>
                    </a:lnT>
                    <a:lnB>
                      <a:noFill/>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2026</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14441</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33182</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47623</a:t>
                      </a:r>
                    </a:p>
                  </a:txBody>
                  <a:tcPr marL="44450" marR="44450" marT="0" marB="0" anchor="b">
                    <a:lnL>
                      <a:noFill/>
                    </a:lnL>
                    <a:lnR>
                      <a:noFill/>
                    </a:lnR>
                    <a:lnT>
                      <a:noFill/>
                    </a:lnT>
                    <a:lnB>
                      <a:noFill/>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2027</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14793</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33991</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48785</a:t>
                      </a:r>
                    </a:p>
                  </a:txBody>
                  <a:tcPr marL="44450" marR="44450" marT="0" marB="0" anchor="b">
                    <a:lnL>
                      <a:noFill/>
                    </a:lnL>
                    <a:lnR>
                      <a:noFill/>
                    </a:lnR>
                    <a:lnT>
                      <a:noFill/>
                    </a:lnT>
                    <a:lnB>
                      <a:noFill/>
                    </a:lnB>
                  </a:tcPr>
                </a:tc>
              </a:tr>
              <a:tr h="205224">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2028</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15154</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34821</a:t>
                      </a: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49975</a:t>
                      </a:r>
                    </a:p>
                  </a:txBody>
                  <a:tcPr marL="44450" marR="44450" marT="0" marB="0" anchor="b">
                    <a:lnL>
                      <a:noFill/>
                    </a:lnL>
                    <a:lnR>
                      <a:noFill/>
                    </a:lnR>
                    <a:lnT>
                      <a:noFill/>
                    </a:lnT>
                    <a:lnB>
                      <a:noFill/>
                    </a:lnB>
                  </a:tcPr>
                </a:tc>
              </a:tr>
              <a:tr h="205224">
                <a:tc>
                  <a:txBody>
                    <a:bodyPr/>
                    <a:lstStyle/>
                    <a:p>
                      <a:pPr indent="180340" algn="ctr">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2029</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15524</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35670</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51195</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1" name="Rectángulo 10"/>
          <p:cNvSpPr/>
          <p:nvPr/>
        </p:nvSpPr>
        <p:spPr>
          <a:xfrm>
            <a:off x="4672918" y="2916978"/>
            <a:ext cx="4891467" cy="507831"/>
          </a:xfrm>
          <a:prstGeom prst="rect">
            <a:avLst/>
          </a:prstGeom>
        </p:spPr>
        <p:txBody>
          <a:bodyPr wrap="none">
            <a:spAutoFit/>
          </a:bodyPr>
          <a:lstStyle/>
          <a:p>
            <a:pPr indent="180340" algn="just">
              <a:lnSpc>
                <a:spcPct val="150000"/>
              </a:lnSpc>
              <a:spcAft>
                <a:spcPts val="0"/>
              </a:spcAft>
            </a:pPr>
            <a:r>
              <a:rPr lang="es-ES" i="1" dirty="0" smtClean="0">
                <a:effectLst/>
                <a:latin typeface="Times New Roman" panose="02020603050405020304" pitchFamily="18" charset="0"/>
                <a:ea typeface="Calibri" panose="020F0502020204030204" pitchFamily="34" charset="0"/>
              </a:rPr>
              <a:t>Proyección Población urbana y rural 2019-2029</a:t>
            </a:r>
            <a:endParaRPr lang="es-ES" dirty="0">
              <a:effectLst/>
              <a:latin typeface="Times New Roman" panose="02020603050405020304" pitchFamily="18" charset="0"/>
              <a:ea typeface="Calibri" panose="020F0502020204030204" pitchFamily="34" charset="0"/>
            </a:endParaRPr>
          </a:p>
        </p:txBody>
      </p:sp>
      <p:sp>
        <p:nvSpPr>
          <p:cNvPr id="12" name="Rectángulo 11"/>
          <p:cNvSpPr/>
          <p:nvPr/>
        </p:nvSpPr>
        <p:spPr>
          <a:xfrm>
            <a:off x="4672918" y="6176963"/>
            <a:ext cx="1719702" cy="507831"/>
          </a:xfrm>
          <a:prstGeom prst="rect">
            <a:avLst/>
          </a:prstGeom>
        </p:spPr>
        <p:txBody>
          <a:bodyPr wrap="none">
            <a:spAutoFit/>
          </a:bodyPr>
          <a:lstStyle/>
          <a:p>
            <a:pPr indent="180340" algn="just">
              <a:lnSpc>
                <a:spcPct val="150000"/>
              </a:lnSpc>
              <a:spcAft>
                <a:spcPts val="0"/>
              </a:spcAft>
            </a:pPr>
            <a:r>
              <a:rPr lang="es-ES" dirty="0" smtClean="0">
                <a:effectLst/>
                <a:latin typeface="Times New Roman" panose="02020603050405020304" pitchFamily="18" charset="0"/>
                <a:ea typeface="Calibri" panose="020F0502020204030204" pitchFamily="34" charset="0"/>
              </a:rPr>
              <a:t>Fuente: Propia</a:t>
            </a:r>
            <a:endParaRPr lang="es-ES" dirty="0">
              <a:effectLst/>
              <a:latin typeface="Times New Roman" panose="02020603050405020304" pitchFamily="18" charset="0"/>
              <a:ea typeface="Calibri" panose="020F0502020204030204" pitchFamily="34" charset="0"/>
            </a:endParaRPr>
          </a:p>
        </p:txBody>
      </p:sp>
      <p:pic>
        <p:nvPicPr>
          <p:cNvPr id="6148" name="Picture 4" descr="Resultado de imagen para poblac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26" y="3794025"/>
            <a:ext cx="3804753" cy="218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6160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279297442"/>
              </p:ext>
            </p:extLst>
          </p:nvPr>
        </p:nvGraphicFramePr>
        <p:xfrm>
          <a:off x="354861" y="1821304"/>
          <a:ext cx="3993501" cy="1565161"/>
        </p:xfrm>
        <a:graphic>
          <a:graphicData uri="http://schemas.openxmlformats.org/drawingml/2006/table">
            <a:tbl>
              <a:tblPr firstRow="1" firstCol="1" bandRow="1"/>
              <a:tblGrid>
                <a:gridCol w="1996398"/>
                <a:gridCol w="1997103"/>
              </a:tblGrid>
              <a:tr h="321093">
                <a:tc>
                  <a:txBody>
                    <a:bodyPr/>
                    <a:lstStyle/>
                    <a:p>
                      <a:pPr indent="180340" algn="just">
                        <a:lnSpc>
                          <a:spcPct val="15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Categoría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Nro. de Usuarios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017">
                <a:tc>
                  <a:txBody>
                    <a:bodyPr/>
                    <a:lstStyle/>
                    <a:p>
                      <a:pPr indent="180340" algn="just">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Residencial</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8759</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311017">
                <a:tc>
                  <a:txBody>
                    <a:bodyPr/>
                    <a:lstStyle/>
                    <a:p>
                      <a:pPr indent="180340" algn="just">
                        <a:lnSpc>
                          <a:spcPct val="15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Comercial</a:t>
                      </a: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1102</a:t>
                      </a:r>
                    </a:p>
                  </a:txBody>
                  <a:tcPr marL="68580" marR="68580" marT="0" marB="0">
                    <a:lnL>
                      <a:noFill/>
                    </a:lnL>
                    <a:lnR>
                      <a:noFill/>
                    </a:lnR>
                    <a:lnT>
                      <a:noFill/>
                    </a:lnT>
                    <a:lnB>
                      <a:noFill/>
                    </a:lnB>
                  </a:tcPr>
                </a:tc>
              </a:tr>
              <a:tr h="311017">
                <a:tc>
                  <a:txBody>
                    <a:bodyPr/>
                    <a:lstStyle/>
                    <a:p>
                      <a:pPr indent="180340" algn="just">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Industrial</a:t>
                      </a: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384</a:t>
                      </a:r>
                    </a:p>
                  </a:txBody>
                  <a:tcPr marL="68580" marR="68580" marT="0" marB="0">
                    <a:lnL>
                      <a:noFill/>
                    </a:lnL>
                    <a:lnR>
                      <a:noFill/>
                    </a:lnR>
                    <a:lnT>
                      <a:noFill/>
                    </a:lnT>
                    <a:lnB>
                      <a:noFill/>
                    </a:lnB>
                  </a:tcPr>
                </a:tc>
              </a:tr>
              <a:tr h="311017">
                <a:tc>
                  <a:txBody>
                    <a:bodyPr/>
                    <a:lstStyle/>
                    <a:p>
                      <a:pPr indent="180340" algn="just">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Total</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10584</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Rectángulo 5"/>
          <p:cNvSpPr/>
          <p:nvPr/>
        </p:nvSpPr>
        <p:spPr>
          <a:xfrm>
            <a:off x="0" y="1174211"/>
            <a:ext cx="5093897" cy="376834"/>
          </a:xfrm>
          <a:prstGeom prst="rect">
            <a:avLst/>
          </a:prstGeom>
        </p:spPr>
        <p:txBody>
          <a:bodyPr wrap="square">
            <a:spAutoFit/>
          </a:bodyPr>
          <a:lstStyle/>
          <a:p>
            <a:pPr indent="180340">
              <a:lnSpc>
                <a:spcPct val="150000"/>
              </a:lnSpc>
              <a:spcAft>
                <a:spcPts val="0"/>
              </a:spcAft>
            </a:pPr>
            <a:r>
              <a:rPr lang="es-EC" sz="1400" i="1" dirty="0" smtClean="0">
                <a:effectLst/>
                <a:latin typeface="Times New Roman" panose="02020603050405020304" pitchFamily="18" charset="0"/>
                <a:ea typeface="Times New Roman" panose="02020603050405020304" pitchFamily="18" charset="0"/>
              </a:rPr>
              <a:t>Resumen de categorías de usuarios por recolección de desechos</a:t>
            </a:r>
            <a:endParaRPr lang="es-ES" sz="1400" dirty="0">
              <a:effectLst/>
              <a:latin typeface="Times New Roman" panose="02020603050405020304" pitchFamily="18" charset="0"/>
              <a:ea typeface="Calibri" panose="020F0502020204030204" pitchFamily="34" charset="0"/>
            </a:endParaRPr>
          </a:p>
        </p:txBody>
      </p:sp>
      <p:sp>
        <p:nvSpPr>
          <p:cNvPr id="7" name="Rectángulo 6"/>
          <p:cNvSpPr/>
          <p:nvPr/>
        </p:nvSpPr>
        <p:spPr>
          <a:xfrm>
            <a:off x="204471" y="3386465"/>
            <a:ext cx="4143891" cy="376834"/>
          </a:xfrm>
          <a:prstGeom prst="rect">
            <a:avLst/>
          </a:prstGeom>
        </p:spPr>
        <p:txBody>
          <a:bodyPr wrap="none">
            <a:spAutoFit/>
          </a:bodyPr>
          <a:lstStyle/>
          <a:p>
            <a:pPr indent="180340" algn="just">
              <a:lnSpc>
                <a:spcPct val="150000"/>
              </a:lnSpc>
              <a:spcAft>
                <a:spcPts val="0"/>
              </a:spcAft>
            </a:pPr>
            <a:r>
              <a:rPr lang="es-EC" sz="1400" dirty="0" smtClean="0">
                <a:effectLst/>
                <a:latin typeface="Times New Roman" panose="02020603050405020304" pitchFamily="18" charset="0"/>
                <a:ea typeface="Times New Roman" panose="02020603050405020304" pitchFamily="18" charset="0"/>
              </a:rPr>
              <a:t>Fuente: Empresa Eléctrica del Norte, EMELNORTE</a:t>
            </a:r>
            <a:endParaRPr lang="es-ES" sz="2000"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9" name="Rectángulo 8"/>
              <p:cNvSpPr/>
              <p:nvPr/>
            </p:nvSpPr>
            <p:spPr>
              <a:xfrm>
                <a:off x="488300" y="4583000"/>
                <a:ext cx="3576235" cy="7636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𝑛</m:t>
                      </m:r>
                      <m:r>
                        <a:rPr lang="es-ES" i="0">
                          <a:latin typeface="Cambria Math" panose="02040503050406030204" pitchFamily="18" charset="0"/>
                        </a:rPr>
                        <m:t>=</m:t>
                      </m:r>
                      <m:f>
                        <m:fPr>
                          <m:ctrlPr>
                            <a:rPr lang="es-ES" i="1">
                              <a:latin typeface="Cambria Math"/>
                            </a:rPr>
                          </m:ctrlPr>
                        </m:fPr>
                        <m:num>
                          <m:sSup>
                            <m:sSupPr>
                              <m:ctrlPr>
                                <a:rPr lang="es-ES" i="1">
                                  <a:latin typeface="Cambria Math"/>
                                </a:rPr>
                              </m:ctrlPr>
                            </m:sSupPr>
                            <m:e>
                              <m:r>
                                <m:rPr>
                                  <m:sty m:val="p"/>
                                </m:rPr>
                                <a:rPr lang="es-ES" i="0">
                                  <a:latin typeface="Cambria Math" panose="02040503050406030204" pitchFamily="18" charset="0"/>
                                </a:rPr>
                                <m:t>Z</m:t>
                              </m:r>
                              <m:r>
                                <a:rPr lang="es-ES" i="0">
                                  <a:latin typeface="Cambria Math" panose="02040503050406030204" pitchFamily="18" charset="0"/>
                                </a:rPr>
                                <m:t>1−</m:t>
                              </m:r>
                              <m:f>
                                <m:fPr>
                                  <m:type m:val="lin"/>
                                  <m:ctrlPr>
                                    <a:rPr lang="es-ES" i="1">
                                      <a:latin typeface="Cambria Math"/>
                                    </a:rPr>
                                  </m:ctrlPr>
                                </m:fPr>
                                <m:num>
                                  <m:r>
                                    <m:rPr>
                                      <m:sty m:val="p"/>
                                    </m:rPr>
                                    <a:rPr lang="es-ES" i="0">
                                      <a:latin typeface="Cambria Math" panose="02040503050406030204" pitchFamily="18" charset="0"/>
                                    </a:rPr>
                                    <m:t>α</m:t>
                                  </m:r>
                                </m:num>
                                <m:den>
                                  <m:r>
                                    <a:rPr lang="es-ES" i="0">
                                      <a:latin typeface="Cambria Math" panose="02040503050406030204" pitchFamily="18" charset="0"/>
                                    </a:rPr>
                                    <m:t>2</m:t>
                                  </m:r>
                                </m:den>
                              </m:f>
                            </m:e>
                            <m:sup>
                              <m:r>
                                <a:rPr lang="es-ES" i="0">
                                  <a:latin typeface="Cambria Math" panose="02040503050406030204" pitchFamily="18" charset="0"/>
                                </a:rPr>
                                <m:t>2</m:t>
                              </m:r>
                            </m:sup>
                          </m:sSup>
                          <m:r>
                            <a:rPr lang="es-ES" i="0">
                              <a:latin typeface="Cambria Math" panose="02040503050406030204" pitchFamily="18" charset="0"/>
                            </a:rPr>
                            <m:t>×</m:t>
                          </m:r>
                          <m:r>
                            <a:rPr lang="es-ES" i="1">
                              <a:latin typeface="Cambria Math" panose="02040503050406030204" pitchFamily="18" charset="0"/>
                            </a:rPr>
                            <m:t>𝑁</m:t>
                          </m:r>
                          <m:r>
                            <a:rPr lang="es-ES" i="0">
                              <a:latin typeface="Cambria Math" panose="02040503050406030204" pitchFamily="18" charset="0"/>
                            </a:rPr>
                            <m:t>×</m:t>
                          </m:r>
                          <m:sSup>
                            <m:sSupPr>
                              <m:ctrlPr>
                                <a:rPr lang="es-ES" i="1">
                                  <a:latin typeface="Cambria Math"/>
                                </a:rPr>
                              </m:ctrlPr>
                            </m:sSupPr>
                            <m:e>
                              <m:r>
                                <m:rPr>
                                  <m:sty m:val="p"/>
                                </m:rPr>
                                <a:rPr lang="es-ES" i="0">
                                  <a:latin typeface="Cambria Math" panose="02040503050406030204" pitchFamily="18" charset="0"/>
                                </a:rPr>
                                <m:t>σ</m:t>
                              </m:r>
                            </m:e>
                            <m:sup>
                              <m:r>
                                <a:rPr lang="es-ES" i="0">
                                  <a:latin typeface="Cambria Math" panose="02040503050406030204" pitchFamily="18" charset="0"/>
                                </a:rPr>
                                <m:t>2</m:t>
                              </m:r>
                            </m:sup>
                          </m:sSup>
                        </m:num>
                        <m:den>
                          <m:d>
                            <m:dPr>
                              <m:ctrlPr>
                                <a:rPr lang="es-ES" i="1">
                                  <a:latin typeface="Cambria Math"/>
                                </a:rPr>
                              </m:ctrlPr>
                            </m:dPr>
                            <m:e>
                              <m:r>
                                <a:rPr lang="es-ES" i="1">
                                  <a:latin typeface="Cambria Math" panose="02040503050406030204" pitchFamily="18" charset="0"/>
                                </a:rPr>
                                <m:t>𝑁</m:t>
                              </m:r>
                              <m:r>
                                <a:rPr lang="es-ES" i="0">
                                  <a:latin typeface="Cambria Math" panose="02040503050406030204" pitchFamily="18" charset="0"/>
                                </a:rPr>
                                <m:t>−1</m:t>
                              </m:r>
                            </m:e>
                          </m:d>
                          <m:sSup>
                            <m:sSupPr>
                              <m:ctrlPr>
                                <a:rPr lang="es-ES" i="1">
                                  <a:latin typeface="Cambria Math"/>
                                </a:rPr>
                              </m:ctrlPr>
                            </m:sSupPr>
                            <m:e>
                              <m:r>
                                <a:rPr lang="es-ES" i="1">
                                  <a:latin typeface="Cambria Math" panose="02040503050406030204" pitchFamily="18" charset="0"/>
                                </a:rPr>
                                <m:t>𝐸</m:t>
                              </m:r>
                            </m:e>
                            <m:sup>
                              <m:r>
                                <a:rPr lang="es-ES" i="0">
                                  <a:latin typeface="Cambria Math" panose="02040503050406030204" pitchFamily="18" charset="0"/>
                                </a:rPr>
                                <m:t>2</m:t>
                              </m:r>
                            </m:sup>
                          </m:sSup>
                          <m:r>
                            <a:rPr lang="es-ES" i="0">
                              <a:latin typeface="Cambria Math" panose="02040503050406030204" pitchFamily="18" charset="0"/>
                            </a:rPr>
                            <m:t>+</m:t>
                          </m:r>
                          <m:sSup>
                            <m:sSupPr>
                              <m:ctrlPr>
                                <a:rPr lang="es-ES" i="1">
                                  <a:latin typeface="Cambria Math"/>
                                </a:rPr>
                              </m:ctrlPr>
                            </m:sSupPr>
                            <m:e>
                              <m:r>
                                <a:rPr lang="es-ES" i="1">
                                  <a:latin typeface="Cambria Math" panose="02040503050406030204" pitchFamily="18" charset="0"/>
                                </a:rPr>
                                <m:t>𝑍</m:t>
                              </m:r>
                              <m:r>
                                <a:rPr lang="es-ES" i="0">
                                  <a:latin typeface="Cambria Math" panose="02040503050406030204" pitchFamily="18" charset="0"/>
                                </a:rPr>
                                <m:t>1−</m:t>
                              </m:r>
                              <m:f>
                                <m:fPr>
                                  <m:type m:val="lin"/>
                                  <m:ctrlPr>
                                    <a:rPr lang="es-ES" i="1">
                                      <a:latin typeface="Cambria Math"/>
                                    </a:rPr>
                                  </m:ctrlPr>
                                </m:fPr>
                                <m:num>
                                  <m:r>
                                    <m:rPr>
                                      <m:sty m:val="p"/>
                                    </m:rPr>
                                    <a:rPr lang="es-ES" i="0">
                                      <a:latin typeface="Cambria Math" panose="02040503050406030204" pitchFamily="18" charset="0"/>
                                    </a:rPr>
                                    <m:t>α</m:t>
                                  </m:r>
                                </m:num>
                                <m:den>
                                  <m:r>
                                    <a:rPr lang="es-ES" i="0">
                                      <a:latin typeface="Cambria Math" panose="02040503050406030204" pitchFamily="18" charset="0"/>
                                    </a:rPr>
                                    <m:t>2</m:t>
                                  </m:r>
                                </m:den>
                              </m:f>
                            </m:e>
                            <m:sup>
                              <m:r>
                                <a:rPr lang="es-ES" i="0">
                                  <a:latin typeface="Cambria Math" panose="02040503050406030204" pitchFamily="18" charset="0"/>
                                </a:rPr>
                                <m:t>2</m:t>
                              </m:r>
                            </m:sup>
                          </m:sSup>
                          <m:r>
                            <a:rPr lang="es-ES" i="0">
                              <a:latin typeface="Cambria Math" panose="02040503050406030204" pitchFamily="18" charset="0"/>
                            </a:rPr>
                            <m:t>×</m:t>
                          </m:r>
                          <m:sSup>
                            <m:sSupPr>
                              <m:ctrlPr>
                                <a:rPr lang="es-ES" i="1">
                                  <a:latin typeface="Cambria Math"/>
                                </a:rPr>
                              </m:ctrlPr>
                            </m:sSupPr>
                            <m:e>
                              <m:r>
                                <m:rPr>
                                  <m:sty m:val="p"/>
                                </m:rPr>
                                <a:rPr lang="es-ES" i="0">
                                  <a:latin typeface="Cambria Math" panose="02040503050406030204" pitchFamily="18" charset="0"/>
                                </a:rPr>
                                <m:t>σ</m:t>
                              </m:r>
                            </m:e>
                            <m:sup>
                              <m:r>
                                <a:rPr lang="es-ES" i="0">
                                  <a:latin typeface="Cambria Math" panose="02040503050406030204" pitchFamily="18" charset="0"/>
                                </a:rPr>
                                <m:t>2</m:t>
                              </m:r>
                            </m:sup>
                          </m:sSup>
                        </m:den>
                      </m:f>
                      <m:r>
                        <a:rPr lang="es-ES" i="0">
                          <a:latin typeface="Cambria Math" panose="02040503050406030204" pitchFamily="18" charset="0"/>
                        </a:rPr>
                        <m:t> </m:t>
                      </m:r>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488300" y="4583000"/>
                <a:ext cx="3576235" cy="763671"/>
              </a:xfrm>
              <a:prstGeom prst="rect">
                <a:avLst/>
              </a:prstGeom>
              <a:blipFill rotWithShape="0">
                <a:blip r:embed="rId2"/>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graphicFrame>
            <p:nvGraphicFramePr>
              <p:cNvPr id="13" name="Tabla 12"/>
              <p:cNvGraphicFramePr>
                <a:graphicFrameLocks noGrp="1"/>
              </p:cNvGraphicFramePr>
              <p:nvPr>
                <p:extLst>
                  <p:ext uri="{D42A27DB-BD31-4B8C-83A1-F6EECF244321}">
                    <p14:modId xmlns:p14="http://schemas.microsoft.com/office/powerpoint/2010/main" val="3843199699"/>
                  </p:ext>
                </p:extLst>
              </p:nvPr>
            </p:nvGraphicFramePr>
            <p:xfrm>
              <a:off x="5187234" y="937080"/>
              <a:ext cx="6534150" cy="5839985"/>
            </p:xfrm>
            <a:graphic>
              <a:graphicData uri="http://schemas.openxmlformats.org/drawingml/2006/table">
                <a:tbl>
                  <a:tblPr firstRow="1" firstCol="1" bandRow="1"/>
                  <a:tblGrid>
                    <a:gridCol w="1639478"/>
                    <a:gridCol w="2338317"/>
                    <a:gridCol w="2556355"/>
                  </a:tblGrid>
                  <a:tr h="294492">
                    <a:tc>
                      <a:txBody>
                        <a:bodyPr/>
                        <a:lstStyle/>
                        <a:p>
                          <a:pPr>
                            <a:lnSpc>
                              <a:spcPct val="107000"/>
                            </a:lnSpc>
                            <a:spcAft>
                              <a:spcPts val="0"/>
                            </a:spcAft>
                          </a:pPr>
                          <a:r>
                            <a:rPr lang="es-EC" sz="1400" b="1" dirty="0">
                              <a:effectLst/>
                              <a:latin typeface="Calibri" panose="020F0502020204030204" pitchFamily="34" charset="0"/>
                              <a:ea typeface="Times New Roman" panose="02020603050405020304" pitchFamily="18" charset="0"/>
                              <a:cs typeface="Times New Roman" panose="02020603050405020304" pitchFamily="18" charset="0"/>
                            </a:rPr>
                            <a:t>Parámetro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EC" sz="1400" b="1">
                              <a:effectLst/>
                              <a:latin typeface="Calibri" panose="020F0502020204030204" pitchFamily="34" charset="0"/>
                              <a:ea typeface="Times New Roman" panose="02020603050405020304" pitchFamily="18" charset="0"/>
                              <a:cs typeface="Times New Roman" panose="02020603050405020304" pitchFamily="18" charset="0"/>
                            </a:rPr>
                            <a:t>Residencial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EC" sz="1400" b="1">
                              <a:effectLst/>
                              <a:latin typeface="Calibri" panose="020F0502020204030204" pitchFamily="34" charset="0"/>
                              <a:ea typeface="Times New Roman" panose="02020603050405020304" pitchFamily="18" charset="0"/>
                              <a:cs typeface="Times New Roman" panose="02020603050405020304" pitchFamily="18" charset="0"/>
                            </a:rPr>
                            <a:t>No Residencial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5728">
                    <a:tc>
                      <a:txBody>
                        <a:bodyPr/>
                        <a:lstStyle/>
                        <a:p>
                          <a:pPr>
                            <a:lnSpc>
                              <a:spcPct val="107000"/>
                            </a:lnSpc>
                            <a:spcAft>
                              <a:spcPts val="0"/>
                            </a:spcAf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n: (número de muestras)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Número de viviendas que participará en el estudio de caracterización.</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Número de establecimientos que  participarán en el estudio de caracterización</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6184">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N:  (Universo)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Total de viviendas (se debe calcular el número de viviendas  que existe en el periodo que se realizará el estudio)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Total de establecimientos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3473">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σ: (Desviación estándar)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Cuando no se  tenga información el valor de desviación estándar a  usar  es de 0,25.Si se cuenta con un estudio anterior, considerar la desviación estándar calculada  en ese estudio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791126">
                    <a:tc>
                      <a:txBody>
                        <a:bodyPr/>
                        <a:lstStyle/>
                        <a:p>
                          <a:pPr>
                            <a:lnSpc>
                              <a:spcPct val="107000"/>
                            </a:lnSpc>
                            <a:spcAft>
                              <a:spcPts val="800"/>
                            </a:spcAft>
                          </a:pPr>
                          <a14:m>
                            <m:oMath xmlns:m="http://schemas.openxmlformats.org/officeDocument/2006/math">
                              <m:r>
                                <m:rPr>
                                  <m:sty m:val="p"/>
                                </m:rPr>
                                <a:rPr lang="es-EC" sz="1400">
                                  <a:effectLst/>
                                  <a:latin typeface="Cambria Math" panose="02040503050406030204" pitchFamily="18" charset="0"/>
                                  <a:ea typeface="Times New Roman" panose="02020603050405020304" pitchFamily="18" charset="0"/>
                                  <a:cs typeface="Times New Roman" panose="02020603050405020304" pitchFamily="18" charset="0"/>
                                </a:rPr>
                                <m:t>Z</m:t>
                              </m:r>
                              <m:r>
                                <a:rPr lang="es-EC" sz="1400">
                                  <a:solidFill>
                                    <a:srgbClr val="1F1A17"/>
                                  </a:solidFill>
                                  <a:effectLst/>
                                  <a:latin typeface="Cambria Math" panose="02040503050406030204" pitchFamily="18" charset="0"/>
                                  <a:ea typeface="Calibri" panose="020F0502020204030204" pitchFamily="34" charset="0"/>
                                  <a:cs typeface="Times New Roman" panose="02020603050405020304" pitchFamily="18" charset="0"/>
                                </a:rPr>
                                <m:t>1</m:t>
                              </m:r>
                              <m:r>
                                <a:rPr lang="es-EC" sz="1400" i="1">
                                  <a:solidFill>
                                    <a:srgbClr val="1F1A17"/>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s-EC" sz="1400">
                                  <a:solidFill>
                                    <a:srgbClr val="1F1A17"/>
                                  </a:solidFill>
                                  <a:effectLst/>
                                  <a:latin typeface="Cambria Math" panose="02040503050406030204" pitchFamily="18" charset="0"/>
                                  <a:ea typeface="Calibri" panose="020F0502020204030204" pitchFamily="34" charset="0"/>
                                  <a:cs typeface="Times New Roman" panose="02020603050405020304" pitchFamily="18" charset="0"/>
                                </a:rPr>
                                <m:t>α</m:t>
                              </m:r>
                              <m:r>
                                <a:rPr lang="es-EC" sz="1400">
                                  <a:solidFill>
                                    <a:srgbClr val="1F1A17"/>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s-EC" sz="1400">
                              <a:solidFill>
                                <a:srgbClr val="1F1A17"/>
                              </a:solidFill>
                              <a:effectLst/>
                              <a:latin typeface="Calibri" panose="020F0502020204030204" pitchFamily="34" charset="0"/>
                              <a:ea typeface="Times New Roman" panose="02020603050405020304" pitchFamily="18" charset="0"/>
                              <a:cs typeface="Times New Roman" panose="02020603050405020304" pitchFamily="18" charset="0"/>
                            </a:rPr>
                            <a:t> (Nivel de confianza)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Es una constante que depende del nivel de confianza que asignemos. El nivel de confianza indica la probabilidad de que los resultados de nuestra investigación sean ciertos. Los valores de Zα se obtienen de la tabla de la distribución normal. Generalmente se trabaja con un nivel de confianza al 95% para lo cual Z1-α/2tiene un valor de 1,96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588982">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E: (Error permisible)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10% del GPC </a:t>
                          </a:r>
                          <a:r>
                            <a:rPr lang="es-EC"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sz="1400" dirty="0">
                              <a:effectLst/>
                              <a:latin typeface="Calibri" panose="020F0502020204030204" pitchFamily="34" charset="0"/>
                              <a:ea typeface="Calibri" panose="020F0502020204030204" pitchFamily="34" charset="0"/>
                              <a:cs typeface="Times New Roman" panose="02020603050405020304" pitchFamily="18" charset="0"/>
                            </a:rPr>
                            <a:t>actualizada a la fecha de ejecución del estudio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bl>
              </a:graphicData>
            </a:graphic>
          </p:graphicFrame>
        </mc:Choice>
        <mc:Fallback>
          <p:graphicFrame>
            <p:nvGraphicFramePr>
              <p:cNvPr id="13" name="Tabla 12"/>
              <p:cNvGraphicFramePr>
                <a:graphicFrameLocks noGrp="1"/>
              </p:cNvGraphicFramePr>
              <p:nvPr>
                <p:extLst>
                  <p:ext uri="{D42A27DB-BD31-4B8C-83A1-F6EECF244321}">
                    <p14:modId xmlns:p14="http://schemas.microsoft.com/office/powerpoint/2010/main" val="3843199699"/>
                  </p:ext>
                </p:extLst>
              </p:nvPr>
            </p:nvGraphicFramePr>
            <p:xfrm>
              <a:off x="5187234" y="937080"/>
              <a:ext cx="6534150" cy="5839985"/>
            </p:xfrm>
            <a:graphic>
              <a:graphicData uri="http://schemas.openxmlformats.org/drawingml/2006/table">
                <a:tbl>
                  <a:tblPr firstRow="1" firstCol="1" bandRow="1"/>
                  <a:tblGrid>
                    <a:gridCol w="1639478"/>
                    <a:gridCol w="2338317"/>
                    <a:gridCol w="2556355"/>
                  </a:tblGrid>
                  <a:tr h="294492">
                    <a:tc>
                      <a:txBody>
                        <a:bodyPr/>
                        <a:lstStyle/>
                        <a:p>
                          <a:pPr>
                            <a:lnSpc>
                              <a:spcPct val="107000"/>
                            </a:lnSpc>
                            <a:spcAft>
                              <a:spcPts val="0"/>
                            </a:spcAft>
                          </a:pPr>
                          <a:r>
                            <a:rPr lang="es-EC" sz="1400" b="1" dirty="0">
                              <a:effectLst/>
                              <a:latin typeface="Calibri" panose="020F0502020204030204" pitchFamily="34" charset="0"/>
                              <a:ea typeface="Times New Roman" panose="02020603050405020304" pitchFamily="18" charset="0"/>
                              <a:cs typeface="Times New Roman" panose="02020603050405020304" pitchFamily="18" charset="0"/>
                            </a:rPr>
                            <a:t>Parámetro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EC" sz="1400" b="1">
                              <a:effectLst/>
                              <a:latin typeface="Calibri" panose="020F0502020204030204" pitchFamily="34" charset="0"/>
                              <a:ea typeface="Times New Roman" panose="02020603050405020304" pitchFamily="18" charset="0"/>
                              <a:cs typeface="Times New Roman" panose="02020603050405020304" pitchFamily="18" charset="0"/>
                            </a:rPr>
                            <a:t>Residencial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EC" sz="1400" b="1">
                              <a:effectLst/>
                              <a:latin typeface="Calibri" panose="020F0502020204030204" pitchFamily="34" charset="0"/>
                              <a:ea typeface="Times New Roman" panose="02020603050405020304" pitchFamily="18" charset="0"/>
                              <a:cs typeface="Times New Roman" panose="02020603050405020304" pitchFamily="18" charset="0"/>
                            </a:rPr>
                            <a:t>No Residencial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5728">
                    <a:tc>
                      <a:txBody>
                        <a:bodyPr/>
                        <a:lstStyle/>
                        <a:p>
                          <a:pPr>
                            <a:lnSpc>
                              <a:spcPct val="107000"/>
                            </a:lnSpc>
                            <a:spcAft>
                              <a:spcPts val="0"/>
                            </a:spcAf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n: (número de muestras)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Número de viviendas que participará en el estudio de caracterización.</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Número de establecimientos que  participarán en el estudio de caracterización</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6184">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N:  (Universo)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Total de viviendas (se debe calcular el número de viviendas  que existe en el periodo que se realizará el estudio)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Total de establecimientos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3473">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σ: (Desviación estándar)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Cuando no se  tenga información el valor de desviación estándar a  usar  es de 0,25.Si se cuenta con un estudio anterior, considerar la desviación estándar calculada  en ese estudio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791126">
                    <a:tc>
                      <a:txBody>
                        <a:bodyPr/>
                        <a:lstStyle/>
                        <a:p>
                          <a:endParaRPr lang="es-E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3"/>
                          <a:stretch>
                            <a:fillRect l="-372" t="-196587" r="-298513" b="-33106"/>
                          </a:stretch>
                        </a:blipFill>
                      </a:tcPr>
                    </a:tc>
                    <a:tc gridSpan="2">
                      <a:txBody>
                        <a:bodyPr/>
                        <a:lstStyle/>
                        <a:p>
                          <a:pPr>
                            <a:lnSpc>
                              <a:spcPct val="107000"/>
                            </a:lnSpc>
                            <a:spcAft>
                              <a:spcPts val="0"/>
                            </a:spcAf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Es una constante que depende del nivel de confianza que asignemos. El nivel de confianza indica la probabilidad de que los resultados de nuestra investigación sean ciertos. Los valores de Zα se obtienen de la tabla de la distribución normal. Generalmente se trabaja con un nivel de confianza al 95% para lo cual Z1-α/2tiene un valor de 1,96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588982">
                    <a:tc>
                      <a:txBody>
                        <a:bodyPr/>
                        <a:lstStyle/>
                        <a:p>
                          <a:pPr>
                            <a:lnSpc>
                              <a:spcPct val="107000"/>
                            </a:lnSpc>
                            <a:spcAft>
                              <a:spcPts val="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E: (Error permisible)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a:effectLst/>
                              <a:latin typeface="Calibri" panose="020F0502020204030204" pitchFamily="34" charset="0"/>
                              <a:ea typeface="Times New Roman" panose="02020603050405020304" pitchFamily="18" charset="0"/>
                              <a:cs typeface="Times New Roman" panose="02020603050405020304" pitchFamily="18" charset="0"/>
                            </a:rPr>
                            <a:t>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10% del GPC </a:t>
                          </a:r>
                          <a:r>
                            <a:rPr lang="es-EC"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sz="1400" dirty="0">
                              <a:effectLst/>
                              <a:latin typeface="Calibri" panose="020F0502020204030204" pitchFamily="34" charset="0"/>
                              <a:ea typeface="Calibri" panose="020F0502020204030204" pitchFamily="34" charset="0"/>
                              <a:cs typeface="Times New Roman" panose="02020603050405020304" pitchFamily="18" charset="0"/>
                            </a:rPr>
                            <a:t>actualizada a la fecha de ejecución del estudio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bl>
              </a:graphicData>
            </a:graphic>
          </p:graphicFrame>
        </mc:Fallback>
      </mc:AlternateContent>
      <p:sp>
        <p:nvSpPr>
          <p:cNvPr id="2" name="Rectángulo 1"/>
          <p:cNvSpPr/>
          <p:nvPr/>
        </p:nvSpPr>
        <p:spPr>
          <a:xfrm>
            <a:off x="106063" y="85465"/>
            <a:ext cx="5225341" cy="769441"/>
          </a:xfrm>
          <a:prstGeom prst="rect">
            <a:avLst/>
          </a:prstGeom>
        </p:spPr>
        <p:txBody>
          <a:bodyPr wrap="none">
            <a:spAutoFit/>
          </a:bodyPr>
          <a:lstStyle/>
          <a:p>
            <a:r>
              <a:rPr lang="es-ES" sz="4400" b="1">
                <a:solidFill>
                  <a:prstClr val="black"/>
                </a:solidFill>
                <a:latin typeface="Calibri Light" panose="020F0302020204030204"/>
              </a:rPr>
              <a:t>Generación per cápita:</a:t>
            </a:r>
            <a:endParaRPr lang="es-ES" dirty="0"/>
          </a:p>
        </p:txBody>
      </p:sp>
    </p:spTree>
    <p:extLst>
      <p:ext uri="{BB962C8B-B14F-4D97-AF65-F5344CB8AC3E}">
        <p14:creationId xmlns:p14="http://schemas.microsoft.com/office/powerpoint/2010/main" val="1096890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00050"/>
            <a:ext cx="10515600" cy="5776913"/>
          </a:xfrm>
        </p:spPr>
        <p:txBody>
          <a:bodyPr>
            <a:normAutofit/>
          </a:bodyPr>
          <a:lstStyle/>
          <a:p>
            <a:pPr algn="just"/>
            <a:r>
              <a:rPr lang="es-ES" sz="2400" dirty="0"/>
              <a:t>Una vez definido el tamaño de muestra se llevó a cabo el procedimiento detallado en la Guía para la Caracterización de Residuos Sólidos Domiciliaros Metodología para el análisis de la basura (Centro Panamericano de Ingeniería Sanitaria y Ciencias del Ambiente , 2005).</a:t>
            </a:r>
          </a:p>
        </p:txBody>
      </p:sp>
      <p:pic>
        <p:nvPicPr>
          <p:cNvPr id="5" name="2 Imagen" descr="comercial.jpg"/>
          <p:cNvPicPr/>
          <p:nvPr/>
        </p:nvPicPr>
        <p:blipFill>
          <a:blip r:embed="rId2" cstate="print"/>
          <a:stretch>
            <a:fillRect/>
          </a:stretch>
        </p:blipFill>
        <p:spPr>
          <a:xfrm>
            <a:off x="3170801" y="2127566"/>
            <a:ext cx="2952750" cy="4049395"/>
          </a:xfrm>
          <a:prstGeom prst="rect">
            <a:avLst/>
          </a:prstGeom>
        </p:spPr>
      </p:pic>
      <p:pic>
        <p:nvPicPr>
          <p:cNvPr id="8" name="Imagen 7"/>
          <p:cNvPicPr>
            <a:picLocks noChangeAspect="1"/>
          </p:cNvPicPr>
          <p:nvPr/>
        </p:nvPicPr>
        <p:blipFill>
          <a:blip r:embed="rId3"/>
          <a:stretch>
            <a:fillRect/>
          </a:stretch>
        </p:blipFill>
        <p:spPr>
          <a:xfrm>
            <a:off x="6123551" y="2098466"/>
            <a:ext cx="3156090" cy="4036170"/>
          </a:xfrm>
          <a:prstGeom prst="rect">
            <a:avLst/>
          </a:prstGeom>
        </p:spPr>
      </p:pic>
      <p:pic>
        <p:nvPicPr>
          <p:cNvPr id="10" name="Imagen 9"/>
          <p:cNvPicPr>
            <a:picLocks noChangeAspect="1"/>
          </p:cNvPicPr>
          <p:nvPr/>
        </p:nvPicPr>
        <p:blipFill>
          <a:blip r:embed="rId4"/>
          <a:stretch>
            <a:fillRect/>
          </a:stretch>
        </p:blipFill>
        <p:spPr>
          <a:xfrm>
            <a:off x="150545" y="2127566"/>
            <a:ext cx="3005302" cy="4049395"/>
          </a:xfrm>
          <a:prstGeom prst="rect">
            <a:avLst/>
          </a:prstGeom>
        </p:spPr>
      </p:pic>
      <p:pic>
        <p:nvPicPr>
          <p:cNvPr id="12" name="Imagen 11"/>
          <p:cNvPicPr>
            <a:picLocks noChangeAspect="1"/>
          </p:cNvPicPr>
          <p:nvPr/>
        </p:nvPicPr>
        <p:blipFill>
          <a:blip r:embed="rId5"/>
          <a:stretch>
            <a:fillRect/>
          </a:stretch>
        </p:blipFill>
        <p:spPr>
          <a:xfrm>
            <a:off x="9279641" y="2098465"/>
            <a:ext cx="2700215" cy="4036171"/>
          </a:xfrm>
          <a:prstGeom prst="rect">
            <a:avLst/>
          </a:prstGeom>
        </p:spPr>
      </p:pic>
    </p:spTree>
    <p:extLst>
      <p:ext uri="{BB962C8B-B14F-4D97-AF65-F5344CB8AC3E}">
        <p14:creationId xmlns:p14="http://schemas.microsoft.com/office/powerpoint/2010/main" val="2657212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p:nvPr/>
        </p:nvPicPr>
        <p:blipFill rotWithShape="1">
          <a:blip r:embed="rId2">
            <a:extLst>
              <a:ext uri="{28A0092B-C50C-407E-A947-70E740481C1C}">
                <a14:useLocalDpi xmlns:a14="http://schemas.microsoft.com/office/drawing/2010/main" val="0"/>
              </a:ext>
            </a:extLst>
          </a:blip>
          <a:srcRect l="13966" t="16991" r="15886" b="2073"/>
          <a:stretch/>
        </p:blipFill>
        <p:spPr bwMode="auto">
          <a:xfrm>
            <a:off x="838200" y="610553"/>
            <a:ext cx="9287510" cy="5217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2375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19100" y="415925"/>
            <a:ext cx="10515600" cy="4351338"/>
          </a:xfrm>
        </p:spPr>
        <p:txBody>
          <a:bodyPr/>
          <a:lstStyle/>
          <a:p>
            <a:pPr marL="0" indent="0" algn="just">
              <a:buNone/>
            </a:pPr>
            <a:r>
              <a:rPr lang="es-ES" sz="2400" dirty="0"/>
              <a:t>La tabulación de datos de la generación per cápita </a:t>
            </a:r>
            <a:r>
              <a:rPr lang="es-ES" sz="2400" dirty="0" smtClean="0"/>
              <a:t>urbano,  </a:t>
            </a:r>
            <a:r>
              <a:rPr lang="es-ES" sz="2400" dirty="0"/>
              <a:t>se consolidó con el registro de los pesos diarios de cada muestra, durante 7 días (1er día desechada). Posterior a ello se calcula el promedio del peso de las muestras diarias y finalmente el </a:t>
            </a:r>
            <a:r>
              <a:rPr lang="es-ES" sz="2400" dirty="0" err="1"/>
              <a:t>ppc</a:t>
            </a:r>
            <a:r>
              <a:rPr lang="es-ES" sz="2400" dirty="0"/>
              <a:t>, con la división del promedio para el número de habitantes por muestra. </a:t>
            </a:r>
          </a:p>
          <a:p>
            <a:endParaRPr lang="es-ES" dirty="0"/>
          </a:p>
        </p:txBody>
      </p:sp>
      <p:graphicFrame>
        <p:nvGraphicFramePr>
          <p:cNvPr id="4" name="Gráfico 3"/>
          <p:cNvGraphicFramePr/>
          <p:nvPr>
            <p:extLst>
              <p:ext uri="{D42A27DB-BD31-4B8C-83A1-F6EECF244321}">
                <p14:modId xmlns:p14="http://schemas.microsoft.com/office/powerpoint/2010/main" val="3922033793"/>
              </p:ext>
            </p:extLst>
          </p:nvPr>
        </p:nvGraphicFramePr>
        <p:xfrm>
          <a:off x="419100" y="2844998"/>
          <a:ext cx="5833745" cy="289750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618259" y="5682734"/>
            <a:ext cx="4249881" cy="369332"/>
          </a:xfrm>
          <a:prstGeom prst="rect">
            <a:avLst/>
          </a:prstGeom>
        </p:spPr>
        <p:txBody>
          <a:bodyPr wrap="none">
            <a:spAutoFit/>
          </a:bodyPr>
          <a:lstStyle/>
          <a:p>
            <a:r>
              <a:rPr lang="es-ES" dirty="0" smtClean="0">
                <a:effectLst/>
                <a:latin typeface="Times New Roman" panose="02020603050405020304" pitchFamily="18" charset="0"/>
                <a:ea typeface="Calibri" panose="020F0502020204030204" pitchFamily="34" charset="0"/>
              </a:rPr>
              <a:t>Distribución de muestras residencial urbano</a:t>
            </a:r>
            <a:endParaRPr lang="es-ES" dirty="0"/>
          </a:p>
        </p:txBody>
      </p:sp>
      <p:graphicFrame>
        <p:nvGraphicFramePr>
          <p:cNvPr id="8" name="Tabla 7"/>
          <p:cNvGraphicFramePr>
            <a:graphicFrameLocks noGrp="1"/>
          </p:cNvGraphicFramePr>
          <p:nvPr>
            <p:extLst>
              <p:ext uri="{D42A27DB-BD31-4B8C-83A1-F6EECF244321}">
                <p14:modId xmlns:p14="http://schemas.microsoft.com/office/powerpoint/2010/main" val="4170652834"/>
              </p:ext>
            </p:extLst>
          </p:nvPr>
        </p:nvGraphicFramePr>
        <p:xfrm>
          <a:off x="7018692" y="3210254"/>
          <a:ext cx="4813018" cy="1209345"/>
        </p:xfrm>
        <a:graphic>
          <a:graphicData uri="http://schemas.openxmlformats.org/drawingml/2006/table">
            <a:tbl>
              <a:tblPr firstRow="1" firstCol="1" bandRow="1"/>
              <a:tblGrid>
                <a:gridCol w="1625000"/>
                <a:gridCol w="1615568"/>
                <a:gridCol w="1572450"/>
              </a:tblGrid>
              <a:tr h="202967">
                <a:tc>
                  <a:txBody>
                    <a:bodyPr/>
                    <a:lstStyle/>
                    <a:p>
                      <a:pPr>
                        <a:lnSpc>
                          <a:spcPct val="120000"/>
                        </a:lnSpc>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Dato estadístico </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Fórmula</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Resultado</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510">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Promedio</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X</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0,49</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02967">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Varianza(S)</a:t>
                      </a:r>
                    </a:p>
                  </a:txBody>
                  <a:tcPr marL="68580" marR="68580" marT="0" marB="0">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S= ∑(xi-x)^2/N</a:t>
                      </a:r>
                    </a:p>
                  </a:txBody>
                  <a:tcPr marL="68580" marR="68580" marT="0" marB="0">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0,0255</a:t>
                      </a:r>
                    </a:p>
                  </a:txBody>
                  <a:tcPr marL="68580" marR="68580" marT="0" marB="0">
                    <a:lnL>
                      <a:noFill/>
                    </a:lnL>
                    <a:lnR>
                      <a:noFill/>
                    </a:lnR>
                    <a:lnT>
                      <a:noFill/>
                    </a:lnT>
                    <a:lnB>
                      <a:noFill/>
                    </a:lnB>
                  </a:tcPr>
                </a:tc>
              </a:tr>
              <a:tr h="202967">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Desviación</a:t>
                      </a:r>
                    </a:p>
                  </a:txBody>
                  <a:tcPr marL="68580" marR="68580" marT="0" marB="0">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d= √varianza</a:t>
                      </a:r>
                    </a:p>
                  </a:txBody>
                  <a:tcPr marL="68580" marR="68580" marT="0" marB="0">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0,1609</a:t>
                      </a:r>
                    </a:p>
                  </a:txBody>
                  <a:tcPr marL="68580" marR="68580" marT="0" marB="0">
                    <a:lnL>
                      <a:noFill/>
                    </a:lnL>
                    <a:lnR>
                      <a:noFill/>
                    </a:lnR>
                    <a:lnT>
                      <a:noFill/>
                    </a:lnT>
                    <a:lnB>
                      <a:noFill/>
                    </a:lnB>
                  </a:tcPr>
                </a:tc>
              </a:tr>
              <a:tr h="202967">
                <a:tc rowSpan="2">
                  <a:txBody>
                    <a:bodyPr/>
                    <a:lstStyle/>
                    <a:p>
                      <a:pPr>
                        <a:lnSpc>
                          <a:spcPct val="120000"/>
                        </a:lnSpc>
                        <a:spcAft>
                          <a:spcPts val="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Cálculo de las muestras sospechosas</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(X-S)</a:t>
                      </a:r>
                    </a:p>
                  </a:txBody>
                  <a:tcPr marL="68580" marR="68580" marT="0" marB="0">
                    <a:lnL>
                      <a:noFill/>
                    </a:lnL>
                    <a:lnR>
                      <a:noFill/>
                    </a:lnR>
                    <a:lnT>
                      <a:noFill/>
                    </a:lnT>
                    <a:lnB>
                      <a:noFill/>
                    </a:lnB>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0,33</a:t>
                      </a:r>
                    </a:p>
                  </a:txBody>
                  <a:tcPr marL="68580" marR="68580" marT="0" marB="0">
                    <a:lnL>
                      <a:noFill/>
                    </a:lnL>
                    <a:lnR>
                      <a:noFill/>
                    </a:lnR>
                    <a:lnT>
                      <a:noFill/>
                    </a:lnT>
                    <a:lnB>
                      <a:noFill/>
                    </a:lnB>
                  </a:tcPr>
                </a:tc>
              </a:tr>
              <a:tr h="202967">
                <a:tc vMerge="1">
                  <a:txBody>
                    <a:bodyPr/>
                    <a:lstStyle/>
                    <a:p>
                      <a:endParaRPr lang="es-ES"/>
                    </a:p>
                  </a:txBody>
                  <a:tcPr/>
                </a:tc>
                <a:tc>
                  <a:txBody>
                    <a:bodyPr/>
                    <a:lstStyle/>
                    <a:p>
                      <a:pPr>
                        <a:lnSpc>
                          <a:spcPct val="120000"/>
                        </a:lnSpc>
                        <a:spcAft>
                          <a:spcPts val="0"/>
                        </a:spcAft>
                      </a:pPr>
                      <a:r>
                        <a:rPr lang="es-ES" sz="1000">
                          <a:effectLst/>
                          <a:latin typeface="Arial" panose="020B0604020202020204" pitchFamily="34" charset="0"/>
                          <a:ea typeface="Calibri" panose="020F0502020204030204" pitchFamily="34" charset="0"/>
                          <a:cs typeface="Times New Roman" panose="02020603050405020304" pitchFamily="18" charset="0"/>
                        </a:rPr>
                        <a:t>(X+S)</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0,66</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 name="Rectangle 2"/>
          <p:cNvSpPr>
            <a:spLocks noChangeArrowheads="1"/>
          </p:cNvSpPr>
          <p:nvPr/>
        </p:nvSpPr>
        <p:spPr bwMode="auto">
          <a:xfrm>
            <a:off x="6742113" y="2841724"/>
            <a:ext cx="5089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S"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Datos estadísticos de la tabulación de la </a:t>
            </a:r>
            <a:r>
              <a:rPr kumimoji="0" lang="es-ES" sz="14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ppc</a:t>
            </a:r>
            <a:r>
              <a:rPr kumimoji="0" lang="es-ES" sz="1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residencial urbano.</a:t>
            </a:r>
            <a:endParaRPr kumimoji="0" lang="es-ES" sz="2000" b="0" i="0" u="none" strike="noStrike" cap="none" normalizeH="0" baseline="0" dirty="0" smtClean="0">
              <a:ln>
                <a:noFill/>
              </a:ln>
              <a:solidFill>
                <a:schemeClr val="tx1"/>
              </a:solidFill>
              <a:effectLst/>
              <a:latin typeface="Arial" panose="020B0604020202020204" pitchFamily="34" charset="0"/>
            </a:endParaRPr>
          </a:p>
        </p:txBody>
      </p:sp>
      <p:sp>
        <p:nvSpPr>
          <p:cNvPr id="10" name="Rectángulo 9"/>
          <p:cNvSpPr/>
          <p:nvPr/>
        </p:nvSpPr>
        <p:spPr>
          <a:xfrm>
            <a:off x="6931026" y="4428709"/>
            <a:ext cx="1390124" cy="338554"/>
          </a:xfrm>
          <a:prstGeom prst="rect">
            <a:avLst/>
          </a:prstGeom>
        </p:spPr>
        <p:txBody>
          <a:bodyPr wrap="none">
            <a:spAutoFit/>
          </a:bodyPr>
          <a:lstStyle/>
          <a:p>
            <a:r>
              <a:rPr lang="es-ES" sz="1600" dirty="0" smtClean="0">
                <a:effectLst/>
                <a:latin typeface="Times New Roman" panose="02020603050405020304" pitchFamily="18" charset="0"/>
                <a:ea typeface="Times New Roman" panose="02020603050405020304" pitchFamily="18" charset="0"/>
              </a:rPr>
              <a:t>Fuente: Propia</a:t>
            </a:r>
            <a:endParaRPr lang="es-ES" sz="1600" dirty="0"/>
          </a:p>
        </p:txBody>
      </p:sp>
    </p:spTree>
    <p:extLst>
      <p:ext uri="{BB962C8B-B14F-4D97-AF65-F5344CB8AC3E}">
        <p14:creationId xmlns:p14="http://schemas.microsoft.com/office/powerpoint/2010/main" val="2413113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Antecedentes</a:t>
            </a:r>
          </a:p>
        </p:txBody>
      </p:sp>
      <p:sp>
        <p:nvSpPr>
          <p:cNvPr id="3" name="Marcador de contenido 2"/>
          <p:cNvSpPr>
            <a:spLocks noGrp="1"/>
          </p:cNvSpPr>
          <p:nvPr>
            <p:ph idx="1"/>
          </p:nvPr>
        </p:nvSpPr>
        <p:spPr>
          <a:xfrm>
            <a:off x="405063" y="1474120"/>
            <a:ext cx="5951622" cy="2671409"/>
          </a:xfrm>
        </p:spPr>
        <p:txBody>
          <a:bodyPr>
            <a:noAutofit/>
          </a:bodyPr>
          <a:lstStyle/>
          <a:p>
            <a:pPr marL="457200" indent="-457200">
              <a:buFont typeface="+mj-lt"/>
              <a:buAutoNum type="arabicPeriod"/>
            </a:pPr>
            <a:r>
              <a:rPr lang="es-ES" sz="2200" dirty="0" smtClean="0"/>
              <a:t>Alto </a:t>
            </a:r>
            <a:r>
              <a:rPr lang="es-ES" sz="2200" dirty="0"/>
              <a:t>porcentaje de necesidades básicas </a:t>
            </a:r>
            <a:r>
              <a:rPr lang="es-ES" sz="2200" dirty="0" smtClean="0"/>
              <a:t>insatisfechas. </a:t>
            </a:r>
          </a:p>
          <a:p>
            <a:pPr marL="457200" indent="-457200">
              <a:buFont typeface="+mj-lt"/>
              <a:buAutoNum type="arabicPeriod"/>
            </a:pPr>
            <a:endParaRPr lang="es-ES" sz="2200" dirty="0" smtClean="0"/>
          </a:p>
          <a:p>
            <a:pPr marL="457200" indent="-457200" algn="just">
              <a:buFont typeface="+mj-lt"/>
              <a:buAutoNum type="arabicPeriod"/>
            </a:pPr>
            <a:r>
              <a:rPr lang="es-EC" sz="2200" dirty="0" smtClean="0"/>
              <a:t>E</a:t>
            </a:r>
            <a:r>
              <a:rPr lang="es-HN" sz="2200" dirty="0"/>
              <a:t>n el año 2013 se genera un diagnóstico: “Gestión Integral de Residuos Sólidos en el Cantón Pedro </a:t>
            </a:r>
            <a:r>
              <a:rPr lang="es-HN" sz="2200" dirty="0" err="1"/>
              <a:t>Moncayo</a:t>
            </a:r>
            <a:r>
              <a:rPr lang="es-HN" sz="2200" dirty="0" smtClean="0"/>
              <a:t>”</a:t>
            </a:r>
            <a:endParaRPr lang="en-US" sz="2200" dirty="0" smtClean="0"/>
          </a:p>
        </p:txBody>
      </p:sp>
      <p:pic>
        <p:nvPicPr>
          <p:cNvPr id="4" name="Imagen 3"/>
          <p:cNvPicPr>
            <a:picLocks noChangeAspect="1"/>
          </p:cNvPicPr>
          <p:nvPr/>
        </p:nvPicPr>
        <p:blipFill>
          <a:blip r:embed="rId2"/>
          <a:stretch>
            <a:fillRect/>
          </a:stretch>
        </p:blipFill>
        <p:spPr>
          <a:xfrm>
            <a:off x="6518349" y="171942"/>
            <a:ext cx="5165557" cy="3371850"/>
          </a:xfrm>
          <a:prstGeom prst="rect">
            <a:avLst/>
          </a:prstGeom>
        </p:spPr>
      </p:pic>
      <p:sp>
        <p:nvSpPr>
          <p:cNvPr id="5" name="CuadroTexto 4"/>
          <p:cNvSpPr txBox="1"/>
          <p:nvPr/>
        </p:nvSpPr>
        <p:spPr>
          <a:xfrm>
            <a:off x="202531" y="3684863"/>
            <a:ext cx="11786937" cy="3139321"/>
          </a:xfrm>
          <a:prstGeom prst="rect">
            <a:avLst/>
          </a:prstGeom>
          <a:noFill/>
        </p:spPr>
        <p:txBody>
          <a:bodyPr wrap="square" rtlCol="0">
            <a:spAutoFit/>
          </a:bodyPr>
          <a:lstStyle/>
          <a:p>
            <a:pPr marL="742950" lvl="1" indent="-285750">
              <a:buFont typeface="Arial" panose="020B0604020202020204" pitchFamily="34" charset="0"/>
              <a:buChar char="•"/>
            </a:pPr>
            <a:r>
              <a:rPr lang="es-HN" sz="2200" dirty="0" smtClean="0"/>
              <a:t>Deficiente equipamiento para el servicio: maquinaría y personal.   </a:t>
            </a:r>
          </a:p>
          <a:p>
            <a:pPr marL="742950" lvl="1" indent="-285750">
              <a:buFont typeface="Arial" panose="020B0604020202020204" pitchFamily="34" charset="0"/>
              <a:buChar char="•"/>
            </a:pPr>
            <a:r>
              <a:rPr lang="es-HN" sz="2200" dirty="0" smtClean="0"/>
              <a:t>Inexistencia de Diseños definitivos de un proyecto para la disposición final de los  residuos. </a:t>
            </a:r>
            <a:endParaRPr lang="es-ES" sz="2200" dirty="0" smtClean="0"/>
          </a:p>
          <a:p>
            <a:pPr marL="742950" lvl="1" indent="-285750" algn="just">
              <a:buFont typeface="Arial" panose="020B0604020202020204" pitchFamily="34" charset="0"/>
              <a:buChar char="•"/>
            </a:pPr>
            <a:r>
              <a:rPr lang="es-HN" sz="2200" dirty="0" smtClean="0"/>
              <a:t>Malas condiciones del personal de recolección y barrido. </a:t>
            </a:r>
            <a:endParaRPr lang="es-ES" sz="2200" dirty="0" smtClean="0"/>
          </a:p>
          <a:p>
            <a:pPr marL="742950" lvl="1" indent="-285750">
              <a:buFont typeface="Arial" panose="020B0604020202020204" pitchFamily="34" charset="0"/>
              <a:buChar char="•"/>
            </a:pPr>
            <a:r>
              <a:rPr lang="es-HN" sz="2200" dirty="0" smtClean="0"/>
              <a:t>Servicio de residuos infecciosos no regulado.   </a:t>
            </a:r>
            <a:endParaRPr lang="es-ES" sz="2200" dirty="0" smtClean="0"/>
          </a:p>
          <a:p>
            <a:pPr marL="742950" lvl="1" indent="-285750">
              <a:buFont typeface="Arial" panose="020B0604020202020204" pitchFamily="34" charset="0"/>
              <a:buChar char="•"/>
            </a:pPr>
            <a:r>
              <a:rPr lang="es-HN" sz="2200" dirty="0" smtClean="0"/>
              <a:t>Carencia de un relleno sanitario con tratamiento de lixiviados y gases. </a:t>
            </a:r>
            <a:endParaRPr lang="es-ES" sz="2200" dirty="0" smtClean="0"/>
          </a:p>
          <a:p>
            <a:pPr marL="742950" lvl="1" indent="-285750">
              <a:buFont typeface="Arial" panose="020B0604020202020204" pitchFamily="34" charset="0"/>
              <a:buChar char="•"/>
            </a:pPr>
            <a:r>
              <a:rPr lang="es-HN" sz="2200" dirty="0" smtClean="0"/>
              <a:t>Nula capacitación a nivel Institucional. </a:t>
            </a:r>
            <a:endParaRPr lang="es-ES" sz="2200" dirty="0" smtClean="0"/>
          </a:p>
          <a:p>
            <a:pPr marL="742950" lvl="1" indent="-285750">
              <a:buFont typeface="Arial" panose="020B0604020202020204" pitchFamily="34" charset="0"/>
              <a:buChar char="•"/>
            </a:pPr>
            <a:r>
              <a:rPr lang="es-HN" sz="2200" dirty="0" smtClean="0"/>
              <a:t>Ordenanzas desactualizadas.</a:t>
            </a:r>
          </a:p>
          <a:p>
            <a:pPr marL="285750" indent="-285750">
              <a:buFont typeface="Arial" panose="020B0604020202020204" pitchFamily="34" charset="0"/>
              <a:buChar char="•"/>
            </a:pPr>
            <a:endParaRPr lang="es-HN" sz="2200" dirty="0"/>
          </a:p>
          <a:p>
            <a:r>
              <a:rPr lang="es-HN" sz="2200" dirty="0" smtClean="0"/>
              <a:t>3. </a:t>
            </a:r>
            <a:r>
              <a:rPr lang="es-ES" sz="2200" dirty="0" smtClean="0"/>
              <a:t>Sobredimensionado </a:t>
            </a:r>
            <a:r>
              <a:rPr lang="es-ES" sz="2200" dirty="0"/>
              <a:t>para demanda del territorio. </a:t>
            </a:r>
          </a:p>
        </p:txBody>
      </p:sp>
    </p:spTree>
    <p:extLst>
      <p:ext uri="{BB962C8B-B14F-4D97-AF65-F5344CB8AC3E}">
        <p14:creationId xmlns:p14="http://schemas.microsoft.com/office/powerpoint/2010/main" val="2666289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503238" y="984349"/>
            <a:ext cx="445134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C" sz="14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Generación per cápita residencial, comercio e industria.</a:t>
            </a:r>
            <a:endParaRPr kumimoji="0" lang="es-EC" sz="20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3" name="Tabla 12"/>
          <p:cNvGraphicFramePr>
            <a:graphicFrameLocks noGrp="1"/>
          </p:cNvGraphicFramePr>
          <p:nvPr>
            <p:extLst>
              <p:ext uri="{D42A27DB-BD31-4B8C-83A1-F6EECF244321}">
                <p14:modId xmlns:p14="http://schemas.microsoft.com/office/powerpoint/2010/main" val="3919335132"/>
              </p:ext>
            </p:extLst>
          </p:nvPr>
        </p:nvGraphicFramePr>
        <p:xfrm>
          <a:off x="781050" y="1432675"/>
          <a:ext cx="6877050" cy="2880360"/>
        </p:xfrm>
        <a:graphic>
          <a:graphicData uri="http://schemas.openxmlformats.org/drawingml/2006/table">
            <a:tbl>
              <a:tblPr firstRow="1" firstCol="1" bandRow="1"/>
              <a:tblGrid>
                <a:gridCol w="1560551"/>
                <a:gridCol w="2802958"/>
                <a:gridCol w="2513541"/>
              </a:tblGrid>
              <a:tr h="284067">
                <a:tc>
                  <a:txBody>
                    <a:bodyPr/>
                    <a:lstStyle/>
                    <a:p>
                      <a:pPr indent="180340" algn="ctr">
                        <a:lnSpc>
                          <a:spcPct val="150000"/>
                        </a:lnSpc>
                        <a:spcAft>
                          <a:spcPts val="0"/>
                        </a:spcAft>
                      </a:pPr>
                      <a:r>
                        <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rPr>
                        <a:t>Categoría</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Generación per cápita  (kg/día)</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Nivel de confianza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067">
                <a:tc>
                  <a:txBody>
                    <a:bodyPr/>
                    <a:lstStyle/>
                    <a:p>
                      <a:pPr indent="180340">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Residencia</a:t>
                      </a: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Urbano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0,45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99,0%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Rural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dirty="0">
                          <a:effectLst/>
                          <a:latin typeface="Times New Roman" panose="02020603050405020304" pitchFamily="18" charset="0"/>
                          <a:ea typeface="Times New Roman" panose="02020603050405020304" pitchFamily="18" charset="0"/>
                          <a:cs typeface="Times New Roman" panose="02020603050405020304" pitchFamily="18" charset="0"/>
                        </a:rPr>
                        <a:t>0,27</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99,0%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Comercial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0,69</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98,0%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Industrial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Pequeñas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2,20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Medianas</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3,68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indent="180340" algn="ctr">
                        <a:lnSpc>
                          <a:spcPct val="150000"/>
                        </a:lnSpc>
                        <a:spcAft>
                          <a:spcPts val="0"/>
                        </a:spcAft>
                      </a:pPr>
                      <a:r>
                        <a:rPr lang="es-ES" sz="140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Grandes</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10,03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5" name="Rectángulo 14"/>
          <p:cNvSpPr/>
          <p:nvPr/>
        </p:nvSpPr>
        <p:spPr>
          <a:xfrm>
            <a:off x="723900" y="4255978"/>
            <a:ext cx="6991350" cy="1061829"/>
          </a:xfrm>
          <a:prstGeom prst="rect">
            <a:avLst/>
          </a:prstGeom>
        </p:spPr>
        <p:txBody>
          <a:bodyPr wrap="square">
            <a:spAutoFit/>
          </a:bodyPr>
          <a:lstStyle/>
          <a:p>
            <a:pPr indent="180340">
              <a:lnSpc>
                <a:spcPct val="150000"/>
              </a:lnSpc>
            </a:pPr>
            <a:r>
              <a:rPr lang="es-EC" sz="1400" dirty="0" smtClean="0">
                <a:effectLst/>
                <a:latin typeface="Times New Roman" panose="02020603050405020304" pitchFamily="18" charset="0"/>
                <a:ea typeface="Times New Roman" panose="02020603050405020304" pitchFamily="18" charset="0"/>
              </a:rPr>
              <a:t>Fuente: Propia</a:t>
            </a:r>
            <a:endParaRPr lang="es-ES" sz="2000" dirty="0">
              <a:latin typeface="Times New Roman" panose="02020603050405020304" pitchFamily="18" charset="0"/>
              <a:ea typeface="Times New Roman" panose="02020603050405020304" pitchFamily="18" charset="0"/>
            </a:endParaRPr>
          </a:p>
          <a:p>
            <a:pPr indent="180340">
              <a:lnSpc>
                <a:spcPct val="150000"/>
              </a:lnSpc>
              <a:spcAft>
                <a:spcPts val="0"/>
              </a:spcAft>
            </a:pPr>
            <a:r>
              <a:rPr lang="es-EC" sz="1400" dirty="0" smtClean="0">
                <a:effectLst/>
                <a:latin typeface="Times New Roman" panose="02020603050405020304" pitchFamily="18" charset="0"/>
                <a:ea typeface="Times New Roman" panose="02020603050405020304" pitchFamily="18" charset="0"/>
              </a:rPr>
              <a:t>Nota: Para el cálculo de la generación industrial no se puede aplicar la metodología de eliminación de muestras     sospechosas, se realiza un promedio. </a:t>
            </a:r>
            <a:endParaRPr lang="es-ES" sz="2000" dirty="0">
              <a:effectLst/>
              <a:latin typeface="Times New Roman" panose="02020603050405020304" pitchFamily="18" charset="0"/>
              <a:ea typeface="Calibri" panose="020F0502020204030204" pitchFamily="34" charset="0"/>
            </a:endParaRPr>
          </a:p>
        </p:txBody>
      </p:sp>
      <p:pic>
        <p:nvPicPr>
          <p:cNvPr id="16" name="Imagen 15" descr="F:\TESIS 2\FOTOS TESIS\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287" y="1138237"/>
            <a:ext cx="3217863" cy="4179570"/>
          </a:xfrm>
          <a:prstGeom prst="rect">
            <a:avLst/>
          </a:prstGeom>
          <a:noFill/>
          <a:ln>
            <a:noFill/>
          </a:ln>
        </p:spPr>
      </p:pic>
    </p:spTree>
    <p:extLst>
      <p:ext uri="{BB962C8B-B14F-4D97-AF65-F5344CB8AC3E}">
        <p14:creationId xmlns:p14="http://schemas.microsoft.com/office/powerpoint/2010/main" val="3607020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Composición de los desechos. </a:t>
            </a:r>
          </a:p>
        </p:txBody>
      </p:sp>
      <p:sp>
        <p:nvSpPr>
          <p:cNvPr id="3" name="Marcador de contenido 2"/>
          <p:cNvSpPr>
            <a:spLocks noGrp="1"/>
          </p:cNvSpPr>
          <p:nvPr>
            <p:ph idx="1"/>
          </p:nvPr>
        </p:nvSpPr>
        <p:spPr/>
        <p:txBody>
          <a:bodyPr>
            <a:normAutofit/>
          </a:bodyPr>
          <a:lstStyle/>
          <a:p>
            <a:pPr algn="just"/>
            <a:r>
              <a:rPr lang="es-EC" sz="2400" dirty="0"/>
              <a:t>Para la determinación de la cantidad y composición de los residuos sólidos se utilizó la Norma Mexicana NMX-AA-15-1985, esta norma establece el método de cuarteo para residuos sólidos municipales </a:t>
            </a:r>
            <a:endParaRPr lang="es-ES" sz="2400" dirty="0"/>
          </a:p>
        </p:txBody>
      </p:sp>
      <p:pic>
        <p:nvPicPr>
          <p:cNvPr id="4" name="Imagen 3" descr="F:\TESIS 2\FOTOS TESIS\figura 13.png"/>
          <p:cNvPicPr/>
          <p:nvPr/>
        </p:nvPicPr>
        <p:blipFill rotWithShape="1">
          <a:blip r:embed="rId2">
            <a:extLst>
              <a:ext uri="{28A0092B-C50C-407E-A947-70E740481C1C}">
                <a14:useLocalDpi xmlns:a14="http://schemas.microsoft.com/office/drawing/2010/main" val="0"/>
              </a:ext>
            </a:extLst>
          </a:blip>
          <a:srcRect l="28906" t="48177" r="29047" b="18973"/>
          <a:stretch/>
        </p:blipFill>
        <p:spPr bwMode="auto">
          <a:xfrm>
            <a:off x="581342" y="3295014"/>
            <a:ext cx="5343208" cy="2377679"/>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838200" y="5807631"/>
            <a:ext cx="3268844" cy="369332"/>
          </a:xfrm>
          <a:prstGeom prst="rect">
            <a:avLst/>
          </a:prstGeom>
        </p:spPr>
        <p:txBody>
          <a:bodyPr wrap="none">
            <a:spAutoFit/>
          </a:bodyPr>
          <a:lstStyle/>
          <a:p>
            <a:r>
              <a:rPr lang="es-ES" dirty="0" smtClean="0">
                <a:effectLst/>
                <a:latin typeface="Times New Roman" panose="02020603050405020304" pitchFamily="18" charset="0"/>
                <a:ea typeface="Calibri" panose="020F0502020204030204" pitchFamily="34" charset="0"/>
              </a:rPr>
              <a:t>Método del cuarteo de la muestra</a:t>
            </a:r>
            <a:endParaRPr lang="es-ES" dirty="0"/>
          </a:p>
        </p:txBody>
      </p:sp>
      <p:pic>
        <p:nvPicPr>
          <p:cNvPr id="6" name="Imagen 5" descr="F:\TESIS 2\FOTOS TESIS\caracteriz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9398" y="2577800"/>
            <a:ext cx="2890452" cy="3812105"/>
          </a:xfrm>
          <a:prstGeom prst="rect">
            <a:avLst/>
          </a:prstGeom>
          <a:noFill/>
          <a:ln>
            <a:noFill/>
          </a:ln>
        </p:spPr>
      </p:pic>
      <p:sp>
        <p:nvSpPr>
          <p:cNvPr id="7" name="Rectángulo 6"/>
          <p:cNvSpPr/>
          <p:nvPr/>
        </p:nvSpPr>
        <p:spPr>
          <a:xfrm>
            <a:off x="7339398" y="6389905"/>
            <a:ext cx="3300904" cy="369332"/>
          </a:xfrm>
          <a:prstGeom prst="rect">
            <a:avLst/>
          </a:prstGeom>
        </p:spPr>
        <p:txBody>
          <a:bodyPr wrap="none">
            <a:spAutoFit/>
          </a:bodyPr>
          <a:lstStyle/>
          <a:p>
            <a:r>
              <a:rPr lang="es-ES" dirty="0" smtClean="0">
                <a:effectLst/>
                <a:latin typeface="Times New Roman" panose="02020603050405020304" pitchFamily="18" charset="0"/>
                <a:ea typeface="Calibri" panose="020F0502020204030204" pitchFamily="34" charset="0"/>
              </a:rPr>
              <a:t>Aplicación del método de cuarteo</a:t>
            </a:r>
            <a:endParaRPr lang="es-ES" dirty="0"/>
          </a:p>
        </p:txBody>
      </p:sp>
    </p:spTree>
    <p:extLst>
      <p:ext uri="{BB962C8B-B14F-4D97-AF65-F5344CB8AC3E}">
        <p14:creationId xmlns:p14="http://schemas.microsoft.com/office/powerpoint/2010/main" val="1100962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365125"/>
            <a:ext cx="11152031" cy="1325563"/>
          </a:xfrm>
        </p:spPr>
        <p:txBody>
          <a:bodyPr/>
          <a:lstStyle/>
          <a:p>
            <a:r>
              <a:rPr lang="es-EC" dirty="0" smtClean="0"/>
              <a:t>Resultados de la composición de desechos </a:t>
            </a:r>
            <a:endParaRPr lang="es-ES" dirty="0"/>
          </a:p>
        </p:txBody>
      </p:sp>
      <p:sp>
        <p:nvSpPr>
          <p:cNvPr id="3" name="Marcador de contenido 2"/>
          <p:cNvSpPr>
            <a:spLocks noGrp="1"/>
          </p:cNvSpPr>
          <p:nvPr>
            <p:ph idx="1"/>
          </p:nvPr>
        </p:nvSpPr>
        <p:spPr>
          <a:xfrm>
            <a:off x="361950" y="1542767"/>
            <a:ext cx="10515600" cy="4351338"/>
          </a:xfrm>
        </p:spPr>
        <p:txBody>
          <a:bodyPr>
            <a:normAutofit/>
          </a:bodyPr>
          <a:lstStyle/>
          <a:p>
            <a:pPr marL="0" indent="0" algn="just">
              <a:buNone/>
            </a:pPr>
            <a:r>
              <a:rPr lang="es-ES" sz="2000" dirty="0"/>
              <a:t>Concluida la clasificación de los componentes, se realiza el pesaje y registro de los datos en el formulario de composición de residuos sólidos. Se calcula el porcentaje de cada componente de acuerdo a la formula </a:t>
            </a:r>
            <a:r>
              <a:rPr lang="es-ES" sz="2000" dirty="0" smtClean="0"/>
              <a:t>teniendo </a:t>
            </a:r>
            <a:r>
              <a:rPr lang="es-ES" sz="2000" dirty="0"/>
              <a:t>en cuenta los datos del peso total de los residuos recolectados en un día (</a:t>
            </a:r>
            <a:r>
              <a:rPr lang="es-ES" sz="2000" dirty="0" err="1"/>
              <a:t>Gt</a:t>
            </a:r>
            <a:r>
              <a:rPr lang="es-ES" sz="2000" dirty="0"/>
              <a:t>) y el peso de cada componente (G</a:t>
            </a:r>
            <a:r>
              <a:rPr lang="es-ES" sz="2000" baseline="-25000" dirty="0"/>
              <a:t>1</a:t>
            </a:r>
            <a:r>
              <a:rPr lang="es-ES" sz="2000" dirty="0"/>
              <a:t>):</a:t>
            </a:r>
          </a:p>
        </p:txBody>
      </p:sp>
      <mc:AlternateContent xmlns:mc="http://schemas.openxmlformats.org/markup-compatibility/2006" xmlns:a14="http://schemas.microsoft.com/office/drawing/2010/main">
        <mc:Choice Requires="a14">
          <p:sp>
            <p:nvSpPr>
              <p:cNvPr id="5" name="Rectángulo 4"/>
              <p:cNvSpPr/>
              <p:nvPr/>
            </p:nvSpPr>
            <p:spPr>
              <a:xfrm>
                <a:off x="-398133" y="3652506"/>
                <a:ext cx="2472665" cy="921406"/>
              </a:xfrm>
              <a:prstGeom prst="rect">
                <a:avLst/>
              </a:prstGeom>
            </p:spPr>
            <p:txBody>
              <a:bodyPr wrap="none">
                <a:spAutoFit/>
              </a:bodyPr>
              <a:lstStyle/>
              <a:p>
                <a:pPr marL="457200" indent="180340" algn="ctr">
                  <a:lnSpc>
                    <a:spcPct val="200000"/>
                  </a:lnSpc>
                  <a:spcAft>
                    <a:spcPts val="0"/>
                  </a:spcAft>
                </a:pPr>
                <a:r>
                  <a:rPr lang="es-ES" dirty="0" smtClean="0">
                    <a:effectLst/>
                    <a:latin typeface="Times New Roman" panose="02020603050405020304" pitchFamily="18" charset="0"/>
                    <a:ea typeface="Calibri" panose="020F0502020204030204" pitchFamily="34" charset="0"/>
                  </a:rPr>
                  <a:t> </a:t>
                </a:r>
                <a14:m>
                  <m:oMath xmlns:m="http://schemas.openxmlformats.org/officeDocument/2006/math">
                    <m:r>
                      <a:rPr lang="es-EC" i="1">
                        <a:effectLst/>
                        <a:latin typeface="Cambria Math" panose="02040503050406030204" pitchFamily="18" charset="0"/>
                        <a:ea typeface="Calibri" panose="020F0502020204030204" pitchFamily="34" charset="0"/>
                      </a:rPr>
                      <m:t>𝑃𝑆</m:t>
                    </m:r>
                    <m:r>
                      <a:rPr lang="es-EC" i="1">
                        <a:effectLst/>
                        <a:latin typeface="Cambria Math" panose="02040503050406030204" pitchFamily="18" charset="0"/>
                        <a:ea typeface="Calibri" panose="020F0502020204030204" pitchFamily="34" charset="0"/>
                      </a:rPr>
                      <m:t>=</m:t>
                    </m:r>
                    <m:d>
                      <m:dPr>
                        <m:ctrlPr>
                          <a:rPr lang="es-ES" i="1">
                            <a:effectLst/>
                            <a:latin typeface="Cambria Math"/>
                            <a:ea typeface="Calibri" panose="020F0502020204030204" pitchFamily="34" charset="0"/>
                          </a:rPr>
                        </m:ctrlPr>
                      </m:dPr>
                      <m:e>
                        <m:f>
                          <m:fPr>
                            <m:ctrlPr>
                              <a:rPr lang="es-ES" i="1">
                                <a:effectLst/>
                                <a:latin typeface="Cambria Math"/>
                                <a:ea typeface="Calibri" panose="020F0502020204030204" pitchFamily="34" charset="0"/>
                              </a:rPr>
                            </m:ctrlPr>
                          </m:fPr>
                          <m:num>
                            <m:sSub>
                              <m:sSubPr>
                                <m:ctrlPr>
                                  <a:rPr lang="es-ES" i="1">
                                    <a:effectLst/>
                                    <a:latin typeface="Cambria Math"/>
                                    <a:ea typeface="Calibri" panose="020F0502020204030204" pitchFamily="34" charset="0"/>
                                  </a:rPr>
                                </m:ctrlPr>
                              </m:sSubPr>
                              <m:e>
                                <m:r>
                                  <a:rPr lang="es-EC" i="1">
                                    <a:effectLst/>
                                    <a:latin typeface="Cambria Math" panose="02040503050406030204" pitchFamily="18" charset="0"/>
                                    <a:ea typeface="Calibri" panose="020F0502020204030204" pitchFamily="34" charset="0"/>
                                  </a:rPr>
                                  <m:t>𝐺</m:t>
                                </m:r>
                              </m:e>
                              <m:sub>
                                <m:r>
                                  <a:rPr lang="es-EC" i="1">
                                    <a:effectLst/>
                                    <a:latin typeface="Cambria Math" panose="02040503050406030204" pitchFamily="18" charset="0"/>
                                    <a:ea typeface="Calibri" panose="020F0502020204030204" pitchFamily="34" charset="0"/>
                                  </a:rPr>
                                  <m:t>1</m:t>
                                </m:r>
                              </m:sub>
                            </m:sSub>
                          </m:num>
                          <m:den>
                            <m:r>
                              <a:rPr lang="es-EC" i="1">
                                <a:effectLst/>
                                <a:latin typeface="Cambria Math" panose="02040503050406030204" pitchFamily="18" charset="0"/>
                                <a:ea typeface="Calibri" panose="020F0502020204030204" pitchFamily="34" charset="0"/>
                              </a:rPr>
                              <m:t>𝐺𝑡</m:t>
                            </m:r>
                          </m:den>
                        </m:f>
                      </m:e>
                    </m:d>
                    <m:r>
                      <a:rPr lang="es-EC" i="1">
                        <a:effectLst/>
                        <a:latin typeface="Cambria Math" panose="02040503050406030204" pitchFamily="18" charset="0"/>
                        <a:ea typeface="Calibri" panose="020F0502020204030204" pitchFamily="34" charset="0"/>
                      </a:rPr>
                      <m:t>∗100</m:t>
                    </m:r>
                  </m:oMath>
                </a14:m>
                <a:endParaRPr lang="es-ES" dirty="0">
                  <a:effectLst/>
                  <a:latin typeface="Times New Roman" panose="02020603050405020304" pitchFamily="18" charset="0"/>
                  <a:ea typeface="Calibri" panose="020F050202020403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398133" y="3652506"/>
                <a:ext cx="2472665" cy="921406"/>
              </a:xfrm>
              <a:prstGeom prst="rect">
                <a:avLst/>
              </a:prstGeom>
              <a:blipFill rotWithShape="0">
                <a:blip r:embed="rId2"/>
                <a:stretch>
                  <a:fillRect/>
                </a:stretch>
              </a:blipFill>
            </p:spPr>
            <p:txBody>
              <a:bodyPr/>
              <a:lstStyle/>
              <a:p>
                <a:r>
                  <a:rPr lang="es-ES">
                    <a:noFill/>
                  </a:rPr>
                  <a:t> </a:t>
                </a:r>
              </a:p>
            </p:txBody>
          </p:sp>
        </mc:Fallback>
      </mc:AlternateContent>
      <p:graphicFrame>
        <p:nvGraphicFramePr>
          <p:cNvPr id="8" name="Tabla 7"/>
          <p:cNvGraphicFramePr>
            <a:graphicFrameLocks noGrp="1"/>
          </p:cNvGraphicFramePr>
          <p:nvPr>
            <p:extLst>
              <p:ext uri="{D42A27DB-BD31-4B8C-83A1-F6EECF244321}">
                <p14:modId xmlns:p14="http://schemas.microsoft.com/office/powerpoint/2010/main" val="3940443396"/>
              </p:ext>
            </p:extLst>
          </p:nvPr>
        </p:nvGraphicFramePr>
        <p:xfrm>
          <a:off x="4395800" y="3195924"/>
          <a:ext cx="6875628" cy="3022597"/>
        </p:xfrm>
        <a:graphic>
          <a:graphicData uri="http://schemas.openxmlformats.org/drawingml/2006/table">
            <a:tbl>
              <a:tblPr firstRow="1" firstCol="1" bandRow="1"/>
              <a:tblGrid>
                <a:gridCol w="4165548"/>
                <a:gridCol w="1254614"/>
                <a:gridCol w="1455466"/>
              </a:tblGrid>
              <a:tr h="441613">
                <a:tc>
                  <a:txBody>
                    <a:bodyPr/>
                    <a:lstStyle/>
                    <a:p>
                      <a:pPr indent="180340">
                        <a:lnSpc>
                          <a:spcPct val="100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Tipo de Residuo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00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Composición Urbano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00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Composición Rural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Orgánico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64,58%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34,68%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Papel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1,84%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3,66%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Cartón</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3,06%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4,92%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Plástico rígido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4,16%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9,90%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Plástico suave</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5,91%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12,80%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Madera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0,52%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Vidrio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2,79%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1,67%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Chatarra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1,41%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2,06%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Pañales desechables, papel higiénico, toallas sanitarias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11,69%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25,34%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Caucho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1,10%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Textil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2,02%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4,98%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r>
              <a:tr h="215082">
                <a:tc>
                  <a:txBody>
                    <a:bodyPr/>
                    <a:lstStyle/>
                    <a:p>
                      <a:pPr indent="180340">
                        <a:lnSpc>
                          <a:spcPct val="100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Otros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00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0,92%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00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0,00%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Rectangle 2"/>
          <p:cNvSpPr>
            <a:spLocks noChangeArrowheads="1"/>
          </p:cNvSpPr>
          <p:nvPr/>
        </p:nvSpPr>
        <p:spPr bwMode="auto">
          <a:xfrm>
            <a:off x="4076699" y="2857370"/>
            <a:ext cx="48385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Composición física de desechos categoría residencial </a:t>
            </a:r>
            <a:endParaRPr kumimoji="0" lang="es-ES" sz="1400" b="0" i="0" u="none" strike="noStrike" cap="none" normalizeH="0" baseline="0" dirty="0" smtClean="0">
              <a:ln>
                <a:noFill/>
              </a:ln>
              <a:solidFill>
                <a:schemeClr val="tx1"/>
              </a:solidFill>
              <a:effectLst/>
            </a:endParaRPr>
          </a:p>
        </p:txBody>
      </p:sp>
      <p:sp>
        <p:nvSpPr>
          <p:cNvPr id="10" name="Rectángulo 9"/>
          <p:cNvSpPr/>
          <p:nvPr/>
        </p:nvSpPr>
        <p:spPr>
          <a:xfrm>
            <a:off x="4313212" y="6275960"/>
            <a:ext cx="1720343" cy="369332"/>
          </a:xfrm>
          <a:prstGeom prst="rect">
            <a:avLst/>
          </a:prstGeom>
        </p:spPr>
        <p:txBody>
          <a:bodyPr wrap="none">
            <a:spAutoFit/>
          </a:bodyPr>
          <a:lstStyle/>
          <a:p>
            <a:pPr lvl="0" indent="180975" eaLnBrk="0" fontAlgn="base" hangingPunct="0">
              <a:spcBef>
                <a:spcPct val="0"/>
              </a:spcBef>
              <a:spcAft>
                <a:spcPct val="0"/>
              </a:spcAft>
            </a:pPr>
            <a:r>
              <a:rPr kumimoji="0" lang="es-ES"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Propia</a:t>
            </a:r>
            <a:endParaRPr kumimoji="0" lang="es-ES" sz="4000" b="0" i="0" u="none" strike="noStrike" cap="none" normalizeH="0" baseline="0" dirty="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1" name="Rectángulo 10"/>
              <p:cNvSpPr/>
              <p:nvPr/>
            </p:nvSpPr>
            <p:spPr>
              <a:xfrm>
                <a:off x="-476250" y="4574705"/>
                <a:ext cx="6096000" cy="1319400"/>
              </a:xfrm>
              <a:prstGeom prst="rect">
                <a:avLst/>
              </a:prstGeom>
            </p:spPr>
            <p:txBody>
              <a:bodyPr>
                <a:spAutoFit/>
              </a:bodyPr>
              <a:lstStyle/>
              <a:p>
                <a:pPr marL="457200" indent="180340">
                  <a:lnSpc>
                    <a:spcPct val="200000"/>
                  </a:lnSpc>
                  <a:spcAft>
                    <a:spcPts val="0"/>
                  </a:spcAft>
                </a:pPr>
                <a:r>
                  <a:rPr lang="es-EC" sz="1400" dirty="0" smtClean="0">
                    <a:effectLst/>
                    <a:latin typeface="Times New Roman" panose="02020603050405020304" pitchFamily="18" charset="0"/>
                    <a:ea typeface="Calibri" panose="020F0502020204030204" pitchFamily="34" charset="0"/>
                  </a:rPr>
                  <a:t>PS = Porcentaje del subproducto considerado </a:t>
                </a:r>
                <a:endParaRPr lang="es-ES" sz="1400" dirty="0">
                  <a:effectLst/>
                  <a:latin typeface="Times New Roman" panose="02020603050405020304" pitchFamily="18" charset="0"/>
                  <a:ea typeface="Calibri" panose="020F0502020204030204" pitchFamily="34" charset="0"/>
                </a:endParaRPr>
              </a:p>
              <a:p>
                <a:pPr marL="457200" indent="180340">
                  <a:lnSpc>
                    <a:spcPct val="200000"/>
                  </a:lnSpc>
                  <a:spcAft>
                    <a:spcPts val="0"/>
                  </a:spcAft>
                </a:pPr>
                <a:r>
                  <a:rPr lang="es-EC" sz="1400" dirty="0">
                    <a:effectLst/>
                    <a:latin typeface="Times New Roman" panose="02020603050405020304" pitchFamily="18" charset="0"/>
                    <a:ea typeface="Calibri" panose="020F0502020204030204" pitchFamily="34" charset="0"/>
                  </a:rPr>
                  <a:t>G</a:t>
                </a:r>
                <a:r>
                  <a:rPr lang="es-EC" sz="1400" baseline="-25000" dirty="0">
                    <a:effectLst/>
                    <a:latin typeface="Times New Roman" panose="02020603050405020304" pitchFamily="18" charset="0"/>
                    <a:ea typeface="Calibri" panose="020F0502020204030204" pitchFamily="34" charset="0"/>
                  </a:rPr>
                  <a:t>1</a:t>
                </a:r>
                <a:r>
                  <a:rPr lang="es-EC" sz="1400" dirty="0">
                    <a:effectLst/>
                    <a:latin typeface="Times New Roman" panose="02020603050405020304" pitchFamily="18" charset="0"/>
                    <a:ea typeface="Calibri" panose="020F0502020204030204" pitchFamily="34" charset="0"/>
                  </a:rPr>
                  <a:t> = Peso del subproducto considerado, Kg</a:t>
                </a:r>
                <a:endParaRPr lang="es-ES" sz="1400" dirty="0">
                  <a:effectLst/>
                  <a:latin typeface="Times New Roman" panose="02020603050405020304" pitchFamily="18" charset="0"/>
                  <a:ea typeface="Calibri" panose="020F0502020204030204" pitchFamily="34" charset="0"/>
                </a:endParaRPr>
              </a:p>
              <a:p>
                <a:pPr marL="457200" indent="180340">
                  <a:lnSpc>
                    <a:spcPct val="200000"/>
                  </a:lnSpc>
                  <a:spcAft>
                    <a:spcPts val="0"/>
                  </a:spcAft>
                </a:pPr>
                <a14:m>
                  <m:oMath xmlns:m="http://schemas.openxmlformats.org/officeDocument/2006/math">
                    <m:r>
                      <a:rPr lang="es-EC" sz="1400" i="1">
                        <a:effectLst/>
                        <a:latin typeface="Cambria Math" panose="02040503050406030204" pitchFamily="18" charset="0"/>
                        <a:ea typeface="Calibri" panose="020F0502020204030204" pitchFamily="34" charset="0"/>
                      </a:rPr>
                      <m:t>𝐺𝑡</m:t>
                    </m:r>
                  </m:oMath>
                </a14:m>
                <a:r>
                  <a:rPr lang="es-EC" sz="1400" dirty="0">
                    <a:effectLst/>
                    <a:latin typeface="Times New Roman" panose="02020603050405020304" pitchFamily="18" charset="0"/>
                    <a:ea typeface="Calibri" panose="020F0502020204030204" pitchFamily="34" charset="0"/>
                  </a:rPr>
                  <a:t> = Peso Total de la muestra (mínimo 50 Kg)</a:t>
                </a:r>
                <a:endParaRPr lang="es-ES" sz="1400" dirty="0">
                  <a:effectLst/>
                  <a:latin typeface="Times New Roman" panose="02020603050405020304" pitchFamily="18" charset="0"/>
                  <a:ea typeface="Calibri" panose="020F0502020204030204" pitchFamily="34"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476250" y="4574705"/>
                <a:ext cx="6096000" cy="1319400"/>
              </a:xfrm>
              <a:prstGeom prst="rect">
                <a:avLst/>
              </a:prstGeom>
              <a:blipFill rotWithShape="0">
                <a:blip r:embed="rId3"/>
                <a:stretch>
                  <a:fillRect b="-4147"/>
                </a:stretch>
              </a:blipFill>
            </p:spPr>
            <p:txBody>
              <a:bodyPr/>
              <a:lstStyle/>
              <a:p>
                <a:r>
                  <a:rPr lang="es-ES">
                    <a:noFill/>
                  </a:rPr>
                  <a:t> </a:t>
                </a:r>
              </a:p>
            </p:txBody>
          </p:sp>
        </mc:Fallback>
      </mc:AlternateContent>
    </p:spTree>
    <p:extLst>
      <p:ext uri="{BB962C8B-B14F-4D97-AF65-F5344CB8AC3E}">
        <p14:creationId xmlns:p14="http://schemas.microsoft.com/office/powerpoint/2010/main" val="916557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552700" y="593724"/>
            <a:ext cx="7334250" cy="5254625"/>
          </a:xfrm>
          <a:prstGeom prst="rect">
            <a:avLst/>
          </a:prstGeom>
          <a:noFill/>
        </p:spPr>
      </p:pic>
    </p:spTree>
    <p:extLst>
      <p:ext uri="{BB962C8B-B14F-4D97-AF65-F5344CB8AC3E}">
        <p14:creationId xmlns:p14="http://schemas.microsoft.com/office/powerpoint/2010/main" val="1141101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199" y="1193472"/>
            <a:ext cx="5010807" cy="3755390"/>
          </a:xfrm>
          <a:prstGeom prst="rect">
            <a:avLst/>
          </a:prstGeom>
          <a:noFill/>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5849007" y="1193472"/>
            <a:ext cx="5504793" cy="3755390"/>
          </a:xfrm>
          <a:prstGeom prst="rect">
            <a:avLst/>
          </a:prstGeom>
          <a:noFill/>
        </p:spPr>
      </p:pic>
    </p:spTree>
    <p:extLst>
      <p:ext uri="{BB962C8B-B14F-4D97-AF65-F5344CB8AC3E}">
        <p14:creationId xmlns:p14="http://schemas.microsoft.com/office/powerpoint/2010/main" val="3063778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Peso volumétrico </a:t>
            </a:r>
          </a:p>
        </p:txBody>
      </p:sp>
      <p:sp>
        <p:nvSpPr>
          <p:cNvPr id="3" name="Marcador de contenido 2"/>
          <p:cNvSpPr>
            <a:spLocks noGrp="1"/>
          </p:cNvSpPr>
          <p:nvPr>
            <p:ph idx="1"/>
          </p:nvPr>
        </p:nvSpPr>
        <p:spPr/>
        <p:txBody>
          <a:bodyPr/>
          <a:lstStyle/>
          <a:p>
            <a:pPr marL="0" indent="0">
              <a:buNone/>
            </a:pPr>
            <a:r>
              <a:rPr lang="es-ES" dirty="0"/>
              <a:t>Para determinar el peso volumétrico "in situ", se tomó los residuos eliminados de la primera operación del cuarteo, para ello se aplicó la Norma Mexicana NMX—AA-19-1985 (1992)</a:t>
            </a:r>
          </a:p>
        </p:txBody>
      </p:sp>
      <mc:AlternateContent xmlns:mc="http://schemas.openxmlformats.org/markup-compatibility/2006" xmlns:a14="http://schemas.microsoft.com/office/drawing/2010/main">
        <mc:Choice Requires="a14">
          <p:sp>
            <p:nvSpPr>
              <p:cNvPr id="4" name="Rectángulo 3"/>
              <p:cNvSpPr/>
              <p:nvPr/>
            </p:nvSpPr>
            <p:spPr>
              <a:xfrm>
                <a:off x="1153250" y="3390358"/>
                <a:ext cx="893899"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𝑆</m:t>
                      </m:r>
                      <m:r>
                        <a:rPr lang="es-ES" i="0">
                          <a:latin typeface="Cambria Math" panose="02040503050406030204" pitchFamily="18" charset="0"/>
                        </a:rPr>
                        <m:t>=</m:t>
                      </m:r>
                      <m:f>
                        <m:fPr>
                          <m:ctrlPr>
                            <a:rPr lang="es-ES" i="1">
                              <a:latin typeface="Cambria Math"/>
                            </a:rPr>
                          </m:ctrlPr>
                        </m:fPr>
                        <m:num>
                          <m:r>
                            <a:rPr lang="es-ES" i="1">
                              <a:latin typeface="Cambria Math" panose="02040503050406030204" pitchFamily="18" charset="0"/>
                            </a:rPr>
                            <m:t>𝑊</m:t>
                          </m:r>
                        </m:num>
                        <m:den>
                          <m:r>
                            <a:rPr lang="es-ES" i="1">
                              <a:latin typeface="Cambria Math" panose="02040503050406030204" pitchFamily="18" charset="0"/>
                            </a:rPr>
                            <m:t>𝑉</m:t>
                          </m:r>
                        </m:den>
                      </m:f>
                    </m:oMath>
                  </m:oMathPara>
                </a14:m>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1153250" y="3390358"/>
                <a:ext cx="893899" cy="610936"/>
              </a:xfrm>
              <a:prstGeom prst="rect">
                <a:avLst/>
              </a:prstGeom>
              <a:blipFill rotWithShape="0">
                <a:blip r:embed="rId2"/>
                <a:stretch>
                  <a:fillRect/>
                </a:stretch>
              </a:blipFill>
            </p:spPr>
            <p:txBody>
              <a:bodyPr/>
              <a:lstStyle/>
              <a:p>
                <a:r>
                  <a:rPr lang="es-ES">
                    <a:noFill/>
                  </a:rPr>
                  <a:t> </a:t>
                </a:r>
              </a:p>
            </p:txBody>
          </p:sp>
        </mc:Fallback>
      </mc:AlternateContent>
      <p:sp>
        <p:nvSpPr>
          <p:cNvPr id="5" name="Rectángulo 4"/>
          <p:cNvSpPr/>
          <p:nvPr/>
        </p:nvSpPr>
        <p:spPr>
          <a:xfrm>
            <a:off x="647700" y="4211965"/>
            <a:ext cx="6096000" cy="1754326"/>
          </a:xfrm>
          <a:prstGeom prst="rect">
            <a:avLst/>
          </a:prstGeom>
        </p:spPr>
        <p:txBody>
          <a:bodyPr>
            <a:spAutoFit/>
          </a:bodyPr>
          <a:lstStyle/>
          <a:p>
            <a:pPr indent="180340" algn="just">
              <a:lnSpc>
                <a:spcPct val="200000"/>
              </a:lnSpc>
              <a:spcAft>
                <a:spcPts val="0"/>
              </a:spcAft>
            </a:pPr>
            <a:r>
              <a:rPr lang="es-ES" dirty="0" smtClean="0">
                <a:effectLst/>
                <a:latin typeface="Times New Roman" panose="02020603050405020304" pitchFamily="18" charset="0"/>
                <a:ea typeface="Calibri" panose="020F0502020204030204" pitchFamily="34" charset="0"/>
              </a:rPr>
              <a:t>S = Densidad (kg/m3)</a:t>
            </a:r>
          </a:p>
          <a:p>
            <a:pPr indent="180340" algn="just">
              <a:lnSpc>
                <a:spcPct val="200000"/>
              </a:lnSpc>
              <a:spcAft>
                <a:spcPts val="0"/>
              </a:spcAft>
            </a:pPr>
            <a:r>
              <a:rPr lang="es-ES" dirty="0" smtClean="0">
                <a:effectLst/>
                <a:latin typeface="Times New Roman" panose="02020603050405020304" pitchFamily="18" charset="0"/>
                <a:ea typeface="Calibri" panose="020F0502020204030204" pitchFamily="34" charset="0"/>
              </a:rPr>
              <a:t>W = Peso de los residuos sólidos (kg) </a:t>
            </a:r>
          </a:p>
          <a:p>
            <a:pPr indent="180340" algn="just">
              <a:lnSpc>
                <a:spcPct val="200000"/>
              </a:lnSpc>
              <a:spcAft>
                <a:spcPts val="0"/>
              </a:spcAft>
            </a:pPr>
            <a:r>
              <a:rPr lang="es-ES" dirty="0" smtClean="0">
                <a:effectLst/>
                <a:latin typeface="Times New Roman" panose="02020603050405020304" pitchFamily="18" charset="0"/>
                <a:ea typeface="Calibri" panose="020F0502020204030204" pitchFamily="34" charset="0"/>
              </a:rPr>
              <a:t>V = Volumen de los residuos sólidos (m3)</a:t>
            </a:r>
            <a:endParaRPr lang="es-ES" dirty="0">
              <a:effectLst/>
              <a:latin typeface="Times New Roman" panose="02020603050405020304" pitchFamily="18" charset="0"/>
              <a:ea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46369403"/>
              </p:ext>
            </p:extLst>
          </p:nvPr>
        </p:nvGraphicFramePr>
        <p:xfrm>
          <a:off x="5701943" y="3813285"/>
          <a:ext cx="4908410" cy="2560320"/>
        </p:xfrm>
        <a:graphic>
          <a:graphicData uri="http://schemas.openxmlformats.org/drawingml/2006/table">
            <a:tbl>
              <a:tblPr firstRow="1" firstCol="1" bandRow="1"/>
              <a:tblGrid>
                <a:gridCol w="2454205"/>
                <a:gridCol w="2454205"/>
              </a:tblGrid>
              <a:tr h="205105">
                <a:tc>
                  <a:txBody>
                    <a:bodyPr/>
                    <a:lstStyle/>
                    <a:p>
                      <a:pPr indent="180340">
                        <a:lnSpc>
                          <a:spcPct val="15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Categoría </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Peso Volumétrico</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05105">
                <a:tc>
                  <a:txBody>
                    <a:bodyPr/>
                    <a:lstStyle/>
                    <a:p>
                      <a:pPr indent="180340">
                        <a:lnSpc>
                          <a:spcPct val="15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(kg/m</a:t>
                      </a:r>
                      <a:r>
                        <a:rPr lang="es-EC" sz="16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05105">
                <a:tc>
                  <a:txBody>
                    <a:bodyPr/>
                    <a:lstStyle/>
                    <a:p>
                      <a:pPr indent="180340">
                        <a:lnSpc>
                          <a:spcPct val="150000"/>
                        </a:lnSpc>
                        <a:spcAft>
                          <a:spcPts val="0"/>
                        </a:spcAft>
                      </a:pPr>
                      <a:r>
                        <a:rPr lang="es-EC"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Residencial</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S" sz="160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05105">
                <a:tc>
                  <a:txBody>
                    <a:bodyPr/>
                    <a:lstStyle/>
                    <a:p>
                      <a:pPr indent="180340">
                        <a:lnSpc>
                          <a:spcPct val="15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Urbano</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226,55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05105">
                <a:tc>
                  <a:txBody>
                    <a:bodyPr/>
                    <a:lstStyle/>
                    <a:p>
                      <a:pPr indent="180340">
                        <a:lnSpc>
                          <a:spcPct val="15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Rural</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115,39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05105">
                <a:tc>
                  <a:txBody>
                    <a:bodyPr/>
                    <a:lstStyle/>
                    <a:p>
                      <a:pPr indent="180340">
                        <a:lnSpc>
                          <a:spcPct val="150000"/>
                        </a:lnSpc>
                        <a:spcAft>
                          <a:spcPts val="0"/>
                        </a:spcAft>
                      </a:pPr>
                      <a:r>
                        <a:rPr lang="es-EC" sz="1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Comercial</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indent="180340" algn="ctr">
                        <a:lnSpc>
                          <a:spcPct val="15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120,39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05105">
                <a:tc>
                  <a:txBody>
                    <a:bodyPr/>
                    <a:lstStyle/>
                    <a:p>
                      <a:pPr indent="180340">
                        <a:lnSpc>
                          <a:spcPct val="150000"/>
                        </a:lnSpc>
                        <a:spcAft>
                          <a:spcPts val="0"/>
                        </a:spcAft>
                      </a:pPr>
                      <a:r>
                        <a:rPr lang="es-EC"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Industrial</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163,09</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 name="Rectangle 2"/>
          <p:cNvSpPr>
            <a:spLocks noChangeArrowheads="1"/>
          </p:cNvSpPr>
          <p:nvPr/>
        </p:nvSpPr>
        <p:spPr bwMode="auto">
          <a:xfrm>
            <a:off x="5448299" y="3359581"/>
            <a:ext cx="51620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Resumen de Peso Volumétrico de las diferentes categorías</a:t>
            </a:r>
            <a:endParaRPr kumimoji="0" lang="es-ES" sz="1600" b="0" i="0" u="none" strike="noStrike" cap="none" normalizeH="0" baseline="0" dirty="0" smtClean="0">
              <a:ln>
                <a:noFill/>
              </a:ln>
              <a:solidFill>
                <a:schemeClr val="tx1"/>
              </a:solidFill>
              <a:effectLst/>
            </a:endParaRPr>
          </a:p>
        </p:txBody>
      </p:sp>
      <p:sp>
        <p:nvSpPr>
          <p:cNvPr id="10" name="Rectángulo 9"/>
          <p:cNvSpPr/>
          <p:nvPr/>
        </p:nvSpPr>
        <p:spPr>
          <a:xfrm>
            <a:off x="5505449" y="6352239"/>
            <a:ext cx="1503810" cy="338554"/>
          </a:xfrm>
          <a:prstGeom prst="rect">
            <a:avLst/>
          </a:prstGeom>
        </p:spPr>
        <p:txBody>
          <a:bodyPr wrap="none">
            <a:spAutoFit/>
          </a:bodyPr>
          <a:lstStyle/>
          <a:p>
            <a:pPr lvl="0" indent="180975" eaLnBrk="0" fontAlgn="base" hangingPunct="0">
              <a:spcBef>
                <a:spcPct val="0"/>
              </a:spcBef>
              <a:spcAft>
                <a:spcPct val="0"/>
              </a:spcAft>
            </a:pPr>
            <a:r>
              <a:rPr kumimoji="0" lang="es-ES"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Autor</a:t>
            </a:r>
            <a:endParaRPr kumimoji="0" lang="es-ES"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26075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2467897" cy="1325563"/>
          </a:xfrm>
        </p:spPr>
        <p:txBody>
          <a:bodyPr>
            <a:normAutofit/>
          </a:bodyPr>
          <a:lstStyle/>
          <a:p>
            <a:r>
              <a:rPr lang="es-EC" sz="4300" dirty="0"/>
              <a:t>Cantidad y proyección de los desechos generados</a:t>
            </a:r>
            <a:r>
              <a:rPr lang="es-ES" sz="4300" dirty="0"/>
              <a:t>. </a:t>
            </a:r>
          </a:p>
        </p:txBody>
      </p:sp>
      <p:sp>
        <p:nvSpPr>
          <p:cNvPr id="3" name="Marcador de contenido 2"/>
          <p:cNvSpPr>
            <a:spLocks noGrp="1"/>
          </p:cNvSpPr>
          <p:nvPr>
            <p:ph idx="1"/>
          </p:nvPr>
        </p:nvSpPr>
        <p:spPr>
          <a:xfrm>
            <a:off x="838200" y="1690688"/>
            <a:ext cx="10515600" cy="4486275"/>
          </a:xfrm>
        </p:spPr>
        <p:txBody>
          <a:bodyPr>
            <a:normAutofit/>
          </a:bodyPr>
          <a:lstStyle/>
          <a:p>
            <a:pPr marL="0" indent="0">
              <a:buNone/>
            </a:pPr>
            <a:r>
              <a:rPr lang="es-ES" sz="2400" dirty="0" smtClean="0"/>
              <a:t>Para estimar la cantidad de residuos generadores de acuerdo a las tres categorías residencial, comercial e industrial, se aplicó la ecuación </a:t>
            </a:r>
          </a:p>
          <a:p>
            <a:pPr marL="0" indent="0">
              <a:buNone/>
            </a:pPr>
            <a:r>
              <a:rPr lang="es-ES" sz="2400" i="1" dirty="0" smtClean="0"/>
              <a:t>		    </a:t>
            </a:r>
          </a:p>
          <a:p>
            <a:pPr marL="0" indent="0">
              <a:buNone/>
            </a:pPr>
            <a:r>
              <a:rPr lang="es-ES" sz="2400" i="1" dirty="0" smtClean="0"/>
              <a:t> 			</a:t>
            </a:r>
            <a:r>
              <a:rPr lang="es-ES" sz="2000" i="1" dirty="0" smtClean="0"/>
              <a:t>Generación </a:t>
            </a:r>
            <a:r>
              <a:rPr lang="es-ES" sz="2000" i="1" dirty="0"/>
              <a:t>total (ton/día) en el cantón Pedro </a:t>
            </a:r>
            <a:r>
              <a:rPr lang="es-ES" sz="2000" i="1" dirty="0" err="1"/>
              <a:t>Moncayo</a:t>
            </a:r>
            <a:endParaRPr lang="es-ES" sz="2000" dirty="0"/>
          </a:p>
          <a:p>
            <a:endParaRPr lang="es-ES" sz="2400" dirty="0" smtClean="0"/>
          </a:p>
          <a:p>
            <a:pPr marL="0" indent="0">
              <a:buNone/>
            </a:pPr>
            <a:endParaRPr lang="es-ES" sz="2400" dirty="0"/>
          </a:p>
        </p:txBody>
      </p:sp>
      <p:graphicFrame>
        <p:nvGraphicFramePr>
          <p:cNvPr id="5" name="Tabla 4"/>
          <p:cNvGraphicFramePr>
            <a:graphicFrameLocks noGrp="1"/>
          </p:cNvGraphicFramePr>
          <p:nvPr>
            <p:extLst>
              <p:ext uri="{D42A27DB-BD31-4B8C-83A1-F6EECF244321}">
                <p14:modId xmlns:p14="http://schemas.microsoft.com/office/powerpoint/2010/main" val="3281937638"/>
              </p:ext>
            </p:extLst>
          </p:nvPr>
        </p:nvGraphicFramePr>
        <p:xfrm>
          <a:off x="3637734" y="3301749"/>
          <a:ext cx="7729319" cy="3513730"/>
        </p:xfrm>
        <a:graphic>
          <a:graphicData uri="http://schemas.openxmlformats.org/drawingml/2006/table">
            <a:tbl>
              <a:tblPr firstRow="1" firstCol="1" bandRow="1"/>
              <a:tblGrid>
                <a:gridCol w="438150"/>
                <a:gridCol w="1060679"/>
                <a:gridCol w="1094480"/>
                <a:gridCol w="1094480"/>
                <a:gridCol w="998713"/>
                <a:gridCol w="1022052"/>
                <a:gridCol w="1022052"/>
                <a:gridCol w="998713"/>
              </a:tblGrid>
              <a:tr h="621720">
                <a:tc rowSpan="2">
                  <a:txBody>
                    <a:bodyPr/>
                    <a:lstStyle/>
                    <a:p>
                      <a:pPr algn="ctr">
                        <a:lnSpc>
                          <a:spcPct val="120000"/>
                        </a:lnSpc>
                        <a:spcAft>
                          <a:spcPts val="0"/>
                        </a:spcAft>
                      </a:pPr>
                      <a:r>
                        <a:rPr lang="es-ES" sz="1100" b="1" dirty="0">
                          <a:effectLst/>
                          <a:latin typeface="Arial" panose="020B0604020202020204" pitchFamily="34" charset="0"/>
                          <a:ea typeface="Calibri" panose="020F0502020204030204" pitchFamily="34" charset="0"/>
                          <a:cs typeface="Times New Roman" panose="02020603050405020304" pitchFamily="18" charset="0"/>
                        </a:rPr>
                        <a:t>Año</a:t>
                      </a:r>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0"/>
                        </a:spcAft>
                      </a:pPr>
                      <a:r>
                        <a:rPr lang="es-ES" sz="1100" b="1" dirty="0">
                          <a:effectLst/>
                          <a:latin typeface="Arial" panose="020B0604020202020204" pitchFamily="34" charset="0"/>
                          <a:ea typeface="Calibri" panose="020F0502020204030204" pitchFamily="34" charset="0"/>
                          <a:cs typeface="Times New Roman" panose="02020603050405020304" pitchFamily="18" charset="0"/>
                        </a:rPr>
                        <a:t>PPC      urbana</a:t>
                      </a:r>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Generación urbana</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PPC                   rural</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Generación rural</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Generación Industrias</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Generación Comercio</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20000"/>
                        </a:lnSpc>
                        <a:spcAft>
                          <a:spcPts val="0"/>
                        </a:spcAft>
                      </a:pPr>
                      <a:r>
                        <a:rPr lang="es-ES" sz="1100" b="1" dirty="0">
                          <a:effectLst/>
                          <a:latin typeface="Arial" panose="020B0604020202020204" pitchFamily="34" charset="0"/>
                          <a:ea typeface="Calibri" panose="020F0502020204030204" pitchFamily="34" charset="0"/>
                          <a:cs typeface="Times New Roman" panose="02020603050405020304" pitchFamily="18" charset="0"/>
                        </a:rPr>
                        <a:t>Generación total</a:t>
                      </a:r>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414480">
                <a:tc vMerge="1">
                  <a:txBody>
                    <a:bodyPr/>
                    <a:lstStyle/>
                    <a:p>
                      <a:endParaRPr lang="es-ES"/>
                    </a:p>
                  </a:txBody>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(Kg/hab*día)</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(Ton/día)</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0"/>
                        </a:spcAft>
                      </a:pPr>
                      <a:r>
                        <a:rPr lang="es-ES" sz="1100" b="1" dirty="0">
                          <a:effectLst/>
                          <a:latin typeface="Arial" panose="020B0604020202020204" pitchFamily="34" charset="0"/>
                          <a:ea typeface="Calibri" panose="020F0502020204030204" pitchFamily="34" charset="0"/>
                          <a:cs typeface="Times New Roman" panose="02020603050405020304" pitchFamily="18" charset="0"/>
                        </a:rPr>
                        <a:t>(Kg/</a:t>
                      </a:r>
                      <a:r>
                        <a:rPr lang="es-ES" sz="1100" b="1" dirty="0" err="1">
                          <a:effectLst/>
                          <a:latin typeface="Arial" panose="020B0604020202020204" pitchFamily="34" charset="0"/>
                          <a:ea typeface="Calibri" panose="020F0502020204030204" pitchFamily="34" charset="0"/>
                          <a:cs typeface="Times New Roman" panose="02020603050405020304" pitchFamily="18" charset="0"/>
                        </a:rPr>
                        <a:t>hab</a:t>
                      </a:r>
                      <a:r>
                        <a:rPr lang="es-ES" sz="1100" b="1" dirty="0">
                          <a:effectLst/>
                          <a:latin typeface="Arial" panose="020B0604020202020204" pitchFamily="34" charset="0"/>
                          <a:ea typeface="Calibri" panose="020F0502020204030204" pitchFamily="34" charset="0"/>
                          <a:cs typeface="Times New Roman" panose="02020603050405020304" pitchFamily="18" charset="0"/>
                        </a:rPr>
                        <a:t>*día)</a:t>
                      </a:r>
                      <a:endParaRPr lang="es-ES"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(Ton/día)</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(Ton/día)</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(Ton/día)</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0"/>
                        </a:spcAft>
                      </a:pPr>
                      <a:r>
                        <a:rPr lang="es-ES" sz="1100" b="1">
                          <a:effectLst/>
                          <a:latin typeface="Arial" panose="020B0604020202020204" pitchFamily="34" charset="0"/>
                          <a:ea typeface="Calibri" panose="020F0502020204030204" pitchFamily="34" charset="0"/>
                          <a:cs typeface="Times New Roman" panose="02020603050405020304" pitchFamily="18" charset="0"/>
                        </a:rPr>
                        <a:t>(Ton/día)</a:t>
                      </a: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2019</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0,45</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5,54</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0,27</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7,64</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1,50</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0,76</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15,44</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2020</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0,46</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5,74</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0,28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7,91</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1,51</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0,77</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15,93</a:t>
                      </a:r>
                    </a:p>
                  </a:txBody>
                  <a:tcPr marL="44450" marR="44450" marT="0" marB="0" anchor="b">
                    <a:lnL>
                      <a:noFill/>
                    </a:lnL>
                    <a:lnR>
                      <a:noFill/>
                    </a:lnR>
                    <a:lnT>
                      <a:noFill/>
                    </a:lnT>
                    <a:lnB>
                      <a:noFill/>
                    </a:lnB>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2021</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0,46</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5,94</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0,28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8,18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1,54</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0,80</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16,46</a:t>
                      </a:r>
                    </a:p>
                  </a:txBody>
                  <a:tcPr marL="44450" marR="44450" marT="0" marB="0" anchor="b">
                    <a:lnL>
                      <a:noFill/>
                    </a:lnL>
                    <a:lnR>
                      <a:noFill/>
                    </a:lnR>
                    <a:lnT>
                      <a:noFill/>
                    </a:lnT>
                    <a:lnB>
                      <a:noFill/>
                    </a:lnB>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2022</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0,47</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6,14</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0,28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8,47</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1,57</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0,83</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17,01</a:t>
                      </a:r>
                    </a:p>
                  </a:txBody>
                  <a:tcPr marL="44450" marR="44450" marT="0" marB="0" anchor="b">
                    <a:lnL>
                      <a:noFill/>
                    </a:lnL>
                    <a:lnR>
                      <a:noFill/>
                    </a:lnR>
                    <a:lnT>
                      <a:noFill/>
                    </a:lnT>
                    <a:lnB>
                      <a:noFill/>
                    </a:lnB>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2023</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0,47</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6,35</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0,28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8,76</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1,60</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0,86</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17,57</a:t>
                      </a:r>
                    </a:p>
                  </a:txBody>
                  <a:tcPr marL="44450" marR="44450" marT="0" marB="0" anchor="b">
                    <a:lnL>
                      <a:noFill/>
                    </a:lnL>
                    <a:lnR>
                      <a:noFill/>
                    </a:lnR>
                    <a:lnT>
                      <a:noFill/>
                    </a:lnT>
                    <a:lnB>
                      <a:noFill/>
                    </a:lnB>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2024</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0,48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6,57</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0,29</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9,06</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1,63</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0,89</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18,15</a:t>
                      </a:r>
                    </a:p>
                  </a:txBody>
                  <a:tcPr marL="44450" marR="44450" marT="0" marB="0" anchor="b">
                    <a:lnL>
                      <a:noFill/>
                    </a:lnL>
                    <a:lnR>
                      <a:noFill/>
                    </a:lnR>
                    <a:lnT>
                      <a:noFill/>
                    </a:lnT>
                    <a:lnB>
                      <a:noFill/>
                    </a:lnB>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2025</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0,48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6,80</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0,29</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9,38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1,66</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0,92</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18,76</a:t>
                      </a:r>
                    </a:p>
                  </a:txBody>
                  <a:tcPr marL="44450" marR="44450" marT="0" marB="0" anchor="b">
                    <a:lnL>
                      <a:noFill/>
                    </a:lnL>
                    <a:lnR>
                      <a:noFill/>
                    </a:lnR>
                    <a:lnT>
                      <a:noFill/>
                    </a:lnT>
                    <a:lnB>
                      <a:noFill/>
                    </a:lnB>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2026</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0,49</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7,04</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0,29</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9,70</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1,69</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0,95</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19,38</a:t>
                      </a:r>
                    </a:p>
                  </a:txBody>
                  <a:tcPr marL="44450" marR="44450" marT="0" marB="0" anchor="b">
                    <a:lnL>
                      <a:noFill/>
                    </a:lnL>
                    <a:lnR>
                      <a:noFill/>
                    </a:lnR>
                    <a:lnT>
                      <a:noFill/>
                    </a:lnT>
                    <a:lnB>
                      <a:noFill/>
                    </a:lnB>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2027</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0,49</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7,28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0,30</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10,04</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1,72</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0,98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20,02</a:t>
                      </a:r>
                    </a:p>
                  </a:txBody>
                  <a:tcPr marL="44450" marR="44450" marT="0" marB="0" anchor="b">
                    <a:lnL>
                      <a:noFill/>
                    </a:lnL>
                    <a:lnR>
                      <a:noFill/>
                    </a:lnR>
                    <a:lnT>
                      <a:noFill/>
                    </a:lnT>
                    <a:lnB>
                      <a:noFill/>
                    </a:lnB>
                  </a:tcPr>
                </a:tc>
              </a:tr>
              <a:tr h="225230">
                <a:tc>
                  <a:txBody>
                    <a:bodyPr/>
                    <a:lstStyle/>
                    <a:p>
                      <a:pP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2028</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0,50</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7,53</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0,30</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10,39</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1,75</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1,01</a:t>
                      </a:r>
                    </a:p>
                  </a:txBody>
                  <a:tcPr marL="44450" marR="44450" marT="0" marB="0" anchor="b">
                    <a:lnL>
                      <a:noFill/>
                    </a:lnL>
                    <a:lnR>
                      <a:noFill/>
                    </a:lnR>
                    <a:lnT>
                      <a:noFill/>
                    </a:lnT>
                    <a:lnB>
                      <a:noFill/>
                    </a:lnB>
                  </a:tcPr>
                </a:tc>
                <a:tc>
                  <a:txBody>
                    <a:bodyPr/>
                    <a:lstStyle/>
                    <a:p>
                      <a:pPr algn="ctr">
                        <a:lnSpc>
                          <a:spcPct val="120000"/>
                        </a:lnSpc>
                        <a:spcAft>
                          <a:spcPts val="0"/>
                        </a:spcAft>
                      </a:pPr>
                      <a:r>
                        <a:rPr lang="es-ES" sz="1100">
                          <a:effectLst/>
                          <a:latin typeface="Arial" panose="020B0604020202020204" pitchFamily="34" charset="0"/>
                          <a:ea typeface="Calibri" panose="020F0502020204030204" pitchFamily="34" charset="0"/>
                          <a:cs typeface="Times New Roman" panose="02020603050405020304" pitchFamily="18" charset="0"/>
                        </a:rPr>
                        <a:t>20,68</a:t>
                      </a:r>
                    </a:p>
                  </a:txBody>
                  <a:tcPr marL="44450" marR="44450" marT="0" marB="0" anchor="b">
                    <a:lnL>
                      <a:noFill/>
                    </a:lnL>
                    <a:lnR>
                      <a:noFill/>
                    </a:lnR>
                    <a:lnT>
                      <a:noFill/>
                    </a:lnT>
                    <a:lnB>
                      <a:noFill/>
                    </a:lnB>
                  </a:tcPr>
                </a:tc>
              </a:tr>
              <a:tr h="225230">
                <a:tc>
                  <a:txBody>
                    <a:bodyPr/>
                    <a:lstStyle/>
                    <a:p>
                      <a:pPr>
                        <a:lnSpc>
                          <a:spcPct val="120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2029</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0,50</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7,79</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0,30</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10,75</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1,78</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1,04</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21,36</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6" name="Rectángulo 5"/>
              <p:cNvSpPr/>
              <p:nvPr/>
            </p:nvSpPr>
            <p:spPr>
              <a:xfrm>
                <a:off x="522889" y="3307396"/>
                <a:ext cx="264264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smtClean="0">
                          <a:latin typeface="Cambria Math" panose="02040503050406030204" pitchFamily="18" charset="0"/>
                        </a:rPr>
                        <m:t>𝐷𝑠𝑑</m:t>
                      </m:r>
                      <m:r>
                        <a:rPr lang="es-EC" sz="2400" i="1" smtClean="0">
                          <a:latin typeface="Cambria Math" panose="02040503050406030204" pitchFamily="18" charset="0"/>
                        </a:rPr>
                        <m:t>=</m:t>
                      </m:r>
                      <m:r>
                        <a:rPr lang="es-EC" sz="2400" i="1" smtClean="0">
                          <a:latin typeface="Cambria Math" panose="02040503050406030204" pitchFamily="18" charset="0"/>
                        </a:rPr>
                        <m:t>𝑃𝑜𝑏</m:t>
                      </m:r>
                      <m:r>
                        <a:rPr lang="es-EC" sz="2400" i="1" smtClean="0">
                          <a:latin typeface="Cambria Math" panose="02040503050406030204" pitchFamily="18" charset="0"/>
                        </a:rPr>
                        <m:t> ×</m:t>
                      </m:r>
                      <m:r>
                        <a:rPr lang="es-EC" sz="2400" i="1" smtClean="0">
                          <a:latin typeface="Cambria Math" panose="02040503050406030204" pitchFamily="18" charset="0"/>
                        </a:rPr>
                        <m:t>𝑝𝑝𝑐</m:t>
                      </m:r>
                    </m:oMath>
                  </m:oMathPara>
                </a14:m>
                <a:endParaRPr lang="es-ES" sz="2400" dirty="0"/>
              </a:p>
            </p:txBody>
          </p:sp>
        </mc:Choice>
        <mc:Fallback xmlns="">
          <p:sp>
            <p:nvSpPr>
              <p:cNvPr id="6" name="Rectángulo 5"/>
              <p:cNvSpPr>
                <a:spLocks noRot="1" noChangeAspect="1" noMove="1" noResize="1" noEditPoints="1" noAdjustHandles="1" noChangeArrowheads="1" noChangeShapeType="1" noTextEdit="1"/>
              </p:cNvSpPr>
              <p:nvPr/>
            </p:nvSpPr>
            <p:spPr>
              <a:xfrm>
                <a:off x="522889" y="3307396"/>
                <a:ext cx="2642647" cy="461665"/>
              </a:xfrm>
              <a:prstGeom prst="rect">
                <a:avLst/>
              </a:prstGeom>
              <a:blipFill rotWithShape="0">
                <a:blip r:embed="rId2"/>
                <a:stretch>
                  <a:fillRect b="-10667"/>
                </a:stretch>
              </a:blipFill>
            </p:spPr>
            <p:txBody>
              <a:bodyPr/>
              <a:lstStyle/>
              <a:p>
                <a:r>
                  <a:rPr lang="es-ES">
                    <a:noFill/>
                  </a:rPr>
                  <a:t> </a:t>
                </a:r>
              </a:p>
            </p:txBody>
          </p:sp>
        </mc:Fallback>
      </mc:AlternateContent>
    </p:spTree>
    <p:extLst>
      <p:ext uri="{BB962C8B-B14F-4D97-AF65-F5344CB8AC3E}">
        <p14:creationId xmlns:p14="http://schemas.microsoft.com/office/powerpoint/2010/main" val="26300134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Cálculo de volumen necesario</a:t>
            </a:r>
          </a:p>
        </p:txBody>
      </p:sp>
      <p:sp>
        <p:nvSpPr>
          <p:cNvPr id="3" name="Marcador de contenido 2"/>
          <p:cNvSpPr>
            <a:spLocks noGrp="1"/>
          </p:cNvSpPr>
          <p:nvPr>
            <p:ph idx="1"/>
          </p:nvPr>
        </p:nvSpPr>
        <p:spPr>
          <a:xfrm>
            <a:off x="503350" y="1825625"/>
            <a:ext cx="11301210" cy="4351338"/>
          </a:xfrm>
        </p:spPr>
        <p:txBody>
          <a:bodyPr>
            <a:normAutofit/>
          </a:bodyPr>
          <a:lstStyle/>
          <a:p>
            <a:pPr marL="0" indent="0">
              <a:buNone/>
            </a:pPr>
            <a:r>
              <a:rPr lang="es-ES" sz="2400" dirty="0"/>
              <a:t>Para el cálculo del volumen necesario para el relleno sanitario ocupado por residuos se empleó la </a:t>
            </a:r>
            <a:r>
              <a:rPr lang="es-ES" sz="2400" dirty="0" smtClean="0"/>
              <a:t>formula, </a:t>
            </a:r>
            <a:r>
              <a:rPr lang="es-ES" sz="2400" dirty="0"/>
              <a:t>según el Manual de diseño de la Organización Panamericana de la Salud </a:t>
            </a:r>
          </a:p>
        </p:txBody>
      </p:sp>
      <mc:AlternateContent xmlns:mc="http://schemas.openxmlformats.org/markup-compatibility/2006" xmlns:a14="http://schemas.microsoft.com/office/drawing/2010/main">
        <mc:Choice Requires="a14">
          <p:sp>
            <p:nvSpPr>
              <p:cNvPr id="4" name="Rectángulo 3"/>
              <p:cNvSpPr/>
              <p:nvPr/>
            </p:nvSpPr>
            <p:spPr>
              <a:xfrm>
                <a:off x="503350" y="3005395"/>
                <a:ext cx="3183500" cy="6395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smtClean="0">
                          <a:latin typeface="Cambria Math" panose="02040503050406030204" pitchFamily="18" charset="0"/>
                        </a:rPr>
                        <m:t>V</m:t>
                      </m:r>
                      <m:r>
                        <m:rPr>
                          <m:sty m:val="p"/>
                        </m:rPr>
                        <a:rPr lang="es-ES" i="0">
                          <a:latin typeface="Cambria Math" panose="02040503050406030204" pitchFamily="18" charset="0"/>
                        </a:rPr>
                        <m:t>basura</m:t>
                      </m:r>
                      <m:r>
                        <a:rPr lang="es-ES" i="0">
                          <a:latin typeface="Cambria Math" panose="02040503050406030204" pitchFamily="18" charset="0"/>
                        </a:rPr>
                        <m:t>=</m:t>
                      </m:r>
                      <m:r>
                        <m:rPr>
                          <m:sty m:val="p"/>
                        </m:rPr>
                        <a:rPr lang="es-ES" i="0">
                          <a:latin typeface="Cambria Math" panose="02040503050406030204" pitchFamily="18" charset="0"/>
                        </a:rPr>
                        <m:t>ppc</m:t>
                      </m:r>
                      <m:r>
                        <a:rPr lang="es-ES" i="0">
                          <a:latin typeface="Cambria Math" panose="02040503050406030204" pitchFamily="18" charset="0"/>
                        </a:rPr>
                        <m:t>×</m:t>
                      </m:r>
                      <m:r>
                        <m:rPr>
                          <m:sty m:val="p"/>
                        </m:rPr>
                        <a:rPr lang="es-ES" i="0">
                          <a:latin typeface="Cambria Math" panose="02040503050406030204" pitchFamily="18" charset="0"/>
                        </a:rPr>
                        <m:t>N</m:t>
                      </m:r>
                      <m:r>
                        <a:rPr lang="es-ES" i="0">
                          <a:latin typeface="Cambria Math" panose="02040503050406030204" pitchFamily="18" charset="0"/>
                        </a:rPr>
                        <m:t>×365×</m:t>
                      </m:r>
                      <m:f>
                        <m:fPr>
                          <m:ctrlPr>
                            <a:rPr lang="es-ES" i="1">
                              <a:latin typeface="Cambria Math"/>
                            </a:rPr>
                          </m:ctrlPr>
                        </m:fPr>
                        <m:num>
                          <m:r>
                            <a:rPr lang="es-ES" i="1">
                              <a:latin typeface="Cambria Math" panose="02040503050406030204" pitchFamily="18" charset="0"/>
                            </a:rPr>
                            <m:t>𝑡</m:t>
                          </m:r>
                        </m:num>
                        <m:den>
                          <m:r>
                            <a:rPr lang="es-ES" i="1">
                              <a:latin typeface="Cambria Math" panose="02040503050406030204" pitchFamily="18" charset="0"/>
                            </a:rPr>
                            <m:t>𝜌</m:t>
                          </m:r>
                        </m:den>
                      </m:f>
                    </m:oMath>
                  </m:oMathPara>
                </a14:m>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503350" y="3005395"/>
                <a:ext cx="3183500" cy="639534"/>
              </a:xfrm>
              <a:prstGeom prst="rect">
                <a:avLst/>
              </a:prstGeom>
              <a:blipFill rotWithShape="0">
                <a:blip r:embed="rId2"/>
                <a:stretch>
                  <a:fillRect/>
                </a:stretch>
              </a:blipFill>
            </p:spPr>
            <p:txBody>
              <a:bodyPr/>
              <a:lstStyle/>
              <a:p>
                <a:r>
                  <a:rPr lang="es-ES">
                    <a:noFill/>
                  </a:rPr>
                  <a:t> </a:t>
                </a:r>
              </a:p>
            </p:txBody>
          </p:sp>
        </mc:Fallback>
      </mc:AlternateContent>
      <p:graphicFrame>
        <p:nvGraphicFramePr>
          <p:cNvPr id="6" name="Tabla 5"/>
          <p:cNvGraphicFramePr>
            <a:graphicFrameLocks noGrp="1"/>
          </p:cNvGraphicFramePr>
          <p:nvPr>
            <p:extLst>
              <p:ext uri="{D42A27DB-BD31-4B8C-83A1-F6EECF244321}">
                <p14:modId xmlns:p14="http://schemas.microsoft.com/office/powerpoint/2010/main" val="1638177813"/>
              </p:ext>
            </p:extLst>
          </p:nvPr>
        </p:nvGraphicFramePr>
        <p:xfrm>
          <a:off x="5376053" y="3172205"/>
          <a:ext cx="5123780" cy="3337433"/>
        </p:xfrm>
        <a:graphic>
          <a:graphicData uri="http://schemas.openxmlformats.org/drawingml/2006/table">
            <a:tbl>
              <a:tblPr firstRow="1" firstCol="1" bandRow="1"/>
              <a:tblGrid>
                <a:gridCol w="1186418"/>
                <a:gridCol w="1186418"/>
                <a:gridCol w="1375472"/>
                <a:gridCol w="1375472"/>
              </a:tblGrid>
              <a:tr h="484505">
                <a:tc rowSpan="2">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Año</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Disposición final </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Volumen residuos </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Volumen residuos </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161290">
                <a:tc vMerge="1">
                  <a:txBody>
                    <a:bodyPr/>
                    <a:lstStyle/>
                    <a:p>
                      <a:endParaRPr lang="es-ES"/>
                    </a:p>
                  </a:txBody>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(Ton/día)</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(m3/día)</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(m3/año)</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2019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15,44</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30,89</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11274,50</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15,93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31,87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11632,20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16,46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32,93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12019,10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17,01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34,03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12420,60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17,57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35,15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12829,40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2024</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18,15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36,31</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13252,80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18,76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37,53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13698,10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19,38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38,77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14150,70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20,02</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40,05</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14617,90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20,68</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41,37</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15099,70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61290">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2029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21,36</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42,73</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15596,10</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61290">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 </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Total</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146591,14</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ángulo 6"/>
          <p:cNvSpPr/>
          <p:nvPr/>
        </p:nvSpPr>
        <p:spPr>
          <a:xfrm>
            <a:off x="5125156" y="2733651"/>
            <a:ext cx="4085798" cy="507831"/>
          </a:xfrm>
          <a:prstGeom prst="rect">
            <a:avLst/>
          </a:prstGeom>
        </p:spPr>
        <p:txBody>
          <a:bodyPr wrap="none">
            <a:spAutoFit/>
          </a:bodyPr>
          <a:lstStyle/>
          <a:p>
            <a:pPr indent="180340">
              <a:lnSpc>
                <a:spcPct val="150000"/>
              </a:lnSpc>
              <a:spcAft>
                <a:spcPts val="0"/>
              </a:spcAft>
            </a:pPr>
            <a:r>
              <a:rPr lang="es-ES" i="1" dirty="0" smtClean="0">
                <a:effectLst/>
                <a:latin typeface="Times New Roman" panose="02020603050405020304" pitchFamily="18" charset="0"/>
                <a:ea typeface="Calibri" panose="020F0502020204030204" pitchFamily="34" charset="0"/>
              </a:rPr>
              <a:t>Volumen de disposición final 2019-2029</a:t>
            </a:r>
            <a:endParaRPr lang="es-ES" dirty="0">
              <a:effectLst/>
              <a:latin typeface="Times New Roman" panose="02020603050405020304" pitchFamily="18" charset="0"/>
              <a:ea typeface="Calibri" panose="020F0502020204030204" pitchFamily="34" charset="0"/>
            </a:endParaRPr>
          </a:p>
        </p:txBody>
      </p:sp>
      <p:sp>
        <p:nvSpPr>
          <p:cNvPr id="9" name="Rectángulo 8"/>
          <p:cNvSpPr/>
          <p:nvPr/>
        </p:nvSpPr>
        <p:spPr>
          <a:xfrm>
            <a:off x="5390645" y="6350169"/>
            <a:ext cx="1777410" cy="507831"/>
          </a:xfrm>
          <a:prstGeom prst="rect">
            <a:avLst/>
          </a:prstGeom>
        </p:spPr>
        <p:txBody>
          <a:bodyPr wrap="none">
            <a:spAutoFit/>
          </a:bodyPr>
          <a:lstStyle/>
          <a:p>
            <a:pPr indent="180340" algn="just">
              <a:lnSpc>
                <a:spcPct val="150000"/>
              </a:lnSpc>
              <a:spcAft>
                <a:spcPts val="0"/>
              </a:spcAft>
            </a:pPr>
            <a:r>
              <a:rPr lang="es-ES" dirty="0" smtClean="0">
                <a:effectLst/>
                <a:latin typeface="Times New Roman" panose="02020603050405020304" pitchFamily="18" charset="0"/>
                <a:ea typeface="Calibri" panose="020F0502020204030204" pitchFamily="34" charset="0"/>
              </a:rPr>
              <a:t>Fuente: Propia </a:t>
            </a:r>
            <a:endParaRPr lang="es-ES" dirty="0">
              <a:effectLst/>
              <a:latin typeface="Times New Roman" panose="02020603050405020304" pitchFamily="18" charset="0"/>
              <a:ea typeface="Calibri" panose="020F0502020204030204" pitchFamily="34" charset="0"/>
            </a:endParaRPr>
          </a:p>
        </p:txBody>
      </p:sp>
      <mc:AlternateContent xmlns:mc="http://schemas.openxmlformats.org/markup-compatibility/2006">
        <mc:Choice xmlns:a14="http://schemas.microsoft.com/office/drawing/2010/main" Requires="a14">
          <p:sp>
            <p:nvSpPr>
              <p:cNvPr id="5" name="Rectángulo 4"/>
              <p:cNvSpPr/>
              <p:nvPr/>
            </p:nvSpPr>
            <p:spPr>
              <a:xfrm>
                <a:off x="309092" y="3493403"/>
                <a:ext cx="4937975" cy="3416320"/>
              </a:xfrm>
              <a:prstGeom prst="rect">
                <a:avLst/>
              </a:prstGeom>
            </p:spPr>
            <p:txBody>
              <a:bodyPr wrap="square">
                <a:spAutoFit/>
              </a:bodyPr>
              <a:lstStyle/>
              <a:p>
                <a:pPr indent="180340">
                  <a:lnSpc>
                    <a:spcPct val="200000"/>
                  </a:lnSpc>
                  <a:spcAft>
                    <a:spcPts val="0"/>
                  </a:spcAft>
                </a:pPr>
                <a:r>
                  <a:rPr lang="es-ES" dirty="0">
                    <a:latin typeface="Times New Roman" panose="02020603050405020304" pitchFamily="18" charset="0"/>
                    <a:ea typeface="Calibri" panose="020F0502020204030204" pitchFamily="34" charset="0"/>
                  </a:rPr>
                  <a:t>Donde: </a:t>
                </a:r>
              </a:p>
              <a:p>
                <a:pPr indent="180340">
                  <a:lnSpc>
                    <a:spcPct val="200000"/>
                  </a:lnSpc>
                  <a:spcAft>
                    <a:spcPts val="0"/>
                  </a:spcAft>
                </a:pPr>
                <a:r>
                  <a:rPr lang="es-EC" dirty="0">
                    <a:effectLst/>
                    <a:latin typeface="Times New Roman" panose="02020603050405020304" pitchFamily="18" charset="0"/>
                    <a:ea typeface="Calibri" panose="020F0502020204030204" pitchFamily="34" charset="0"/>
                  </a:rPr>
                  <a:t>V basura=Volumen de basura</a:t>
                </a:r>
                <a:endParaRPr lang="es-ES" dirty="0">
                  <a:effectLst/>
                  <a:latin typeface="Times New Roman" panose="02020603050405020304" pitchFamily="18" charset="0"/>
                  <a:ea typeface="Calibri" panose="020F0502020204030204" pitchFamily="34" charset="0"/>
                </a:endParaRPr>
              </a:p>
              <a:p>
                <a:pPr indent="180340">
                  <a:lnSpc>
                    <a:spcPct val="200000"/>
                  </a:lnSpc>
                  <a:spcAft>
                    <a:spcPts val="0"/>
                  </a:spcAft>
                </a:pPr>
                <a:r>
                  <a:rPr lang="es-ES" dirty="0" err="1">
                    <a:effectLst/>
                    <a:latin typeface="Times New Roman" panose="02020603050405020304" pitchFamily="18" charset="0"/>
                    <a:ea typeface="Calibri" panose="020F0502020204030204" pitchFamily="34" charset="0"/>
                  </a:rPr>
                  <a:t>ppc</a:t>
                </a:r>
                <a:r>
                  <a:rPr lang="es-ES" dirty="0">
                    <a:effectLst/>
                    <a:latin typeface="Times New Roman" panose="02020603050405020304" pitchFamily="18" charset="0"/>
                    <a:ea typeface="Calibri" panose="020F0502020204030204" pitchFamily="34" charset="0"/>
                  </a:rPr>
                  <a:t>= 0,45 kg/hab./día</a:t>
                </a:r>
              </a:p>
              <a:p>
                <a:pPr indent="180340">
                  <a:lnSpc>
                    <a:spcPct val="200000"/>
                  </a:lnSpc>
                  <a:spcAft>
                    <a:spcPts val="0"/>
                  </a:spcAft>
                </a:pPr>
                <a:r>
                  <a:rPr lang="es-ES" dirty="0">
                    <a:effectLst/>
                    <a:latin typeface="Times New Roman" panose="02020603050405020304" pitchFamily="18" charset="0"/>
                    <a:ea typeface="Calibri" panose="020F0502020204030204" pitchFamily="34" charset="0"/>
                  </a:rPr>
                  <a:t>N= </a:t>
                </a:r>
                <a:r>
                  <a:rPr lang="es-EC" dirty="0">
                    <a:effectLst/>
                    <a:latin typeface="Times New Roman" panose="02020603050405020304" pitchFamily="18" charset="0"/>
                    <a:ea typeface="Calibri" panose="020F0502020204030204" pitchFamily="34" charset="0"/>
                  </a:rPr>
                  <a:t>12199 habitantes residencial urbano</a:t>
                </a:r>
                <a:r>
                  <a:rPr lang="es-ES" dirty="0">
                    <a:effectLst/>
                    <a:latin typeface="Times New Roman" panose="02020603050405020304" pitchFamily="18" charset="0"/>
                    <a:ea typeface="Calibri" panose="020F0502020204030204" pitchFamily="34" charset="0"/>
                  </a:rPr>
                  <a:t> </a:t>
                </a:r>
              </a:p>
              <a:p>
                <a:pPr indent="180340">
                  <a:lnSpc>
                    <a:spcPct val="200000"/>
                  </a:lnSpc>
                  <a:spcAft>
                    <a:spcPts val="0"/>
                  </a:spcAft>
                </a:pPr>
                <a:r>
                  <a:rPr lang="es-ES" dirty="0">
                    <a:effectLst/>
                    <a:latin typeface="Times New Roman" panose="02020603050405020304" pitchFamily="18" charset="0"/>
                    <a:ea typeface="Calibri" panose="020F0502020204030204" pitchFamily="34" charset="0"/>
                  </a:rPr>
                  <a:t>t= 10 (años)</a:t>
                </a:r>
              </a:p>
              <a:p>
                <a:pPr indent="180340">
                  <a:lnSpc>
                    <a:spcPct val="200000"/>
                  </a:lnSpc>
                  <a:spcAft>
                    <a:spcPts val="0"/>
                  </a:spcAft>
                </a:pPr>
                <a14:m>
                  <m:oMath xmlns:m="http://schemas.openxmlformats.org/officeDocument/2006/math">
                    <m:r>
                      <a:rPr lang="es-EC" i="1">
                        <a:effectLst/>
                        <a:latin typeface="Cambria Math" panose="02040503050406030204" pitchFamily="18" charset="0"/>
                        <a:ea typeface="Times New Roman" panose="02020603050405020304" pitchFamily="18" charset="0"/>
                      </a:rPr>
                      <m:t>𝜌</m:t>
                    </m:r>
                  </m:oMath>
                </a14:m>
                <a:r>
                  <a:rPr lang="es-EC" dirty="0">
                    <a:effectLst/>
                    <a:latin typeface="Times New Roman" panose="02020603050405020304" pitchFamily="18" charset="0"/>
                    <a:ea typeface="Calibri" panose="020F0502020204030204" pitchFamily="34" charset="0"/>
                  </a:rPr>
                  <a:t>= 500 (kg/m</a:t>
                </a:r>
                <a:r>
                  <a:rPr lang="es-EC" baseline="30000" dirty="0">
                    <a:effectLst/>
                    <a:latin typeface="Times New Roman" panose="02020603050405020304" pitchFamily="18" charset="0"/>
                    <a:ea typeface="Calibri" panose="020F0502020204030204" pitchFamily="34" charset="0"/>
                  </a:rPr>
                  <a:t>3</a:t>
                </a:r>
                <a:r>
                  <a:rPr lang="es-EC" dirty="0">
                    <a:effectLst/>
                    <a:latin typeface="Times New Roman" panose="02020603050405020304" pitchFamily="18" charset="0"/>
                    <a:ea typeface="Calibri" panose="020F0502020204030204" pitchFamily="34" charset="0"/>
                  </a:rPr>
                  <a:t>)</a:t>
                </a:r>
                <a:endParaRPr lang="es-ES" dirty="0">
                  <a:effectLst/>
                  <a:latin typeface="Times New Roman" panose="02020603050405020304" pitchFamily="18" charset="0"/>
                  <a:ea typeface="Calibri" panose="020F0502020204030204" pitchFamily="34" charset="0"/>
                </a:endParaRPr>
              </a:p>
            </p:txBody>
          </p:sp>
        </mc:Choice>
        <mc:Fallback>
          <p:sp>
            <p:nvSpPr>
              <p:cNvPr id="5" name="Rectángulo 4"/>
              <p:cNvSpPr>
                <a:spLocks noRot="1" noChangeAspect="1" noMove="1" noResize="1" noEditPoints="1" noAdjustHandles="1" noChangeArrowheads="1" noChangeShapeType="1" noTextEdit="1"/>
              </p:cNvSpPr>
              <p:nvPr/>
            </p:nvSpPr>
            <p:spPr>
              <a:xfrm>
                <a:off x="309092" y="3493403"/>
                <a:ext cx="4937975" cy="3416320"/>
              </a:xfrm>
              <a:prstGeom prst="rect">
                <a:avLst/>
              </a:prstGeom>
              <a:blipFill rotWithShape="1">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422208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Cálculo de celda diaria. </a:t>
            </a:r>
            <a:endParaRPr lang="es-ES" dirty="0"/>
          </a:p>
        </p:txBody>
      </p:sp>
      <p:sp>
        <p:nvSpPr>
          <p:cNvPr id="3" name="Marcador de contenido 2"/>
          <p:cNvSpPr>
            <a:spLocks noGrp="1"/>
          </p:cNvSpPr>
          <p:nvPr>
            <p:ph idx="1"/>
          </p:nvPr>
        </p:nvSpPr>
        <p:spPr/>
        <p:txBody>
          <a:bodyPr/>
          <a:lstStyle/>
          <a:p>
            <a:endParaRPr lang="en-US" dirty="0" smtClean="0"/>
          </a:p>
          <a:p>
            <a:endParaRPr lang="es-ES" dirty="0"/>
          </a:p>
        </p:txBody>
      </p:sp>
      <p:sp>
        <p:nvSpPr>
          <p:cNvPr id="9" name="Rectángulo 8"/>
          <p:cNvSpPr/>
          <p:nvPr/>
        </p:nvSpPr>
        <p:spPr>
          <a:xfrm>
            <a:off x="649705" y="1690687"/>
            <a:ext cx="10704095" cy="1323439"/>
          </a:xfrm>
          <a:prstGeom prst="rect">
            <a:avLst/>
          </a:prstGeom>
        </p:spPr>
        <p:txBody>
          <a:bodyPr wrap="square">
            <a:spAutoFit/>
          </a:bodyPr>
          <a:lstStyle/>
          <a:p>
            <a:pPr algn="just"/>
            <a:r>
              <a:rPr lang="es-EC" sz="2000" dirty="0" smtClean="0"/>
              <a:t>Para el cálculo de la celda diaria se tomó en cuenta las recomendaciones de Guía para el diseño, construcción y operación de rellenos sanitarios manuales (Jaramillo, 2002) y el Manual de Construcción y Operación de Rellenos Sanitarios en Honduras (Agencia Alemana de Cooperación Técnica, 2014). </a:t>
            </a:r>
            <a:endParaRPr lang="es-ES" sz="2000" dirty="0"/>
          </a:p>
        </p:txBody>
      </p:sp>
      <p:graphicFrame>
        <p:nvGraphicFramePr>
          <p:cNvPr id="10" name="Tabla 9"/>
          <p:cNvGraphicFramePr>
            <a:graphicFrameLocks noGrp="1"/>
          </p:cNvGraphicFramePr>
          <p:nvPr>
            <p:extLst>
              <p:ext uri="{D42A27DB-BD31-4B8C-83A1-F6EECF244321}">
                <p14:modId xmlns:p14="http://schemas.microsoft.com/office/powerpoint/2010/main" val="703356280"/>
              </p:ext>
            </p:extLst>
          </p:nvPr>
        </p:nvGraphicFramePr>
        <p:xfrm>
          <a:off x="2768998" y="2947118"/>
          <a:ext cx="5893738" cy="1337077"/>
        </p:xfrm>
        <a:graphic>
          <a:graphicData uri="http://schemas.openxmlformats.org/drawingml/2006/table">
            <a:tbl>
              <a:tblPr firstRow="1" firstCol="1" bandRow="1"/>
              <a:tblGrid>
                <a:gridCol w="1364703"/>
                <a:gridCol w="1364703"/>
                <a:gridCol w="1582166"/>
                <a:gridCol w="1582166"/>
              </a:tblGrid>
              <a:tr h="701547">
                <a:tc rowSpan="2">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Año</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Disposición final </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Volumen residuos </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Volumen residuos </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317765">
                <a:tc vMerge="1">
                  <a:txBody>
                    <a:bodyPr/>
                    <a:lstStyle/>
                    <a:p>
                      <a:endParaRPr lang="es-ES"/>
                    </a:p>
                  </a:txBody>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(Ton/día)</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(m3/día)</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(m3/año)</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r h="317765">
                <a:tc>
                  <a:txBody>
                    <a:bodyPr/>
                    <a:lstStyle/>
                    <a:p>
                      <a:pPr algn="ctr">
                        <a:lnSpc>
                          <a:spcPct val="12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2019</a:t>
                      </a:r>
                      <a:endParaRPr lang="es-ES"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15,44</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30,89</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11274,50</a:t>
                      </a: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11" name="Rectángulo 10"/>
          <p:cNvSpPr/>
          <p:nvPr/>
        </p:nvSpPr>
        <p:spPr>
          <a:xfrm>
            <a:off x="649705" y="4402597"/>
            <a:ext cx="11285621" cy="400110"/>
          </a:xfrm>
          <a:prstGeom prst="rect">
            <a:avLst/>
          </a:prstGeom>
        </p:spPr>
        <p:txBody>
          <a:bodyPr wrap="square">
            <a:spAutoFit/>
          </a:bodyPr>
          <a:lstStyle/>
          <a:p>
            <a:pPr indent="180340" algn="just">
              <a:spcAft>
                <a:spcPts val="0"/>
              </a:spcAft>
            </a:pPr>
            <a:r>
              <a:rPr lang="es-ES" sz="2000" dirty="0" smtClean="0"/>
              <a:t>. </a:t>
            </a:r>
            <a:endParaRPr lang="es-ES" sz="2000" dirty="0"/>
          </a:p>
        </p:txBody>
      </p:sp>
      <p:sp>
        <p:nvSpPr>
          <p:cNvPr id="12" name="Rectángulo 11"/>
          <p:cNvSpPr/>
          <p:nvPr/>
        </p:nvSpPr>
        <p:spPr>
          <a:xfrm>
            <a:off x="649705" y="4528595"/>
            <a:ext cx="10902644" cy="2862322"/>
          </a:xfrm>
          <a:prstGeom prst="rect">
            <a:avLst/>
          </a:prstGeom>
        </p:spPr>
        <p:txBody>
          <a:bodyPr wrap="square">
            <a:spAutoFit/>
          </a:bodyPr>
          <a:lstStyle/>
          <a:p>
            <a:pPr algn="just"/>
            <a:r>
              <a:rPr lang="es-EC" sz="2000" dirty="0" smtClean="0"/>
              <a:t>El frente de trabajo será de 3m el cual permitirá la descarga de los vehículos recolectores y asegurará el uso eficiente del equipo de compactación. </a:t>
            </a:r>
          </a:p>
          <a:p>
            <a:pPr algn="just"/>
            <a:r>
              <a:rPr lang="es-EC" sz="2000" dirty="0" smtClean="0"/>
              <a:t>La altura considerada para la celda diaria será de 1m, para asegurar la compactación considerando que este relleno se encuentra dentro de la clasificación de </a:t>
            </a:r>
            <a:r>
              <a:rPr lang="es-EC" sz="2000" dirty="0" err="1" smtClean="0"/>
              <a:t>semi</a:t>
            </a:r>
            <a:r>
              <a:rPr lang="es-EC" sz="2000" dirty="0" smtClean="0"/>
              <a:t>-mecanizado. </a:t>
            </a:r>
          </a:p>
          <a:p>
            <a:pPr algn="just"/>
            <a:r>
              <a:rPr lang="es-EC" sz="2000" dirty="0" smtClean="0"/>
              <a:t>El avance diario que para este caso será de 10,30m. </a:t>
            </a:r>
          </a:p>
          <a:p>
            <a:pPr algn="just"/>
            <a:r>
              <a:rPr lang="es-ES" sz="2000" dirty="0" smtClean="0"/>
              <a:t>La pendiente de los taludes laterales y frontales recomendada será de 1:3, lo que corresponde a un ángulo de 18,4°, factor que asegura el desempeño de los equipos compactadores</a:t>
            </a:r>
          </a:p>
          <a:p>
            <a:pPr algn="just"/>
            <a:endParaRPr lang="es-EC" sz="2000" dirty="0" smtClean="0"/>
          </a:p>
          <a:p>
            <a:pPr algn="just"/>
            <a:endParaRPr lang="es-EC" sz="2000" dirty="0" smtClean="0"/>
          </a:p>
        </p:txBody>
      </p:sp>
    </p:spTree>
    <p:extLst>
      <p:ext uri="{BB962C8B-B14F-4D97-AF65-F5344CB8AC3E}">
        <p14:creationId xmlns:p14="http://schemas.microsoft.com/office/powerpoint/2010/main" val="2052610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41948" y="382346"/>
            <a:ext cx="10254916" cy="1600438"/>
          </a:xfrm>
          <a:prstGeom prst="rect">
            <a:avLst/>
          </a:prstGeom>
        </p:spPr>
        <p:txBody>
          <a:bodyPr wrap="square">
            <a:spAutoFit/>
          </a:bodyPr>
          <a:lstStyle/>
          <a:p>
            <a:endParaRPr lang="en-US" sz="2000" dirty="0"/>
          </a:p>
          <a:p>
            <a:r>
              <a:rPr lang="es-ES" sz="2000" dirty="0" smtClean="0"/>
              <a:t>Con respecto al material de cobertura se ha considerado la recomendación de 0.15 m de espesor para evitar la reproducción de la larva de la mosca, el volumen del material de cobertura para la celda tipo del año 2019 es de 11,91 m</a:t>
            </a:r>
            <a:r>
              <a:rPr lang="es-ES" sz="2000" baseline="30000" dirty="0" smtClean="0"/>
              <a:t>3</a:t>
            </a:r>
            <a:r>
              <a:rPr lang="es-ES" sz="2000" dirty="0" smtClean="0"/>
              <a:t>/día </a:t>
            </a:r>
          </a:p>
          <a:p>
            <a:endParaRPr lang="es-ES" dirty="0"/>
          </a:p>
        </p:txBody>
      </p:sp>
      <p:sp>
        <p:nvSpPr>
          <p:cNvPr id="7" name="Elipse 6"/>
          <p:cNvSpPr/>
          <p:nvPr/>
        </p:nvSpPr>
        <p:spPr>
          <a:xfrm>
            <a:off x="10996864" y="6282047"/>
            <a:ext cx="735957" cy="403761"/>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graphicFrame>
        <p:nvGraphicFramePr>
          <p:cNvPr id="6" name="Tabla 5"/>
          <p:cNvGraphicFramePr>
            <a:graphicFrameLocks noGrp="1"/>
          </p:cNvGraphicFramePr>
          <p:nvPr>
            <p:extLst>
              <p:ext uri="{D42A27DB-BD31-4B8C-83A1-F6EECF244321}">
                <p14:modId xmlns:p14="http://schemas.microsoft.com/office/powerpoint/2010/main" val="3081429431"/>
              </p:ext>
            </p:extLst>
          </p:nvPr>
        </p:nvGraphicFramePr>
        <p:xfrm>
          <a:off x="1180227" y="1982784"/>
          <a:ext cx="10346025" cy="4652123"/>
        </p:xfrm>
        <a:graphic>
          <a:graphicData uri="http://schemas.openxmlformats.org/drawingml/2006/table">
            <a:tbl>
              <a:tblPr firstRow="1" firstCol="1" bandRow="1"/>
              <a:tblGrid>
                <a:gridCol w="1152612"/>
                <a:gridCol w="1152612"/>
                <a:gridCol w="676141"/>
                <a:gridCol w="676141"/>
                <a:gridCol w="676141"/>
                <a:gridCol w="676141"/>
                <a:gridCol w="781789"/>
                <a:gridCol w="781789"/>
                <a:gridCol w="781789"/>
                <a:gridCol w="781789"/>
                <a:gridCol w="781789"/>
                <a:gridCol w="781789"/>
                <a:gridCol w="645503"/>
              </a:tblGrid>
              <a:tr h="257774">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Año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2026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b="1">
                          <a:effectLst/>
                          <a:latin typeface="Times New Roman" panose="02020603050405020304" pitchFamily="18" charset="0"/>
                          <a:ea typeface="Times New Roman" panose="02020603050405020304" pitchFamily="18" charset="0"/>
                          <a:cs typeface="Times New Roman" panose="02020603050405020304" pitchFamily="18" charset="0"/>
                        </a:rPr>
                        <a:t>2028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774">
                <a:tc rowSpan="4">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Residuos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Volumen (m3)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30,89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31,87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32,93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34,03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35,15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36,31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37,53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38,77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40,05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41,37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42,73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r>
              <a:tr h="257774">
                <a:tc vMerge="1">
                  <a:txBody>
                    <a:bodyPr/>
                    <a:lstStyle/>
                    <a:p>
                      <a:endParaRPr lang="es-ES"/>
                    </a:p>
                  </a:txBody>
                  <a:tcPr/>
                </a:tc>
                <a:tc>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Alto (m)</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r>
              <a:tr h="644435">
                <a:tc vMerge="1">
                  <a:txBody>
                    <a:bodyPr/>
                    <a:lstStyle/>
                    <a:p>
                      <a:endParaRPr lang="es-ES"/>
                    </a:p>
                  </a:txBody>
                  <a:tcPr/>
                </a:tc>
                <a:tc>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Ancho  o frente de trabajo (m)</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r>
              <a:tr h="257774">
                <a:tc vMerge="1">
                  <a:txBody>
                    <a:bodyPr/>
                    <a:lstStyle/>
                    <a:p>
                      <a:endParaRPr lang="es-ES"/>
                    </a:p>
                  </a:txBody>
                  <a:tcPr/>
                </a:tc>
                <a:tc>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Largo (m)</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10,30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10,62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10,98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11,34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11,72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12,10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12,51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12,92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13,35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13,79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14,24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r>
              <a:tr h="257774">
                <a:tc rowSpan="5">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Material de cobertura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Espesor (m)</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a:noFill/>
                    </a:lnB>
                  </a:tcPr>
                </a:tc>
              </a:tr>
              <a:tr h="515548">
                <a:tc vMerge="1">
                  <a:txBody>
                    <a:bodyPr/>
                    <a:lstStyle/>
                    <a:p>
                      <a:endParaRPr lang="es-ES"/>
                    </a:p>
                  </a:txBody>
                  <a:tcPr/>
                </a:tc>
                <a:tc>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Cobertura superior (m3)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4,63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4,78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4,94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5,10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5,27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5,63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5,82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6,01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6,21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dirty="0">
                          <a:effectLst/>
                          <a:latin typeface="Times New Roman" panose="02020603050405020304" pitchFamily="18" charset="0"/>
                          <a:ea typeface="Times New Roman" panose="02020603050405020304" pitchFamily="18" charset="0"/>
                          <a:cs typeface="Times New Roman" panose="02020603050405020304" pitchFamily="18" charset="0"/>
                        </a:rPr>
                        <a:t>6,41</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r>
              <a:tr h="515548">
                <a:tc vMerge="1">
                  <a:txBody>
                    <a:bodyPr/>
                    <a:lstStyle/>
                    <a:p>
                      <a:endParaRPr lang="es-ES"/>
                    </a:p>
                  </a:txBody>
                  <a:tcPr/>
                </a:tc>
                <a:tc>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Talud frente de trabajo (m3)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r>
              <a:tr h="386661">
                <a:tc vMerge="1">
                  <a:txBody>
                    <a:bodyPr/>
                    <a:lstStyle/>
                    <a:p>
                      <a:endParaRPr lang="es-ES"/>
                    </a:p>
                  </a:txBody>
                  <a:tcPr/>
                </a:tc>
                <a:tc>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Talud lateral (m3)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5,82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6,01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6,21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6,42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6,63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6,85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7,08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7,31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7,55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7,80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a:noFill/>
                    </a:lnB>
                  </a:tcPr>
                </a:tc>
              </a:tr>
              <a:tr h="257774">
                <a:tc vMerge="1">
                  <a:txBody>
                    <a:bodyPr/>
                    <a:lstStyle/>
                    <a:p>
                      <a:endParaRPr lang="es-ES"/>
                    </a:p>
                  </a:txBody>
                  <a:tcPr/>
                </a:tc>
                <a:tc>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Volumen (m3)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11,91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12,24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12,59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12,96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13,33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13,72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14,12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14,54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14,96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15,40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15,85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a:noFill/>
                    </a:lnT>
                    <a:lnB w="12700" cap="flat" cmpd="sng" algn="ctr">
                      <a:solidFill>
                        <a:srgbClr val="000000"/>
                      </a:solidFill>
                      <a:prstDash val="solid"/>
                      <a:round/>
                      <a:headEnd type="none" w="med" len="med"/>
                      <a:tailEnd type="none" w="med" len="med"/>
                    </a:lnB>
                  </a:tcPr>
                </a:tc>
              </a:tr>
              <a:tr h="257774">
                <a:tc gridSpan="2">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Total residuos+ cobertura (m3/día)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42,80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44,11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45,52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46,99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48,48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50,03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51,65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53,30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55,01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56,77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58,58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774">
                <a:tc gridSpan="2">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Total residuos+ cobertura (m3/año)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15623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16616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17151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17695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18260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18853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19456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20079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20721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21382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661">
                <a:tc gridSpan="2">
                  <a:txBody>
                    <a:bodyPr/>
                    <a:lstStyle/>
                    <a:p>
                      <a:pPr indent="180340">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Total residuos+ cobertura acumulada (m3/año)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15623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31723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48339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65490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83185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101444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120297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139753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159832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a:effectLst/>
                          <a:latin typeface="Times New Roman" panose="02020603050405020304" pitchFamily="18" charset="0"/>
                          <a:ea typeface="Times New Roman" panose="02020603050405020304" pitchFamily="18" charset="0"/>
                          <a:cs typeface="Times New Roman" panose="02020603050405020304" pitchFamily="18" charset="0"/>
                        </a:rPr>
                        <a:t>180553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00" dirty="0">
                          <a:effectLst/>
                          <a:latin typeface="Times New Roman" panose="02020603050405020304" pitchFamily="18" charset="0"/>
                          <a:ea typeface="Times New Roman" panose="02020603050405020304" pitchFamily="18" charset="0"/>
                          <a:cs typeface="Times New Roman" panose="02020603050405020304" pitchFamily="18" charset="0"/>
                        </a:rPr>
                        <a:t>201935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639" marR="25639" marT="0"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242121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Justificación</a:t>
            </a:r>
          </a:p>
        </p:txBody>
      </p:sp>
      <p:sp>
        <p:nvSpPr>
          <p:cNvPr id="3" name="Marcador de contenido 2"/>
          <p:cNvSpPr>
            <a:spLocks noGrp="1"/>
          </p:cNvSpPr>
          <p:nvPr>
            <p:ph idx="1"/>
          </p:nvPr>
        </p:nvSpPr>
        <p:spPr/>
        <p:txBody>
          <a:bodyPr>
            <a:normAutofit/>
          </a:bodyPr>
          <a:lstStyle/>
          <a:p>
            <a:r>
              <a:rPr lang="es-ES" sz="2000" dirty="0"/>
              <a:t>C</a:t>
            </a:r>
            <a:r>
              <a:rPr lang="es-ES" sz="2000" dirty="0" smtClean="0"/>
              <a:t>ontribuir </a:t>
            </a:r>
            <a:r>
              <a:rPr lang="es-ES" sz="2000" dirty="0"/>
              <a:t>a la minimización del impacto ambiental generado por el mal manejo de los residuos sólidos urbanos </a:t>
            </a:r>
            <a:endParaRPr lang="es-ES" sz="2000" dirty="0" smtClean="0"/>
          </a:p>
          <a:p>
            <a:r>
              <a:rPr lang="es-ES" sz="2000" dirty="0"/>
              <a:t>El acuerdo ministerial 061, Reforma del Libro VI del Texto Unificado de legislación secundaria (2015),</a:t>
            </a:r>
            <a:r>
              <a:rPr lang="es-ES" sz="2000" dirty="0" smtClean="0"/>
              <a:t>define</a:t>
            </a:r>
            <a:r>
              <a:rPr lang="es-ES" sz="2000" dirty="0"/>
              <a:t>: al relleno sanitario como </a:t>
            </a:r>
            <a:r>
              <a:rPr lang="es-EC" sz="2000" dirty="0"/>
              <a:t>una técnica </a:t>
            </a:r>
            <a:endParaRPr lang="es-ES" sz="2000" dirty="0"/>
          </a:p>
        </p:txBody>
      </p:sp>
      <p:pic>
        <p:nvPicPr>
          <p:cNvPr id="1026" name="Picture 2" descr="Resultado de imagen para RELLENO SANITA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35" y="3257296"/>
            <a:ext cx="4916070" cy="30546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1619" t="7825" r="4472" b="11521"/>
          <a:stretch/>
        </p:blipFill>
        <p:spPr>
          <a:xfrm>
            <a:off x="7175140" y="3207752"/>
            <a:ext cx="4178660" cy="3104148"/>
          </a:xfrm>
          <a:prstGeom prst="rect">
            <a:avLst/>
          </a:prstGeom>
        </p:spPr>
      </p:pic>
    </p:spTree>
    <p:extLst>
      <p:ext uri="{BB962C8B-B14F-4D97-AF65-F5344CB8AC3E}">
        <p14:creationId xmlns:p14="http://schemas.microsoft.com/office/powerpoint/2010/main" val="32974663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Calculo del área requerida </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lnSpcReduction="10000"/>
              </a:bodyPr>
              <a:lstStyle/>
              <a:p>
                <a:pPr marL="0" indent="0">
                  <a:buNone/>
                </a:pPr>
                <a:r>
                  <a:rPr lang="es-ES" sz="2400" dirty="0"/>
                  <a:t>Con el volumen se puede estimar el área requerida para la utilización del relleno sanitario, conociendo la profundidad de los cubetos de disposición final a partir de la siguiente ecuación </a:t>
                </a:r>
                <a:r>
                  <a:rPr lang="es-ES" sz="2400" dirty="0" smtClean="0"/>
                  <a:t> </a:t>
                </a:r>
              </a:p>
              <a:p>
                <a:pPr marL="0" indent="0">
                  <a:buNone/>
                </a:pPr>
                <a:endParaRPr lang="es-ES" sz="2400" dirty="0">
                  <a:effectLst/>
                  <a:latin typeface="Times New Roman" panose="02020603050405020304" pitchFamily="18" charset="0"/>
                  <a:ea typeface="Calibri" panose="020F0502020204030204" pitchFamily="34" charset="0"/>
                </a:endParaRPr>
              </a:p>
              <a:p>
                <a:r>
                  <a:rPr lang="es-ES" sz="2400" dirty="0" err="1"/>
                  <a:t>Vrs</a:t>
                </a:r>
                <a:r>
                  <a:rPr lang="es-ES" sz="2400" dirty="0"/>
                  <a:t> = 201934,59 volumen de relleno sanitario (m3/10 años) </a:t>
                </a:r>
              </a:p>
              <a:p>
                <a:r>
                  <a:rPr lang="es-ES" sz="2400" dirty="0" err="1"/>
                  <a:t>Ars</a:t>
                </a:r>
                <a:r>
                  <a:rPr lang="es-ES" sz="2400" dirty="0"/>
                  <a:t> = área por rellenar sucesivamente (m2)</a:t>
                </a:r>
              </a:p>
              <a:p>
                <a:pPr marL="0" indent="0">
                  <a:buNone/>
                </a:pPr>
                <a:endParaRPr lang="es-ES" sz="2400" dirty="0" smtClean="0">
                  <a:latin typeface="Times New Roman" panose="02020603050405020304" pitchFamily="18" charset="0"/>
                  <a:ea typeface="Calibri" panose="020F0502020204030204" pitchFamily="34" charset="0"/>
                </a:endParaRPr>
              </a:p>
              <a:p>
                <a:pPr marL="0" indent="0">
                  <a:buNone/>
                </a:pPr>
                <a:endParaRPr lang="es-ES" sz="2400" dirty="0">
                  <a:effectLst/>
                  <a:latin typeface="Times New Roman" panose="02020603050405020304" pitchFamily="18" charset="0"/>
                  <a:ea typeface="Calibri" panose="020F0502020204030204" pitchFamily="34" charset="0"/>
                </a:endParaRPr>
              </a:p>
              <a:p>
                <a:pPr marL="0" indent="0">
                  <a:buNone/>
                </a:pPr>
                <a:r>
                  <a:rPr lang="es-ES" sz="2400" dirty="0" smtClean="0">
                    <a:effectLst/>
                    <a:latin typeface="Times New Roman" panose="02020603050405020304" pitchFamily="18" charset="0"/>
                    <a:ea typeface="Calibri" panose="020F0502020204030204" pitchFamily="34" charset="0"/>
                  </a:rPr>
                  <a:t>Por lo tanto, el volumen utilizado por los residuos </a:t>
                </a:r>
                <a:r>
                  <a:rPr lang="es-ES" sz="2400" dirty="0" err="1" smtClean="0">
                    <a:effectLst/>
                    <a:latin typeface="Times New Roman" panose="02020603050405020304" pitchFamily="18" charset="0"/>
                    <a:ea typeface="Calibri" panose="020F0502020204030204" pitchFamily="34" charset="0"/>
                  </a:rPr>
                  <a:t>sólidos+cobertura</a:t>
                </a:r>
                <a:r>
                  <a:rPr lang="es-ES" sz="2400" dirty="0" smtClean="0">
                    <a:effectLst/>
                    <a:latin typeface="Times New Roman" panose="02020603050405020304" pitchFamily="18" charset="0"/>
                    <a:ea typeface="Calibri" panose="020F0502020204030204" pitchFamily="34" charset="0"/>
                  </a:rPr>
                  <a:t> en 10 años será de  </a:t>
                </a:r>
                <a14:m>
                  <m:oMath xmlns:m="http://schemas.openxmlformats.org/officeDocument/2006/math">
                    <m:r>
                      <a:rPr lang="es-ES" sz="2400">
                        <a:effectLst/>
                        <a:latin typeface="Cambria Math" panose="02040503050406030204" pitchFamily="18" charset="0"/>
                        <a:ea typeface="Calibri" panose="020F0502020204030204" pitchFamily="34" charset="0"/>
                      </a:rPr>
                      <m:t>201934,59 </m:t>
                    </m:r>
                    <m:sSup>
                      <m:sSupPr>
                        <m:ctrlPr>
                          <a:rPr lang="es-ES" sz="2400" i="1">
                            <a:effectLst/>
                            <a:latin typeface="Cambria Math"/>
                            <a:ea typeface="Calibri" panose="020F0502020204030204" pitchFamily="34" charset="0"/>
                          </a:rPr>
                        </m:ctrlPr>
                      </m:sSupPr>
                      <m:e>
                        <m:r>
                          <a:rPr lang="es-ES" sz="2400" i="1">
                            <a:effectLst/>
                            <a:latin typeface="Cambria Math" panose="02040503050406030204" pitchFamily="18" charset="0"/>
                            <a:ea typeface="Calibri" panose="020F0502020204030204" pitchFamily="34" charset="0"/>
                          </a:rPr>
                          <m:t>𝑚</m:t>
                        </m:r>
                      </m:e>
                      <m:sup>
                        <m:r>
                          <a:rPr lang="es-ES" sz="2400" i="1">
                            <a:effectLst/>
                            <a:latin typeface="Cambria Math" panose="02040503050406030204" pitchFamily="18" charset="0"/>
                            <a:ea typeface="Calibri" panose="020F0502020204030204" pitchFamily="34" charset="0"/>
                          </a:rPr>
                          <m:t>3</m:t>
                        </m:r>
                      </m:sup>
                    </m:sSup>
                  </m:oMath>
                </a14:m>
                <a:r>
                  <a:rPr lang="es-ES" sz="2400" dirty="0">
                    <a:effectLst/>
                    <a:latin typeface="Times New Roman" panose="02020603050405020304" pitchFamily="18" charset="0"/>
                    <a:ea typeface="Calibri" panose="020F0502020204030204" pitchFamily="34" charset="0"/>
                  </a:rPr>
                  <a:t>, distribuidos en 2 cubetos de disposición final de alturas de 12,85 m y 19,55m y el área utilizada será de 1,16 ha. </a:t>
                </a:r>
              </a:p>
              <a:p>
                <a:pPr marL="0" indent="0">
                  <a:buNone/>
                </a:pPr>
                <a:endParaRPr lang="es-ES" sz="2400" dirty="0" smtClean="0"/>
              </a:p>
              <a:p>
                <a:pPr marL="0" indent="0">
                  <a:buNone/>
                </a:pPr>
                <a:endParaRPr lang="en-US" sz="2400" dirty="0"/>
              </a:p>
              <a:p>
                <a:pPr marL="0" indent="0">
                  <a:buNone/>
                </a:pPr>
                <a:endParaRPr lang="es-ES" sz="24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rotWithShape="0">
                <a:blip r:embed="rId2"/>
                <a:stretch>
                  <a:fillRect l="-928" t="-2661" r="-115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6769055" y="2700705"/>
                <a:ext cx="6096000" cy="1129540"/>
              </a:xfrm>
              <a:prstGeom prst="rect">
                <a:avLst/>
              </a:prstGeom>
            </p:spPr>
            <p:txBody>
              <a:bodyPr>
                <a:spAutoFit/>
              </a:bodyPr>
              <a:lstStyle/>
              <a:p>
                <a:pPr indent="180340">
                  <a:lnSpc>
                    <a:spcPct val="200000"/>
                  </a:lnSpc>
                  <a:spcAft>
                    <a:spcPts val="0"/>
                  </a:spcAft>
                  <a:tabLst>
                    <a:tab pos="4916170" algn="l"/>
                  </a:tabLst>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Calibri" panose="020F0502020204030204" pitchFamily="34" charset="0"/>
                        </a:rPr>
                        <m:t>𝐴𝑟𝑠</m:t>
                      </m:r>
                      <m:r>
                        <a:rPr lang="es-ES" i="1" smtClean="0">
                          <a:effectLst/>
                          <a:latin typeface="Cambria Math" panose="02040503050406030204" pitchFamily="18" charset="0"/>
                          <a:ea typeface="Calibri" panose="020F0502020204030204" pitchFamily="34" charset="0"/>
                        </a:rPr>
                        <m:t>=</m:t>
                      </m:r>
                      <m:f>
                        <m:fPr>
                          <m:ctrlPr>
                            <a:rPr lang="es-ES" i="1">
                              <a:effectLst/>
                              <a:latin typeface="Cambria Math"/>
                              <a:ea typeface="Calibri" panose="020F0502020204030204" pitchFamily="34" charset="0"/>
                            </a:rPr>
                          </m:ctrlPr>
                        </m:fPr>
                        <m:num>
                          <m:r>
                            <a:rPr lang="es-ES" i="1">
                              <a:effectLst/>
                              <a:latin typeface="Cambria Math" panose="02040503050406030204" pitchFamily="18" charset="0"/>
                              <a:ea typeface="Calibri" panose="020F0502020204030204" pitchFamily="34" charset="0"/>
                            </a:rPr>
                            <m:t>𝑉𝑟𝑠</m:t>
                          </m:r>
                        </m:num>
                        <m:den>
                          <m:r>
                            <a:rPr lang="es-ES" i="1">
                              <a:effectLst/>
                              <a:latin typeface="Cambria Math" panose="02040503050406030204" pitchFamily="18" charset="0"/>
                              <a:ea typeface="Calibri" panose="020F0502020204030204" pitchFamily="34" charset="0"/>
                            </a:rPr>
                            <m:t>h𝑟𝑠</m:t>
                          </m:r>
                        </m:den>
                      </m:f>
                    </m:oMath>
                  </m:oMathPara>
                </a14:m>
                <a:endParaRPr lang="es-ES" dirty="0">
                  <a:effectLst/>
                  <a:latin typeface="Times New Roman" panose="02020603050405020304" pitchFamily="18" charset="0"/>
                  <a:ea typeface="Calibri" panose="020F0502020204030204" pitchFamily="34"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6769055" y="2700705"/>
                <a:ext cx="6096000" cy="1129540"/>
              </a:xfrm>
              <a:prstGeom prst="rect">
                <a:avLst/>
              </a:prstGeom>
              <a:blipFill rotWithShape="0">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8209521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Producción de Gases </a:t>
            </a:r>
          </a:p>
        </p:txBody>
      </p:sp>
      <p:sp>
        <p:nvSpPr>
          <p:cNvPr id="3" name="Marcador de contenido 2"/>
          <p:cNvSpPr>
            <a:spLocks noGrp="1"/>
          </p:cNvSpPr>
          <p:nvPr>
            <p:ph idx="1"/>
          </p:nvPr>
        </p:nvSpPr>
        <p:spPr/>
        <p:txBody>
          <a:bodyPr>
            <a:normAutofit/>
          </a:bodyPr>
          <a:lstStyle/>
          <a:p>
            <a:pPr marL="0" indent="0" algn="just">
              <a:buNone/>
            </a:pPr>
            <a:r>
              <a:rPr lang="es-ES" sz="1800" dirty="0"/>
              <a:t>Para estimar la producción de gases de los desechos que ingresan al relleno sanitario se consideró la metodología de </a:t>
            </a:r>
            <a:r>
              <a:rPr lang="es-EC" sz="1800" dirty="0" err="1"/>
              <a:t>Tchobanoglous</a:t>
            </a:r>
            <a:r>
              <a:rPr lang="es-EC" sz="1800" dirty="0"/>
              <a:t> et al. (1994); para el efecto, se construyó una tabla de distribución porcentual</a:t>
            </a:r>
            <a:r>
              <a:rPr lang="es-ES" sz="1800" dirty="0"/>
              <a:t> de acuerdo a su composición física determinada en el muestreo y el </a:t>
            </a:r>
            <a:r>
              <a:rPr lang="es-EC" sz="1800" dirty="0"/>
              <a:t>porcentaje en peso (base seca) </a:t>
            </a:r>
            <a:endParaRPr lang="es-ES" sz="1800" dirty="0"/>
          </a:p>
        </p:txBody>
      </p:sp>
      <p:graphicFrame>
        <p:nvGraphicFramePr>
          <p:cNvPr id="5" name="Tabla 4"/>
          <p:cNvGraphicFramePr>
            <a:graphicFrameLocks noGrp="1"/>
          </p:cNvGraphicFramePr>
          <p:nvPr>
            <p:extLst>
              <p:ext uri="{D42A27DB-BD31-4B8C-83A1-F6EECF244321}">
                <p14:modId xmlns:p14="http://schemas.microsoft.com/office/powerpoint/2010/main" val="2082100353"/>
              </p:ext>
            </p:extLst>
          </p:nvPr>
        </p:nvGraphicFramePr>
        <p:xfrm>
          <a:off x="1176077" y="2971796"/>
          <a:ext cx="9987223" cy="3643315"/>
        </p:xfrm>
        <a:graphic>
          <a:graphicData uri="http://schemas.openxmlformats.org/drawingml/2006/table">
            <a:tbl>
              <a:tblPr firstRow="1" firstCol="1" bandRow="1"/>
              <a:tblGrid>
                <a:gridCol w="1687928"/>
                <a:gridCol w="820096"/>
                <a:gridCol w="1192433"/>
                <a:gridCol w="1192433"/>
                <a:gridCol w="680708"/>
                <a:gridCol w="680708"/>
                <a:gridCol w="774270"/>
                <a:gridCol w="774270"/>
                <a:gridCol w="544185"/>
                <a:gridCol w="820096"/>
                <a:gridCol w="820096"/>
              </a:tblGrid>
              <a:tr h="513233">
                <a:tc gridSpan="2">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Componentes</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Peso (%)</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Humedad (%)</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Peso seco (kg)</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Peso agua (kg)</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C</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H</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O</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N</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S y cenizas</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6617">
                <a:tc rowSpan="4">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Rapidamente biodegrables</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Orgánico </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39,59</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70,00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11,88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27,71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5,70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0,76</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4,47</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0,31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0,64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256617">
                <a:tc vMerge="1">
                  <a:txBody>
                    <a:bodyPr/>
                    <a:lstStyle/>
                    <a:p>
                      <a:endParaRPr lang="es-ES"/>
                    </a:p>
                  </a:txBody>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Papel</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4,36</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6,00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4,10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0,26</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1,78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0,24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1,82</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0,25</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r>
              <a:tr h="256617">
                <a:tc vMerge="1">
                  <a:txBody>
                    <a:bodyPr/>
                    <a:lstStyle/>
                    <a:p>
                      <a:endParaRPr lang="es-ES"/>
                    </a:p>
                  </a:txBody>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Cartón</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12,74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5,00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12,11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0,64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5,33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0,71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5,40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0,63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r>
              <a:tr h="307295">
                <a:tc vMerge="1">
                  <a:txBody>
                    <a:bodyPr/>
                    <a:lstStyle/>
                    <a:p>
                      <a:endParaRPr lang="es-ES"/>
                    </a:p>
                  </a:txBody>
                  <a:tcPr/>
                </a:tc>
                <a:tc>
                  <a:txBody>
                    <a:bodyPr/>
                    <a:lstStyle/>
                    <a:p>
                      <a:pPr indent="180340">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TOTAL</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56,69</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81,00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28,08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28,61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12,81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1,71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11,68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0,36</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1,52</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256617">
                <a:tc rowSpan="8">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Lentamente biodegrables</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Madera</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0,17</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20,00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0,13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0,07</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0,06</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256617">
                <a:tc vMerge="1">
                  <a:txBody>
                    <a:bodyPr/>
                    <a:lstStyle/>
                    <a:p>
                      <a:endParaRPr lang="es-ES"/>
                    </a:p>
                  </a:txBody>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Vidrio</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2,19</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2,00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2,14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2,12</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r>
              <a:tr h="256617">
                <a:tc vMerge="1">
                  <a:txBody>
                    <a:bodyPr/>
                    <a:lstStyle/>
                    <a:p>
                      <a:endParaRPr lang="es-ES"/>
                    </a:p>
                  </a:txBody>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Chatarra</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1,84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3,00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1,78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0,06</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1,61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r>
              <a:tr h="256617">
                <a:tc vMerge="1">
                  <a:txBody>
                    <a:bodyPr/>
                    <a:lstStyle/>
                    <a:p>
                      <a:endParaRPr lang="es-ES"/>
                    </a:p>
                  </a:txBody>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Textil</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4,31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3,88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0,43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2,13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0,26</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1,21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0,18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0,10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r>
              <a:tr h="256617">
                <a:tc vMerge="1">
                  <a:txBody>
                    <a:bodyPr/>
                    <a:lstStyle/>
                    <a:p>
                      <a:endParaRPr lang="es-ES"/>
                    </a:p>
                  </a:txBody>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Caucho</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0,35</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2,00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0,35</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0,24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0,07</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r>
              <a:tr h="256617">
                <a:tc vMerge="1">
                  <a:txBody>
                    <a:bodyPr/>
                    <a:lstStyle/>
                    <a:p>
                      <a:endParaRPr lang="es-ES"/>
                    </a:p>
                  </a:txBody>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Cuero</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2,00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0,02</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r>
              <a:tr h="256617">
                <a:tc vMerge="1">
                  <a:txBody>
                    <a:bodyPr/>
                    <a:lstStyle/>
                    <a:p>
                      <a:endParaRPr lang="es-ES"/>
                    </a:p>
                  </a:txBody>
                  <a:tcPr/>
                </a:tc>
                <a:tc>
                  <a:txBody>
                    <a:bodyPr/>
                    <a:lstStyle/>
                    <a:p>
                      <a:pPr indent="180340">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otros</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0,95</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8,00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0,88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0,23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0,02</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00">
                          <a:effectLst/>
                          <a:latin typeface="Calibri" panose="020F0502020204030204" pitchFamily="34" charset="0"/>
                          <a:ea typeface="Times New Roman" panose="02020603050405020304" pitchFamily="18" charset="0"/>
                          <a:cs typeface="Arial" panose="020B0604020202020204" pitchFamily="34" charset="0"/>
                        </a:rPr>
                        <a:t>0,60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a:noFill/>
                    </a:lnB>
                    <a:solidFill>
                      <a:srgbClr val="FFFFFF"/>
                    </a:solidFill>
                  </a:tcPr>
                </a:tc>
              </a:tr>
              <a:tr h="256617">
                <a:tc vMerge="1">
                  <a:txBody>
                    <a:bodyPr/>
                    <a:lstStyle/>
                    <a:p>
                      <a:endParaRPr lang="es-ES"/>
                    </a:p>
                  </a:txBody>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TOTAL</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4,19</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3,15</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4,06</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0,13</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0,16</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0,02</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0,14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a:effectLst/>
                          <a:latin typeface="Calibri" panose="020F0502020204030204" pitchFamily="34" charset="0"/>
                          <a:ea typeface="Times New Roman" panose="02020603050405020304" pitchFamily="18" charset="0"/>
                          <a:cs typeface="Arial" panose="020B0604020202020204" pitchFamily="34" charset="0"/>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00" b="1" dirty="0">
                          <a:effectLst/>
                          <a:latin typeface="Calibri" panose="020F0502020204030204" pitchFamily="34" charset="0"/>
                          <a:ea typeface="Times New Roman" panose="02020603050405020304" pitchFamily="18" charset="0"/>
                          <a:cs typeface="Arial" panose="020B0604020202020204" pitchFamily="34" charset="0"/>
                        </a:rPr>
                        <a:t>3,73</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676" marR="29676"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8527246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90550"/>
            <a:ext cx="10515600" cy="5586413"/>
          </a:xfrm>
        </p:spPr>
        <p:txBody>
          <a:bodyPr/>
          <a:lstStyle/>
          <a:p>
            <a:pPr marL="0" indent="0">
              <a:buNone/>
            </a:pPr>
            <a:r>
              <a:rPr lang="es-ES" sz="2200" dirty="0"/>
              <a:t>El volumen de gases emitidos durante la descomposición anaerobia se estimó de acuerdo a la sustitución de los coeficientes de la fórmula </a:t>
            </a:r>
            <a:r>
              <a:rPr lang="es-ES" sz="2200" dirty="0" smtClean="0"/>
              <a:t>suponiendo </a:t>
            </a:r>
            <a:r>
              <a:rPr lang="es-ES" sz="2200" dirty="0"/>
              <a:t>la conversión completa de los residuos orgánicos biodegradables </a:t>
            </a:r>
            <a:endParaRPr lang="es-ES" sz="2200" dirty="0" smtClean="0"/>
          </a:p>
          <a:p>
            <a:pPr marL="0" indent="0">
              <a:buNone/>
            </a:pPr>
            <a:endParaRPr lang="en-US" sz="2400" dirty="0"/>
          </a:p>
          <a:p>
            <a:pPr marL="0" indent="0">
              <a:buNone/>
            </a:pPr>
            <a:endParaRPr lang="en-US" sz="2400" dirty="0" smtClean="0"/>
          </a:p>
          <a:p>
            <a:pPr marL="0" indent="0">
              <a:buNone/>
            </a:pPr>
            <a:endParaRPr lang="es-EC" sz="2200" dirty="0" smtClean="0"/>
          </a:p>
          <a:p>
            <a:pPr marL="0" indent="0" algn="just">
              <a:buNone/>
            </a:pPr>
            <a:r>
              <a:rPr lang="es-EC" sz="2200" dirty="0" smtClean="0"/>
              <a:t>Para </a:t>
            </a:r>
            <a:r>
              <a:rPr lang="es-EC" sz="2200" dirty="0"/>
              <a:t>calcular la tasa máxima de producción de gas utilizando el modelo triangular de producción de gas, para los residuos rápidamente durante un período de 5 años </a:t>
            </a:r>
            <a:r>
              <a:rPr lang="es-EC" sz="2200" dirty="0" smtClean="0"/>
              <a:t>y </a:t>
            </a:r>
            <a:r>
              <a:rPr lang="es-EC" sz="2200" dirty="0"/>
              <a:t>lentamente biodegradables para un periodo de 15 </a:t>
            </a:r>
            <a:r>
              <a:rPr lang="es-EC" sz="2200" dirty="0" smtClean="0"/>
              <a:t>años:</a:t>
            </a:r>
            <a:endParaRPr lang="es-ES" sz="2200" dirty="0"/>
          </a:p>
          <a:p>
            <a:pPr marL="0" indent="0">
              <a:buNone/>
            </a:pPr>
            <a:endParaRPr lang="es-ES" sz="2400" dirty="0"/>
          </a:p>
          <a:p>
            <a:pPr marL="0" indent="0">
              <a:buNone/>
            </a:pPr>
            <a:endParaRPr lang="es-ES" dirty="0"/>
          </a:p>
        </p:txBody>
      </p:sp>
      <mc:AlternateContent xmlns:mc="http://schemas.openxmlformats.org/markup-compatibility/2006" xmlns:a14="http://schemas.microsoft.com/office/drawing/2010/main">
        <mc:Choice Requires="a14">
          <p:sp>
            <p:nvSpPr>
              <p:cNvPr id="10" name="CuadroTexto 5"/>
              <p:cNvSpPr txBox="1"/>
              <p:nvPr/>
            </p:nvSpPr>
            <p:spPr>
              <a:xfrm>
                <a:off x="1468634" y="2144342"/>
                <a:ext cx="9201150" cy="105314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p>
                <a:pPr indent="180340">
                  <a:spcAft>
                    <a:spcPts val="0"/>
                  </a:spcAft>
                </a:pPr>
                <a14:m>
                  <m:oMath xmlns:m="http://schemas.openxmlformats.org/officeDocument/2006/math">
                    <m:sSub>
                      <m:sSub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sub>
                    </m:sSub>
                    <m:sSub>
                      <m:sSub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sub>
                    </m:sSub>
                    <m:sSub>
                      <m:sSub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sSub>
                      <m:sSub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dPr>
                      <m:e>
                        <m:f>
                          <m:f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e>
                    </m:d>
                    <m:sSub>
                      <m:sSub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r>
                      <a:rPr lang="en-US" sz="2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d>
                      <m:d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dPr>
                      <m:e>
                        <m:f>
                          <m:f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den>
                        </m:f>
                      </m:e>
                    </m:d>
                    <m:sSub>
                      <m:sSub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𝐶𝐻</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dPr>
                      <m:e>
                        <m:f>
                          <m:f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den>
                        </m:f>
                      </m:e>
                    </m:d>
                  </m:oMath>
                </a14:m>
                <a:r>
                  <a:rPr lang="en-US" sz="20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sSub>
                      <m:sSub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𝐶𝑂</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sSub>
                      <m:sSubPr>
                        <m:ctrlPr>
                          <a:rPr lang="es-E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𝑁𝐻</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oMath>
                </a14:m>
                <a:endParaRPr lang="es-ES" sz="2000" dirty="0">
                  <a:effectLst/>
                  <a:latin typeface="Times New Roman" panose="02020603050405020304" pitchFamily="18" charset="0"/>
                  <a:ea typeface="Times New Roman" panose="02020603050405020304" pitchFamily="18" charset="0"/>
                </a:endParaRPr>
              </a:p>
            </p:txBody>
          </p:sp>
        </mc:Choice>
        <mc:Fallback xmlns="">
          <p:sp>
            <p:nvSpPr>
              <p:cNvPr id="10" name="CuadroTexto 5"/>
              <p:cNvSpPr txBox="1">
                <a:spLocks noRot="1" noChangeAspect="1" noMove="1" noResize="1" noEditPoints="1" noAdjustHandles="1" noChangeArrowheads="1" noChangeShapeType="1" noTextEdit="1"/>
              </p:cNvSpPr>
              <p:nvPr/>
            </p:nvSpPr>
            <p:spPr>
              <a:xfrm>
                <a:off x="1468634" y="2144342"/>
                <a:ext cx="9201150" cy="1053147"/>
              </a:xfrm>
              <a:prstGeom prst="rect">
                <a:avLst/>
              </a:prstGeom>
              <a:blipFill rotWithShape="0">
                <a:blip r:embed="rId2"/>
                <a:stretch>
                  <a:fillRect/>
                </a:stretch>
              </a:blipFill>
            </p:spPr>
            <p:txBody>
              <a:bodyPr/>
              <a:lstStyle/>
              <a:p>
                <a:r>
                  <a:rPr lang="es-ES">
                    <a:noFill/>
                  </a:rPr>
                  <a:t> </a:t>
                </a:r>
              </a:p>
            </p:txBody>
          </p:sp>
        </mc:Fallback>
      </mc:AlternateContent>
      <p:pic>
        <p:nvPicPr>
          <p:cNvPr id="11" name="Imagen 10"/>
          <p:cNvPicPr/>
          <p:nvPr/>
        </p:nvPicPr>
        <p:blipFill rotWithShape="1">
          <a:blip r:embed="rId3" cstate="print">
            <a:extLst>
              <a:ext uri="{28A0092B-C50C-407E-A947-70E740481C1C}">
                <a14:useLocalDpi xmlns:a14="http://schemas.microsoft.com/office/drawing/2010/main" val="0"/>
              </a:ext>
            </a:extLst>
          </a:blip>
          <a:srcRect l="9793" r="17840" b="5641"/>
          <a:stretch/>
        </p:blipFill>
        <p:spPr bwMode="auto">
          <a:xfrm>
            <a:off x="1162050" y="4196748"/>
            <a:ext cx="4191000" cy="2643743"/>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6900" y="4524546"/>
            <a:ext cx="4191000" cy="2099668"/>
          </a:xfrm>
          <a:prstGeom prst="rect">
            <a:avLst/>
          </a:prstGeom>
          <a:noFill/>
          <a:ln>
            <a:noFill/>
          </a:ln>
        </p:spPr>
      </p:pic>
      <mc:AlternateContent xmlns:mc="http://schemas.openxmlformats.org/markup-compatibility/2006" xmlns:a14="http://schemas.microsoft.com/office/drawing/2010/main">
        <mc:Choice Requires="a14">
          <p:sp>
            <p:nvSpPr>
              <p:cNvPr id="6" name="CuadroTexto 5"/>
              <p:cNvSpPr txBox="1"/>
              <p:nvPr/>
            </p:nvSpPr>
            <p:spPr>
              <a:xfrm>
                <a:off x="1468634" y="1697091"/>
                <a:ext cx="8399266" cy="447251"/>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p>
                <a:pPr indent="180340" algn="ctr">
                  <a:spcAft>
                    <a:spcPts val="0"/>
                  </a:spcAft>
                </a:pPr>
                <a14:m>
                  <m:oMath xmlns:m="http://schemas.openxmlformats.org/officeDocument/2006/math">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𝑀𝑎𝑡𝑒𝑟𝑖𝑎</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𝑂𝑟𝑔𝑎𝑛𝑖𝑐𝑎</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6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r>
                      <a:rPr lang="en-US" sz="1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𝑀𝑎𝑡𝑒𝑟𝑖𝑎</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𝑂𝑟𝑔𝑎𝑛𝑖𝑐𝑎</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𝑏𝑖𝑜𝑑𝑒𝑔𝑟𝑎𝑑𝑎𝑏𝑙𝑒</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s-ES" sz="16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𝐶𝐻</m:t>
                        </m:r>
                      </m:e>
                      <m: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sSub>
                      <m:sSubPr>
                        <m:ctrlPr>
                          <a:rPr lang="es-ES" sz="16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𝐶𝑂</m:t>
                        </m:r>
                      </m:e>
                      <m: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𝑂𝑡𝑟𝑜𝑠</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𝑔𝑎𝑠𝑒𝑠</m:t>
                    </m:r>
                  </m:oMath>
                </a14:m>
                <a:endParaRPr lang="es-ES" sz="1600" dirty="0">
                  <a:effectLst/>
                  <a:latin typeface="Times New Roman" panose="02020603050405020304" pitchFamily="18" charset="0"/>
                  <a:ea typeface="Times New Roman" panose="02020603050405020304" pitchFamily="18" charset="0"/>
                </a:endParaRPr>
              </a:p>
            </p:txBody>
          </p:sp>
        </mc:Choice>
        <mc:Fallback xmlns="">
          <p:sp>
            <p:nvSpPr>
              <p:cNvPr id="6" name="CuadroTexto 5"/>
              <p:cNvSpPr txBox="1">
                <a:spLocks noRot="1" noChangeAspect="1" noMove="1" noResize="1" noEditPoints="1" noAdjustHandles="1" noChangeArrowheads="1" noChangeShapeType="1" noTextEdit="1"/>
              </p:cNvSpPr>
              <p:nvPr/>
            </p:nvSpPr>
            <p:spPr>
              <a:xfrm>
                <a:off x="1468634" y="1697091"/>
                <a:ext cx="8399266" cy="447251"/>
              </a:xfrm>
              <a:prstGeom prst="rect">
                <a:avLst/>
              </a:prstGeom>
              <a:blipFill rotWithShape="0">
                <a:blip r:embed="rId5"/>
                <a:stretch>
                  <a:fillRect r="-363"/>
                </a:stretch>
              </a:blipFill>
            </p:spPr>
            <p:txBody>
              <a:bodyPr/>
              <a:lstStyle/>
              <a:p>
                <a:r>
                  <a:rPr lang="es-ES">
                    <a:noFill/>
                  </a:rPr>
                  <a:t> </a:t>
                </a:r>
              </a:p>
            </p:txBody>
          </p:sp>
        </mc:Fallback>
      </mc:AlternateContent>
    </p:spTree>
    <p:extLst>
      <p:ext uri="{BB962C8B-B14F-4D97-AF65-F5344CB8AC3E}">
        <p14:creationId xmlns:p14="http://schemas.microsoft.com/office/powerpoint/2010/main" val="24312479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3212290695"/>
              </p:ext>
            </p:extLst>
          </p:nvPr>
        </p:nvGraphicFramePr>
        <p:xfrm>
          <a:off x="825823" y="137160"/>
          <a:ext cx="9804614" cy="6572721"/>
        </p:xfrm>
        <a:graphic>
          <a:graphicData uri="http://schemas.openxmlformats.org/drawingml/2006/table">
            <a:tbl>
              <a:tblPr firstRow="1" firstCol="1" bandRow="1"/>
              <a:tblGrid>
                <a:gridCol w="1222263"/>
                <a:gridCol w="1252180"/>
                <a:gridCol w="1222263"/>
                <a:gridCol w="1154740"/>
                <a:gridCol w="1185514"/>
                <a:gridCol w="1329961"/>
                <a:gridCol w="1329961"/>
                <a:gridCol w="1107732"/>
              </a:tblGrid>
              <a:tr h="234740">
                <a:tc rowSpan="2">
                  <a:txBody>
                    <a:bodyPr/>
                    <a:lstStyle/>
                    <a:p>
                      <a:pPr indent="180340" algn="ctr">
                        <a:lnSpc>
                          <a:spcPct val="150000"/>
                        </a:lnSpc>
                        <a:spcAft>
                          <a:spcPts val="0"/>
                        </a:spcAft>
                      </a:pPr>
                      <a:r>
                        <a:rPr lang="es-ES" sz="1050" b="1" dirty="0">
                          <a:effectLst/>
                          <a:latin typeface="Times New Roman" panose="02020603050405020304" pitchFamily="18" charset="0"/>
                          <a:ea typeface="Times New Roman" panose="02020603050405020304" pitchFamily="18" charset="0"/>
                          <a:cs typeface="Times New Roman" panose="02020603050405020304" pitchFamily="18" charset="0"/>
                        </a:rPr>
                        <a:t>Año</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indent="180340" algn="ctr">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 Relleno sanitario (kg/año)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180340" algn="ctr">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rápidamente degradable</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gridSpan="2">
                  <a:txBody>
                    <a:bodyPr/>
                    <a:lstStyle/>
                    <a:p>
                      <a:pPr indent="180340" algn="ctr">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lentamente degradable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indent="180340">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tcPr>
                </a:tc>
              </a:tr>
              <a:tr h="704221">
                <a:tc vMerge="1">
                  <a:txBody>
                    <a:bodyPr/>
                    <a:lstStyle/>
                    <a:p>
                      <a:endParaRPr lang="es-ES"/>
                    </a:p>
                  </a:txBody>
                  <a:tcPr/>
                </a:tc>
                <a:tc vMerge="1">
                  <a:txBody>
                    <a:bodyPr/>
                    <a:lstStyle/>
                    <a:p>
                      <a:endParaRPr lang="es-ES"/>
                    </a:p>
                  </a:txBody>
                  <a:tcPr/>
                </a:tc>
                <a:tc>
                  <a:txBody>
                    <a:bodyPr/>
                    <a:lstStyle/>
                    <a:p>
                      <a:pPr indent="180340" algn="ctr">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Producción de biogás (m3/año)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Consumo de agua (m3/año)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Producción de biogás  (m3/año)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Consumo de agua  (m3/año)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Producción de biogás acumulado (m3/año)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b="1">
                          <a:effectLst/>
                          <a:latin typeface="Times New Roman" panose="02020603050405020304" pitchFamily="18" charset="0"/>
                          <a:ea typeface="Times New Roman" panose="02020603050405020304" pitchFamily="18" charset="0"/>
                          <a:cs typeface="Times New Roman" panose="02020603050405020304" pitchFamily="18" charset="0"/>
                        </a:rPr>
                        <a:t>Producción de biogás (m3/kg RSU)</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5637251,93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5816101,93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348240,24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97,24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2251,39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350491,63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0,41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6009551,93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968709,08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270,50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9077,00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0,62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1328277,71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0,41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6210301,93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1435294,47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400,78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20625,50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1,40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2784197,68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0,41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6414701,93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1743599,57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486,87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37054,34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2,52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4564851,59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0,40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6626401,93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1888212,91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527,25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58525,33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3,98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6511589,83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0,40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6849051,93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1950613,98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544,68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81827,55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5,56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8544031,35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0,40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7075351,93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2015326,19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562,75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103650,24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7,04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10663007,79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0,39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7308951,93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2082293,19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581,45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123949,68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8,42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12869250,66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0,39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7549851,93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2151345,86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600,73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142673,39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9,69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15163269,91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0,39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2029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7798051,93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2222540,57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620,61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159768,15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10,85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17545578,62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0,39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2295877,32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641,09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175180,03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11,90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20016635,98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0,39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1873905,75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523,26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185633,59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12,61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22076175,32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0,38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1064824,47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297,33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187745,51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12,75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23328745,29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0,36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477890,15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133,44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181240,28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12,31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23987875,72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0,32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120430,82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33,63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165833,63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11,26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24274140,17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0,21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142358,27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9,67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24416498,44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116498,47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7,91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24532996,91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93000,11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6,32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24625997,02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dirty="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71941,93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4,89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24697938,95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2039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53404,81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3,63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24751343,76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2040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37471,86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2,55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24788815,62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2041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24229,80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1,65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24813045,42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a:noFill/>
                    </a:lnB>
                    <a:solidFill>
                      <a:srgbClr val="FFFFFF"/>
                    </a:solidFill>
                  </a:tcPr>
                </a:tc>
              </a:tr>
              <a:tr h="234740">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2042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dirty="0">
                          <a:effectLst/>
                          <a:latin typeface="Times New Roman" panose="02020603050405020304" pitchFamily="18" charset="0"/>
                          <a:ea typeface="Times New Roman" panose="02020603050405020304" pitchFamily="18" charset="0"/>
                          <a:cs typeface="Times New Roman" panose="02020603050405020304" pitchFamily="18" charset="0"/>
                        </a:rPr>
                        <a:t>13768,30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0,94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effectLst/>
                          <a:latin typeface="Times New Roman" panose="02020603050405020304" pitchFamily="18" charset="0"/>
                          <a:ea typeface="Times New Roman" panose="02020603050405020304" pitchFamily="18" charset="0"/>
                          <a:cs typeface="Times New Roman" panose="02020603050405020304" pitchFamily="18" charset="0"/>
                        </a:rPr>
                        <a:t>24826813,72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dirty="0">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548" marR="155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2656559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840628064"/>
              </p:ext>
            </p:extLst>
          </p:nvPr>
        </p:nvGraphicFramePr>
        <p:xfrm>
          <a:off x="781050" y="514350"/>
          <a:ext cx="9734550" cy="5676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83794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Lixiviados</a:t>
            </a:r>
            <a:endParaRPr lang="es-ES"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170830381"/>
              </p:ext>
            </p:extLst>
          </p:nvPr>
        </p:nvGraphicFramePr>
        <p:xfrm>
          <a:off x="2792556" y="2147888"/>
          <a:ext cx="9399443" cy="3085024"/>
        </p:xfrm>
        <a:graphic>
          <a:graphicData uri="http://schemas.openxmlformats.org/drawingml/2006/table">
            <a:tbl>
              <a:tblPr firstRow="1" firstCol="1" bandRow="1"/>
              <a:tblGrid>
                <a:gridCol w="1288261"/>
                <a:gridCol w="606938"/>
                <a:gridCol w="606938"/>
                <a:gridCol w="605859"/>
                <a:gridCol w="605859"/>
                <a:gridCol w="605859"/>
                <a:gridCol w="605859"/>
                <a:gridCol w="612328"/>
                <a:gridCol w="605859"/>
                <a:gridCol w="623107"/>
                <a:gridCol w="605859"/>
                <a:gridCol w="605859"/>
                <a:gridCol w="605859"/>
                <a:gridCol w="814999"/>
              </a:tblGrid>
              <a:tr h="359776">
                <a:tc>
                  <a:txBody>
                    <a:bodyPr/>
                    <a:lstStyle/>
                    <a:p>
                      <a:pPr indent="180340" algn="ctr">
                        <a:lnSpc>
                          <a:spcPct val="150000"/>
                        </a:lnSpc>
                        <a:spcAft>
                          <a:spcPts val="0"/>
                        </a:spcAft>
                      </a:pPr>
                      <a:r>
                        <a:rPr lang="es-ES" sz="1200" b="1" dirty="0">
                          <a:effectLst/>
                          <a:latin typeface="Times New Roman" panose="02020603050405020304" pitchFamily="18" charset="0"/>
                          <a:ea typeface="Times New Roman" panose="02020603050405020304" pitchFamily="18" charset="0"/>
                          <a:cs typeface="Times New Roman" panose="02020603050405020304" pitchFamily="18" charset="0"/>
                        </a:rPr>
                        <a:t>Parámetros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sep</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oct</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nov</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dic</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ene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feb</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Mar</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abr</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may</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jun</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jul</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ago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b="1">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776">
                <a:tc>
                  <a:txBody>
                    <a:bodyPr/>
                    <a:lstStyle/>
                    <a:p>
                      <a:pPr indent="180340">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Temp (ºC)</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14,7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14,6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14,7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14,7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14,8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15,0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15,1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15,4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15,3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15,1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14,7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14,6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178,70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539663">
                <a:tc>
                  <a:txBody>
                    <a:bodyPr/>
                    <a:lstStyle/>
                    <a:p>
                      <a:pPr indent="180340">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i: índice de calor anual</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5,07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5,17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5,28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5,33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5,49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5,44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5,33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5,07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62,64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539663">
                <a:tc>
                  <a:txBody>
                    <a:bodyPr/>
                    <a:lstStyle/>
                    <a:p>
                      <a:pPr indent="180340">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ETP sin corr. (mm/mes)</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56,5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dirty="0">
                          <a:effectLst/>
                          <a:latin typeface="Times New Roman" panose="02020603050405020304" pitchFamily="18" charset="0"/>
                          <a:ea typeface="Times New Roman" panose="02020603050405020304" pitchFamily="18" charset="0"/>
                          <a:cs typeface="Times New Roman" panose="02020603050405020304" pitchFamily="18" charset="0"/>
                        </a:rPr>
                        <a:t>55,9</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56,5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56,5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57,0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58,2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58,8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60,5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59,9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58,8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56,5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55,9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359776">
                <a:tc>
                  <a:txBody>
                    <a:bodyPr/>
                    <a:lstStyle/>
                    <a:p>
                      <a:pPr indent="180340">
                        <a:lnSpc>
                          <a:spcPct val="150000"/>
                        </a:lnSpc>
                        <a:spcAft>
                          <a:spcPts val="0"/>
                        </a:spcAft>
                      </a:pPr>
                      <a:r>
                        <a:rPr lang="es-ES" sz="1200" dirty="0">
                          <a:effectLst/>
                          <a:latin typeface="Times New Roman" panose="02020603050405020304" pitchFamily="18" charset="0"/>
                          <a:ea typeface="Times New Roman" panose="02020603050405020304" pitchFamily="18" charset="0"/>
                          <a:cs typeface="Times New Roman" panose="02020603050405020304" pitchFamily="18" charset="0"/>
                        </a:rPr>
                        <a:t>nº días mes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359776">
                <a:tc>
                  <a:txBody>
                    <a:bodyPr/>
                    <a:lstStyle/>
                    <a:p>
                      <a:pPr indent="180340">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nº horas luz</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539663">
                <a:tc>
                  <a:txBody>
                    <a:bodyPr/>
                    <a:lstStyle/>
                    <a:p>
                      <a:pPr indent="180340">
                        <a:lnSpc>
                          <a:spcPct val="150000"/>
                        </a:lnSpc>
                        <a:spcAft>
                          <a:spcPts val="0"/>
                        </a:spcAft>
                      </a:pPr>
                      <a:r>
                        <a:rPr lang="es-ES" sz="1200" dirty="0">
                          <a:effectLst/>
                          <a:latin typeface="Times New Roman" panose="02020603050405020304" pitchFamily="18" charset="0"/>
                          <a:ea typeface="Times New Roman" panose="02020603050405020304" pitchFamily="18" charset="0"/>
                          <a:cs typeface="Times New Roman" panose="02020603050405020304" pitchFamily="18" charset="0"/>
                        </a:rPr>
                        <a:t>ETP </a:t>
                      </a:r>
                      <a:r>
                        <a:rPr lang="es-ES" sz="1200" dirty="0" err="1">
                          <a:effectLst/>
                          <a:latin typeface="Times New Roman" panose="02020603050405020304" pitchFamily="18" charset="0"/>
                          <a:ea typeface="Times New Roman" panose="02020603050405020304" pitchFamily="18" charset="0"/>
                          <a:cs typeface="Times New Roman" panose="02020603050405020304" pitchFamily="18" charset="0"/>
                        </a:rPr>
                        <a:t>corr</a:t>
                      </a:r>
                      <a:r>
                        <a:rPr lang="es-ES" sz="1200" dirty="0">
                          <a:effectLst/>
                          <a:latin typeface="Times New Roman" panose="02020603050405020304" pitchFamily="18" charset="0"/>
                          <a:ea typeface="Times New Roman" panose="02020603050405020304" pitchFamily="18" charset="0"/>
                          <a:cs typeface="Times New Roman" panose="02020603050405020304" pitchFamily="18" charset="0"/>
                        </a:rPr>
                        <a:t>. (mm/mes)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56,5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57,8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56,5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58,3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58,9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54,3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60,7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60,5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61,9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58,8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58,3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a:effectLst/>
                          <a:latin typeface="Times New Roman" panose="02020603050405020304" pitchFamily="18" charset="0"/>
                          <a:ea typeface="Times New Roman" panose="02020603050405020304" pitchFamily="18" charset="0"/>
                          <a:cs typeface="Times New Roman" panose="02020603050405020304" pitchFamily="18" charset="0"/>
                        </a:rPr>
                        <a:t>57,8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200" dirty="0">
                          <a:effectLst/>
                          <a:latin typeface="Times New Roman" panose="02020603050405020304" pitchFamily="18" charset="0"/>
                          <a:ea typeface="Times New Roman" panose="02020603050405020304" pitchFamily="18" charset="0"/>
                          <a:cs typeface="Times New Roman" panose="02020603050405020304" pitchFamily="18" charset="0"/>
                        </a:rPr>
                        <a:t>700,2</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Rectángulo 5"/>
          <p:cNvSpPr/>
          <p:nvPr/>
        </p:nvSpPr>
        <p:spPr>
          <a:xfrm>
            <a:off x="2656114" y="1436772"/>
            <a:ext cx="7467600" cy="507831"/>
          </a:xfrm>
          <a:prstGeom prst="rect">
            <a:avLst/>
          </a:prstGeom>
        </p:spPr>
        <p:txBody>
          <a:bodyPr wrap="square">
            <a:spAutoFit/>
          </a:bodyPr>
          <a:lstStyle/>
          <a:p>
            <a:pPr indent="180340">
              <a:lnSpc>
                <a:spcPct val="150000"/>
              </a:lnSpc>
              <a:spcAft>
                <a:spcPts val="0"/>
              </a:spcAft>
            </a:pPr>
            <a:r>
              <a:rPr lang="es-ES" i="1" dirty="0">
                <a:latin typeface="Times New Roman" panose="02020603050405020304" pitchFamily="18" charset="0"/>
                <a:ea typeface="Calibri" panose="020F0502020204030204" pitchFamily="34" charset="0"/>
              </a:rPr>
              <a:t>Resumen para el cálculo dela Evapotranspiración corregida (mm/mes)  </a:t>
            </a:r>
            <a:endParaRPr lang="es-ES" dirty="0">
              <a:effectLst/>
              <a:latin typeface="Times New Roman" panose="02020603050405020304" pitchFamily="18" charset="0"/>
              <a:ea typeface="Calibri" panose="020F0502020204030204" pitchFamily="34" charset="0"/>
            </a:endParaRPr>
          </a:p>
        </p:txBody>
      </p:sp>
      <p:sp>
        <p:nvSpPr>
          <p:cNvPr id="7" name="Rectángulo 6"/>
          <p:cNvSpPr/>
          <p:nvPr/>
        </p:nvSpPr>
        <p:spPr>
          <a:xfrm>
            <a:off x="2792559" y="5227385"/>
            <a:ext cx="1835118" cy="507831"/>
          </a:xfrm>
          <a:prstGeom prst="rect">
            <a:avLst/>
          </a:prstGeom>
        </p:spPr>
        <p:txBody>
          <a:bodyPr wrap="none">
            <a:spAutoFit/>
          </a:bodyPr>
          <a:lstStyle/>
          <a:p>
            <a:pPr indent="180340" algn="just">
              <a:lnSpc>
                <a:spcPct val="150000"/>
              </a:lnSpc>
              <a:spcAft>
                <a:spcPts val="0"/>
              </a:spcAft>
            </a:pPr>
            <a:r>
              <a:rPr lang="es-ES" dirty="0">
                <a:latin typeface="Times New Roman" panose="02020603050405020304" pitchFamily="18" charset="0"/>
                <a:ea typeface="Calibri" panose="020F0502020204030204" pitchFamily="34" charset="0"/>
              </a:rPr>
              <a:t>Fuente: Propia. </a:t>
            </a:r>
            <a:endParaRPr lang="es-ES"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0" y="2408749"/>
                <a:ext cx="228472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𝑃</m:t>
                      </m:r>
                      <m:r>
                        <a:rPr lang="es-ES" sz="2000" i="0">
                          <a:latin typeface="Cambria Math" panose="02040503050406030204" pitchFamily="18" charset="0"/>
                        </a:rPr>
                        <m:t>=</m:t>
                      </m:r>
                      <m:r>
                        <a:rPr lang="es-ES" sz="2000" i="1">
                          <a:latin typeface="Cambria Math" panose="02040503050406030204" pitchFamily="18" charset="0"/>
                        </a:rPr>
                        <m:t>𝐸𝑠</m:t>
                      </m:r>
                      <m:r>
                        <a:rPr lang="es-ES" sz="2000" i="0">
                          <a:latin typeface="Cambria Math" panose="02040503050406030204" pitchFamily="18" charset="0"/>
                        </a:rPr>
                        <m:t>+</m:t>
                      </m:r>
                      <m:r>
                        <a:rPr lang="es-ES" sz="2000" i="1">
                          <a:latin typeface="Cambria Math" panose="02040503050406030204" pitchFamily="18" charset="0"/>
                        </a:rPr>
                        <m:t>𝐸𝑇𝑅</m:t>
                      </m:r>
                      <m:r>
                        <a:rPr lang="es-ES" sz="2000" i="0">
                          <a:latin typeface="Cambria Math" panose="02040503050406030204" pitchFamily="18" charset="0"/>
                        </a:rPr>
                        <m:t>+</m:t>
                      </m:r>
                      <m:r>
                        <a:rPr lang="es-ES" sz="2000" i="1">
                          <a:latin typeface="Cambria Math" panose="02040503050406030204" pitchFamily="18" charset="0"/>
                        </a:rPr>
                        <m:t>𝐼</m:t>
                      </m:r>
                      <m:r>
                        <a:rPr lang="es-ES" sz="2000" i="0">
                          <a:latin typeface="Cambria Math" panose="02040503050406030204" pitchFamily="18" charset="0"/>
                        </a:rPr>
                        <m:t> </m:t>
                      </m:r>
                    </m:oMath>
                  </m:oMathPara>
                </a14:m>
                <a:endParaRPr lang="es-ES" sz="2000" dirty="0"/>
              </a:p>
            </p:txBody>
          </p:sp>
        </mc:Choice>
        <mc:Fallback xmlns="">
          <p:sp>
            <p:nvSpPr>
              <p:cNvPr id="8" name="Rectángulo 7"/>
              <p:cNvSpPr>
                <a:spLocks noRot="1" noChangeAspect="1" noMove="1" noResize="1" noEditPoints="1" noAdjustHandles="1" noChangeArrowheads="1" noChangeShapeType="1" noTextEdit="1"/>
              </p:cNvSpPr>
              <p:nvPr/>
            </p:nvSpPr>
            <p:spPr>
              <a:xfrm>
                <a:off x="0" y="2408749"/>
                <a:ext cx="2284728" cy="400110"/>
              </a:xfrm>
              <a:prstGeom prst="rect">
                <a:avLst/>
              </a:prstGeom>
              <a:blipFill rotWithShape="0">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0" y="3137384"/>
                <a:ext cx="2792559" cy="8696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a:latin typeface="Cambria Math" panose="02040503050406030204" pitchFamily="18" charset="0"/>
                        </a:rPr>
                        <m:t>I</m:t>
                      </m:r>
                      <m:r>
                        <a:rPr lang="es-ES" i="0">
                          <a:latin typeface="Cambria Math" panose="02040503050406030204" pitchFamily="18" charset="0"/>
                        </a:rPr>
                        <m:t> = </m:t>
                      </m:r>
                      <m:nary>
                        <m:naryPr>
                          <m:chr m:val="∑"/>
                          <m:limLoc m:val="undOvr"/>
                          <m:ctrlPr>
                            <a:rPr lang="es-ES" i="1">
                              <a:latin typeface="Cambria Math"/>
                            </a:rPr>
                          </m:ctrlPr>
                        </m:naryPr>
                        <m:sub>
                          <m:r>
                            <a:rPr lang="es-ES" i="0">
                              <a:latin typeface="Cambria Math" panose="02040503050406030204" pitchFamily="18" charset="0"/>
                            </a:rPr>
                            <m:t>1    </m:t>
                          </m:r>
                        </m:sub>
                        <m:sup>
                          <m:r>
                            <a:rPr lang="es-ES" i="0">
                              <a:latin typeface="Cambria Math" panose="02040503050406030204" pitchFamily="18" charset="0"/>
                            </a:rPr>
                            <m:t>12</m:t>
                          </m:r>
                        </m:sup>
                        <m:e>
                          <m:r>
                            <m:rPr>
                              <m:sty m:val="p"/>
                            </m:rPr>
                            <a:rPr lang="es-ES" i="0">
                              <a:latin typeface="Cambria Math" panose="02040503050406030204" pitchFamily="18" charset="0"/>
                            </a:rPr>
                            <m:t>i</m:t>
                          </m:r>
                        </m:e>
                      </m:nary>
                      <m:r>
                        <a:rPr lang="es-ES" i="0">
                          <a:latin typeface="Cambria Math" panose="02040503050406030204" pitchFamily="18" charset="0"/>
                        </a:rPr>
                        <m:t> = </m:t>
                      </m:r>
                      <m:nary>
                        <m:naryPr>
                          <m:chr m:val="∑"/>
                          <m:limLoc m:val="undOvr"/>
                          <m:ctrlPr>
                            <a:rPr lang="es-ES" i="1">
                              <a:latin typeface="Cambria Math"/>
                            </a:rPr>
                          </m:ctrlPr>
                        </m:naryPr>
                        <m:sub>
                          <m:r>
                            <a:rPr lang="es-ES" i="0">
                              <a:latin typeface="Cambria Math" panose="02040503050406030204" pitchFamily="18" charset="0"/>
                            </a:rPr>
                            <m:t>1    </m:t>
                          </m:r>
                        </m:sub>
                        <m:sup>
                          <m:r>
                            <a:rPr lang="es-ES" i="0">
                              <a:latin typeface="Cambria Math" panose="02040503050406030204" pitchFamily="18" charset="0"/>
                            </a:rPr>
                            <m:t>12</m:t>
                          </m:r>
                        </m:sup>
                        <m:e>
                          <m:sSup>
                            <m:sSupPr>
                              <m:ctrlPr>
                                <a:rPr lang="es-ES" i="1">
                                  <a:latin typeface="Cambria Math"/>
                                </a:rPr>
                              </m:ctrlPr>
                            </m:sSupPr>
                            <m:e>
                              <m:d>
                                <m:dPr>
                                  <m:ctrlPr>
                                    <a:rPr lang="es-ES" i="1">
                                      <a:latin typeface="Cambria Math"/>
                                    </a:rPr>
                                  </m:ctrlPr>
                                </m:dPr>
                                <m:e>
                                  <m:f>
                                    <m:fPr>
                                      <m:type m:val="lin"/>
                                      <m:ctrlPr>
                                        <a:rPr lang="es-ES" i="1">
                                          <a:latin typeface="Cambria Math"/>
                                        </a:rPr>
                                      </m:ctrlPr>
                                    </m:fPr>
                                    <m:num>
                                      <m:r>
                                        <m:rPr>
                                          <m:sty m:val="p"/>
                                        </m:rPr>
                                        <a:rPr lang="es-ES" i="0">
                                          <a:latin typeface="Cambria Math" panose="02040503050406030204" pitchFamily="18" charset="0"/>
                                        </a:rPr>
                                        <m:t>t</m:t>
                                      </m:r>
                                    </m:num>
                                    <m:den>
                                      <m:r>
                                        <a:rPr lang="es-ES" i="0">
                                          <a:latin typeface="Cambria Math" panose="02040503050406030204" pitchFamily="18" charset="0"/>
                                        </a:rPr>
                                        <m:t>5</m:t>
                                      </m:r>
                                    </m:den>
                                  </m:f>
                                </m:e>
                              </m:d>
                            </m:e>
                            <m:sup>
                              <m:r>
                                <a:rPr lang="es-ES" i="0">
                                  <a:latin typeface="Cambria Math" panose="02040503050406030204" pitchFamily="18" charset="0"/>
                                </a:rPr>
                                <m:t>1,514</m:t>
                              </m:r>
                            </m:sup>
                          </m:sSup>
                        </m:e>
                      </m:nary>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0" y="3137384"/>
                <a:ext cx="2792559" cy="869662"/>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0" y="6130646"/>
                <a:ext cx="7620000" cy="3724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smtClean="0">
                          <a:latin typeface="Cambria Math" panose="02040503050406030204" pitchFamily="18" charset="0"/>
                        </a:rPr>
                        <m:t>a</m:t>
                      </m:r>
                      <m:r>
                        <a:rPr lang="es-ES" i="0">
                          <a:latin typeface="Cambria Math" panose="02040503050406030204" pitchFamily="18" charset="0"/>
                        </a:rPr>
                        <m:t> = (675×</m:t>
                      </m:r>
                      <m:sSup>
                        <m:sSupPr>
                          <m:ctrlPr>
                            <a:rPr lang="es-ES" i="1">
                              <a:latin typeface="Cambria Math"/>
                            </a:rPr>
                          </m:ctrlPr>
                        </m:sSupPr>
                        <m:e>
                          <m:r>
                            <a:rPr lang="es-ES" i="0">
                              <a:latin typeface="Cambria Math" panose="02040503050406030204" pitchFamily="18" charset="0"/>
                            </a:rPr>
                            <m:t>10</m:t>
                          </m:r>
                        </m:e>
                        <m:sup>
                          <m:r>
                            <a:rPr lang="es-ES" i="0">
                              <a:latin typeface="Cambria Math" panose="02040503050406030204" pitchFamily="18" charset="0"/>
                            </a:rPr>
                            <m:t>−9</m:t>
                          </m:r>
                        </m:sup>
                      </m:sSup>
                      <m:r>
                        <a:rPr lang="es-ES" i="0">
                          <a:latin typeface="Cambria Math" panose="02040503050406030204" pitchFamily="18" charset="0"/>
                        </a:rPr>
                        <m:t>)</m:t>
                      </m:r>
                      <m:sSup>
                        <m:sSupPr>
                          <m:ctrlPr>
                            <a:rPr lang="es-ES" i="1">
                              <a:latin typeface="Cambria Math"/>
                            </a:rPr>
                          </m:ctrlPr>
                        </m:sSupPr>
                        <m:e>
                          <m:r>
                            <a:rPr lang="es-ES" i="1">
                              <a:latin typeface="Cambria Math" panose="02040503050406030204" pitchFamily="18" charset="0"/>
                            </a:rPr>
                            <m:t>𝐼</m:t>
                          </m:r>
                        </m:e>
                        <m:sup>
                          <m:r>
                            <a:rPr lang="es-ES" i="0">
                              <a:latin typeface="Cambria Math" panose="02040503050406030204" pitchFamily="18" charset="0"/>
                            </a:rPr>
                            <m:t>3</m:t>
                          </m:r>
                        </m:sup>
                      </m:sSup>
                      <m:r>
                        <a:rPr lang="es-ES" i="0">
                          <a:latin typeface="Cambria Math" panose="02040503050406030204" pitchFamily="18" charset="0"/>
                        </a:rPr>
                        <m:t>−(771×</m:t>
                      </m:r>
                      <m:sSup>
                        <m:sSupPr>
                          <m:ctrlPr>
                            <a:rPr lang="es-ES" i="1">
                              <a:latin typeface="Cambria Math"/>
                            </a:rPr>
                          </m:ctrlPr>
                        </m:sSupPr>
                        <m:e>
                          <m:r>
                            <a:rPr lang="es-ES" i="0">
                              <a:latin typeface="Cambria Math" panose="02040503050406030204" pitchFamily="18" charset="0"/>
                            </a:rPr>
                            <m:t>10</m:t>
                          </m:r>
                        </m:e>
                        <m:sup>
                          <m:r>
                            <a:rPr lang="es-ES" i="0">
                              <a:latin typeface="Cambria Math" panose="02040503050406030204" pitchFamily="18" charset="0"/>
                            </a:rPr>
                            <m:t>−7</m:t>
                          </m:r>
                        </m:sup>
                      </m:sSup>
                      <m:r>
                        <a:rPr lang="es-ES" i="0">
                          <a:latin typeface="Cambria Math" panose="02040503050406030204" pitchFamily="18" charset="0"/>
                        </a:rPr>
                        <m:t>)</m:t>
                      </m:r>
                      <m:sSup>
                        <m:sSupPr>
                          <m:ctrlPr>
                            <a:rPr lang="es-ES" i="1">
                              <a:latin typeface="Cambria Math"/>
                            </a:rPr>
                          </m:ctrlPr>
                        </m:sSupPr>
                        <m:e>
                          <m:r>
                            <a:rPr lang="es-ES" i="1">
                              <a:latin typeface="Cambria Math" panose="02040503050406030204" pitchFamily="18" charset="0"/>
                            </a:rPr>
                            <m:t>𝐼</m:t>
                          </m:r>
                        </m:e>
                        <m:sup>
                          <m:r>
                            <a:rPr lang="es-ES" i="0">
                              <a:latin typeface="Cambria Math" panose="02040503050406030204" pitchFamily="18" charset="0"/>
                            </a:rPr>
                            <m:t>2</m:t>
                          </m:r>
                        </m:sup>
                      </m:sSup>
                      <m:r>
                        <a:rPr lang="es-ES" i="0">
                          <a:latin typeface="Cambria Math" panose="02040503050406030204" pitchFamily="18" charset="0"/>
                        </a:rPr>
                        <m:t>−(1972 </m:t>
                      </m:r>
                      <m:sSup>
                        <m:sSupPr>
                          <m:ctrlPr>
                            <a:rPr lang="es-ES" i="1">
                              <a:latin typeface="Cambria Math"/>
                            </a:rPr>
                          </m:ctrlPr>
                        </m:sSupPr>
                        <m:e>
                          <m:r>
                            <a:rPr lang="es-ES" i="0">
                              <a:latin typeface="Cambria Math" panose="02040503050406030204" pitchFamily="18" charset="0"/>
                            </a:rPr>
                            <m:t>10</m:t>
                          </m:r>
                        </m:e>
                        <m:sup>
                          <m:r>
                            <a:rPr lang="es-ES" i="0">
                              <a:latin typeface="Cambria Math" panose="02040503050406030204" pitchFamily="18" charset="0"/>
                            </a:rPr>
                            <m:t>−5</m:t>
                          </m:r>
                        </m:sup>
                      </m:sSup>
                      <m:r>
                        <a:rPr lang="es-ES" i="0">
                          <a:latin typeface="Cambria Math" panose="02040503050406030204" pitchFamily="18" charset="0"/>
                        </a:rPr>
                        <m:t>)</m:t>
                      </m:r>
                      <m:r>
                        <m:rPr>
                          <m:sty m:val="p"/>
                        </m:rPr>
                        <a:rPr lang="es-ES" i="0">
                          <a:latin typeface="Cambria Math" panose="02040503050406030204" pitchFamily="18" charset="0"/>
                        </a:rPr>
                        <m:t>I</m:t>
                      </m:r>
                      <m:r>
                        <a:rPr lang="es-ES" i="0">
                          <a:latin typeface="Cambria Math" panose="02040503050406030204" pitchFamily="18" charset="0"/>
                        </a:rPr>
                        <m:t> + 0,4924 </m:t>
                      </m:r>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0" y="6130646"/>
                <a:ext cx="7620000" cy="372410"/>
              </a:xfrm>
              <a:prstGeom prst="rect">
                <a:avLst/>
              </a:prstGeom>
              <a:blipFill rotWithShape="0">
                <a:blip r:embed="rId4"/>
                <a:stretch>
                  <a:fillRect b="-1311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245804" y="4335571"/>
                <a:ext cx="1793120" cy="7468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𝑒</m:t>
                      </m:r>
                      <m:r>
                        <a:rPr lang="es-ES" i="0">
                          <a:latin typeface="Cambria Math" panose="02040503050406030204" pitchFamily="18" charset="0"/>
                        </a:rPr>
                        <m:t>=16 </m:t>
                      </m:r>
                      <m:sSup>
                        <m:sSupPr>
                          <m:ctrlPr>
                            <a:rPr lang="es-ES" i="1">
                              <a:latin typeface="Cambria Math"/>
                            </a:rPr>
                          </m:ctrlPr>
                        </m:sSupPr>
                        <m:e>
                          <m:d>
                            <m:dPr>
                              <m:ctrlPr>
                                <a:rPr lang="es-ES" i="1">
                                  <a:latin typeface="Cambria Math"/>
                                </a:rPr>
                              </m:ctrlPr>
                            </m:dPr>
                            <m:e>
                              <m:f>
                                <m:fPr>
                                  <m:ctrlPr>
                                    <a:rPr lang="es-ES" i="1">
                                      <a:latin typeface="Cambria Math"/>
                                    </a:rPr>
                                  </m:ctrlPr>
                                </m:fPr>
                                <m:num>
                                  <m:r>
                                    <a:rPr lang="es-ES" i="0">
                                      <a:latin typeface="Cambria Math" panose="02040503050406030204" pitchFamily="18" charset="0"/>
                                    </a:rPr>
                                    <m:t>10 </m:t>
                                  </m:r>
                                  <m:r>
                                    <a:rPr lang="es-ES" i="1">
                                      <a:latin typeface="Cambria Math" panose="02040503050406030204" pitchFamily="18" charset="0"/>
                                    </a:rPr>
                                    <m:t>𝑡</m:t>
                                  </m:r>
                                </m:num>
                                <m:den>
                                  <m:r>
                                    <a:rPr lang="es-ES" i="1">
                                      <a:latin typeface="Cambria Math" panose="02040503050406030204" pitchFamily="18" charset="0"/>
                                    </a:rPr>
                                    <m:t>𝐼</m:t>
                                  </m:r>
                                </m:den>
                              </m:f>
                            </m:e>
                          </m:d>
                        </m:e>
                        <m:sup>
                          <m:r>
                            <a:rPr lang="es-ES" i="1">
                              <a:latin typeface="Cambria Math" panose="02040503050406030204" pitchFamily="18" charset="0"/>
                            </a:rPr>
                            <m:t>𝑎</m:t>
                          </m:r>
                        </m:sup>
                      </m:sSup>
                    </m:oMath>
                  </m:oMathPara>
                </a14:m>
                <a:endParaRPr lang="es-ES" dirty="0"/>
              </a:p>
            </p:txBody>
          </p:sp>
        </mc:Choice>
        <mc:Fallback xmlns="">
          <p:sp>
            <p:nvSpPr>
              <p:cNvPr id="11" name="Rectángulo 10"/>
              <p:cNvSpPr>
                <a:spLocks noRot="1" noChangeAspect="1" noMove="1" noResize="1" noEditPoints="1" noAdjustHandles="1" noChangeArrowheads="1" noChangeShapeType="1" noTextEdit="1"/>
              </p:cNvSpPr>
              <p:nvPr/>
            </p:nvSpPr>
            <p:spPr>
              <a:xfrm>
                <a:off x="245804" y="4335571"/>
                <a:ext cx="1793120" cy="746808"/>
              </a:xfrm>
              <a:prstGeom prst="rect">
                <a:avLst/>
              </a:prstGeom>
              <a:blipFill rotWithShape="0">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567027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Balance Hídrico </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449659523"/>
              </p:ext>
            </p:extLst>
          </p:nvPr>
        </p:nvGraphicFramePr>
        <p:xfrm>
          <a:off x="838198" y="1750332"/>
          <a:ext cx="10515604" cy="4507323"/>
        </p:xfrm>
        <a:graphic>
          <a:graphicData uri="http://schemas.openxmlformats.org/drawingml/2006/table">
            <a:tbl>
              <a:tblPr firstRow="1" firstCol="1" bandRow="1"/>
              <a:tblGrid>
                <a:gridCol w="1905318"/>
                <a:gridCol w="860544"/>
                <a:gridCol w="963567"/>
                <a:gridCol w="616925"/>
                <a:gridCol w="616925"/>
                <a:gridCol w="616925"/>
                <a:gridCol w="616925"/>
                <a:gridCol w="616925"/>
                <a:gridCol w="616925"/>
                <a:gridCol w="616925"/>
                <a:gridCol w="616925"/>
                <a:gridCol w="616925"/>
                <a:gridCol w="616925"/>
                <a:gridCol w="616925"/>
              </a:tblGrid>
              <a:tr h="1210085">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Parámetros</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FEBRERO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MARZO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ABRIL</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MAYO </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JUNIO </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JULIO </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AGOSTO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SEPTIEMBRE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OCTUBRE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NOVIEMBRE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DICIEMBRE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ANUAL (mm/año)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2657">
                <a:tc>
                  <a:txBody>
                    <a:bodyPr/>
                    <a:lstStyle/>
                    <a:p>
                      <a:pPr indent="180340">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Temperatura promedio (°C)</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14,70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14,60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14,70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14,70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14,80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15,10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15,40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15,30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15,10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14,70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14,60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pPr>
                      <a:endParaRPr lang="es-ES" sz="1400">
                        <a:effectLst/>
                        <a:latin typeface="Calibri" panose="020F0502020204030204" pitchFamily="34" charset="0"/>
                        <a:cs typeface="Times New Roman" panose="02020603050405020304" pitchFamily="18" charset="0"/>
                      </a:endParaRPr>
                    </a:p>
                  </a:txBody>
                  <a:tcPr marL="42417" marR="4241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392657">
                <a:tc>
                  <a:txBody>
                    <a:bodyPr/>
                    <a:lstStyle/>
                    <a:p>
                      <a:pPr indent="180340">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Precipitación (mm/mes)</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55,70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57,60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77,40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87,00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59,90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28,30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11,60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8,70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33,20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66,10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68,30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66,10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619,9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r>
              <a:tr h="392657">
                <a:tc>
                  <a:txBody>
                    <a:bodyPr/>
                    <a:lstStyle/>
                    <a:p>
                      <a:pPr indent="180340">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Pmáx (mm/día)</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15,96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16,41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16,76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18,11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14,62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6,43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5,38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16,64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17,23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16,32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a:lnSpc>
                          <a:spcPct val="107000"/>
                        </a:lnSpc>
                      </a:pPr>
                      <a:endParaRPr lang="es-ES" sz="1400">
                        <a:effectLst/>
                        <a:latin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r>
              <a:tr h="392657">
                <a:tc>
                  <a:txBody>
                    <a:bodyPr/>
                    <a:lstStyle/>
                    <a:p>
                      <a:pPr indent="180340">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Escorrentía(mm/mes)</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16,71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17,28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23,22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26,10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17,97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9,96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19,83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20,49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19,83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a:lnSpc>
                          <a:spcPct val="107000"/>
                        </a:lnSpc>
                      </a:pPr>
                      <a:endParaRPr lang="es-ES" sz="1400">
                        <a:effectLst/>
                        <a:latin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r>
              <a:tr h="588985">
                <a:tc>
                  <a:txBody>
                    <a:bodyPr/>
                    <a:lstStyle/>
                    <a:p>
                      <a:pPr indent="180340">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Evapotranspiración corregida (mm/mes)</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56,47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57,76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56,47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58,35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58,94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54,30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60,71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60,49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61,90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58,75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58,35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57,76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700,2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r>
              <a:tr h="588985">
                <a:tc>
                  <a:txBody>
                    <a:bodyPr/>
                    <a:lstStyle/>
                    <a:p>
                      <a:pPr indent="180340">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Déficit</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-17,48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-17,44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-17,01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-34,49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-52,59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-54,40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-38,66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-12,48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-10,54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-11,49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c>
                  <a:txBody>
                    <a:bodyPr/>
                    <a:lstStyle/>
                    <a:p>
                      <a:pPr>
                        <a:lnSpc>
                          <a:spcPct val="107000"/>
                        </a:lnSpc>
                      </a:pPr>
                      <a:endParaRPr lang="es-ES" sz="1400">
                        <a:effectLst/>
                        <a:latin typeface="Calibri" panose="020F0502020204030204" pitchFamily="34" charset="0"/>
                        <a:cs typeface="Times New Roman" panose="02020603050405020304" pitchFamily="18" charset="0"/>
                      </a:endParaRPr>
                    </a:p>
                  </a:txBody>
                  <a:tcPr marL="42417" marR="42417" marT="0" marB="0" anchor="b">
                    <a:lnL>
                      <a:noFill/>
                    </a:lnL>
                    <a:lnR>
                      <a:noFill/>
                    </a:lnR>
                    <a:lnT>
                      <a:noFill/>
                    </a:lnT>
                    <a:lnB>
                      <a:noFill/>
                    </a:lnB>
                    <a:solidFill>
                      <a:srgbClr val="FFFFFF"/>
                    </a:solidFill>
                  </a:tcPr>
                </a:tc>
              </a:tr>
              <a:tr h="392657">
                <a:tc>
                  <a:txBody>
                    <a:bodyPr/>
                    <a:lstStyle/>
                    <a:p>
                      <a:pPr indent="180340">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Infiltración (mm/mes)</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r">
                        <a:lnSpc>
                          <a:spcPct val="150000"/>
                        </a:lnSpc>
                        <a:spcAft>
                          <a:spcPts val="0"/>
                        </a:spcAft>
                      </a:pPr>
                      <a:r>
                        <a:rPr lang="es-E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417" marR="4241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6" name="Rectángulo 5"/>
          <p:cNvSpPr/>
          <p:nvPr/>
        </p:nvSpPr>
        <p:spPr>
          <a:xfrm>
            <a:off x="577064" y="6179542"/>
            <a:ext cx="1719702" cy="507831"/>
          </a:xfrm>
          <a:prstGeom prst="rect">
            <a:avLst/>
          </a:prstGeom>
        </p:spPr>
        <p:txBody>
          <a:bodyPr wrap="none">
            <a:spAutoFit/>
          </a:bodyPr>
          <a:lstStyle/>
          <a:p>
            <a:pPr indent="180340">
              <a:lnSpc>
                <a:spcPct val="150000"/>
              </a:lnSpc>
              <a:spcAft>
                <a:spcPts val="0"/>
              </a:spcAft>
            </a:pPr>
            <a:r>
              <a:rPr lang="es-ES" dirty="0">
                <a:latin typeface="Times New Roman" panose="02020603050405020304" pitchFamily="18" charset="0"/>
                <a:ea typeface="Calibri" panose="020F0502020204030204" pitchFamily="34" charset="0"/>
              </a:rPr>
              <a:t>Fuente: Propia</a:t>
            </a:r>
            <a:endParaRPr lang="es-E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72671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57200"/>
            <a:ext cx="10515600" cy="5589134"/>
          </a:xfrm>
        </p:spPr>
        <p:txBody>
          <a:bodyPr>
            <a:normAutofit/>
          </a:bodyPr>
          <a:lstStyle/>
          <a:p>
            <a:pPr algn="just"/>
            <a:r>
              <a:rPr lang="es-ES" sz="2400" dirty="0"/>
              <a:t>Una vez que se obtiene el valor de infiltración mes y con la finalidad de calcular la producción de lixiviados anual para el relleno sanitario del cantón Pedro </a:t>
            </a:r>
            <a:r>
              <a:rPr lang="es-ES" sz="2400" dirty="0" err="1"/>
              <a:t>Moncayo</a:t>
            </a:r>
            <a:r>
              <a:rPr lang="es-ES" sz="2400" dirty="0"/>
              <a:t>, se empleó la metodología de </a:t>
            </a:r>
            <a:r>
              <a:rPr lang="es-ES" sz="2400" dirty="0" err="1"/>
              <a:t>Tchobanoglous</a:t>
            </a:r>
            <a:r>
              <a:rPr lang="es-ES" sz="2400" dirty="0"/>
              <a:t> et al</a:t>
            </a:r>
            <a:r>
              <a:rPr lang="es-ES" sz="2400" i="1" dirty="0"/>
              <a:t>.</a:t>
            </a:r>
            <a:r>
              <a:rPr lang="es-ES" sz="2400" dirty="0"/>
              <a:t> (1994), para el efecto se realiza el cálculo de generación de lixiviados por unidad de área (m</a:t>
            </a:r>
            <a:r>
              <a:rPr lang="es-ES" sz="2400" baseline="30000" dirty="0"/>
              <a:t>2</a:t>
            </a:r>
            <a:r>
              <a:rPr lang="es-ES" sz="2400" dirty="0"/>
              <a:t>) </a:t>
            </a:r>
            <a:endParaRPr lang="es-ES" sz="2400" dirty="0" smtClean="0"/>
          </a:p>
          <a:p>
            <a:pPr algn="just"/>
            <a:endParaRPr lang="en-US" sz="2000" dirty="0"/>
          </a:p>
          <a:p>
            <a:pPr marL="457200" lvl="0" indent="-457200" algn="just">
              <a:buAutoNum type="arabicPeriod"/>
            </a:pPr>
            <a:r>
              <a:rPr lang="es-EC" sz="2000" dirty="0" smtClean="0"/>
              <a:t>Definimos </a:t>
            </a:r>
            <a:r>
              <a:rPr lang="es-EC" sz="2000" dirty="0"/>
              <a:t>los elementos del balance de aguas para el primer nivel. </a:t>
            </a:r>
            <a:endParaRPr lang="es-ES" sz="2000" dirty="0" smtClean="0"/>
          </a:p>
          <a:p>
            <a:pPr marL="457200" lvl="1" indent="0" algn="just">
              <a:buNone/>
            </a:pPr>
            <a:r>
              <a:rPr lang="es-EC" sz="1800" dirty="0"/>
              <a:t>Determinar el peso del material de cubrición y de los residuos sólidos </a:t>
            </a:r>
            <a:endParaRPr lang="es-EC" sz="1800" dirty="0" smtClean="0"/>
          </a:p>
          <a:p>
            <a:pPr marL="457200" lvl="1" indent="0" algn="just">
              <a:buNone/>
            </a:pPr>
            <a:r>
              <a:rPr lang="es-EC" sz="1800" dirty="0"/>
              <a:t>Peso seco de residuos </a:t>
            </a:r>
            <a:r>
              <a:rPr lang="es-EC" sz="1800" dirty="0" smtClean="0"/>
              <a:t>sólidos</a:t>
            </a:r>
          </a:p>
          <a:p>
            <a:pPr marL="457200" lvl="1" indent="0" algn="just">
              <a:buNone/>
            </a:pPr>
            <a:r>
              <a:rPr lang="es-EC" sz="1800" dirty="0"/>
              <a:t>Peso de agua  de residuos </a:t>
            </a:r>
            <a:r>
              <a:rPr lang="es-EC" sz="1800" dirty="0" smtClean="0"/>
              <a:t>sólidos</a:t>
            </a:r>
          </a:p>
          <a:p>
            <a:pPr marL="457200" lvl="1" indent="0" algn="just">
              <a:buNone/>
            </a:pPr>
            <a:r>
              <a:rPr lang="es-EC" sz="1800" dirty="0"/>
              <a:t>Peso del agua (precipitación) que se infiltra en el relleno </a:t>
            </a:r>
            <a:endParaRPr lang="es-EC" sz="1800" dirty="0" smtClean="0"/>
          </a:p>
          <a:p>
            <a:pPr marL="457200" lvl="1" indent="0" algn="just">
              <a:buNone/>
            </a:pPr>
            <a:endParaRPr lang="es-EC" sz="1800" dirty="0" smtClean="0"/>
          </a:p>
          <a:p>
            <a:pPr marL="0" indent="0" algn="just">
              <a:buNone/>
            </a:pPr>
            <a:r>
              <a:rPr lang="es-ES" sz="2000" dirty="0"/>
              <a:t>2.- Preparamos un balance de aguas para el final del año 1 y determinamos la cantidad de lixiviados que se puede esperar. </a:t>
            </a:r>
          </a:p>
          <a:p>
            <a:pPr marL="457200" lvl="1" indent="0" algn="just">
              <a:buNone/>
            </a:pPr>
            <a:r>
              <a:rPr lang="es-EC" sz="1800" dirty="0"/>
              <a:t>Determinar el peso del agua consumida en la producción de biogás. </a:t>
            </a:r>
            <a:endParaRPr lang="es-EC" sz="1800" dirty="0" smtClean="0"/>
          </a:p>
          <a:p>
            <a:pPr marL="457200" lvl="1" indent="0" algn="just">
              <a:buNone/>
            </a:pPr>
            <a:r>
              <a:rPr lang="es-EC" sz="1800" dirty="0"/>
              <a:t>Determinar el peso del vapor de agua presente en el gas. </a:t>
            </a:r>
            <a:endParaRPr lang="es-EC" sz="1800" dirty="0" smtClean="0"/>
          </a:p>
          <a:p>
            <a:pPr marL="457200" lvl="1" indent="0" algn="just">
              <a:buNone/>
            </a:pPr>
            <a:r>
              <a:rPr lang="es-ES" sz="1800" dirty="0"/>
              <a:t>Determinar el factor de capacidad de campo </a:t>
            </a:r>
          </a:p>
          <a:p>
            <a:pPr marL="0" lvl="0" indent="0" algn="just">
              <a:buNone/>
            </a:pPr>
            <a:endParaRPr lang="es-ES" sz="2400" dirty="0"/>
          </a:p>
          <a:p>
            <a:pPr marL="0" indent="0" algn="just">
              <a:buNone/>
            </a:pPr>
            <a:endParaRPr lang="es-ES" sz="2400" dirty="0"/>
          </a:p>
          <a:p>
            <a:pPr marL="0" lvl="0" indent="0" algn="just">
              <a:buNone/>
            </a:pPr>
            <a:endParaRPr lang="es-ES" sz="2400" dirty="0"/>
          </a:p>
          <a:p>
            <a:pPr marL="0" indent="0" algn="just">
              <a:buNone/>
            </a:pPr>
            <a:endParaRPr lang="es-ES" sz="2400" dirty="0"/>
          </a:p>
          <a:p>
            <a:pPr marL="0" lvl="0" indent="0" algn="just">
              <a:buNone/>
            </a:pPr>
            <a:endParaRPr lang="es-ES" sz="2400" dirty="0"/>
          </a:p>
          <a:p>
            <a:pPr marL="0" indent="0" algn="just">
              <a:buNone/>
            </a:pPr>
            <a:endParaRPr lang="es-ES" sz="2400" dirty="0"/>
          </a:p>
        </p:txBody>
      </p:sp>
    </p:spTree>
    <p:extLst>
      <p:ext uri="{BB962C8B-B14F-4D97-AF65-F5344CB8AC3E}">
        <p14:creationId xmlns:p14="http://schemas.microsoft.com/office/powerpoint/2010/main" val="34805395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p:cNvGraphicFramePr>
            <a:graphicFrameLocks noGrp="1"/>
          </p:cNvGraphicFramePr>
          <p:nvPr>
            <p:ph idx="1"/>
            <p:extLst>
              <p:ext uri="{D42A27DB-BD31-4B8C-83A1-F6EECF244321}">
                <p14:modId xmlns:p14="http://schemas.microsoft.com/office/powerpoint/2010/main" val="326809662"/>
              </p:ext>
            </p:extLst>
          </p:nvPr>
        </p:nvGraphicFramePr>
        <p:xfrm>
          <a:off x="567743" y="313607"/>
          <a:ext cx="10515599" cy="5842499"/>
        </p:xfrm>
        <a:graphic>
          <a:graphicData uri="http://schemas.openxmlformats.org/drawingml/2006/table">
            <a:tbl>
              <a:tblPr firstRow="1" firstCol="1" bandRow="1"/>
              <a:tblGrid>
                <a:gridCol w="511132"/>
                <a:gridCol w="885904"/>
                <a:gridCol w="914936"/>
                <a:gridCol w="709956"/>
                <a:gridCol w="756581"/>
                <a:gridCol w="861271"/>
                <a:gridCol w="745144"/>
                <a:gridCol w="826962"/>
                <a:gridCol w="866548"/>
                <a:gridCol w="905258"/>
                <a:gridCol w="721391"/>
                <a:gridCol w="905258"/>
                <a:gridCol w="905258"/>
              </a:tblGrid>
              <a:tr h="1557999">
                <a:tc>
                  <a:txBody>
                    <a:bodyPr/>
                    <a:lstStyle/>
                    <a:p>
                      <a:pPr indent="180340" algn="ctr">
                        <a:lnSpc>
                          <a:spcPct val="150000"/>
                        </a:lnSpc>
                        <a:spcAft>
                          <a:spcPts val="0"/>
                        </a:spcAft>
                      </a:pPr>
                      <a:r>
                        <a:rPr lang="es-E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Año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Agua consumida en formación de biogás (kg/m3 biogás)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Peso de agua consumida en producción de biogás (kg)</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Peso de vapor de agua presente en el biogás (kg)</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Peso del agua en los residuos sólidos (kg)</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Peso seco de los residuos sólidos restantes (kg)</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Peso medio de los residuos sólidos (kg)</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 de capacidad de campo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Capacidad de campo de los residuos sólidos (kg)</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Lixiviados producidos (kg)</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 anual (m2)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Lixiviados producidos (m3/año)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Lixiviados producidos (m3/día)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811,01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2004,04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3966,90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688,20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122,82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3647,48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447,97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w="12700" cap="flat" cmpd="sng" algn="ctr">
                      <a:solidFill>
                        <a:srgbClr val="000000"/>
                      </a:solidFill>
                      <a:prstDash val="solid"/>
                      <a:round/>
                      <a:headEnd type="none" w="med" len="med"/>
                      <a:tailEnd type="none" w="med" len="med"/>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0,278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320,09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18,43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876,72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8117,72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742,97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133,75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3758,76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502,73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0,277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318,61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18,39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878,25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8120,03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742,87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135,38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3761,00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509,18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0,276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316,09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18,31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880,85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8123,98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742,68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138,17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6002,71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829,37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0,275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312,68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884,37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8129,37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742,43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141,94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6193,37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879,07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0,273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307,95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889,24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8136,91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742,08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147,16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6390,84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940,47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302,79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17,89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894,56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8145,26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741,69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152,88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6598,52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1008,75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0,269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298,44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17,76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899,05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8152,39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741,36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157,69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6809,61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1073,83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0,267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294,81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17,64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902,79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8158,39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741,08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161,71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7027,50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1136,45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0,266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291,83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17,55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905,87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8163,37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740,84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165,03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7252,21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1196,80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a:noFill/>
                    </a:lnB>
                  </a:tcPr>
                </a:tc>
              </a:tr>
              <a:tr h="389500">
                <a:tc>
                  <a:txBody>
                    <a:bodyPr/>
                    <a:lstStyle/>
                    <a:p>
                      <a:pPr indent="180340" algn="ct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289,42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17,47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908,35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8167,42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740,66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167,70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7679,78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1287,88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150000"/>
                        </a:lnSpc>
                        <a:spcAft>
                          <a:spcPts val="0"/>
                        </a:spcAft>
                      </a:pPr>
                      <a:r>
                        <a:rPr lang="es-E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3,53</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203" marR="28203"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938853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DISEÑOS </a:t>
            </a:r>
          </a:p>
        </p:txBody>
      </p:sp>
      <p:sp>
        <p:nvSpPr>
          <p:cNvPr id="3" name="Subtítulo 2"/>
          <p:cNvSpPr>
            <a:spLocks noGrp="1"/>
          </p:cNvSpPr>
          <p:nvPr>
            <p:ph type="subTitle" idx="1"/>
          </p:nvPr>
        </p:nvSpPr>
        <p:spPr/>
        <p:txBody>
          <a:bodyPr/>
          <a:lstStyle/>
          <a:p>
            <a:r>
              <a:rPr lang="en-US" dirty="0" smtClean="0"/>
              <a:t>CAPITULO 4</a:t>
            </a:r>
            <a:endParaRPr lang="es-ES" dirty="0"/>
          </a:p>
        </p:txBody>
      </p:sp>
    </p:spTree>
    <p:extLst>
      <p:ext uri="{BB962C8B-B14F-4D97-AF65-F5344CB8AC3E}">
        <p14:creationId xmlns:p14="http://schemas.microsoft.com/office/powerpoint/2010/main" val="3916704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Objetivos</a:t>
            </a:r>
          </a:p>
        </p:txBody>
      </p:sp>
      <p:sp>
        <p:nvSpPr>
          <p:cNvPr id="3" name="Marcador de contenido 2"/>
          <p:cNvSpPr>
            <a:spLocks noGrp="1"/>
          </p:cNvSpPr>
          <p:nvPr>
            <p:ph idx="1"/>
          </p:nvPr>
        </p:nvSpPr>
        <p:spPr>
          <a:xfrm>
            <a:off x="838200" y="1825625"/>
            <a:ext cx="5466347" cy="4351338"/>
          </a:xfrm>
        </p:spPr>
        <p:txBody>
          <a:bodyPr/>
          <a:lstStyle/>
          <a:p>
            <a:r>
              <a:rPr lang="es-EC" b="1" dirty="0"/>
              <a:t>Objetivo General</a:t>
            </a:r>
            <a:r>
              <a:rPr lang="es-EC" b="1" dirty="0" smtClean="0"/>
              <a:t>.</a:t>
            </a:r>
          </a:p>
          <a:p>
            <a:pPr marL="0" indent="0">
              <a:buNone/>
            </a:pPr>
            <a:endParaRPr lang="es-ES" b="1" dirty="0"/>
          </a:p>
          <a:p>
            <a:pPr marL="0" indent="0" algn="just">
              <a:buNone/>
            </a:pPr>
            <a:r>
              <a:rPr lang="es-EC" sz="2400" dirty="0"/>
              <a:t>Diseñar el Relleno Sanitario del cantón Pedro </a:t>
            </a:r>
            <a:r>
              <a:rPr lang="es-EC" sz="2400" dirty="0" err="1"/>
              <a:t>Moncayo</a:t>
            </a:r>
            <a:r>
              <a:rPr lang="es-EC" sz="2400" dirty="0"/>
              <a:t> mediante la generación de estudios preliminares característicos del área de estudio, con la finalidad de mejorar las condiciones de vida de los habitantes del Cantón. </a:t>
            </a:r>
            <a:endParaRPr lang="es-ES" sz="2400" dirty="0"/>
          </a:p>
          <a:p>
            <a:pPr marL="0" indent="0">
              <a:buNone/>
            </a:pPr>
            <a:endParaRPr lang="es-ES" dirty="0"/>
          </a:p>
        </p:txBody>
      </p:sp>
      <p:pic>
        <p:nvPicPr>
          <p:cNvPr id="4" name="Imagen 3"/>
          <p:cNvPicPr>
            <a:picLocks noChangeAspect="1"/>
          </p:cNvPicPr>
          <p:nvPr/>
        </p:nvPicPr>
        <p:blipFill>
          <a:blip r:embed="rId2"/>
          <a:stretch>
            <a:fillRect/>
          </a:stretch>
        </p:blipFill>
        <p:spPr>
          <a:xfrm>
            <a:off x="6529138" y="1690688"/>
            <a:ext cx="5293148" cy="3482891"/>
          </a:xfrm>
          <a:prstGeom prst="rect">
            <a:avLst/>
          </a:prstGeom>
        </p:spPr>
      </p:pic>
    </p:spTree>
    <p:extLst>
      <p:ext uri="{BB962C8B-B14F-4D97-AF65-F5344CB8AC3E}">
        <p14:creationId xmlns:p14="http://schemas.microsoft.com/office/powerpoint/2010/main" val="40138802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90550"/>
            <a:ext cx="10515600" cy="5586413"/>
          </a:xfrm>
        </p:spPr>
        <p:txBody>
          <a:bodyPr>
            <a:normAutofit/>
          </a:bodyPr>
          <a:lstStyle/>
          <a:p>
            <a:pPr marL="0" indent="0">
              <a:buNone/>
            </a:pPr>
            <a:r>
              <a:rPr lang="es-ES" sz="2200" dirty="0"/>
              <a:t>Para el relleno sanitario del Cantón Pedro </a:t>
            </a:r>
            <a:r>
              <a:rPr lang="es-ES" sz="2200" dirty="0" err="1"/>
              <a:t>Moncayo</a:t>
            </a:r>
            <a:r>
              <a:rPr lang="es-ES" sz="2200" dirty="0"/>
              <a:t> se empleara el método combinado ya que las condiciones </a:t>
            </a:r>
            <a:r>
              <a:rPr lang="es-ES" sz="2200" dirty="0" err="1"/>
              <a:t>hidro</a:t>
            </a:r>
            <a:r>
              <a:rPr lang="es-ES" sz="2200" dirty="0"/>
              <a:t>-geológicas, topográficas y físicas del sitio elegido son las adecuadas. </a:t>
            </a:r>
          </a:p>
        </p:txBody>
      </p:sp>
      <p:pic>
        <p:nvPicPr>
          <p:cNvPr id="4" name="Imagen 3"/>
          <p:cNvPicPr/>
          <p:nvPr/>
        </p:nvPicPr>
        <p:blipFill rotWithShape="1">
          <a:blip r:embed="rId2">
            <a:extLst>
              <a:ext uri="{28A0092B-C50C-407E-A947-70E740481C1C}">
                <a14:useLocalDpi xmlns:a14="http://schemas.microsoft.com/office/drawing/2010/main" val="0"/>
              </a:ext>
            </a:extLst>
          </a:blip>
          <a:srcRect l="6571" t="16183" r="39335" b="6041"/>
          <a:stretch/>
        </p:blipFill>
        <p:spPr bwMode="auto">
          <a:xfrm>
            <a:off x="5854065" y="1455103"/>
            <a:ext cx="5499735" cy="4721860"/>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838200" y="1952595"/>
            <a:ext cx="4552950" cy="4493538"/>
          </a:xfrm>
          <a:prstGeom prst="rect">
            <a:avLst/>
          </a:prstGeom>
        </p:spPr>
        <p:txBody>
          <a:bodyPr wrap="square">
            <a:spAutoFit/>
          </a:bodyPr>
          <a:lstStyle/>
          <a:p>
            <a:pPr algn="just"/>
            <a:r>
              <a:rPr lang="es-ES" sz="2200" dirty="0" smtClean="0"/>
              <a:t>El área para la implantación del relleno sanitario corresponde; la ocupación del área se distribuye en los cubetos de disposición final y áreas complementarias. El área de implantación de los cubetos de disposición final es de 11618,33 m</a:t>
            </a:r>
            <a:r>
              <a:rPr lang="es-ES" sz="2200" baseline="30000" dirty="0" smtClean="0"/>
              <a:t>2</a:t>
            </a:r>
            <a:r>
              <a:rPr lang="es-ES" sz="2200" dirty="0" smtClean="0"/>
              <a:t> considerando una densidad de compactación de 500kg/m</a:t>
            </a:r>
            <a:r>
              <a:rPr lang="es-ES" sz="2200" baseline="30000" dirty="0" smtClean="0"/>
              <a:t>3 </a:t>
            </a:r>
            <a:r>
              <a:rPr lang="es-ES" sz="2200" dirty="0" smtClean="0"/>
              <a:t>. El área complementaria es de 6534,00 m2., abarca: guardianía, bodegas de clasificación, área compostaje y parqueadero. </a:t>
            </a:r>
            <a:endParaRPr lang="es-ES" sz="2200" dirty="0"/>
          </a:p>
        </p:txBody>
      </p:sp>
    </p:spTree>
    <p:extLst>
      <p:ext uri="{BB962C8B-B14F-4D97-AF65-F5344CB8AC3E}">
        <p14:creationId xmlns:p14="http://schemas.microsoft.com/office/powerpoint/2010/main" val="7075464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66750" y="327025"/>
            <a:ext cx="10515600" cy="1325563"/>
          </a:xfrm>
        </p:spPr>
        <p:txBody>
          <a:bodyPr/>
          <a:lstStyle/>
          <a:p>
            <a:r>
              <a:rPr lang="es-ES" b="1" dirty="0"/>
              <a:t>Diseño del cubeto de disposición </a:t>
            </a:r>
            <a:r>
              <a:rPr lang="es-ES" b="1" dirty="0" smtClean="0"/>
              <a:t>final</a:t>
            </a:r>
            <a:endParaRPr lang="es-ES" b="1" dirty="0"/>
          </a:p>
        </p:txBody>
      </p:sp>
      <p:sp>
        <p:nvSpPr>
          <p:cNvPr id="3" name="Marcador de contenido 2"/>
          <p:cNvSpPr>
            <a:spLocks noGrp="1"/>
          </p:cNvSpPr>
          <p:nvPr>
            <p:ph idx="1"/>
          </p:nvPr>
        </p:nvSpPr>
        <p:spPr>
          <a:xfrm>
            <a:off x="838200" y="647700"/>
            <a:ext cx="10515600" cy="5529263"/>
          </a:xfrm>
        </p:spPr>
        <p:txBody>
          <a:bodyPr/>
          <a:lstStyle/>
          <a:p>
            <a:pPr marL="0" indent="0">
              <a:buNone/>
            </a:pPr>
            <a:endParaRPr lang="en-US" dirty="0" smtClean="0"/>
          </a:p>
          <a:p>
            <a:pPr marL="0" indent="0">
              <a:buNone/>
            </a:pPr>
            <a:endParaRPr lang="es-ES" dirty="0"/>
          </a:p>
        </p:txBody>
      </p:sp>
      <p:pic>
        <p:nvPicPr>
          <p:cNvPr id="6" name="Imagen 5"/>
          <p:cNvPicPr/>
          <p:nvPr/>
        </p:nvPicPr>
        <p:blipFill rotWithShape="1">
          <a:blip r:embed="rId2"/>
          <a:srcRect l="4043" t="33486" r="10006" b="19082"/>
          <a:stretch/>
        </p:blipFill>
        <p:spPr bwMode="auto">
          <a:xfrm>
            <a:off x="333375" y="1356807"/>
            <a:ext cx="6267450" cy="2805112"/>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6600825" y="1767558"/>
            <a:ext cx="5591175" cy="1785104"/>
          </a:xfrm>
          <a:prstGeom prst="rect">
            <a:avLst/>
          </a:prstGeom>
        </p:spPr>
        <p:txBody>
          <a:bodyPr wrap="square">
            <a:spAutoFit/>
          </a:bodyPr>
          <a:lstStyle/>
          <a:p>
            <a:pPr algn="just"/>
            <a:r>
              <a:rPr lang="es-ES" sz="2200" dirty="0" smtClean="0">
                <a:effectLst/>
                <a:ea typeface="Calibri" panose="020F0502020204030204" pitchFamily="34" charset="0"/>
              </a:rPr>
              <a:t>De acuerdo a las recomendaciones realizadas por la Organización Panamericana de la Salud (OPS/CEPIS, 2002) se requiere que la superficie de la base de las plataformas de residuos tenga una pendiente negativa de 2 </a:t>
            </a:r>
            <a:r>
              <a:rPr lang="es-ES" sz="2200" dirty="0" err="1" smtClean="0">
                <a:effectLst/>
                <a:ea typeface="Calibri" panose="020F0502020204030204" pitchFamily="34" charset="0"/>
              </a:rPr>
              <a:t>ó</a:t>
            </a:r>
            <a:r>
              <a:rPr lang="es-ES" sz="2200" dirty="0" smtClean="0">
                <a:effectLst/>
                <a:ea typeface="Calibri" panose="020F0502020204030204" pitchFamily="34" charset="0"/>
              </a:rPr>
              <a:t> 3%</a:t>
            </a:r>
            <a:endParaRPr lang="es-ES" sz="2200" dirty="0"/>
          </a:p>
        </p:txBody>
      </p:sp>
      <p:sp>
        <p:nvSpPr>
          <p:cNvPr id="8" name="Rectángulo 7"/>
          <p:cNvSpPr/>
          <p:nvPr/>
        </p:nvSpPr>
        <p:spPr>
          <a:xfrm>
            <a:off x="333375" y="4384963"/>
            <a:ext cx="5629275" cy="2123658"/>
          </a:xfrm>
          <a:prstGeom prst="rect">
            <a:avLst/>
          </a:prstGeom>
        </p:spPr>
        <p:txBody>
          <a:bodyPr wrap="square">
            <a:spAutoFit/>
          </a:bodyPr>
          <a:lstStyle/>
          <a:p>
            <a:pPr algn="just"/>
            <a:r>
              <a:rPr lang="es-EC" sz="2200" dirty="0">
                <a:ea typeface="Calibri" panose="020F0502020204030204" pitchFamily="34" charset="0"/>
              </a:rPr>
              <a:t>Se empleó taludes de diseño con la siguiente inclinación 0.5H:1V, lo cual garantiza la estabilidad de las paredes del cubeto, </a:t>
            </a:r>
            <a:r>
              <a:rPr lang="es-ES" sz="2200" dirty="0">
                <a:ea typeface="Calibri" panose="020F0502020204030204" pitchFamily="34" charset="0"/>
              </a:rPr>
              <a:t>en este caso se consideró la conformación de taludes de 7.5 metros de altura y bermas de 3.0 metros de ancho </a:t>
            </a:r>
          </a:p>
        </p:txBody>
      </p:sp>
      <p:pic>
        <p:nvPicPr>
          <p:cNvPr id="9" name="Imagen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625" y="3809871"/>
            <a:ext cx="2743200" cy="2698750"/>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80733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Construcción de celdas</a:t>
            </a:r>
          </a:p>
        </p:txBody>
      </p:sp>
      <p:sp>
        <p:nvSpPr>
          <p:cNvPr id="3" name="Marcador de contenido 2"/>
          <p:cNvSpPr>
            <a:spLocks noGrp="1"/>
          </p:cNvSpPr>
          <p:nvPr>
            <p:ph idx="1"/>
          </p:nvPr>
        </p:nvSpPr>
        <p:spPr/>
        <p:txBody>
          <a:bodyPr>
            <a:normAutofit/>
          </a:bodyPr>
          <a:lstStyle/>
          <a:p>
            <a:pPr marL="0" indent="0" algn="just">
              <a:buNone/>
            </a:pPr>
            <a:r>
              <a:rPr lang="es-ES" sz="2200" dirty="0"/>
              <a:t>La basura se descarga en el frente de trabajo; se esparcen sobre la superficie de terreno al pie del talud o de las celdas ya terminadas en capas sucesivas de 0,20 a 0,30 metros</a:t>
            </a:r>
            <a:r>
              <a:rPr lang="es-ES" sz="2200" dirty="0" smtClean="0"/>
              <a:t>.</a:t>
            </a:r>
            <a:r>
              <a:rPr lang="es-ES" sz="2200" dirty="0"/>
              <a:t> </a:t>
            </a:r>
            <a:r>
              <a:rPr lang="es-ES" sz="2200" dirty="0" smtClean="0"/>
              <a:t>El </a:t>
            </a:r>
            <a:r>
              <a:rPr lang="es-ES" sz="2200" dirty="0"/>
              <a:t>ancho de la celda tiene que ver con la dimensión requerida para la maniobra de los vehículos recolectores al momento de la descarga, el largo (avance) va estar definido por la cantidad de desechos que llegue y la altura por el criterio de compactación de residuos. </a:t>
            </a:r>
          </a:p>
        </p:txBody>
      </p:sp>
      <p:pic>
        <p:nvPicPr>
          <p:cNvPr id="4" name="Imagen 3"/>
          <p:cNvPicPr/>
          <p:nvPr/>
        </p:nvPicPr>
        <p:blipFill rotWithShape="1">
          <a:blip r:embed="rId2" cstate="print">
            <a:extLst>
              <a:ext uri="{28A0092B-C50C-407E-A947-70E740481C1C}">
                <a14:useLocalDpi xmlns:a14="http://schemas.microsoft.com/office/drawing/2010/main" val="0"/>
              </a:ext>
            </a:extLst>
          </a:blip>
          <a:srcRect l="11879" t="26523" r="29977" b="15671"/>
          <a:stretch/>
        </p:blipFill>
        <p:spPr bwMode="auto">
          <a:xfrm>
            <a:off x="1284605" y="3623310"/>
            <a:ext cx="4811395" cy="268859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extLst>
              <a:ext uri="{28A0092B-C50C-407E-A947-70E740481C1C}">
                <a14:useLocalDpi xmlns:a14="http://schemas.microsoft.com/office/drawing/2010/main" val="0"/>
              </a:ext>
            </a:extLst>
          </a:blip>
          <a:srcRect l="8088" t="19780" r="32009" b="14874"/>
          <a:stretch/>
        </p:blipFill>
        <p:spPr bwMode="auto">
          <a:xfrm>
            <a:off x="6327140" y="3328035"/>
            <a:ext cx="4795520" cy="32791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78849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Impermeabilización y drenaje</a:t>
            </a:r>
          </a:p>
        </p:txBody>
      </p:sp>
      <p:sp>
        <p:nvSpPr>
          <p:cNvPr id="3" name="Marcador de contenido 2"/>
          <p:cNvSpPr>
            <a:spLocks noGrp="1"/>
          </p:cNvSpPr>
          <p:nvPr>
            <p:ph idx="1"/>
          </p:nvPr>
        </p:nvSpPr>
        <p:spPr>
          <a:xfrm>
            <a:off x="168275" y="1720850"/>
            <a:ext cx="10515600" cy="4351338"/>
          </a:xfrm>
        </p:spPr>
        <p:txBody>
          <a:bodyPr/>
          <a:lstStyle/>
          <a:p>
            <a:pPr algn="just"/>
            <a:r>
              <a:rPr lang="es-ES" sz="2200" dirty="0"/>
              <a:t>. Para la impermeabilización del relleno sanitario se empleará una capa de arcilla compactada de 0,30 metros de espesor y una membrana sintética, </a:t>
            </a:r>
            <a:r>
              <a:rPr lang="es-ES" sz="2200" dirty="0" err="1"/>
              <a:t>geomembrana</a:t>
            </a:r>
            <a:r>
              <a:rPr lang="es-ES" sz="2200" dirty="0"/>
              <a:t> de polietileno de alta densidad, con un espesor mínimo de 1mm.  El drenaje para la captación de lixiviados se colocará sobre la </a:t>
            </a:r>
            <a:r>
              <a:rPr lang="es-ES" sz="2200" dirty="0" err="1"/>
              <a:t>geomembrana</a:t>
            </a:r>
            <a:r>
              <a:rPr lang="es-ES" sz="2200" dirty="0"/>
              <a:t> con una material filtrante de piedra de diámetro entre 10-20 cm, con la finalidad de que funcione como parte del dren transportando los lixiviados. </a:t>
            </a:r>
          </a:p>
          <a:p>
            <a:endParaRPr lang="es-ES" dirty="0"/>
          </a:p>
        </p:txBody>
      </p:sp>
      <p:pic>
        <p:nvPicPr>
          <p:cNvPr id="20482" name="Picture 2" descr="Resultado de imagen para GEOMEMBRANA RELLENO SANITA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766" y="3714750"/>
            <a:ext cx="3788834" cy="284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8638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Captación y conducción de gases </a:t>
            </a:r>
          </a:p>
        </p:txBody>
      </p:sp>
      <p:sp>
        <p:nvSpPr>
          <p:cNvPr id="3" name="Marcador de contenido 2"/>
          <p:cNvSpPr>
            <a:spLocks noGrp="1"/>
          </p:cNvSpPr>
          <p:nvPr>
            <p:ph idx="1"/>
          </p:nvPr>
        </p:nvSpPr>
        <p:spPr>
          <a:xfrm>
            <a:off x="838200" y="1825625"/>
            <a:ext cx="4838700" cy="4351338"/>
          </a:xfrm>
        </p:spPr>
        <p:txBody>
          <a:bodyPr>
            <a:normAutofit/>
          </a:bodyPr>
          <a:lstStyle/>
          <a:p>
            <a:pPr marL="0" indent="0" algn="just">
              <a:buNone/>
            </a:pPr>
            <a:r>
              <a:rPr lang="es-ES" sz="2200" dirty="0" smtClean="0"/>
              <a:t>Las chimeneas </a:t>
            </a:r>
            <a:r>
              <a:rPr lang="es-ES" sz="2200" dirty="0"/>
              <a:t>se construyen verticalmente a medida que avanza el </a:t>
            </a:r>
            <a:r>
              <a:rPr lang="es-ES" sz="2200" dirty="0" smtClean="0"/>
              <a:t>relleno. </a:t>
            </a:r>
            <a:r>
              <a:rPr lang="es-ES" sz="2200" dirty="0"/>
              <a:t>Se recomienda que cada una tenga una sección de 0.50 m de diámetro y que sean instaladas cada 50 metros, las chimeneas mantienen una distancia de perforaciones en la tubería de PVC entre 10 a 15 cm, las mismas que se construirán con un malla triple torsión calibre 12 galvanizada. Estas chimeneas se rellenan con piedra de diámetros de 4 o 6 pulgadas o gravas </a:t>
            </a:r>
          </a:p>
        </p:txBody>
      </p:sp>
      <p:pic>
        <p:nvPicPr>
          <p:cNvPr id="8" name="Imagen 7"/>
          <p:cNvPicPr/>
          <p:nvPr/>
        </p:nvPicPr>
        <p:blipFill rotWithShape="1">
          <a:blip r:embed="rId2">
            <a:extLst>
              <a:ext uri="{28A0092B-C50C-407E-A947-70E740481C1C}">
                <a14:useLocalDpi xmlns:a14="http://schemas.microsoft.com/office/drawing/2010/main" val="0"/>
              </a:ext>
            </a:extLst>
          </a:blip>
          <a:srcRect l="42972" t="19606" r="26831" b="14177"/>
          <a:stretch/>
        </p:blipFill>
        <p:spPr bwMode="auto">
          <a:xfrm>
            <a:off x="6324600" y="1530033"/>
            <a:ext cx="4629150" cy="49469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0755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Drenaje Lixiviados</a:t>
            </a:r>
            <a:endParaRPr lang="es-ES" b="1" dirty="0"/>
          </a:p>
        </p:txBody>
      </p:sp>
      <p:sp>
        <p:nvSpPr>
          <p:cNvPr id="3" name="Marcador de contenido 2"/>
          <p:cNvSpPr>
            <a:spLocks noGrp="1"/>
          </p:cNvSpPr>
          <p:nvPr>
            <p:ph idx="1"/>
          </p:nvPr>
        </p:nvSpPr>
        <p:spPr/>
        <p:txBody>
          <a:bodyPr>
            <a:normAutofit/>
          </a:bodyPr>
          <a:lstStyle/>
          <a:p>
            <a:pPr marL="0" indent="0" algn="just">
              <a:buNone/>
            </a:pPr>
            <a:r>
              <a:rPr lang="es-ES" sz="2200" dirty="0" smtClean="0"/>
              <a:t>Consiste </a:t>
            </a:r>
            <a:r>
              <a:rPr lang="es-ES" sz="2200" dirty="0"/>
              <a:t>en una red horizontal de zanjas de piedra, tipo “espina de pescado”.  Para evacuar los lixiviados desde el fondo se dispondrán canaletas de drenaje, las que a su vez conectarán con las tuberías de drenaje, que serán las encargadas de conducir los lixiviados hasta un colector común conectado con el tubo de evacuación destinado a conducir los lixiviados hasta la laguna de almacenamiento.</a:t>
            </a:r>
          </a:p>
        </p:txBody>
      </p:sp>
      <p:pic>
        <p:nvPicPr>
          <p:cNvPr id="4" name="Imagen 3"/>
          <p:cNvPicPr/>
          <p:nvPr/>
        </p:nvPicPr>
        <p:blipFill rotWithShape="1">
          <a:blip r:embed="rId2"/>
          <a:srcRect l="4477" t="38932" r="5830" b="10760"/>
          <a:stretch/>
        </p:blipFill>
        <p:spPr bwMode="auto">
          <a:xfrm>
            <a:off x="2762250" y="3371850"/>
            <a:ext cx="6705600" cy="32956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80037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2263" y="935288"/>
            <a:ext cx="5225715" cy="5297070"/>
          </a:xfrm>
        </p:spPr>
        <p:txBody>
          <a:bodyPr>
            <a:normAutofit/>
          </a:bodyPr>
          <a:lstStyle/>
          <a:p>
            <a:pPr marL="0" indent="0" algn="just">
              <a:buNone/>
            </a:pPr>
            <a:r>
              <a:rPr lang="es-ES" sz="2400" dirty="0"/>
              <a:t>El espacio no ocupado por los tubos perforados al interior de las canaletas de drenaje se rellena con grava limpia, o lavada, de 3,5 a 5 cm   Las tuberías de drenaje deberán tener una pendiente del orden del 0,5 al 1% hacia el colector. Los drenes están constituidos por tubería de un diámetro 200mm de PVC perforada en la sección superior, con material filtrante de diámetro de 3,5 a 5 cm, constituido por grava limpia o lavada. </a:t>
            </a:r>
          </a:p>
          <a:p>
            <a:pPr marL="0" indent="0" algn="just">
              <a:buNone/>
            </a:pPr>
            <a:endParaRPr lang="es-ES" sz="3200" dirty="0"/>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l="31925" t="17883" r="16467" b="6775"/>
          <a:stretch/>
        </p:blipFill>
        <p:spPr bwMode="auto">
          <a:xfrm>
            <a:off x="6461709" y="935288"/>
            <a:ext cx="5521743"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3041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s-ES" dirty="0"/>
              <a:t>MANUAL DE OPERACIÓN DEL RELLENO SANITARIO DEL CANTON PEDRO MONCAYO </a:t>
            </a:r>
          </a:p>
        </p:txBody>
      </p:sp>
      <p:sp>
        <p:nvSpPr>
          <p:cNvPr id="3" name="Subtítulo 2"/>
          <p:cNvSpPr>
            <a:spLocks noGrp="1"/>
          </p:cNvSpPr>
          <p:nvPr>
            <p:ph type="subTitle" idx="1"/>
          </p:nvPr>
        </p:nvSpPr>
        <p:spPr/>
        <p:txBody>
          <a:bodyPr/>
          <a:lstStyle/>
          <a:p>
            <a:r>
              <a:rPr lang="en-US" dirty="0" smtClean="0"/>
              <a:t>CAPITULO 5</a:t>
            </a:r>
            <a:endParaRPr lang="es-ES" dirty="0"/>
          </a:p>
        </p:txBody>
      </p:sp>
    </p:spTree>
    <p:extLst>
      <p:ext uri="{BB962C8B-B14F-4D97-AF65-F5344CB8AC3E}">
        <p14:creationId xmlns:p14="http://schemas.microsoft.com/office/powerpoint/2010/main" val="17707154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Conclusiones</a:t>
            </a:r>
            <a:r>
              <a:rPr lang="en-US" dirty="0" smtClean="0"/>
              <a:t> </a:t>
            </a:r>
            <a:endParaRPr lang="es-ES" dirty="0"/>
          </a:p>
        </p:txBody>
      </p:sp>
      <p:sp>
        <p:nvSpPr>
          <p:cNvPr id="3" name="Marcador de contenido 2"/>
          <p:cNvSpPr>
            <a:spLocks noGrp="1"/>
          </p:cNvSpPr>
          <p:nvPr>
            <p:ph idx="1"/>
          </p:nvPr>
        </p:nvSpPr>
        <p:spPr>
          <a:xfrm>
            <a:off x="838200" y="1568048"/>
            <a:ext cx="10515600" cy="4351338"/>
          </a:xfrm>
        </p:spPr>
        <p:txBody>
          <a:bodyPr>
            <a:normAutofit/>
          </a:bodyPr>
          <a:lstStyle/>
          <a:p>
            <a:pPr lvl="0" algn="just"/>
            <a:r>
              <a:rPr lang="es-EC" sz="2400" dirty="0"/>
              <a:t>Del muestreo estadístico aleatorio realizado de acuerdo a la Guía para la Caracterización de Residuos Sólidos Domiciliarios de la Organización Panamericana de la Salud, en el cantón Pedro </a:t>
            </a:r>
            <a:r>
              <a:rPr lang="es-EC" sz="2400" dirty="0" err="1"/>
              <a:t>Moncayo</a:t>
            </a:r>
            <a:r>
              <a:rPr lang="es-EC" sz="2400" dirty="0"/>
              <a:t> se determinaron tres clases de generación de residuos sólidos: residencial, comercial e  industrial, de acuerdo a una distribución por parroquias. Los resultados de la producción per cápita son: </a:t>
            </a:r>
            <a:endParaRPr lang="es-ES" sz="2400" dirty="0"/>
          </a:p>
          <a:p>
            <a:pPr marL="0" indent="0">
              <a:buNone/>
            </a:pPr>
            <a:r>
              <a:rPr lang="es-ES" sz="2600" dirty="0"/>
              <a:t> </a:t>
            </a:r>
          </a:p>
          <a:p>
            <a:pPr marL="0" indent="0">
              <a:buNone/>
            </a:pP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257456945"/>
              </p:ext>
            </p:extLst>
          </p:nvPr>
        </p:nvGraphicFramePr>
        <p:xfrm>
          <a:off x="2674244" y="3647840"/>
          <a:ext cx="6877050" cy="2880360"/>
        </p:xfrm>
        <a:graphic>
          <a:graphicData uri="http://schemas.openxmlformats.org/drawingml/2006/table">
            <a:tbl>
              <a:tblPr firstRow="1" firstCol="1" bandRow="1"/>
              <a:tblGrid>
                <a:gridCol w="1560551"/>
                <a:gridCol w="2802958"/>
                <a:gridCol w="2513541"/>
              </a:tblGrid>
              <a:tr h="284067">
                <a:tc>
                  <a:txBody>
                    <a:bodyPr/>
                    <a:lstStyle/>
                    <a:p>
                      <a:pPr indent="180340" algn="ctr">
                        <a:lnSpc>
                          <a:spcPct val="150000"/>
                        </a:lnSpc>
                        <a:spcAft>
                          <a:spcPts val="0"/>
                        </a:spcAft>
                      </a:pPr>
                      <a:r>
                        <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rPr>
                        <a:t>Categoría</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Generación per cápita  (kg/día)</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Nivel de confianza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067">
                <a:tc>
                  <a:txBody>
                    <a:bodyPr/>
                    <a:lstStyle/>
                    <a:p>
                      <a:pPr indent="180340">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Residencia</a:t>
                      </a: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Urbano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0,45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99,0%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Rural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dirty="0">
                          <a:effectLst/>
                          <a:latin typeface="Times New Roman" panose="02020603050405020304" pitchFamily="18" charset="0"/>
                          <a:ea typeface="Times New Roman" panose="02020603050405020304" pitchFamily="18" charset="0"/>
                          <a:cs typeface="Times New Roman" panose="02020603050405020304" pitchFamily="18" charset="0"/>
                        </a:rPr>
                        <a:t>0,27</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99,0%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Comercial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0,69</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98,0%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b="1">
                          <a:effectLst/>
                          <a:latin typeface="Times New Roman" panose="02020603050405020304" pitchFamily="18" charset="0"/>
                          <a:ea typeface="Times New Roman" panose="02020603050405020304" pitchFamily="18" charset="0"/>
                          <a:cs typeface="Times New Roman" panose="02020603050405020304" pitchFamily="18" charset="0"/>
                        </a:rPr>
                        <a:t>Industrial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Pequeñas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2,20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Medianas</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3,68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indent="180340" algn="ctr">
                        <a:lnSpc>
                          <a:spcPct val="150000"/>
                        </a:lnSpc>
                        <a:spcAft>
                          <a:spcPts val="0"/>
                        </a:spcAft>
                      </a:pPr>
                      <a:r>
                        <a:rPr lang="es-ES" sz="140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a:noFill/>
                    </a:lnL>
                    <a:lnR>
                      <a:noFill/>
                    </a:lnR>
                    <a:lnT>
                      <a:noFill/>
                    </a:lnT>
                    <a:lnB>
                      <a:noFill/>
                    </a:lnB>
                  </a:tcPr>
                </a:tc>
              </a:tr>
              <a:tr h="284067">
                <a:tc>
                  <a:txBody>
                    <a:bodyPr/>
                    <a:lstStyle/>
                    <a:p>
                      <a:pPr indent="180340">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  Grandes</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400">
                          <a:effectLst/>
                          <a:latin typeface="Times New Roman" panose="02020603050405020304" pitchFamily="18" charset="0"/>
                          <a:ea typeface="Times New Roman" panose="02020603050405020304" pitchFamily="18" charset="0"/>
                          <a:cs typeface="Times New Roman" panose="02020603050405020304" pitchFamily="18" charset="0"/>
                        </a:rPr>
                        <a:t>10,03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4758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6061" y="365125"/>
            <a:ext cx="11732655" cy="5811838"/>
          </a:xfrm>
        </p:spPr>
        <p:txBody>
          <a:bodyPr>
            <a:noAutofit/>
          </a:bodyPr>
          <a:lstStyle/>
          <a:p>
            <a:pPr lvl="0" algn="just"/>
            <a:r>
              <a:rPr lang="es-EC" sz="2000" dirty="0"/>
              <a:t>Del análisis de composición física de residuos de acuerdo a las diferentes categorías de producción per cápita realizado por el método de cuarteo durante 7 días se puede inferir en la siguiente conclusión: </a:t>
            </a:r>
            <a:endParaRPr lang="es-ES" sz="2000" dirty="0"/>
          </a:p>
          <a:p>
            <a:pPr marL="0" indent="0" algn="just">
              <a:buNone/>
            </a:pPr>
            <a:endParaRPr lang="es-ES" sz="2000" dirty="0"/>
          </a:p>
          <a:p>
            <a:pPr algn="just"/>
            <a:endParaRPr lang="es-ES" sz="2000"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5895" y="4137236"/>
            <a:ext cx="4052822" cy="2720764"/>
          </a:xfrm>
          <a:prstGeom prst="rect">
            <a:avLst/>
          </a:prstGeom>
          <a:noFill/>
        </p:spPr>
      </p:pic>
      <p:pic>
        <p:nvPicPr>
          <p:cNvPr id="5" name="Marcador de contenido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90508" y="1393349"/>
            <a:ext cx="4045307" cy="2843800"/>
          </a:xfrm>
          <a:prstGeom prst="rect">
            <a:avLst/>
          </a:prstGeom>
          <a:noFill/>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4883507" y="1393349"/>
            <a:ext cx="4645371" cy="2843800"/>
          </a:xfrm>
          <a:prstGeom prst="rect">
            <a:avLst/>
          </a:prstGeom>
          <a:noFill/>
        </p:spPr>
      </p:pic>
    </p:spTree>
    <p:extLst>
      <p:ext uri="{BB962C8B-B14F-4D97-AF65-F5344CB8AC3E}">
        <p14:creationId xmlns:p14="http://schemas.microsoft.com/office/powerpoint/2010/main" val="2937432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21895" y="601579"/>
            <a:ext cx="8176961" cy="5575384"/>
          </a:xfrm>
        </p:spPr>
        <p:txBody>
          <a:bodyPr>
            <a:noAutofit/>
          </a:bodyPr>
          <a:lstStyle/>
          <a:p>
            <a:pPr marL="0" indent="0" fontAlgn="base">
              <a:buNone/>
            </a:pPr>
            <a:r>
              <a:rPr lang="es-EC" sz="2400" b="1" dirty="0" smtClean="0">
                <a:effectLst>
                  <a:glow>
                    <a:srgbClr val="000000"/>
                  </a:glow>
                  <a:outerShdw sx="0" sy="0">
                    <a:srgbClr val="000000"/>
                  </a:outerShdw>
                  <a:reflection stA="0" endPos="0" fadeDir="0" sx="0" sy="0"/>
                </a:effectLst>
              </a:rPr>
              <a:t>Objetivos Específicos:</a:t>
            </a:r>
          </a:p>
          <a:p>
            <a:pPr marL="0" indent="0" fontAlgn="base">
              <a:buNone/>
            </a:pPr>
            <a:endParaRPr lang="es-ES" sz="2400" b="1" dirty="0">
              <a:effectLst>
                <a:glow>
                  <a:srgbClr val="000000"/>
                </a:glow>
                <a:outerShdw sx="0" sy="0">
                  <a:srgbClr val="000000"/>
                </a:outerShdw>
                <a:reflection stA="0" endPos="0" fadeDir="0" sx="0" sy="0"/>
              </a:effectLst>
            </a:endParaRPr>
          </a:p>
          <a:p>
            <a:pPr lvl="0" algn="just"/>
            <a:r>
              <a:rPr lang="es-EC" sz="2400" dirty="0"/>
              <a:t>Determinar la producción per cápita residencial (urbana y rural), comercial e industrial para proyectar la demanda de volumen para disposición final de desechos no peligrosos mediante la recolección y pesos de desechos de un muestreo aleatorio representativo en todo el cantón.  </a:t>
            </a:r>
            <a:endParaRPr lang="es-ES" sz="2400" dirty="0"/>
          </a:p>
          <a:p>
            <a:pPr marL="0" indent="0">
              <a:buNone/>
            </a:pPr>
            <a:endParaRPr lang="es-ES" sz="2400" dirty="0"/>
          </a:p>
          <a:p>
            <a:pPr lvl="0" algn="just"/>
            <a:r>
              <a:rPr lang="es-EC" sz="2400" dirty="0" smtClean="0"/>
              <a:t>Determinar </a:t>
            </a:r>
            <a:r>
              <a:rPr lang="es-EC" sz="2400" dirty="0"/>
              <a:t>la composición física de residuos sólidos del cantón Pedro </a:t>
            </a:r>
            <a:r>
              <a:rPr lang="es-EC" sz="2400" dirty="0" err="1"/>
              <a:t>Moncayo</a:t>
            </a:r>
            <a:r>
              <a:rPr lang="es-EC" sz="2400" dirty="0"/>
              <a:t> para posibles procesos de reciclaje y rehusó mediante el método de cuarteo aplicado a un muestreo aleatorio representativo en todo el cantón. </a:t>
            </a:r>
            <a:endParaRPr lang="es-ES" sz="2400" dirty="0"/>
          </a:p>
          <a:p>
            <a:pPr marL="0" indent="0">
              <a:buNone/>
            </a:pPr>
            <a:endParaRPr lang="es-ES" sz="2400" dirty="0"/>
          </a:p>
          <a:p>
            <a:endParaRPr lang="es-ES" sz="2400" dirty="0"/>
          </a:p>
        </p:txBody>
      </p:sp>
      <p:pic>
        <p:nvPicPr>
          <p:cNvPr id="4" name="Imagen 3"/>
          <p:cNvPicPr>
            <a:picLocks noChangeAspect="1"/>
          </p:cNvPicPr>
          <p:nvPr/>
        </p:nvPicPr>
        <p:blipFill>
          <a:blip r:embed="rId2"/>
          <a:stretch>
            <a:fillRect/>
          </a:stretch>
        </p:blipFill>
        <p:spPr>
          <a:xfrm>
            <a:off x="8946481" y="3753100"/>
            <a:ext cx="2796340" cy="2796340"/>
          </a:xfrm>
          <a:prstGeom prst="rect">
            <a:avLst/>
          </a:prstGeom>
        </p:spPr>
      </p:pic>
      <p:pic>
        <p:nvPicPr>
          <p:cNvPr id="5" name="Imagen 4"/>
          <p:cNvPicPr>
            <a:picLocks noChangeAspect="1"/>
          </p:cNvPicPr>
          <p:nvPr/>
        </p:nvPicPr>
        <p:blipFill>
          <a:blip r:embed="rId3"/>
          <a:stretch>
            <a:fillRect/>
          </a:stretch>
        </p:blipFill>
        <p:spPr>
          <a:xfrm>
            <a:off x="9091360" y="601579"/>
            <a:ext cx="2651461" cy="2524652"/>
          </a:xfrm>
          <a:prstGeom prst="rect">
            <a:avLst/>
          </a:prstGeom>
        </p:spPr>
      </p:pic>
    </p:spTree>
    <p:extLst>
      <p:ext uri="{BB962C8B-B14F-4D97-AF65-F5344CB8AC3E}">
        <p14:creationId xmlns:p14="http://schemas.microsoft.com/office/powerpoint/2010/main" val="8196267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1066" y="365125"/>
            <a:ext cx="10722734" cy="5811838"/>
          </a:xfrm>
        </p:spPr>
        <p:txBody>
          <a:bodyPr>
            <a:normAutofit fontScale="92500" lnSpcReduction="10000"/>
          </a:bodyPr>
          <a:lstStyle/>
          <a:p>
            <a:pPr lvl="0" algn="just"/>
            <a:r>
              <a:rPr lang="es-EC" dirty="0"/>
              <a:t>El peso volumétrico "in situ", de la operación del cuarteo de </a:t>
            </a:r>
            <a:r>
              <a:rPr lang="es-EC" dirty="0" smtClean="0"/>
              <a:t>residuos sólidos </a:t>
            </a:r>
            <a:r>
              <a:rPr lang="es-EC" dirty="0"/>
              <a:t>de acuerdo a la Norma Mexicana NMX-AA-19-1985, para la categoría residencial  urbano es de 226,55 kg/m</a:t>
            </a:r>
            <a:r>
              <a:rPr lang="es-EC" baseline="30000" dirty="0"/>
              <a:t>3</a:t>
            </a:r>
            <a:r>
              <a:rPr lang="es-EC" dirty="0"/>
              <a:t>, residencial rural es de 115,39 kg/m3, comercial es de 120,39 kg/m</a:t>
            </a:r>
            <a:r>
              <a:rPr lang="es-EC" baseline="30000" dirty="0"/>
              <a:t>3</a:t>
            </a:r>
            <a:r>
              <a:rPr lang="es-EC" dirty="0"/>
              <a:t>, industrial de 163,09 kg/m</a:t>
            </a:r>
            <a:r>
              <a:rPr lang="es-EC" baseline="30000" dirty="0"/>
              <a:t>3</a:t>
            </a:r>
            <a:r>
              <a:rPr lang="es-EC" dirty="0"/>
              <a:t>, se puede inferir que la diferencia del peso volumétrico se debe a la composición de residuos de cada categoría; es decir, la categoría residencial urbana posee un porcentaje de residuos orgánicos mayor a diferencia de las otras categorías situación que ocasiona que tenga un peso volumétrico mayor. </a:t>
            </a:r>
            <a:endParaRPr lang="es-EC" dirty="0" smtClean="0"/>
          </a:p>
          <a:p>
            <a:pPr marL="0" lvl="0" indent="0" algn="just">
              <a:buNone/>
            </a:pPr>
            <a:endParaRPr lang="es-ES" dirty="0"/>
          </a:p>
          <a:p>
            <a:pPr lvl="0" algn="just"/>
            <a:r>
              <a:rPr lang="es-EC" dirty="0"/>
              <a:t>Considerando un incremento del 1% de la producción per cápita para las tres categorías, la generación de residuos para el año 2019 es 15,44 toneladas/día y para la finalización del período de diseño, año 2029 es 21,36 toneladas/día. Tomando en cuenta una densidad de compactación de 500 kg/m3, el volumen de residuos acumulado en disposición final para los 10 años de vida útil es de 146591,14</a:t>
            </a:r>
            <a:r>
              <a:rPr lang="es-EC" b="1" dirty="0"/>
              <a:t> </a:t>
            </a:r>
            <a:r>
              <a:rPr lang="es-EC" dirty="0"/>
              <a:t>m3 (sin cobertura). El área requerida para la utilización del relleno sanitario es</a:t>
            </a:r>
            <a:r>
              <a:rPr lang="es-EC" b="1" dirty="0"/>
              <a:t> </a:t>
            </a:r>
            <a:r>
              <a:rPr lang="es-EC" dirty="0"/>
              <a:t>de 1,16 ha.</a:t>
            </a:r>
            <a:endParaRPr lang="es-ES" dirty="0"/>
          </a:p>
          <a:p>
            <a:pPr algn="just"/>
            <a:endParaRPr lang="es-ES" dirty="0"/>
          </a:p>
        </p:txBody>
      </p:sp>
    </p:spTree>
    <p:extLst>
      <p:ext uri="{BB962C8B-B14F-4D97-AF65-F5344CB8AC3E}">
        <p14:creationId xmlns:p14="http://schemas.microsoft.com/office/powerpoint/2010/main" val="3135919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838200" y="365125"/>
            <a:ext cx="10515600" cy="5811838"/>
          </a:xfrm>
        </p:spPr>
        <p:txBody>
          <a:bodyPr>
            <a:normAutofit/>
          </a:bodyPr>
          <a:lstStyle/>
          <a:p>
            <a:pPr lvl="0" algn="just"/>
            <a:r>
              <a:rPr lang="es-EC" dirty="0"/>
              <a:t>De acuerdo a la metodología empleada la producción de biogás corresponde a 0,41 m3/kg RSU, esta es la cantidad de gas que se puede producir en condiciones óptimas; es decir, considerando que toda la materia está disponible para la descomposición, para el efecto se consideró la distribución porcentual de los residuos que ingresa al relleno con la fórmula química que representa la reacción.</a:t>
            </a:r>
            <a:endParaRPr lang="es-ES" dirty="0"/>
          </a:p>
          <a:p>
            <a:pPr marL="0" indent="0" algn="just">
              <a:buNone/>
            </a:pPr>
            <a:endParaRPr lang="es-ES" dirty="0"/>
          </a:p>
          <a:p>
            <a:pPr lvl="0" algn="just"/>
            <a:r>
              <a:rPr lang="es-EC" dirty="0"/>
              <a:t>La producción de lixiviados generados en la disposición de residuos sólidos es de 1,23m</a:t>
            </a:r>
            <a:r>
              <a:rPr lang="es-EC" baseline="30000" dirty="0"/>
              <a:t>3</a:t>
            </a:r>
            <a:r>
              <a:rPr lang="es-EC" dirty="0"/>
              <a:t>/día para el año 2019, considerando la aportación de agua por las características del lugar de emplazamiento, de los desechos, material de cobertura y egresos de agua a partir de la reacción de formación de lixiviados. </a:t>
            </a:r>
            <a:endParaRPr lang="es-ES" dirty="0"/>
          </a:p>
          <a:p>
            <a:pPr algn="just"/>
            <a:endParaRPr lang="es-ES" dirty="0"/>
          </a:p>
        </p:txBody>
      </p:sp>
    </p:spTree>
    <p:extLst>
      <p:ext uri="{BB962C8B-B14F-4D97-AF65-F5344CB8AC3E}">
        <p14:creationId xmlns:p14="http://schemas.microsoft.com/office/powerpoint/2010/main" val="785342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Recomendaciones</a:t>
            </a:r>
            <a:endParaRPr lang="es-ES" dirty="0"/>
          </a:p>
        </p:txBody>
      </p:sp>
      <p:sp>
        <p:nvSpPr>
          <p:cNvPr id="3" name="Marcador de contenido 2"/>
          <p:cNvSpPr>
            <a:spLocks noGrp="1"/>
          </p:cNvSpPr>
          <p:nvPr>
            <p:ph idx="1"/>
          </p:nvPr>
        </p:nvSpPr>
        <p:spPr/>
        <p:txBody>
          <a:bodyPr>
            <a:normAutofit fontScale="92500" lnSpcReduction="20000"/>
          </a:bodyPr>
          <a:lstStyle/>
          <a:p>
            <a:pPr lvl="0" algn="just"/>
            <a:r>
              <a:rPr lang="es-EC" dirty="0"/>
              <a:t>El Municipio de Pedro </a:t>
            </a:r>
            <a:r>
              <a:rPr lang="es-EC" dirty="0" err="1"/>
              <a:t>Moncayo</a:t>
            </a:r>
            <a:r>
              <a:rPr lang="es-EC" dirty="0"/>
              <a:t> puede considerar la opción de realizar el proyecto de recolección diferenciada, tomando en cuenta la caracterización de composición física de los diferentes sectores de generación, con la finalidad de aprovechar los residuos orgánicos y residuos inorgánicos (reciclables). De acuerdo a los resultados obtenidos para el sector residencial urbano se podría considerar implementar dos tipos de recolección orgánicos e inorgánicos, con días equitativos por la cantidad generada.  Para sector comercial e industrial se puede considerar la recuperación de residuos inorgánicos considerando que los valores de composición son mayores en este grupo. </a:t>
            </a:r>
            <a:endParaRPr lang="es-ES" dirty="0"/>
          </a:p>
          <a:p>
            <a:pPr marL="0" indent="0" algn="just">
              <a:buNone/>
            </a:pPr>
            <a:endParaRPr lang="es-ES" dirty="0"/>
          </a:p>
          <a:p>
            <a:pPr lvl="0" algn="just"/>
            <a:r>
              <a:rPr lang="es-EC" dirty="0"/>
              <a:t>Considerar </a:t>
            </a:r>
            <a:r>
              <a:rPr lang="es-EC" dirty="0" smtClean="0"/>
              <a:t>las recomendaciones </a:t>
            </a:r>
            <a:r>
              <a:rPr lang="es-EC" dirty="0"/>
              <a:t>de operación, mantenimiento y puesta en marcha para el funcionamiento del relleno sanitario contempladas en el Manual de Operaciones realizado en el proyecto de titulación. </a:t>
            </a:r>
            <a:endParaRPr lang="es-ES" dirty="0"/>
          </a:p>
          <a:p>
            <a:pPr algn="just"/>
            <a:endParaRPr lang="es-ES" dirty="0"/>
          </a:p>
        </p:txBody>
      </p:sp>
    </p:spTree>
    <p:extLst>
      <p:ext uri="{BB962C8B-B14F-4D97-AF65-F5344CB8AC3E}">
        <p14:creationId xmlns:p14="http://schemas.microsoft.com/office/powerpoint/2010/main" val="1048877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lvl="0" algn="just"/>
            <a:r>
              <a:rPr lang="es-EC" dirty="0" smtClean="0"/>
              <a:t>Considerar </a:t>
            </a:r>
            <a:r>
              <a:rPr lang="es-EC" dirty="0"/>
              <a:t>la elaboración de estudios con respecto a alternativas de tratamiento para gestión de lixiviados en el relleno sanitario, las mismas que deberán ser evaluadas de acuerdo a criterios técnicos, económicos y ambientales. </a:t>
            </a:r>
            <a:endParaRPr lang="es-ES" dirty="0"/>
          </a:p>
          <a:p>
            <a:pPr marL="0" indent="0" algn="just">
              <a:buNone/>
            </a:pPr>
            <a:endParaRPr lang="es-ES" dirty="0"/>
          </a:p>
          <a:p>
            <a:pPr algn="just"/>
            <a:r>
              <a:rPr lang="es-ES" dirty="0"/>
              <a:t>En el cantón Pedro </a:t>
            </a:r>
            <a:r>
              <a:rPr lang="es-ES" dirty="0" err="1"/>
              <a:t>Moncayo</a:t>
            </a:r>
            <a:r>
              <a:rPr lang="es-ES" dirty="0"/>
              <a:t> al tener una incidencia alta de la presencia de sector industrial (florícolas), se recomienda al GAD de Pedro </a:t>
            </a:r>
            <a:r>
              <a:rPr lang="es-ES" dirty="0" err="1"/>
              <a:t>Moncayo</a:t>
            </a:r>
            <a:r>
              <a:rPr lang="es-ES" dirty="0"/>
              <a:t> realizar un estudio de caracterización de desechos especifico en este sector, con la finalidad de contribuir a la toma de decisiones que mejores la gestión de desechos del Cantón</a:t>
            </a:r>
          </a:p>
        </p:txBody>
      </p:sp>
    </p:spTree>
    <p:extLst>
      <p:ext uri="{BB962C8B-B14F-4D97-AF65-F5344CB8AC3E}">
        <p14:creationId xmlns:p14="http://schemas.microsoft.com/office/powerpoint/2010/main" val="1749244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7264" y="577516"/>
            <a:ext cx="7174832" cy="5599447"/>
          </a:xfrm>
        </p:spPr>
        <p:txBody>
          <a:bodyPr>
            <a:normAutofit/>
          </a:bodyPr>
          <a:lstStyle/>
          <a:p>
            <a:pPr lvl="0" algn="just"/>
            <a:r>
              <a:rPr lang="es-EC" sz="2400" dirty="0" smtClean="0"/>
              <a:t>Realizar estudios preliminares: topográfico, geológico y </a:t>
            </a:r>
            <a:r>
              <a:rPr lang="es-EC" sz="2400" dirty="0" err="1" smtClean="0"/>
              <a:t>geomecanizado</a:t>
            </a:r>
            <a:r>
              <a:rPr lang="es-EC" sz="2400" dirty="0" smtClean="0"/>
              <a:t>, suelo, climatológico, hidrológico y demográfico para dimensionar el relleno sanitario del cantón Pedro </a:t>
            </a:r>
            <a:r>
              <a:rPr lang="es-EC" sz="2400" dirty="0" err="1" smtClean="0"/>
              <a:t>Moncayo</a:t>
            </a:r>
            <a:r>
              <a:rPr lang="es-EC" sz="2400" dirty="0" smtClean="0"/>
              <a:t>. </a:t>
            </a:r>
            <a:endParaRPr lang="es-ES" sz="2400" dirty="0" smtClean="0"/>
          </a:p>
          <a:p>
            <a:pPr marL="0" indent="0" algn="just">
              <a:buNone/>
            </a:pPr>
            <a:r>
              <a:rPr lang="es-EC" sz="2400" dirty="0" smtClean="0"/>
              <a:t> </a:t>
            </a:r>
            <a:endParaRPr lang="es-ES" sz="2400" dirty="0" smtClean="0"/>
          </a:p>
          <a:p>
            <a:pPr lvl="0" algn="just"/>
            <a:r>
              <a:rPr lang="es-EC" sz="2400" dirty="0" smtClean="0"/>
              <a:t>Cuantificar el volumen de biogás y caudal lixiviados generados a partir de la disposición de residuos no peligrosos para el diseño de sistemas de extracción. </a:t>
            </a:r>
          </a:p>
          <a:p>
            <a:pPr marL="0" lvl="0" indent="0" algn="just">
              <a:buNone/>
            </a:pPr>
            <a:r>
              <a:rPr lang="es-EC" sz="2400" dirty="0" smtClean="0"/>
              <a:t> </a:t>
            </a:r>
            <a:endParaRPr lang="es-ES" sz="2400" dirty="0" smtClean="0"/>
          </a:p>
          <a:p>
            <a:pPr lvl="0" algn="just"/>
            <a:r>
              <a:rPr lang="es-EC" sz="2400" dirty="0" smtClean="0"/>
              <a:t>Presentar las recomendaciones de operación, mantenimiento y puesta en marcha para el buen funcionamiento del relleno sanitario a través de un manual de operaciones. </a:t>
            </a:r>
            <a:endParaRPr lang="es-ES" sz="2400" dirty="0" smtClean="0"/>
          </a:p>
          <a:p>
            <a:pPr algn="just"/>
            <a:endParaRPr lang="es-ES" sz="2400" dirty="0"/>
          </a:p>
        </p:txBody>
      </p:sp>
      <p:pic>
        <p:nvPicPr>
          <p:cNvPr id="4" name="Imagen 3"/>
          <p:cNvPicPr>
            <a:picLocks noChangeAspect="1"/>
          </p:cNvPicPr>
          <p:nvPr/>
        </p:nvPicPr>
        <p:blipFill>
          <a:blip r:embed="rId2"/>
          <a:stretch>
            <a:fillRect/>
          </a:stretch>
        </p:blipFill>
        <p:spPr>
          <a:xfrm>
            <a:off x="8303543" y="577516"/>
            <a:ext cx="2813636" cy="2107511"/>
          </a:xfrm>
          <a:prstGeom prst="rect">
            <a:avLst/>
          </a:prstGeom>
        </p:spPr>
      </p:pic>
      <p:pic>
        <p:nvPicPr>
          <p:cNvPr id="7" name="Imagen 6"/>
          <p:cNvPicPr>
            <a:picLocks noChangeAspect="1"/>
          </p:cNvPicPr>
          <p:nvPr/>
        </p:nvPicPr>
        <p:blipFill>
          <a:blip r:embed="rId3"/>
          <a:stretch>
            <a:fillRect/>
          </a:stretch>
        </p:blipFill>
        <p:spPr>
          <a:xfrm>
            <a:off x="8434011" y="2685027"/>
            <a:ext cx="2683168" cy="1882222"/>
          </a:xfrm>
          <a:prstGeom prst="rect">
            <a:avLst/>
          </a:prstGeom>
        </p:spPr>
      </p:pic>
      <p:pic>
        <p:nvPicPr>
          <p:cNvPr id="8" name="Imagen 7"/>
          <p:cNvPicPr>
            <a:picLocks noChangeAspect="1"/>
          </p:cNvPicPr>
          <p:nvPr/>
        </p:nvPicPr>
        <p:blipFill>
          <a:blip r:embed="rId4"/>
          <a:stretch>
            <a:fillRect/>
          </a:stretch>
        </p:blipFill>
        <p:spPr>
          <a:xfrm>
            <a:off x="8013032" y="4792538"/>
            <a:ext cx="4152648" cy="1238900"/>
          </a:xfrm>
          <a:prstGeom prst="rect">
            <a:avLst/>
          </a:prstGeom>
        </p:spPr>
      </p:pic>
    </p:spTree>
    <p:extLst>
      <p:ext uri="{BB962C8B-B14F-4D97-AF65-F5344CB8AC3E}">
        <p14:creationId xmlns:p14="http://schemas.microsoft.com/office/powerpoint/2010/main" val="325346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Localización y Área de Influencia</a:t>
            </a:r>
          </a:p>
        </p:txBody>
      </p:sp>
      <p:sp>
        <p:nvSpPr>
          <p:cNvPr id="3" name="Marcador de contenido 2"/>
          <p:cNvSpPr>
            <a:spLocks noGrp="1"/>
          </p:cNvSpPr>
          <p:nvPr>
            <p:ph idx="1"/>
          </p:nvPr>
        </p:nvSpPr>
        <p:spPr/>
        <p:txBody>
          <a:bodyPr/>
          <a:lstStyle/>
          <a:p>
            <a:endParaRPr lang="es-ES"/>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997242" y="1417638"/>
            <a:ext cx="8566484" cy="5167312"/>
          </a:xfrm>
          <a:prstGeom prst="rect">
            <a:avLst/>
          </a:prstGeom>
          <a:noFill/>
        </p:spPr>
      </p:pic>
    </p:spTree>
    <p:extLst>
      <p:ext uri="{BB962C8B-B14F-4D97-AF65-F5344CB8AC3E}">
        <p14:creationId xmlns:p14="http://schemas.microsoft.com/office/powerpoint/2010/main" val="427989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b="1" dirty="0"/>
              <a:t>MARCO TEÓRICO</a:t>
            </a:r>
          </a:p>
        </p:txBody>
      </p:sp>
      <p:sp>
        <p:nvSpPr>
          <p:cNvPr id="3" name="Subtítulo 2"/>
          <p:cNvSpPr>
            <a:spLocks noGrp="1"/>
          </p:cNvSpPr>
          <p:nvPr>
            <p:ph type="subTitle" idx="1"/>
          </p:nvPr>
        </p:nvSpPr>
        <p:spPr/>
        <p:txBody>
          <a:bodyPr/>
          <a:lstStyle/>
          <a:p>
            <a:r>
              <a:rPr lang="en-US" dirty="0" smtClean="0"/>
              <a:t>CAPITULO 2</a:t>
            </a:r>
            <a:endParaRPr lang="es-ES" dirty="0"/>
          </a:p>
        </p:txBody>
      </p:sp>
    </p:spTree>
    <p:extLst>
      <p:ext uri="{BB962C8B-B14F-4D97-AF65-F5344CB8AC3E}">
        <p14:creationId xmlns:p14="http://schemas.microsoft.com/office/powerpoint/2010/main" val="3673066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766</TotalTime>
  <Words>6258</Words>
  <Application>Microsoft Office PowerPoint</Application>
  <PresentationFormat>Personalizado</PresentationFormat>
  <Paragraphs>1791</Paragraphs>
  <Slides>63</Slides>
  <Notes>0</Notes>
  <HiddenSlides>0</HiddenSlides>
  <MMClips>0</MMClips>
  <ScaleCrop>false</ScaleCrop>
  <HeadingPairs>
    <vt:vector size="4" baseType="variant">
      <vt:variant>
        <vt:lpstr>Tema</vt:lpstr>
      </vt:variant>
      <vt:variant>
        <vt:i4>1</vt:i4>
      </vt:variant>
      <vt:variant>
        <vt:lpstr>Títulos de diapositiva</vt:lpstr>
      </vt:variant>
      <vt:variant>
        <vt:i4>63</vt:i4>
      </vt:variant>
    </vt:vector>
  </HeadingPairs>
  <TitlesOfParts>
    <vt:vector size="64" baseType="lpstr">
      <vt:lpstr>Tema de Office</vt:lpstr>
      <vt:lpstr>MAESTRÍA EN SISTEMAS DE GESTIÓN AMBIENTAL  TEMA: “DISEÑO DEL RELLENO SANITARIO DEL CANTÓN PEDRO MONCAYO PARA EL PERIODO 2019-2029”  AUTOR: HIDALGO VALENCIA, KAREN   DIRECTOR: ING. VINICIO LEMA, MSC.   SANGOLQUI, 2018</vt:lpstr>
      <vt:lpstr>ASPECTOS GENERALES</vt:lpstr>
      <vt:lpstr>Antecedentes</vt:lpstr>
      <vt:lpstr>Justificación</vt:lpstr>
      <vt:lpstr>Objetivos</vt:lpstr>
      <vt:lpstr>Presentación de PowerPoint</vt:lpstr>
      <vt:lpstr>Presentación de PowerPoint</vt:lpstr>
      <vt:lpstr>Localización y Área de Influencia</vt:lpstr>
      <vt:lpstr>MARCO TEÓRICO</vt:lpstr>
      <vt:lpstr>Relleno Sanitario</vt:lpstr>
      <vt:lpstr>Características del lugar de emplazamiento</vt:lpstr>
      <vt:lpstr>Presentación de PowerPoint</vt:lpstr>
      <vt:lpstr>Presentación de PowerPoint</vt:lpstr>
      <vt:lpstr>ESTUDIOS PRELIMINARES</vt:lpstr>
      <vt:lpstr>Estudio Topográfico </vt:lpstr>
      <vt:lpstr>Estudio Geológico y  Geomecanizado</vt:lpstr>
      <vt:lpstr>Estudio Geomorfológico</vt:lpstr>
      <vt:lpstr>Estudio de Suelo (campo)</vt:lpstr>
      <vt:lpstr>Presentación de PowerPoint</vt:lpstr>
      <vt:lpstr>Estudio Climatológico </vt:lpstr>
      <vt:lpstr>Precipitación</vt:lpstr>
      <vt:lpstr>Temperatura</vt:lpstr>
      <vt:lpstr>Estudio Hidrológico</vt:lpstr>
      <vt:lpstr>Estudio Poblacional </vt:lpstr>
      <vt:lpstr>Proyección de Población</vt:lpstr>
      <vt:lpstr>Presentación de PowerPoint</vt:lpstr>
      <vt:lpstr>Presentación de PowerPoint</vt:lpstr>
      <vt:lpstr>Presentación de PowerPoint</vt:lpstr>
      <vt:lpstr>Presentación de PowerPoint</vt:lpstr>
      <vt:lpstr>Presentación de PowerPoint</vt:lpstr>
      <vt:lpstr>Composición de los desechos. </vt:lpstr>
      <vt:lpstr>Resultados de la composición de desechos </vt:lpstr>
      <vt:lpstr>Presentación de PowerPoint</vt:lpstr>
      <vt:lpstr>Presentación de PowerPoint</vt:lpstr>
      <vt:lpstr>Peso volumétrico </vt:lpstr>
      <vt:lpstr>Cantidad y proyección de los desechos generados. </vt:lpstr>
      <vt:lpstr>Cálculo de volumen necesario</vt:lpstr>
      <vt:lpstr>Cálculo de celda diaria. </vt:lpstr>
      <vt:lpstr>Presentación de PowerPoint</vt:lpstr>
      <vt:lpstr>Calculo del área requerida </vt:lpstr>
      <vt:lpstr>Producción de Gases </vt:lpstr>
      <vt:lpstr>Presentación de PowerPoint</vt:lpstr>
      <vt:lpstr>Presentación de PowerPoint</vt:lpstr>
      <vt:lpstr>Presentación de PowerPoint</vt:lpstr>
      <vt:lpstr>Lixiviados</vt:lpstr>
      <vt:lpstr>Balance Hídrico </vt:lpstr>
      <vt:lpstr>Presentación de PowerPoint</vt:lpstr>
      <vt:lpstr>Presentación de PowerPoint</vt:lpstr>
      <vt:lpstr>DISEÑOS </vt:lpstr>
      <vt:lpstr>Presentación de PowerPoint</vt:lpstr>
      <vt:lpstr>Diseño del cubeto de disposición final</vt:lpstr>
      <vt:lpstr>Construcción de celdas</vt:lpstr>
      <vt:lpstr>Impermeabilización y drenaje</vt:lpstr>
      <vt:lpstr>Captación y conducción de gases </vt:lpstr>
      <vt:lpstr>Drenaje Lixiviados</vt:lpstr>
      <vt:lpstr>Presentación de PowerPoint</vt:lpstr>
      <vt:lpstr>MANUAL DE OPERACIÓN DEL RELLENO SANITARIO DEL CANTON PEDRO MONCAYO </vt:lpstr>
      <vt:lpstr>Conclusiones </vt:lpstr>
      <vt:lpstr>Presentación de PowerPoint</vt:lpstr>
      <vt:lpstr>Presentación de PowerPoint</vt:lpstr>
      <vt:lpstr>Presentación de PowerPoint</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MAESTRÍA EN SISTEMAS DE GESTIÓN AMBIENTAL  TEMA: “DISEÑO DEL RELLENO SANITARIO DEL CANTÓN PEDRO MONCAYO PARA EL PERIODO 2019-2029”  AUTOR: HIDALGO VALENCIA, KAREN   DIRECTOR: ING. VINICIO LEMA, MSC.   SANGOLQUI, 2018</dc:title>
  <dc:creator>Pc1021</dc:creator>
  <cp:lastModifiedBy>USUARIO</cp:lastModifiedBy>
  <cp:revision>52</cp:revision>
  <dcterms:created xsi:type="dcterms:W3CDTF">2018-10-30T00:18:52Z</dcterms:created>
  <dcterms:modified xsi:type="dcterms:W3CDTF">2019-03-14T18:24:04Z</dcterms:modified>
</cp:coreProperties>
</file>