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1" r:id="rId4"/>
    <p:sldId id="260" r:id="rId5"/>
    <p:sldId id="263" r:id="rId6"/>
    <p:sldId id="265" r:id="rId7"/>
    <p:sldId id="266" r:id="rId8"/>
    <p:sldId id="268" r:id="rId9"/>
    <p:sldId id="270" r:id="rId10"/>
    <p:sldId id="293" r:id="rId11"/>
    <p:sldId id="294" r:id="rId12"/>
    <p:sldId id="295" r:id="rId13"/>
    <p:sldId id="273" r:id="rId14"/>
    <p:sldId id="275" r:id="rId15"/>
    <p:sldId id="277" r:id="rId16"/>
    <p:sldId id="279" r:id="rId17"/>
    <p:sldId id="280" r:id="rId18"/>
    <p:sldId id="276" r:id="rId19"/>
    <p:sldId id="281" r:id="rId20"/>
    <p:sldId id="282" r:id="rId21"/>
    <p:sldId id="283" r:id="rId22"/>
    <p:sldId id="284" r:id="rId23"/>
    <p:sldId id="285" r:id="rId24"/>
    <p:sldId id="286" r:id="rId25"/>
    <p:sldId id="287" r:id="rId26"/>
    <p:sldId id="288" r:id="rId27"/>
    <p:sldId id="291" r:id="rId28"/>
    <p:sldId id="29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99FF"/>
    <a:srgbClr val="808080"/>
    <a:srgbClr val="8880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C\Desktop\SGA\TESIS%20MSGA\TESIS\Ensayos%20agitaci&#243;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C\Desktop\SGA\TESIS%20MSGA\TESIS\Ensayos%20agitaci&#243;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C\Desktop\SGA\TESIS%20MSGA\TESIS\Datos%20column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C\Desktop\SGA\TESIS%20MSGA\TESIS\Langmuir.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Zn NaOH 50 ml</c:v>
          </c:tx>
          <c:spPr>
            <a:ln w="9525" cap="rnd">
              <a:solidFill>
                <a:schemeClr val="accent2"/>
              </a:solidFill>
              <a:round/>
            </a:ln>
            <a:effectLst>
              <a:outerShdw blurRad="38100" dist="25400" dir="5400000" rotWithShape="0">
                <a:srgbClr val="000000">
                  <a:alpha val="64000"/>
                </a:srgbClr>
              </a:outerShdw>
            </a:effectLst>
          </c:spPr>
          <c:marker>
            <c:symbol val="circle"/>
            <c:size val="6"/>
            <c:spPr>
              <a:gradFill rotWithShape="1">
                <a:gsLst>
                  <a:gs pos="0">
                    <a:schemeClr val="accent2">
                      <a:tint val="96000"/>
                      <a:lumMod val="102000"/>
                    </a:schemeClr>
                  </a:gs>
                  <a:gs pos="100000">
                    <a:schemeClr val="accent2">
                      <a:shade val="88000"/>
                      <a:lumMod val="94000"/>
                    </a:schemeClr>
                  </a:gs>
                </a:gsLst>
                <a:path path="circle">
                  <a:fillToRect l="50000" t="100000" r="100000" b="50000"/>
                </a:path>
              </a:gradFill>
              <a:ln w="9525" cap="rnd">
                <a:solidFill>
                  <a:schemeClr val="accent2"/>
                </a:solidFill>
                <a:roun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marker>
          <c:xVal>
            <c:numRef>
              <c:f>Gráficas!$A$45:$A$47</c:f>
              <c:numCache>
                <c:formatCode>General</c:formatCode>
                <c:ptCount val="3"/>
                <c:pt idx="0">
                  <c:v>1</c:v>
                </c:pt>
                <c:pt idx="1">
                  <c:v>2</c:v>
                </c:pt>
                <c:pt idx="2">
                  <c:v>3</c:v>
                </c:pt>
              </c:numCache>
            </c:numRef>
          </c:xVal>
          <c:yVal>
            <c:numRef>
              <c:f>Gráficas!$B$45:$B$47</c:f>
              <c:numCache>
                <c:formatCode>0.00</c:formatCode>
                <c:ptCount val="3"/>
                <c:pt idx="0">
                  <c:v>20</c:v>
                </c:pt>
                <c:pt idx="1">
                  <c:v>30</c:v>
                </c:pt>
                <c:pt idx="2">
                  <c:v>37.5</c:v>
                </c:pt>
              </c:numCache>
            </c:numRef>
          </c:yVal>
          <c:smooth val="1"/>
          <c:extLst>
            <c:ext xmlns:c16="http://schemas.microsoft.com/office/drawing/2014/chart" uri="{C3380CC4-5D6E-409C-BE32-E72D297353CC}">
              <c16:uniqueId val="{00000000-7A9B-4589-BC3D-6C2623868881}"/>
            </c:ext>
          </c:extLst>
        </c:ser>
        <c:ser>
          <c:idx val="1"/>
          <c:order val="1"/>
          <c:tx>
            <c:v>ZN NaOH 100 ml</c:v>
          </c:tx>
          <c:spPr>
            <a:ln w="9525" cap="rnd">
              <a:solidFill>
                <a:schemeClr val="accent4"/>
              </a:solidFill>
              <a:round/>
            </a:ln>
            <a:effectLst>
              <a:outerShdw blurRad="38100" dist="25400" dir="5400000" rotWithShape="0">
                <a:srgbClr val="000000">
                  <a:alpha val="64000"/>
                </a:srgbClr>
              </a:outerShdw>
            </a:effectLst>
          </c:spPr>
          <c:marker>
            <c:symbol val="circle"/>
            <c:size val="6"/>
            <c:spPr>
              <a:gradFill rotWithShape="1">
                <a:gsLst>
                  <a:gs pos="0">
                    <a:schemeClr val="accent4">
                      <a:tint val="96000"/>
                      <a:lumMod val="102000"/>
                    </a:schemeClr>
                  </a:gs>
                  <a:gs pos="100000">
                    <a:schemeClr val="accent4">
                      <a:shade val="88000"/>
                      <a:lumMod val="94000"/>
                    </a:schemeClr>
                  </a:gs>
                </a:gsLst>
                <a:path path="circle">
                  <a:fillToRect l="50000" t="100000" r="100000" b="50000"/>
                </a:path>
              </a:gradFill>
              <a:ln w="9525" cap="rnd">
                <a:solidFill>
                  <a:schemeClr val="accent4"/>
                </a:solidFill>
                <a:roun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marker>
          <c:xVal>
            <c:numRef>
              <c:f>Gráficas!$A$45:$A$47</c:f>
              <c:numCache>
                <c:formatCode>General</c:formatCode>
                <c:ptCount val="3"/>
                <c:pt idx="0">
                  <c:v>1</c:v>
                </c:pt>
                <c:pt idx="1">
                  <c:v>2</c:v>
                </c:pt>
                <c:pt idx="2">
                  <c:v>3</c:v>
                </c:pt>
              </c:numCache>
            </c:numRef>
          </c:xVal>
          <c:yVal>
            <c:numRef>
              <c:f>Gráficas!$C$45:$C$47</c:f>
              <c:numCache>
                <c:formatCode>0.00</c:formatCode>
                <c:ptCount val="3"/>
                <c:pt idx="0">
                  <c:v>23.333333333333329</c:v>
                </c:pt>
                <c:pt idx="1">
                  <c:v>38.333333333333329</c:v>
                </c:pt>
                <c:pt idx="2">
                  <c:v>44.999999999999993</c:v>
                </c:pt>
              </c:numCache>
            </c:numRef>
          </c:yVal>
          <c:smooth val="1"/>
          <c:extLst>
            <c:ext xmlns:c16="http://schemas.microsoft.com/office/drawing/2014/chart" uri="{C3380CC4-5D6E-409C-BE32-E72D297353CC}">
              <c16:uniqueId val="{00000001-7A9B-4589-BC3D-6C2623868881}"/>
            </c:ext>
          </c:extLst>
        </c:ser>
        <c:ser>
          <c:idx val="2"/>
          <c:order val="2"/>
          <c:tx>
            <c:v>ZN NaOH 150 ml</c:v>
          </c:tx>
          <c:spPr>
            <a:ln w="9525" cap="rnd">
              <a:solidFill>
                <a:schemeClr val="accent6"/>
              </a:solidFill>
              <a:round/>
            </a:ln>
            <a:effectLst>
              <a:outerShdw blurRad="38100" dist="25400" dir="5400000" rotWithShape="0">
                <a:srgbClr val="000000">
                  <a:alpha val="64000"/>
                </a:srgbClr>
              </a:outerShdw>
            </a:effectLst>
          </c:spPr>
          <c:marker>
            <c:symbol val="circle"/>
            <c:size val="6"/>
            <c:spPr>
              <a:gradFill rotWithShape="1">
                <a:gsLst>
                  <a:gs pos="0">
                    <a:schemeClr val="accent6">
                      <a:tint val="96000"/>
                      <a:lumMod val="102000"/>
                    </a:schemeClr>
                  </a:gs>
                  <a:gs pos="100000">
                    <a:schemeClr val="accent6">
                      <a:shade val="88000"/>
                      <a:lumMod val="94000"/>
                    </a:schemeClr>
                  </a:gs>
                </a:gsLst>
                <a:path path="circle">
                  <a:fillToRect l="50000" t="100000" r="100000" b="50000"/>
                </a:path>
              </a:gradFill>
              <a:ln w="9525" cap="rnd">
                <a:solidFill>
                  <a:schemeClr val="accent6"/>
                </a:solidFill>
                <a:roun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marker>
          <c:xVal>
            <c:numRef>
              <c:f>Gráficas!$A$45:$A$47</c:f>
              <c:numCache>
                <c:formatCode>General</c:formatCode>
                <c:ptCount val="3"/>
                <c:pt idx="0">
                  <c:v>1</c:v>
                </c:pt>
                <c:pt idx="1">
                  <c:v>2</c:v>
                </c:pt>
                <c:pt idx="2">
                  <c:v>3</c:v>
                </c:pt>
              </c:numCache>
            </c:numRef>
          </c:xVal>
          <c:yVal>
            <c:numRef>
              <c:f>Gráficas!$D$45:$D$47</c:f>
              <c:numCache>
                <c:formatCode>0.00</c:formatCode>
                <c:ptCount val="3"/>
                <c:pt idx="0">
                  <c:v>13.333333333333327</c:v>
                </c:pt>
                <c:pt idx="1">
                  <c:v>21.666666666666668</c:v>
                </c:pt>
                <c:pt idx="2">
                  <c:v>26.666666666666668</c:v>
                </c:pt>
              </c:numCache>
            </c:numRef>
          </c:yVal>
          <c:smooth val="1"/>
          <c:extLst>
            <c:ext xmlns:c16="http://schemas.microsoft.com/office/drawing/2014/chart" uri="{C3380CC4-5D6E-409C-BE32-E72D297353CC}">
              <c16:uniqueId val="{00000002-7A9B-4589-BC3D-6C2623868881}"/>
            </c:ext>
          </c:extLst>
        </c:ser>
        <c:dLbls>
          <c:showLegendKey val="0"/>
          <c:showVal val="0"/>
          <c:showCatName val="0"/>
          <c:showSerName val="0"/>
          <c:showPercent val="0"/>
          <c:showBubbleSize val="0"/>
        </c:dLbls>
        <c:axId val="-120770976"/>
        <c:axId val="-120770432"/>
      </c:scatterChart>
      <c:valAx>
        <c:axId val="-120770976"/>
        <c:scaling>
          <c:orientation val="minMax"/>
        </c:scaling>
        <c:delete val="0"/>
        <c:axPos val="b"/>
        <c:majorGridlines>
          <c:spPr>
            <a:ln w="9525" cap="flat" cmpd="sng" algn="ctr">
              <a:solidFill>
                <a:srgbClr val="808080"/>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r>
                  <a:rPr lang="es-EC"/>
                  <a:t>Tiempo (h)</a:t>
                </a:r>
              </a:p>
            </c:rich>
          </c:tx>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title>
        <c:numFmt formatCode="General" sourceLinked="1"/>
        <c:majorTickMark val="none"/>
        <c:minorTickMark val="none"/>
        <c:tickLblPos val="nextTo"/>
        <c:spPr>
          <a:noFill/>
          <a:ln>
            <a:solidFill>
              <a:srgbClr val="808080"/>
            </a:solidFill>
          </a:ln>
          <a:effectLst/>
        </c:spPr>
        <c:txPr>
          <a:bodyPr rot="-6000000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crossAx val="-120770432"/>
        <c:crosses val="autoZero"/>
        <c:crossBetween val="midCat"/>
      </c:valAx>
      <c:valAx>
        <c:axId val="-120770432"/>
        <c:scaling>
          <c:orientation val="minMax"/>
        </c:scaling>
        <c:delete val="0"/>
        <c:axPos val="l"/>
        <c:majorGridlines>
          <c:spPr>
            <a:ln w="9525" cap="flat" cmpd="sng" algn="ctr">
              <a:solidFill>
                <a:srgbClr val="808080"/>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r>
                  <a:rPr lang="es-EC"/>
                  <a:t>% Remoción</a:t>
                </a:r>
              </a:p>
            </c:rich>
          </c:tx>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crossAx val="-12077097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legend>
    <c:plotVisOnly val="1"/>
    <c:dispBlanksAs val="gap"/>
    <c:showDLblsOverMax val="0"/>
  </c:chart>
  <c:spPr>
    <a:noFill/>
    <a:ln>
      <a:noFill/>
    </a:ln>
    <a:effectLst/>
  </c:spPr>
  <c:txPr>
    <a:bodyPr/>
    <a:lstStyle/>
    <a:p>
      <a:pPr>
        <a:defRPr>
          <a:solidFill>
            <a:schemeClr val="tx1">
              <a:lumMod val="10000"/>
            </a:schemeClr>
          </a:solidFill>
          <a:latin typeface="Cambria" panose="020405030504060302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ZS NaOH  50 ml</c:v>
          </c:tx>
          <c:spPr>
            <a:ln w="9525" cap="rnd">
              <a:solidFill>
                <a:schemeClr val="accent2"/>
              </a:solidFill>
              <a:round/>
            </a:ln>
            <a:effectLst>
              <a:outerShdw blurRad="38100" dist="25400" dir="5400000" rotWithShape="0">
                <a:srgbClr val="000000">
                  <a:alpha val="64000"/>
                </a:srgbClr>
              </a:outerShdw>
            </a:effectLst>
          </c:spPr>
          <c:marker>
            <c:symbol val="circle"/>
            <c:size val="6"/>
            <c:spPr>
              <a:gradFill rotWithShape="1">
                <a:gsLst>
                  <a:gs pos="0">
                    <a:schemeClr val="accent2">
                      <a:tint val="96000"/>
                      <a:lumMod val="102000"/>
                    </a:schemeClr>
                  </a:gs>
                  <a:gs pos="100000">
                    <a:schemeClr val="accent2">
                      <a:shade val="88000"/>
                      <a:lumMod val="94000"/>
                    </a:schemeClr>
                  </a:gs>
                </a:gsLst>
                <a:path path="circle">
                  <a:fillToRect l="50000" t="100000" r="100000" b="50000"/>
                </a:path>
              </a:gradFill>
              <a:ln w="9525" cap="rnd">
                <a:solidFill>
                  <a:schemeClr val="accent2"/>
                </a:solidFill>
                <a:roun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marker>
          <c:xVal>
            <c:numRef>
              <c:f>Gráficas!$K$13:$K$15</c:f>
              <c:numCache>
                <c:formatCode>General</c:formatCode>
                <c:ptCount val="3"/>
                <c:pt idx="0">
                  <c:v>1</c:v>
                </c:pt>
                <c:pt idx="1">
                  <c:v>2</c:v>
                </c:pt>
                <c:pt idx="2">
                  <c:v>3</c:v>
                </c:pt>
              </c:numCache>
            </c:numRef>
          </c:xVal>
          <c:yVal>
            <c:numRef>
              <c:f>Gráficas!$L$13:$L$15</c:f>
              <c:numCache>
                <c:formatCode>0.000</c:formatCode>
                <c:ptCount val="3"/>
                <c:pt idx="0">
                  <c:v>16.666666666666664</c:v>
                </c:pt>
                <c:pt idx="1">
                  <c:v>23.333333333333329</c:v>
                </c:pt>
                <c:pt idx="2">
                  <c:v>24.999999999999993</c:v>
                </c:pt>
              </c:numCache>
            </c:numRef>
          </c:yVal>
          <c:smooth val="1"/>
          <c:extLst>
            <c:ext xmlns:c16="http://schemas.microsoft.com/office/drawing/2014/chart" uri="{C3380CC4-5D6E-409C-BE32-E72D297353CC}">
              <c16:uniqueId val="{00000000-51EB-4BE5-99F5-E4DB7DB5AD69}"/>
            </c:ext>
          </c:extLst>
        </c:ser>
        <c:ser>
          <c:idx val="1"/>
          <c:order val="1"/>
          <c:tx>
            <c:v>ZS NaOH 100 ml</c:v>
          </c:tx>
          <c:spPr>
            <a:ln w="9525" cap="rnd">
              <a:solidFill>
                <a:schemeClr val="accent4"/>
              </a:solidFill>
              <a:round/>
            </a:ln>
            <a:effectLst>
              <a:outerShdw blurRad="38100" dist="25400" dir="5400000" rotWithShape="0">
                <a:srgbClr val="000000">
                  <a:alpha val="64000"/>
                </a:srgbClr>
              </a:outerShdw>
            </a:effectLst>
          </c:spPr>
          <c:marker>
            <c:symbol val="circle"/>
            <c:size val="6"/>
            <c:spPr>
              <a:gradFill rotWithShape="1">
                <a:gsLst>
                  <a:gs pos="0">
                    <a:schemeClr val="accent4">
                      <a:tint val="96000"/>
                      <a:lumMod val="102000"/>
                    </a:schemeClr>
                  </a:gs>
                  <a:gs pos="100000">
                    <a:schemeClr val="accent4">
                      <a:shade val="88000"/>
                      <a:lumMod val="94000"/>
                    </a:schemeClr>
                  </a:gs>
                </a:gsLst>
                <a:path path="circle">
                  <a:fillToRect l="50000" t="100000" r="100000" b="50000"/>
                </a:path>
              </a:gradFill>
              <a:ln w="9525" cap="rnd">
                <a:solidFill>
                  <a:schemeClr val="accent4"/>
                </a:solidFill>
                <a:roun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marker>
          <c:xVal>
            <c:numRef>
              <c:f>Gráficas!$K$13:$K$15</c:f>
              <c:numCache>
                <c:formatCode>General</c:formatCode>
                <c:ptCount val="3"/>
                <c:pt idx="0">
                  <c:v>1</c:v>
                </c:pt>
                <c:pt idx="1">
                  <c:v>2</c:v>
                </c:pt>
                <c:pt idx="2">
                  <c:v>3</c:v>
                </c:pt>
              </c:numCache>
            </c:numRef>
          </c:xVal>
          <c:yVal>
            <c:numRef>
              <c:f>Gráficas!$M$13:$M$15</c:f>
              <c:numCache>
                <c:formatCode>0.000</c:formatCode>
                <c:ptCount val="3"/>
                <c:pt idx="0">
                  <c:v>18.333333333333332</c:v>
                </c:pt>
                <c:pt idx="1">
                  <c:v>24.999999999999993</c:v>
                </c:pt>
                <c:pt idx="2">
                  <c:v>33.333333333333329</c:v>
                </c:pt>
              </c:numCache>
            </c:numRef>
          </c:yVal>
          <c:smooth val="1"/>
          <c:extLst>
            <c:ext xmlns:c16="http://schemas.microsoft.com/office/drawing/2014/chart" uri="{C3380CC4-5D6E-409C-BE32-E72D297353CC}">
              <c16:uniqueId val="{00000001-51EB-4BE5-99F5-E4DB7DB5AD69}"/>
            </c:ext>
          </c:extLst>
        </c:ser>
        <c:ser>
          <c:idx val="2"/>
          <c:order val="2"/>
          <c:tx>
            <c:v>ZS NaOH 150 ml</c:v>
          </c:tx>
          <c:spPr>
            <a:ln w="9525" cap="rnd">
              <a:solidFill>
                <a:schemeClr val="accent6"/>
              </a:solidFill>
              <a:round/>
            </a:ln>
            <a:effectLst>
              <a:outerShdw blurRad="38100" dist="25400" dir="5400000" rotWithShape="0">
                <a:srgbClr val="000000">
                  <a:alpha val="64000"/>
                </a:srgbClr>
              </a:outerShdw>
            </a:effectLst>
          </c:spPr>
          <c:marker>
            <c:symbol val="circle"/>
            <c:size val="6"/>
            <c:spPr>
              <a:gradFill rotWithShape="1">
                <a:gsLst>
                  <a:gs pos="0">
                    <a:schemeClr val="accent6">
                      <a:tint val="96000"/>
                      <a:lumMod val="102000"/>
                    </a:schemeClr>
                  </a:gs>
                  <a:gs pos="100000">
                    <a:schemeClr val="accent6">
                      <a:shade val="88000"/>
                      <a:lumMod val="94000"/>
                    </a:schemeClr>
                  </a:gs>
                </a:gsLst>
                <a:path path="circle">
                  <a:fillToRect l="50000" t="100000" r="100000" b="50000"/>
                </a:path>
              </a:gradFill>
              <a:ln w="9525" cap="rnd">
                <a:solidFill>
                  <a:schemeClr val="accent6"/>
                </a:solidFill>
                <a:roun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marker>
          <c:xVal>
            <c:numRef>
              <c:f>Gráficas!$K$13:$K$15</c:f>
              <c:numCache>
                <c:formatCode>General</c:formatCode>
                <c:ptCount val="3"/>
                <c:pt idx="0">
                  <c:v>1</c:v>
                </c:pt>
                <c:pt idx="1">
                  <c:v>2</c:v>
                </c:pt>
                <c:pt idx="2">
                  <c:v>3</c:v>
                </c:pt>
              </c:numCache>
            </c:numRef>
          </c:xVal>
          <c:yVal>
            <c:numRef>
              <c:f>Gráficas!$N$13:$N$15</c:f>
              <c:numCache>
                <c:formatCode>0.000</c:formatCode>
                <c:ptCount val="3"/>
                <c:pt idx="0">
                  <c:v>9.9999999999999911</c:v>
                </c:pt>
                <c:pt idx="1">
                  <c:v>13.333333333333327</c:v>
                </c:pt>
                <c:pt idx="2">
                  <c:v>18.333333333333332</c:v>
                </c:pt>
              </c:numCache>
            </c:numRef>
          </c:yVal>
          <c:smooth val="1"/>
          <c:extLst>
            <c:ext xmlns:c16="http://schemas.microsoft.com/office/drawing/2014/chart" uri="{C3380CC4-5D6E-409C-BE32-E72D297353CC}">
              <c16:uniqueId val="{00000002-51EB-4BE5-99F5-E4DB7DB5AD69}"/>
            </c:ext>
          </c:extLst>
        </c:ser>
        <c:dLbls>
          <c:showLegendKey val="0"/>
          <c:showVal val="0"/>
          <c:showCatName val="0"/>
          <c:showSerName val="0"/>
          <c:showPercent val="0"/>
          <c:showBubbleSize val="0"/>
        </c:dLbls>
        <c:axId val="-120769344"/>
        <c:axId val="-120768800"/>
      </c:scatterChart>
      <c:valAx>
        <c:axId val="-120769344"/>
        <c:scaling>
          <c:orientation val="minMax"/>
        </c:scaling>
        <c:delete val="0"/>
        <c:axPos val="b"/>
        <c:majorGridlines>
          <c:spPr>
            <a:ln w="9525" cap="flat" cmpd="sng" algn="ctr">
              <a:solidFill>
                <a:srgbClr val="808080"/>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r>
                  <a:rPr lang="es-EC"/>
                  <a:t>Tiempo (h)</a:t>
                </a:r>
              </a:p>
            </c:rich>
          </c:tx>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crossAx val="-120768800"/>
        <c:crosses val="autoZero"/>
        <c:crossBetween val="midCat"/>
      </c:valAx>
      <c:valAx>
        <c:axId val="-120768800"/>
        <c:scaling>
          <c:orientation val="minMax"/>
        </c:scaling>
        <c:delete val="0"/>
        <c:axPos val="l"/>
        <c:majorGridlines>
          <c:spPr>
            <a:ln w="9525" cap="flat" cmpd="sng" algn="ctr">
              <a:solidFill>
                <a:srgbClr val="808080"/>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r>
                  <a:rPr lang="es-EC"/>
                  <a:t>Remoción (%)</a:t>
                </a:r>
              </a:p>
            </c:rich>
          </c:tx>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crossAx val="-12076934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legend>
    <c:plotVisOnly val="1"/>
    <c:dispBlanksAs val="gap"/>
    <c:showDLblsOverMax val="0"/>
  </c:chart>
  <c:spPr>
    <a:noFill/>
    <a:ln>
      <a:noFill/>
    </a:ln>
    <a:effectLst/>
  </c:spPr>
  <c:txPr>
    <a:bodyPr/>
    <a:lstStyle/>
    <a:p>
      <a:pPr>
        <a:defRPr>
          <a:solidFill>
            <a:schemeClr val="tx1">
              <a:lumMod val="10000"/>
            </a:schemeClr>
          </a:solidFill>
          <a:latin typeface="Cambria" panose="02040503050406030204" pitchFamily="18"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5 gramos</c:v>
          </c:tx>
          <c:spPr>
            <a:ln w="9525" cap="rnd">
              <a:solidFill>
                <a:schemeClr val="accent2"/>
              </a:solidFill>
              <a:round/>
            </a:ln>
            <a:effectLst>
              <a:outerShdw blurRad="38100" dist="25400" dir="5400000" rotWithShape="0">
                <a:srgbClr val="000000">
                  <a:alpha val="64000"/>
                </a:srgbClr>
              </a:outerShdw>
            </a:effectLst>
          </c:spPr>
          <c:marker>
            <c:symbol val="circle"/>
            <c:size val="6"/>
            <c:spPr>
              <a:gradFill rotWithShape="1">
                <a:gsLst>
                  <a:gs pos="0">
                    <a:schemeClr val="accent2">
                      <a:tint val="96000"/>
                      <a:lumMod val="102000"/>
                    </a:schemeClr>
                  </a:gs>
                  <a:gs pos="100000">
                    <a:schemeClr val="accent2">
                      <a:shade val="88000"/>
                      <a:lumMod val="94000"/>
                    </a:schemeClr>
                  </a:gs>
                </a:gsLst>
                <a:path path="circle">
                  <a:fillToRect l="50000" t="100000" r="100000" b="50000"/>
                </a:path>
              </a:gradFill>
              <a:ln w="9525" cap="rnd">
                <a:solidFill>
                  <a:schemeClr val="accent2"/>
                </a:solidFill>
                <a:roun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marker>
          <c:xVal>
            <c:numRef>
              <c:f>'Datos torre'!$A$10:$A$14</c:f>
              <c:numCache>
                <c:formatCode>General</c:formatCode>
                <c:ptCount val="5"/>
                <c:pt idx="0">
                  <c:v>0</c:v>
                </c:pt>
                <c:pt idx="1">
                  <c:v>1</c:v>
                </c:pt>
                <c:pt idx="2">
                  <c:v>2</c:v>
                </c:pt>
                <c:pt idx="3">
                  <c:v>4</c:v>
                </c:pt>
                <c:pt idx="4">
                  <c:v>6</c:v>
                </c:pt>
              </c:numCache>
            </c:numRef>
          </c:xVal>
          <c:yVal>
            <c:numRef>
              <c:f>'Datos torre'!$D$10:$D$14</c:f>
              <c:numCache>
                <c:formatCode>General</c:formatCode>
                <c:ptCount val="5"/>
                <c:pt idx="0">
                  <c:v>0</c:v>
                </c:pt>
                <c:pt idx="1">
                  <c:v>0.115</c:v>
                </c:pt>
                <c:pt idx="2">
                  <c:v>0.185</c:v>
                </c:pt>
                <c:pt idx="3">
                  <c:v>0.26500000000000001</c:v>
                </c:pt>
                <c:pt idx="4">
                  <c:v>0.34499999999999997</c:v>
                </c:pt>
              </c:numCache>
            </c:numRef>
          </c:yVal>
          <c:smooth val="1"/>
          <c:extLst>
            <c:ext xmlns:c16="http://schemas.microsoft.com/office/drawing/2014/chart" uri="{C3380CC4-5D6E-409C-BE32-E72D297353CC}">
              <c16:uniqueId val="{00000000-AD50-4473-8C98-00AA23C54B2A}"/>
            </c:ext>
          </c:extLst>
        </c:ser>
        <c:ser>
          <c:idx val="1"/>
          <c:order val="1"/>
          <c:tx>
            <c:v>10 gramos</c:v>
          </c:tx>
          <c:spPr>
            <a:ln w="9525" cap="rnd">
              <a:solidFill>
                <a:schemeClr val="accent4"/>
              </a:solidFill>
              <a:round/>
            </a:ln>
            <a:effectLst>
              <a:outerShdw blurRad="38100" dist="25400" dir="5400000" rotWithShape="0">
                <a:srgbClr val="000000">
                  <a:alpha val="64000"/>
                </a:srgbClr>
              </a:outerShdw>
            </a:effectLst>
          </c:spPr>
          <c:marker>
            <c:symbol val="circle"/>
            <c:size val="6"/>
            <c:spPr>
              <a:gradFill rotWithShape="1">
                <a:gsLst>
                  <a:gs pos="0">
                    <a:schemeClr val="accent4">
                      <a:tint val="96000"/>
                      <a:lumMod val="102000"/>
                    </a:schemeClr>
                  </a:gs>
                  <a:gs pos="100000">
                    <a:schemeClr val="accent4">
                      <a:shade val="88000"/>
                      <a:lumMod val="94000"/>
                    </a:schemeClr>
                  </a:gs>
                </a:gsLst>
                <a:path path="circle">
                  <a:fillToRect l="50000" t="100000" r="100000" b="50000"/>
                </a:path>
              </a:gradFill>
              <a:ln w="9525" cap="rnd">
                <a:solidFill>
                  <a:schemeClr val="accent4"/>
                </a:solidFill>
                <a:roun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marker>
          <c:xVal>
            <c:numRef>
              <c:f>'Datos torre'!$A$22:$A$26</c:f>
              <c:numCache>
                <c:formatCode>General</c:formatCode>
                <c:ptCount val="5"/>
                <c:pt idx="0">
                  <c:v>0</c:v>
                </c:pt>
                <c:pt idx="1">
                  <c:v>1</c:v>
                </c:pt>
                <c:pt idx="2">
                  <c:v>2</c:v>
                </c:pt>
                <c:pt idx="3">
                  <c:v>4</c:v>
                </c:pt>
                <c:pt idx="4">
                  <c:v>11</c:v>
                </c:pt>
              </c:numCache>
            </c:numRef>
          </c:xVal>
          <c:yVal>
            <c:numRef>
              <c:f>'Datos torre'!$D$22:$D$26</c:f>
              <c:numCache>
                <c:formatCode>General</c:formatCode>
                <c:ptCount val="5"/>
                <c:pt idx="0">
                  <c:v>3.5000000000000003E-2</c:v>
                </c:pt>
                <c:pt idx="1">
                  <c:v>0.05</c:v>
                </c:pt>
                <c:pt idx="2">
                  <c:v>0.17499999999999999</c:v>
                </c:pt>
                <c:pt idx="3">
                  <c:v>0.21500000000000002</c:v>
                </c:pt>
                <c:pt idx="4">
                  <c:v>0.23</c:v>
                </c:pt>
              </c:numCache>
            </c:numRef>
          </c:yVal>
          <c:smooth val="1"/>
          <c:extLst>
            <c:ext xmlns:c16="http://schemas.microsoft.com/office/drawing/2014/chart" uri="{C3380CC4-5D6E-409C-BE32-E72D297353CC}">
              <c16:uniqueId val="{00000001-AD50-4473-8C98-00AA23C54B2A}"/>
            </c:ext>
          </c:extLst>
        </c:ser>
        <c:ser>
          <c:idx val="2"/>
          <c:order val="2"/>
          <c:tx>
            <c:v>20 gramos</c:v>
          </c:tx>
          <c:spPr>
            <a:ln w="9525" cap="rnd">
              <a:solidFill>
                <a:schemeClr val="accent6"/>
              </a:solidFill>
              <a:round/>
            </a:ln>
            <a:effectLst>
              <a:outerShdw blurRad="38100" dist="25400" dir="5400000" rotWithShape="0">
                <a:srgbClr val="000000">
                  <a:alpha val="64000"/>
                </a:srgbClr>
              </a:outerShdw>
            </a:effectLst>
          </c:spPr>
          <c:marker>
            <c:symbol val="circle"/>
            <c:size val="6"/>
            <c:spPr>
              <a:gradFill rotWithShape="1">
                <a:gsLst>
                  <a:gs pos="0">
                    <a:schemeClr val="accent6">
                      <a:tint val="96000"/>
                      <a:lumMod val="102000"/>
                    </a:schemeClr>
                  </a:gs>
                  <a:gs pos="100000">
                    <a:schemeClr val="accent6">
                      <a:shade val="88000"/>
                      <a:lumMod val="94000"/>
                    </a:schemeClr>
                  </a:gs>
                </a:gsLst>
                <a:path path="circle">
                  <a:fillToRect l="50000" t="100000" r="100000" b="50000"/>
                </a:path>
              </a:gradFill>
              <a:ln w="9525" cap="rnd">
                <a:solidFill>
                  <a:schemeClr val="accent6"/>
                </a:solidFill>
                <a:roun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c:spPr>
          </c:marker>
          <c:xVal>
            <c:numRef>
              <c:f>'Datos torre'!$A$37:$A$41</c:f>
              <c:numCache>
                <c:formatCode>General</c:formatCode>
                <c:ptCount val="5"/>
                <c:pt idx="0">
                  <c:v>0</c:v>
                </c:pt>
                <c:pt idx="1">
                  <c:v>1</c:v>
                </c:pt>
                <c:pt idx="2">
                  <c:v>3</c:v>
                </c:pt>
                <c:pt idx="3">
                  <c:v>5</c:v>
                </c:pt>
                <c:pt idx="4">
                  <c:v>15</c:v>
                </c:pt>
              </c:numCache>
            </c:numRef>
          </c:xVal>
          <c:yVal>
            <c:numRef>
              <c:f>'Datos torre'!$D$37:$D$41</c:f>
              <c:numCache>
                <c:formatCode>General</c:formatCode>
                <c:ptCount val="5"/>
                <c:pt idx="0">
                  <c:v>0</c:v>
                </c:pt>
                <c:pt idx="1">
                  <c:v>0</c:v>
                </c:pt>
                <c:pt idx="2">
                  <c:v>0.10500000000000001</c:v>
                </c:pt>
                <c:pt idx="3">
                  <c:v>0.125</c:v>
                </c:pt>
                <c:pt idx="4">
                  <c:v>0.14000000000000001</c:v>
                </c:pt>
              </c:numCache>
            </c:numRef>
          </c:yVal>
          <c:smooth val="1"/>
          <c:extLst>
            <c:ext xmlns:c16="http://schemas.microsoft.com/office/drawing/2014/chart" uri="{C3380CC4-5D6E-409C-BE32-E72D297353CC}">
              <c16:uniqueId val="{00000002-AD50-4473-8C98-00AA23C54B2A}"/>
            </c:ext>
          </c:extLst>
        </c:ser>
        <c:dLbls>
          <c:showLegendKey val="0"/>
          <c:showVal val="0"/>
          <c:showCatName val="0"/>
          <c:showSerName val="0"/>
          <c:showPercent val="0"/>
          <c:showBubbleSize val="0"/>
        </c:dLbls>
        <c:axId val="-326215200"/>
        <c:axId val="-326213568"/>
      </c:scatterChart>
      <c:valAx>
        <c:axId val="-326215200"/>
        <c:scaling>
          <c:orientation val="minMax"/>
        </c:scaling>
        <c:delete val="0"/>
        <c:axPos val="b"/>
        <c:majorGridlines>
          <c:spPr>
            <a:ln w="9525" cap="flat" cmpd="sng" algn="ctr">
              <a:solidFill>
                <a:srgbClr val="808080"/>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r>
                  <a:rPr lang="es-EC"/>
                  <a:t>Tiempo (min)</a:t>
                </a:r>
              </a:p>
            </c:rich>
          </c:tx>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crossAx val="-326213568"/>
        <c:crosses val="autoZero"/>
        <c:crossBetween val="midCat"/>
      </c:valAx>
      <c:valAx>
        <c:axId val="-326213568"/>
        <c:scaling>
          <c:orientation val="minMax"/>
          <c:max val="0.60000000000000009"/>
        </c:scaling>
        <c:delete val="0"/>
        <c:axPos val="l"/>
        <c:majorGridlines>
          <c:spPr>
            <a:ln w="9525" cap="flat" cmpd="sng" algn="ctr">
              <a:solidFill>
                <a:srgbClr val="808080"/>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r>
                  <a:rPr lang="es-EC"/>
                  <a:t>Ct (mg/l)</a:t>
                </a:r>
              </a:p>
            </c:rich>
          </c:tx>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crossAx val="-32621520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10000"/>
                </a:schemeClr>
              </a:solidFill>
              <a:latin typeface="Cambria" panose="02040503050406030204" pitchFamily="18" charset="0"/>
              <a:ea typeface="+mn-ea"/>
              <a:cs typeface="+mn-cs"/>
            </a:defRPr>
          </a:pPr>
          <a:endParaRPr lang="es-EC"/>
        </a:p>
      </c:txPr>
    </c:legend>
    <c:plotVisOnly val="1"/>
    <c:dispBlanksAs val="gap"/>
    <c:showDLblsOverMax val="0"/>
  </c:chart>
  <c:spPr>
    <a:noFill/>
    <a:ln>
      <a:noFill/>
    </a:ln>
    <a:effectLst/>
  </c:spPr>
  <c:txPr>
    <a:bodyPr/>
    <a:lstStyle/>
    <a:p>
      <a:pPr>
        <a:defRPr>
          <a:solidFill>
            <a:schemeClr val="tx1">
              <a:lumMod val="10000"/>
            </a:schemeClr>
          </a:solidFill>
          <a:latin typeface="Cambria" panose="02040503050406030204" pitchFamily="18"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7.54302151082608E-4"/>
                  <c:y val="-6.821681552202033E-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10000"/>
                        </a:schemeClr>
                      </a:solidFill>
                      <a:latin typeface="Cambria" panose="02040503050406030204" pitchFamily="18" charset="0"/>
                      <a:ea typeface="+mn-ea"/>
                      <a:cs typeface="+mn-cs"/>
                    </a:defRPr>
                  </a:pPr>
                  <a:endParaRPr lang="es-EC"/>
                </a:p>
              </c:txPr>
            </c:trendlineLbl>
          </c:trendline>
          <c:xVal>
            <c:numRef>
              <c:f>'9'!$D$8:$D$11</c:f>
              <c:numCache>
                <c:formatCode>General</c:formatCode>
                <c:ptCount val="4"/>
                <c:pt idx="0">
                  <c:v>0.14000000000000001</c:v>
                </c:pt>
                <c:pt idx="1">
                  <c:v>0.23</c:v>
                </c:pt>
                <c:pt idx="2">
                  <c:v>0.35</c:v>
                </c:pt>
              </c:numCache>
            </c:numRef>
          </c:xVal>
          <c:yVal>
            <c:numRef>
              <c:f>'9'!$G$8:$G$11</c:f>
              <c:numCache>
                <c:formatCode>General</c:formatCode>
                <c:ptCount val="4"/>
                <c:pt idx="0">
                  <c:v>121.73913043478262</c:v>
                </c:pt>
                <c:pt idx="1">
                  <c:v>124.32432432432434</c:v>
                </c:pt>
                <c:pt idx="2">
                  <c:v>140</c:v>
                </c:pt>
              </c:numCache>
            </c:numRef>
          </c:yVal>
          <c:smooth val="1"/>
          <c:extLst>
            <c:ext xmlns:c16="http://schemas.microsoft.com/office/drawing/2014/chart" uri="{C3380CC4-5D6E-409C-BE32-E72D297353CC}">
              <c16:uniqueId val="{00000000-8007-4D39-A2C4-CFBE3CD5891B}"/>
            </c:ext>
          </c:extLst>
        </c:ser>
        <c:dLbls>
          <c:showLegendKey val="0"/>
          <c:showVal val="0"/>
          <c:showCatName val="0"/>
          <c:showSerName val="0"/>
          <c:showPercent val="0"/>
          <c:showBubbleSize val="0"/>
        </c:dLbls>
        <c:axId val="-197369152"/>
        <c:axId val="-197366432"/>
      </c:scatterChart>
      <c:valAx>
        <c:axId val="-197369152"/>
        <c:scaling>
          <c:orientation val="minMax"/>
        </c:scaling>
        <c:delete val="0"/>
        <c:axPos val="b"/>
        <c:majorGridlines>
          <c:spPr>
            <a:ln w="9525" cap="flat" cmpd="sng" algn="ctr">
              <a:solidFill>
                <a:srgbClr val="808080"/>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10000"/>
                      </a:schemeClr>
                    </a:solidFill>
                    <a:latin typeface="Cambria" panose="02040503050406030204" pitchFamily="18" charset="0"/>
                    <a:ea typeface="+mn-ea"/>
                    <a:cs typeface="+mn-cs"/>
                  </a:defRPr>
                </a:pPr>
                <a:r>
                  <a:rPr lang="es-EC"/>
                  <a:t>C </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10000"/>
                    </a:schemeClr>
                  </a:solidFill>
                  <a:latin typeface="Cambria" panose="02040503050406030204" pitchFamily="18" charset="0"/>
                  <a:ea typeface="+mn-ea"/>
                  <a:cs typeface="+mn-cs"/>
                </a:defRPr>
              </a:pPr>
              <a:endParaRPr lang="es-EC"/>
            </a:p>
          </c:txPr>
        </c:title>
        <c:numFmt formatCode="General" sourceLinked="1"/>
        <c:majorTickMark val="out"/>
        <c:minorTickMark val="none"/>
        <c:tickLblPos val="nextTo"/>
        <c:spPr>
          <a:noFill/>
          <a:ln w="9525" cap="flat" cmpd="sng" algn="ctr">
            <a:solidFill>
              <a:srgbClr val="808080"/>
            </a:solidFill>
            <a:round/>
          </a:ln>
          <a:effectLst/>
        </c:spPr>
        <c:txPr>
          <a:bodyPr rot="-60000000" spcFirstLastPara="1" vertOverflow="ellipsis" vert="horz" wrap="square" anchor="ctr" anchorCtr="1"/>
          <a:lstStyle/>
          <a:p>
            <a:pPr>
              <a:defRPr sz="1200" b="0" i="0" u="none" strike="noStrike" kern="1200" baseline="0">
                <a:solidFill>
                  <a:schemeClr val="tx1">
                    <a:lumMod val="10000"/>
                  </a:schemeClr>
                </a:solidFill>
                <a:latin typeface="Cambria" panose="02040503050406030204" pitchFamily="18" charset="0"/>
                <a:ea typeface="+mn-ea"/>
                <a:cs typeface="+mn-cs"/>
              </a:defRPr>
            </a:pPr>
            <a:endParaRPr lang="es-EC"/>
          </a:p>
        </c:txPr>
        <c:crossAx val="-197366432"/>
        <c:crosses val="autoZero"/>
        <c:crossBetween val="midCat"/>
      </c:valAx>
      <c:valAx>
        <c:axId val="-197366432"/>
        <c:scaling>
          <c:orientation val="minMax"/>
        </c:scaling>
        <c:delete val="0"/>
        <c:axPos val="l"/>
        <c:majorGridlines>
          <c:spPr>
            <a:ln w="9525" cap="flat" cmpd="sng" algn="ctr">
              <a:solidFill>
                <a:srgbClr val="808080"/>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10000"/>
                      </a:schemeClr>
                    </a:solidFill>
                    <a:latin typeface="Cambria" panose="02040503050406030204" pitchFamily="18" charset="0"/>
                    <a:ea typeface="+mn-ea"/>
                    <a:cs typeface="+mn-cs"/>
                  </a:defRPr>
                </a:pPr>
                <a:r>
                  <a:rPr lang="es-EC"/>
                  <a:t>C/(x/m)</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10000"/>
                    </a:schemeClr>
                  </a:solidFill>
                  <a:latin typeface="Cambria" panose="02040503050406030204" pitchFamily="18" charset="0"/>
                  <a:ea typeface="+mn-ea"/>
                  <a:cs typeface="+mn-cs"/>
                </a:defRPr>
              </a:pPr>
              <a:endParaRPr lang="es-EC"/>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10000"/>
                  </a:schemeClr>
                </a:solidFill>
                <a:latin typeface="Cambria" panose="02040503050406030204" pitchFamily="18" charset="0"/>
                <a:ea typeface="+mn-ea"/>
                <a:cs typeface="+mn-cs"/>
              </a:defRPr>
            </a:pPr>
            <a:endParaRPr lang="es-EC"/>
          </a:p>
        </c:txPr>
        <c:crossAx val="-197369152"/>
        <c:crosses val="autoZero"/>
        <c:crossBetween val="midCat"/>
      </c:valAx>
      <c:spPr>
        <a:noFill/>
        <a:ln>
          <a:noFill/>
        </a:ln>
        <a:effectLst/>
      </c:spPr>
    </c:plotArea>
    <c:plotVisOnly val="1"/>
    <c:dispBlanksAs val="gap"/>
    <c:showDLblsOverMax val="0"/>
  </c:chart>
  <c:spPr>
    <a:noFill/>
    <a:ln>
      <a:noFill/>
    </a:ln>
    <a:effectLst/>
  </c:spPr>
  <c:txPr>
    <a:bodyPr/>
    <a:lstStyle/>
    <a:p>
      <a:pPr>
        <a:defRPr sz="1200">
          <a:solidFill>
            <a:schemeClr val="tx1">
              <a:lumMod val="10000"/>
            </a:schemeClr>
          </a:solidFill>
          <a:latin typeface="Cambria" panose="020405030504060302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35C00-8F3C-4F7B-8E41-B7F325AAED70}" type="doc">
      <dgm:prSet loTypeId="urn:microsoft.com/office/officeart/2005/8/layout/process1" loCatId="process" qsTypeId="urn:microsoft.com/office/officeart/2005/8/quickstyle/simple5" qsCatId="simple" csTypeId="urn:microsoft.com/office/officeart/2005/8/colors/colorful1" csCatId="colorful" phldr="1"/>
      <dgm:spPr/>
    </dgm:pt>
    <dgm:pt modelId="{725475B5-0DE8-4994-BE39-1C7FAF6BE91B}">
      <dgm:prSet phldrT="[Texto]" custT="1"/>
      <dgm:spPr/>
      <dgm:t>
        <a:bodyPr/>
        <a:lstStyle/>
        <a:p>
          <a:pPr algn="ctr"/>
          <a:r>
            <a:rPr lang="es-EC" sz="1800" dirty="0" smtClean="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rPr>
            <a:t>Analizar las propiedades fisicoquímicas de las zeolitas y efluentes</a:t>
          </a:r>
          <a:r>
            <a:rPr lang="es-EC" sz="1800" noProof="0" dirty="0" smtClean="0">
              <a:solidFill>
                <a:schemeClr val="tx1"/>
              </a:solidFill>
            </a:rPr>
            <a:t>.</a:t>
          </a:r>
          <a:endParaRPr lang="en-US" sz="1800" noProof="0" dirty="0">
            <a:solidFill>
              <a:schemeClr val="tx1"/>
            </a:solidFill>
          </a:endParaRPr>
        </a:p>
      </dgm:t>
    </dgm:pt>
    <dgm:pt modelId="{7299FAA2-E65E-4359-87F6-90B4940BD32A}" type="parTrans" cxnId="{56BDB5CD-292D-49E7-B971-120621437B81}">
      <dgm:prSet/>
      <dgm:spPr/>
      <dgm:t>
        <a:bodyPr/>
        <a:lstStyle/>
        <a:p>
          <a:endParaRPr lang="es-EC" sz="1800">
            <a:solidFill>
              <a:schemeClr val="tx1"/>
            </a:solidFill>
          </a:endParaRPr>
        </a:p>
      </dgm:t>
    </dgm:pt>
    <dgm:pt modelId="{B2E19E9B-D3DE-4D27-8F4B-493EC33A1FB5}" type="sibTrans" cxnId="{56BDB5CD-292D-49E7-B971-120621437B81}">
      <dgm:prSet custT="1"/>
      <dgm:spPr/>
      <dgm:t>
        <a:bodyPr/>
        <a:lstStyle/>
        <a:p>
          <a:endParaRPr lang="es-EC" sz="1800">
            <a:solidFill>
              <a:schemeClr val="tx1"/>
            </a:solidFill>
          </a:endParaRPr>
        </a:p>
      </dgm:t>
    </dgm:pt>
    <dgm:pt modelId="{95570B16-B6E0-40A7-874B-36A8B094AFC0}">
      <dgm:prSet custT="1"/>
      <dgm:spPr/>
      <dgm:t>
        <a:bodyPr/>
        <a:lstStyle/>
        <a:p>
          <a:pPr algn="ctr"/>
          <a:r>
            <a:rPr lang="es-EC" sz="1800" dirty="0" smtClean="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rPr>
            <a:t>Evaluar la remoción de Cromo VI en los efluentes de las curtiembres mediante el uso de zeolita natural y sintética</a:t>
          </a:r>
          <a:endParaRPr lang="en-US" sz="1800" noProof="0" dirty="0">
            <a:solidFill>
              <a:schemeClr val="tx1"/>
            </a:solidFill>
          </a:endParaRPr>
        </a:p>
      </dgm:t>
    </dgm:pt>
    <dgm:pt modelId="{B903FDA5-0624-43CE-B7A9-87073B1B6BD8}" type="parTrans" cxnId="{D77E0A07-EC76-4F37-8232-04E7F6CD33C1}">
      <dgm:prSet/>
      <dgm:spPr/>
      <dgm:t>
        <a:bodyPr/>
        <a:lstStyle/>
        <a:p>
          <a:endParaRPr lang="es-EC" sz="1800">
            <a:solidFill>
              <a:schemeClr val="tx1"/>
            </a:solidFill>
          </a:endParaRPr>
        </a:p>
      </dgm:t>
    </dgm:pt>
    <dgm:pt modelId="{B7DDAEA9-9E0A-41DF-B774-E6A0C211E2E9}" type="sibTrans" cxnId="{D77E0A07-EC76-4F37-8232-04E7F6CD33C1}">
      <dgm:prSet custT="1"/>
      <dgm:spPr/>
      <dgm:t>
        <a:bodyPr/>
        <a:lstStyle/>
        <a:p>
          <a:endParaRPr lang="es-EC" sz="1800">
            <a:solidFill>
              <a:schemeClr val="tx1"/>
            </a:solidFill>
          </a:endParaRPr>
        </a:p>
      </dgm:t>
    </dgm:pt>
    <dgm:pt modelId="{F5C00BF4-E1ED-431C-8A81-D2FC2CBF0E5E}">
      <dgm:prSet custT="1"/>
      <dgm:spPr/>
      <dgm:t>
        <a:bodyPr/>
        <a:lstStyle/>
        <a:p>
          <a:pPr algn="ctr"/>
          <a:r>
            <a:rPr lang="es-EC" sz="1800" dirty="0" smtClean="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rPr>
            <a:t>Determinar los beneficios del sistema de tratamiento a nivel piloto</a:t>
          </a:r>
          <a:endParaRPr lang="es-EC" sz="1800" dirty="0" smtClean="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endParaRPr>
        </a:p>
        <a:p>
          <a:pPr algn="ctr"/>
          <a:endParaRPr lang="en-US" sz="1800" noProof="0" dirty="0">
            <a:solidFill>
              <a:schemeClr val="tx1"/>
            </a:solidFill>
          </a:endParaRPr>
        </a:p>
      </dgm:t>
    </dgm:pt>
    <dgm:pt modelId="{7AE44FCD-8893-4318-AEDD-82387F17CE85}" type="parTrans" cxnId="{3D24F541-F1A3-43CD-804A-7895511B9D7E}">
      <dgm:prSet/>
      <dgm:spPr/>
      <dgm:t>
        <a:bodyPr/>
        <a:lstStyle/>
        <a:p>
          <a:endParaRPr lang="es-EC" sz="1800">
            <a:solidFill>
              <a:schemeClr val="tx1"/>
            </a:solidFill>
          </a:endParaRPr>
        </a:p>
      </dgm:t>
    </dgm:pt>
    <dgm:pt modelId="{87D39043-C993-4669-9272-786A331D26E8}" type="sibTrans" cxnId="{3D24F541-F1A3-43CD-804A-7895511B9D7E}">
      <dgm:prSet/>
      <dgm:spPr/>
      <dgm:t>
        <a:bodyPr/>
        <a:lstStyle/>
        <a:p>
          <a:endParaRPr lang="es-EC" sz="1800">
            <a:solidFill>
              <a:schemeClr val="tx1"/>
            </a:solidFill>
          </a:endParaRPr>
        </a:p>
      </dgm:t>
    </dgm:pt>
    <dgm:pt modelId="{92D31224-1E56-4A0B-A7E0-9479AA767DEB}" type="pres">
      <dgm:prSet presAssocID="{4E135C00-8F3C-4F7B-8E41-B7F325AAED70}" presName="Name0" presStyleCnt="0">
        <dgm:presLayoutVars>
          <dgm:dir/>
          <dgm:resizeHandles val="exact"/>
        </dgm:presLayoutVars>
      </dgm:prSet>
      <dgm:spPr/>
    </dgm:pt>
    <dgm:pt modelId="{A8376807-4AF2-4FE8-8418-0BF17EC8ED85}" type="pres">
      <dgm:prSet presAssocID="{725475B5-0DE8-4994-BE39-1C7FAF6BE91B}" presName="node" presStyleLbl="node1" presStyleIdx="0" presStyleCnt="3">
        <dgm:presLayoutVars>
          <dgm:bulletEnabled val="1"/>
        </dgm:presLayoutVars>
      </dgm:prSet>
      <dgm:spPr/>
      <dgm:t>
        <a:bodyPr/>
        <a:lstStyle/>
        <a:p>
          <a:endParaRPr lang="es-EC"/>
        </a:p>
      </dgm:t>
    </dgm:pt>
    <dgm:pt modelId="{2C087378-8F82-4A24-8838-DD45D14743D7}" type="pres">
      <dgm:prSet presAssocID="{B2E19E9B-D3DE-4D27-8F4B-493EC33A1FB5}" presName="sibTrans" presStyleLbl="sibTrans2D1" presStyleIdx="0" presStyleCnt="2"/>
      <dgm:spPr/>
      <dgm:t>
        <a:bodyPr/>
        <a:lstStyle/>
        <a:p>
          <a:endParaRPr lang="es-EC"/>
        </a:p>
      </dgm:t>
    </dgm:pt>
    <dgm:pt modelId="{2FE62968-C74F-43DC-973A-595A17B68DDD}" type="pres">
      <dgm:prSet presAssocID="{B2E19E9B-D3DE-4D27-8F4B-493EC33A1FB5}" presName="connectorText" presStyleLbl="sibTrans2D1" presStyleIdx="0" presStyleCnt="2"/>
      <dgm:spPr/>
      <dgm:t>
        <a:bodyPr/>
        <a:lstStyle/>
        <a:p>
          <a:endParaRPr lang="es-EC"/>
        </a:p>
      </dgm:t>
    </dgm:pt>
    <dgm:pt modelId="{0A7420FD-4939-4E79-B124-CAE7E8785733}" type="pres">
      <dgm:prSet presAssocID="{95570B16-B6E0-40A7-874B-36A8B094AFC0}" presName="node" presStyleLbl="node1" presStyleIdx="1" presStyleCnt="3" custScaleX="110668">
        <dgm:presLayoutVars>
          <dgm:bulletEnabled val="1"/>
        </dgm:presLayoutVars>
      </dgm:prSet>
      <dgm:spPr/>
      <dgm:t>
        <a:bodyPr/>
        <a:lstStyle/>
        <a:p>
          <a:endParaRPr lang="es-EC"/>
        </a:p>
      </dgm:t>
    </dgm:pt>
    <dgm:pt modelId="{642E2BF8-E13D-4965-A0A3-A26AFD86CB2C}" type="pres">
      <dgm:prSet presAssocID="{B7DDAEA9-9E0A-41DF-B774-E6A0C211E2E9}" presName="sibTrans" presStyleLbl="sibTrans2D1" presStyleIdx="1" presStyleCnt="2"/>
      <dgm:spPr/>
      <dgm:t>
        <a:bodyPr/>
        <a:lstStyle/>
        <a:p>
          <a:endParaRPr lang="es-EC"/>
        </a:p>
      </dgm:t>
    </dgm:pt>
    <dgm:pt modelId="{7F7356CC-C622-4DA5-B9D3-64A7300C977D}" type="pres">
      <dgm:prSet presAssocID="{B7DDAEA9-9E0A-41DF-B774-E6A0C211E2E9}" presName="connectorText" presStyleLbl="sibTrans2D1" presStyleIdx="1" presStyleCnt="2"/>
      <dgm:spPr/>
      <dgm:t>
        <a:bodyPr/>
        <a:lstStyle/>
        <a:p>
          <a:endParaRPr lang="es-EC"/>
        </a:p>
      </dgm:t>
    </dgm:pt>
    <dgm:pt modelId="{ACE65BB1-4C35-42E1-AC5E-DDE18F1F2D4C}" type="pres">
      <dgm:prSet presAssocID="{F5C00BF4-E1ED-431C-8A81-D2FC2CBF0E5E}" presName="node" presStyleLbl="node1" presStyleIdx="2" presStyleCnt="3">
        <dgm:presLayoutVars>
          <dgm:bulletEnabled val="1"/>
        </dgm:presLayoutVars>
      </dgm:prSet>
      <dgm:spPr/>
      <dgm:t>
        <a:bodyPr/>
        <a:lstStyle/>
        <a:p>
          <a:endParaRPr lang="es-EC"/>
        </a:p>
      </dgm:t>
    </dgm:pt>
  </dgm:ptLst>
  <dgm:cxnLst>
    <dgm:cxn modelId="{667EF082-E9F3-4292-B3EF-57172D7B887E}" type="presOf" srcId="{F5C00BF4-E1ED-431C-8A81-D2FC2CBF0E5E}" destId="{ACE65BB1-4C35-42E1-AC5E-DDE18F1F2D4C}" srcOrd="0" destOrd="0" presId="urn:microsoft.com/office/officeart/2005/8/layout/process1"/>
    <dgm:cxn modelId="{DC90B8AC-6FD5-4421-8AB8-59AEC95B6041}" type="presOf" srcId="{725475B5-0DE8-4994-BE39-1C7FAF6BE91B}" destId="{A8376807-4AF2-4FE8-8418-0BF17EC8ED85}" srcOrd="0" destOrd="0" presId="urn:microsoft.com/office/officeart/2005/8/layout/process1"/>
    <dgm:cxn modelId="{56BDB5CD-292D-49E7-B971-120621437B81}" srcId="{4E135C00-8F3C-4F7B-8E41-B7F325AAED70}" destId="{725475B5-0DE8-4994-BE39-1C7FAF6BE91B}" srcOrd="0" destOrd="0" parTransId="{7299FAA2-E65E-4359-87F6-90B4940BD32A}" sibTransId="{B2E19E9B-D3DE-4D27-8F4B-493EC33A1FB5}"/>
    <dgm:cxn modelId="{EEC966B6-57EA-42AB-A40F-D76446868026}" type="presOf" srcId="{4E135C00-8F3C-4F7B-8E41-B7F325AAED70}" destId="{92D31224-1E56-4A0B-A7E0-9479AA767DEB}" srcOrd="0" destOrd="0" presId="urn:microsoft.com/office/officeart/2005/8/layout/process1"/>
    <dgm:cxn modelId="{3D24F541-F1A3-43CD-804A-7895511B9D7E}" srcId="{4E135C00-8F3C-4F7B-8E41-B7F325AAED70}" destId="{F5C00BF4-E1ED-431C-8A81-D2FC2CBF0E5E}" srcOrd="2" destOrd="0" parTransId="{7AE44FCD-8893-4318-AEDD-82387F17CE85}" sibTransId="{87D39043-C993-4669-9272-786A331D26E8}"/>
    <dgm:cxn modelId="{5EABD97C-CA23-40A7-AFA0-D3D2BC29361C}" type="presOf" srcId="{B7DDAEA9-9E0A-41DF-B774-E6A0C211E2E9}" destId="{7F7356CC-C622-4DA5-B9D3-64A7300C977D}" srcOrd="1" destOrd="0" presId="urn:microsoft.com/office/officeart/2005/8/layout/process1"/>
    <dgm:cxn modelId="{01DE010A-3DF0-4585-86E1-9A7D17D4BC14}" type="presOf" srcId="{95570B16-B6E0-40A7-874B-36A8B094AFC0}" destId="{0A7420FD-4939-4E79-B124-CAE7E8785733}" srcOrd="0" destOrd="0" presId="urn:microsoft.com/office/officeart/2005/8/layout/process1"/>
    <dgm:cxn modelId="{D77E0A07-EC76-4F37-8232-04E7F6CD33C1}" srcId="{4E135C00-8F3C-4F7B-8E41-B7F325AAED70}" destId="{95570B16-B6E0-40A7-874B-36A8B094AFC0}" srcOrd="1" destOrd="0" parTransId="{B903FDA5-0624-43CE-B7A9-87073B1B6BD8}" sibTransId="{B7DDAEA9-9E0A-41DF-B774-E6A0C211E2E9}"/>
    <dgm:cxn modelId="{A79ECD0D-A407-46BA-8F55-94E97BD6044B}" type="presOf" srcId="{B2E19E9B-D3DE-4D27-8F4B-493EC33A1FB5}" destId="{2FE62968-C74F-43DC-973A-595A17B68DDD}" srcOrd="1" destOrd="0" presId="urn:microsoft.com/office/officeart/2005/8/layout/process1"/>
    <dgm:cxn modelId="{A7326E09-B3D6-4976-A7B9-54CD6F444E59}" type="presOf" srcId="{B2E19E9B-D3DE-4D27-8F4B-493EC33A1FB5}" destId="{2C087378-8F82-4A24-8838-DD45D14743D7}" srcOrd="0" destOrd="0" presId="urn:microsoft.com/office/officeart/2005/8/layout/process1"/>
    <dgm:cxn modelId="{3C55C810-DF7B-4B47-8472-D688F055C7BD}" type="presOf" srcId="{B7DDAEA9-9E0A-41DF-B774-E6A0C211E2E9}" destId="{642E2BF8-E13D-4965-A0A3-A26AFD86CB2C}" srcOrd="0" destOrd="0" presId="urn:microsoft.com/office/officeart/2005/8/layout/process1"/>
    <dgm:cxn modelId="{66DAD6DA-9A80-451E-96ED-067DAE8D7B5D}" type="presParOf" srcId="{92D31224-1E56-4A0B-A7E0-9479AA767DEB}" destId="{A8376807-4AF2-4FE8-8418-0BF17EC8ED85}" srcOrd="0" destOrd="0" presId="urn:microsoft.com/office/officeart/2005/8/layout/process1"/>
    <dgm:cxn modelId="{D78AE25C-D440-4E69-A405-FDF0F57D074F}" type="presParOf" srcId="{92D31224-1E56-4A0B-A7E0-9479AA767DEB}" destId="{2C087378-8F82-4A24-8838-DD45D14743D7}" srcOrd="1" destOrd="0" presId="urn:microsoft.com/office/officeart/2005/8/layout/process1"/>
    <dgm:cxn modelId="{9A1062BF-22A5-4FF9-B6CF-CC094127FB76}" type="presParOf" srcId="{2C087378-8F82-4A24-8838-DD45D14743D7}" destId="{2FE62968-C74F-43DC-973A-595A17B68DDD}" srcOrd="0" destOrd="0" presId="urn:microsoft.com/office/officeart/2005/8/layout/process1"/>
    <dgm:cxn modelId="{DD363C46-46BC-4028-B1F3-749C7EDDEF30}" type="presParOf" srcId="{92D31224-1E56-4A0B-A7E0-9479AA767DEB}" destId="{0A7420FD-4939-4E79-B124-CAE7E8785733}" srcOrd="2" destOrd="0" presId="urn:microsoft.com/office/officeart/2005/8/layout/process1"/>
    <dgm:cxn modelId="{1BC79E41-0AEF-453D-85A0-5FADE9BF8E39}" type="presParOf" srcId="{92D31224-1E56-4A0B-A7E0-9479AA767DEB}" destId="{642E2BF8-E13D-4965-A0A3-A26AFD86CB2C}" srcOrd="3" destOrd="0" presId="urn:microsoft.com/office/officeart/2005/8/layout/process1"/>
    <dgm:cxn modelId="{27102BD6-3DCC-4AFC-9F26-E8CCF11416F2}" type="presParOf" srcId="{642E2BF8-E13D-4965-A0A3-A26AFD86CB2C}" destId="{7F7356CC-C622-4DA5-B9D3-64A7300C977D}" srcOrd="0" destOrd="0" presId="urn:microsoft.com/office/officeart/2005/8/layout/process1"/>
    <dgm:cxn modelId="{7074E1DF-79B5-4F30-8D90-B8D983DF98F3}" type="presParOf" srcId="{92D31224-1E56-4A0B-A7E0-9479AA767DEB}" destId="{ACE65BB1-4C35-42E1-AC5E-DDE18F1F2D4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76807-4AF2-4FE8-8418-0BF17EC8ED85}">
      <dsp:nvSpPr>
        <dsp:cNvPr id="0" name=""/>
        <dsp:cNvSpPr/>
      </dsp:nvSpPr>
      <dsp:spPr>
        <a:xfrm>
          <a:off x="6359" y="1153081"/>
          <a:ext cx="2296810" cy="1806512"/>
        </a:xfrm>
        <a:prstGeom prst="roundRect">
          <a:avLst>
            <a:gd name="adj" fmla="val 10000"/>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rPr>
            <a:t>Analizar las propiedades fisicoquímicas de las zeolitas y efluentes</a:t>
          </a:r>
          <a:r>
            <a:rPr lang="es-EC" sz="1800" kern="1200" noProof="0" dirty="0" smtClean="0">
              <a:solidFill>
                <a:schemeClr val="tx1"/>
              </a:solidFill>
            </a:rPr>
            <a:t>.</a:t>
          </a:r>
          <a:endParaRPr lang="en-US" sz="1800" kern="1200" noProof="0" dirty="0">
            <a:solidFill>
              <a:schemeClr val="tx1"/>
            </a:solidFill>
          </a:endParaRPr>
        </a:p>
      </dsp:txBody>
      <dsp:txXfrm>
        <a:off x="59270" y="1205992"/>
        <a:ext cx="2190988" cy="1700690"/>
      </dsp:txXfrm>
    </dsp:sp>
    <dsp:sp modelId="{2C087378-8F82-4A24-8838-DD45D14743D7}">
      <dsp:nvSpPr>
        <dsp:cNvPr id="0" name=""/>
        <dsp:cNvSpPr/>
      </dsp:nvSpPr>
      <dsp:spPr>
        <a:xfrm>
          <a:off x="2532850" y="1771533"/>
          <a:ext cx="486923" cy="569608"/>
        </a:xfrm>
        <a:prstGeom prst="rightArrow">
          <a:avLst>
            <a:gd name="adj1" fmla="val 60000"/>
            <a:gd name="adj2" fmla="val 50000"/>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solidFill>
              <a:schemeClr val="tx1"/>
            </a:solidFill>
          </a:endParaRPr>
        </a:p>
      </dsp:txBody>
      <dsp:txXfrm>
        <a:off x="2532850" y="1885455"/>
        <a:ext cx="340846" cy="341764"/>
      </dsp:txXfrm>
    </dsp:sp>
    <dsp:sp modelId="{0A7420FD-4939-4E79-B124-CAE7E8785733}">
      <dsp:nvSpPr>
        <dsp:cNvPr id="0" name=""/>
        <dsp:cNvSpPr/>
      </dsp:nvSpPr>
      <dsp:spPr>
        <a:xfrm>
          <a:off x="3221893" y="1153081"/>
          <a:ext cx="2541834" cy="1806512"/>
        </a:xfrm>
        <a:prstGeom prst="roundRect">
          <a:avLst>
            <a:gd name="adj" fmla="val 10000"/>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rPr>
            <a:t>Evaluar la remoción de Cromo VI en los efluentes de las curtiembres mediante el uso de zeolita natural y sintética</a:t>
          </a:r>
          <a:endParaRPr lang="en-US" sz="1800" kern="1200" noProof="0" dirty="0">
            <a:solidFill>
              <a:schemeClr val="tx1"/>
            </a:solidFill>
          </a:endParaRPr>
        </a:p>
      </dsp:txBody>
      <dsp:txXfrm>
        <a:off x="3274804" y="1205992"/>
        <a:ext cx="2436012" cy="1700690"/>
      </dsp:txXfrm>
    </dsp:sp>
    <dsp:sp modelId="{642E2BF8-E13D-4965-A0A3-A26AFD86CB2C}">
      <dsp:nvSpPr>
        <dsp:cNvPr id="0" name=""/>
        <dsp:cNvSpPr/>
      </dsp:nvSpPr>
      <dsp:spPr>
        <a:xfrm>
          <a:off x="5993409" y="1771533"/>
          <a:ext cx="486923" cy="569608"/>
        </a:xfrm>
        <a:prstGeom prst="rightArrow">
          <a:avLst>
            <a:gd name="adj1" fmla="val 60000"/>
            <a:gd name="adj2" fmla="val 50000"/>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solidFill>
              <a:schemeClr val="tx1"/>
            </a:solidFill>
          </a:endParaRPr>
        </a:p>
      </dsp:txBody>
      <dsp:txXfrm>
        <a:off x="5993409" y="1885455"/>
        <a:ext cx="340846" cy="341764"/>
      </dsp:txXfrm>
    </dsp:sp>
    <dsp:sp modelId="{ACE65BB1-4C35-42E1-AC5E-DDE18F1F2D4C}">
      <dsp:nvSpPr>
        <dsp:cNvPr id="0" name=""/>
        <dsp:cNvSpPr/>
      </dsp:nvSpPr>
      <dsp:spPr>
        <a:xfrm>
          <a:off x="6682452" y="1153081"/>
          <a:ext cx="2296810" cy="1806512"/>
        </a:xfrm>
        <a:prstGeom prst="roundRect">
          <a:avLst>
            <a:gd name="adj" fmla="val 10000"/>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rPr>
            <a:t>Determinar los beneficios del sistema de tratamiento a nivel piloto</a:t>
          </a:r>
          <a:endParaRPr lang="es-EC" sz="1800" kern="1200" dirty="0" smtClean="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endParaRPr>
        </a:p>
        <a:p>
          <a:pPr lvl="0" algn="ctr" defTabSz="800100">
            <a:lnSpc>
              <a:spcPct val="90000"/>
            </a:lnSpc>
            <a:spcBef>
              <a:spcPct val="0"/>
            </a:spcBef>
            <a:spcAft>
              <a:spcPct val="35000"/>
            </a:spcAft>
          </a:pPr>
          <a:endParaRPr lang="en-US" sz="1800" kern="1200" noProof="0" dirty="0">
            <a:solidFill>
              <a:schemeClr val="tx1"/>
            </a:solidFill>
          </a:endParaRPr>
        </a:p>
      </dsp:txBody>
      <dsp:txXfrm>
        <a:off x="6735363" y="1205992"/>
        <a:ext cx="2190988" cy="17006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5/18/2019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oleObject1.bin"/><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02621" y="326572"/>
            <a:ext cx="8574622" cy="1765784"/>
          </a:xfrm>
        </p:spPr>
        <p:txBody>
          <a:bodyPr>
            <a:normAutofit fontScale="90000"/>
          </a:bodyPr>
          <a:lstStyle/>
          <a:p>
            <a:r>
              <a:rPr lang="es-EC" sz="2800" b="1" dirty="0" smtClean="0">
                <a:solidFill>
                  <a:schemeClr val="tx1">
                    <a:lumMod val="10000"/>
                  </a:schemeClr>
                </a:solidFill>
              </a:rPr>
              <a:t/>
            </a:r>
            <a:br>
              <a:rPr lang="es-EC" sz="2800" b="1" dirty="0" smtClean="0">
                <a:solidFill>
                  <a:schemeClr val="tx1">
                    <a:lumMod val="10000"/>
                  </a:schemeClr>
                </a:solidFill>
              </a:rPr>
            </a:br>
            <a:r>
              <a:rPr lang="es-EC" sz="2800" b="1" dirty="0">
                <a:solidFill>
                  <a:schemeClr val="tx1">
                    <a:lumMod val="10000"/>
                  </a:schemeClr>
                </a:solidFill>
              </a:rPr>
              <a:t/>
            </a:r>
            <a:br>
              <a:rPr lang="es-EC" sz="2800" b="1" dirty="0">
                <a:solidFill>
                  <a:schemeClr val="tx1">
                    <a:lumMod val="10000"/>
                  </a:schemeClr>
                </a:solidFill>
              </a:rPr>
            </a:br>
            <a:r>
              <a:rPr lang="es-EC" sz="2800" b="1" dirty="0" smtClean="0">
                <a:solidFill>
                  <a:schemeClr val="tx1">
                    <a:lumMod val="10000"/>
                  </a:schemeClr>
                </a:solidFill>
              </a:rPr>
              <a:t/>
            </a:r>
            <a:br>
              <a:rPr lang="es-EC" sz="2800" b="1" dirty="0" smtClean="0">
                <a:solidFill>
                  <a:schemeClr val="tx1">
                    <a:lumMod val="10000"/>
                  </a:schemeClr>
                </a:solidFill>
              </a:rPr>
            </a:br>
            <a:r>
              <a:rPr lang="es-EC" sz="2800" b="1" dirty="0">
                <a:solidFill>
                  <a:schemeClr val="tx1">
                    <a:lumMod val="10000"/>
                  </a:schemeClr>
                </a:solidFill>
              </a:rPr>
              <a:t/>
            </a:r>
            <a:br>
              <a:rPr lang="es-EC" sz="2800" b="1" dirty="0">
                <a:solidFill>
                  <a:schemeClr val="tx1">
                    <a:lumMod val="10000"/>
                  </a:schemeClr>
                </a:solidFill>
              </a:rPr>
            </a:br>
            <a:r>
              <a:rPr lang="es-EC" sz="2800" b="1" dirty="0" smtClean="0">
                <a:solidFill>
                  <a:schemeClr val="tx1">
                    <a:lumMod val="10000"/>
                  </a:schemeClr>
                </a:solidFill>
              </a:rPr>
              <a:t/>
            </a:r>
            <a:br>
              <a:rPr lang="es-EC" sz="2800" b="1" dirty="0" smtClean="0">
                <a:solidFill>
                  <a:schemeClr val="tx1">
                    <a:lumMod val="10000"/>
                  </a:schemeClr>
                </a:solidFill>
              </a:rPr>
            </a:br>
            <a:r>
              <a:rPr lang="es-EC" sz="2800" b="1" dirty="0">
                <a:solidFill>
                  <a:schemeClr val="tx1">
                    <a:lumMod val="10000"/>
                  </a:schemeClr>
                </a:solidFill>
              </a:rPr>
              <a:t/>
            </a:r>
            <a:br>
              <a:rPr lang="es-EC" sz="2800" b="1" dirty="0">
                <a:solidFill>
                  <a:schemeClr val="tx1">
                    <a:lumMod val="10000"/>
                  </a:schemeClr>
                </a:solidFill>
              </a:rPr>
            </a:br>
            <a:r>
              <a:rPr lang="es-EC" sz="2800" b="1" dirty="0" smtClean="0">
                <a:solidFill>
                  <a:schemeClr val="tx1">
                    <a:lumMod val="10000"/>
                  </a:schemeClr>
                </a:solidFill>
              </a:rPr>
              <a:t/>
            </a:r>
            <a:br>
              <a:rPr lang="es-EC" sz="2800" b="1" dirty="0" smtClean="0">
                <a:solidFill>
                  <a:schemeClr val="tx1">
                    <a:lumMod val="10000"/>
                  </a:schemeClr>
                </a:solidFill>
              </a:rPr>
            </a:br>
            <a:r>
              <a:rPr lang="es-EC" dirty="0">
                <a:solidFill>
                  <a:schemeClr val="tx1">
                    <a:lumMod val="10000"/>
                  </a:schemeClr>
                </a:solidFill>
              </a:rPr>
              <a:t/>
            </a:r>
            <a:br>
              <a:rPr lang="es-EC" dirty="0">
                <a:solidFill>
                  <a:schemeClr val="tx1">
                    <a:lumMod val="10000"/>
                  </a:schemeClr>
                </a:solidFill>
              </a:rPr>
            </a:br>
            <a:r>
              <a:rPr lang="es-EC" dirty="0">
                <a:solidFill>
                  <a:schemeClr val="tx1">
                    <a:lumMod val="10000"/>
                  </a:schemeClr>
                </a:solidFill>
              </a:rPr>
              <a:t/>
            </a:r>
            <a:br>
              <a:rPr lang="es-EC" dirty="0">
                <a:solidFill>
                  <a:schemeClr val="tx1">
                    <a:lumMod val="10000"/>
                  </a:schemeClr>
                </a:solidFill>
              </a:rPr>
            </a:br>
            <a:endParaRPr lang="es-EC" dirty="0">
              <a:solidFill>
                <a:schemeClr val="tx1">
                  <a:lumMod val="10000"/>
                </a:schemeClr>
              </a:solidFill>
            </a:endParaRPr>
          </a:p>
        </p:txBody>
      </p:sp>
      <p:pic>
        <p:nvPicPr>
          <p:cNvPr id="4" name="Picture 4" descr="SECRETARÃA GENERAL">
            <a:extLst>
              <a:ext uri="{FF2B5EF4-FFF2-40B4-BE49-F238E27FC236}">
                <a16:creationId xmlns:a16="http://schemas.microsoft.com/office/drawing/2014/main" id="{8D7F5D4A-E383-4FF0-B8B0-E38C3EE777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06" r="7929"/>
          <a:stretch/>
        </p:blipFill>
        <p:spPr bwMode="auto">
          <a:xfrm>
            <a:off x="4349931" y="214540"/>
            <a:ext cx="3597786" cy="126828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002587" y="1594861"/>
            <a:ext cx="10329656" cy="1353832"/>
          </a:xfrm>
          <a:prstGeom prst="rect">
            <a:avLst/>
          </a:prstGeom>
        </p:spPr>
        <p:txBody>
          <a:bodyPr wrap="square">
            <a:spAutoFit/>
          </a:bodyPr>
          <a:lstStyle/>
          <a:p>
            <a:pPr indent="180340" algn="ctr">
              <a:lnSpc>
                <a:spcPct val="150000"/>
              </a:lnSpc>
            </a:pPr>
            <a:r>
              <a:rPr lang="es-EC" sz="1900" b="1" dirty="0" smtClean="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VICERRECTORADO DE INVESTIGACIÓN, INNOVACIÓN Y TRANSFERENCIA DE TECNOLOGÍA</a:t>
            </a:r>
          </a:p>
          <a:p>
            <a:pPr indent="180340" algn="ctr">
              <a:lnSpc>
                <a:spcPct val="150000"/>
              </a:lnSpc>
            </a:pPr>
            <a:r>
              <a:rPr lang="es-EC" sz="1900" b="1" dirty="0" smtClean="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CENTRO </a:t>
            </a:r>
            <a:r>
              <a:rPr lang="es-EC" sz="1900" b="1"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DE POSGRADOS</a:t>
            </a:r>
            <a:endParaRPr lang="es-EC" sz="1900"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endParaRPr>
          </a:p>
          <a:p>
            <a:pPr indent="180340" algn="ctr">
              <a:lnSpc>
                <a:spcPct val="150000"/>
              </a:lnSpc>
            </a:pPr>
            <a:r>
              <a:rPr lang="es-EC" sz="1900" b="1"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MAESTRÍA EN SISTEMAS DE GESTIÓN AMBIENTAL</a:t>
            </a:r>
            <a:endParaRPr lang="es-EC" sz="1900"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79006" y="2993878"/>
            <a:ext cx="12008490" cy="1800493"/>
          </a:xfrm>
          <a:prstGeom prst="rect">
            <a:avLst/>
          </a:prstGeom>
        </p:spPr>
        <p:txBody>
          <a:bodyPr wrap="square">
            <a:spAutoFit/>
          </a:bodyPr>
          <a:lstStyle/>
          <a:p>
            <a:pPr indent="180340" algn="ctr">
              <a:lnSpc>
                <a:spcPct val="150000"/>
              </a:lnSpc>
            </a:pPr>
            <a:r>
              <a:rPr lang="es-EC" sz="2000" b="1"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TRABAJO DE TITULACIÓN, PREVIO A LA OBTENCIÓN DEL TÍTULO DE MAGÍSTER EN </a:t>
            </a:r>
            <a:r>
              <a:rPr lang="es-EC" sz="2000" b="1" dirty="0" smtClean="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SISTEMAS </a:t>
            </a:r>
            <a:r>
              <a:rPr lang="es-EC" sz="2000" b="1"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DE GESTIÓN AMBIENTAL</a:t>
            </a:r>
            <a:endParaRPr lang="es-EC" sz="2000"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endParaRPr>
          </a:p>
          <a:p>
            <a:pPr indent="180340" algn="ctr">
              <a:lnSpc>
                <a:spcPct val="150000"/>
              </a:lnSpc>
              <a:spcAft>
                <a:spcPts val="0"/>
              </a:spcAft>
            </a:pPr>
            <a:r>
              <a:rPr lang="es-EC" sz="2000" b="1"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 </a:t>
            </a:r>
            <a:endParaRPr lang="es-EC" sz="2000"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endParaRPr>
          </a:p>
          <a:p>
            <a:pPr algn="ctr"/>
            <a:r>
              <a:rPr lang="es-EC" sz="2100" b="1" dirty="0">
                <a:solidFill>
                  <a:schemeClr val="tx1">
                    <a:lumMod val="10000"/>
                  </a:schemeClr>
                </a:solidFill>
                <a:latin typeface="Cambria" panose="02040503050406030204" pitchFamily="18" charset="0"/>
              </a:rPr>
              <a:t>TEMA: REMOCIÓN DE CROMO VI DE LOS EFLUENTES DE LAS CURTIEMBRES USANDO ZEOLITA</a:t>
            </a:r>
          </a:p>
        </p:txBody>
      </p:sp>
      <p:sp>
        <p:nvSpPr>
          <p:cNvPr id="7" name="Rectángulo 6">
            <a:extLst>
              <a:ext uri="{FF2B5EF4-FFF2-40B4-BE49-F238E27FC236}">
                <a16:creationId xmlns:a16="http://schemas.microsoft.com/office/drawing/2014/main" id="{EE4ADF9B-17D8-45AB-84F8-E924C8BD9478}"/>
              </a:ext>
            </a:extLst>
          </p:cNvPr>
          <p:cNvSpPr/>
          <p:nvPr/>
        </p:nvSpPr>
        <p:spPr>
          <a:xfrm>
            <a:off x="1849266" y="4937582"/>
            <a:ext cx="8467970" cy="1338828"/>
          </a:xfrm>
          <a:prstGeom prst="rect">
            <a:avLst/>
          </a:prstGeom>
        </p:spPr>
        <p:txBody>
          <a:bodyPr wrap="square">
            <a:spAutoFit/>
          </a:bodyPr>
          <a:lstStyle/>
          <a:p>
            <a:pPr indent="180340" algn="ctr">
              <a:lnSpc>
                <a:spcPct val="150000"/>
              </a:lnSpc>
            </a:pPr>
            <a:r>
              <a:rPr lang="es-EC" b="1"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AUTOR: </a:t>
            </a:r>
            <a:r>
              <a:rPr lang="es-EC" b="1" dirty="0" smtClean="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ANA MARÍA ALVAREZ CAIZA</a:t>
            </a:r>
            <a:endParaRPr lang="es-EC"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endParaRPr>
          </a:p>
          <a:p>
            <a:pPr indent="180340" algn="ctr">
              <a:lnSpc>
                <a:spcPct val="150000"/>
              </a:lnSpc>
            </a:pPr>
            <a:r>
              <a:rPr lang="es-EC" b="1"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DIRECTOR</a:t>
            </a:r>
            <a:r>
              <a:rPr lang="es-EC" b="1" dirty="0" smtClean="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 </a:t>
            </a:r>
            <a:r>
              <a:rPr lang="es-EC" dirty="0"/>
              <a:t> </a:t>
            </a:r>
            <a:r>
              <a:rPr lang="es-EC" b="1" dirty="0" smtClean="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ING. CAROLINA DEL ROCÍO MONTERO CALDERÓN, </a:t>
            </a:r>
            <a:r>
              <a:rPr lang="es-EC" b="1" dirty="0" err="1" smtClean="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Ph.D</a:t>
            </a:r>
            <a:r>
              <a:rPr lang="es-EC" b="1" dirty="0" smtClean="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a:t>
            </a:r>
          </a:p>
          <a:p>
            <a:pPr indent="180340" algn="ctr">
              <a:lnSpc>
                <a:spcPct val="150000"/>
              </a:lnSpc>
            </a:pPr>
            <a:endParaRPr lang="es-EC"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582FB265-143B-40F7-A068-F3D119D86629}"/>
              </a:ext>
            </a:extLst>
          </p:cNvPr>
          <p:cNvSpPr/>
          <p:nvPr/>
        </p:nvSpPr>
        <p:spPr>
          <a:xfrm>
            <a:off x="3898232" y="6224158"/>
            <a:ext cx="4572000" cy="646331"/>
          </a:xfrm>
          <a:prstGeom prst="rect">
            <a:avLst/>
          </a:prstGeom>
        </p:spPr>
        <p:txBody>
          <a:bodyPr>
            <a:spAutoFit/>
          </a:bodyPr>
          <a:lstStyle/>
          <a:p>
            <a:pPr indent="180340" algn="ctr"/>
            <a:r>
              <a:rPr lang="es-EC" b="1"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SANGOLQUÍ</a:t>
            </a:r>
            <a:endParaRPr lang="es-EC" dirty="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endParaRPr>
          </a:p>
          <a:p>
            <a:pPr indent="180340" algn="ctr"/>
            <a:r>
              <a:rPr lang="es-EC" b="1" dirty="0" smtClean="0">
                <a:solidFill>
                  <a:schemeClr val="tx1">
                    <a:lumMod val="10000"/>
                  </a:schemeClr>
                </a:solidFill>
                <a:latin typeface="Cambria" panose="02040503050406030204" pitchFamily="18" charset="0"/>
                <a:ea typeface="Calibri" panose="020F0502020204030204" pitchFamily="34" charset="0"/>
                <a:cs typeface="Times New Roman" panose="02020603050405020304" pitchFamily="18" charset="0"/>
              </a:rPr>
              <a:t>2019</a:t>
            </a:r>
            <a:endParaRPr lang="es-EC"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1244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CARACTERIZACIÓN</a:t>
            </a:r>
            <a:endParaRPr lang="es-EC" sz="3200" b="1" dirty="0">
              <a:solidFill>
                <a:schemeClr val="tx1">
                  <a:lumMod val="10000"/>
                </a:schemeClr>
              </a:solidFill>
              <a:latin typeface="Cambria" panose="02040503050406030204" pitchFamily="18" charset="0"/>
            </a:endParaRPr>
          </a:p>
        </p:txBody>
      </p:sp>
      <p:sp>
        <p:nvSpPr>
          <p:cNvPr id="11" name="Título 1"/>
          <p:cNvSpPr txBox="1">
            <a:spLocks/>
          </p:cNvSpPr>
          <p:nvPr/>
        </p:nvSpPr>
        <p:spPr>
          <a:xfrm>
            <a:off x="549170" y="1034494"/>
            <a:ext cx="7291809" cy="337106"/>
          </a:xfrm>
          <a:prstGeom prst="rect">
            <a:avLst/>
          </a:prstGeom>
          <a:ln w="38100">
            <a:solidFill>
              <a:schemeClr val="tx1">
                <a:lumMod val="50000"/>
              </a:schemeClr>
            </a:solidFill>
          </a:ln>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tx1">
                    <a:lumMod val="10000"/>
                  </a:schemeClr>
                </a:solidFill>
                <a:latin typeface="Cambria" panose="02040503050406030204" pitchFamily="18" charset="0"/>
              </a:rPr>
              <a:t> CARACTERIZACIÓN FÍSICO-QUÍMICA DE LA ZEOLITA</a:t>
            </a:r>
            <a:endParaRPr lang="es-EC" sz="2000" b="1" dirty="0">
              <a:solidFill>
                <a:schemeClr val="tx1">
                  <a:lumMod val="10000"/>
                </a:schemeClr>
              </a:solidFill>
              <a:latin typeface="Cambria" panose="020405030504060302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671779218"/>
              </p:ext>
            </p:extLst>
          </p:nvPr>
        </p:nvGraphicFramePr>
        <p:xfrm>
          <a:off x="549170" y="1670706"/>
          <a:ext cx="7889967" cy="1696245"/>
        </p:xfrm>
        <a:graphic>
          <a:graphicData uri="http://schemas.openxmlformats.org/drawingml/2006/table">
            <a:tbl>
              <a:tblPr firstRow="1" firstCol="1" bandRow="1">
                <a:tableStyleId>{5C22544A-7EE6-4342-B048-85BDC9FD1C3A}</a:tableStyleId>
              </a:tblPr>
              <a:tblGrid>
                <a:gridCol w="797186">
                  <a:extLst>
                    <a:ext uri="{9D8B030D-6E8A-4147-A177-3AD203B41FA5}">
                      <a16:colId xmlns:a16="http://schemas.microsoft.com/office/drawing/2014/main" val="1514010588"/>
                    </a:ext>
                  </a:extLst>
                </a:gridCol>
                <a:gridCol w="626470">
                  <a:extLst>
                    <a:ext uri="{9D8B030D-6E8A-4147-A177-3AD203B41FA5}">
                      <a16:colId xmlns:a16="http://schemas.microsoft.com/office/drawing/2014/main" val="2486730687"/>
                    </a:ext>
                  </a:extLst>
                </a:gridCol>
                <a:gridCol w="657368">
                  <a:extLst>
                    <a:ext uri="{9D8B030D-6E8A-4147-A177-3AD203B41FA5}">
                      <a16:colId xmlns:a16="http://schemas.microsoft.com/office/drawing/2014/main" val="557261261"/>
                    </a:ext>
                  </a:extLst>
                </a:gridCol>
                <a:gridCol w="858982">
                  <a:extLst>
                    <a:ext uri="{9D8B030D-6E8A-4147-A177-3AD203B41FA5}">
                      <a16:colId xmlns:a16="http://schemas.microsoft.com/office/drawing/2014/main" val="1925032019"/>
                    </a:ext>
                  </a:extLst>
                </a:gridCol>
                <a:gridCol w="664322">
                  <a:extLst>
                    <a:ext uri="{9D8B030D-6E8A-4147-A177-3AD203B41FA5}">
                      <a16:colId xmlns:a16="http://schemas.microsoft.com/office/drawing/2014/main" val="2575882463"/>
                    </a:ext>
                  </a:extLst>
                </a:gridCol>
                <a:gridCol w="481246">
                  <a:extLst>
                    <a:ext uri="{9D8B030D-6E8A-4147-A177-3AD203B41FA5}">
                      <a16:colId xmlns:a16="http://schemas.microsoft.com/office/drawing/2014/main" val="3300971121"/>
                    </a:ext>
                  </a:extLst>
                </a:gridCol>
                <a:gridCol w="587074">
                  <a:extLst>
                    <a:ext uri="{9D8B030D-6E8A-4147-A177-3AD203B41FA5}">
                      <a16:colId xmlns:a16="http://schemas.microsoft.com/office/drawing/2014/main" val="1048612193"/>
                    </a:ext>
                  </a:extLst>
                </a:gridCol>
                <a:gridCol w="440305">
                  <a:extLst>
                    <a:ext uri="{9D8B030D-6E8A-4147-A177-3AD203B41FA5}">
                      <a16:colId xmlns:a16="http://schemas.microsoft.com/office/drawing/2014/main" val="1470051563"/>
                    </a:ext>
                  </a:extLst>
                </a:gridCol>
                <a:gridCol w="485881">
                  <a:extLst>
                    <a:ext uri="{9D8B030D-6E8A-4147-A177-3AD203B41FA5}">
                      <a16:colId xmlns:a16="http://schemas.microsoft.com/office/drawing/2014/main" val="2157133503"/>
                    </a:ext>
                  </a:extLst>
                </a:gridCol>
                <a:gridCol w="468886">
                  <a:extLst>
                    <a:ext uri="{9D8B030D-6E8A-4147-A177-3AD203B41FA5}">
                      <a16:colId xmlns:a16="http://schemas.microsoft.com/office/drawing/2014/main" val="625867917"/>
                    </a:ext>
                  </a:extLst>
                </a:gridCol>
                <a:gridCol w="628015">
                  <a:extLst>
                    <a:ext uri="{9D8B030D-6E8A-4147-A177-3AD203B41FA5}">
                      <a16:colId xmlns:a16="http://schemas.microsoft.com/office/drawing/2014/main" val="2502283537"/>
                    </a:ext>
                  </a:extLst>
                </a:gridCol>
                <a:gridCol w="576259">
                  <a:extLst>
                    <a:ext uri="{9D8B030D-6E8A-4147-A177-3AD203B41FA5}">
                      <a16:colId xmlns:a16="http://schemas.microsoft.com/office/drawing/2014/main" val="1831182295"/>
                    </a:ext>
                  </a:extLst>
                </a:gridCol>
                <a:gridCol w="617973">
                  <a:extLst>
                    <a:ext uri="{9D8B030D-6E8A-4147-A177-3AD203B41FA5}">
                      <a16:colId xmlns:a16="http://schemas.microsoft.com/office/drawing/2014/main" val="105223852"/>
                    </a:ext>
                  </a:extLst>
                </a:gridCol>
              </a:tblGrid>
              <a:tr h="678498">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Muestra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Na</a:t>
                      </a:r>
                      <a:r>
                        <a:rPr lang="es-EC" sz="1400" baseline="-25000" dirty="0">
                          <a:solidFill>
                            <a:schemeClr val="tx1">
                              <a:lumMod val="10000"/>
                            </a:schemeClr>
                          </a:solidFill>
                          <a:effectLst/>
                          <a:latin typeface="Cambria" panose="02040503050406030204" pitchFamily="18" charset="0"/>
                        </a:rPr>
                        <a:t>2</a:t>
                      </a:r>
                      <a:r>
                        <a:rPr lang="es-EC" sz="1400" dirty="0">
                          <a:solidFill>
                            <a:schemeClr val="tx1">
                              <a:lumMod val="10000"/>
                            </a:schemeClr>
                          </a:solidFill>
                          <a:effectLst/>
                          <a:latin typeface="Cambria" panose="02040503050406030204" pitchFamily="18" charset="0"/>
                        </a:rPr>
                        <a:t>O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R="4445" algn="ctr">
                        <a:lnSpc>
                          <a:spcPct val="106000"/>
                        </a:lnSpc>
                        <a:spcAft>
                          <a:spcPts val="0"/>
                        </a:spcAft>
                      </a:pPr>
                      <a:r>
                        <a:rPr lang="es-EC" sz="1400" dirty="0" err="1">
                          <a:solidFill>
                            <a:schemeClr val="tx1">
                              <a:lumMod val="10000"/>
                            </a:schemeClr>
                          </a:solidFill>
                          <a:effectLst/>
                          <a:latin typeface="Cambria" panose="02040503050406030204" pitchFamily="18" charset="0"/>
                        </a:rPr>
                        <a:t>MgO</a:t>
                      </a:r>
                      <a:r>
                        <a:rPr lang="es-EC" sz="1400" dirty="0">
                          <a:solidFill>
                            <a:schemeClr val="tx1">
                              <a:lumMod val="10000"/>
                            </a:schemeClr>
                          </a:solidFill>
                          <a:effectLst/>
                          <a:latin typeface="Cambria" panose="02040503050406030204" pitchFamily="18" charset="0"/>
                        </a:rPr>
                        <a:t>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Al</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O</a:t>
                      </a:r>
                      <a:r>
                        <a:rPr lang="es-EC" sz="1400" baseline="-25000">
                          <a:solidFill>
                            <a:schemeClr val="tx1">
                              <a:lumMod val="10000"/>
                            </a:schemeClr>
                          </a:solidFill>
                          <a:effectLst/>
                          <a:latin typeface="Cambria" panose="02040503050406030204" pitchFamily="18" charset="0"/>
                        </a:rPr>
                        <a:t>3</a:t>
                      </a:r>
                      <a:r>
                        <a:rPr lang="es-EC" sz="1400">
                          <a:solidFill>
                            <a:schemeClr val="tx1">
                              <a:lumMod val="10000"/>
                            </a:schemeClr>
                          </a:solidFill>
                          <a:effectLst/>
                          <a:latin typeface="Cambria" panose="02040503050406030204" pitchFamily="18" charset="0"/>
                        </a:rPr>
                        <a:t>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SiO</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O</a:t>
                      </a:r>
                      <a:r>
                        <a:rPr lang="es-EC" sz="1400" baseline="-25000">
                          <a:solidFill>
                            <a:schemeClr val="tx1">
                              <a:lumMod val="10000"/>
                            </a:schemeClr>
                          </a:solidFill>
                          <a:effectLst/>
                          <a:latin typeface="Cambria" panose="02040503050406030204" pitchFamily="18" charset="0"/>
                        </a:rPr>
                        <a:t>5</a:t>
                      </a:r>
                      <a:r>
                        <a:rPr lang="es-EC" sz="1400">
                          <a:solidFill>
                            <a:schemeClr val="tx1">
                              <a:lumMod val="10000"/>
                            </a:schemeClr>
                          </a:solidFill>
                          <a:effectLst/>
                          <a:latin typeface="Cambria" panose="02040503050406030204" pitchFamily="18" charset="0"/>
                        </a:rPr>
                        <a:t>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SO</a:t>
                      </a:r>
                      <a:r>
                        <a:rPr lang="es-EC" sz="1400" baseline="-25000">
                          <a:solidFill>
                            <a:schemeClr val="tx1">
                              <a:lumMod val="10000"/>
                            </a:schemeClr>
                          </a:solidFill>
                          <a:effectLst/>
                          <a:latin typeface="Cambria" panose="02040503050406030204" pitchFamily="18" charset="0"/>
                        </a:rPr>
                        <a:t>3</a:t>
                      </a:r>
                      <a:r>
                        <a:rPr lang="es-EC" sz="1400">
                          <a:solidFill>
                            <a:schemeClr val="tx1">
                              <a:lumMod val="10000"/>
                            </a:schemeClr>
                          </a:solidFill>
                          <a:effectLst/>
                          <a:latin typeface="Cambria" panose="02040503050406030204" pitchFamily="18" charset="0"/>
                        </a:rPr>
                        <a:t>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K</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O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CaO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TiO</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Mn</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O</a:t>
                      </a:r>
                      <a:r>
                        <a:rPr lang="es-EC" sz="1400" baseline="-25000">
                          <a:solidFill>
                            <a:schemeClr val="tx1">
                              <a:lumMod val="10000"/>
                            </a:schemeClr>
                          </a:solidFill>
                          <a:effectLst/>
                          <a:latin typeface="Cambria" panose="02040503050406030204" pitchFamily="18" charset="0"/>
                        </a:rPr>
                        <a:t>3 </a:t>
                      </a:r>
                      <a:r>
                        <a:rPr lang="es-EC" sz="1400">
                          <a:solidFill>
                            <a:schemeClr val="tx1">
                              <a:lumMod val="10000"/>
                            </a:schemeClr>
                          </a:solidFill>
                          <a:effectLst/>
                          <a:latin typeface="Cambria" panose="02040503050406030204" pitchFamily="18" charset="0"/>
                        </a:rPr>
                        <a:t>(%)</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Fe</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O</a:t>
                      </a:r>
                      <a:r>
                        <a:rPr lang="es-EC" sz="1400" baseline="-25000">
                          <a:solidFill>
                            <a:schemeClr val="tx1">
                              <a:lumMod val="10000"/>
                            </a:schemeClr>
                          </a:solidFill>
                          <a:effectLst/>
                          <a:latin typeface="Cambria" panose="02040503050406030204" pitchFamily="18" charset="0"/>
                        </a:rPr>
                        <a:t>3</a:t>
                      </a:r>
                      <a:r>
                        <a:rPr lang="es-EC" sz="1400">
                          <a:solidFill>
                            <a:schemeClr val="tx1">
                              <a:lumMod val="10000"/>
                            </a:schemeClr>
                          </a:solidFill>
                          <a:effectLst/>
                          <a:latin typeface="Cambria" panose="02040503050406030204" pitchFamily="18" charset="0"/>
                        </a:rPr>
                        <a:t>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PPC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6974817"/>
                  </a:ext>
                </a:extLst>
              </a:tr>
              <a:tr h="339249">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ZN 01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2.43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2.74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12.09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48.74</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0.20</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&lt;0.05</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0.83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8.12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0.70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0.18</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7.64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13.22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52337033"/>
                  </a:ext>
                </a:extLst>
              </a:tr>
              <a:tr h="339249">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ZN 02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1.68</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3.13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12.64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50.21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0.19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&lt;0.05</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0.71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5.74</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0.70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0.15</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7.40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14.22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88700513"/>
                  </a:ext>
                </a:extLst>
              </a:tr>
              <a:tr h="339249">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ZN 03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0.99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2.10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11.04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58.08</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0.19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&lt;0.05</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0.70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4.84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0.43</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0.08</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4.25</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13.59</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90344004"/>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020124837"/>
              </p:ext>
            </p:extLst>
          </p:nvPr>
        </p:nvGraphicFramePr>
        <p:xfrm>
          <a:off x="549170" y="3774002"/>
          <a:ext cx="7968342" cy="1221026"/>
        </p:xfrm>
        <a:graphic>
          <a:graphicData uri="http://schemas.openxmlformats.org/drawingml/2006/table">
            <a:tbl>
              <a:tblPr firstRow="1" firstCol="1" bandRow="1">
                <a:tableStyleId>{5C22544A-7EE6-4342-B048-85BDC9FD1C3A}</a:tableStyleId>
              </a:tblPr>
              <a:tblGrid>
                <a:gridCol w="831143">
                  <a:extLst>
                    <a:ext uri="{9D8B030D-6E8A-4147-A177-3AD203B41FA5}">
                      <a16:colId xmlns:a16="http://schemas.microsoft.com/office/drawing/2014/main" val="2231708744"/>
                    </a:ext>
                  </a:extLst>
                </a:gridCol>
                <a:gridCol w="708727">
                  <a:extLst>
                    <a:ext uri="{9D8B030D-6E8A-4147-A177-3AD203B41FA5}">
                      <a16:colId xmlns:a16="http://schemas.microsoft.com/office/drawing/2014/main" val="1818994220"/>
                    </a:ext>
                  </a:extLst>
                </a:gridCol>
                <a:gridCol w="699062">
                  <a:extLst>
                    <a:ext uri="{9D8B030D-6E8A-4147-A177-3AD203B41FA5}">
                      <a16:colId xmlns:a16="http://schemas.microsoft.com/office/drawing/2014/main" val="915994313"/>
                    </a:ext>
                  </a:extLst>
                </a:gridCol>
                <a:gridCol w="615303">
                  <a:extLst>
                    <a:ext uri="{9D8B030D-6E8A-4147-A177-3AD203B41FA5}">
                      <a16:colId xmlns:a16="http://schemas.microsoft.com/office/drawing/2014/main" val="3708738892"/>
                    </a:ext>
                  </a:extLst>
                </a:gridCol>
                <a:gridCol w="571009">
                  <a:extLst>
                    <a:ext uri="{9D8B030D-6E8A-4147-A177-3AD203B41FA5}">
                      <a16:colId xmlns:a16="http://schemas.microsoft.com/office/drawing/2014/main" val="1120206591"/>
                    </a:ext>
                  </a:extLst>
                </a:gridCol>
                <a:gridCol w="501747">
                  <a:extLst>
                    <a:ext uri="{9D8B030D-6E8A-4147-A177-3AD203B41FA5}">
                      <a16:colId xmlns:a16="http://schemas.microsoft.com/office/drawing/2014/main" val="2122352060"/>
                    </a:ext>
                  </a:extLst>
                </a:gridCol>
                <a:gridCol w="612082">
                  <a:extLst>
                    <a:ext uri="{9D8B030D-6E8A-4147-A177-3AD203B41FA5}">
                      <a16:colId xmlns:a16="http://schemas.microsoft.com/office/drawing/2014/main" val="455314925"/>
                    </a:ext>
                  </a:extLst>
                </a:gridCol>
                <a:gridCol w="484028">
                  <a:extLst>
                    <a:ext uri="{9D8B030D-6E8A-4147-A177-3AD203B41FA5}">
                      <a16:colId xmlns:a16="http://schemas.microsoft.com/office/drawing/2014/main" val="2116475861"/>
                    </a:ext>
                  </a:extLst>
                </a:gridCol>
                <a:gridCol w="571009">
                  <a:extLst>
                    <a:ext uri="{9D8B030D-6E8A-4147-A177-3AD203B41FA5}">
                      <a16:colId xmlns:a16="http://schemas.microsoft.com/office/drawing/2014/main" val="915827248"/>
                    </a:ext>
                  </a:extLst>
                </a:gridCol>
                <a:gridCol w="495303">
                  <a:extLst>
                    <a:ext uri="{9D8B030D-6E8A-4147-A177-3AD203B41FA5}">
                      <a16:colId xmlns:a16="http://schemas.microsoft.com/office/drawing/2014/main" val="2850682156"/>
                    </a:ext>
                  </a:extLst>
                </a:gridCol>
                <a:gridCol w="654766">
                  <a:extLst>
                    <a:ext uri="{9D8B030D-6E8A-4147-A177-3AD203B41FA5}">
                      <a16:colId xmlns:a16="http://schemas.microsoft.com/office/drawing/2014/main" val="83721178"/>
                    </a:ext>
                  </a:extLst>
                </a:gridCol>
                <a:gridCol w="579867">
                  <a:extLst>
                    <a:ext uri="{9D8B030D-6E8A-4147-A177-3AD203B41FA5}">
                      <a16:colId xmlns:a16="http://schemas.microsoft.com/office/drawing/2014/main" val="1883408688"/>
                    </a:ext>
                  </a:extLst>
                </a:gridCol>
                <a:gridCol w="644296">
                  <a:extLst>
                    <a:ext uri="{9D8B030D-6E8A-4147-A177-3AD203B41FA5}">
                      <a16:colId xmlns:a16="http://schemas.microsoft.com/office/drawing/2014/main" val="777907489"/>
                    </a:ext>
                  </a:extLst>
                </a:gridCol>
              </a:tblGrid>
              <a:tr h="653758">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Muestra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Na</a:t>
                      </a:r>
                      <a:r>
                        <a:rPr lang="es-EC" sz="1400" baseline="-25000" dirty="0">
                          <a:solidFill>
                            <a:schemeClr val="tx1">
                              <a:lumMod val="10000"/>
                            </a:schemeClr>
                          </a:solidFill>
                          <a:effectLst/>
                          <a:latin typeface="Cambria" panose="02040503050406030204" pitchFamily="18" charset="0"/>
                        </a:rPr>
                        <a:t>2</a:t>
                      </a:r>
                      <a:r>
                        <a:rPr lang="es-EC" sz="1400" dirty="0">
                          <a:solidFill>
                            <a:schemeClr val="tx1">
                              <a:lumMod val="10000"/>
                            </a:schemeClr>
                          </a:solidFill>
                          <a:effectLst/>
                          <a:latin typeface="Cambria" panose="02040503050406030204" pitchFamily="18" charset="0"/>
                        </a:rPr>
                        <a:t>O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err="1">
                          <a:solidFill>
                            <a:schemeClr val="tx1">
                              <a:lumMod val="10000"/>
                            </a:schemeClr>
                          </a:solidFill>
                          <a:effectLst/>
                          <a:latin typeface="Cambria" panose="02040503050406030204" pitchFamily="18" charset="0"/>
                        </a:rPr>
                        <a:t>MgO</a:t>
                      </a:r>
                      <a:r>
                        <a:rPr lang="es-EC" sz="1400" dirty="0">
                          <a:solidFill>
                            <a:schemeClr val="tx1">
                              <a:lumMod val="10000"/>
                            </a:schemeClr>
                          </a:solidFill>
                          <a:effectLst/>
                          <a:latin typeface="Cambria" panose="02040503050406030204" pitchFamily="18" charset="0"/>
                        </a:rPr>
                        <a:t>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Al</a:t>
                      </a:r>
                      <a:r>
                        <a:rPr lang="es-EC" sz="1400" baseline="-25000" dirty="0">
                          <a:solidFill>
                            <a:schemeClr val="tx1">
                              <a:lumMod val="10000"/>
                            </a:schemeClr>
                          </a:solidFill>
                          <a:effectLst/>
                          <a:latin typeface="Cambria" panose="02040503050406030204" pitchFamily="18" charset="0"/>
                        </a:rPr>
                        <a:t>2</a:t>
                      </a:r>
                      <a:r>
                        <a:rPr lang="es-EC" sz="1400" dirty="0">
                          <a:solidFill>
                            <a:schemeClr val="tx1">
                              <a:lumMod val="10000"/>
                            </a:schemeClr>
                          </a:solidFill>
                          <a:effectLst/>
                          <a:latin typeface="Cambria" panose="02040503050406030204" pitchFamily="18" charset="0"/>
                        </a:rPr>
                        <a:t>O</a:t>
                      </a:r>
                      <a:r>
                        <a:rPr lang="es-EC" sz="1400" baseline="-25000" dirty="0">
                          <a:solidFill>
                            <a:schemeClr val="tx1">
                              <a:lumMod val="10000"/>
                            </a:schemeClr>
                          </a:solidFill>
                          <a:effectLst/>
                          <a:latin typeface="Cambria" panose="02040503050406030204" pitchFamily="18" charset="0"/>
                        </a:rPr>
                        <a:t>3</a:t>
                      </a:r>
                      <a:r>
                        <a:rPr lang="es-EC" sz="1400" dirty="0">
                          <a:solidFill>
                            <a:schemeClr val="tx1">
                              <a:lumMod val="10000"/>
                            </a:schemeClr>
                          </a:solidFill>
                          <a:effectLst/>
                          <a:latin typeface="Cambria" panose="02040503050406030204" pitchFamily="18" charset="0"/>
                        </a:rPr>
                        <a:t>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SiO</a:t>
                      </a:r>
                      <a:r>
                        <a:rPr lang="es-EC" sz="1400" baseline="-25000" dirty="0">
                          <a:solidFill>
                            <a:schemeClr val="tx1">
                              <a:lumMod val="10000"/>
                            </a:schemeClr>
                          </a:solidFill>
                          <a:effectLst/>
                          <a:latin typeface="Cambria" panose="02040503050406030204" pitchFamily="18" charset="0"/>
                        </a:rPr>
                        <a:t>2</a:t>
                      </a:r>
                      <a:r>
                        <a:rPr lang="es-EC" sz="1400" dirty="0">
                          <a:solidFill>
                            <a:schemeClr val="tx1">
                              <a:lumMod val="10000"/>
                            </a:schemeClr>
                          </a:solidFill>
                          <a:effectLst/>
                          <a:latin typeface="Cambria" panose="02040503050406030204" pitchFamily="18" charset="0"/>
                        </a:rPr>
                        <a:t>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P</a:t>
                      </a:r>
                      <a:r>
                        <a:rPr lang="es-EC" sz="1400" baseline="-25000" dirty="0">
                          <a:solidFill>
                            <a:schemeClr val="tx1">
                              <a:lumMod val="10000"/>
                            </a:schemeClr>
                          </a:solidFill>
                          <a:effectLst/>
                          <a:latin typeface="Cambria" panose="02040503050406030204" pitchFamily="18" charset="0"/>
                        </a:rPr>
                        <a:t>2</a:t>
                      </a:r>
                      <a:r>
                        <a:rPr lang="es-EC" sz="1400" dirty="0">
                          <a:solidFill>
                            <a:schemeClr val="tx1">
                              <a:lumMod val="10000"/>
                            </a:schemeClr>
                          </a:solidFill>
                          <a:effectLst/>
                          <a:latin typeface="Cambria" panose="02040503050406030204" pitchFamily="18" charset="0"/>
                        </a:rPr>
                        <a:t>O</a:t>
                      </a:r>
                      <a:r>
                        <a:rPr lang="es-EC" sz="1400" baseline="-25000" dirty="0">
                          <a:solidFill>
                            <a:schemeClr val="tx1">
                              <a:lumMod val="10000"/>
                            </a:schemeClr>
                          </a:solidFill>
                          <a:effectLst/>
                          <a:latin typeface="Cambria" panose="02040503050406030204" pitchFamily="18" charset="0"/>
                        </a:rPr>
                        <a:t>5</a:t>
                      </a:r>
                      <a:r>
                        <a:rPr lang="es-EC" sz="1400" dirty="0">
                          <a:solidFill>
                            <a:schemeClr val="tx1">
                              <a:lumMod val="10000"/>
                            </a:schemeClr>
                          </a:solidFill>
                          <a:effectLst/>
                          <a:latin typeface="Cambria" panose="02040503050406030204" pitchFamily="18" charset="0"/>
                        </a:rPr>
                        <a:t>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SO</a:t>
                      </a:r>
                      <a:r>
                        <a:rPr lang="es-EC" sz="1400" baseline="-25000" dirty="0">
                          <a:solidFill>
                            <a:schemeClr val="tx1">
                              <a:lumMod val="10000"/>
                            </a:schemeClr>
                          </a:solidFill>
                          <a:effectLst/>
                          <a:latin typeface="Cambria" panose="02040503050406030204" pitchFamily="18" charset="0"/>
                        </a:rPr>
                        <a:t>3</a:t>
                      </a:r>
                      <a:r>
                        <a:rPr lang="es-EC" sz="1400" dirty="0">
                          <a:solidFill>
                            <a:schemeClr val="tx1">
                              <a:lumMod val="10000"/>
                            </a:schemeClr>
                          </a:solidFill>
                          <a:effectLst/>
                          <a:latin typeface="Cambria" panose="02040503050406030204" pitchFamily="18" charset="0"/>
                        </a:rPr>
                        <a:t>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K</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O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CaO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TiO</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Mn</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O</a:t>
                      </a:r>
                      <a:r>
                        <a:rPr lang="es-EC" sz="1400" baseline="-25000">
                          <a:solidFill>
                            <a:schemeClr val="tx1">
                              <a:lumMod val="10000"/>
                            </a:schemeClr>
                          </a:solidFill>
                          <a:effectLst/>
                          <a:latin typeface="Cambria" panose="02040503050406030204" pitchFamily="18" charset="0"/>
                        </a:rPr>
                        <a:t>3 </a:t>
                      </a:r>
                      <a:r>
                        <a:rPr lang="es-EC" sz="1400">
                          <a:solidFill>
                            <a:schemeClr val="tx1">
                              <a:lumMod val="10000"/>
                            </a:schemeClr>
                          </a:solidFill>
                          <a:effectLst/>
                          <a:latin typeface="Cambria" panose="02040503050406030204" pitchFamily="18" charset="0"/>
                        </a:rPr>
                        <a:t>(%)</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Fe</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O</a:t>
                      </a:r>
                      <a:r>
                        <a:rPr lang="es-EC" sz="1400" baseline="-25000">
                          <a:solidFill>
                            <a:schemeClr val="tx1">
                              <a:lumMod val="10000"/>
                            </a:schemeClr>
                          </a:solidFill>
                          <a:effectLst/>
                          <a:latin typeface="Cambria" panose="02040503050406030204" pitchFamily="18" charset="0"/>
                        </a:rPr>
                        <a:t>3</a:t>
                      </a:r>
                      <a:r>
                        <a:rPr lang="es-EC" sz="1400">
                          <a:solidFill>
                            <a:schemeClr val="tx1">
                              <a:lumMod val="10000"/>
                            </a:schemeClr>
                          </a:solidFill>
                          <a:effectLst/>
                          <a:latin typeface="Cambria" panose="02040503050406030204" pitchFamily="18" charset="0"/>
                        </a:rPr>
                        <a:t>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PPC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68811244"/>
                  </a:ext>
                </a:extLst>
              </a:tr>
              <a:tr h="567268">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ZS 01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6000"/>
                        </a:lnSpc>
                        <a:spcAft>
                          <a:spcPts val="0"/>
                        </a:spcAft>
                      </a:pPr>
                      <a:r>
                        <a:rPr lang="es-EC" sz="1400" dirty="0">
                          <a:solidFill>
                            <a:schemeClr val="tx1">
                              <a:lumMod val="10000"/>
                            </a:schemeClr>
                          </a:solidFill>
                          <a:effectLst/>
                          <a:latin typeface="Cambria" panose="02040503050406030204" pitchFamily="18" charset="0"/>
                        </a:rPr>
                        <a:t>&gt;11.00</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6000"/>
                        </a:lnSpc>
                        <a:spcAft>
                          <a:spcPts val="0"/>
                        </a:spcAft>
                      </a:pPr>
                      <a:r>
                        <a:rPr lang="es-EC" sz="1400">
                          <a:solidFill>
                            <a:schemeClr val="tx1">
                              <a:lumMod val="10000"/>
                            </a:schemeClr>
                          </a:solidFill>
                          <a:effectLst/>
                          <a:latin typeface="Cambria" panose="02040503050406030204" pitchFamily="18" charset="0"/>
                        </a:rPr>
                        <a:t>2.55</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6000"/>
                        </a:lnSpc>
                        <a:spcAft>
                          <a:spcPts val="0"/>
                        </a:spcAft>
                      </a:pPr>
                      <a:r>
                        <a:rPr lang="es-EC" sz="1400">
                          <a:solidFill>
                            <a:schemeClr val="tx1">
                              <a:lumMod val="10000"/>
                            </a:schemeClr>
                          </a:solidFill>
                          <a:effectLst/>
                          <a:latin typeface="Cambria" panose="02040503050406030204" pitchFamily="18" charset="0"/>
                        </a:rPr>
                        <a:t>24.04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6000"/>
                        </a:lnSpc>
                        <a:spcAft>
                          <a:spcPts val="0"/>
                        </a:spcAft>
                      </a:pPr>
                      <a:r>
                        <a:rPr lang="es-EC" sz="1400">
                          <a:solidFill>
                            <a:schemeClr val="tx1">
                              <a:lumMod val="10000"/>
                            </a:schemeClr>
                          </a:solidFill>
                          <a:effectLst/>
                          <a:latin typeface="Cambria" panose="02040503050406030204" pitchFamily="18" charset="0"/>
                        </a:rPr>
                        <a:t>43.45</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6000"/>
                        </a:lnSpc>
                        <a:spcAft>
                          <a:spcPts val="0"/>
                        </a:spcAft>
                      </a:pPr>
                      <a:r>
                        <a:rPr lang="es-EC" sz="1400">
                          <a:solidFill>
                            <a:schemeClr val="tx1">
                              <a:lumMod val="10000"/>
                            </a:schemeClr>
                          </a:solidFill>
                          <a:effectLst/>
                          <a:latin typeface="Cambria" panose="02040503050406030204" pitchFamily="18" charset="0"/>
                        </a:rPr>
                        <a:t>0.06 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6000"/>
                        </a:lnSpc>
                        <a:spcAft>
                          <a:spcPts val="0"/>
                        </a:spcAft>
                      </a:pPr>
                      <a:r>
                        <a:rPr lang="es-EC" sz="1400" dirty="0">
                          <a:solidFill>
                            <a:schemeClr val="tx1">
                              <a:lumMod val="10000"/>
                            </a:schemeClr>
                          </a:solidFill>
                          <a:effectLst/>
                          <a:latin typeface="Cambria" panose="02040503050406030204" pitchFamily="18" charset="0"/>
                        </a:rPr>
                        <a:t>&lt;0.05</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6000"/>
                        </a:lnSpc>
                        <a:spcAft>
                          <a:spcPts val="0"/>
                        </a:spcAft>
                      </a:pPr>
                      <a:r>
                        <a:rPr lang="es-EC" sz="1400" dirty="0">
                          <a:solidFill>
                            <a:schemeClr val="tx1">
                              <a:lumMod val="10000"/>
                            </a:schemeClr>
                          </a:solidFill>
                          <a:effectLst/>
                          <a:latin typeface="Cambria" panose="02040503050406030204" pitchFamily="18" charset="0"/>
                        </a:rPr>
                        <a:t>0.65</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6000"/>
                        </a:lnSpc>
                        <a:spcAft>
                          <a:spcPts val="0"/>
                        </a:spcAft>
                      </a:pPr>
                      <a:r>
                        <a:rPr lang="es-EC" sz="1400" dirty="0">
                          <a:solidFill>
                            <a:schemeClr val="tx1">
                              <a:lumMod val="10000"/>
                            </a:schemeClr>
                          </a:solidFill>
                          <a:effectLst/>
                          <a:latin typeface="Cambria" panose="02040503050406030204" pitchFamily="18" charset="0"/>
                        </a:rPr>
                        <a:t>0.44</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6000"/>
                        </a:lnSpc>
                        <a:spcAft>
                          <a:spcPts val="0"/>
                        </a:spcAft>
                      </a:pPr>
                      <a:r>
                        <a:rPr lang="es-EC" sz="1400" dirty="0">
                          <a:solidFill>
                            <a:schemeClr val="tx1">
                              <a:lumMod val="10000"/>
                            </a:schemeClr>
                          </a:solidFill>
                          <a:effectLst/>
                          <a:latin typeface="Cambria" panose="02040503050406030204" pitchFamily="18" charset="0"/>
                        </a:rPr>
                        <a:t>0.11 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6000"/>
                        </a:lnSpc>
                        <a:spcAft>
                          <a:spcPts val="0"/>
                        </a:spcAft>
                      </a:pPr>
                      <a:r>
                        <a:rPr lang="es-EC" sz="1400" dirty="0">
                          <a:solidFill>
                            <a:schemeClr val="tx1">
                              <a:lumMod val="10000"/>
                            </a:schemeClr>
                          </a:solidFill>
                          <a:effectLst/>
                          <a:latin typeface="Cambria" panose="02040503050406030204" pitchFamily="18" charset="0"/>
                        </a:rPr>
                        <a:t>0.03 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6000"/>
                        </a:lnSpc>
                        <a:spcAft>
                          <a:spcPts val="0"/>
                        </a:spcAft>
                      </a:pPr>
                      <a:r>
                        <a:rPr lang="es-EC" sz="1400" dirty="0">
                          <a:solidFill>
                            <a:schemeClr val="tx1">
                              <a:lumMod val="10000"/>
                            </a:schemeClr>
                          </a:solidFill>
                          <a:effectLst/>
                          <a:latin typeface="Cambria" panose="02040503050406030204" pitchFamily="18" charset="0"/>
                        </a:rPr>
                        <a:t>0.73 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6000"/>
                        </a:lnSpc>
                        <a:spcAft>
                          <a:spcPts val="0"/>
                        </a:spcAft>
                      </a:pPr>
                      <a:r>
                        <a:rPr lang="es-EC" sz="1400" dirty="0">
                          <a:solidFill>
                            <a:schemeClr val="tx1">
                              <a:lumMod val="10000"/>
                            </a:schemeClr>
                          </a:solidFill>
                          <a:effectLst/>
                          <a:latin typeface="Cambria" panose="02040503050406030204" pitchFamily="18" charset="0"/>
                        </a:rPr>
                        <a:t> 16.05</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3732149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333669585"/>
              </p:ext>
            </p:extLst>
          </p:nvPr>
        </p:nvGraphicFramePr>
        <p:xfrm>
          <a:off x="9608251" y="2518828"/>
          <a:ext cx="2142966" cy="1490505"/>
        </p:xfrm>
        <a:graphic>
          <a:graphicData uri="http://schemas.openxmlformats.org/drawingml/2006/table">
            <a:tbl>
              <a:tblPr firstRow="1" firstCol="1" bandRow="1">
                <a:tableStyleId>{5C22544A-7EE6-4342-B048-85BDC9FD1C3A}</a:tableStyleId>
              </a:tblPr>
              <a:tblGrid>
                <a:gridCol w="1056516">
                  <a:extLst>
                    <a:ext uri="{9D8B030D-6E8A-4147-A177-3AD203B41FA5}">
                      <a16:colId xmlns:a16="http://schemas.microsoft.com/office/drawing/2014/main" val="349296719"/>
                    </a:ext>
                  </a:extLst>
                </a:gridCol>
                <a:gridCol w="1086450">
                  <a:extLst>
                    <a:ext uri="{9D8B030D-6E8A-4147-A177-3AD203B41FA5}">
                      <a16:colId xmlns:a16="http://schemas.microsoft.com/office/drawing/2014/main" val="2466228161"/>
                    </a:ext>
                  </a:extLst>
                </a:gridCol>
              </a:tblGrid>
              <a:tr h="298101">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Muestra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Si/Al</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06410220"/>
                  </a:ext>
                </a:extLst>
              </a:tr>
              <a:tr h="298101">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ZN 01</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3.55</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38329713"/>
                  </a:ext>
                </a:extLst>
              </a:tr>
              <a:tr h="298101">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ZN 02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3.51</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65657899"/>
                  </a:ext>
                </a:extLst>
              </a:tr>
              <a:tr h="298101">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ZN 03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4.64</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54631607"/>
                  </a:ext>
                </a:extLst>
              </a:tr>
              <a:tr h="298101">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ZS 01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1.60</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1763077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044607211"/>
              </p:ext>
            </p:extLst>
          </p:nvPr>
        </p:nvGraphicFramePr>
        <p:xfrm>
          <a:off x="1484310" y="5250105"/>
          <a:ext cx="2954179" cy="1483972"/>
        </p:xfrm>
        <a:graphic>
          <a:graphicData uri="http://schemas.openxmlformats.org/drawingml/2006/table">
            <a:tbl>
              <a:tblPr firstRow="1" firstCol="1" bandRow="1">
                <a:tableStyleId>{5C22544A-7EE6-4342-B048-85BDC9FD1C3A}</a:tableStyleId>
              </a:tblPr>
              <a:tblGrid>
                <a:gridCol w="1260605">
                  <a:extLst>
                    <a:ext uri="{9D8B030D-6E8A-4147-A177-3AD203B41FA5}">
                      <a16:colId xmlns:a16="http://schemas.microsoft.com/office/drawing/2014/main" val="706660833"/>
                    </a:ext>
                  </a:extLst>
                </a:gridCol>
                <a:gridCol w="872779">
                  <a:extLst>
                    <a:ext uri="{9D8B030D-6E8A-4147-A177-3AD203B41FA5}">
                      <a16:colId xmlns:a16="http://schemas.microsoft.com/office/drawing/2014/main" val="931510185"/>
                    </a:ext>
                  </a:extLst>
                </a:gridCol>
                <a:gridCol w="820795">
                  <a:extLst>
                    <a:ext uri="{9D8B030D-6E8A-4147-A177-3AD203B41FA5}">
                      <a16:colId xmlns:a16="http://schemas.microsoft.com/office/drawing/2014/main" val="3248904735"/>
                    </a:ext>
                  </a:extLst>
                </a:gridCol>
              </a:tblGrid>
              <a:tr h="612379">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Parámetro</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ZN 03</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ZS 01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30351792"/>
                  </a:ext>
                </a:extLst>
              </a:tr>
              <a:tr h="871593">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Área superficial (m</a:t>
                      </a:r>
                      <a:r>
                        <a:rPr lang="es-EC" sz="1400" baseline="30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/g)</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9.34</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25.82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16981438"/>
                  </a:ext>
                </a:extLst>
              </a:tr>
            </a:tbl>
          </a:graphicData>
        </a:graphic>
      </p:graphicFrame>
      <mc:AlternateContent xmlns:mc="http://schemas.openxmlformats.org/markup-compatibility/2006" xmlns:a14="http://schemas.microsoft.com/office/drawing/2010/main">
        <mc:Choice Requires="a14">
          <p:graphicFrame>
            <p:nvGraphicFramePr>
              <p:cNvPr id="12" name="Tabla 11"/>
              <p:cNvGraphicFramePr>
                <a:graphicFrameLocks noGrp="1"/>
              </p:cNvGraphicFramePr>
              <p:nvPr>
                <p:extLst>
                  <p:ext uri="{D42A27DB-BD31-4B8C-83A1-F6EECF244321}">
                    <p14:modId xmlns:p14="http://schemas.microsoft.com/office/powerpoint/2010/main" val="2605070349"/>
                  </p:ext>
                </p:extLst>
              </p:nvPr>
            </p:nvGraphicFramePr>
            <p:xfrm>
              <a:off x="5616529" y="5543844"/>
              <a:ext cx="3822700" cy="928624"/>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val="2492998511"/>
                        </a:ext>
                      </a:extLst>
                    </a:gridCol>
                    <a:gridCol w="1282700">
                      <a:extLst>
                        <a:ext uri="{9D8B030D-6E8A-4147-A177-3AD203B41FA5}">
                          <a16:colId xmlns:a16="http://schemas.microsoft.com/office/drawing/2014/main" val="629479004"/>
                        </a:ext>
                      </a:extLst>
                    </a:gridCol>
                    <a:gridCol w="1016000">
                      <a:extLst>
                        <a:ext uri="{9D8B030D-6E8A-4147-A177-3AD203B41FA5}">
                          <a16:colId xmlns:a16="http://schemas.microsoft.com/office/drawing/2014/main" val="2087145795"/>
                        </a:ext>
                      </a:extLst>
                    </a:gridCol>
                    <a:gridCol w="762000">
                      <a:extLst>
                        <a:ext uri="{9D8B030D-6E8A-4147-A177-3AD203B41FA5}">
                          <a16:colId xmlns:a16="http://schemas.microsoft.com/office/drawing/2014/main" val="3501848816"/>
                        </a:ext>
                      </a:extLst>
                    </a:gridCol>
                  </a:tblGrid>
                  <a:tr h="476250">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Muestra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14:m>
                            <m:oMath xmlns:m="http://schemas.openxmlformats.org/officeDocument/2006/math">
                              <m:sSub>
                                <m:sSubPr>
                                  <m:ctrlPr>
                                    <a:rPr lang="es-EC" sz="1400" b="1" i="1" smtClean="0">
                                      <a:solidFill>
                                        <a:schemeClr val="tx1">
                                          <a:lumMod val="10000"/>
                                        </a:schemeClr>
                                      </a:solidFill>
                                      <a:effectLst/>
                                      <a:latin typeface="Cambria Math" panose="02040503050406030204" pitchFamily="18" charset="0"/>
                                    </a:rPr>
                                  </m:ctrlPr>
                                </m:sSubPr>
                                <m:e>
                                  <m:r>
                                    <a:rPr lang="es-EC" sz="1400" b="1" i="1">
                                      <a:solidFill>
                                        <a:schemeClr val="tx1">
                                          <a:lumMod val="10000"/>
                                        </a:schemeClr>
                                      </a:solidFill>
                                      <a:effectLst/>
                                      <a:latin typeface="Cambria Math" panose="02040503050406030204" pitchFamily="18" charset="0"/>
                                    </a:rPr>
                                    <m:t>𝝆</m:t>
                                  </m:r>
                                </m:e>
                                <m:sub>
                                  <m:r>
                                    <a:rPr lang="es-EC" sz="1400" b="1" i="1">
                                      <a:solidFill>
                                        <a:schemeClr val="tx1">
                                          <a:lumMod val="10000"/>
                                        </a:schemeClr>
                                      </a:solidFill>
                                      <a:effectLst/>
                                      <a:latin typeface="Cambria Math" panose="02040503050406030204" pitchFamily="18" charset="0"/>
                                    </a:rPr>
                                    <m:t>𝒂𝒑</m:t>
                                  </m:r>
                                </m:sub>
                              </m:sSub>
                            </m:oMath>
                          </a14:m>
                          <a:r>
                            <a:rPr lang="es-EC" sz="1400" dirty="0">
                              <a:solidFill>
                                <a:schemeClr val="tx1">
                                  <a:lumMod val="10000"/>
                                </a:schemeClr>
                              </a:solidFill>
                              <a:effectLst/>
                              <a:latin typeface="Cambria" panose="02040503050406030204" pitchFamily="18" charset="0"/>
                            </a:rPr>
                            <a:t>  (g/cm</a:t>
                          </a:r>
                          <a:r>
                            <a:rPr lang="es-EC" sz="1400" baseline="30000" dirty="0">
                              <a:solidFill>
                                <a:schemeClr val="tx1">
                                  <a:lumMod val="10000"/>
                                </a:schemeClr>
                              </a:solidFill>
                              <a:effectLst/>
                              <a:latin typeface="Cambria" panose="02040503050406030204" pitchFamily="18" charset="0"/>
                            </a:rPr>
                            <a:t>3</a:t>
                          </a:r>
                          <a:r>
                            <a:rPr lang="es-EC" sz="1400" dirty="0">
                              <a:solidFill>
                                <a:schemeClr val="tx1">
                                  <a:lumMod val="10000"/>
                                </a:schemeClr>
                              </a:solidFill>
                              <a:effectLst/>
                              <a:latin typeface="Cambria" panose="02040503050406030204" pitchFamily="18" charset="0"/>
                            </a:rPr>
                            <a:t>)</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14:m>
                            <m:oMath xmlns:m="http://schemas.openxmlformats.org/officeDocument/2006/math">
                              <m:sSub>
                                <m:sSubPr>
                                  <m:ctrlPr>
                                    <a:rPr lang="es-EC" sz="1400" b="1" i="1" smtClean="0">
                                      <a:solidFill>
                                        <a:schemeClr val="tx1">
                                          <a:lumMod val="10000"/>
                                        </a:schemeClr>
                                      </a:solidFill>
                                      <a:effectLst/>
                                      <a:latin typeface="Cambria Math" panose="02040503050406030204" pitchFamily="18" charset="0"/>
                                    </a:rPr>
                                  </m:ctrlPr>
                                </m:sSubPr>
                                <m:e>
                                  <m:r>
                                    <a:rPr lang="es-EC" sz="1400" b="1" i="1">
                                      <a:solidFill>
                                        <a:schemeClr val="tx1">
                                          <a:lumMod val="10000"/>
                                        </a:schemeClr>
                                      </a:solidFill>
                                      <a:effectLst/>
                                      <a:latin typeface="Cambria Math" panose="02040503050406030204" pitchFamily="18" charset="0"/>
                                    </a:rPr>
                                    <m:t>𝝆</m:t>
                                  </m:r>
                                </m:e>
                                <m:sub>
                                  <m:r>
                                    <a:rPr lang="es-EC" sz="1400" b="1" i="1">
                                      <a:solidFill>
                                        <a:schemeClr val="tx1">
                                          <a:lumMod val="10000"/>
                                        </a:schemeClr>
                                      </a:solidFill>
                                      <a:effectLst/>
                                      <a:latin typeface="Cambria Math" panose="02040503050406030204" pitchFamily="18" charset="0"/>
                                    </a:rPr>
                                    <m:t>𝒓</m:t>
                                  </m:r>
                                </m:sub>
                              </m:sSub>
                            </m:oMath>
                          </a14:m>
                          <a:r>
                            <a:rPr lang="es-EC" sz="1400" dirty="0">
                              <a:solidFill>
                                <a:schemeClr val="tx1">
                                  <a:lumMod val="10000"/>
                                </a:schemeClr>
                              </a:solidFill>
                              <a:effectLst/>
                              <a:latin typeface="Cambria" panose="02040503050406030204" pitchFamily="18" charset="0"/>
                            </a:rPr>
                            <a:t> (g/ cm</a:t>
                          </a:r>
                          <a:r>
                            <a:rPr lang="es-EC" sz="1400" baseline="30000" dirty="0">
                              <a:solidFill>
                                <a:schemeClr val="tx1">
                                  <a:lumMod val="10000"/>
                                </a:schemeClr>
                              </a:solidFill>
                              <a:effectLst/>
                              <a:latin typeface="Cambria" panose="02040503050406030204" pitchFamily="18" charset="0"/>
                            </a:rPr>
                            <a:t>3</a:t>
                          </a:r>
                          <a:r>
                            <a:rPr lang="es-EC" sz="1400" dirty="0">
                              <a:solidFill>
                                <a:schemeClr val="tx1">
                                  <a:lumMod val="10000"/>
                                </a:schemeClr>
                              </a:solidFill>
                              <a:effectLst/>
                              <a:latin typeface="Cambria" panose="02040503050406030204" pitchFamily="18" charset="0"/>
                            </a:rPr>
                            <a:t>)</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14:m>
                            <m:oMathPara xmlns:m="http://schemas.openxmlformats.org/officeDocument/2006/math">
                              <m:oMathParaPr>
                                <m:jc m:val="centerGroup"/>
                              </m:oMathParaPr>
                              <m:oMath xmlns:m="http://schemas.openxmlformats.org/officeDocument/2006/math">
                                <m:r>
                                  <a:rPr lang="es-EC" sz="1400" b="1" smtClean="0">
                                    <a:solidFill>
                                      <a:schemeClr val="tx1">
                                        <a:lumMod val="10000"/>
                                      </a:schemeClr>
                                    </a:solidFill>
                                    <a:effectLst/>
                                    <a:latin typeface="Cambria Math" panose="02040503050406030204" pitchFamily="18" charset="0"/>
                                  </a:rPr>
                                  <m:t>% </m:t>
                                </m:r>
                                <m:r>
                                  <a:rPr lang="es-EC" sz="1400" b="1" i="1" smtClean="0">
                                    <a:solidFill>
                                      <a:schemeClr val="tx1">
                                        <a:lumMod val="10000"/>
                                      </a:schemeClr>
                                    </a:solidFill>
                                    <a:effectLst/>
                                    <a:latin typeface="Cambria Math" panose="02040503050406030204" pitchFamily="18" charset="0"/>
                                  </a:rPr>
                                  <m:t>𝑷</m:t>
                                </m:r>
                              </m:oMath>
                            </m:oMathPara>
                          </a14:m>
                          <a:endParaRPr lang="es-EC" sz="1400" b="1"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0415545"/>
                      </a:ext>
                    </a:extLst>
                  </a:tr>
                  <a:tr h="190500">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ZN 03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0.84</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2.26</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62.98</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2921633"/>
                      </a:ext>
                    </a:extLst>
                  </a:tr>
                  <a:tr h="190500">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ZS 01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0.78</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1.88</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58.45</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30802128"/>
                      </a:ext>
                    </a:extLst>
                  </a:tr>
                </a:tbl>
              </a:graphicData>
            </a:graphic>
          </p:graphicFrame>
        </mc:Choice>
        <mc:Fallback xmlns="">
          <p:graphicFrame>
            <p:nvGraphicFramePr>
              <p:cNvPr id="12" name="Tabla 11"/>
              <p:cNvGraphicFramePr>
                <a:graphicFrameLocks noGrp="1"/>
              </p:cNvGraphicFramePr>
              <p:nvPr>
                <p:extLst>
                  <p:ext uri="{D42A27DB-BD31-4B8C-83A1-F6EECF244321}">
                    <p14:modId xmlns:p14="http://schemas.microsoft.com/office/powerpoint/2010/main" val="2605070349"/>
                  </p:ext>
                </p:extLst>
              </p:nvPr>
            </p:nvGraphicFramePr>
            <p:xfrm>
              <a:off x="5616529" y="5543844"/>
              <a:ext cx="3822700" cy="928624"/>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val="2492998511"/>
                        </a:ext>
                      </a:extLst>
                    </a:gridCol>
                    <a:gridCol w="1282700">
                      <a:extLst>
                        <a:ext uri="{9D8B030D-6E8A-4147-A177-3AD203B41FA5}">
                          <a16:colId xmlns:a16="http://schemas.microsoft.com/office/drawing/2014/main" val="629479004"/>
                        </a:ext>
                      </a:extLst>
                    </a:gridCol>
                    <a:gridCol w="1016000">
                      <a:extLst>
                        <a:ext uri="{9D8B030D-6E8A-4147-A177-3AD203B41FA5}">
                          <a16:colId xmlns:a16="http://schemas.microsoft.com/office/drawing/2014/main" val="2087145795"/>
                        </a:ext>
                      </a:extLst>
                    </a:gridCol>
                    <a:gridCol w="762000">
                      <a:extLst>
                        <a:ext uri="{9D8B030D-6E8A-4147-A177-3AD203B41FA5}">
                          <a16:colId xmlns:a16="http://schemas.microsoft.com/office/drawing/2014/main" val="3501848816"/>
                        </a:ext>
                      </a:extLst>
                    </a:gridCol>
                  </a:tblGrid>
                  <a:tr h="476250">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Muestra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endParaRPr lang="es-EC"/>
                        </a:p>
                      </a:txBody>
                      <a:tcPr marL="44450" marR="44450" marT="0" marB="0" anchor="ctr">
                        <a:blipFill>
                          <a:blip r:embed="rId2"/>
                          <a:stretch>
                            <a:fillRect l="-59716" t="-1282" r="-140284" b="-115385"/>
                          </a:stretch>
                        </a:blipFill>
                      </a:tcPr>
                    </a:tc>
                    <a:tc>
                      <a:txBody>
                        <a:bodyPr/>
                        <a:lstStyle/>
                        <a:p>
                          <a:endParaRPr lang="es-EC"/>
                        </a:p>
                      </a:txBody>
                      <a:tcPr marL="44450" marR="44450" marT="0" marB="0" anchor="ctr">
                        <a:blipFill>
                          <a:blip r:embed="rId2"/>
                          <a:stretch>
                            <a:fillRect l="-201796" t="-1282" r="-77246" b="-115385"/>
                          </a:stretch>
                        </a:blipFill>
                      </a:tcPr>
                    </a:tc>
                    <a:tc>
                      <a:txBody>
                        <a:bodyPr/>
                        <a:lstStyle/>
                        <a:p>
                          <a:endParaRPr lang="es-EC"/>
                        </a:p>
                      </a:txBody>
                      <a:tcPr marL="44450" marR="44450" marT="0" marB="0" anchor="ctr">
                        <a:blipFill>
                          <a:blip r:embed="rId2"/>
                          <a:stretch>
                            <a:fillRect l="-403200" t="-1282" r="-3200" b="-115385"/>
                          </a:stretch>
                        </a:blipFill>
                      </a:tcPr>
                    </a:tc>
                    <a:extLst>
                      <a:ext uri="{0D108BD9-81ED-4DB2-BD59-A6C34878D82A}">
                        <a16:rowId xmlns:a16="http://schemas.microsoft.com/office/drawing/2014/main" val="2860415545"/>
                      </a:ext>
                    </a:extLst>
                  </a:tr>
                  <a:tr h="226187">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ZN 03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0.84</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2.26</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62.98</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2921633"/>
                      </a:ext>
                    </a:extLst>
                  </a:tr>
                  <a:tr h="226187">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ZS 01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0.78</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1.88</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58.45</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30802128"/>
                      </a:ext>
                    </a:extLst>
                  </a:tr>
                </a:tbl>
              </a:graphicData>
            </a:graphic>
          </p:graphicFrame>
        </mc:Fallback>
      </mc:AlternateContent>
    </p:spTree>
    <p:extLst>
      <p:ext uri="{BB962C8B-B14F-4D97-AF65-F5344CB8AC3E}">
        <p14:creationId xmlns:p14="http://schemas.microsoft.com/office/powerpoint/2010/main" val="3252844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CARACTERIZACIÓN</a:t>
            </a:r>
            <a:endParaRPr lang="es-EC" sz="3200" b="1" dirty="0">
              <a:solidFill>
                <a:schemeClr val="tx1">
                  <a:lumMod val="10000"/>
                </a:schemeClr>
              </a:solidFill>
              <a:latin typeface="Cambria" panose="02040503050406030204" pitchFamily="18" charset="0"/>
            </a:endParaRPr>
          </a:p>
        </p:txBody>
      </p:sp>
      <p:sp>
        <p:nvSpPr>
          <p:cNvPr id="11" name="Título 1"/>
          <p:cNvSpPr txBox="1">
            <a:spLocks/>
          </p:cNvSpPr>
          <p:nvPr/>
        </p:nvSpPr>
        <p:spPr>
          <a:xfrm>
            <a:off x="549170" y="1034494"/>
            <a:ext cx="7291809" cy="337106"/>
          </a:xfrm>
          <a:prstGeom prst="rect">
            <a:avLst/>
          </a:prstGeom>
          <a:ln w="38100">
            <a:solidFill>
              <a:schemeClr val="tx1">
                <a:lumMod val="50000"/>
              </a:schemeClr>
            </a:solidFill>
          </a:ln>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tx1">
                    <a:lumMod val="10000"/>
                  </a:schemeClr>
                </a:solidFill>
                <a:latin typeface="Cambria" panose="02040503050406030204" pitchFamily="18" charset="0"/>
              </a:rPr>
              <a:t> IDENTIFICACIÓN DE MINERALOGÍA DE LA ZEOLITA</a:t>
            </a:r>
            <a:endParaRPr lang="es-EC" sz="2000" b="1" dirty="0">
              <a:solidFill>
                <a:schemeClr val="tx1">
                  <a:lumMod val="10000"/>
                </a:schemeClr>
              </a:solidFill>
              <a:latin typeface="Cambria" panose="020405030504060302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013830125"/>
              </p:ext>
            </p:extLst>
          </p:nvPr>
        </p:nvGraphicFramePr>
        <p:xfrm>
          <a:off x="1484310" y="1752952"/>
          <a:ext cx="9711689" cy="1583309"/>
        </p:xfrm>
        <a:graphic>
          <a:graphicData uri="http://schemas.openxmlformats.org/drawingml/2006/table">
            <a:tbl>
              <a:tblPr firstRow="1" firstCol="1" bandRow="1">
                <a:tableStyleId>{5C22544A-7EE6-4342-B048-85BDC9FD1C3A}</a:tableStyleId>
              </a:tblPr>
              <a:tblGrid>
                <a:gridCol w="981641">
                  <a:extLst>
                    <a:ext uri="{9D8B030D-6E8A-4147-A177-3AD203B41FA5}">
                      <a16:colId xmlns:a16="http://schemas.microsoft.com/office/drawing/2014/main" val="3608744538"/>
                    </a:ext>
                  </a:extLst>
                </a:gridCol>
                <a:gridCol w="890621">
                  <a:extLst>
                    <a:ext uri="{9D8B030D-6E8A-4147-A177-3AD203B41FA5}">
                      <a16:colId xmlns:a16="http://schemas.microsoft.com/office/drawing/2014/main" val="3740169906"/>
                    </a:ext>
                  </a:extLst>
                </a:gridCol>
                <a:gridCol w="1596268">
                  <a:extLst>
                    <a:ext uri="{9D8B030D-6E8A-4147-A177-3AD203B41FA5}">
                      <a16:colId xmlns:a16="http://schemas.microsoft.com/office/drawing/2014/main" val="1685984119"/>
                    </a:ext>
                  </a:extLst>
                </a:gridCol>
                <a:gridCol w="1525801">
                  <a:extLst>
                    <a:ext uri="{9D8B030D-6E8A-4147-A177-3AD203B41FA5}">
                      <a16:colId xmlns:a16="http://schemas.microsoft.com/office/drawing/2014/main" val="2379447534"/>
                    </a:ext>
                  </a:extLst>
                </a:gridCol>
                <a:gridCol w="1203807">
                  <a:extLst>
                    <a:ext uri="{9D8B030D-6E8A-4147-A177-3AD203B41FA5}">
                      <a16:colId xmlns:a16="http://schemas.microsoft.com/office/drawing/2014/main" val="2451632916"/>
                    </a:ext>
                  </a:extLst>
                </a:gridCol>
                <a:gridCol w="1529716">
                  <a:extLst>
                    <a:ext uri="{9D8B030D-6E8A-4147-A177-3AD203B41FA5}">
                      <a16:colId xmlns:a16="http://schemas.microsoft.com/office/drawing/2014/main" val="1451709732"/>
                    </a:ext>
                  </a:extLst>
                </a:gridCol>
                <a:gridCol w="994364">
                  <a:extLst>
                    <a:ext uri="{9D8B030D-6E8A-4147-A177-3AD203B41FA5}">
                      <a16:colId xmlns:a16="http://schemas.microsoft.com/office/drawing/2014/main" val="2724850328"/>
                    </a:ext>
                  </a:extLst>
                </a:gridCol>
                <a:gridCol w="989471">
                  <a:extLst>
                    <a:ext uri="{9D8B030D-6E8A-4147-A177-3AD203B41FA5}">
                      <a16:colId xmlns:a16="http://schemas.microsoft.com/office/drawing/2014/main" val="299368047"/>
                    </a:ext>
                  </a:extLst>
                </a:gridCol>
              </a:tblGrid>
              <a:tr h="571500">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Muestra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Cuarzo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Grupo </a:t>
                      </a:r>
                      <a:r>
                        <a:rPr lang="es-EC" sz="1400" dirty="0" err="1">
                          <a:solidFill>
                            <a:schemeClr val="tx1">
                              <a:lumMod val="10000"/>
                            </a:schemeClr>
                          </a:solidFill>
                          <a:effectLst/>
                          <a:latin typeface="Cambria" panose="02040503050406030204" pitchFamily="18" charset="0"/>
                        </a:rPr>
                        <a:t>Plagioclasa</a:t>
                      </a:r>
                      <a:r>
                        <a:rPr lang="es-EC" sz="1400" dirty="0">
                          <a:solidFill>
                            <a:schemeClr val="tx1">
                              <a:lumMod val="10000"/>
                            </a:schemeClr>
                          </a:solidFill>
                          <a:effectLst/>
                          <a:latin typeface="Cambria" panose="02040503050406030204" pitchFamily="18" charset="0"/>
                        </a:rPr>
                        <a:t> (Albita-</a:t>
                      </a:r>
                      <a:r>
                        <a:rPr lang="es-EC" sz="1400" dirty="0" err="1">
                          <a:solidFill>
                            <a:schemeClr val="tx1">
                              <a:lumMod val="10000"/>
                            </a:schemeClr>
                          </a:solidFill>
                          <a:effectLst/>
                          <a:latin typeface="Cambria" panose="02040503050406030204" pitchFamily="18" charset="0"/>
                        </a:rPr>
                        <a:t>Anortita</a:t>
                      </a:r>
                      <a:r>
                        <a:rPr lang="es-EC" sz="1400" dirty="0">
                          <a:solidFill>
                            <a:schemeClr val="tx1">
                              <a:lumMod val="10000"/>
                            </a:schemeClr>
                          </a:solidFill>
                          <a:effectLst/>
                          <a:latin typeface="Cambria" panose="02040503050406030204" pitchFamily="18" charset="0"/>
                        </a:rPr>
                        <a:t>)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Grupo K-Feldespato (Ortoclasa, </a:t>
                      </a:r>
                      <a:r>
                        <a:rPr lang="es-EC" sz="1400" dirty="0" err="1">
                          <a:solidFill>
                            <a:schemeClr val="tx1">
                              <a:lumMod val="10000"/>
                            </a:schemeClr>
                          </a:solidFill>
                          <a:effectLst/>
                          <a:latin typeface="Cambria" panose="02040503050406030204" pitchFamily="18" charset="0"/>
                        </a:rPr>
                        <a:t>Microclina</a:t>
                      </a:r>
                      <a:r>
                        <a:rPr lang="es-EC" sz="1400" dirty="0">
                          <a:solidFill>
                            <a:schemeClr val="tx1">
                              <a:lumMod val="10000"/>
                            </a:schemeClr>
                          </a:solidFill>
                          <a:effectLst/>
                          <a:latin typeface="Cambria" panose="02040503050406030204" pitchFamily="18" charset="0"/>
                        </a:rPr>
                        <a:t>, Sanidina)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Moscovita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Clinoptilolita/</a:t>
                      </a:r>
                    </a:p>
                    <a:p>
                      <a:pPr algn="ctr">
                        <a:lnSpc>
                          <a:spcPct val="106000"/>
                        </a:lnSpc>
                        <a:spcAft>
                          <a:spcPts val="0"/>
                        </a:spcAft>
                      </a:pPr>
                      <a:r>
                        <a:rPr lang="es-EC" sz="1400" dirty="0">
                          <a:solidFill>
                            <a:schemeClr val="tx1">
                              <a:lumMod val="10000"/>
                            </a:schemeClr>
                          </a:solidFill>
                          <a:effectLst/>
                          <a:latin typeface="Cambria" panose="02040503050406030204" pitchFamily="18" charset="0"/>
                        </a:rPr>
                        <a:t>Heulandita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Estilbita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Faujasita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6298670"/>
                  </a:ext>
                </a:extLst>
              </a:tr>
              <a:tr h="190500">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ZN 03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18.1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20.8</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2.6</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43.9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10.8</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3.8</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7150499"/>
                  </a:ext>
                </a:extLst>
              </a:tr>
              <a:tr h="190500">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ZS 01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6.2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37.4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56.4</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6121815"/>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018808919"/>
              </p:ext>
            </p:extLst>
          </p:nvPr>
        </p:nvGraphicFramePr>
        <p:xfrm>
          <a:off x="395738" y="3717613"/>
          <a:ext cx="7979886" cy="1304332"/>
        </p:xfrm>
        <a:graphic>
          <a:graphicData uri="http://schemas.openxmlformats.org/drawingml/2006/table">
            <a:tbl>
              <a:tblPr firstRow="1" firstCol="1" bandRow="1">
                <a:tableStyleId>{5C22544A-7EE6-4342-B048-85BDC9FD1C3A}</a:tableStyleId>
              </a:tblPr>
              <a:tblGrid>
                <a:gridCol w="1433062">
                  <a:extLst>
                    <a:ext uri="{9D8B030D-6E8A-4147-A177-3AD203B41FA5}">
                      <a16:colId xmlns:a16="http://schemas.microsoft.com/office/drawing/2014/main" val="3617548373"/>
                    </a:ext>
                  </a:extLst>
                </a:gridCol>
                <a:gridCol w="622466">
                  <a:extLst>
                    <a:ext uri="{9D8B030D-6E8A-4147-A177-3AD203B41FA5}">
                      <a16:colId xmlns:a16="http://schemas.microsoft.com/office/drawing/2014/main" val="1649232357"/>
                    </a:ext>
                  </a:extLst>
                </a:gridCol>
                <a:gridCol w="725832">
                  <a:extLst>
                    <a:ext uri="{9D8B030D-6E8A-4147-A177-3AD203B41FA5}">
                      <a16:colId xmlns:a16="http://schemas.microsoft.com/office/drawing/2014/main" val="918137699"/>
                    </a:ext>
                  </a:extLst>
                </a:gridCol>
                <a:gridCol w="724979">
                  <a:extLst>
                    <a:ext uri="{9D8B030D-6E8A-4147-A177-3AD203B41FA5}">
                      <a16:colId xmlns:a16="http://schemas.microsoft.com/office/drawing/2014/main" val="2643255945"/>
                    </a:ext>
                  </a:extLst>
                </a:gridCol>
                <a:gridCol w="674657">
                  <a:extLst>
                    <a:ext uri="{9D8B030D-6E8A-4147-A177-3AD203B41FA5}">
                      <a16:colId xmlns:a16="http://schemas.microsoft.com/office/drawing/2014/main" val="4137526570"/>
                    </a:ext>
                  </a:extLst>
                </a:gridCol>
                <a:gridCol w="724979">
                  <a:extLst>
                    <a:ext uri="{9D8B030D-6E8A-4147-A177-3AD203B41FA5}">
                      <a16:colId xmlns:a16="http://schemas.microsoft.com/office/drawing/2014/main" val="4204142348"/>
                    </a:ext>
                  </a:extLst>
                </a:gridCol>
                <a:gridCol w="655893">
                  <a:extLst>
                    <a:ext uri="{9D8B030D-6E8A-4147-A177-3AD203B41FA5}">
                      <a16:colId xmlns:a16="http://schemas.microsoft.com/office/drawing/2014/main" val="955331358"/>
                    </a:ext>
                  </a:extLst>
                </a:gridCol>
                <a:gridCol w="724979">
                  <a:extLst>
                    <a:ext uri="{9D8B030D-6E8A-4147-A177-3AD203B41FA5}">
                      <a16:colId xmlns:a16="http://schemas.microsoft.com/office/drawing/2014/main" val="1850327210"/>
                    </a:ext>
                  </a:extLst>
                </a:gridCol>
                <a:gridCol w="592777">
                  <a:extLst>
                    <a:ext uri="{9D8B030D-6E8A-4147-A177-3AD203B41FA5}">
                      <a16:colId xmlns:a16="http://schemas.microsoft.com/office/drawing/2014/main" val="876668034"/>
                    </a:ext>
                  </a:extLst>
                </a:gridCol>
                <a:gridCol w="1100262">
                  <a:extLst>
                    <a:ext uri="{9D8B030D-6E8A-4147-A177-3AD203B41FA5}">
                      <a16:colId xmlns:a16="http://schemas.microsoft.com/office/drawing/2014/main" val="3005311886"/>
                    </a:ext>
                  </a:extLst>
                </a:gridCol>
              </a:tblGrid>
              <a:tr h="326083">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Zeolita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gridSpan="9">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Fórmula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856103311"/>
                  </a:ext>
                </a:extLst>
              </a:tr>
              <a:tr h="326083">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ZN 03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Na </a:t>
                      </a:r>
                      <a:r>
                        <a:rPr lang="es-EC" sz="1400" baseline="-25000" dirty="0">
                          <a:solidFill>
                            <a:schemeClr val="tx1">
                              <a:lumMod val="10000"/>
                            </a:schemeClr>
                          </a:solidFill>
                          <a:effectLst/>
                          <a:latin typeface="Cambria" panose="02040503050406030204" pitchFamily="18" charset="0"/>
                        </a:rPr>
                        <a:t>0.84</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K </a:t>
                      </a:r>
                      <a:r>
                        <a:rPr lang="es-EC" sz="1400" baseline="-25000" dirty="0">
                          <a:solidFill>
                            <a:schemeClr val="tx1">
                              <a:lumMod val="10000"/>
                            </a:schemeClr>
                          </a:solidFill>
                          <a:effectLst/>
                          <a:latin typeface="Cambria" panose="02040503050406030204" pitchFamily="18" charset="0"/>
                        </a:rPr>
                        <a:t>0.39</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Ca </a:t>
                      </a:r>
                      <a:r>
                        <a:rPr lang="es-EC" sz="1400" baseline="-25000" dirty="0">
                          <a:solidFill>
                            <a:schemeClr val="tx1">
                              <a:lumMod val="10000"/>
                            </a:schemeClr>
                          </a:solidFill>
                          <a:effectLst/>
                          <a:latin typeface="Cambria" panose="02040503050406030204" pitchFamily="18" charset="0"/>
                        </a:rPr>
                        <a:t>2.3</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Mg </a:t>
                      </a:r>
                      <a:r>
                        <a:rPr lang="es-EC" sz="1400" baseline="-25000" dirty="0">
                          <a:solidFill>
                            <a:schemeClr val="tx1">
                              <a:lumMod val="10000"/>
                            </a:schemeClr>
                          </a:solidFill>
                          <a:effectLst/>
                          <a:latin typeface="Cambria" panose="02040503050406030204" pitchFamily="18" charset="0"/>
                        </a:rPr>
                        <a:t>1.4</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Fe </a:t>
                      </a:r>
                      <a:r>
                        <a:rPr lang="es-EC" sz="1400" baseline="-25000" dirty="0">
                          <a:solidFill>
                            <a:schemeClr val="tx1">
                              <a:lumMod val="10000"/>
                            </a:schemeClr>
                          </a:solidFill>
                          <a:effectLst/>
                          <a:latin typeface="Cambria" panose="02040503050406030204" pitchFamily="18" charset="0"/>
                        </a:rPr>
                        <a:t>1.4</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Al </a:t>
                      </a:r>
                      <a:r>
                        <a:rPr lang="es-EC" sz="1400" baseline="-25000" dirty="0">
                          <a:solidFill>
                            <a:schemeClr val="tx1">
                              <a:lumMod val="10000"/>
                            </a:schemeClr>
                          </a:solidFill>
                          <a:effectLst/>
                          <a:latin typeface="Cambria" panose="02040503050406030204" pitchFamily="18" charset="0"/>
                        </a:rPr>
                        <a:t>5.7</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Si </a:t>
                      </a:r>
                      <a:r>
                        <a:rPr lang="es-EC" sz="1400" baseline="-25000">
                          <a:solidFill>
                            <a:schemeClr val="tx1">
                              <a:lumMod val="10000"/>
                            </a:schemeClr>
                          </a:solidFill>
                          <a:effectLst/>
                          <a:latin typeface="Cambria" panose="02040503050406030204" pitchFamily="18" charset="0"/>
                        </a:rPr>
                        <a:t>25.29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O </a:t>
                      </a:r>
                      <a:r>
                        <a:rPr lang="es-EC" sz="1400" baseline="-25000">
                          <a:solidFill>
                            <a:schemeClr val="tx1">
                              <a:lumMod val="10000"/>
                            </a:schemeClr>
                          </a:solidFill>
                          <a:effectLst/>
                          <a:latin typeface="Cambria" panose="02040503050406030204" pitchFamily="18" charset="0"/>
                        </a:rPr>
                        <a:t>72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19.76 H</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O</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50312897"/>
                  </a:ext>
                </a:extLst>
              </a:tr>
              <a:tr h="326083">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Heulandita- </a:t>
                      </a:r>
                      <a:r>
                        <a:rPr lang="es-EC" sz="1400" dirty="0" smtClean="0">
                          <a:solidFill>
                            <a:schemeClr val="tx1">
                              <a:lumMod val="10000"/>
                            </a:schemeClr>
                          </a:solidFill>
                          <a:effectLst/>
                          <a:latin typeface="Cambria" panose="02040503050406030204" pitchFamily="18" charset="0"/>
                        </a:rPr>
                        <a:t>Ca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Na</a:t>
                      </a:r>
                      <a:r>
                        <a:rPr lang="es-EC" sz="1400" baseline="-25000" dirty="0">
                          <a:solidFill>
                            <a:schemeClr val="tx1">
                              <a:lumMod val="10000"/>
                            </a:schemeClr>
                          </a:solidFill>
                          <a:effectLst/>
                          <a:latin typeface="Cambria" panose="02040503050406030204" pitchFamily="18" charset="0"/>
                        </a:rPr>
                        <a:t> 1</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K</a:t>
                      </a:r>
                      <a:r>
                        <a:rPr lang="es-EC" sz="1400" baseline="-25000">
                          <a:solidFill>
                            <a:schemeClr val="tx1">
                              <a:lumMod val="10000"/>
                            </a:schemeClr>
                          </a:solidFill>
                          <a:effectLst/>
                          <a:latin typeface="Cambria" panose="02040503050406030204" pitchFamily="18" charset="0"/>
                        </a:rPr>
                        <a:t>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Ca</a:t>
                      </a:r>
                      <a:r>
                        <a:rPr lang="es-EC" sz="1400" baseline="-25000">
                          <a:solidFill>
                            <a:schemeClr val="tx1">
                              <a:lumMod val="10000"/>
                            </a:schemeClr>
                          </a:solidFill>
                          <a:effectLst/>
                          <a:latin typeface="Cambria" panose="02040503050406030204" pitchFamily="18" charset="0"/>
                        </a:rPr>
                        <a:t> 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Mg</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Fe</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Al </a:t>
                      </a:r>
                      <a:r>
                        <a:rPr lang="es-EC" sz="1400" baseline="-25000" dirty="0">
                          <a:solidFill>
                            <a:schemeClr val="tx1">
                              <a:lumMod val="10000"/>
                            </a:schemeClr>
                          </a:solidFill>
                          <a:effectLst/>
                          <a:latin typeface="Cambria" panose="02040503050406030204" pitchFamily="18" charset="0"/>
                        </a:rPr>
                        <a:t>9</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Si </a:t>
                      </a:r>
                      <a:r>
                        <a:rPr lang="es-EC" sz="1400" baseline="-25000" dirty="0">
                          <a:solidFill>
                            <a:schemeClr val="tx1">
                              <a:lumMod val="10000"/>
                            </a:schemeClr>
                          </a:solidFill>
                          <a:effectLst/>
                          <a:latin typeface="Cambria" panose="02040503050406030204" pitchFamily="18" charset="0"/>
                        </a:rPr>
                        <a:t>27</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O </a:t>
                      </a:r>
                      <a:r>
                        <a:rPr lang="es-EC" sz="1400" baseline="-25000" dirty="0">
                          <a:solidFill>
                            <a:schemeClr val="tx1">
                              <a:lumMod val="10000"/>
                            </a:schemeClr>
                          </a:solidFill>
                          <a:effectLst/>
                          <a:latin typeface="Cambria" panose="02040503050406030204" pitchFamily="18" charset="0"/>
                        </a:rPr>
                        <a:t>72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24 H</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O</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65922682"/>
                  </a:ext>
                </a:extLst>
              </a:tr>
              <a:tr h="326083">
                <a:tc>
                  <a:txBody>
                    <a:bodyPr/>
                    <a:lstStyle/>
                    <a:p>
                      <a:pPr algn="ctr">
                        <a:lnSpc>
                          <a:spcPct val="106000"/>
                        </a:lnSpc>
                        <a:spcAft>
                          <a:spcPts val="0"/>
                        </a:spcAft>
                      </a:pPr>
                      <a:r>
                        <a:rPr lang="es-EC" sz="1400" dirty="0" err="1" smtClean="0">
                          <a:solidFill>
                            <a:schemeClr val="tx1">
                              <a:lumMod val="10000"/>
                            </a:schemeClr>
                          </a:solidFill>
                          <a:effectLst/>
                          <a:latin typeface="Cambria" panose="02040503050406030204" pitchFamily="18" charset="0"/>
                        </a:rPr>
                        <a:t>Clinoptilolita</a:t>
                      </a:r>
                      <a:r>
                        <a:rPr lang="es-EC" sz="1400" dirty="0" smtClean="0">
                          <a:solidFill>
                            <a:schemeClr val="tx1">
                              <a:lumMod val="10000"/>
                            </a:schemeClr>
                          </a:solidFill>
                          <a:effectLst/>
                          <a:latin typeface="Cambria" panose="02040503050406030204" pitchFamily="18" charset="0"/>
                        </a:rPr>
                        <a:t>-Ca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Na</a:t>
                      </a:r>
                      <a:r>
                        <a:rPr lang="es-EC" sz="1400" baseline="-25000" dirty="0">
                          <a:solidFill>
                            <a:schemeClr val="tx1">
                              <a:lumMod val="10000"/>
                            </a:schemeClr>
                          </a:solidFill>
                          <a:effectLst/>
                          <a:latin typeface="Cambria" panose="02040503050406030204" pitchFamily="18" charset="0"/>
                        </a:rPr>
                        <a:t>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K</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Ca </a:t>
                      </a:r>
                      <a:r>
                        <a:rPr lang="es-EC" sz="1400" baseline="-25000">
                          <a:solidFill>
                            <a:schemeClr val="tx1">
                              <a:lumMod val="10000"/>
                            </a:schemeClr>
                          </a:solidFill>
                          <a:effectLst/>
                          <a:latin typeface="Cambria" panose="02040503050406030204" pitchFamily="18" charset="0"/>
                        </a:rPr>
                        <a:t>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Mg</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Fe</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Al </a:t>
                      </a:r>
                      <a:r>
                        <a:rPr lang="es-EC" sz="1400" baseline="-25000">
                          <a:solidFill>
                            <a:schemeClr val="tx1">
                              <a:lumMod val="10000"/>
                            </a:schemeClr>
                          </a:solidFill>
                          <a:effectLst/>
                          <a:latin typeface="Cambria" panose="02040503050406030204" pitchFamily="18" charset="0"/>
                        </a:rPr>
                        <a:t>6</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Si </a:t>
                      </a:r>
                      <a:r>
                        <a:rPr lang="es-EC" sz="1400" baseline="-25000">
                          <a:solidFill>
                            <a:schemeClr val="tx1">
                              <a:lumMod val="10000"/>
                            </a:schemeClr>
                          </a:solidFill>
                          <a:effectLst/>
                          <a:latin typeface="Cambria" panose="02040503050406030204" pitchFamily="18" charset="0"/>
                        </a:rPr>
                        <a:t>30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O </a:t>
                      </a:r>
                      <a:r>
                        <a:rPr lang="es-EC" sz="1400" baseline="-25000" dirty="0">
                          <a:solidFill>
                            <a:schemeClr val="tx1">
                              <a:lumMod val="10000"/>
                            </a:schemeClr>
                          </a:solidFill>
                          <a:effectLst/>
                          <a:latin typeface="Cambria" panose="02040503050406030204" pitchFamily="18" charset="0"/>
                        </a:rPr>
                        <a:t>72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20 H</a:t>
                      </a:r>
                      <a:r>
                        <a:rPr lang="es-EC" sz="1400" baseline="-25000" dirty="0">
                          <a:solidFill>
                            <a:schemeClr val="tx1">
                              <a:lumMod val="10000"/>
                            </a:schemeClr>
                          </a:solidFill>
                          <a:effectLst/>
                          <a:latin typeface="Cambria" panose="02040503050406030204" pitchFamily="18" charset="0"/>
                        </a:rPr>
                        <a:t>2</a:t>
                      </a:r>
                      <a:r>
                        <a:rPr lang="es-EC" sz="1400" dirty="0">
                          <a:solidFill>
                            <a:schemeClr val="tx1">
                              <a:lumMod val="10000"/>
                            </a:schemeClr>
                          </a:solidFill>
                          <a:effectLst/>
                          <a:latin typeface="Cambria" panose="02040503050406030204" pitchFamily="18" charset="0"/>
                        </a:rPr>
                        <a:t>O</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61453710"/>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390732571"/>
              </p:ext>
            </p:extLst>
          </p:nvPr>
        </p:nvGraphicFramePr>
        <p:xfrm>
          <a:off x="395738" y="5560588"/>
          <a:ext cx="8148083" cy="1028899"/>
        </p:xfrm>
        <a:graphic>
          <a:graphicData uri="http://schemas.openxmlformats.org/drawingml/2006/table">
            <a:tbl>
              <a:tblPr firstRow="1" firstCol="1" bandRow="1">
                <a:tableStyleId>{5C22544A-7EE6-4342-B048-85BDC9FD1C3A}</a:tableStyleId>
              </a:tblPr>
              <a:tblGrid>
                <a:gridCol w="1374836">
                  <a:extLst>
                    <a:ext uri="{9D8B030D-6E8A-4147-A177-3AD203B41FA5}">
                      <a16:colId xmlns:a16="http://schemas.microsoft.com/office/drawing/2014/main" val="2226548656"/>
                    </a:ext>
                  </a:extLst>
                </a:gridCol>
                <a:gridCol w="836022">
                  <a:extLst>
                    <a:ext uri="{9D8B030D-6E8A-4147-A177-3AD203B41FA5}">
                      <a16:colId xmlns:a16="http://schemas.microsoft.com/office/drawing/2014/main" val="4003663461"/>
                    </a:ext>
                  </a:extLst>
                </a:gridCol>
                <a:gridCol w="705395">
                  <a:extLst>
                    <a:ext uri="{9D8B030D-6E8A-4147-A177-3AD203B41FA5}">
                      <a16:colId xmlns:a16="http://schemas.microsoft.com/office/drawing/2014/main" val="3620455399"/>
                    </a:ext>
                  </a:extLst>
                </a:gridCol>
                <a:gridCol w="757645">
                  <a:extLst>
                    <a:ext uri="{9D8B030D-6E8A-4147-A177-3AD203B41FA5}">
                      <a16:colId xmlns:a16="http://schemas.microsoft.com/office/drawing/2014/main" val="3687424003"/>
                    </a:ext>
                  </a:extLst>
                </a:gridCol>
                <a:gridCol w="862149">
                  <a:extLst>
                    <a:ext uri="{9D8B030D-6E8A-4147-A177-3AD203B41FA5}">
                      <a16:colId xmlns:a16="http://schemas.microsoft.com/office/drawing/2014/main" val="1866934008"/>
                    </a:ext>
                  </a:extLst>
                </a:gridCol>
                <a:gridCol w="522514">
                  <a:extLst>
                    <a:ext uri="{9D8B030D-6E8A-4147-A177-3AD203B41FA5}">
                      <a16:colId xmlns:a16="http://schemas.microsoft.com/office/drawing/2014/main" val="1401211043"/>
                    </a:ext>
                  </a:extLst>
                </a:gridCol>
                <a:gridCol w="744583">
                  <a:extLst>
                    <a:ext uri="{9D8B030D-6E8A-4147-A177-3AD203B41FA5}">
                      <a16:colId xmlns:a16="http://schemas.microsoft.com/office/drawing/2014/main" val="50866102"/>
                    </a:ext>
                  </a:extLst>
                </a:gridCol>
                <a:gridCol w="822960">
                  <a:extLst>
                    <a:ext uri="{9D8B030D-6E8A-4147-A177-3AD203B41FA5}">
                      <a16:colId xmlns:a16="http://schemas.microsoft.com/office/drawing/2014/main" val="2777214611"/>
                    </a:ext>
                  </a:extLst>
                </a:gridCol>
                <a:gridCol w="600892">
                  <a:extLst>
                    <a:ext uri="{9D8B030D-6E8A-4147-A177-3AD203B41FA5}">
                      <a16:colId xmlns:a16="http://schemas.microsoft.com/office/drawing/2014/main" val="1891857307"/>
                    </a:ext>
                  </a:extLst>
                </a:gridCol>
                <a:gridCol w="921087">
                  <a:extLst>
                    <a:ext uri="{9D8B030D-6E8A-4147-A177-3AD203B41FA5}">
                      <a16:colId xmlns:a16="http://schemas.microsoft.com/office/drawing/2014/main" val="910187622"/>
                    </a:ext>
                  </a:extLst>
                </a:gridCol>
              </a:tblGrid>
              <a:tr h="321602">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Zeolita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gridSpan="9">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Fórmula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58739854"/>
                  </a:ext>
                </a:extLst>
              </a:tr>
              <a:tr h="385695">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ZS-01</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Na </a:t>
                      </a:r>
                      <a:r>
                        <a:rPr lang="es-EC" sz="1400" baseline="-25000" dirty="0">
                          <a:solidFill>
                            <a:schemeClr val="tx1">
                              <a:lumMod val="10000"/>
                            </a:schemeClr>
                          </a:solidFill>
                          <a:effectLst/>
                          <a:latin typeface="Cambria" panose="02040503050406030204" pitchFamily="18" charset="0"/>
                        </a:rPr>
                        <a:t>3.43</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K </a:t>
                      </a:r>
                      <a:r>
                        <a:rPr lang="es-EC" sz="1400" baseline="-25000" dirty="0">
                          <a:solidFill>
                            <a:schemeClr val="tx1">
                              <a:lumMod val="10000"/>
                            </a:schemeClr>
                          </a:solidFill>
                          <a:effectLst/>
                          <a:latin typeface="Cambria" panose="02040503050406030204" pitchFamily="18" charset="0"/>
                        </a:rPr>
                        <a:t>0.13</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Ca </a:t>
                      </a:r>
                      <a:r>
                        <a:rPr lang="es-EC" sz="1400" baseline="-25000">
                          <a:solidFill>
                            <a:schemeClr val="tx1">
                              <a:lumMod val="10000"/>
                            </a:schemeClr>
                          </a:solidFill>
                          <a:effectLst/>
                          <a:latin typeface="Cambria" panose="02040503050406030204" pitchFamily="18" charset="0"/>
                        </a:rPr>
                        <a:t>0.1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Mg </a:t>
                      </a:r>
                      <a:r>
                        <a:rPr lang="es-EC" sz="1400" baseline="-25000">
                          <a:solidFill>
                            <a:schemeClr val="tx1">
                              <a:lumMod val="10000"/>
                            </a:schemeClr>
                          </a:solidFill>
                          <a:effectLst/>
                          <a:latin typeface="Cambria" panose="02040503050406030204" pitchFamily="18" charset="0"/>
                        </a:rPr>
                        <a:t>0.1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Fe </a:t>
                      </a:r>
                      <a:r>
                        <a:rPr lang="es-EC" sz="1400" baseline="-25000">
                          <a:solidFill>
                            <a:schemeClr val="tx1">
                              <a:lumMod val="10000"/>
                            </a:schemeClr>
                          </a:solidFill>
                          <a:effectLst/>
                          <a:latin typeface="Cambria" panose="02040503050406030204" pitchFamily="18" charset="0"/>
                        </a:rPr>
                        <a:t>0</a:t>
                      </a:r>
                      <a:r>
                        <a:rPr lang="es-EC" sz="1400">
                          <a:solidFill>
                            <a:schemeClr val="tx1">
                              <a:lumMod val="10000"/>
                            </a:schemeClr>
                          </a:solidFill>
                          <a:effectLst/>
                          <a:latin typeface="Cambria" panose="02040503050406030204" pitchFamily="18" charset="0"/>
                        </a:rPr>
                        <a:t>.</a:t>
                      </a:r>
                      <a:r>
                        <a:rPr lang="es-EC" sz="1400" baseline="-25000">
                          <a:solidFill>
                            <a:schemeClr val="tx1">
                              <a:lumMod val="10000"/>
                            </a:schemeClr>
                          </a:solidFill>
                          <a:effectLst/>
                          <a:latin typeface="Cambria" panose="02040503050406030204" pitchFamily="18" charset="0"/>
                        </a:rPr>
                        <a:t>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Al </a:t>
                      </a:r>
                      <a:r>
                        <a:rPr lang="es-EC" sz="1400" baseline="-25000">
                          <a:solidFill>
                            <a:schemeClr val="tx1">
                              <a:lumMod val="10000"/>
                            </a:schemeClr>
                          </a:solidFill>
                          <a:effectLst/>
                          <a:latin typeface="Cambria" panose="02040503050406030204" pitchFamily="18" charset="0"/>
                        </a:rPr>
                        <a:t>4.6</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Si </a:t>
                      </a:r>
                      <a:r>
                        <a:rPr lang="es-EC" sz="1400" baseline="-25000">
                          <a:solidFill>
                            <a:schemeClr val="tx1">
                              <a:lumMod val="10000"/>
                            </a:schemeClr>
                          </a:solidFill>
                          <a:effectLst/>
                          <a:latin typeface="Cambria" panose="02040503050406030204" pitchFamily="18" charset="0"/>
                        </a:rPr>
                        <a:t>6.99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O </a:t>
                      </a:r>
                      <a:r>
                        <a:rPr lang="es-EC" sz="1400" baseline="-25000">
                          <a:solidFill>
                            <a:schemeClr val="tx1">
                              <a:lumMod val="10000"/>
                            </a:schemeClr>
                          </a:solidFill>
                          <a:effectLst/>
                          <a:latin typeface="Cambria" panose="02040503050406030204" pitchFamily="18" charset="0"/>
                        </a:rPr>
                        <a:t>24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8.62 H</a:t>
                      </a:r>
                      <a:r>
                        <a:rPr lang="es-EC" sz="1400" baseline="-25000">
                          <a:solidFill>
                            <a:schemeClr val="tx1">
                              <a:lumMod val="10000"/>
                            </a:schemeClr>
                          </a:solidFill>
                          <a:effectLst/>
                          <a:latin typeface="Cambria" panose="02040503050406030204" pitchFamily="18" charset="0"/>
                        </a:rPr>
                        <a:t>2</a:t>
                      </a:r>
                      <a:r>
                        <a:rPr lang="es-EC" sz="1400">
                          <a:solidFill>
                            <a:schemeClr val="tx1">
                              <a:lumMod val="10000"/>
                            </a:schemeClr>
                          </a:solidFill>
                          <a:effectLst/>
                          <a:latin typeface="Cambria" panose="02040503050406030204" pitchFamily="18" charset="0"/>
                        </a:rPr>
                        <a:t>O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22702647"/>
                  </a:ext>
                </a:extLst>
              </a:tr>
              <a:tr h="321602">
                <a:tc>
                  <a:txBody>
                    <a:bodyPr/>
                    <a:lstStyle/>
                    <a:p>
                      <a:pPr algn="ctr">
                        <a:lnSpc>
                          <a:spcPct val="106000"/>
                        </a:lnSpc>
                        <a:spcAft>
                          <a:spcPts val="0"/>
                        </a:spcAft>
                      </a:pPr>
                      <a:r>
                        <a:rPr lang="es-EC" sz="1400" dirty="0" err="1">
                          <a:solidFill>
                            <a:schemeClr val="tx1">
                              <a:lumMod val="10000"/>
                            </a:schemeClr>
                          </a:solidFill>
                          <a:effectLst/>
                          <a:latin typeface="Cambria" panose="02040503050406030204" pitchFamily="18" charset="0"/>
                        </a:rPr>
                        <a:t>Faujasita</a:t>
                      </a:r>
                      <a:r>
                        <a:rPr lang="es-EC" sz="1400" dirty="0">
                          <a:solidFill>
                            <a:schemeClr val="tx1">
                              <a:lumMod val="10000"/>
                            </a:schemeClr>
                          </a:solidFill>
                          <a:effectLst/>
                          <a:latin typeface="Cambria" panose="02040503050406030204" pitchFamily="18" charset="0"/>
                        </a:rPr>
                        <a:t>- Mg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Na</a:t>
                      </a:r>
                      <a:r>
                        <a:rPr lang="es-EC" sz="1400" baseline="-25000" dirty="0">
                          <a:solidFill>
                            <a:schemeClr val="tx1">
                              <a:lumMod val="10000"/>
                            </a:schemeClr>
                          </a:solidFill>
                          <a:effectLst/>
                          <a:latin typeface="Cambria" panose="02040503050406030204" pitchFamily="18" charset="0"/>
                        </a:rPr>
                        <a:t> 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K</a:t>
                      </a:r>
                      <a:r>
                        <a:rPr lang="es-EC" sz="1400" baseline="-25000" dirty="0">
                          <a:solidFill>
                            <a:schemeClr val="tx1">
                              <a:lumMod val="10000"/>
                            </a:schemeClr>
                          </a:solidFill>
                          <a:effectLst/>
                          <a:latin typeface="Cambria" panose="02040503050406030204" pitchFamily="18" charset="0"/>
                        </a:rPr>
                        <a:t> 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Ca </a:t>
                      </a:r>
                      <a:r>
                        <a:rPr lang="es-EC" sz="1400" baseline="-25000" dirty="0">
                          <a:solidFill>
                            <a:schemeClr val="tx1">
                              <a:lumMod val="10000"/>
                            </a:schemeClr>
                          </a:solidFill>
                          <a:effectLst/>
                          <a:latin typeface="Cambria" panose="02040503050406030204" pitchFamily="18" charset="0"/>
                        </a:rPr>
                        <a:t>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Mg</a:t>
                      </a:r>
                      <a:r>
                        <a:rPr lang="es-EC" sz="1400" baseline="-25000" dirty="0">
                          <a:solidFill>
                            <a:schemeClr val="tx1">
                              <a:lumMod val="10000"/>
                            </a:schemeClr>
                          </a:solidFill>
                          <a:effectLst/>
                          <a:latin typeface="Cambria" panose="02040503050406030204" pitchFamily="18" charset="0"/>
                        </a:rPr>
                        <a:t> 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Fe</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Al </a:t>
                      </a:r>
                      <a:r>
                        <a:rPr lang="es-EC" sz="1400" baseline="-25000" dirty="0">
                          <a:solidFill>
                            <a:schemeClr val="tx1">
                              <a:lumMod val="10000"/>
                            </a:schemeClr>
                          </a:solidFill>
                          <a:effectLst/>
                          <a:latin typeface="Cambria" panose="02040503050406030204" pitchFamily="18" charset="0"/>
                        </a:rPr>
                        <a:t>12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Si </a:t>
                      </a:r>
                      <a:r>
                        <a:rPr lang="es-EC" sz="1400" baseline="-25000" dirty="0">
                          <a:solidFill>
                            <a:schemeClr val="tx1">
                              <a:lumMod val="10000"/>
                            </a:schemeClr>
                          </a:solidFill>
                          <a:effectLst/>
                          <a:latin typeface="Cambria" panose="02040503050406030204" pitchFamily="18" charset="0"/>
                        </a:rPr>
                        <a:t>12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O</a:t>
                      </a:r>
                      <a:r>
                        <a:rPr lang="es-EC" sz="1400" baseline="-25000" dirty="0">
                          <a:solidFill>
                            <a:schemeClr val="tx1">
                              <a:lumMod val="10000"/>
                            </a:schemeClr>
                          </a:solidFill>
                          <a:effectLst/>
                          <a:latin typeface="Cambria" panose="02040503050406030204" pitchFamily="18" charset="0"/>
                        </a:rPr>
                        <a:t> 24</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15 H</a:t>
                      </a:r>
                      <a:r>
                        <a:rPr lang="es-EC" sz="1400" baseline="-25000" dirty="0">
                          <a:solidFill>
                            <a:schemeClr val="tx1">
                              <a:lumMod val="10000"/>
                            </a:schemeClr>
                          </a:solidFill>
                          <a:effectLst/>
                          <a:latin typeface="Cambria" panose="02040503050406030204" pitchFamily="18" charset="0"/>
                        </a:rPr>
                        <a:t>2</a:t>
                      </a:r>
                      <a:r>
                        <a:rPr lang="es-EC" sz="1400" dirty="0">
                          <a:solidFill>
                            <a:schemeClr val="tx1">
                              <a:lumMod val="10000"/>
                            </a:schemeClr>
                          </a:solidFill>
                          <a:effectLst/>
                          <a:latin typeface="Cambria" panose="02040503050406030204" pitchFamily="18" charset="0"/>
                        </a:rPr>
                        <a:t>O</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89944776"/>
                  </a:ext>
                </a:extLst>
              </a:tr>
            </a:tbl>
          </a:graphicData>
        </a:graphic>
      </p:graphicFrame>
      <p:sp>
        <p:nvSpPr>
          <p:cNvPr id="12" name="Rectángulo 11"/>
          <p:cNvSpPr/>
          <p:nvPr/>
        </p:nvSpPr>
        <p:spPr>
          <a:xfrm>
            <a:off x="8780226" y="4668002"/>
            <a:ext cx="2953051" cy="707886"/>
          </a:xfrm>
          <a:prstGeom prst="rect">
            <a:avLst/>
          </a:prstGeom>
          <a:ln w="38100">
            <a:solidFill>
              <a:schemeClr val="accent4">
                <a:lumMod val="75000"/>
              </a:schemeClr>
            </a:solidFill>
          </a:ln>
        </p:spPr>
        <p:txBody>
          <a:bodyPr wrap="none">
            <a:spAutoFit/>
          </a:bodyPr>
          <a:lstStyle/>
          <a:p>
            <a:pPr algn="ctr"/>
            <a:r>
              <a:rPr lang="es-EC" sz="2000" dirty="0" smtClean="0">
                <a:solidFill>
                  <a:schemeClr val="tx1">
                    <a:lumMod val="10000"/>
                  </a:schemeClr>
                </a:solidFill>
                <a:latin typeface="Cambria" panose="02040503050406030204" pitchFamily="18" charset="0"/>
                <a:ea typeface="Calibri" panose="020F0502020204030204" pitchFamily="34" charset="0"/>
              </a:rPr>
              <a:t>ZN 03 </a:t>
            </a:r>
            <a:r>
              <a:rPr lang="es-EC" sz="2000" dirty="0" smtClean="0">
                <a:solidFill>
                  <a:schemeClr val="tx1">
                    <a:lumMod val="10000"/>
                  </a:schemeClr>
                </a:solidFill>
                <a:latin typeface="Cambria" panose="02040503050406030204" pitchFamily="18" charset="0"/>
                <a:ea typeface="Calibri" panose="020F0502020204030204" pitchFamily="34" charset="0"/>
                <a:cs typeface="Calibri" panose="020F0502020204030204" pitchFamily="34" charset="0"/>
              </a:rPr>
              <a:t>→</a:t>
            </a:r>
            <a:endParaRPr lang="es-EC" sz="2000" dirty="0" smtClean="0">
              <a:solidFill>
                <a:schemeClr val="tx1">
                  <a:lumMod val="10000"/>
                </a:schemeClr>
              </a:solidFill>
              <a:latin typeface="Cambria" panose="02040503050406030204" pitchFamily="18" charset="0"/>
              <a:ea typeface="Calibri" panose="020F0502020204030204" pitchFamily="34" charset="0"/>
              <a:cs typeface="Calibri" panose="020F0502020204030204" pitchFamily="34" charset="0"/>
            </a:endParaRPr>
          </a:p>
          <a:p>
            <a:pPr algn="ctr"/>
            <a:r>
              <a:rPr lang="es-EC" sz="2000" dirty="0" smtClean="0">
                <a:solidFill>
                  <a:schemeClr val="tx1">
                    <a:lumMod val="10000"/>
                  </a:schemeClr>
                </a:solidFill>
                <a:latin typeface="Cambria" panose="02040503050406030204" pitchFamily="18" charset="0"/>
                <a:ea typeface="Calibri" panose="020F0502020204030204" pitchFamily="34" charset="0"/>
                <a:cs typeface="Calibri" panose="020F0502020204030204" pitchFamily="34" charset="0"/>
              </a:rPr>
              <a:t> </a:t>
            </a:r>
            <a:r>
              <a:rPr lang="es-EC" sz="2000" dirty="0" err="1" smtClean="0">
                <a:solidFill>
                  <a:schemeClr val="tx1">
                    <a:lumMod val="10000"/>
                  </a:schemeClr>
                </a:solidFill>
                <a:latin typeface="Cambria" panose="02040503050406030204" pitchFamily="18" charset="0"/>
                <a:ea typeface="Calibri" panose="020F0502020204030204" pitchFamily="34" charset="0"/>
                <a:cs typeface="Calibri" panose="020F0502020204030204" pitchFamily="34" charset="0"/>
              </a:rPr>
              <a:t>Clinoptilolita</a:t>
            </a:r>
            <a:r>
              <a:rPr lang="es-EC" sz="2000" dirty="0" smtClean="0">
                <a:solidFill>
                  <a:schemeClr val="tx1">
                    <a:lumMod val="10000"/>
                  </a:schemeClr>
                </a:solidFill>
                <a:latin typeface="Cambria" panose="02040503050406030204" pitchFamily="18" charset="0"/>
                <a:ea typeface="Calibri" panose="020F0502020204030204" pitchFamily="34" charset="0"/>
                <a:cs typeface="Calibri" panose="020F0502020204030204" pitchFamily="34" charset="0"/>
              </a:rPr>
              <a:t>/</a:t>
            </a:r>
            <a:r>
              <a:rPr lang="es-EC" sz="2000" dirty="0" err="1" smtClean="0">
                <a:solidFill>
                  <a:schemeClr val="tx1">
                    <a:lumMod val="10000"/>
                  </a:schemeClr>
                </a:solidFill>
                <a:latin typeface="Cambria" panose="02040503050406030204" pitchFamily="18" charset="0"/>
                <a:ea typeface="Calibri" panose="020F0502020204030204" pitchFamily="34" charset="0"/>
                <a:cs typeface="Calibri" panose="020F0502020204030204" pitchFamily="34" charset="0"/>
              </a:rPr>
              <a:t>heulandita</a:t>
            </a:r>
            <a:endParaRPr lang="es-EC" sz="2000" dirty="0">
              <a:solidFill>
                <a:schemeClr val="tx1">
                  <a:lumMod val="10000"/>
                </a:schemeClr>
              </a:solidFill>
              <a:latin typeface="Cambria" panose="02040503050406030204" pitchFamily="18" charset="0"/>
            </a:endParaRPr>
          </a:p>
        </p:txBody>
      </p:sp>
      <p:sp>
        <p:nvSpPr>
          <p:cNvPr id="13" name="Rectángulo 12"/>
          <p:cNvSpPr/>
          <p:nvPr/>
        </p:nvSpPr>
        <p:spPr>
          <a:xfrm>
            <a:off x="9207010" y="5699815"/>
            <a:ext cx="2099484" cy="400110"/>
          </a:xfrm>
          <a:prstGeom prst="rect">
            <a:avLst/>
          </a:prstGeom>
          <a:ln w="38100">
            <a:solidFill>
              <a:schemeClr val="accent4">
                <a:lumMod val="75000"/>
              </a:schemeClr>
            </a:solidFill>
          </a:ln>
        </p:spPr>
        <p:txBody>
          <a:bodyPr wrap="none">
            <a:spAutoFit/>
          </a:bodyPr>
          <a:lstStyle/>
          <a:p>
            <a:pPr algn="ctr"/>
            <a:r>
              <a:rPr lang="es-EC" sz="2000" dirty="0" smtClean="0">
                <a:solidFill>
                  <a:schemeClr val="tx1">
                    <a:lumMod val="10000"/>
                  </a:schemeClr>
                </a:solidFill>
                <a:latin typeface="Cambria" panose="02040503050406030204" pitchFamily="18" charset="0"/>
                <a:ea typeface="Calibri" panose="020F0502020204030204" pitchFamily="34" charset="0"/>
              </a:rPr>
              <a:t>ZS 01 </a:t>
            </a:r>
            <a:r>
              <a:rPr lang="es-EC" sz="2000" dirty="0" smtClean="0">
                <a:solidFill>
                  <a:schemeClr val="tx1">
                    <a:lumMod val="10000"/>
                  </a:schemeClr>
                </a:solidFill>
                <a:latin typeface="Cambria" panose="02040503050406030204" pitchFamily="18" charset="0"/>
                <a:ea typeface="Calibri" panose="020F0502020204030204" pitchFamily="34" charset="0"/>
                <a:cs typeface="Calibri" panose="020F0502020204030204" pitchFamily="34" charset="0"/>
              </a:rPr>
              <a:t>→ </a:t>
            </a:r>
            <a:r>
              <a:rPr lang="es-EC" sz="2000" dirty="0" err="1" smtClean="0">
                <a:solidFill>
                  <a:schemeClr val="tx1">
                    <a:lumMod val="10000"/>
                  </a:schemeClr>
                </a:solidFill>
                <a:latin typeface="Cambria" panose="02040503050406030204" pitchFamily="18" charset="0"/>
                <a:ea typeface="Calibri" panose="020F0502020204030204" pitchFamily="34" charset="0"/>
                <a:cs typeface="Calibri" panose="020F0502020204030204" pitchFamily="34" charset="0"/>
              </a:rPr>
              <a:t>Faujasita</a:t>
            </a:r>
            <a:endParaRPr lang="es-EC" sz="2000" dirty="0">
              <a:solidFill>
                <a:schemeClr val="tx1">
                  <a:lumMod val="10000"/>
                </a:schemeClr>
              </a:solidFill>
              <a:latin typeface="Cambria" panose="02040503050406030204" pitchFamily="18" charset="0"/>
            </a:endParaRPr>
          </a:p>
        </p:txBody>
      </p:sp>
      <p:sp>
        <p:nvSpPr>
          <p:cNvPr id="14" name="Rectángulo 13"/>
          <p:cNvSpPr/>
          <p:nvPr/>
        </p:nvSpPr>
        <p:spPr>
          <a:xfrm>
            <a:off x="8706042" y="3778386"/>
            <a:ext cx="2936638" cy="400110"/>
          </a:xfrm>
          <a:prstGeom prst="rect">
            <a:avLst/>
          </a:prstGeom>
          <a:ln w="38100">
            <a:solidFill>
              <a:schemeClr val="accent4">
                <a:lumMod val="75000"/>
              </a:schemeClr>
            </a:solidFill>
          </a:ln>
        </p:spPr>
        <p:txBody>
          <a:bodyPr wrap="none">
            <a:spAutoFit/>
          </a:bodyPr>
          <a:lstStyle/>
          <a:p>
            <a:pPr algn="ctr"/>
            <a:r>
              <a:rPr lang="es-EC" sz="2000" dirty="0" smtClean="0">
                <a:solidFill>
                  <a:schemeClr val="tx1">
                    <a:lumMod val="10000"/>
                  </a:schemeClr>
                </a:solidFill>
                <a:latin typeface="Cambria" panose="02040503050406030204" pitchFamily="18" charset="0"/>
                <a:ea typeface="Calibri" panose="020F0502020204030204" pitchFamily="34" charset="0"/>
              </a:rPr>
              <a:t>Composición Mayoritaria</a:t>
            </a:r>
            <a:endParaRPr lang="es-EC" sz="2000" dirty="0">
              <a:solidFill>
                <a:schemeClr val="tx1">
                  <a:lumMod val="10000"/>
                </a:schemeClr>
              </a:solidFill>
              <a:latin typeface="Cambria" panose="02040503050406030204" pitchFamily="18" charset="0"/>
            </a:endParaRPr>
          </a:p>
        </p:txBody>
      </p:sp>
    </p:spTree>
    <p:extLst>
      <p:ext uri="{BB962C8B-B14F-4D97-AF65-F5344CB8AC3E}">
        <p14:creationId xmlns:p14="http://schemas.microsoft.com/office/powerpoint/2010/main" val="268626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CARACTERIZACIÓN</a:t>
            </a:r>
            <a:endParaRPr lang="es-EC" sz="3200" b="1" dirty="0">
              <a:solidFill>
                <a:schemeClr val="tx1">
                  <a:lumMod val="10000"/>
                </a:schemeClr>
              </a:solidFill>
              <a:latin typeface="Cambria" panose="02040503050406030204" pitchFamily="18" charset="0"/>
            </a:endParaRPr>
          </a:p>
        </p:txBody>
      </p:sp>
      <p:sp>
        <p:nvSpPr>
          <p:cNvPr id="11" name="Título 1"/>
          <p:cNvSpPr txBox="1">
            <a:spLocks/>
          </p:cNvSpPr>
          <p:nvPr/>
        </p:nvSpPr>
        <p:spPr>
          <a:xfrm>
            <a:off x="1484310" y="865731"/>
            <a:ext cx="7291809" cy="337106"/>
          </a:xfrm>
          <a:prstGeom prst="rect">
            <a:avLst/>
          </a:prstGeom>
          <a:ln w="38100">
            <a:solidFill>
              <a:schemeClr val="tx1">
                <a:lumMod val="50000"/>
              </a:schemeClr>
            </a:solidFill>
          </a:ln>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tx1">
                    <a:lumMod val="10000"/>
                  </a:schemeClr>
                </a:solidFill>
                <a:latin typeface="Cambria" panose="02040503050406030204" pitchFamily="18" charset="0"/>
              </a:rPr>
              <a:t> CAPACIDA DE INTERCAMBIO CATIÓNICO (CIC)</a:t>
            </a:r>
            <a:endParaRPr lang="es-EC" sz="2000" b="1" dirty="0">
              <a:solidFill>
                <a:schemeClr val="tx1">
                  <a:lumMod val="10000"/>
                </a:schemeClr>
              </a:solidFill>
              <a:latin typeface="Cambria" panose="020405030504060302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051889962"/>
              </p:ext>
            </p:extLst>
          </p:nvPr>
        </p:nvGraphicFramePr>
        <p:xfrm>
          <a:off x="2154338" y="2230905"/>
          <a:ext cx="2426675" cy="926749"/>
        </p:xfrm>
        <a:graphic>
          <a:graphicData uri="http://schemas.openxmlformats.org/drawingml/2006/table">
            <a:tbl>
              <a:tblPr firstRow="1" firstCol="1" bandRow="1">
                <a:tableStyleId>{5C22544A-7EE6-4342-B048-85BDC9FD1C3A}</a:tableStyleId>
              </a:tblPr>
              <a:tblGrid>
                <a:gridCol w="1220116">
                  <a:extLst>
                    <a:ext uri="{9D8B030D-6E8A-4147-A177-3AD203B41FA5}">
                      <a16:colId xmlns:a16="http://schemas.microsoft.com/office/drawing/2014/main" val="2176319701"/>
                    </a:ext>
                  </a:extLst>
                </a:gridCol>
                <a:gridCol w="1206559">
                  <a:extLst>
                    <a:ext uri="{9D8B030D-6E8A-4147-A177-3AD203B41FA5}">
                      <a16:colId xmlns:a16="http://schemas.microsoft.com/office/drawing/2014/main" val="2515924541"/>
                    </a:ext>
                  </a:extLst>
                </a:gridCol>
              </a:tblGrid>
              <a:tr h="339820">
                <a:tc>
                  <a:txBody>
                    <a:bodyPr/>
                    <a:lstStyle/>
                    <a:p>
                      <a:pPr marL="0" algn="ctr" defTabSz="457200" rtl="0" eaLnBrk="1" latinLnBrk="0" hangingPunct="1">
                        <a:lnSpc>
                          <a:spcPct val="106000"/>
                        </a:lnSpc>
                        <a:spcAft>
                          <a:spcPts val="0"/>
                        </a:spcAft>
                      </a:pPr>
                      <a:r>
                        <a:rPr lang="es-EC" sz="1400" kern="1200" dirty="0" smtClean="0">
                          <a:solidFill>
                            <a:schemeClr val="tx1">
                              <a:lumMod val="10000"/>
                            </a:schemeClr>
                          </a:solidFill>
                          <a:effectLst/>
                          <a:latin typeface="Cambria" panose="02040503050406030204" pitchFamily="18" charset="0"/>
                          <a:ea typeface="+mn-ea"/>
                          <a:cs typeface="+mn-cs"/>
                        </a:rPr>
                        <a:t>Muestra</a:t>
                      </a:r>
                      <a:endParaRPr lang="es-EC" sz="1400" kern="1200" dirty="0">
                        <a:solidFill>
                          <a:schemeClr val="tx1">
                            <a:lumMod val="10000"/>
                          </a:schemeClr>
                        </a:solidFill>
                        <a:effectLst/>
                        <a:latin typeface="Cambria" panose="02040503050406030204" pitchFamily="18" charset="0"/>
                        <a:ea typeface="+mn-ea"/>
                        <a:cs typeface="+mn-cs"/>
                      </a:endParaRPr>
                    </a:p>
                  </a:txBody>
                  <a:tcPr marL="44450" marR="44450" marT="0" marB="0" anchor="ctr"/>
                </a:tc>
                <a:tc>
                  <a:txBody>
                    <a:bodyPr/>
                    <a:lstStyle/>
                    <a:p>
                      <a:pPr marL="0" algn="ctr" defTabSz="457200" rtl="0" eaLnBrk="1" latinLnBrk="0" hangingPunct="1">
                        <a:lnSpc>
                          <a:spcPct val="106000"/>
                        </a:lnSpc>
                        <a:spcAft>
                          <a:spcPts val="0"/>
                        </a:spcAft>
                      </a:pPr>
                      <a:r>
                        <a:rPr lang="es-EC" sz="1400" kern="1200" dirty="0">
                          <a:solidFill>
                            <a:schemeClr val="tx1">
                              <a:lumMod val="10000"/>
                            </a:schemeClr>
                          </a:solidFill>
                          <a:effectLst/>
                          <a:latin typeface="Cambria" panose="02040503050406030204" pitchFamily="18" charset="0"/>
                          <a:ea typeface="+mn-ea"/>
                          <a:cs typeface="+mn-cs"/>
                        </a:rPr>
                        <a:t>TEC</a:t>
                      </a:r>
                    </a:p>
                    <a:p>
                      <a:pPr marL="0" algn="ctr" defTabSz="457200" rtl="0" eaLnBrk="1" latinLnBrk="0" hangingPunct="1">
                        <a:lnSpc>
                          <a:spcPct val="106000"/>
                        </a:lnSpc>
                        <a:spcAft>
                          <a:spcPts val="0"/>
                        </a:spcAft>
                      </a:pPr>
                      <a:r>
                        <a:rPr lang="es-EC" sz="1400" kern="1200" dirty="0">
                          <a:solidFill>
                            <a:schemeClr val="tx1">
                              <a:lumMod val="10000"/>
                            </a:schemeClr>
                          </a:solidFill>
                          <a:effectLst/>
                          <a:latin typeface="Cambria" panose="02040503050406030204" pitchFamily="18" charset="0"/>
                          <a:ea typeface="+mn-ea"/>
                          <a:cs typeface="+mn-cs"/>
                        </a:rPr>
                        <a:t>(</a:t>
                      </a:r>
                      <a:r>
                        <a:rPr lang="es-EC" sz="1400" kern="1200" dirty="0" err="1">
                          <a:solidFill>
                            <a:schemeClr val="tx1">
                              <a:lumMod val="10000"/>
                            </a:schemeClr>
                          </a:solidFill>
                          <a:effectLst/>
                          <a:latin typeface="Cambria" panose="02040503050406030204" pitchFamily="18" charset="0"/>
                          <a:ea typeface="+mn-ea"/>
                          <a:cs typeface="+mn-cs"/>
                        </a:rPr>
                        <a:t>meq</a:t>
                      </a:r>
                      <a:r>
                        <a:rPr lang="es-EC" sz="1400" kern="1200" dirty="0">
                          <a:solidFill>
                            <a:schemeClr val="tx1">
                              <a:lumMod val="10000"/>
                            </a:schemeClr>
                          </a:solidFill>
                          <a:effectLst/>
                          <a:latin typeface="Cambria" panose="02040503050406030204" pitchFamily="18" charset="0"/>
                          <a:ea typeface="+mn-ea"/>
                          <a:cs typeface="+mn-cs"/>
                        </a:rPr>
                        <a:t>/100 g)</a:t>
                      </a:r>
                    </a:p>
                  </a:txBody>
                  <a:tcPr marL="44450" marR="44450" marT="0" marB="0" anchor="ctr"/>
                </a:tc>
                <a:extLst>
                  <a:ext uri="{0D108BD9-81ED-4DB2-BD59-A6C34878D82A}">
                    <a16:rowId xmlns:a16="http://schemas.microsoft.com/office/drawing/2014/main" val="3390310111"/>
                  </a:ext>
                </a:extLst>
              </a:tr>
              <a:tr h="248188">
                <a:tc>
                  <a:txBody>
                    <a:bodyPr/>
                    <a:lstStyle/>
                    <a:p>
                      <a:pPr marL="0" algn="ctr" defTabSz="457200" rtl="0" eaLnBrk="1" latinLnBrk="0" hangingPunct="1">
                        <a:lnSpc>
                          <a:spcPct val="106000"/>
                        </a:lnSpc>
                        <a:spcAft>
                          <a:spcPts val="0"/>
                        </a:spcAft>
                      </a:pPr>
                      <a:r>
                        <a:rPr lang="es-EC" sz="1400" kern="1200" dirty="0">
                          <a:solidFill>
                            <a:schemeClr val="tx1">
                              <a:lumMod val="10000"/>
                            </a:schemeClr>
                          </a:solidFill>
                          <a:effectLst/>
                          <a:latin typeface="Cambria" panose="02040503050406030204" pitchFamily="18" charset="0"/>
                          <a:ea typeface="+mn-ea"/>
                          <a:cs typeface="+mn-cs"/>
                        </a:rPr>
                        <a:t>ZN 03</a:t>
                      </a:r>
                    </a:p>
                  </a:txBody>
                  <a:tcPr marL="44450" marR="44450" marT="0" marB="0" anchor="ctr"/>
                </a:tc>
                <a:tc>
                  <a:txBody>
                    <a:bodyPr/>
                    <a:lstStyle/>
                    <a:p>
                      <a:pPr marL="0" algn="ctr" defTabSz="457200" rtl="0" eaLnBrk="1" latinLnBrk="0" hangingPunct="1">
                        <a:lnSpc>
                          <a:spcPct val="106000"/>
                        </a:lnSpc>
                        <a:spcAft>
                          <a:spcPts val="0"/>
                        </a:spcAft>
                      </a:pPr>
                      <a:r>
                        <a:rPr lang="es-EC" sz="1400" kern="1200" dirty="0">
                          <a:solidFill>
                            <a:schemeClr val="tx1">
                              <a:lumMod val="10000"/>
                            </a:schemeClr>
                          </a:solidFill>
                          <a:effectLst/>
                          <a:latin typeface="Cambria" panose="02040503050406030204" pitchFamily="18" charset="0"/>
                          <a:ea typeface="+mn-ea"/>
                          <a:cs typeface="+mn-cs"/>
                        </a:rPr>
                        <a:t>222.93</a:t>
                      </a:r>
                    </a:p>
                  </a:txBody>
                  <a:tcPr marL="44450" marR="44450" marT="0" marB="0" anchor="ctr"/>
                </a:tc>
                <a:extLst>
                  <a:ext uri="{0D108BD9-81ED-4DB2-BD59-A6C34878D82A}">
                    <a16:rowId xmlns:a16="http://schemas.microsoft.com/office/drawing/2014/main" val="1827374186"/>
                  </a:ext>
                </a:extLst>
              </a:tr>
              <a:tr h="190500">
                <a:tc>
                  <a:txBody>
                    <a:bodyPr/>
                    <a:lstStyle/>
                    <a:p>
                      <a:pPr marL="0" algn="ctr" defTabSz="457200" rtl="0" eaLnBrk="1" latinLnBrk="0" hangingPunct="1">
                        <a:lnSpc>
                          <a:spcPct val="106000"/>
                        </a:lnSpc>
                        <a:spcAft>
                          <a:spcPts val="0"/>
                        </a:spcAft>
                      </a:pPr>
                      <a:r>
                        <a:rPr lang="es-EC" sz="1400" kern="1200">
                          <a:solidFill>
                            <a:schemeClr val="tx1">
                              <a:lumMod val="10000"/>
                            </a:schemeClr>
                          </a:solidFill>
                          <a:effectLst/>
                          <a:latin typeface="Cambria" panose="02040503050406030204" pitchFamily="18" charset="0"/>
                          <a:ea typeface="+mn-ea"/>
                          <a:cs typeface="+mn-cs"/>
                        </a:rPr>
                        <a:t>ZS 01</a:t>
                      </a:r>
                    </a:p>
                  </a:txBody>
                  <a:tcPr marL="44450" marR="44450" marT="0" marB="0" anchor="ctr"/>
                </a:tc>
                <a:tc>
                  <a:txBody>
                    <a:bodyPr/>
                    <a:lstStyle/>
                    <a:p>
                      <a:pPr marL="0" algn="ctr" defTabSz="457200" rtl="0" eaLnBrk="1" latinLnBrk="0" hangingPunct="1">
                        <a:lnSpc>
                          <a:spcPct val="106000"/>
                        </a:lnSpc>
                        <a:spcAft>
                          <a:spcPts val="0"/>
                        </a:spcAft>
                      </a:pPr>
                      <a:r>
                        <a:rPr lang="es-EC" sz="1400" kern="1200" dirty="0">
                          <a:solidFill>
                            <a:schemeClr val="tx1">
                              <a:lumMod val="10000"/>
                            </a:schemeClr>
                          </a:solidFill>
                          <a:effectLst/>
                          <a:latin typeface="Cambria" panose="02040503050406030204" pitchFamily="18" charset="0"/>
                          <a:ea typeface="+mn-ea"/>
                          <a:cs typeface="+mn-cs"/>
                        </a:rPr>
                        <a:t>484.20</a:t>
                      </a:r>
                    </a:p>
                  </a:txBody>
                  <a:tcPr marL="44450" marR="44450" marT="0" marB="0" anchor="ctr"/>
                </a:tc>
                <a:extLst>
                  <a:ext uri="{0D108BD9-81ED-4DB2-BD59-A6C34878D82A}">
                    <a16:rowId xmlns:a16="http://schemas.microsoft.com/office/drawing/2014/main" val="1630062540"/>
                  </a:ext>
                </a:extLst>
              </a:tr>
            </a:tbl>
          </a:graphicData>
        </a:graphic>
      </p:graphicFrame>
      <p:sp>
        <p:nvSpPr>
          <p:cNvPr id="3" name="Rectángulo 2"/>
          <p:cNvSpPr/>
          <p:nvPr/>
        </p:nvSpPr>
        <p:spPr>
          <a:xfrm>
            <a:off x="966510" y="1615330"/>
            <a:ext cx="4163704" cy="400110"/>
          </a:xfrm>
          <a:prstGeom prst="rect">
            <a:avLst/>
          </a:prstGeom>
        </p:spPr>
        <p:txBody>
          <a:bodyPr wrap="none">
            <a:spAutoFit/>
          </a:bodyPr>
          <a:lstStyle/>
          <a:p>
            <a:r>
              <a:rPr lang="es-EC" sz="2000" b="1" dirty="0" smtClean="0">
                <a:solidFill>
                  <a:schemeClr val="tx1">
                    <a:lumMod val="10000"/>
                  </a:schemeClr>
                </a:solidFill>
                <a:latin typeface="Cambria" panose="02040503050406030204" pitchFamily="18" charset="0"/>
                <a:ea typeface="Times New Roman" panose="02020603050405020304" pitchFamily="18" charset="0"/>
              </a:rPr>
              <a:t>Capacidad de intercambio teórica </a:t>
            </a:r>
            <a:endParaRPr lang="es-EC" sz="2000" b="1" dirty="0">
              <a:solidFill>
                <a:schemeClr val="tx1">
                  <a:lumMod val="10000"/>
                </a:schemeClr>
              </a:solidFill>
              <a:latin typeface="Cambria" panose="020405030504060302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196622923"/>
              </p:ext>
            </p:extLst>
          </p:nvPr>
        </p:nvGraphicFramePr>
        <p:xfrm>
          <a:off x="6710973" y="2246145"/>
          <a:ext cx="3060043" cy="861208"/>
        </p:xfrm>
        <a:graphic>
          <a:graphicData uri="http://schemas.openxmlformats.org/drawingml/2006/table">
            <a:tbl>
              <a:tblPr firstRow="1" firstCol="1" bandRow="1">
                <a:tableStyleId>{5C22544A-7EE6-4342-B048-85BDC9FD1C3A}</a:tableStyleId>
              </a:tblPr>
              <a:tblGrid>
                <a:gridCol w="1103713">
                  <a:extLst>
                    <a:ext uri="{9D8B030D-6E8A-4147-A177-3AD203B41FA5}">
                      <a16:colId xmlns:a16="http://schemas.microsoft.com/office/drawing/2014/main" val="4216374206"/>
                    </a:ext>
                  </a:extLst>
                </a:gridCol>
                <a:gridCol w="1956330">
                  <a:extLst>
                    <a:ext uri="{9D8B030D-6E8A-4147-A177-3AD203B41FA5}">
                      <a16:colId xmlns:a16="http://schemas.microsoft.com/office/drawing/2014/main" val="317077455"/>
                    </a:ext>
                  </a:extLst>
                </a:gridCol>
              </a:tblGrid>
              <a:tr h="263919">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Muestra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CICT (</a:t>
                      </a:r>
                      <a:r>
                        <a:rPr lang="es-EC" sz="1400" dirty="0" err="1">
                          <a:solidFill>
                            <a:schemeClr val="tx1">
                              <a:lumMod val="10000"/>
                            </a:schemeClr>
                          </a:solidFill>
                          <a:effectLst/>
                          <a:latin typeface="Cambria" panose="02040503050406030204" pitchFamily="18" charset="0"/>
                        </a:rPr>
                        <a:t>meq</a:t>
                      </a:r>
                      <a:r>
                        <a:rPr lang="es-EC" sz="1400" dirty="0">
                          <a:solidFill>
                            <a:schemeClr val="tx1">
                              <a:lumMod val="10000"/>
                            </a:schemeClr>
                          </a:solidFill>
                          <a:effectLst/>
                          <a:latin typeface="Cambria" panose="02040503050406030204" pitchFamily="18" charset="0"/>
                        </a:rPr>
                        <a:t>/100 g)</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8121369"/>
                  </a:ext>
                </a:extLst>
              </a:tr>
              <a:tr h="333370">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ZN 03</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84.05</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9092519"/>
                  </a:ext>
                </a:extLst>
              </a:tr>
              <a:tr h="263919">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ZS 01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188.72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7349078"/>
                  </a:ext>
                </a:extLst>
              </a:tr>
            </a:tbl>
          </a:graphicData>
        </a:graphic>
      </p:graphicFrame>
      <p:sp>
        <p:nvSpPr>
          <p:cNvPr id="5" name="Rectángulo 4"/>
          <p:cNvSpPr/>
          <p:nvPr/>
        </p:nvSpPr>
        <p:spPr>
          <a:xfrm>
            <a:off x="5783088" y="1664636"/>
            <a:ext cx="5128905" cy="400110"/>
          </a:xfrm>
          <a:prstGeom prst="rect">
            <a:avLst/>
          </a:prstGeom>
        </p:spPr>
        <p:txBody>
          <a:bodyPr wrap="none">
            <a:spAutoFit/>
          </a:bodyPr>
          <a:lstStyle/>
          <a:p>
            <a:r>
              <a:rPr lang="es-EC" sz="2000" b="1" dirty="0">
                <a:solidFill>
                  <a:schemeClr val="tx1">
                    <a:lumMod val="10000"/>
                  </a:schemeClr>
                </a:solidFill>
                <a:latin typeface="Cambria" panose="02040503050406030204" pitchFamily="18" charset="0"/>
                <a:ea typeface="Calibri" panose="020F0502020204030204" pitchFamily="34" charset="0"/>
              </a:rPr>
              <a:t>Capacidad de Intercambio Catiónico Total </a:t>
            </a:r>
            <a:endParaRPr lang="es-EC" sz="2000" b="1" dirty="0">
              <a:solidFill>
                <a:schemeClr val="tx1">
                  <a:lumMod val="10000"/>
                </a:schemeClr>
              </a:solidFill>
              <a:latin typeface="Cambria" panose="020405030504060302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007023438"/>
              </p:ext>
            </p:extLst>
          </p:nvPr>
        </p:nvGraphicFramePr>
        <p:xfrm>
          <a:off x="2834640" y="4680334"/>
          <a:ext cx="5042263" cy="1703341"/>
        </p:xfrm>
        <a:graphic>
          <a:graphicData uri="http://schemas.openxmlformats.org/drawingml/2006/table">
            <a:tbl>
              <a:tblPr firstRow="1" firstCol="1" bandRow="1">
                <a:tableStyleId>{5C22544A-7EE6-4342-B048-85BDC9FD1C3A}</a:tableStyleId>
              </a:tblPr>
              <a:tblGrid>
                <a:gridCol w="1639254">
                  <a:extLst>
                    <a:ext uri="{9D8B030D-6E8A-4147-A177-3AD203B41FA5}">
                      <a16:colId xmlns:a16="http://schemas.microsoft.com/office/drawing/2014/main" val="2904409055"/>
                    </a:ext>
                  </a:extLst>
                </a:gridCol>
                <a:gridCol w="1494004">
                  <a:extLst>
                    <a:ext uri="{9D8B030D-6E8A-4147-A177-3AD203B41FA5}">
                      <a16:colId xmlns:a16="http://schemas.microsoft.com/office/drawing/2014/main" val="1599936304"/>
                    </a:ext>
                  </a:extLst>
                </a:gridCol>
                <a:gridCol w="1909005">
                  <a:extLst>
                    <a:ext uri="{9D8B030D-6E8A-4147-A177-3AD203B41FA5}">
                      <a16:colId xmlns:a16="http://schemas.microsoft.com/office/drawing/2014/main" val="372796314"/>
                    </a:ext>
                  </a:extLst>
                </a:gridCol>
              </a:tblGrid>
              <a:tr h="251651">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Parámetro</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Valor medido</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AM 097</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09170384"/>
                  </a:ext>
                </a:extLst>
              </a:tr>
              <a:tr h="251651">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pH</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3.85</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6.5-9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51307359"/>
                  </a:ext>
                </a:extLst>
              </a:tr>
              <a:tr h="445087">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DQO (mg/L)</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1116</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40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11780638"/>
                  </a:ext>
                </a:extLst>
              </a:tr>
              <a:tr h="503301">
                <a:tc>
                  <a:txBody>
                    <a:bodyPr/>
                    <a:lstStyle/>
                    <a:p>
                      <a:pPr algn="ctr">
                        <a:lnSpc>
                          <a:spcPct val="106000"/>
                        </a:lnSpc>
                        <a:spcAft>
                          <a:spcPts val="0"/>
                        </a:spcAft>
                      </a:pPr>
                      <a:r>
                        <a:rPr lang="es-EC" sz="1400" dirty="0" smtClean="0">
                          <a:solidFill>
                            <a:schemeClr val="tx1">
                              <a:lumMod val="10000"/>
                            </a:schemeClr>
                          </a:solidFill>
                          <a:effectLst/>
                          <a:latin typeface="Cambria" panose="02040503050406030204" pitchFamily="18" charset="0"/>
                        </a:rPr>
                        <a:t>Conductividad eléctrica </a:t>
                      </a:r>
                      <a:r>
                        <a:rPr lang="es-EC" sz="1400" dirty="0">
                          <a:solidFill>
                            <a:schemeClr val="tx1">
                              <a:lumMod val="10000"/>
                            </a:schemeClr>
                          </a:solidFill>
                          <a:effectLst/>
                          <a:latin typeface="Cambria" panose="02040503050406030204" pitchFamily="18" charset="0"/>
                        </a:rPr>
                        <a:t>(</a:t>
                      </a:r>
                      <a:r>
                        <a:rPr lang="es-EC" sz="1400" dirty="0" err="1">
                          <a:solidFill>
                            <a:schemeClr val="tx1">
                              <a:lumMod val="10000"/>
                            </a:schemeClr>
                          </a:solidFill>
                          <a:effectLst/>
                          <a:latin typeface="Cambria" panose="02040503050406030204" pitchFamily="18" charset="0"/>
                        </a:rPr>
                        <a:t>mS</a:t>
                      </a:r>
                      <a:r>
                        <a:rPr lang="es-EC" sz="1400" dirty="0">
                          <a:solidFill>
                            <a:schemeClr val="tx1">
                              <a:lumMod val="10000"/>
                            </a:schemeClr>
                          </a:solidFill>
                          <a:effectLst/>
                          <a:latin typeface="Cambria" panose="02040503050406030204" pitchFamily="18" charset="0"/>
                        </a:rPr>
                        <a:t>/cm)</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 57.9</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NA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76017300"/>
                  </a:ext>
                </a:extLst>
              </a:tr>
              <a:tr h="251651">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TDS (mg/L)</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46320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NA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79246874"/>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477670794"/>
              </p:ext>
            </p:extLst>
          </p:nvPr>
        </p:nvGraphicFramePr>
        <p:xfrm>
          <a:off x="8347540" y="4931624"/>
          <a:ext cx="3602480" cy="861909"/>
        </p:xfrm>
        <a:graphic>
          <a:graphicData uri="http://schemas.openxmlformats.org/drawingml/2006/table">
            <a:tbl>
              <a:tblPr firstRow="1" firstCol="1" bandRow="1">
                <a:tableStyleId>{5C22544A-7EE6-4342-B048-85BDC9FD1C3A}</a:tableStyleId>
              </a:tblPr>
              <a:tblGrid>
                <a:gridCol w="1420876">
                  <a:extLst>
                    <a:ext uri="{9D8B030D-6E8A-4147-A177-3AD203B41FA5}">
                      <a16:colId xmlns:a16="http://schemas.microsoft.com/office/drawing/2014/main" val="81646826"/>
                    </a:ext>
                  </a:extLst>
                </a:gridCol>
                <a:gridCol w="1090802">
                  <a:extLst>
                    <a:ext uri="{9D8B030D-6E8A-4147-A177-3AD203B41FA5}">
                      <a16:colId xmlns:a16="http://schemas.microsoft.com/office/drawing/2014/main" val="4123105577"/>
                    </a:ext>
                  </a:extLst>
                </a:gridCol>
                <a:gridCol w="1090802">
                  <a:extLst>
                    <a:ext uri="{9D8B030D-6E8A-4147-A177-3AD203B41FA5}">
                      <a16:colId xmlns:a16="http://schemas.microsoft.com/office/drawing/2014/main" val="624293852"/>
                    </a:ext>
                  </a:extLst>
                </a:gridCol>
              </a:tblGrid>
              <a:tr h="581746">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Parámetro</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Valor medido</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smtClean="0">
                          <a:solidFill>
                            <a:schemeClr val="tx1">
                              <a:lumMod val="10000"/>
                            </a:schemeClr>
                          </a:solidFill>
                          <a:effectLst/>
                          <a:latin typeface="Cambria" panose="02040503050406030204" pitchFamily="18" charset="0"/>
                        </a:rPr>
                        <a:t>AM 097</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54593288"/>
                  </a:ext>
                </a:extLst>
              </a:tr>
              <a:tr h="280163">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Cr (VI) (mg/L)</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0.6</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0.5</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11919411"/>
                  </a:ext>
                </a:extLst>
              </a:tr>
            </a:tbl>
          </a:graphicData>
        </a:graphic>
      </p:graphicFrame>
      <p:sp>
        <p:nvSpPr>
          <p:cNvPr id="13" name="Título 1"/>
          <p:cNvSpPr txBox="1">
            <a:spLocks/>
          </p:cNvSpPr>
          <p:nvPr/>
        </p:nvSpPr>
        <p:spPr>
          <a:xfrm>
            <a:off x="1636710" y="3839711"/>
            <a:ext cx="7291809" cy="337106"/>
          </a:xfrm>
          <a:prstGeom prst="rect">
            <a:avLst/>
          </a:prstGeom>
          <a:ln w="38100">
            <a:solidFill>
              <a:schemeClr val="accent5">
                <a:lumMod val="50000"/>
              </a:schemeClr>
            </a:solidFill>
          </a:ln>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tx1">
                    <a:lumMod val="10000"/>
                  </a:schemeClr>
                </a:solidFill>
                <a:latin typeface="Cambria" panose="02040503050406030204" pitchFamily="18" charset="0"/>
              </a:rPr>
              <a:t> CARACTERIZACIÓN DEL EFLUENTE</a:t>
            </a:r>
            <a:endParaRPr lang="es-EC" sz="2000" b="1" dirty="0">
              <a:solidFill>
                <a:schemeClr val="tx1">
                  <a:lumMod val="10000"/>
                </a:schemeClr>
              </a:solidFill>
              <a:latin typeface="Cambria" panose="02040503050406030204" pitchFamily="18" charset="0"/>
            </a:endParaRPr>
          </a:p>
        </p:txBody>
      </p:sp>
      <p:sp>
        <p:nvSpPr>
          <p:cNvPr id="14" name="Rectángulo 13"/>
          <p:cNvSpPr/>
          <p:nvPr/>
        </p:nvSpPr>
        <p:spPr>
          <a:xfrm>
            <a:off x="254774" y="5597839"/>
            <a:ext cx="2459071" cy="707886"/>
          </a:xfrm>
          <a:prstGeom prst="rect">
            <a:avLst/>
          </a:prstGeom>
          <a:ln w="38100">
            <a:solidFill>
              <a:schemeClr val="accent4">
                <a:lumMod val="75000"/>
              </a:schemeClr>
            </a:solidFill>
          </a:ln>
        </p:spPr>
        <p:txBody>
          <a:bodyPr wrap="none">
            <a:spAutoFit/>
          </a:bodyPr>
          <a:lstStyle/>
          <a:p>
            <a:pPr algn="ctr"/>
            <a:r>
              <a:rPr lang="es-EC" sz="2000" dirty="0" smtClean="0">
                <a:solidFill>
                  <a:schemeClr val="tx1">
                    <a:lumMod val="10000"/>
                  </a:schemeClr>
                </a:solidFill>
                <a:latin typeface="Cambria" panose="02040503050406030204" pitchFamily="18" charset="0"/>
                <a:ea typeface="Calibri" panose="020F0502020204030204" pitchFamily="34" charset="0"/>
              </a:rPr>
              <a:t>Cantón Ambato</a:t>
            </a:r>
          </a:p>
          <a:p>
            <a:pPr algn="ctr"/>
            <a:r>
              <a:rPr lang="es-EC" sz="2000" dirty="0" smtClean="0">
                <a:solidFill>
                  <a:schemeClr val="tx1">
                    <a:lumMod val="10000"/>
                  </a:schemeClr>
                </a:solidFill>
                <a:latin typeface="Cambria" panose="02040503050406030204" pitchFamily="18" charset="0"/>
              </a:rPr>
              <a:t>Sector Puerto Arturo</a:t>
            </a:r>
            <a:endParaRPr lang="es-EC" sz="2000" dirty="0">
              <a:solidFill>
                <a:schemeClr val="tx1">
                  <a:lumMod val="10000"/>
                </a:schemeClr>
              </a:solidFill>
              <a:latin typeface="Cambria" panose="02040503050406030204" pitchFamily="18" charset="0"/>
            </a:endParaRPr>
          </a:p>
        </p:txBody>
      </p:sp>
      <p:sp>
        <p:nvSpPr>
          <p:cNvPr id="15" name="Rectángulo 14"/>
          <p:cNvSpPr/>
          <p:nvPr/>
        </p:nvSpPr>
        <p:spPr>
          <a:xfrm>
            <a:off x="856162" y="4789470"/>
            <a:ext cx="1298176" cy="400110"/>
          </a:xfrm>
          <a:prstGeom prst="rect">
            <a:avLst/>
          </a:prstGeom>
          <a:ln w="38100">
            <a:solidFill>
              <a:schemeClr val="accent4">
                <a:lumMod val="75000"/>
              </a:schemeClr>
            </a:solidFill>
          </a:ln>
        </p:spPr>
        <p:txBody>
          <a:bodyPr wrap="none">
            <a:spAutoFit/>
          </a:bodyPr>
          <a:lstStyle/>
          <a:p>
            <a:pPr algn="ctr"/>
            <a:r>
              <a:rPr lang="es-EC" sz="2000" b="1" dirty="0" smtClean="0">
                <a:solidFill>
                  <a:schemeClr val="tx1">
                    <a:lumMod val="10000"/>
                  </a:schemeClr>
                </a:solidFill>
                <a:latin typeface="Cambria" panose="02040503050406030204" pitchFamily="18" charset="0"/>
                <a:ea typeface="Calibri" panose="020F0502020204030204" pitchFamily="34" charset="0"/>
              </a:rPr>
              <a:t>Muestreo</a:t>
            </a:r>
            <a:endParaRPr lang="es-EC" sz="2000" b="1" dirty="0">
              <a:solidFill>
                <a:schemeClr val="tx1">
                  <a:lumMod val="10000"/>
                </a:schemeClr>
              </a:solidFill>
              <a:latin typeface="Cambria" panose="02040503050406030204" pitchFamily="18" charset="0"/>
            </a:endParaRPr>
          </a:p>
        </p:txBody>
      </p:sp>
    </p:spTree>
    <p:extLst>
      <p:ext uri="{BB962C8B-B14F-4D97-AF65-F5344CB8AC3E}">
        <p14:creationId xmlns:p14="http://schemas.microsoft.com/office/powerpoint/2010/main" val="645294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ACTIVACIÓN DE LA ZEOLITA</a:t>
            </a:r>
          </a:p>
        </p:txBody>
      </p:sp>
      <p:sp>
        <p:nvSpPr>
          <p:cNvPr id="6" name="Marcador de posición de contenido 2"/>
          <p:cNvSpPr>
            <a:spLocks noGrp="1"/>
          </p:cNvSpPr>
          <p:nvPr>
            <p:ph idx="1"/>
          </p:nvPr>
        </p:nvSpPr>
        <p:spPr>
          <a:xfrm>
            <a:off x="9145440" y="202564"/>
            <a:ext cx="2808355" cy="382938"/>
          </a:xfrm>
          <a:ln w="38100">
            <a:solidFill>
              <a:schemeClr val="tx1">
                <a:lumMod val="50000"/>
              </a:schemeClr>
            </a:solidFill>
          </a:ln>
        </p:spPr>
        <p:txBody>
          <a:bodyPr>
            <a:noAutofit/>
          </a:bodyPr>
          <a:lstStyle/>
          <a:p>
            <a:pPr marL="0" indent="0" algn="ctr" defTabSz="914400">
              <a:lnSpc>
                <a:spcPct val="150000"/>
              </a:lnSpc>
              <a:spcBef>
                <a:spcPts val="0"/>
              </a:spcBef>
              <a:buNone/>
            </a:pPr>
            <a:r>
              <a:rPr lang="es-EC" sz="2000" dirty="0" smtClean="0">
                <a:solidFill>
                  <a:schemeClr val="tx1">
                    <a:lumMod val="10000"/>
                  </a:schemeClr>
                </a:solidFill>
                <a:latin typeface="Cambria" panose="02040503050406030204" pitchFamily="18" charset="0"/>
                <a:ea typeface="Cambria Math" panose="02040503050406030204" pitchFamily="18" charset="0"/>
              </a:rPr>
              <a:t>63 µm &lt;</a:t>
            </a:r>
            <a:r>
              <a:rPr lang="es-EC" sz="2000" dirty="0" err="1" smtClean="0">
                <a:solidFill>
                  <a:schemeClr val="tx1">
                    <a:lumMod val="10000"/>
                  </a:schemeClr>
                </a:solidFill>
                <a:latin typeface="Cambria" panose="02040503050406030204" pitchFamily="18" charset="0"/>
                <a:ea typeface="Cambria Math" panose="02040503050406030204" pitchFamily="18" charset="0"/>
              </a:rPr>
              <a:t>dp</a:t>
            </a:r>
            <a:r>
              <a:rPr lang="es-EC" sz="2000" dirty="0">
                <a:solidFill>
                  <a:schemeClr val="tx1">
                    <a:lumMod val="10000"/>
                  </a:schemeClr>
                </a:solidFill>
                <a:latin typeface="Cambria" panose="02040503050406030204" pitchFamily="18" charset="0"/>
                <a:ea typeface="Cambria Math" panose="02040503050406030204" pitchFamily="18" charset="0"/>
              </a:rPr>
              <a:t> </a:t>
            </a:r>
            <a:r>
              <a:rPr lang="es-EC" sz="2000" dirty="0" smtClean="0">
                <a:solidFill>
                  <a:schemeClr val="tx1">
                    <a:lumMod val="10000"/>
                  </a:schemeClr>
                </a:solidFill>
                <a:latin typeface="Cambria" panose="02040503050406030204" pitchFamily="18" charset="0"/>
                <a:ea typeface="Cambria Math" panose="02040503050406030204" pitchFamily="18" charset="0"/>
              </a:rPr>
              <a:t>&lt; 75 µm</a:t>
            </a:r>
            <a:endParaRPr lang="es-ES" sz="2000" noProof="1" smtClean="0">
              <a:solidFill>
                <a:schemeClr val="tx1">
                  <a:lumMod val="10000"/>
                </a:schemeClr>
              </a:solidFill>
              <a:latin typeface="Cambria" panose="02040503050406030204" pitchFamily="18" charset="0"/>
              <a:ea typeface="Cambria Math" panose="02040503050406030204" pitchFamily="18" charset="0"/>
            </a:endParaRPr>
          </a:p>
        </p:txBody>
      </p:sp>
      <p:sp>
        <p:nvSpPr>
          <p:cNvPr id="16" name="Rectángulo 15"/>
          <p:cNvSpPr/>
          <p:nvPr/>
        </p:nvSpPr>
        <p:spPr>
          <a:xfrm>
            <a:off x="1484310" y="1858735"/>
            <a:ext cx="3200506" cy="530915"/>
          </a:xfrm>
          <a:prstGeom prst="rect">
            <a:avLst/>
          </a:prstGeom>
          <a:ln w="38100">
            <a:solidFill>
              <a:schemeClr val="tx1">
                <a:lumMod val="50000"/>
              </a:schemeClr>
            </a:solidFill>
          </a:ln>
        </p:spPr>
        <p:txBody>
          <a:bodyPr wrap="square">
            <a:spAutoFit/>
          </a:bodyPr>
          <a:lstStyle/>
          <a:p>
            <a:pPr>
              <a:lnSpc>
                <a:spcPct val="150000"/>
              </a:lnSpc>
            </a:pPr>
            <a:r>
              <a:rPr lang="es-EC" sz="1900" dirty="0" smtClean="0">
                <a:solidFill>
                  <a:srgbClr val="000000"/>
                </a:solidFill>
                <a:latin typeface="Times New Roman" panose="02020603050405020304" pitchFamily="18" charset="0"/>
                <a:ea typeface="Calibri" panose="020F0502020204030204" pitchFamily="34" charset="0"/>
              </a:rPr>
              <a:t>Activación con  HCl (0.5 M)</a:t>
            </a:r>
            <a:endParaRPr lang="es-EC" sz="1900" dirty="0"/>
          </a:p>
        </p:txBody>
      </p:sp>
      <p:sp>
        <p:nvSpPr>
          <p:cNvPr id="17" name="Rectángulo 16"/>
          <p:cNvSpPr/>
          <p:nvPr/>
        </p:nvSpPr>
        <p:spPr>
          <a:xfrm>
            <a:off x="7837841" y="1858734"/>
            <a:ext cx="3292098" cy="530915"/>
          </a:xfrm>
          <a:prstGeom prst="rect">
            <a:avLst/>
          </a:prstGeom>
          <a:ln w="38100">
            <a:solidFill>
              <a:schemeClr val="tx1">
                <a:lumMod val="50000"/>
              </a:schemeClr>
            </a:solidFill>
          </a:ln>
        </p:spPr>
        <p:txBody>
          <a:bodyPr wrap="square">
            <a:spAutoFit/>
          </a:bodyPr>
          <a:lstStyle/>
          <a:p>
            <a:pPr>
              <a:lnSpc>
                <a:spcPct val="150000"/>
              </a:lnSpc>
            </a:pPr>
            <a:r>
              <a:rPr lang="es-EC" sz="1900" dirty="0" smtClean="0">
                <a:solidFill>
                  <a:srgbClr val="000000"/>
                </a:solidFill>
                <a:latin typeface="Times New Roman" panose="02020603050405020304" pitchFamily="18" charset="0"/>
                <a:ea typeface="Calibri" panose="020F0502020204030204" pitchFamily="34" charset="0"/>
              </a:rPr>
              <a:t>Activación con NaOH (1 N)</a:t>
            </a:r>
            <a:endParaRPr lang="es-EC" sz="1900" dirty="0"/>
          </a:p>
        </p:txBody>
      </p:sp>
      <p:graphicFrame>
        <p:nvGraphicFramePr>
          <p:cNvPr id="3" name="Tabla 2"/>
          <p:cNvGraphicFramePr>
            <a:graphicFrameLocks noGrp="1"/>
          </p:cNvGraphicFramePr>
          <p:nvPr>
            <p:extLst>
              <p:ext uri="{D42A27DB-BD31-4B8C-83A1-F6EECF244321}">
                <p14:modId xmlns:p14="http://schemas.microsoft.com/office/powerpoint/2010/main" val="915125032"/>
              </p:ext>
            </p:extLst>
          </p:nvPr>
        </p:nvGraphicFramePr>
        <p:xfrm>
          <a:off x="114725" y="2827573"/>
          <a:ext cx="6191794" cy="2579466"/>
        </p:xfrm>
        <a:graphic>
          <a:graphicData uri="http://schemas.openxmlformats.org/drawingml/2006/table">
            <a:tbl>
              <a:tblPr firstRow="1" firstCol="1" bandRow="1">
                <a:tableStyleId>{B301B821-A1FF-4177-AEE7-76D212191A09}</a:tableStyleId>
              </a:tblPr>
              <a:tblGrid>
                <a:gridCol w="979714">
                  <a:extLst>
                    <a:ext uri="{9D8B030D-6E8A-4147-A177-3AD203B41FA5}">
                      <a16:colId xmlns:a16="http://schemas.microsoft.com/office/drawing/2014/main" val="1338483854"/>
                    </a:ext>
                  </a:extLst>
                </a:gridCol>
                <a:gridCol w="979197">
                  <a:extLst>
                    <a:ext uri="{9D8B030D-6E8A-4147-A177-3AD203B41FA5}">
                      <a16:colId xmlns:a16="http://schemas.microsoft.com/office/drawing/2014/main" val="1271422632"/>
                    </a:ext>
                  </a:extLst>
                </a:gridCol>
                <a:gridCol w="1019421">
                  <a:extLst>
                    <a:ext uri="{9D8B030D-6E8A-4147-A177-3AD203B41FA5}">
                      <a16:colId xmlns:a16="http://schemas.microsoft.com/office/drawing/2014/main" val="1643988602"/>
                    </a:ext>
                  </a:extLst>
                </a:gridCol>
                <a:gridCol w="998698">
                  <a:extLst>
                    <a:ext uri="{9D8B030D-6E8A-4147-A177-3AD203B41FA5}">
                      <a16:colId xmlns:a16="http://schemas.microsoft.com/office/drawing/2014/main" val="736045246"/>
                    </a:ext>
                  </a:extLst>
                </a:gridCol>
                <a:gridCol w="986856">
                  <a:extLst>
                    <a:ext uri="{9D8B030D-6E8A-4147-A177-3AD203B41FA5}">
                      <a16:colId xmlns:a16="http://schemas.microsoft.com/office/drawing/2014/main" val="1187719018"/>
                    </a:ext>
                  </a:extLst>
                </a:gridCol>
                <a:gridCol w="1227908">
                  <a:extLst>
                    <a:ext uri="{9D8B030D-6E8A-4147-A177-3AD203B41FA5}">
                      <a16:colId xmlns:a16="http://schemas.microsoft.com/office/drawing/2014/main" val="162083727"/>
                    </a:ext>
                  </a:extLst>
                </a:gridCol>
              </a:tblGrid>
              <a:tr h="435235">
                <a:tc gridSpan="2">
                  <a:txBody>
                    <a:bodyPr/>
                    <a:lstStyle/>
                    <a:p>
                      <a:pPr algn="ctr">
                        <a:lnSpc>
                          <a:spcPct val="106000"/>
                        </a:lnSpc>
                        <a:spcAft>
                          <a:spcPts val="0"/>
                        </a:spcAft>
                      </a:pPr>
                      <a:r>
                        <a:rPr lang="es-EC" sz="1400">
                          <a:solidFill>
                            <a:srgbClr val="000000"/>
                          </a:solidFill>
                          <a:effectLst/>
                          <a:latin typeface="Cambria" panose="02040503050406030204" pitchFamily="18" charset="0"/>
                        </a:rPr>
                        <a:t>zeolita natural</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hMerge="1">
                  <a:txBody>
                    <a:bodyPr/>
                    <a:lstStyle/>
                    <a:p>
                      <a:endParaRPr lang="es-EC"/>
                    </a:p>
                  </a:txBody>
                  <a:tcPr/>
                </a:tc>
                <a:tc gridSpan="2">
                  <a:txBody>
                    <a:bodyPr/>
                    <a:lstStyle/>
                    <a:p>
                      <a:pPr algn="ctr">
                        <a:lnSpc>
                          <a:spcPct val="106000"/>
                        </a:lnSpc>
                        <a:spcAft>
                          <a:spcPts val="0"/>
                        </a:spcAft>
                      </a:pPr>
                      <a:r>
                        <a:rPr lang="es-EC" sz="1400" dirty="0">
                          <a:solidFill>
                            <a:srgbClr val="000000"/>
                          </a:solidFill>
                          <a:effectLst/>
                          <a:latin typeface="Cambria" panose="02040503050406030204" pitchFamily="18" charset="0"/>
                        </a:rPr>
                        <a:t>zeolita natural activada con HCl</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hMerge="1">
                  <a:txBody>
                    <a:bodyPr/>
                    <a:lstStyle/>
                    <a:p>
                      <a:endParaRPr lang="es-EC"/>
                    </a:p>
                  </a:txBody>
                  <a:tcPr/>
                </a:tc>
                <a:tc gridSpan="2">
                  <a:txBody>
                    <a:bodyPr/>
                    <a:lstStyle/>
                    <a:p>
                      <a:pPr algn="ctr">
                        <a:lnSpc>
                          <a:spcPct val="106000"/>
                        </a:lnSpc>
                        <a:spcAft>
                          <a:spcPts val="0"/>
                        </a:spcAft>
                      </a:pPr>
                      <a:r>
                        <a:rPr lang="es-EC" sz="1400" dirty="0">
                          <a:solidFill>
                            <a:srgbClr val="000000"/>
                          </a:solidFill>
                          <a:effectLst/>
                          <a:latin typeface="Cambria" panose="02040503050406030204" pitchFamily="18" charset="0"/>
                        </a:rPr>
                        <a:t>zeolita natural activada con NaOH</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hMerge="1">
                  <a:txBody>
                    <a:bodyPr/>
                    <a:lstStyle/>
                    <a:p>
                      <a:endParaRPr lang="es-EC"/>
                    </a:p>
                  </a:txBody>
                  <a:tcPr/>
                </a:tc>
                <a:extLst>
                  <a:ext uri="{0D108BD9-81ED-4DB2-BD59-A6C34878D82A}">
                    <a16:rowId xmlns:a16="http://schemas.microsoft.com/office/drawing/2014/main" val="3093652332"/>
                  </a:ext>
                </a:extLst>
              </a:tr>
              <a:tr h="595360">
                <a:tc>
                  <a:txBody>
                    <a:bodyPr/>
                    <a:lstStyle/>
                    <a:p>
                      <a:pPr algn="ctr">
                        <a:lnSpc>
                          <a:spcPct val="106000"/>
                        </a:lnSpc>
                        <a:spcAft>
                          <a:spcPts val="0"/>
                        </a:spcAft>
                      </a:pPr>
                      <a:r>
                        <a:rPr lang="es-EC" sz="1400" b="0" dirty="0">
                          <a:solidFill>
                            <a:srgbClr val="000000"/>
                          </a:solidFill>
                          <a:effectLst/>
                          <a:latin typeface="Cambria" panose="02040503050406030204" pitchFamily="18" charset="0"/>
                        </a:rPr>
                        <a:t>Compuesto</a:t>
                      </a:r>
                      <a:endParaRPr lang="es-EC" sz="1400" b="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Compuesto</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Compuesto</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extLst>
                  <a:ext uri="{0D108BD9-81ED-4DB2-BD59-A6C34878D82A}">
                    <a16:rowId xmlns:a16="http://schemas.microsoft.com/office/drawing/2014/main" val="1024473736"/>
                  </a:ext>
                </a:extLst>
              </a:tr>
              <a:tr h="353480">
                <a:tc>
                  <a:txBody>
                    <a:bodyPr/>
                    <a:lstStyle/>
                    <a:p>
                      <a:pPr algn="ctr">
                        <a:lnSpc>
                          <a:spcPct val="106000"/>
                        </a:lnSpc>
                        <a:spcAft>
                          <a:spcPts val="0"/>
                        </a:spcAft>
                      </a:pPr>
                      <a:r>
                        <a:rPr lang="es-EC" sz="1400" b="0">
                          <a:solidFill>
                            <a:srgbClr val="000000"/>
                          </a:solidFill>
                          <a:effectLst/>
                          <a:latin typeface="Cambria" panose="02040503050406030204" pitchFamily="18" charset="0"/>
                        </a:rPr>
                        <a:t>SiO</a:t>
                      </a:r>
                      <a:r>
                        <a:rPr lang="es-EC" sz="1400" b="0" baseline="-25000">
                          <a:solidFill>
                            <a:srgbClr val="000000"/>
                          </a:solidFill>
                          <a:effectLst/>
                          <a:latin typeface="Cambria" panose="02040503050406030204" pitchFamily="18" charset="0"/>
                        </a:rPr>
                        <a:t>2</a:t>
                      </a:r>
                      <a:r>
                        <a:rPr lang="es-EC" sz="1400" b="0">
                          <a:solidFill>
                            <a:srgbClr val="000000"/>
                          </a:solidFill>
                          <a:effectLst/>
                          <a:latin typeface="Cambria" panose="02040503050406030204" pitchFamily="18" charset="0"/>
                        </a:rPr>
                        <a:t> </a:t>
                      </a:r>
                      <a:endParaRPr lang="es-EC" sz="1400" b="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a:solidFill>
                            <a:srgbClr val="000000"/>
                          </a:solidFill>
                          <a:effectLst/>
                          <a:latin typeface="Cambria" panose="02040503050406030204" pitchFamily="18" charset="0"/>
                        </a:rPr>
                        <a:t>58.08</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SiO</a:t>
                      </a:r>
                      <a:r>
                        <a:rPr lang="es-EC" sz="1400" baseline="-25000" dirty="0">
                          <a:solidFill>
                            <a:srgbClr val="000000"/>
                          </a:solidFill>
                          <a:effectLst/>
                          <a:latin typeface="Cambria" panose="02040503050406030204" pitchFamily="18" charset="0"/>
                        </a:rPr>
                        <a:t>2</a:t>
                      </a:r>
                      <a:r>
                        <a:rPr lang="es-EC" sz="1400" dirty="0">
                          <a:solidFill>
                            <a:srgbClr val="000000"/>
                          </a:solidFill>
                          <a:effectLst/>
                          <a:latin typeface="Cambria" panose="02040503050406030204" pitchFamily="18" charset="0"/>
                        </a:rPr>
                        <a:t> </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66.21</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a:solidFill>
                            <a:srgbClr val="000000"/>
                          </a:solidFill>
                          <a:effectLst/>
                          <a:latin typeface="Cambria" panose="02040503050406030204" pitchFamily="18" charset="0"/>
                        </a:rPr>
                        <a:t>SiO</a:t>
                      </a:r>
                      <a:r>
                        <a:rPr lang="es-EC" sz="1400" baseline="-25000">
                          <a:solidFill>
                            <a:srgbClr val="000000"/>
                          </a:solidFill>
                          <a:effectLst/>
                          <a:latin typeface="Cambria" panose="02040503050406030204" pitchFamily="18" charset="0"/>
                        </a:rPr>
                        <a:t>2</a:t>
                      </a:r>
                      <a:r>
                        <a:rPr lang="es-EC" sz="1400">
                          <a:solidFill>
                            <a:srgbClr val="000000"/>
                          </a:solidFill>
                          <a:effectLst/>
                          <a:latin typeface="Cambria" panose="02040503050406030204" pitchFamily="18" charset="0"/>
                        </a:rPr>
                        <a:t> </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a:solidFill>
                            <a:srgbClr val="000000"/>
                          </a:solidFill>
                          <a:effectLst/>
                          <a:latin typeface="Cambria" panose="02040503050406030204" pitchFamily="18" charset="0"/>
                        </a:rPr>
                        <a:t>61.56</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extLst>
                  <a:ext uri="{0D108BD9-81ED-4DB2-BD59-A6C34878D82A}">
                    <a16:rowId xmlns:a16="http://schemas.microsoft.com/office/drawing/2014/main" val="1286243217"/>
                  </a:ext>
                </a:extLst>
              </a:tr>
              <a:tr h="412385">
                <a:tc>
                  <a:txBody>
                    <a:bodyPr/>
                    <a:lstStyle/>
                    <a:p>
                      <a:pPr algn="ctr">
                        <a:lnSpc>
                          <a:spcPct val="106000"/>
                        </a:lnSpc>
                        <a:spcAft>
                          <a:spcPts val="0"/>
                        </a:spcAft>
                      </a:pPr>
                      <a:r>
                        <a:rPr lang="es-EC" sz="1400" b="0">
                          <a:solidFill>
                            <a:srgbClr val="000000"/>
                          </a:solidFill>
                          <a:effectLst/>
                          <a:latin typeface="Cambria" panose="02040503050406030204" pitchFamily="18" charset="0"/>
                        </a:rPr>
                        <a:t>Al</a:t>
                      </a:r>
                      <a:r>
                        <a:rPr lang="es-EC" sz="1400" b="0" baseline="-25000">
                          <a:solidFill>
                            <a:srgbClr val="000000"/>
                          </a:solidFill>
                          <a:effectLst/>
                          <a:latin typeface="Cambria" panose="02040503050406030204" pitchFamily="18" charset="0"/>
                        </a:rPr>
                        <a:t>2</a:t>
                      </a:r>
                      <a:r>
                        <a:rPr lang="es-EC" sz="1400" b="0">
                          <a:solidFill>
                            <a:srgbClr val="000000"/>
                          </a:solidFill>
                          <a:effectLst/>
                          <a:latin typeface="Cambria" panose="02040503050406030204" pitchFamily="18" charset="0"/>
                        </a:rPr>
                        <a:t>O</a:t>
                      </a:r>
                      <a:r>
                        <a:rPr lang="es-EC" sz="1400" b="0" baseline="-25000">
                          <a:solidFill>
                            <a:srgbClr val="000000"/>
                          </a:solidFill>
                          <a:effectLst/>
                          <a:latin typeface="Cambria" panose="02040503050406030204" pitchFamily="18" charset="0"/>
                        </a:rPr>
                        <a:t>3</a:t>
                      </a:r>
                      <a:r>
                        <a:rPr lang="es-EC" sz="1400" b="0">
                          <a:solidFill>
                            <a:srgbClr val="000000"/>
                          </a:solidFill>
                          <a:effectLst/>
                          <a:latin typeface="Cambria" panose="02040503050406030204" pitchFamily="18" charset="0"/>
                        </a:rPr>
                        <a:t> </a:t>
                      </a:r>
                      <a:endParaRPr lang="es-EC" sz="1400" b="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a:solidFill>
                            <a:srgbClr val="000000"/>
                          </a:solidFill>
                          <a:effectLst/>
                          <a:latin typeface="Cambria" panose="02040503050406030204" pitchFamily="18" charset="0"/>
                        </a:rPr>
                        <a:t>11.04</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Al</a:t>
                      </a:r>
                      <a:r>
                        <a:rPr lang="es-EC" sz="1400" baseline="-25000" dirty="0">
                          <a:solidFill>
                            <a:srgbClr val="000000"/>
                          </a:solidFill>
                          <a:effectLst/>
                          <a:latin typeface="Cambria" panose="02040503050406030204" pitchFamily="18" charset="0"/>
                        </a:rPr>
                        <a:t>2</a:t>
                      </a:r>
                      <a:r>
                        <a:rPr lang="es-EC" sz="1400" dirty="0">
                          <a:solidFill>
                            <a:srgbClr val="000000"/>
                          </a:solidFill>
                          <a:effectLst/>
                          <a:latin typeface="Cambria" panose="02040503050406030204" pitchFamily="18" charset="0"/>
                        </a:rPr>
                        <a:t>O</a:t>
                      </a:r>
                      <a:r>
                        <a:rPr lang="es-EC" sz="1400" baseline="-25000" dirty="0">
                          <a:solidFill>
                            <a:srgbClr val="000000"/>
                          </a:solidFill>
                          <a:effectLst/>
                          <a:latin typeface="Cambria" panose="02040503050406030204" pitchFamily="18" charset="0"/>
                        </a:rPr>
                        <a:t>3</a:t>
                      </a:r>
                      <a:r>
                        <a:rPr lang="es-EC" sz="1400" dirty="0">
                          <a:solidFill>
                            <a:srgbClr val="000000"/>
                          </a:solidFill>
                          <a:effectLst/>
                          <a:latin typeface="Cambria" panose="02040503050406030204" pitchFamily="18" charset="0"/>
                        </a:rPr>
                        <a:t> </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10.93</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a:solidFill>
                            <a:srgbClr val="000000"/>
                          </a:solidFill>
                          <a:effectLst/>
                          <a:latin typeface="Cambria" panose="02040503050406030204" pitchFamily="18" charset="0"/>
                        </a:rPr>
                        <a:t>Al</a:t>
                      </a:r>
                      <a:r>
                        <a:rPr lang="es-EC" sz="1400" baseline="-25000">
                          <a:solidFill>
                            <a:srgbClr val="000000"/>
                          </a:solidFill>
                          <a:effectLst/>
                          <a:latin typeface="Cambria" panose="02040503050406030204" pitchFamily="18" charset="0"/>
                        </a:rPr>
                        <a:t>2</a:t>
                      </a:r>
                      <a:r>
                        <a:rPr lang="es-EC" sz="1400">
                          <a:solidFill>
                            <a:srgbClr val="000000"/>
                          </a:solidFill>
                          <a:effectLst/>
                          <a:latin typeface="Cambria" panose="02040503050406030204" pitchFamily="18" charset="0"/>
                        </a:rPr>
                        <a:t>O</a:t>
                      </a:r>
                      <a:r>
                        <a:rPr lang="es-EC" sz="1400" baseline="-25000">
                          <a:solidFill>
                            <a:srgbClr val="000000"/>
                          </a:solidFill>
                          <a:effectLst/>
                          <a:latin typeface="Cambria" panose="02040503050406030204" pitchFamily="18" charset="0"/>
                        </a:rPr>
                        <a:t>3</a:t>
                      </a:r>
                      <a:r>
                        <a:rPr lang="es-EC" sz="1400">
                          <a:solidFill>
                            <a:srgbClr val="000000"/>
                          </a:solidFill>
                          <a:effectLst/>
                          <a:latin typeface="Cambria" panose="02040503050406030204" pitchFamily="18" charset="0"/>
                        </a:rPr>
                        <a:t> </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a:solidFill>
                            <a:srgbClr val="000000"/>
                          </a:solidFill>
                          <a:effectLst/>
                          <a:latin typeface="Cambria" panose="02040503050406030204" pitchFamily="18" charset="0"/>
                        </a:rPr>
                        <a:t>11.15</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extLst>
                  <a:ext uri="{0D108BD9-81ED-4DB2-BD59-A6C34878D82A}">
                    <a16:rowId xmlns:a16="http://schemas.microsoft.com/office/drawing/2014/main" val="3024455922"/>
                  </a:ext>
                </a:extLst>
              </a:tr>
              <a:tr h="324015">
                <a:tc>
                  <a:txBody>
                    <a:bodyPr/>
                    <a:lstStyle/>
                    <a:p>
                      <a:pPr algn="ctr">
                        <a:lnSpc>
                          <a:spcPct val="106000"/>
                        </a:lnSpc>
                        <a:spcAft>
                          <a:spcPts val="0"/>
                        </a:spcAft>
                      </a:pPr>
                      <a:r>
                        <a:rPr lang="es-EC" sz="1400" b="0">
                          <a:solidFill>
                            <a:srgbClr val="000000"/>
                          </a:solidFill>
                          <a:effectLst/>
                          <a:latin typeface="Cambria" panose="02040503050406030204" pitchFamily="18" charset="0"/>
                        </a:rPr>
                        <a:t>Na</a:t>
                      </a:r>
                      <a:r>
                        <a:rPr lang="es-EC" sz="1400" b="0" baseline="-25000">
                          <a:solidFill>
                            <a:srgbClr val="000000"/>
                          </a:solidFill>
                          <a:effectLst/>
                          <a:latin typeface="Cambria" panose="02040503050406030204" pitchFamily="18" charset="0"/>
                        </a:rPr>
                        <a:t>2</a:t>
                      </a:r>
                      <a:r>
                        <a:rPr lang="es-EC" sz="1400" b="0">
                          <a:solidFill>
                            <a:srgbClr val="000000"/>
                          </a:solidFill>
                          <a:effectLst/>
                          <a:latin typeface="Cambria" panose="02040503050406030204" pitchFamily="18" charset="0"/>
                        </a:rPr>
                        <a:t>O </a:t>
                      </a:r>
                      <a:endParaRPr lang="es-EC" sz="1400" b="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a:solidFill>
                            <a:srgbClr val="000000"/>
                          </a:solidFill>
                          <a:effectLst/>
                          <a:latin typeface="Cambria" panose="02040503050406030204" pitchFamily="18" charset="0"/>
                        </a:rPr>
                        <a:t>0.99</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Na</a:t>
                      </a:r>
                      <a:r>
                        <a:rPr lang="es-EC" sz="1400" baseline="-25000" dirty="0">
                          <a:solidFill>
                            <a:srgbClr val="000000"/>
                          </a:solidFill>
                          <a:effectLst/>
                          <a:latin typeface="Cambria" panose="02040503050406030204" pitchFamily="18" charset="0"/>
                        </a:rPr>
                        <a:t>2</a:t>
                      </a:r>
                      <a:r>
                        <a:rPr lang="es-EC" sz="1400" dirty="0">
                          <a:solidFill>
                            <a:srgbClr val="000000"/>
                          </a:solidFill>
                          <a:effectLst/>
                          <a:latin typeface="Cambria" panose="02040503050406030204" pitchFamily="18" charset="0"/>
                        </a:rPr>
                        <a:t>O </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&lt;0.020</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a:solidFill>
                            <a:srgbClr val="000000"/>
                          </a:solidFill>
                          <a:effectLst/>
                          <a:latin typeface="Cambria" panose="02040503050406030204" pitchFamily="18" charset="0"/>
                        </a:rPr>
                        <a:t>Na</a:t>
                      </a:r>
                      <a:r>
                        <a:rPr lang="es-EC" sz="1400" baseline="-25000">
                          <a:solidFill>
                            <a:srgbClr val="000000"/>
                          </a:solidFill>
                          <a:effectLst/>
                          <a:latin typeface="Cambria" panose="02040503050406030204" pitchFamily="18" charset="0"/>
                        </a:rPr>
                        <a:t>2</a:t>
                      </a:r>
                      <a:r>
                        <a:rPr lang="es-EC" sz="1400">
                          <a:solidFill>
                            <a:srgbClr val="000000"/>
                          </a:solidFill>
                          <a:effectLst/>
                          <a:latin typeface="Cambria" panose="02040503050406030204" pitchFamily="18" charset="0"/>
                        </a:rPr>
                        <a:t>O </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a:solidFill>
                            <a:srgbClr val="000000"/>
                          </a:solidFill>
                          <a:effectLst/>
                          <a:latin typeface="Cambria" panose="02040503050406030204" pitchFamily="18" charset="0"/>
                        </a:rPr>
                        <a:t>2.38</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extLst>
                  <a:ext uri="{0D108BD9-81ED-4DB2-BD59-A6C34878D82A}">
                    <a16:rowId xmlns:a16="http://schemas.microsoft.com/office/drawing/2014/main" val="4116161756"/>
                  </a:ext>
                </a:extLst>
              </a:tr>
              <a:tr h="441852">
                <a:tc>
                  <a:txBody>
                    <a:bodyPr/>
                    <a:lstStyle/>
                    <a:p>
                      <a:pPr algn="ctr">
                        <a:lnSpc>
                          <a:spcPct val="106000"/>
                        </a:lnSpc>
                        <a:spcAft>
                          <a:spcPts val="0"/>
                        </a:spcAft>
                      </a:pPr>
                      <a:r>
                        <a:rPr lang="es-EC" sz="1400" b="0" dirty="0">
                          <a:solidFill>
                            <a:srgbClr val="000000"/>
                          </a:solidFill>
                          <a:effectLst/>
                          <a:latin typeface="Cambria" panose="02040503050406030204" pitchFamily="18" charset="0"/>
                        </a:rPr>
                        <a:t>Si/Al</a:t>
                      </a:r>
                      <a:endParaRPr lang="es-EC" sz="1400" b="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a:solidFill>
                            <a:srgbClr val="000000"/>
                          </a:solidFill>
                          <a:effectLst/>
                          <a:latin typeface="Cambria" panose="02040503050406030204" pitchFamily="18" charset="0"/>
                        </a:rPr>
                        <a:t>4.64</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a:solidFill>
                            <a:srgbClr val="000000"/>
                          </a:solidFill>
                          <a:effectLst/>
                          <a:latin typeface="Cambria" panose="02040503050406030204" pitchFamily="18" charset="0"/>
                        </a:rPr>
                        <a:t>Si/Al</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5.35</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a:solidFill>
                            <a:srgbClr val="000000"/>
                          </a:solidFill>
                          <a:effectLst/>
                          <a:latin typeface="Cambria" panose="02040503050406030204" pitchFamily="18" charset="0"/>
                        </a:rPr>
                        <a:t>Si/Al</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4.87</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12351" marR="12351" marT="0" marB="0" anchor="ctr"/>
                </a:tc>
                <a:extLst>
                  <a:ext uri="{0D108BD9-81ED-4DB2-BD59-A6C34878D82A}">
                    <a16:rowId xmlns:a16="http://schemas.microsoft.com/office/drawing/2014/main" val="2839818928"/>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961341277"/>
              </p:ext>
            </p:extLst>
          </p:nvPr>
        </p:nvGraphicFramePr>
        <p:xfrm>
          <a:off x="6493666" y="2827573"/>
          <a:ext cx="5646020" cy="2608562"/>
        </p:xfrm>
        <a:graphic>
          <a:graphicData uri="http://schemas.openxmlformats.org/drawingml/2006/table">
            <a:tbl>
              <a:tblPr firstRow="1" firstCol="1" bandRow="1">
                <a:tableStyleId>{B301B821-A1FF-4177-AEE7-76D212191A09}</a:tableStyleId>
              </a:tblPr>
              <a:tblGrid>
                <a:gridCol w="1057804">
                  <a:extLst>
                    <a:ext uri="{9D8B030D-6E8A-4147-A177-3AD203B41FA5}">
                      <a16:colId xmlns:a16="http://schemas.microsoft.com/office/drawing/2014/main" val="2265842343"/>
                    </a:ext>
                  </a:extLst>
                </a:gridCol>
                <a:gridCol w="700794">
                  <a:extLst>
                    <a:ext uri="{9D8B030D-6E8A-4147-A177-3AD203B41FA5}">
                      <a16:colId xmlns:a16="http://schemas.microsoft.com/office/drawing/2014/main" val="3427613571"/>
                    </a:ext>
                  </a:extLst>
                </a:gridCol>
                <a:gridCol w="1044580">
                  <a:extLst>
                    <a:ext uri="{9D8B030D-6E8A-4147-A177-3AD203B41FA5}">
                      <a16:colId xmlns:a16="http://schemas.microsoft.com/office/drawing/2014/main" val="2391705941"/>
                    </a:ext>
                  </a:extLst>
                </a:gridCol>
                <a:gridCol w="885909">
                  <a:extLst>
                    <a:ext uri="{9D8B030D-6E8A-4147-A177-3AD203B41FA5}">
                      <a16:colId xmlns:a16="http://schemas.microsoft.com/office/drawing/2014/main" val="2914831075"/>
                    </a:ext>
                  </a:extLst>
                </a:gridCol>
                <a:gridCol w="1123915">
                  <a:extLst>
                    <a:ext uri="{9D8B030D-6E8A-4147-A177-3AD203B41FA5}">
                      <a16:colId xmlns:a16="http://schemas.microsoft.com/office/drawing/2014/main" val="2427976877"/>
                    </a:ext>
                  </a:extLst>
                </a:gridCol>
                <a:gridCol w="833018">
                  <a:extLst>
                    <a:ext uri="{9D8B030D-6E8A-4147-A177-3AD203B41FA5}">
                      <a16:colId xmlns:a16="http://schemas.microsoft.com/office/drawing/2014/main" val="3204810359"/>
                    </a:ext>
                  </a:extLst>
                </a:gridCol>
              </a:tblGrid>
              <a:tr h="637719">
                <a:tc gridSpan="2">
                  <a:txBody>
                    <a:bodyPr/>
                    <a:lstStyle/>
                    <a:p>
                      <a:pPr algn="ctr">
                        <a:lnSpc>
                          <a:spcPct val="106000"/>
                        </a:lnSpc>
                        <a:spcAft>
                          <a:spcPts val="0"/>
                        </a:spcAft>
                      </a:pPr>
                      <a:r>
                        <a:rPr lang="es-EC" sz="1400" b="1" dirty="0">
                          <a:solidFill>
                            <a:srgbClr val="000000"/>
                          </a:solidFill>
                          <a:effectLst/>
                          <a:latin typeface="Cambria" panose="02040503050406030204" pitchFamily="18" charset="0"/>
                        </a:rPr>
                        <a:t>zeolita sintética</a:t>
                      </a:r>
                      <a:endParaRPr lang="es-EC" sz="1400" b="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nchor="ctr"/>
                </a:tc>
                <a:tc hMerge="1">
                  <a:txBody>
                    <a:bodyPr/>
                    <a:lstStyle/>
                    <a:p>
                      <a:endParaRPr lang="es-EC"/>
                    </a:p>
                  </a:txBody>
                  <a:tcPr/>
                </a:tc>
                <a:tc gridSpan="2">
                  <a:txBody>
                    <a:bodyPr/>
                    <a:lstStyle/>
                    <a:p>
                      <a:pPr algn="ctr">
                        <a:lnSpc>
                          <a:spcPct val="106000"/>
                        </a:lnSpc>
                        <a:spcAft>
                          <a:spcPts val="0"/>
                        </a:spcAft>
                      </a:pPr>
                      <a:r>
                        <a:rPr lang="es-EC" sz="1400" dirty="0">
                          <a:solidFill>
                            <a:srgbClr val="000000"/>
                          </a:solidFill>
                          <a:effectLst/>
                          <a:latin typeface="Cambria" panose="02040503050406030204" pitchFamily="18" charset="0"/>
                        </a:rPr>
                        <a:t>zeolita sintética activada con HCl</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nchor="ctr"/>
                </a:tc>
                <a:tc hMerge="1">
                  <a:txBody>
                    <a:bodyPr/>
                    <a:lstStyle/>
                    <a:p>
                      <a:endParaRPr lang="es-EC"/>
                    </a:p>
                  </a:txBody>
                  <a:tcPr/>
                </a:tc>
                <a:tc gridSpan="2">
                  <a:txBody>
                    <a:bodyPr/>
                    <a:lstStyle/>
                    <a:p>
                      <a:pPr algn="ctr">
                        <a:lnSpc>
                          <a:spcPct val="106000"/>
                        </a:lnSpc>
                        <a:spcAft>
                          <a:spcPts val="0"/>
                        </a:spcAft>
                      </a:pPr>
                      <a:r>
                        <a:rPr lang="es-EC" sz="1400" dirty="0">
                          <a:solidFill>
                            <a:srgbClr val="000000"/>
                          </a:solidFill>
                          <a:effectLst/>
                          <a:latin typeface="Cambria" panose="02040503050406030204" pitchFamily="18" charset="0"/>
                        </a:rPr>
                        <a:t>zeolita sintética activada con NaOH</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nchor="ctr"/>
                </a:tc>
                <a:tc hMerge="1">
                  <a:txBody>
                    <a:bodyPr/>
                    <a:lstStyle/>
                    <a:p>
                      <a:endParaRPr lang="es-EC" dirty="0"/>
                    </a:p>
                  </a:txBody>
                  <a:tcPr marL="21813" marR="21813" marT="0" marB="0"/>
                </a:tc>
                <a:extLst>
                  <a:ext uri="{0D108BD9-81ED-4DB2-BD59-A6C34878D82A}">
                    <a16:rowId xmlns:a16="http://schemas.microsoft.com/office/drawing/2014/main" val="460805414"/>
                  </a:ext>
                </a:extLst>
              </a:tr>
              <a:tr h="637719">
                <a:tc>
                  <a:txBody>
                    <a:bodyPr/>
                    <a:lstStyle/>
                    <a:p>
                      <a:pPr algn="ctr">
                        <a:lnSpc>
                          <a:spcPct val="106000"/>
                        </a:lnSpc>
                        <a:spcAft>
                          <a:spcPts val="0"/>
                        </a:spcAft>
                      </a:pPr>
                      <a:r>
                        <a:rPr lang="es-EC" sz="1400" b="0" dirty="0">
                          <a:solidFill>
                            <a:srgbClr val="000000"/>
                          </a:solidFill>
                          <a:effectLst/>
                          <a:latin typeface="Cambria" panose="02040503050406030204" pitchFamily="18" charset="0"/>
                        </a:rPr>
                        <a:t>Compuesto</a:t>
                      </a:r>
                      <a:endParaRPr lang="es-EC" sz="1400" b="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nchor="ctr"/>
                </a:tc>
                <a:tc>
                  <a:txBody>
                    <a:bodyPr/>
                    <a:lstStyle/>
                    <a:p>
                      <a:pPr algn="ctr">
                        <a:lnSpc>
                          <a:spcPct val="106000"/>
                        </a:lnSpc>
                        <a:spcAft>
                          <a:spcPts val="0"/>
                        </a:spcAft>
                      </a:pPr>
                      <a:r>
                        <a:rPr lang="es-EC" sz="1400">
                          <a:solidFill>
                            <a:srgbClr val="000000"/>
                          </a:solidFill>
                          <a:effectLst/>
                          <a:latin typeface="Cambria" panose="02040503050406030204" pitchFamily="18" charset="0"/>
                        </a:rPr>
                        <a:t>%</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nchor="ctr"/>
                </a:tc>
                <a:tc>
                  <a:txBody>
                    <a:bodyPr/>
                    <a:lstStyle/>
                    <a:p>
                      <a:pPr algn="ctr">
                        <a:lnSpc>
                          <a:spcPct val="106000"/>
                        </a:lnSpc>
                        <a:spcAft>
                          <a:spcPts val="0"/>
                        </a:spcAft>
                      </a:pPr>
                      <a:r>
                        <a:rPr lang="es-EC" sz="1400" smtClean="0">
                          <a:solidFill>
                            <a:srgbClr val="000000"/>
                          </a:solidFill>
                          <a:effectLst/>
                          <a:latin typeface="Cambria" panose="02040503050406030204" pitchFamily="18" charset="0"/>
                        </a:rPr>
                        <a:t>Compuesto</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nchor="ctr"/>
                </a:tc>
                <a:tc>
                  <a:txBody>
                    <a:bodyPr/>
                    <a:lstStyle/>
                    <a:p>
                      <a:pPr algn="ctr">
                        <a:lnSpc>
                          <a:spcPct val="106000"/>
                        </a:lnSpc>
                        <a:spcAft>
                          <a:spcPts val="0"/>
                        </a:spcAft>
                      </a:pPr>
                      <a:r>
                        <a:rPr lang="es-EC" sz="1400" dirty="0" smtClean="0">
                          <a:solidFill>
                            <a:srgbClr val="000000"/>
                          </a:solidFill>
                          <a:effectLst/>
                          <a:latin typeface="Cambria" panose="02040503050406030204" pitchFamily="18" charset="0"/>
                        </a:rPr>
                        <a:t>%</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Compuesto</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nchor="ctr"/>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nchor="ctr"/>
                </a:tc>
                <a:extLst>
                  <a:ext uri="{0D108BD9-81ED-4DB2-BD59-A6C34878D82A}">
                    <a16:rowId xmlns:a16="http://schemas.microsoft.com/office/drawing/2014/main" val="32135516"/>
                  </a:ext>
                </a:extLst>
              </a:tr>
              <a:tr h="318859">
                <a:tc>
                  <a:txBody>
                    <a:bodyPr/>
                    <a:lstStyle/>
                    <a:p>
                      <a:pPr algn="ctr">
                        <a:lnSpc>
                          <a:spcPct val="106000"/>
                        </a:lnSpc>
                        <a:spcAft>
                          <a:spcPts val="0"/>
                        </a:spcAft>
                      </a:pPr>
                      <a:r>
                        <a:rPr lang="es-EC" sz="1400" b="0" dirty="0">
                          <a:solidFill>
                            <a:srgbClr val="000000"/>
                          </a:solidFill>
                          <a:effectLst/>
                          <a:latin typeface="Cambria" panose="02040503050406030204" pitchFamily="18" charset="0"/>
                        </a:rPr>
                        <a:t>SiO</a:t>
                      </a:r>
                      <a:r>
                        <a:rPr lang="es-EC" sz="1400" b="0" baseline="-25000" dirty="0">
                          <a:solidFill>
                            <a:srgbClr val="000000"/>
                          </a:solidFill>
                          <a:effectLst/>
                          <a:latin typeface="Cambria" panose="02040503050406030204" pitchFamily="18" charset="0"/>
                        </a:rPr>
                        <a:t>2</a:t>
                      </a:r>
                      <a:r>
                        <a:rPr lang="es-EC" sz="1400" b="0" dirty="0">
                          <a:solidFill>
                            <a:srgbClr val="000000"/>
                          </a:solidFill>
                          <a:effectLst/>
                          <a:latin typeface="Cambria" panose="02040503050406030204" pitchFamily="18" charset="0"/>
                        </a:rPr>
                        <a:t> </a:t>
                      </a:r>
                      <a:endParaRPr lang="es-EC" sz="1400" b="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a:solidFill>
                            <a:srgbClr val="000000"/>
                          </a:solidFill>
                          <a:effectLst/>
                          <a:latin typeface="Cambria" panose="02040503050406030204" pitchFamily="18" charset="0"/>
                        </a:rPr>
                        <a:t>43.44</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smtClean="0">
                          <a:solidFill>
                            <a:srgbClr val="000000"/>
                          </a:solidFill>
                          <a:effectLst/>
                          <a:latin typeface="Cambria" panose="02040503050406030204" pitchFamily="18" charset="0"/>
                        </a:rPr>
                        <a:t>SiO</a:t>
                      </a:r>
                      <a:r>
                        <a:rPr lang="es-EC" sz="1400" baseline="-25000" smtClean="0">
                          <a:solidFill>
                            <a:srgbClr val="000000"/>
                          </a:solidFill>
                          <a:effectLst/>
                          <a:latin typeface="Cambria" panose="02040503050406030204" pitchFamily="18" charset="0"/>
                        </a:rPr>
                        <a:t>2</a:t>
                      </a:r>
                      <a:r>
                        <a:rPr lang="es-EC" sz="1400" smtClean="0">
                          <a:solidFill>
                            <a:srgbClr val="000000"/>
                          </a:solidFill>
                          <a:effectLst/>
                          <a:latin typeface="Cambria" panose="02040503050406030204" pitchFamily="18" charset="0"/>
                        </a:rPr>
                        <a:t> </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47.84</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a:solidFill>
                            <a:srgbClr val="000000"/>
                          </a:solidFill>
                          <a:effectLst/>
                          <a:latin typeface="Cambria" panose="02040503050406030204" pitchFamily="18" charset="0"/>
                        </a:rPr>
                        <a:t>SiO</a:t>
                      </a:r>
                      <a:r>
                        <a:rPr lang="es-EC" sz="1400" baseline="-25000">
                          <a:solidFill>
                            <a:srgbClr val="000000"/>
                          </a:solidFill>
                          <a:effectLst/>
                          <a:latin typeface="Cambria" panose="02040503050406030204" pitchFamily="18" charset="0"/>
                        </a:rPr>
                        <a:t>2</a:t>
                      </a:r>
                      <a:r>
                        <a:rPr lang="es-EC" sz="1400">
                          <a:solidFill>
                            <a:srgbClr val="000000"/>
                          </a:solidFill>
                          <a:effectLst/>
                          <a:latin typeface="Cambria" panose="02040503050406030204" pitchFamily="18" charset="0"/>
                        </a:rPr>
                        <a:t> </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a:solidFill>
                            <a:srgbClr val="000000"/>
                          </a:solidFill>
                          <a:effectLst/>
                          <a:latin typeface="Cambria" panose="02040503050406030204" pitchFamily="18" charset="0"/>
                        </a:rPr>
                        <a:t>41.63</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extLst>
                  <a:ext uri="{0D108BD9-81ED-4DB2-BD59-A6C34878D82A}">
                    <a16:rowId xmlns:a16="http://schemas.microsoft.com/office/drawing/2014/main" val="3110313085"/>
                  </a:ext>
                </a:extLst>
              </a:tr>
              <a:tr h="347703">
                <a:tc>
                  <a:txBody>
                    <a:bodyPr/>
                    <a:lstStyle/>
                    <a:p>
                      <a:pPr algn="ctr">
                        <a:lnSpc>
                          <a:spcPct val="106000"/>
                        </a:lnSpc>
                        <a:spcAft>
                          <a:spcPts val="0"/>
                        </a:spcAft>
                      </a:pPr>
                      <a:r>
                        <a:rPr lang="es-EC" sz="1400" b="0" dirty="0">
                          <a:solidFill>
                            <a:srgbClr val="000000"/>
                          </a:solidFill>
                          <a:effectLst/>
                          <a:latin typeface="Cambria" panose="02040503050406030204" pitchFamily="18" charset="0"/>
                        </a:rPr>
                        <a:t>Al</a:t>
                      </a:r>
                      <a:r>
                        <a:rPr lang="es-EC" sz="1400" b="0" baseline="-25000" dirty="0">
                          <a:solidFill>
                            <a:srgbClr val="000000"/>
                          </a:solidFill>
                          <a:effectLst/>
                          <a:latin typeface="Cambria" panose="02040503050406030204" pitchFamily="18" charset="0"/>
                        </a:rPr>
                        <a:t>2</a:t>
                      </a:r>
                      <a:r>
                        <a:rPr lang="es-EC" sz="1400" b="0" dirty="0">
                          <a:solidFill>
                            <a:srgbClr val="000000"/>
                          </a:solidFill>
                          <a:effectLst/>
                          <a:latin typeface="Cambria" panose="02040503050406030204" pitchFamily="18" charset="0"/>
                        </a:rPr>
                        <a:t>O</a:t>
                      </a:r>
                      <a:r>
                        <a:rPr lang="es-EC" sz="1400" b="0" baseline="-25000" dirty="0">
                          <a:solidFill>
                            <a:srgbClr val="000000"/>
                          </a:solidFill>
                          <a:effectLst/>
                          <a:latin typeface="Cambria" panose="02040503050406030204" pitchFamily="18" charset="0"/>
                        </a:rPr>
                        <a:t>3</a:t>
                      </a:r>
                      <a:r>
                        <a:rPr lang="es-EC" sz="1400" b="0" dirty="0">
                          <a:solidFill>
                            <a:srgbClr val="000000"/>
                          </a:solidFill>
                          <a:effectLst/>
                          <a:latin typeface="Cambria" panose="02040503050406030204" pitchFamily="18" charset="0"/>
                        </a:rPr>
                        <a:t> </a:t>
                      </a:r>
                      <a:endParaRPr lang="es-EC" sz="1400" b="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a:solidFill>
                            <a:srgbClr val="000000"/>
                          </a:solidFill>
                          <a:effectLst/>
                          <a:latin typeface="Cambria" panose="02040503050406030204" pitchFamily="18" charset="0"/>
                        </a:rPr>
                        <a:t>24.04</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smtClean="0">
                          <a:solidFill>
                            <a:srgbClr val="000000"/>
                          </a:solidFill>
                          <a:effectLst/>
                          <a:latin typeface="Cambria" panose="02040503050406030204" pitchFamily="18" charset="0"/>
                        </a:rPr>
                        <a:t>Al</a:t>
                      </a:r>
                      <a:r>
                        <a:rPr lang="es-EC" sz="1400" baseline="-25000" smtClean="0">
                          <a:solidFill>
                            <a:srgbClr val="000000"/>
                          </a:solidFill>
                          <a:effectLst/>
                          <a:latin typeface="Cambria" panose="02040503050406030204" pitchFamily="18" charset="0"/>
                        </a:rPr>
                        <a:t>2</a:t>
                      </a:r>
                      <a:r>
                        <a:rPr lang="es-EC" sz="1400" smtClean="0">
                          <a:solidFill>
                            <a:srgbClr val="000000"/>
                          </a:solidFill>
                          <a:effectLst/>
                          <a:latin typeface="Cambria" panose="02040503050406030204" pitchFamily="18" charset="0"/>
                        </a:rPr>
                        <a:t>O</a:t>
                      </a:r>
                      <a:r>
                        <a:rPr lang="es-EC" sz="1400" baseline="-25000" smtClean="0">
                          <a:solidFill>
                            <a:srgbClr val="000000"/>
                          </a:solidFill>
                          <a:effectLst/>
                          <a:latin typeface="Cambria" panose="02040503050406030204" pitchFamily="18" charset="0"/>
                        </a:rPr>
                        <a:t>3</a:t>
                      </a:r>
                      <a:r>
                        <a:rPr lang="es-EC" sz="1400" smtClean="0">
                          <a:solidFill>
                            <a:srgbClr val="000000"/>
                          </a:solidFill>
                          <a:effectLst/>
                          <a:latin typeface="Cambria" panose="02040503050406030204" pitchFamily="18" charset="0"/>
                        </a:rPr>
                        <a:t> </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26.59</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Al</a:t>
                      </a:r>
                      <a:r>
                        <a:rPr lang="es-EC" sz="1400" baseline="-25000" dirty="0">
                          <a:solidFill>
                            <a:srgbClr val="000000"/>
                          </a:solidFill>
                          <a:effectLst/>
                          <a:latin typeface="Cambria" panose="02040503050406030204" pitchFamily="18" charset="0"/>
                        </a:rPr>
                        <a:t>2</a:t>
                      </a:r>
                      <a:r>
                        <a:rPr lang="es-EC" sz="1400" dirty="0">
                          <a:solidFill>
                            <a:srgbClr val="000000"/>
                          </a:solidFill>
                          <a:effectLst/>
                          <a:latin typeface="Cambria" panose="02040503050406030204" pitchFamily="18" charset="0"/>
                        </a:rPr>
                        <a:t>O</a:t>
                      </a:r>
                      <a:r>
                        <a:rPr lang="es-EC" sz="1400" baseline="-25000" dirty="0">
                          <a:solidFill>
                            <a:srgbClr val="000000"/>
                          </a:solidFill>
                          <a:effectLst/>
                          <a:latin typeface="Cambria" panose="02040503050406030204" pitchFamily="18" charset="0"/>
                        </a:rPr>
                        <a:t>3</a:t>
                      </a:r>
                      <a:r>
                        <a:rPr lang="es-EC" sz="1400" dirty="0">
                          <a:solidFill>
                            <a:srgbClr val="000000"/>
                          </a:solidFill>
                          <a:effectLst/>
                          <a:latin typeface="Cambria" panose="02040503050406030204" pitchFamily="18" charset="0"/>
                        </a:rPr>
                        <a:t> </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23.25</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extLst>
                  <a:ext uri="{0D108BD9-81ED-4DB2-BD59-A6C34878D82A}">
                    <a16:rowId xmlns:a16="http://schemas.microsoft.com/office/drawing/2014/main" val="2731282011"/>
                  </a:ext>
                </a:extLst>
              </a:tr>
              <a:tr h="318859">
                <a:tc>
                  <a:txBody>
                    <a:bodyPr/>
                    <a:lstStyle/>
                    <a:p>
                      <a:pPr algn="ctr">
                        <a:lnSpc>
                          <a:spcPct val="106000"/>
                        </a:lnSpc>
                        <a:spcAft>
                          <a:spcPts val="0"/>
                        </a:spcAft>
                      </a:pPr>
                      <a:r>
                        <a:rPr lang="es-EC" sz="1400" b="0" dirty="0">
                          <a:solidFill>
                            <a:srgbClr val="000000"/>
                          </a:solidFill>
                          <a:effectLst/>
                          <a:latin typeface="Cambria" panose="02040503050406030204" pitchFamily="18" charset="0"/>
                        </a:rPr>
                        <a:t>Na</a:t>
                      </a:r>
                      <a:r>
                        <a:rPr lang="es-EC" sz="1400" b="0" baseline="-25000" dirty="0">
                          <a:solidFill>
                            <a:srgbClr val="000000"/>
                          </a:solidFill>
                          <a:effectLst/>
                          <a:latin typeface="Cambria" panose="02040503050406030204" pitchFamily="18" charset="0"/>
                        </a:rPr>
                        <a:t>2</a:t>
                      </a:r>
                      <a:r>
                        <a:rPr lang="es-EC" sz="1400" b="0" dirty="0">
                          <a:solidFill>
                            <a:srgbClr val="000000"/>
                          </a:solidFill>
                          <a:effectLst/>
                          <a:latin typeface="Cambria" panose="02040503050406030204" pitchFamily="18" charset="0"/>
                        </a:rPr>
                        <a:t>O </a:t>
                      </a:r>
                      <a:endParaRPr lang="es-EC" sz="1400" b="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a:solidFill>
                            <a:srgbClr val="000000"/>
                          </a:solidFill>
                          <a:effectLst/>
                          <a:latin typeface="Cambria" panose="02040503050406030204" pitchFamily="18" charset="0"/>
                        </a:rPr>
                        <a:t>&gt;11.00</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smtClean="0">
                          <a:solidFill>
                            <a:srgbClr val="000000"/>
                          </a:solidFill>
                          <a:effectLst/>
                          <a:latin typeface="Cambria" panose="02040503050406030204" pitchFamily="18" charset="0"/>
                        </a:rPr>
                        <a:t>Na</a:t>
                      </a:r>
                      <a:r>
                        <a:rPr lang="es-EC" sz="1400" baseline="-25000" smtClean="0">
                          <a:solidFill>
                            <a:srgbClr val="000000"/>
                          </a:solidFill>
                          <a:effectLst/>
                          <a:latin typeface="Cambria" panose="02040503050406030204" pitchFamily="18" charset="0"/>
                        </a:rPr>
                        <a:t>2</a:t>
                      </a:r>
                      <a:r>
                        <a:rPr lang="es-EC" sz="1400" smtClean="0">
                          <a:solidFill>
                            <a:srgbClr val="000000"/>
                          </a:solidFill>
                          <a:effectLst/>
                          <a:latin typeface="Cambria" panose="02040503050406030204" pitchFamily="18" charset="0"/>
                        </a:rPr>
                        <a:t>O </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a:solidFill>
                            <a:srgbClr val="000000"/>
                          </a:solidFill>
                          <a:effectLst/>
                          <a:latin typeface="Cambria" panose="02040503050406030204" pitchFamily="18" charset="0"/>
                        </a:rPr>
                        <a:t>10.47</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a:solidFill>
                            <a:srgbClr val="000000"/>
                          </a:solidFill>
                          <a:effectLst/>
                          <a:latin typeface="Cambria" panose="02040503050406030204" pitchFamily="18" charset="0"/>
                        </a:rPr>
                        <a:t>Na</a:t>
                      </a:r>
                      <a:r>
                        <a:rPr lang="es-EC" sz="1400" baseline="-25000">
                          <a:solidFill>
                            <a:srgbClr val="000000"/>
                          </a:solidFill>
                          <a:effectLst/>
                          <a:latin typeface="Cambria" panose="02040503050406030204" pitchFamily="18" charset="0"/>
                        </a:rPr>
                        <a:t>2</a:t>
                      </a:r>
                      <a:r>
                        <a:rPr lang="es-EC" sz="1400">
                          <a:solidFill>
                            <a:srgbClr val="000000"/>
                          </a:solidFill>
                          <a:effectLst/>
                          <a:latin typeface="Cambria" panose="02040503050406030204" pitchFamily="18" charset="0"/>
                        </a:rPr>
                        <a:t>O </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a:solidFill>
                            <a:srgbClr val="000000"/>
                          </a:solidFill>
                          <a:effectLst/>
                          <a:latin typeface="Cambria" panose="02040503050406030204" pitchFamily="18" charset="0"/>
                        </a:rPr>
                        <a:t>&gt;11.00</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extLst>
                  <a:ext uri="{0D108BD9-81ED-4DB2-BD59-A6C34878D82A}">
                    <a16:rowId xmlns:a16="http://schemas.microsoft.com/office/drawing/2014/main" val="1119743600"/>
                  </a:ext>
                </a:extLst>
              </a:tr>
              <a:tr h="347703">
                <a:tc>
                  <a:txBody>
                    <a:bodyPr/>
                    <a:lstStyle/>
                    <a:p>
                      <a:pPr algn="ctr">
                        <a:lnSpc>
                          <a:spcPct val="106000"/>
                        </a:lnSpc>
                        <a:spcAft>
                          <a:spcPts val="0"/>
                        </a:spcAft>
                      </a:pPr>
                      <a:r>
                        <a:rPr lang="es-EC" sz="1400" b="0" dirty="0">
                          <a:solidFill>
                            <a:srgbClr val="000000"/>
                          </a:solidFill>
                          <a:effectLst/>
                          <a:latin typeface="Cambria" panose="02040503050406030204" pitchFamily="18" charset="0"/>
                        </a:rPr>
                        <a:t>Si/Al</a:t>
                      </a:r>
                      <a:endParaRPr lang="es-EC" sz="1400" b="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a:solidFill>
                            <a:srgbClr val="000000"/>
                          </a:solidFill>
                          <a:effectLst/>
                          <a:latin typeface="Cambria" panose="02040503050406030204" pitchFamily="18" charset="0"/>
                        </a:rPr>
                        <a:t>1.60</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dirty="0" smtClean="0">
                          <a:solidFill>
                            <a:srgbClr val="000000"/>
                          </a:solidFill>
                          <a:effectLst/>
                          <a:latin typeface="Cambria" panose="02040503050406030204" pitchFamily="18" charset="0"/>
                        </a:rPr>
                        <a:t>Si/Al</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a:solidFill>
                            <a:srgbClr val="000000"/>
                          </a:solidFill>
                          <a:effectLst/>
                          <a:latin typeface="Cambria" panose="02040503050406030204" pitchFamily="18" charset="0"/>
                        </a:rPr>
                        <a:t>1.59</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a:solidFill>
                            <a:srgbClr val="000000"/>
                          </a:solidFill>
                          <a:effectLst/>
                          <a:latin typeface="Cambria" panose="02040503050406030204" pitchFamily="18" charset="0"/>
                        </a:rPr>
                        <a:t>Si/Al</a:t>
                      </a:r>
                      <a:endParaRPr lang="es-EC" sz="140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tc>
                  <a:txBody>
                    <a:bodyPr/>
                    <a:lstStyle/>
                    <a:p>
                      <a:pPr algn="ctr">
                        <a:lnSpc>
                          <a:spcPct val="106000"/>
                        </a:lnSpc>
                        <a:spcAft>
                          <a:spcPts val="0"/>
                        </a:spcAft>
                      </a:pPr>
                      <a:r>
                        <a:rPr lang="es-EC" sz="1400" dirty="0">
                          <a:solidFill>
                            <a:srgbClr val="000000"/>
                          </a:solidFill>
                          <a:effectLst/>
                          <a:latin typeface="Cambria" panose="02040503050406030204" pitchFamily="18" charset="0"/>
                        </a:rPr>
                        <a:t>1.58</a:t>
                      </a:r>
                      <a:endParaRPr lang="es-EC" sz="14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a:txBody>
                  <a:tcPr marL="21813" marR="21813" marT="0" marB="0"/>
                </a:tc>
                <a:extLst>
                  <a:ext uri="{0D108BD9-81ED-4DB2-BD59-A6C34878D82A}">
                    <a16:rowId xmlns:a16="http://schemas.microsoft.com/office/drawing/2014/main" val="2022249221"/>
                  </a:ext>
                </a:extLst>
              </a:tr>
            </a:tbl>
          </a:graphicData>
        </a:graphic>
      </p:graphicFrame>
    </p:spTree>
    <p:extLst>
      <p:ext uri="{BB962C8B-B14F-4D97-AF65-F5344CB8AC3E}">
        <p14:creationId xmlns:p14="http://schemas.microsoft.com/office/powerpoint/2010/main" val="580442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484309" y="264031"/>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PRUEBAS PRELIMINARES CON K</a:t>
            </a:r>
            <a:r>
              <a:rPr lang="es-EC" sz="3200" b="1" baseline="-25000" dirty="0" smtClean="0">
                <a:solidFill>
                  <a:schemeClr val="tx1">
                    <a:lumMod val="10000"/>
                  </a:schemeClr>
                </a:solidFill>
                <a:latin typeface="Cambria" panose="02040503050406030204" pitchFamily="18" charset="0"/>
              </a:rPr>
              <a:t>2</a:t>
            </a:r>
            <a:r>
              <a:rPr lang="es-EC" sz="3200" b="1" dirty="0" smtClean="0">
                <a:solidFill>
                  <a:schemeClr val="tx1">
                    <a:lumMod val="10000"/>
                  </a:schemeClr>
                </a:solidFill>
                <a:latin typeface="Cambria" panose="02040503050406030204" pitchFamily="18" charset="0"/>
              </a:rPr>
              <a:t>Cr</a:t>
            </a:r>
            <a:r>
              <a:rPr lang="es-EC" sz="3200" b="1" baseline="-25000" dirty="0" smtClean="0">
                <a:solidFill>
                  <a:schemeClr val="tx1">
                    <a:lumMod val="10000"/>
                  </a:schemeClr>
                </a:solidFill>
                <a:latin typeface="Cambria" panose="02040503050406030204" pitchFamily="18" charset="0"/>
              </a:rPr>
              <a:t>2</a:t>
            </a:r>
            <a:r>
              <a:rPr lang="es-EC" sz="3200" b="1" dirty="0" smtClean="0">
                <a:solidFill>
                  <a:schemeClr val="tx1">
                    <a:lumMod val="10000"/>
                  </a:schemeClr>
                </a:solidFill>
                <a:latin typeface="Cambria" panose="02040503050406030204" pitchFamily="18" charset="0"/>
              </a:rPr>
              <a:t>O</a:t>
            </a:r>
            <a:r>
              <a:rPr lang="es-EC" sz="3200" b="1" baseline="-25000" dirty="0" smtClean="0">
                <a:solidFill>
                  <a:schemeClr val="tx1">
                    <a:lumMod val="10000"/>
                  </a:schemeClr>
                </a:solidFill>
                <a:latin typeface="Cambria" panose="02040503050406030204" pitchFamily="18" charset="0"/>
              </a:rPr>
              <a:t>7</a:t>
            </a:r>
            <a:endParaRPr lang="es-EC" sz="3200" b="1" baseline="-25000" dirty="0">
              <a:solidFill>
                <a:schemeClr val="tx1">
                  <a:lumMod val="10000"/>
                </a:schemeClr>
              </a:solidFill>
              <a:latin typeface="Cambria" panose="02040503050406030204" pitchFamily="18" charset="0"/>
            </a:endParaRPr>
          </a:p>
        </p:txBody>
      </p:sp>
      <p:sp>
        <p:nvSpPr>
          <p:cNvPr id="4" name="Marcador de posición de contenido 2"/>
          <p:cNvSpPr>
            <a:spLocks noGrp="1"/>
          </p:cNvSpPr>
          <p:nvPr>
            <p:ph idx="1"/>
          </p:nvPr>
        </p:nvSpPr>
        <p:spPr>
          <a:xfrm>
            <a:off x="2149597" y="1669531"/>
            <a:ext cx="2939735" cy="580845"/>
          </a:xfrm>
          <a:ln w="38100">
            <a:solidFill>
              <a:schemeClr val="bg1">
                <a:lumMod val="65000"/>
              </a:schemeClr>
            </a:solidFill>
          </a:ln>
        </p:spPr>
        <p:txBody>
          <a:bodyPr>
            <a:noAutofit/>
          </a:bodyPr>
          <a:lstStyle/>
          <a:p>
            <a:pPr marL="0" indent="0">
              <a:lnSpc>
                <a:spcPct val="150000"/>
              </a:lnSpc>
              <a:buNone/>
            </a:pPr>
            <a:r>
              <a:rPr lang="es-EC" sz="2000" dirty="0" smtClean="0">
                <a:solidFill>
                  <a:schemeClr val="tx1">
                    <a:lumMod val="10000"/>
                  </a:schemeClr>
                </a:solidFill>
                <a:latin typeface="Cambria" panose="02040503050406030204" pitchFamily="18" charset="0"/>
              </a:rPr>
              <a:t>Condiciones de trabajo</a:t>
            </a:r>
            <a:endParaRPr lang="es-ES" sz="2000" noProof="1" smtClean="0">
              <a:solidFill>
                <a:schemeClr val="tx1">
                  <a:lumMod val="10000"/>
                </a:schemeClr>
              </a:solidFill>
              <a:latin typeface="Cambria" panose="02040503050406030204" pitchFamily="18" charset="0"/>
              <a:ea typeface="Cambria Math" panose="02040503050406030204" pitchFamily="18" charset="0"/>
            </a:endParaRPr>
          </a:p>
        </p:txBody>
      </p:sp>
      <p:sp>
        <p:nvSpPr>
          <p:cNvPr id="5" name="Rectángulo 4"/>
          <p:cNvSpPr/>
          <p:nvPr/>
        </p:nvSpPr>
        <p:spPr>
          <a:xfrm>
            <a:off x="7235596" y="1082792"/>
            <a:ext cx="2401891" cy="1754326"/>
          </a:xfrm>
          <a:prstGeom prst="rect">
            <a:avLst/>
          </a:prstGeom>
          <a:ln w="38100">
            <a:solidFill>
              <a:schemeClr val="bg1">
                <a:lumMod val="65000"/>
              </a:schemeClr>
            </a:solidFill>
          </a:ln>
        </p:spPr>
        <p:txBody>
          <a:bodyPr wrap="square">
            <a:spAutoFit/>
          </a:bodyPr>
          <a:lstStyle/>
          <a:p>
            <a:pPr lvl="0" algn="just">
              <a:lnSpc>
                <a:spcPct val="150000"/>
              </a:lnSpc>
            </a:pPr>
            <a:r>
              <a:rPr lang="es-EC" dirty="0" smtClean="0">
                <a:solidFill>
                  <a:schemeClr val="tx1">
                    <a:lumMod val="10000"/>
                  </a:schemeClr>
                </a:solidFill>
                <a:latin typeface="Cambria" panose="02040503050406030204" pitchFamily="18" charset="0"/>
              </a:rPr>
              <a:t>Volumen: 100 </a:t>
            </a:r>
            <a:r>
              <a:rPr lang="es-EC" dirty="0" err="1" smtClean="0">
                <a:solidFill>
                  <a:schemeClr val="tx1">
                    <a:lumMod val="10000"/>
                  </a:schemeClr>
                </a:solidFill>
                <a:latin typeface="Cambria" panose="02040503050406030204" pitchFamily="18" charset="0"/>
              </a:rPr>
              <a:t>mL</a:t>
            </a:r>
            <a:endParaRPr lang="es-EC" dirty="0" smtClean="0">
              <a:solidFill>
                <a:schemeClr val="tx1">
                  <a:lumMod val="10000"/>
                </a:schemeClr>
              </a:solidFill>
              <a:latin typeface="Cambria" panose="02040503050406030204" pitchFamily="18" charset="0"/>
            </a:endParaRPr>
          </a:p>
          <a:p>
            <a:pPr lvl="0" algn="just">
              <a:lnSpc>
                <a:spcPct val="150000"/>
              </a:lnSpc>
            </a:pPr>
            <a:r>
              <a:rPr lang="es-EC" dirty="0" smtClean="0">
                <a:solidFill>
                  <a:schemeClr val="tx1">
                    <a:lumMod val="10000"/>
                  </a:schemeClr>
                </a:solidFill>
                <a:latin typeface="Cambria" panose="02040503050406030204" pitchFamily="18" charset="0"/>
              </a:rPr>
              <a:t>Masa zeolita: 1 g</a:t>
            </a:r>
          </a:p>
          <a:p>
            <a:pPr lvl="0" algn="just">
              <a:lnSpc>
                <a:spcPct val="150000"/>
              </a:lnSpc>
            </a:pPr>
            <a:r>
              <a:rPr lang="es-EC" dirty="0" smtClean="0">
                <a:solidFill>
                  <a:schemeClr val="tx1">
                    <a:lumMod val="10000"/>
                  </a:schemeClr>
                </a:solidFill>
                <a:latin typeface="Cambria" panose="02040503050406030204" pitchFamily="18" charset="0"/>
              </a:rPr>
              <a:t>Tiempo agitación: 3 h</a:t>
            </a:r>
          </a:p>
          <a:p>
            <a:pPr lvl="0" algn="just">
              <a:lnSpc>
                <a:spcPct val="150000"/>
              </a:lnSpc>
            </a:pPr>
            <a:r>
              <a:rPr lang="es-EC" dirty="0" smtClean="0">
                <a:solidFill>
                  <a:schemeClr val="tx1">
                    <a:lumMod val="10000"/>
                  </a:schemeClr>
                </a:solidFill>
                <a:latin typeface="Cambria" panose="02040503050406030204" pitchFamily="18" charset="0"/>
              </a:rPr>
              <a:t>Velocidad: 250 rpm</a:t>
            </a:r>
            <a:endParaRPr lang="es-ES" dirty="0">
              <a:solidFill>
                <a:schemeClr val="tx1">
                  <a:lumMod val="10000"/>
                </a:schemeClr>
              </a:solidFill>
              <a:latin typeface="Cambria" panose="02040503050406030204" pitchFamily="18" charset="0"/>
            </a:endParaRPr>
          </a:p>
        </p:txBody>
      </p:sp>
      <p:sp>
        <p:nvSpPr>
          <p:cNvPr id="7" name="Rectángulo 6"/>
          <p:cNvSpPr/>
          <p:nvPr/>
        </p:nvSpPr>
        <p:spPr>
          <a:xfrm>
            <a:off x="2136093" y="2837118"/>
            <a:ext cx="1678261" cy="507831"/>
          </a:xfrm>
          <a:prstGeom prst="rect">
            <a:avLst/>
          </a:prstGeom>
          <a:ln w="38100">
            <a:solidFill>
              <a:schemeClr val="bg1">
                <a:lumMod val="65000"/>
              </a:schemeClr>
            </a:solidFill>
          </a:ln>
        </p:spPr>
        <p:txBody>
          <a:bodyPr wrap="square">
            <a:spAutoFit/>
          </a:bodyPr>
          <a:lstStyle/>
          <a:p>
            <a:pPr>
              <a:lnSpc>
                <a:spcPct val="150000"/>
              </a:lnSpc>
            </a:pPr>
            <a:r>
              <a:rPr lang="es-EC" dirty="0" smtClean="0">
                <a:solidFill>
                  <a:schemeClr val="tx1">
                    <a:lumMod val="10000"/>
                  </a:schemeClr>
                </a:solidFill>
                <a:latin typeface="Cambria" panose="02040503050406030204" pitchFamily="18" charset="0"/>
              </a:rPr>
              <a:t>Sin regular pH</a:t>
            </a:r>
            <a:endParaRPr lang="es-ES" sz="1600" b="1" dirty="0">
              <a:solidFill>
                <a:schemeClr val="tx1">
                  <a:lumMod val="10000"/>
                </a:schemeClr>
              </a:solidFill>
              <a:latin typeface="Cambria" panose="02040503050406030204" pitchFamily="18" charset="0"/>
            </a:endParaRPr>
          </a:p>
        </p:txBody>
      </p:sp>
      <p:sp>
        <p:nvSpPr>
          <p:cNvPr id="9" name="Flecha derecha 8"/>
          <p:cNvSpPr/>
          <p:nvPr/>
        </p:nvSpPr>
        <p:spPr>
          <a:xfrm>
            <a:off x="5460298" y="1732435"/>
            <a:ext cx="1033367" cy="455039"/>
          </a:xfrm>
          <a:prstGeom prst="rightArrow">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10000"/>
                </a:schemeClr>
              </a:solidFill>
              <a:latin typeface="Cambria" panose="020405030504060302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717709436"/>
              </p:ext>
            </p:extLst>
          </p:nvPr>
        </p:nvGraphicFramePr>
        <p:xfrm>
          <a:off x="6493665" y="3527786"/>
          <a:ext cx="5328220" cy="2224480"/>
        </p:xfrm>
        <a:graphic>
          <a:graphicData uri="http://schemas.openxmlformats.org/drawingml/2006/table">
            <a:tbl>
              <a:tblPr firstRow="1" firstCol="1" bandRow="1">
                <a:tableStyleId>{5C22544A-7EE6-4342-B048-85BDC9FD1C3A}</a:tableStyleId>
              </a:tblPr>
              <a:tblGrid>
                <a:gridCol w="1291798">
                  <a:extLst>
                    <a:ext uri="{9D8B030D-6E8A-4147-A177-3AD203B41FA5}">
                      <a16:colId xmlns:a16="http://schemas.microsoft.com/office/drawing/2014/main" val="2662814031"/>
                    </a:ext>
                  </a:extLst>
                </a:gridCol>
                <a:gridCol w="952566">
                  <a:extLst>
                    <a:ext uri="{9D8B030D-6E8A-4147-A177-3AD203B41FA5}">
                      <a16:colId xmlns:a16="http://schemas.microsoft.com/office/drawing/2014/main" val="3926468879"/>
                    </a:ext>
                  </a:extLst>
                </a:gridCol>
                <a:gridCol w="1027952">
                  <a:extLst>
                    <a:ext uri="{9D8B030D-6E8A-4147-A177-3AD203B41FA5}">
                      <a16:colId xmlns:a16="http://schemas.microsoft.com/office/drawing/2014/main" val="53668347"/>
                    </a:ext>
                  </a:extLst>
                </a:gridCol>
                <a:gridCol w="1027952">
                  <a:extLst>
                    <a:ext uri="{9D8B030D-6E8A-4147-A177-3AD203B41FA5}">
                      <a16:colId xmlns:a16="http://schemas.microsoft.com/office/drawing/2014/main" val="2467999985"/>
                    </a:ext>
                  </a:extLst>
                </a:gridCol>
                <a:gridCol w="1027952">
                  <a:extLst>
                    <a:ext uri="{9D8B030D-6E8A-4147-A177-3AD203B41FA5}">
                      <a16:colId xmlns:a16="http://schemas.microsoft.com/office/drawing/2014/main" val="2616790106"/>
                    </a:ext>
                  </a:extLst>
                </a:gridCol>
              </a:tblGrid>
              <a:tr h="573951">
                <a:tc>
                  <a:txBody>
                    <a:bodyPr/>
                    <a:lstStyle/>
                    <a:p>
                      <a:pPr algn="ctr">
                        <a:lnSpc>
                          <a:spcPct val="106000"/>
                        </a:lnSpc>
                        <a:spcAft>
                          <a:spcPts val="0"/>
                        </a:spcAft>
                      </a:pPr>
                      <a:r>
                        <a:rPr lang="es-EC" sz="1400" dirty="0" smtClean="0">
                          <a:solidFill>
                            <a:schemeClr val="tx1">
                              <a:lumMod val="10000"/>
                            </a:schemeClr>
                          </a:solidFill>
                          <a:effectLst/>
                          <a:latin typeface="Cambria" panose="02040503050406030204" pitchFamily="18" charset="0"/>
                        </a:rPr>
                        <a:t>Parámetro</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ZS NaOH (pH=7)</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ZN HCl (pH=2.20)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456806032"/>
                  </a:ext>
                </a:extLst>
              </a:tr>
              <a:tr h="330944">
                <a:tc>
                  <a:txBody>
                    <a:bodyPr/>
                    <a:lstStyle/>
                    <a:p>
                      <a:pPr>
                        <a:lnSpc>
                          <a:spcPct val="106000"/>
                        </a:lnSpc>
                        <a:spcAft>
                          <a:spcPts val="0"/>
                        </a:spcAft>
                      </a:pPr>
                      <a:r>
                        <a:rPr lang="es-EC" sz="1400" dirty="0">
                          <a:solidFill>
                            <a:schemeClr val="tx1">
                              <a:lumMod val="10000"/>
                            </a:schemeClr>
                          </a:solidFill>
                          <a:effectLst/>
                          <a:latin typeface="Cambria" panose="02040503050406030204" pitchFamily="18" charset="0"/>
                        </a:rPr>
                        <a:t>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Prueba 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Prueba 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Prueba 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Prueba 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4613741"/>
                  </a:ext>
                </a:extLst>
              </a:tr>
              <a:tr h="330944">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Co (mg/L)</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1.00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1.00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1.00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1.00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0551360"/>
                  </a:ext>
                </a:extLst>
              </a:tr>
              <a:tr h="330944">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Cf (mg/L)</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0.84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0.85</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0.87</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0.86</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60331171"/>
                  </a:ext>
                </a:extLst>
              </a:tr>
              <a:tr h="657697">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Remoción Cr (VI)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16.00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15.00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13.00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14.00</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89124684"/>
                  </a:ext>
                </a:extLst>
              </a:tr>
            </a:tbl>
          </a:graphicData>
        </a:graphic>
      </p:graphicFrame>
      <mc:AlternateContent xmlns:mc="http://schemas.openxmlformats.org/markup-compatibility/2006" xmlns:a14="http://schemas.microsoft.com/office/drawing/2010/main">
        <mc:Choice Requires="a14">
          <p:sp>
            <p:nvSpPr>
              <p:cNvPr id="15" name="Rectángulo 14"/>
              <p:cNvSpPr/>
              <p:nvPr/>
            </p:nvSpPr>
            <p:spPr>
              <a:xfrm>
                <a:off x="1777848" y="3988110"/>
                <a:ext cx="3311484" cy="717119"/>
              </a:xfrm>
              <a:prstGeom prst="rect">
                <a:avLst/>
              </a:prstGeom>
              <a:ln>
                <a:solidFill>
                  <a:schemeClr val="bg1">
                    <a:lumMod val="65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 </m:t>
                      </m:r>
                      <m:r>
                        <a:rPr lang="es-EC" smtClean="0">
                          <a:solidFill>
                            <a:schemeClr val="tx1">
                              <a:lumMod val="10000"/>
                            </a:schemeClr>
                          </a:solidFill>
                          <a:latin typeface="Cambria Math" panose="02040503050406030204" pitchFamily="18" charset="0"/>
                        </a:rPr>
                        <m:t>% </m:t>
                      </m:r>
                      <m:r>
                        <a:rPr lang="es-EC" i="1">
                          <a:solidFill>
                            <a:schemeClr val="tx1">
                              <a:lumMod val="10000"/>
                            </a:schemeClr>
                          </a:solidFill>
                          <a:latin typeface="Cambria Math" panose="02040503050406030204" pitchFamily="18" charset="0"/>
                        </a:rPr>
                        <m:t>𝑅𝑒𝑚𝑜𝑐𝑖</m:t>
                      </m:r>
                      <m:r>
                        <a:rPr lang="es-EC" i="0">
                          <a:solidFill>
                            <a:schemeClr val="tx1">
                              <a:lumMod val="10000"/>
                            </a:schemeClr>
                          </a:solidFill>
                          <a:latin typeface="Cambria Math" panose="02040503050406030204" pitchFamily="18" charset="0"/>
                        </a:rPr>
                        <m:t>ó</m:t>
                      </m:r>
                      <m:r>
                        <a:rPr lang="es-EC" i="1">
                          <a:solidFill>
                            <a:schemeClr val="tx1">
                              <a:lumMod val="10000"/>
                            </a:schemeClr>
                          </a:solidFill>
                          <a:latin typeface="Cambria Math" panose="02040503050406030204" pitchFamily="18" charset="0"/>
                        </a:rPr>
                        <m:t>𝑛</m:t>
                      </m:r>
                      <m:r>
                        <a:rPr lang="es-EC" i="0">
                          <a:solidFill>
                            <a:schemeClr val="tx1">
                              <a:lumMod val="10000"/>
                            </a:schemeClr>
                          </a:solidFill>
                          <a:latin typeface="Cambria Math" panose="02040503050406030204" pitchFamily="18" charset="0"/>
                        </a:rPr>
                        <m:t>=</m:t>
                      </m:r>
                      <m:f>
                        <m:fPr>
                          <m:ctrlPr>
                            <a:rPr lang="es-EC" i="1">
                              <a:solidFill>
                                <a:schemeClr val="tx1">
                                  <a:lumMod val="10000"/>
                                </a:schemeClr>
                              </a:solidFill>
                              <a:latin typeface="Cambria Math" panose="02040503050406030204" pitchFamily="18" charset="0"/>
                            </a:rPr>
                          </m:ctrlPr>
                        </m:fPr>
                        <m:num>
                          <m:d>
                            <m:dPr>
                              <m:ctrlPr>
                                <a:rPr lang="es-EC" i="1">
                                  <a:solidFill>
                                    <a:schemeClr val="tx1">
                                      <a:lumMod val="10000"/>
                                    </a:schemeClr>
                                  </a:solidFill>
                                  <a:latin typeface="Cambria Math" panose="02040503050406030204" pitchFamily="18" charset="0"/>
                                </a:rPr>
                              </m:ctrlPr>
                            </m:dPr>
                            <m:e>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𝐶</m:t>
                                  </m:r>
                                </m:e>
                                <m:sub>
                                  <m:r>
                                    <a:rPr lang="es-EC" i="1">
                                      <a:solidFill>
                                        <a:schemeClr val="tx1">
                                          <a:lumMod val="10000"/>
                                        </a:schemeClr>
                                      </a:solidFill>
                                      <a:latin typeface="Cambria Math" panose="02040503050406030204" pitchFamily="18" charset="0"/>
                                    </a:rPr>
                                    <m:t>𝑖</m:t>
                                  </m:r>
                                </m:sub>
                              </m:sSub>
                              <m:r>
                                <a:rPr lang="es-EC" i="0">
                                  <a:solidFill>
                                    <a:schemeClr val="tx1">
                                      <a:lumMod val="10000"/>
                                    </a:schemeClr>
                                  </a:solidFill>
                                  <a:latin typeface="Cambria Math" panose="02040503050406030204" pitchFamily="18" charset="0"/>
                                </a:rPr>
                                <m:t>−</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𝐶</m:t>
                                  </m:r>
                                </m:e>
                                <m:sub>
                                  <m:r>
                                    <a:rPr lang="es-EC" i="1">
                                      <a:solidFill>
                                        <a:schemeClr val="tx1">
                                          <a:lumMod val="10000"/>
                                        </a:schemeClr>
                                      </a:solidFill>
                                      <a:latin typeface="Cambria Math" panose="02040503050406030204" pitchFamily="18" charset="0"/>
                                    </a:rPr>
                                    <m:t>𝑓</m:t>
                                  </m:r>
                                </m:sub>
                              </m:sSub>
                            </m:e>
                          </m:d>
                        </m:num>
                        <m:den>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𝐶</m:t>
                              </m:r>
                            </m:e>
                            <m:sub>
                              <m:r>
                                <a:rPr lang="es-EC" i="1">
                                  <a:solidFill>
                                    <a:schemeClr val="tx1">
                                      <a:lumMod val="10000"/>
                                    </a:schemeClr>
                                  </a:solidFill>
                                  <a:latin typeface="Cambria Math" panose="02040503050406030204" pitchFamily="18" charset="0"/>
                                </a:rPr>
                                <m:t>𝑖</m:t>
                              </m:r>
                            </m:sub>
                          </m:sSub>
                        </m:den>
                      </m:f>
                      <m:r>
                        <a:rPr lang="es-EC" i="1">
                          <a:solidFill>
                            <a:schemeClr val="tx1">
                              <a:lumMod val="10000"/>
                            </a:schemeClr>
                          </a:solidFill>
                          <a:latin typeface="Cambria Math" panose="02040503050406030204" pitchFamily="18" charset="0"/>
                        </a:rPr>
                        <m:t>𝑥</m:t>
                      </m:r>
                      <m:r>
                        <a:rPr lang="es-EC" i="0">
                          <a:solidFill>
                            <a:schemeClr val="tx1">
                              <a:lumMod val="10000"/>
                            </a:schemeClr>
                          </a:solidFill>
                          <a:latin typeface="Cambria Math" panose="02040503050406030204" pitchFamily="18" charset="0"/>
                        </a:rPr>
                        <m:t>100</m:t>
                      </m:r>
                    </m:oMath>
                  </m:oMathPara>
                </a14:m>
                <a:endParaRPr lang="es-EC" dirty="0">
                  <a:solidFill>
                    <a:schemeClr val="tx1">
                      <a:lumMod val="10000"/>
                    </a:schemeClr>
                  </a:solidFill>
                </a:endParaRPr>
              </a:p>
            </p:txBody>
          </p:sp>
        </mc:Choice>
        <mc:Fallback xmlns="">
          <p:sp>
            <p:nvSpPr>
              <p:cNvPr id="15" name="Rectángulo 14"/>
              <p:cNvSpPr>
                <a:spLocks noRot="1" noChangeAspect="1" noMove="1" noResize="1" noEditPoints="1" noAdjustHandles="1" noChangeArrowheads="1" noChangeShapeType="1" noTextEdit="1"/>
              </p:cNvSpPr>
              <p:nvPr/>
            </p:nvSpPr>
            <p:spPr>
              <a:xfrm>
                <a:off x="1777848" y="3988110"/>
                <a:ext cx="3311484" cy="717119"/>
              </a:xfrm>
              <a:prstGeom prst="rect">
                <a:avLst/>
              </a:prstGeom>
              <a:blipFill>
                <a:blip r:embed="rId2"/>
                <a:stretch>
                  <a:fillRect/>
                </a:stretch>
              </a:blipFill>
              <a:ln>
                <a:solidFill>
                  <a:schemeClr val="bg1">
                    <a:lumMod val="65000"/>
                  </a:schemeClr>
                </a:solidFill>
              </a:ln>
            </p:spPr>
            <p:txBody>
              <a:bodyPr/>
              <a:lstStyle/>
              <a:p>
                <a:r>
                  <a:rPr lang="es-EC">
                    <a:noFill/>
                  </a:rPr>
                  <a:t> </a:t>
                </a:r>
              </a:p>
            </p:txBody>
          </p:sp>
        </mc:Fallback>
      </mc:AlternateContent>
    </p:spTree>
    <p:extLst>
      <p:ext uri="{BB962C8B-B14F-4D97-AF65-F5344CB8AC3E}">
        <p14:creationId xmlns:p14="http://schemas.microsoft.com/office/powerpoint/2010/main" val="3459581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484309" y="264031"/>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PRUEBAS PRELIMINARES CON K</a:t>
            </a:r>
            <a:r>
              <a:rPr lang="es-EC" sz="3200" b="1" baseline="-25000" dirty="0" smtClean="0">
                <a:solidFill>
                  <a:schemeClr val="tx1">
                    <a:lumMod val="10000"/>
                  </a:schemeClr>
                </a:solidFill>
                <a:latin typeface="Cambria" panose="02040503050406030204" pitchFamily="18" charset="0"/>
              </a:rPr>
              <a:t>2</a:t>
            </a:r>
            <a:r>
              <a:rPr lang="es-EC" sz="3200" b="1" dirty="0" smtClean="0">
                <a:solidFill>
                  <a:schemeClr val="tx1">
                    <a:lumMod val="10000"/>
                  </a:schemeClr>
                </a:solidFill>
                <a:latin typeface="Cambria" panose="02040503050406030204" pitchFamily="18" charset="0"/>
              </a:rPr>
              <a:t>Cr</a:t>
            </a:r>
            <a:r>
              <a:rPr lang="es-EC" sz="3200" b="1" baseline="-25000" dirty="0" smtClean="0">
                <a:solidFill>
                  <a:schemeClr val="tx1">
                    <a:lumMod val="10000"/>
                  </a:schemeClr>
                </a:solidFill>
                <a:latin typeface="Cambria" panose="02040503050406030204" pitchFamily="18" charset="0"/>
              </a:rPr>
              <a:t>2</a:t>
            </a:r>
            <a:r>
              <a:rPr lang="es-EC" sz="3200" b="1" dirty="0" smtClean="0">
                <a:solidFill>
                  <a:schemeClr val="tx1">
                    <a:lumMod val="10000"/>
                  </a:schemeClr>
                </a:solidFill>
                <a:latin typeface="Cambria" panose="02040503050406030204" pitchFamily="18" charset="0"/>
              </a:rPr>
              <a:t>O</a:t>
            </a:r>
            <a:r>
              <a:rPr lang="es-EC" sz="3200" b="1" baseline="-25000" dirty="0" smtClean="0">
                <a:solidFill>
                  <a:schemeClr val="tx1">
                    <a:lumMod val="10000"/>
                  </a:schemeClr>
                </a:solidFill>
                <a:latin typeface="Cambria" panose="02040503050406030204" pitchFamily="18" charset="0"/>
              </a:rPr>
              <a:t>7</a:t>
            </a:r>
            <a:endParaRPr lang="es-EC" sz="3200" b="1" baseline="-25000" dirty="0">
              <a:solidFill>
                <a:schemeClr val="tx1">
                  <a:lumMod val="10000"/>
                </a:schemeClr>
              </a:solidFill>
              <a:latin typeface="Cambria" panose="02040503050406030204" pitchFamily="18" charset="0"/>
            </a:endParaRPr>
          </a:p>
        </p:txBody>
      </p:sp>
      <p:sp>
        <p:nvSpPr>
          <p:cNvPr id="7" name="Rectángulo 6"/>
          <p:cNvSpPr/>
          <p:nvPr/>
        </p:nvSpPr>
        <p:spPr>
          <a:xfrm>
            <a:off x="7997537" y="5646379"/>
            <a:ext cx="1118065" cy="507831"/>
          </a:xfrm>
          <a:prstGeom prst="rect">
            <a:avLst/>
          </a:prstGeom>
          <a:ln w="38100">
            <a:solidFill>
              <a:schemeClr val="accent5">
                <a:lumMod val="50000"/>
              </a:schemeClr>
            </a:solidFill>
          </a:ln>
        </p:spPr>
        <p:txBody>
          <a:bodyPr wrap="square">
            <a:spAutoFit/>
          </a:bodyPr>
          <a:lstStyle/>
          <a:p>
            <a:pPr>
              <a:lnSpc>
                <a:spcPct val="150000"/>
              </a:lnSpc>
            </a:pPr>
            <a:r>
              <a:rPr lang="es-EC" dirty="0" smtClean="0">
                <a:solidFill>
                  <a:schemeClr val="tx1">
                    <a:lumMod val="10000"/>
                  </a:schemeClr>
                </a:solidFill>
                <a:latin typeface="Cambria" panose="02040503050406030204" pitchFamily="18" charset="0"/>
              </a:rPr>
              <a:t>ZN NaOH</a:t>
            </a:r>
            <a:endParaRPr lang="es-ES" sz="1600" b="1" dirty="0">
              <a:solidFill>
                <a:schemeClr val="tx1">
                  <a:lumMod val="10000"/>
                </a:schemeClr>
              </a:solidFill>
              <a:latin typeface="Cambria" panose="02040503050406030204" pitchFamily="18" charset="0"/>
            </a:endParaRPr>
          </a:p>
        </p:txBody>
      </p:sp>
      <p:sp>
        <p:nvSpPr>
          <p:cNvPr id="11" name="Rectángulo 10"/>
          <p:cNvSpPr/>
          <p:nvPr/>
        </p:nvSpPr>
        <p:spPr>
          <a:xfrm>
            <a:off x="7522979" y="1086694"/>
            <a:ext cx="2401891" cy="923330"/>
          </a:xfrm>
          <a:prstGeom prst="rect">
            <a:avLst/>
          </a:prstGeom>
          <a:ln w="38100">
            <a:solidFill>
              <a:schemeClr val="bg1">
                <a:lumMod val="65000"/>
              </a:schemeClr>
            </a:solidFill>
          </a:ln>
        </p:spPr>
        <p:txBody>
          <a:bodyPr wrap="square">
            <a:spAutoFit/>
          </a:bodyPr>
          <a:lstStyle/>
          <a:p>
            <a:pPr lvl="0" algn="just">
              <a:lnSpc>
                <a:spcPct val="150000"/>
              </a:lnSpc>
            </a:pPr>
            <a:r>
              <a:rPr lang="es-EC" dirty="0" smtClean="0">
                <a:solidFill>
                  <a:schemeClr val="tx1">
                    <a:lumMod val="10000"/>
                  </a:schemeClr>
                </a:solidFill>
                <a:latin typeface="Cambria" panose="02040503050406030204" pitchFamily="18" charset="0"/>
              </a:rPr>
              <a:t>H</a:t>
            </a:r>
            <a:r>
              <a:rPr lang="es-EC" baseline="-25000" dirty="0" smtClean="0">
                <a:solidFill>
                  <a:schemeClr val="tx1">
                    <a:lumMod val="10000"/>
                  </a:schemeClr>
                </a:solidFill>
                <a:latin typeface="Cambria" panose="02040503050406030204" pitchFamily="18" charset="0"/>
              </a:rPr>
              <a:t>2</a:t>
            </a:r>
            <a:r>
              <a:rPr lang="es-EC" dirty="0" smtClean="0">
                <a:solidFill>
                  <a:schemeClr val="tx1">
                    <a:lumMod val="10000"/>
                  </a:schemeClr>
                </a:solidFill>
                <a:latin typeface="Cambria" panose="02040503050406030204" pitchFamily="18" charset="0"/>
              </a:rPr>
              <a:t>SO</a:t>
            </a:r>
            <a:r>
              <a:rPr lang="es-EC" baseline="-25000" dirty="0" smtClean="0">
                <a:solidFill>
                  <a:schemeClr val="tx1">
                    <a:lumMod val="10000"/>
                  </a:schemeClr>
                </a:solidFill>
                <a:latin typeface="Cambria" panose="02040503050406030204" pitchFamily="18" charset="0"/>
              </a:rPr>
              <a:t>4</a:t>
            </a:r>
            <a:r>
              <a:rPr lang="es-EC" dirty="0" smtClean="0">
                <a:solidFill>
                  <a:schemeClr val="tx1">
                    <a:lumMod val="10000"/>
                  </a:schemeClr>
                </a:solidFill>
                <a:latin typeface="Cambria" panose="02040503050406030204" pitchFamily="18" charset="0"/>
              </a:rPr>
              <a:t> 25 %</a:t>
            </a:r>
          </a:p>
          <a:p>
            <a:pPr lvl="0" algn="just">
              <a:lnSpc>
                <a:spcPct val="150000"/>
              </a:lnSpc>
            </a:pPr>
            <a:r>
              <a:rPr lang="es-EC" dirty="0" smtClean="0">
                <a:solidFill>
                  <a:schemeClr val="tx1">
                    <a:lumMod val="10000"/>
                  </a:schemeClr>
                </a:solidFill>
                <a:latin typeface="Cambria" panose="02040503050406030204" pitchFamily="18" charset="0"/>
              </a:rPr>
              <a:t>pH</a:t>
            </a:r>
            <a:r>
              <a:rPr lang="es-EC" dirty="0">
                <a:solidFill>
                  <a:schemeClr val="tx1">
                    <a:lumMod val="10000"/>
                  </a:schemeClr>
                </a:solidFill>
                <a:latin typeface="Cambria" panose="02040503050406030204" pitchFamily="18" charset="0"/>
              </a:rPr>
              <a:t>= 2 ± 0.5</a:t>
            </a:r>
            <a:endParaRPr lang="es-ES" dirty="0">
              <a:solidFill>
                <a:schemeClr val="tx1">
                  <a:lumMod val="10000"/>
                </a:schemeClr>
              </a:solidFill>
              <a:latin typeface="Cambria" panose="02040503050406030204" pitchFamily="18" charset="0"/>
            </a:endParaRPr>
          </a:p>
        </p:txBody>
      </p:sp>
      <p:sp>
        <p:nvSpPr>
          <p:cNvPr id="12" name="Flecha derecha 11"/>
          <p:cNvSpPr/>
          <p:nvPr/>
        </p:nvSpPr>
        <p:spPr>
          <a:xfrm>
            <a:off x="5590927" y="1275963"/>
            <a:ext cx="1033367" cy="455039"/>
          </a:xfrm>
          <a:prstGeom prst="rightArrow">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10000"/>
                </a:schemeClr>
              </a:solidFill>
              <a:latin typeface="Cambria" panose="020405030504060302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227148255"/>
              </p:ext>
            </p:extLst>
          </p:nvPr>
        </p:nvGraphicFramePr>
        <p:xfrm>
          <a:off x="137385" y="2369406"/>
          <a:ext cx="6242730" cy="2035683"/>
        </p:xfrm>
        <a:graphic>
          <a:graphicData uri="http://schemas.openxmlformats.org/drawingml/2006/table">
            <a:tbl>
              <a:tblPr firstRow="1" firstCol="1" bandRow="1">
                <a:tableStyleId>{5C22544A-7EE6-4342-B048-85BDC9FD1C3A}</a:tableStyleId>
              </a:tblPr>
              <a:tblGrid>
                <a:gridCol w="1004076">
                  <a:extLst>
                    <a:ext uri="{9D8B030D-6E8A-4147-A177-3AD203B41FA5}">
                      <a16:colId xmlns:a16="http://schemas.microsoft.com/office/drawing/2014/main" val="3015007565"/>
                    </a:ext>
                  </a:extLst>
                </a:gridCol>
                <a:gridCol w="873109">
                  <a:extLst>
                    <a:ext uri="{9D8B030D-6E8A-4147-A177-3AD203B41FA5}">
                      <a16:colId xmlns:a16="http://schemas.microsoft.com/office/drawing/2014/main" val="1521345679"/>
                    </a:ext>
                  </a:extLst>
                </a:gridCol>
                <a:gridCol w="873109">
                  <a:extLst>
                    <a:ext uri="{9D8B030D-6E8A-4147-A177-3AD203B41FA5}">
                      <a16:colId xmlns:a16="http://schemas.microsoft.com/office/drawing/2014/main" val="2633538988"/>
                    </a:ext>
                  </a:extLst>
                </a:gridCol>
                <a:gridCol w="873109">
                  <a:extLst>
                    <a:ext uri="{9D8B030D-6E8A-4147-A177-3AD203B41FA5}">
                      <a16:colId xmlns:a16="http://schemas.microsoft.com/office/drawing/2014/main" val="3499233488"/>
                    </a:ext>
                  </a:extLst>
                </a:gridCol>
                <a:gridCol w="873109">
                  <a:extLst>
                    <a:ext uri="{9D8B030D-6E8A-4147-A177-3AD203B41FA5}">
                      <a16:colId xmlns:a16="http://schemas.microsoft.com/office/drawing/2014/main" val="190640253"/>
                    </a:ext>
                  </a:extLst>
                </a:gridCol>
                <a:gridCol w="873109">
                  <a:extLst>
                    <a:ext uri="{9D8B030D-6E8A-4147-A177-3AD203B41FA5}">
                      <a16:colId xmlns:a16="http://schemas.microsoft.com/office/drawing/2014/main" val="3082424117"/>
                    </a:ext>
                  </a:extLst>
                </a:gridCol>
                <a:gridCol w="873109">
                  <a:extLst>
                    <a:ext uri="{9D8B030D-6E8A-4147-A177-3AD203B41FA5}">
                      <a16:colId xmlns:a16="http://schemas.microsoft.com/office/drawing/2014/main" val="3057997641"/>
                    </a:ext>
                  </a:extLst>
                </a:gridCol>
              </a:tblGrid>
              <a:tr h="221784">
                <a:tc rowSpan="3">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Tiempo (h)</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ZN (sin activación)</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ZN (NaOH)</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ZN (HCl)</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810778289"/>
                  </a:ext>
                </a:extLst>
              </a:tr>
              <a:tr h="221784">
                <a:tc vMerge="1">
                  <a:txBody>
                    <a:bodyPr/>
                    <a:lstStyle/>
                    <a:p>
                      <a:endParaRPr lang="es-EC"/>
                    </a:p>
                  </a:txBody>
                  <a:tcP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Prueba 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Prueba 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Prueba 1</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Prueba 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Prueba 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Prueba 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59207636"/>
                  </a:ext>
                </a:extLst>
              </a:tr>
              <a:tr h="221784">
                <a:tc vMerge="1">
                  <a:txBody>
                    <a:bodyPr/>
                    <a:lstStyle/>
                    <a:p>
                      <a:endParaRPr lang="es-EC"/>
                    </a:p>
                  </a:txBody>
                  <a:tcPr/>
                </a:tc>
                <a:tc gridSpan="6">
                  <a:txBody>
                    <a:bodyPr/>
                    <a:lstStyle/>
                    <a:p>
                      <a:pPr algn="ctr">
                        <a:lnSpc>
                          <a:spcPct val="106000"/>
                        </a:lnSpc>
                        <a:spcAft>
                          <a:spcPts val="0"/>
                        </a:spcAft>
                      </a:pPr>
                      <a:r>
                        <a:rPr lang="es-EC" sz="1400" b="1" dirty="0">
                          <a:solidFill>
                            <a:schemeClr val="tx1">
                              <a:lumMod val="10000"/>
                            </a:schemeClr>
                          </a:solidFill>
                          <a:effectLst/>
                          <a:latin typeface="Cambria" panose="02040503050406030204" pitchFamily="18" charset="0"/>
                        </a:rPr>
                        <a:t>Concentración (mg/L)</a:t>
                      </a:r>
                      <a:endParaRPr lang="es-EC" sz="1400" b="1"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35047529"/>
                  </a:ext>
                </a:extLst>
              </a:tr>
              <a:tr h="221784">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0.70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0.70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0.70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0.7</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0.70</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0.70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8173355"/>
                  </a:ext>
                </a:extLst>
              </a:tr>
              <a:tr h="221784">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0.55</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0.58</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0.43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0.42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0.69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0.66</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94664991"/>
                  </a:ext>
                </a:extLst>
              </a:tr>
              <a:tr h="221784">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0.50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0.52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0.27</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9.26</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0.65</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0.62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05592440"/>
                  </a:ext>
                </a:extLst>
              </a:tr>
              <a:tr h="221784">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0.45</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0.47</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0.14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0.12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0.62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0.59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34382566"/>
                  </a:ext>
                </a:extLst>
              </a:tr>
              <a:tr h="435363">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Remoción Cr (VI)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35.71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32.86</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80.00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82.86</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11.43</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15.71</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15232755"/>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892539519"/>
              </p:ext>
            </p:extLst>
          </p:nvPr>
        </p:nvGraphicFramePr>
        <p:xfrm>
          <a:off x="6624294" y="2369406"/>
          <a:ext cx="5458850" cy="2048743"/>
        </p:xfrm>
        <a:graphic>
          <a:graphicData uri="http://schemas.openxmlformats.org/drawingml/2006/table">
            <a:tbl>
              <a:tblPr firstRow="1" firstCol="1" bandRow="1">
                <a:tableStyleId>{5C22544A-7EE6-4342-B048-85BDC9FD1C3A}</a:tableStyleId>
              </a:tblPr>
              <a:tblGrid>
                <a:gridCol w="1306924">
                  <a:extLst>
                    <a:ext uri="{9D8B030D-6E8A-4147-A177-3AD203B41FA5}">
                      <a16:colId xmlns:a16="http://schemas.microsoft.com/office/drawing/2014/main" val="3791016044"/>
                    </a:ext>
                  </a:extLst>
                </a:gridCol>
                <a:gridCol w="972013">
                  <a:extLst>
                    <a:ext uri="{9D8B030D-6E8A-4147-A177-3AD203B41FA5}">
                      <a16:colId xmlns:a16="http://schemas.microsoft.com/office/drawing/2014/main" val="3695615771"/>
                    </a:ext>
                  </a:extLst>
                </a:gridCol>
                <a:gridCol w="1059971">
                  <a:extLst>
                    <a:ext uri="{9D8B030D-6E8A-4147-A177-3AD203B41FA5}">
                      <a16:colId xmlns:a16="http://schemas.microsoft.com/office/drawing/2014/main" val="3662392009"/>
                    </a:ext>
                  </a:extLst>
                </a:gridCol>
                <a:gridCol w="1059971">
                  <a:extLst>
                    <a:ext uri="{9D8B030D-6E8A-4147-A177-3AD203B41FA5}">
                      <a16:colId xmlns:a16="http://schemas.microsoft.com/office/drawing/2014/main" val="535277747"/>
                    </a:ext>
                  </a:extLst>
                </a:gridCol>
                <a:gridCol w="1059971">
                  <a:extLst>
                    <a:ext uri="{9D8B030D-6E8A-4147-A177-3AD203B41FA5}">
                      <a16:colId xmlns:a16="http://schemas.microsoft.com/office/drawing/2014/main" val="2271526907"/>
                    </a:ext>
                  </a:extLst>
                </a:gridCol>
              </a:tblGrid>
              <a:tr h="227638">
                <a:tc rowSpan="3">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Tiempo (h)</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0" marR="0" lvl="0" indent="0" algn="ctr" defTabSz="457200" rtl="0" eaLnBrk="1" fontAlgn="auto" latinLnBrk="0" hangingPunct="1">
                        <a:lnSpc>
                          <a:spcPct val="106000"/>
                        </a:lnSpc>
                        <a:spcBef>
                          <a:spcPts val="0"/>
                        </a:spcBef>
                        <a:spcAft>
                          <a:spcPts val="0"/>
                        </a:spcAft>
                        <a:buClrTx/>
                        <a:buSzTx/>
                        <a:buFontTx/>
                        <a:buNone/>
                        <a:tabLst/>
                        <a:defRPr/>
                      </a:pPr>
                      <a:r>
                        <a:rPr lang="es-EC" sz="1400" dirty="0" smtClean="0">
                          <a:solidFill>
                            <a:schemeClr val="tx1">
                              <a:lumMod val="10000"/>
                            </a:schemeClr>
                          </a:solidFill>
                          <a:effectLst/>
                          <a:latin typeface="Cambria" panose="02040503050406030204" pitchFamily="18" charset="0"/>
                        </a:rPr>
                        <a:t>ZS (sin activación)</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gridSpan="2">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ZS NaOH</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extLst>
                  <a:ext uri="{0D108BD9-81ED-4DB2-BD59-A6C34878D82A}">
                    <a16:rowId xmlns:a16="http://schemas.microsoft.com/office/drawing/2014/main" val="282225005"/>
                  </a:ext>
                </a:extLst>
              </a:tr>
              <a:tr h="227638">
                <a:tc vMerge="1">
                  <a:txBody>
                    <a:bodyPr/>
                    <a:lstStyle/>
                    <a:p>
                      <a:endParaRPr lang="es-EC"/>
                    </a:p>
                  </a:txBody>
                  <a:tcP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Prueba 1</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Prueba 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Prueba 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Prueba 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8640133"/>
                  </a:ext>
                </a:extLst>
              </a:tr>
              <a:tr h="227638">
                <a:tc vMerge="1">
                  <a:txBody>
                    <a:bodyPr/>
                    <a:lstStyle/>
                    <a:p>
                      <a:endParaRPr lang="es-EC"/>
                    </a:p>
                  </a:txBody>
                  <a:tcPr/>
                </a:tc>
                <a:tc gridSpan="4">
                  <a:txBody>
                    <a:bodyPr/>
                    <a:lstStyle/>
                    <a:p>
                      <a:pPr algn="ctr">
                        <a:lnSpc>
                          <a:spcPct val="106000"/>
                        </a:lnSpc>
                        <a:spcAft>
                          <a:spcPts val="0"/>
                        </a:spcAft>
                      </a:pPr>
                      <a:r>
                        <a:rPr lang="es-EC" sz="1400" b="1" dirty="0">
                          <a:solidFill>
                            <a:schemeClr val="tx1">
                              <a:lumMod val="10000"/>
                            </a:schemeClr>
                          </a:solidFill>
                          <a:effectLst/>
                          <a:latin typeface="Cambria" panose="02040503050406030204" pitchFamily="18" charset="0"/>
                        </a:rPr>
                        <a:t>Concentración (mg/L)</a:t>
                      </a:r>
                      <a:endParaRPr lang="es-EC" sz="1400" b="1"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09347083"/>
                  </a:ext>
                </a:extLst>
              </a:tr>
              <a:tr h="227638">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0.90</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0.90</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0.90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0.90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0119010"/>
                  </a:ext>
                </a:extLst>
              </a:tr>
              <a:tr h="227638">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0.68</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0.70</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0.47</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0.53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68346646"/>
                  </a:ext>
                </a:extLst>
              </a:tr>
              <a:tr h="227638">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0.50</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0.50</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0.40</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0.43</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37665671"/>
                  </a:ext>
                </a:extLst>
              </a:tr>
              <a:tr h="227638">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0.48</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0.47</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0.39</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0.41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02839937"/>
                  </a:ext>
                </a:extLst>
              </a:tr>
              <a:tr h="455277">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Remoción Cr (VI)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46.67</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47.78</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56.67</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54.44</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79454546"/>
                  </a:ext>
                </a:extLst>
              </a:tr>
            </a:tbl>
          </a:graphicData>
        </a:graphic>
      </p:graphicFrame>
      <p:pic>
        <p:nvPicPr>
          <p:cNvPr id="20" name="Imagen 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372" y="4606226"/>
            <a:ext cx="721995" cy="1619885"/>
          </a:xfrm>
          <a:prstGeom prst="rect">
            <a:avLst/>
          </a:prstGeom>
          <a:noFill/>
          <a:ln>
            <a:noFill/>
          </a:ln>
        </p:spPr>
      </p:pic>
      <p:pic>
        <p:nvPicPr>
          <p:cNvPr id="22" name="Imagen 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6517" y="4606225"/>
            <a:ext cx="921385" cy="1619885"/>
          </a:xfrm>
          <a:prstGeom prst="rect">
            <a:avLst/>
          </a:prstGeom>
          <a:noFill/>
          <a:ln>
            <a:noFill/>
          </a:ln>
        </p:spPr>
      </p:pic>
      <p:pic>
        <p:nvPicPr>
          <p:cNvPr id="23" name="Imagen 2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8543" y="4625148"/>
            <a:ext cx="827405" cy="1619885"/>
          </a:xfrm>
          <a:prstGeom prst="rect">
            <a:avLst/>
          </a:prstGeom>
          <a:noFill/>
          <a:ln>
            <a:noFill/>
          </a:ln>
        </p:spPr>
      </p:pic>
      <p:pic>
        <p:nvPicPr>
          <p:cNvPr id="24" name="Imagen 2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1382" y="4606224"/>
            <a:ext cx="840740" cy="1619885"/>
          </a:xfrm>
          <a:prstGeom prst="rect">
            <a:avLst/>
          </a:prstGeom>
          <a:noFill/>
          <a:ln>
            <a:noFill/>
          </a:ln>
        </p:spPr>
      </p:pic>
      <p:sp>
        <p:nvSpPr>
          <p:cNvPr id="25" name="Flecha derecha 24"/>
          <p:cNvSpPr/>
          <p:nvPr/>
        </p:nvSpPr>
        <p:spPr>
          <a:xfrm>
            <a:off x="1663042" y="5043601"/>
            <a:ext cx="330478" cy="455039"/>
          </a:xfrm>
          <a:prstGeom prst="rightArrow">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10000"/>
                </a:schemeClr>
              </a:solidFill>
              <a:latin typeface="Cambria" panose="02040503050406030204" pitchFamily="18" charset="0"/>
            </a:endParaRPr>
          </a:p>
        </p:txBody>
      </p:sp>
      <p:sp>
        <p:nvSpPr>
          <p:cNvPr id="26" name="Flecha derecha 25"/>
          <p:cNvSpPr/>
          <p:nvPr/>
        </p:nvSpPr>
        <p:spPr>
          <a:xfrm>
            <a:off x="5067600" y="5043600"/>
            <a:ext cx="330478" cy="455039"/>
          </a:xfrm>
          <a:prstGeom prst="rightArrow">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10000"/>
                </a:schemeClr>
              </a:solidFill>
              <a:latin typeface="Cambria" panose="02040503050406030204" pitchFamily="18" charset="0"/>
            </a:endParaRPr>
          </a:p>
        </p:txBody>
      </p:sp>
      <p:sp>
        <p:nvSpPr>
          <p:cNvPr id="27" name="Rectángulo 26"/>
          <p:cNvSpPr/>
          <p:nvPr/>
        </p:nvSpPr>
        <p:spPr>
          <a:xfrm>
            <a:off x="1374975" y="6259405"/>
            <a:ext cx="1172234" cy="507831"/>
          </a:xfrm>
          <a:prstGeom prst="rect">
            <a:avLst/>
          </a:prstGeom>
          <a:ln w="38100">
            <a:solidFill>
              <a:schemeClr val="bg1">
                <a:lumMod val="65000"/>
              </a:schemeClr>
            </a:solidFill>
          </a:ln>
        </p:spPr>
        <p:txBody>
          <a:bodyPr wrap="square">
            <a:spAutoFit/>
          </a:bodyPr>
          <a:lstStyle/>
          <a:p>
            <a:pPr>
              <a:lnSpc>
                <a:spcPct val="150000"/>
              </a:lnSpc>
            </a:pPr>
            <a:r>
              <a:rPr lang="es-EC" dirty="0" smtClean="0">
                <a:solidFill>
                  <a:schemeClr val="tx1">
                    <a:lumMod val="10000"/>
                  </a:schemeClr>
                </a:solidFill>
                <a:latin typeface="Cambria" panose="02040503050406030204" pitchFamily="18" charset="0"/>
              </a:rPr>
              <a:t>ZN NaOH</a:t>
            </a:r>
            <a:endParaRPr lang="es-ES" sz="1600" b="1" dirty="0">
              <a:solidFill>
                <a:schemeClr val="tx1">
                  <a:lumMod val="10000"/>
                </a:schemeClr>
              </a:solidFill>
              <a:latin typeface="Cambria" panose="02040503050406030204" pitchFamily="18" charset="0"/>
            </a:endParaRPr>
          </a:p>
        </p:txBody>
      </p:sp>
      <p:sp>
        <p:nvSpPr>
          <p:cNvPr id="28" name="Rectángulo 27"/>
          <p:cNvSpPr/>
          <p:nvPr/>
        </p:nvSpPr>
        <p:spPr>
          <a:xfrm>
            <a:off x="4646722" y="6322931"/>
            <a:ext cx="1172234" cy="456472"/>
          </a:xfrm>
          <a:prstGeom prst="rect">
            <a:avLst/>
          </a:prstGeom>
          <a:ln w="38100">
            <a:solidFill>
              <a:schemeClr val="bg1">
                <a:lumMod val="65000"/>
              </a:schemeClr>
            </a:solidFill>
          </a:ln>
        </p:spPr>
        <p:txBody>
          <a:bodyPr wrap="square">
            <a:spAutoFit/>
          </a:bodyPr>
          <a:lstStyle/>
          <a:p>
            <a:pPr algn="ctr">
              <a:lnSpc>
                <a:spcPct val="150000"/>
              </a:lnSpc>
            </a:pPr>
            <a:r>
              <a:rPr lang="es-EC" dirty="0" smtClean="0">
                <a:solidFill>
                  <a:schemeClr val="tx1">
                    <a:lumMod val="10000"/>
                  </a:schemeClr>
                </a:solidFill>
                <a:latin typeface="Cambria" panose="02040503050406030204" pitchFamily="18" charset="0"/>
              </a:rPr>
              <a:t>ZN HCl</a:t>
            </a:r>
            <a:endParaRPr lang="es-ES" sz="1600" b="1" dirty="0">
              <a:solidFill>
                <a:schemeClr val="tx1">
                  <a:lumMod val="10000"/>
                </a:schemeClr>
              </a:solidFill>
              <a:latin typeface="Cambria" panose="02040503050406030204" pitchFamily="18" charset="0"/>
            </a:endParaRPr>
          </a:p>
        </p:txBody>
      </p:sp>
      <p:sp>
        <p:nvSpPr>
          <p:cNvPr id="16" name="Rectángulo 15"/>
          <p:cNvSpPr/>
          <p:nvPr/>
        </p:nvSpPr>
        <p:spPr>
          <a:xfrm>
            <a:off x="2238917" y="1428363"/>
            <a:ext cx="2344467" cy="456472"/>
          </a:xfrm>
          <a:prstGeom prst="rect">
            <a:avLst/>
          </a:prstGeom>
          <a:ln w="38100">
            <a:solidFill>
              <a:schemeClr val="bg1">
                <a:lumMod val="65000"/>
              </a:schemeClr>
            </a:solidFill>
          </a:ln>
        </p:spPr>
        <p:txBody>
          <a:bodyPr wrap="square">
            <a:spAutoFit/>
          </a:bodyPr>
          <a:lstStyle/>
          <a:p>
            <a:pPr>
              <a:lnSpc>
                <a:spcPct val="150000"/>
              </a:lnSpc>
            </a:pPr>
            <a:r>
              <a:rPr lang="es-EC" dirty="0" smtClean="0">
                <a:solidFill>
                  <a:schemeClr val="tx1">
                    <a:lumMod val="10000"/>
                  </a:schemeClr>
                </a:solidFill>
                <a:latin typeface="Cambria" panose="02040503050406030204" pitchFamily="18" charset="0"/>
              </a:rPr>
              <a:t>Regulando el pH</a:t>
            </a:r>
            <a:endParaRPr lang="es-ES" sz="1600" b="1" dirty="0">
              <a:solidFill>
                <a:schemeClr val="tx1">
                  <a:lumMod val="10000"/>
                </a:schemeClr>
              </a:solidFill>
              <a:latin typeface="Cambria" panose="02040503050406030204" pitchFamily="18" charset="0"/>
            </a:endParaRPr>
          </a:p>
        </p:txBody>
      </p:sp>
      <p:sp>
        <p:nvSpPr>
          <p:cNvPr id="17" name="Rectángulo 16"/>
          <p:cNvSpPr/>
          <p:nvPr/>
        </p:nvSpPr>
        <p:spPr>
          <a:xfrm>
            <a:off x="9870471" y="5646379"/>
            <a:ext cx="1116000" cy="507831"/>
          </a:xfrm>
          <a:prstGeom prst="rect">
            <a:avLst/>
          </a:prstGeom>
          <a:ln w="38100">
            <a:solidFill>
              <a:schemeClr val="accent5">
                <a:lumMod val="50000"/>
              </a:schemeClr>
            </a:solidFill>
          </a:ln>
        </p:spPr>
        <p:txBody>
          <a:bodyPr wrap="square">
            <a:spAutoFit/>
          </a:bodyPr>
          <a:lstStyle/>
          <a:p>
            <a:pPr>
              <a:lnSpc>
                <a:spcPct val="150000"/>
              </a:lnSpc>
            </a:pPr>
            <a:r>
              <a:rPr lang="es-EC" dirty="0" smtClean="0">
                <a:solidFill>
                  <a:schemeClr val="tx1">
                    <a:lumMod val="10000"/>
                  </a:schemeClr>
                </a:solidFill>
                <a:latin typeface="Cambria" panose="02040503050406030204" pitchFamily="18" charset="0"/>
              </a:rPr>
              <a:t>ZS NaOH</a:t>
            </a:r>
            <a:endParaRPr lang="es-ES" sz="1600" b="1" dirty="0">
              <a:solidFill>
                <a:schemeClr val="tx1">
                  <a:lumMod val="10000"/>
                </a:schemeClr>
              </a:solidFill>
              <a:latin typeface="Cambria" panose="02040503050406030204" pitchFamily="18" charset="0"/>
            </a:endParaRPr>
          </a:p>
        </p:txBody>
      </p:sp>
      <p:sp>
        <p:nvSpPr>
          <p:cNvPr id="2" name="CuadroTexto 1"/>
          <p:cNvSpPr txBox="1"/>
          <p:nvPr/>
        </p:nvSpPr>
        <p:spPr>
          <a:xfrm>
            <a:off x="8066627" y="5055245"/>
            <a:ext cx="3004457" cy="400110"/>
          </a:xfrm>
          <a:prstGeom prst="rect">
            <a:avLst/>
          </a:prstGeom>
          <a:noFill/>
        </p:spPr>
        <p:txBody>
          <a:bodyPr wrap="square" rtlCol="0">
            <a:spAutoFit/>
          </a:bodyPr>
          <a:lstStyle/>
          <a:p>
            <a:r>
              <a:rPr lang="es-EC" sz="2000" b="1" dirty="0" smtClean="0">
                <a:solidFill>
                  <a:schemeClr val="tx1">
                    <a:lumMod val="10000"/>
                  </a:schemeClr>
                </a:solidFill>
                <a:latin typeface="Cambria" panose="02040503050406030204" pitchFamily="18" charset="0"/>
              </a:rPr>
              <a:t>MEJORES REMOCIONES</a:t>
            </a:r>
            <a:endParaRPr lang="es-EC" sz="2000" b="1" dirty="0">
              <a:solidFill>
                <a:schemeClr val="tx1">
                  <a:lumMod val="10000"/>
                </a:schemeClr>
              </a:solidFill>
              <a:latin typeface="Cambria" panose="02040503050406030204" pitchFamily="18" charset="0"/>
            </a:endParaRPr>
          </a:p>
        </p:txBody>
      </p:sp>
    </p:spTree>
    <p:extLst>
      <p:ext uri="{BB962C8B-B14F-4D97-AF65-F5344CB8AC3E}">
        <p14:creationId xmlns:p14="http://schemas.microsoft.com/office/powerpoint/2010/main" val="3820057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484309" y="264031"/>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PRUEBAS CON EFLUENTE REAL DE UNA INDUSTRIA DE CURTIEMBRE</a:t>
            </a:r>
            <a:endParaRPr lang="es-EC" sz="3200" b="1" baseline="-25000" dirty="0">
              <a:solidFill>
                <a:schemeClr val="tx1">
                  <a:lumMod val="10000"/>
                </a:schemeClr>
              </a:solidFill>
              <a:latin typeface="Cambria" panose="02040503050406030204" pitchFamily="18" charset="0"/>
            </a:endParaRPr>
          </a:p>
        </p:txBody>
      </p:sp>
      <p:graphicFrame>
        <p:nvGraphicFramePr>
          <p:cNvPr id="7" name="Gráfico 6"/>
          <p:cNvGraphicFramePr/>
          <p:nvPr>
            <p:extLst>
              <p:ext uri="{D42A27DB-BD31-4B8C-83A1-F6EECF244321}">
                <p14:modId xmlns:p14="http://schemas.microsoft.com/office/powerpoint/2010/main" val="2105293988"/>
              </p:ext>
            </p:extLst>
          </p:nvPr>
        </p:nvGraphicFramePr>
        <p:xfrm>
          <a:off x="4637902" y="1821904"/>
          <a:ext cx="7554098" cy="4942645"/>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posición de contenido 2"/>
          <p:cNvSpPr>
            <a:spLocks noGrp="1"/>
          </p:cNvSpPr>
          <p:nvPr>
            <p:ph idx="1"/>
          </p:nvPr>
        </p:nvSpPr>
        <p:spPr>
          <a:xfrm>
            <a:off x="844391" y="1715587"/>
            <a:ext cx="2939735" cy="580845"/>
          </a:xfrm>
          <a:ln w="38100">
            <a:solidFill>
              <a:schemeClr val="bg1">
                <a:lumMod val="65000"/>
              </a:schemeClr>
            </a:solidFill>
          </a:ln>
        </p:spPr>
        <p:txBody>
          <a:bodyPr>
            <a:noAutofit/>
          </a:bodyPr>
          <a:lstStyle/>
          <a:p>
            <a:pPr marL="0" indent="0">
              <a:lnSpc>
                <a:spcPct val="150000"/>
              </a:lnSpc>
              <a:buNone/>
            </a:pPr>
            <a:r>
              <a:rPr lang="es-EC" sz="2000" dirty="0" smtClean="0">
                <a:solidFill>
                  <a:schemeClr val="tx1">
                    <a:lumMod val="10000"/>
                  </a:schemeClr>
                </a:solidFill>
                <a:latin typeface="Cambria" panose="02040503050406030204" pitchFamily="18" charset="0"/>
              </a:rPr>
              <a:t>Condiciones de trabajo</a:t>
            </a:r>
            <a:endParaRPr lang="es-ES" sz="2000" noProof="1" smtClean="0">
              <a:solidFill>
                <a:schemeClr val="tx1">
                  <a:lumMod val="10000"/>
                </a:schemeClr>
              </a:solidFill>
              <a:latin typeface="Cambria" panose="02040503050406030204" pitchFamily="18" charset="0"/>
              <a:ea typeface="Cambria Math" panose="02040503050406030204" pitchFamily="18" charset="0"/>
            </a:endParaRPr>
          </a:p>
        </p:txBody>
      </p:sp>
      <p:sp>
        <p:nvSpPr>
          <p:cNvPr id="5" name="Flecha derecha 4"/>
          <p:cNvSpPr/>
          <p:nvPr/>
        </p:nvSpPr>
        <p:spPr>
          <a:xfrm rot="5243789">
            <a:off x="1797576" y="2884471"/>
            <a:ext cx="1033367" cy="455039"/>
          </a:xfrm>
          <a:prstGeom prst="rightArrow">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10000"/>
                </a:schemeClr>
              </a:solidFill>
              <a:latin typeface="Cambria" panose="02040503050406030204" pitchFamily="18" charset="0"/>
            </a:endParaRPr>
          </a:p>
        </p:txBody>
      </p:sp>
      <p:sp>
        <p:nvSpPr>
          <p:cNvPr id="6" name="Rectángulo 5"/>
          <p:cNvSpPr/>
          <p:nvPr/>
        </p:nvSpPr>
        <p:spPr>
          <a:xfrm>
            <a:off x="532614" y="3852042"/>
            <a:ext cx="3564000" cy="1080000"/>
          </a:xfrm>
          <a:prstGeom prst="rect">
            <a:avLst/>
          </a:prstGeom>
          <a:ln w="38100">
            <a:solidFill>
              <a:schemeClr val="bg1">
                <a:lumMod val="65000"/>
              </a:schemeClr>
            </a:solidFill>
          </a:ln>
        </p:spPr>
        <p:txBody>
          <a:bodyPr wrap="square">
            <a:spAutoFit/>
          </a:bodyPr>
          <a:lstStyle/>
          <a:p>
            <a:pPr lvl="0" algn="just">
              <a:lnSpc>
                <a:spcPct val="150000"/>
              </a:lnSpc>
            </a:pPr>
            <a:r>
              <a:rPr lang="es-EC" dirty="0" smtClean="0">
                <a:solidFill>
                  <a:schemeClr val="tx1">
                    <a:lumMod val="10000"/>
                  </a:schemeClr>
                </a:solidFill>
                <a:latin typeface="Cambria" panose="02040503050406030204" pitchFamily="18" charset="0"/>
              </a:rPr>
              <a:t>Volumen: 50, 100, y 150 </a:t>
            </a:r>
            <a:r>
              <a:rPr lang="es-EC" dirty="0">
                <a:solidFill>
                  <a:schemeClr val="tx1">
                    <a:lumMod val="10000"/>
                  </a:schemeClr>
                </a:solidFill>
                <a:latin typeface="Cambria" panose="02040503050406030204" pitchFamily="18" charset="0"/>
              </a:rPr>
              <a:t>m</a:t>
            </a:r>
            <a:r>
              <a:rPr lang="es-EC" dirty="0" smtClean="0">
                <a:solidFill>
                  <a:schemeClr val="tx1">
                    <a:lumMod val="10000"/>
                  </a:schemeClr>
                </a:solidFill>
                <a:latin typeface="Cambria" panose="02040503050406030204" pitchFamily="18" charset="0"/>
              </a:rPr>
              <a:t>l</a:t>
            </a:r>
          </a:p>
          <a:p>
            <a:pPr lvl="0" algn="just">
              <a:lnSpc>
                <a:spcPct val="150000"/>
              </a:lnSpc>
            </a:pPr>
            <a:r>
              <a:rPr lang="es-EC" dirty="0" smtClean="0">
                <a:solidFill>
                  <a:schemeClr val="tx1">
                    <a:lumMod val="10000"/>
                  </a:schemeClr>
                </a:solidFill>
                <a:latin typeface="Cambria" panose="02040503050406030204" pitchFamily="18" charset="0"/>
              </a:rPr>
              <a:t>Repeticiones: 3</a:t>
            </a:r>
          </a:p>
          <a:p>
            <a:pPr lvl="0" algn="just">
              <a:lnSpc>
                <a:spcPct val="150000"/>
              </a:lnSpc>
            </a:pPr>
            <a:endParaRPr lang="es-ES" dirty="0">
              <a:solidFill>
                <a:schemeClr val="tx1">
                  <a:lumMod val="10000"/>
                </a:schemeClr>
              </a:solidFill>
              <a:latin typeface="Cambria" panose="02040503050406030204" pitchFamily="18" charset="0"/>
            </a:endParaRPr>
          </a:p>
        </p:txBody>
      </p:sp>
    </p:spTree>
    <p:extLst>
      <p:ext uri="{BB962C8B-B14F-4D97-AF65-F5344CB8AC3E}">
        <p14:creationId xmlns:p14="http://schemas.microsoft.com/office/powerpoint/2010/main" val="622825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484309" y="264031"/>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PRUEBAS CON EFLUENTE REAL DE UNA INDUSTRIA DE CURTIEMBRE</a:t>
            </a:r>
            <a:endParaRPr lang="es-EC" sz="3200" b="1" baseline="-25000" dirty="0">
              <a:solidFill>
                <a:schemeClr val="tx1">
                  <a:lumMod val="10000"/>
                </a:schemeClr>
              </a:solidFill>
              <a:latin typeface="Cambria" panose="02040503050406030204" pitchFamily="18" charset="0"/>
            </a:endParaRPr>
          </a:p>
        </p:txBody>
      </p:sp>
      <p:graphicFrame>
        <p:nvGraphicFramePr>
          <p:cNvPr id="4" name="Gráfico 3"/>
          <p:cNvGraphicFramePr/>
          <p:nvPr>
            <p:extLst>
              <p:ext uri="{D42A27DB-BD31-4B8C-83A1-F6EECF244321}">
                <p14:modId xmlns:p14="http://schemas.microsoft.com/office/powerpoint/2010/main" val="2117566837"/>
              </p:ext>
            </p:extLst>
          </p:nvPr>
        </p:nvGraphicFramePr>
        <p:xfrm>
          <a:off x="1718384" y="1464826"/>
          <a:ext cx="8623495" cy="46704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1969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ANÁLISIS ESTADÍSTICO</a:t>
            </a:r>
            <a:endParaRPr lang="es-EC" sz="3200" b="1" dirty="0">
              <a:solidFill>
                <a:schemeClr val="tx1">
                  <a:lumMod val="10000"/>
                </a:schemeClr>
              </a:solidFill>
              <a:latin typeface="Cambria" panose="02040503050406030204" pitchFamily="18" charset="0"/>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3696790" y="3484770"/>
            <a:ext cx="5434570" cy="3260688"/>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936713859"/>
              </p:ext>
            </p:extLst>
          </p:nvPr>
        </p:nvGraphicFramePr>
        <p:xfrm>
          <a:off x="2547261" y="774730"/>
          <a:ext cx="7174522" cy="2588452"/>
        </p:xfrm>
        <a:graphic>
          <a:graphicData uri="http://schemas.openxmlformats.org/drawingml/2006/table">
            <a:tbl>
              <a:tblPr firstRow="1" firstCol="1" bandRow="1">
                <a:tableStyleId>{5C22544A-7EE6-4342-B048-85BDC9FD1C3A}</a:tableStyleId>
              </a:tblPr>
              <a:tblGrid>
                <a:gridCol w="1974909">
                  <a:extLst>
                    <a:ext uri="{9D8B030D-6E8A-4147-A177-3AD203B41FA5}">
                      <a16:colId xmlns:a16="http://schemas.microsoft.com/office/drawing/2014/main" val="1171872087"/>
                    </a:ext>
                  </a:extLst>
                </a:gridCol>
                <a:gridCol w="495275">
                  <a:extLst>
                    <a:ext uri="{9D8B030D-6E8A-4147-A177-3AD203B41FA5}">
                      <a16:colId xmlns:a16="http://schemas.microsoft.com/office/drawing/2014/main" val="2509317438"/>
                    </a:ext>
                  </a:extLst>
                </a:gridCol>
                <a:gridCol w="1074902">
                  <a:extLst>
                    <a:ext uri="{9D8B030D-6E8A-4147-A177-3AD203B41FA5}">
                      <a16:colId xmlns:a16="http://schemas.microsoft.com/office/drawing/2014/main" val="2107696087"/>
                    </a:ext>
                  </a:extLst>
                </a:gridCol>
                <a:gridCol w="1097344">
                  <a:extLst>
                    <a:ext uri="{9D8B030D-6E8A-4147-A177-3AD203B41FA5}">
                      <a16:colId xmlns:a16="http://schemas.microsoft.com/office/drawing/2014/main" val="4232567466"/>
                    </a:ext>
                  </a:extLst>
                </a:gridCol>
                <a:gridCol w="882208">
                  <a:extLst>
                    <a:ext uri="{9D8B030D-6E8A-4147-A177-3AD203B41FA5}">
                      <a16:colId xmlns:a16="http://schemas.microsoft.com/office/drawing/2014/main" val="2861349676"/>
                    </a:ext>
                  </a:extLst>
                </a:gridCol>
                <a:gridCol w="882208">
                  <a:extLst>
                    <a:ext uri="{9D8B030D-6E8A-4147-A177-3AD203B41FA5}">
                      <a16:colId xmlns:a16="http://schemas.microsoft.com/office/drawing/2014/main" val="1963998142"/>
                    </a:ext>
                  </a:extLst>
                </a:gridCol>
                <a:gridCol w="767676">
                  <a:extLst>
                    <a:ext uri="{9D8B030D-6E8A-4147-A177-3AD203B41FA5}">
                      <a16:colId xmlns:a16="http://schemas.microsoft.com/office/drawing/2014/main" val="1787239670"/>
                    </a:ext>
                  </a:extLst>
                </a:gridCol>
              </a:tblGrid>
              <a:tr h="645617">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Fuente</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GL</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Suma de Cuadrados</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Cuadrado Medio</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Valor F</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Valor p</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F crítico</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90464228"/>
                  </a:ext>
                </a:extLst>
              </a:tr>
              <a:tr h="322809">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 A: Tipo de zeolita</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510.29</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510.295</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186.18</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4.75</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08276638"/>
                  </a:ext>
                </a:extLst>
              </a:tr>
              <a:tr h="322809">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 B: T (V/m)</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782.36</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391.18</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142.72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3.89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2644288"/>
                  </a:ext>
                </a:extLst>
              </a:tr>
              <a:tr h="645617">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 AB (Tipo de zeolita*T)</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61.18</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30.588</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11.16</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0.002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3.89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52136417"/>
                  </a:ext>
                </a:extLst>
              </a:tr>
              <a:tr h="325800">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Error</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12</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32.89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2.741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pPr>
                      <a:endParaRPr lang="es-EC" sz="1400">
                        <a:solidFill>
                          <a:schemeClr val="tx1">
                            <a:lumMod val="10000"/>
                          </a:schemeClr>
                        </a:solidFill>
                        <a:effectLst/>
                        <a:latin typeface="Cambria" panose="020405030504060302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44895239"/>
                  </a:ext>
                </a:extLst>
              </a:tr>
              <a:tr h="325800">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Total</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17</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1386.72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 </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pPr>
                      <a:endParaRPr lang="es-EC" sz="1400" dirty="0">
                        <a:solidFill>
                          <a:schemeClr val="tx1">
                            <a:lumMod val="10000"/>
                          </a:schemeClr>
                        </a:solidFill>
                        <a:effectLst/>
                        <a:latin typeface="Cambria" panose="020405030504060302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90491953"/>
                  </a:ext>
                </a:extLst>
              </a:tr>
            </a:tbl>
          </a:graphicData>
        </a:graphic>
      </p:graphicFrame>
      <p:sp>
        <p:nvSpPr>
          <p:cNvPr id="5" name="Rectángulo 4"/>
          <p:cNvSpPr/>
          <p:nvPr/>
        </p:nvSpPr>
        <p:spPr>
          <a:xfrm>
            <a:off x="10358715" y="1056241"/>
            <a:ext cx="1053494" cy="369332"/>
          </a:xfrm>
          <a:prstGeom prst="rect">
            <a:avLst/>
          </a:prstGeom>
          <a:ln w="38100">
            <a:solidFill>
              <a:schemeClr val="accent5">
                <a:lumMod val="50000"/>
              </a:schemeClr>
            </a:solidFill>
          </a:ln>
        </p:spPr>
        <p:txBody>
          <a:bodyPr wrap="none">
            <a:spAutoFit/>
          </a:bodyPr>
          <a:lstStyle/>
          <a:p>
            <a:r>
              <a:rPr lang="es-EC" dirty="0" smtClean="0">
                <a:solidFill>
                  <a:schemeClr val="tx1">
                    <a:lumMod val="10000"/>
                  </a:schemeClr>
                </a:solidFill>
                <a:latin typeface="Cambria" panose="02040503050406030204" pitchFamily="18" charset="0"/>
                <a:ea typeface="Calibri" panose="020F0502020204030204" pitchFamily="34" charset="0"/>
              </a:rPr>
              <a:t>(P&lt;0.05)</a:t>
            </a:r>
            <a:endParaRPr lang="es-EC" dirty="0">
              <a:solidFill>
                <a:schemeClr val="tx1">
                  <a:lumMod val="10000"/>
                </a:schemeClr>
              </a:solidFill>
              <a:latin typeface="Cambria" panose="02040503050406030204" pitchFamily="18" charset="0"/>
            </a:endParaRPr>
          </a:p>
        </p:txBody>
      </p:sp>
      <p:sp>
        <p:nvSpPr>
          <p:cNvPr id="7" name="Rectángulo 6"/>
          <p:cNvSpPr/>
          <p:nvPr/>
        </p:nvSpPr>
        <p:spPr>
          <a:xfrm>
            <a:off x="9982201" y="1784959"/>
            <a:ext cx="2083021" cy="923330"/>
          </a:xfrm>
          <a:prstGeom prst="rect">
            <a:avLst/>
          </a:prstGeom>
          <a:ln w="38100">
            <a:solidFill>
              <a:schemeClr val="accent5">
                <a:lumMod val="50000"/>
              </a:schemeClr>
            </a:solidFill>
          </a:ln>
        </p:spPr>
        <p:txBody>
          <a:bodyPr wrap="square">
            <a:spAutoFit/>
          </a:bodyPr>
          <a:lstStyle/>
          <a:p>
            <a:r>
              <a:rPr lang="es-EC" dirty="0" smtClean="0">
                <a:solidFill>
                  <a:schemeClr val="tx1">
                    <a:lumMod val="10000"/>
                  </a:schemeClr>
                </a:solidFill>
                <a:latin typeface="Cambria" panose="02040503050406030204" pitchFamily="18" charset="0"/>
                <a:ea typeface="Calibri" panose="020F0502020204030204" pitchFamily="34" charset="0"/>
              </a:rPr>
              <a:t>Existe diferencia estadísticamente significativa</a:t>
            </a:r>
            <a:endParaRPr lang="es-EC" dirty="0">
              <a:solidFill>
                <a:schemeClr val="tx1">
                  <a:lumMod val="10000"/>
                </a:schemeClr>
              </a:solidFill>
              <a:latin typeface="Cambria" panose="02040503050406030204" pitchFamily="18" charset="0"/>
            </a:endParaRPr>
          </a:p>
        </p:txBody>
      </p:sp>
      <p:sp>
        <p:nvSpPr>
          <p:cNvPr id="8" name="Rectángulo 7"/>
          <p:cNvSpPr/>
          <p:nvPr/>
        </p:nvSpPr>
        <p:spPr>
          <a:xfrm>
            <a:off x="9982201" y="4931620"/>
            <a:ext cx="1806523" cy="646331"/>
          </a:xfrm>
          <a:prstGeom prst="rect">
            <a:avLst/>
          </a:prstGeom>
          <a:ln w="38100">
            <a:solidFill>
              <a:schemeClr val="accent5">
                <a:lumMod val="50000"/>
              </a:schemeClr>
            </a:solidFill>
          </a:ln>
        </p:spPr>
        <p:txBody>
          <a:bodyPr wrap="square">
            <a:spAutoFit/>
          </a:bodyPr>
          <a:lstStyle/>
          <a:p>
            <a:r>
              <a:rPr lang="es-EC" dirty="0" smtClean="0">
                <a:solidFill>
                  <a:schemeClr val="tx1">
                    <a:lumMod val="10000"/>
                  </a:schemeClr>
                </a:solidFill>
                <a:latin typeface="Cambria" panose="02040503050406030204" pitchFamily="18" charset="0"/>
                <a:ea typeface="Calibri" panose="020F0502020204030204" pitchFamily="34" charset="0"/>
              </a:rPr>
              <a:t>Zona de efectos significativos</a:t>
            </a:r>
            <a:endParaRPr lang="es-EC" dirty="0">
              <a:solidFill>
                <a:schemeClr val="tx1">
                  <a:lumMod val="10000"/>
                </a:schemeClr>
              </a:solidFill>
              <a:latin typeface="Cambria" panose="02040503050406030204" pitchFamily="18" charset="0"/>
            </a:endParaRPr>
          </a:p>
        </p:txBody>
      </p:sp>
    </p:spTree>
    <p:extLst>
      <p:ext uri="{BB962C8B-B14F-4D97-AF65-F5344CB8AC3E}">
        <p14:creationId xmlns:p14="http://schemas.microsoft.com/office/powerpoint/2010/main" val="4081122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PROPUESTA DE UN </a:t>
            </a:r>
            <a:r>
              <a:rPr lang="es-EC" sz="3200" b="1" dirty="0" smtClean="0">
                <a:solidFill>
                  <a:schemeClr val="tx1">
                    <a:lumMod val="10000"/>
                  </a:schemeClr>
                </a:solidFill>
                <a:latin typeface="Cambria" panose="02040503050406030204" pitchFamily="18" charset="0"/>
              </a:rPr>
              <a:t>SISTEMA DE REMOCIÓN DE CR (VI)</a:t>
            </a:r>
            <a:endParaRPr lang="es-EC" sz="3200" b="1" dirty="0">
              <a:solidFill>
                <a:schemeClr val="tx1">
                  <a:lumMod val="10000"/>
                </a:schemeClr>
              </a:solidFill>
              <a:latin typeface="Cambria" panose="02040503050406030204" pitchFamily="18" charset="0"/>
            </a:endParaRPr>
          </a:p>
        </p:txBody>
      </p:sp>
      <p:sp>
        <p:nvSpPr>
          <p:cNvPr id="9" name="Título 1"/>
          <p:cNvSpPr txBox="1">
            <a:spLocks/>
          </p:cNvSpPr>
          <p:nvPr/>
        </p:nvSpPr>
        <p:spPr>
          <a:xfrm>
            <a:off x="1783611" y="753877"/>
            <a:ext cx="6132028" cy="325634"/>
          </a:xfrm>
          <a:prstGeom prst="rect">
            <a:avLst/>
          </a:prstGeom>
          <a:ln w="38100">
            <a:solidFill>
              <a:schemeClr val="accent6">
                <a:lumMod val="60000"/>
                <a:lumOff val="40000"/>
              </a:schemeClr>
            </a:solidFill>
          </a:ln>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tx1">
                    <a:lumMod val="10000"/>
                  </a:schemeClr>
                </a:solidFill>
                <a:latin typeface="Cambria" panose="02040503050406030204" pitchFamily="18" charset="0"/>
              </a:rPr>
              <a:t>PRUEBAS EN UNA COLUMNA DE LABORATORIO</a:t>
            </a:r>
            <a:endParaRPr lang="es-EC" sz="2000" b="1" dirty="0">
              <a:solidFill>
                <a:schemeClr val="tx1">
                  <a:lumMod val="10000"/>
                </a:schemeClr>
              </a:solidFill>
              <a:latin typeface="Cambria" panose="02040503050406030204" pitchFamily="18" charset="0"/>
            </a:endParaRPr>
          </a:p>
        </p:txBody>
      </p:sp>
      <p:sp>
        <p:nvSpPr>
          <p:cNvPr id="11" name="Marcador de posición de contenido 2"/>
          <p:cNvSpPr>
            <a:spLocks noGrp="1"/>
          </p:cNvSpPr>
          <p:nvPr>
            <p:ph idx="1"/>
          </p:nvPr>
        </p:nvSpPr>
        <p:spPr>
          <a:xfrm>
            <a:off x="1783611" y="2226236"/>
            <a:ext cx="2939735" cy="580845"/>
          </a:xfrm>
          <a:ln w="38100">
            <a:solidFill>
              <a:schemeClr val="bg1">
                <a:lumMod val="65000"/>
              </a:schemeClr>
            </a:solidFill>
          </a:ln>
        </p:spPr>
        <p:txBody>
          <a:bodyPr>
            <a:noAutofit/>
          </a:bodyPr>
          <a:lstStyle/>
          <a:p>
            <a:pPr marL="0" indent="0">
              <a:lnSpc>
                <a:spcPct val="150000"/>
              </a:lnSpc>
              <a:buNone/>
            </a:pPr>
            <a:r>
              <a:rPr lang="es-EC" sz="2000" dirty="0" smtClean="0">
                <a:solidFill>
                  <a:schemeClr val="tx1">
                    <a:lumMod val="10000"/>
                  </a:schemeClr>
                </a:solidFill>
                <a:latin typeface="Cambria" panose="02040503050406030204" pitchFamily="18" charset="0"/>
              </a:rPr>
              <a:t>Condiciones de trabajo</a:t>
            </a:r>
            <a:endParaRPr lang="es-ES" sz="2000" noProof="1" smtClean="0">
              <a:solidFill>
                <a:schemeClr val="tx1">
                  <a:lumMod val="10000"/>
                </a:schemeClr>
              </a:solidFill>
              <a:latin typeface="Cambria" panose="02040503050406030204" pitchFamily="18" charset="0"/>
              <a:ea typeface="Cambria Math" panose="02040503050406030204" pitchFamily="18" charset="0"/>
            </a:endParaRPr>
          </a:p>
        </p:txBody>
      </p:sp>
      <p:sp>
        <p:nvSpPr>
          <p:cNvPr id="12" name="Rectángulo 11"/>
          <p:cNvSpPr/>
          <p:nvPr/>
        </p:nvSpPr>
        <p:spPr>
          <a:xfrm>
            <a:off x="7575542" y="1161093"/>
            <a:ext cx="3716464" cy="2169825"/>
          </a:xfrm>
          <a:prstGeom prst="rect">
            <a:avLst/>
          </a:prstGeom>
          <a:ln w="38100">
            <a:solidFill>
              <a:schemeClr val="bg1">
                <a:lumMod val="65000"/>
              </a:schemeClr>
            </a:solidFill>
          </a:ln>
        </p:spPr>
        <p:txBody>
          <a:bodyPr wrap="square">
            <a:spAutoFit/>
          </a:bodyPr>
          <a:lstStyle/>
          <a:p>
            <a:pPr lvl="0" algn="just">
              <a:lnSpc>
                <a:spcPct val="150000"/>
              </a:lnSpc>
            </a:pPr>
            <a:r>
              <a:rPr lang="es-EC" dirty="0" smtClean="0">
                <a:solidFill>
                  <a:schemeClr val="tx1">
                    <a:lumMod val="10000"/>
                  </a:schemeClr>
                </a:solidFill>
                <a:latin typeface="Cambria" panose="02040503050406030204" pitchFamily="18" charset="0"/>
              </a:rPr>
              <a:t>Co: 0.6 mg/L </a:t>
            </a:r>
          </a:p>
          <a:p>
            <a:pPr lvl="0" algn="just">
              <a:lnSpc>
                <a:spcPct val="150000"/>
              </a:lnSpc>
            </a:pPr>
            <a:r>
              <a:rPr lang="es-EC" dirty="0" err="1" smtClean="0">
                <a:solidFill>
                  <a:schemeClr val="tx1">
                    <a:lumMod val="10000"/>
                  </a:schemeClr>
                </a:solidFill>
                <a:latin typeface="Cambria" panose="02040503050406030204" pitchFamily="18" charset="0"/>
              </a:rPr>
              <a:t>dp</a:t>
            </a:r>
            <a:r>
              <a:rPr lang="es-EC" dirty="0" smtClean="0">
                <a:solidFill>
                  <a:schemeClr val="tx1">
                    <a:lumMod val="10000"/>
                  </a:schemeClr>
                </a:solidFill>
                <a:latin typeface="Cambria" panose="02040503050406030204" pitchFamily="18" charset="0"/>
              </a:rPr>
              <a:t>: 1.4-2.4 cm</a:t>
            </a:r>
          </a:p>
          <a:p>
            <a:pPr algn="just">
              <a:lnSpc>
                <a:spcPct val="150000"/>
              </a:lnSpc>
            </a:pPr>
            <a:r>
              <a:rPr lang="es-EC" dirty="0" smtClean="0">
                <a:solidFill>
                  <a:schemeClr val="tx1">
                    <a:lumMod val="10000"/>
                  </a:schemeClr>
                </a:solidFill>
                <a:latin typeface="Cambria" panose="02040503050406030204" pitchFamily="18" charset="0"/>
              </a:rPr>
              <a:t>Volumen efluente: 50 </a:t>
            </a:r>
            <a:r>
              <a:rPr lang="es-EC" dirty="0" err="1" smtClean="0">
                <a:solidFill>
                  <a:schemeClr val="tx1">
                    <a:lumMod val="10000"/>
                  </a:schemeClr>
                </a:solidFill>
                <a:latin typeface="Cambria" panose="02040503050406030204" pitchFamily="18" charset="0"/>
              </a:rPr>
              <a:t>mL</a:t>
            </a:r>
            <a:endParaRPr lang="es-EC" dirty="0" smtClean="0">
              <a:solidFill>
                <a:schemeClr val="tx1">
                  <a:lumMod val="10000"/>
                </a:schemeClr>
              </a:solidFill>
              <a:latin typeface="Cambria" panose="02040503050406030204" pitchFamily="18" charset="0"/>
            </a:endParaRPr>
          </a:p>
          <a:p>
            <a:pPr algn="just">
              <a:lnSpc>
                <a:spcPct val="150000"/>
              </a:lnSpc>
            </a:pPr>
            <a:r>
              <a:rPr lang="es-EC" dirty="0" smtClean="0">
                <a:solidFill>
                  <a:schemeClr val="tx1">
                    <a:lumMod val="10000"/>
                  </a:schemeClr>
                </a:solidFill>
                <a:latin typeface="Cambria" panose="02040503050406030204" pitchFamily="18" charset="0"/>
              </a:rPr>
              <a:t>Masa lecho: 5,10 y 20 g</a:t>
            </a:r>
            <a:endParaRPr lang="es-ES" dirty="0">
              <a:solidFill>
                <a:schemeClr val="tx1">
                  <a:lumMod val="10000"/>
                </a:schemeClr>
              </a:solidFill>
              <a:latin typeface="Cambria" panose="02040503050406030204" pitchFamily="18" charset="0"/>
            </a:endParaRPr>
          </a:p>
          <a:p>
            <a:pPr lvl="0" algn="just">
              <a:lnSpc>
                <a:spcPct val="150000"/>
              </a:lnSpc>
            </a:pPr>
            <a:endParaRPr lang="es-ES" dirty="0">
              <a:solidFill>
                <a:schemeClr val="tx1">
                  <a:lumMod val="10000"/>
                </a:schemeClr>
              </a:solidFill>
              <a:latin typeface="Cambria" panose="02040503050406030204" pitchFamily="18" charset="0"/>
            </a:endParaRPr>
          </a:p>
        </p:txBody>
      </p:sp>
      <p:sp>
        <p:nvSpPr>
          <p:cNvPr id="13" name="Flecha derecha 12"/>
          <p:cNvSpPr/>
          <p:nvPr/>
        </p:nvSpPr>
        <p:spPr>
          <a:xfrm>
            <a:off x="5460298" y="2226236"/>
            <a:ext cx="1033367" cy="455039"/>
          </a:xfrm>
          <a:prstGeom prst="rightArrow">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10000"/>
                </a:schemeClr>
              </a:solidFill>
              <a:latin typeface="Cambria" panose="02040503050406030204" pitchFamily="18" charset="0"/>
            </a:endParaRPr>
          </a:p>
        </p:txBody>
      </p:sp>
      <p:pic>
        <p:nvPicPr>
          <p:cNvPr id="14" name="Imagen 13" descr="C:\Users\PC\AppData\Local\Microsoft\Windows\INetCache\IE\0Q1WB0EP\IMG_20190405_100304[2].jpg"/>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602096" y="3145612"/>
            <a:ext cx="2071028" cy="3381797"/>
          </a:xfrm>
          <a:prstGeom prst="rect">
            <a:avLst/>
          </a:prstGeom>
          <a:noFill/>
          <a:ln>
            <a:solidFill>
              <a:schemeClr val="tx1">
                <a:lumMod val="10000"/>
              </a:schemeClr>
            </a:solidFill>
          </a:ln>
        </p:spPr>
      </p:pic>
    </p:spTree>
    <p:extLst>
      <p:ext uri="{BB962C8B-B14F-4D97-AF65-F5344CB8AC3E}">
        <p14:creationId xmlns:p14="http://schemas.microsoft.com/office/powerpoint/2010/main" val="3451696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INTRODUCCIÓN</a:t>
            </a:r>
          </a:p>
        </p:txBody>
      </p:sp>
      <p:sp>
        <p:nvSpPr>
          <p:cNvPr id="4" name="2 Subtítulo"/>
          <p:cNvSpPr txBox="1">
            <a:spLocks/>
          </p:cNvSpPr>
          <p:nvPr/>
        </p:nvSpPr>
        <p:spPr>
          <a:xfrm>
            <a:off x="1047881" y="2443407"/>
            <a:ext cx="3275925" cy="1343576"/>
          </a:xfrm>
          <a:prstGeom prst="rect">
            <a:avLst/>
          </a:prstGeom>
          <a:ln w="38100">
            <a:solidFill>
              <a:schemeClr val="accent6">
                <a:lumMod val="60000"/>
                <a:lumOff val="40000"/>
              </a:schemeClr>
            </a:solidFill>
          </a:ln>
        </p:spPr>
        <p:txBody>
          <a:bodyPr vert="horz" lIns="91440" tIns="45720" rIns="91440" bIns="45720" rtlCol="0" anchor="ctr">
            <a:normAutofit fontScale="92500" lnSpcReduction="20000"/>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None/>
            </a:pPr>
            <a:r>
              <a:rPr lang="es-EC" sz="3600" dirty="0" smtClean="0">
                <a:solidFill>
                  <a:schemeClr val="tx1">
                    <a:lumMod val="10000"/>
                  </a:schemeClr>
                </a:solidFill>
                <a:effectLst/>
                <a:latin typeface="Cambria" panose="02040503050406030204" pitchFamily="18" charset="0"/>
              </a:rPr>
              <a:t>Esta actividad clave para el desarrollo</a:t>
            </a:r>
            <a:endParaRPr lang="es-EC" sz="3600" dirty="0">
              <a:solidFill>
                <a:schemeClr val="tx1">
                  <a:lumMod val="10000"/>
                </a:schemeClr>
              </a:solidFill>
              <a:effectLst/>
              <a:latin typeface="Cambria" panose="02040503050406030204" pitchFamily="18" charset="0"/>
            </a:endParaRPr>
          </a:p>
        </p:txBody>
      </p:sp>
      <p:sp>
        <p:nvSpPr>
          <p:cNvPr id="5" name="2 Subtítulo"/>
          <p:cNvSpPr txBox="1">
            <a:spLocks/>
          </p:cNvSpPr>
          <p:nvPr/>
        </p:nvSpPr>
        <p:spPr>
          <a:xfrm>
            <a:off x="699322" y="800101"/>
            <a:ext cx="10665364" cy="1225497"/>
          </a:xfrm>
          <a:prstGeom prst="rect">
            <a:avLst/>
          </a:prstGeom>
          <a:ln w="38100">
            <a:solidFill>
              <a:schemeClr val="accent6">
                <a:lumMod val="60000"/>
                <a:lumOff val="40000"/>
              </a:schemeClr>
            </a:solidFill>
          </a:ln>
        </p:spPr>
        <p:txBody>
          <a:bodyPr vert="horz" lIns="91440" tIns="45720" rIns="91440" bIns="45720" rtlCol="0" anchor="ctr">
            <a:norm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None/>
            </a:pPr>
            <a:r>
              <a:rPr lang="es-EC" sz="3600" dirty="0" smtClean="0">
                <a:solidFill>
                  <a:schemeClr val="tx1">
                    <a:lumMod val="10000"/>
                  </a:schemeClr>
                </a:solidFill>
                <a:effectLst/>
                <a:latin typeface="Cambria" panose="02040503050406030204" pitchFamily="18" charset="0"/>
              </a:rPr>
              <a:t>Una industria muy importante en la provincia de Tungurahua y ciudad de Ambato es la curtiembre</a:t>
            </a:r>
            <a:endParaRPr lang="es-EC" sz="3600" dirty="0">
              <a:solidFill>
                <a:schemeClr val="tx1">
                  <a:lumMod val="10000"/>
                </a:schemeClr>
              </a:solidFill>
              <a:effectLst/>
              <a:latin typeface="Cambria" panose="02040503050406030204" pitchFamily="18" charset="0"/>
            </a:endParaRPr>
          </a:p>
        </p:txBody>
      </p:sp>
      <p:sp>
        <p:nvSpPr>
          <p:cNvPr id="6" name="2 Subtítulo"/>
          <p:cNvSpPr txBox="1">
            <a:spLocks/>
          </p:cNvSpPr>
          <p:nvPr/>
        </p:nvSpPr>
        <p:spPr>
          <a:xfrm>
            <a:off x="952495" y="4535831"/>
            <a:ext cx="6742621" cy="1997445"/>
          </a:xfrm>
          <a:prstGeom prst="rect">
            <a:avLst/>
          </a:prstGeom>
          <a:ln w="38100">
            <a:solidFill>
              <a:schemeClr val="accent6">
                <a:lumMod val="60000"/>
                <a:lumOff val="40000"/>
              </a:schemeClr>
            </a:solidFill>
          </a:ln>
        </p:spPr>
        <p:txBody>
          <a:bodyPr vert="horz" lIns="91440" tIns="45720" rIns="91440" bIns="45720" rtlCol="0" anchor="ctr">
            <a:norm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None/>
            </a:pPr>
            <a:r>
              <a:rPr lang="es-EC" sz="3600" dirty="0" smtClean="0">
                <a:solidFill>
                  <a:schemeClr val="tx1">
                    <a:lumMod val="10000"/>
                  </a:schemeClr>
                </a:solidFill>
                <a:effectLst/>
                <a:latin typeface="Cambria" panose="02040503050406030204" pitchFamily="18" charset="0"/>
              </a:rPr>
              <a:t>Industria de curtiembre y textil </a:t>
            </a:r>
            <a:r>
              <a:rPr lang="es-EC" sz="3600" dirty="0" smtClean="0">
                <a:solidFill>
                  <a:schemeClr val="tx1">
                    <a:lumMod val="10000"/>
                  </a:schemeClr>
                </a:solidFill>
                <a:effectLst/>
                <a:latin typeface="Cambria" panose="02040503050406030204" pitchFamily="18" charset="0"/>
                <a:cs typeface="Calibri" panose="020F0502020204030204" pitchFamily="34" charset="0"/>
              </a:rPr>
              <a:t>→ aportan el 90 % de la contaminación industrial</a:t>
            </a:r>
            <a:endParaRPr lang="es-EC" sz="3600" dirty="0">
              <a:solidFill>
                <a:schemeClr val="tx1">
                  <a:lumMod val="10000"/>
                </a:schemeClr>
              </a:solidFill>
              <a:effectLst/>
              <a:latin typeface="Cambria" panose="02040503050406030204" pitchFamily="18" charset="0"/>
            </a:endParaRPr>
          </a:p>
        </p:txBody>
      </p:sp>
      <p:sp>
        <p:nvSpPr>
          <p:cNvPr id="8" name="2 Subtítulo"/>
          <p:cNvSpPr txBox="1">
            <a:spLocks/>
          </p:cNvSpPr>
          <p:nvPr/>
        </p:nvSpPr>
        <p:spPr>
          <a:xfrm>
            <a:off x="4944282" y="2135740"/>
            <a:ext cx="5060043" cy="1997445"/>
          </a:xfrm>
          <a:prstGeom prst="rect">
            <a:avLst/>
          </a:prstGeom>
          <a:ln w="38100">
            <a:solidFill>
              <a:schemeClr val="accent6">
                <a:lumMod val="60000"/>
                <a:lumOff val="40000"/>
              </a:schemeClr>
            </a:solidFill>
          </a:ln>
        </p:spPr>
        <p:txBody>
          <a:bodyPr vert="horz" lIns="91440" tIns="45720" rIns="91440" bIns="45720" rtlCol="0" anchor="ctr">
            <a:norm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None/>
            </a:pPr>
            <a:r>
              <a:rPr lang="es-EC" sz="3600" dirty="0" smtClean="0">
                <a:solidFill>
                  <a:schemeClr val="tx1">
                    <a:lumMod val="10000"/>
                  </a:schemeClr>
                </a:solidFill>
                <a:effectLst/>
                <a:latin typeface="Cambria" panose="02040503050406030204" pitchFamily="18" charset="0"/>
              </a:rPr>
              <a:t>Existe afectación al ambiente</a:t>
            </a:r>
            <a:endParaRPr lang="es-EC" sz="3600" dirty="0">
              <a:solidFill>
                <a:schemeClr val="tx1">
                  <a:lumMod val="10000"/>
                </a:schemeClr>
              </a:solidFill>
              <a:effectLst/>
              <a:latin typeface="Cambria" panose="02040503050406030204" pitchFamily="18" charset="0"/>
            </a:endParaRPr>
          </a:p>
        </p:txBody>
      </p:sp>
      <p:pic>
        <p:nvPicPr>
          <p:cNvPr id="12292" name="Picture 4" descr="http://sobrelatierra.agro.uba.ar/wp-content/uploads/2017/08/Foto-1-e15017732721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304" y="4419450"/>
            <a:ext cx="2173232" cy="2056825"/>
          </a:xfrm>
          <a:prstGeom prst="roundRect">
            <a:avLst>
              <a:gd name="adj" fmla="val 4167"/>
            </a:avLst>
          </a:prstGeom>
          <a:solidFill>
            <a:srgbClr val="FFFFFF"/>
          </a:solidFill>
          <a:ln w="76200" cap="sq">
            <a:solidFill>
              <a:schemeClr val="accent6">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145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3584276" y="830963"/>
            <a:ext cx="6132028" cy="325634"/>
          </a:xfrm>
          <a:prstGeom prst="rect">
            <a:avLst/>
          </a:prstGeom>
          <a:ln w="38100">
            <a:solidFill>
              <a:schemeClr val="accent6">
                <a:lumMod val="60000"/>
                <a:lumOff val="40000"/>
              </a:schemeClr>
            </a:solidFill>
          </a:ln>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tx1">
                    <a:lumMod val="10000"/>
                  </a:schemeClr>
                </a:solidFill>
                <a:latin typeface="Cambria" panose="02040503050406030204" pitchFamily="18" charset="0"/>
              </a:rPr>
              <a:t>PRUEBAS EN UNA COLUMNA DE LABORATORIO</a:t>
            </a:r>
            <a:endParaRPr lang="es-EC" sz="2000" b="1" dirty="0">
              <a:solidFill>
                <a:schemeClr val="tx1">
                  <a:lumMod val="10000"/>
                </a:schemeClr>
              </a:solidFill>
              <a:latin typeface="Cambria" panose="02040503050406030204" pitchFamily="18" charset="0"/>
            </a:endParaRPr>
          </a:p>
        </p:txBody>
      </p:sp>
      <p:graphicFrame>
        <p:nvGraphicFramePr>
          <p:cNvPr id="15" name="Gráfico 14"/>
          <p:cNvGraphicFramePr/>
          <p:nvPr>
            <p:extLst>
              <p:ext uri="{D42A27DB-BD31-4B8C-83A1-F6EECF244321}">
                <p14:modId xmlns:p14="http://schemas.microsoft.com/office/powerpoint/2010/main" val="1766729380"/>
              </p:ext>
            </p:extLst>
          </p:nvPr>
        </p:nvGraphicFramePr>
        <p:xfrm>
          <a:off x="2644726" y="1491175"/>
          <a:ext cx="7174523" cy="4360983"/>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PROPUESTA DE UN </a:t>
            </a:r>
            <a:r>
              <a:rPr lang="es-EC" sz="3200" b="1" dirty="0" smtClean="0">
                <a:solidFill>
                  <a:schemeClr val="tx1">
                    <a:lumMod val="10000"/>
                  </a:schemeClr>
                </a:solidFill>
                <a:latin typeface="Cambria" panose="02040503050406030204" pitchFamily="18" charset="0"/>
              </a:rPr>
              <a:t>SISTEMA DE REMOCIÓN DE CR (VI)</a:t>
            </a:r>
            <a:endParaRPr lang="es-EC" sz="3200" b="1" dirty="0">
              <a:solidFill>
                <a:schemeClr val="tx1">
                  <a:lumMod val="10000"/>
                </a:schemeClr>
              </a:solidFill>
              <a:latin typeface="Cambria" panose="02040503050406030204" pitchFamily="18" charset="0"/>
            </a:endParaRPr>
          </a:p>
        </p:txBody>
      </p:sp>
    </p:spTree>
    <p:extLst>
      <p:ext uri="{BB962C8B-B14F-4D97-AF65-F5344CB8AC3E}">
        <p14:creationId xmlns:p14="http://schemas.microsoft.com/office/powerpoint/2010/main" val="1667657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4994047" y="830963"/>
            <a:ext cx="3379232" cy="425702"/>
          </a:xfrm>
          <a:prstGeom prst="rect">
            <a:avLst/>
          </a:prstGeom>
          <a:ln w="38100">
            <a:solidFill>
              <a:schemeClr val="accent6">
                <a:lumMod val="60000"/>
                <a:lumOff val="40000"/>
              </a:schemeClr>
            </a:solidFill>
          </a:ln>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tx1">
                    <a:lumMod val="10000"/>
                  </a:schemeClr>
                </a:solidFill>
                <a:latin typeface="Cambria" panose="02040503050406030204" pitchFamily="18" charset="0"/>
              </a:rPr>
              <a:t>TORRES DE ADSORCIÓN</a:t>
            </a:r>
            <a:endParaRPr lang="es-EC" sz="2000" b="1" dirty="0">
              <a:solidFill>
                <a:schemeClr val="tx1">
                  <a:lumMod val="10000"/>
                </a:schemeClr>
              </a:solidFill>
              <a:latin typeface="Cambria" panose="02040503050406030204" pitchFamily="18" charset="0"/>
            </a:endParaRPr>
          </a:p>
        </p:txBody>
      </p:sp>
      <p:graphicFrame>
        <p:nvGraphicFramePr>
          <p:cNvPr id="6" name="Gráfico 5"/>
          <p:cNvGraphicFramePr/>
          <p:nvPr>
            <p:extLst>
              <p:ext uri="{D42A27DB-BD31-4B8C-83A1-F6EECF244321}">
                <p14:modId xmlns:p14="http://schemas.microsoft.com/office/powerpoint/2010/main" val="998079999"/>
              </p:ext>
            </p:extLst>
          </p:nvPr>
        </p:nvGraphicFramePr>
        <p:xfrm>
          <a:off x="4981488" y="2192548"/>
          <a:ext cx="7075414" cy="2935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428102548"/>
              </p:ext>
            </p:extLst>
          </p:nvPr>
        </p:nvGraphicFramePr>
        <p:xfrm>
          <a:off x="1645922" y="3082705"/>
          <a:ext cx="2525114" cy="1154974"/>
        </p:xfrm>
        <a:graphic>
          <a:graphicData uri="http://schemas.openxmlformats.org/drawingml/2006/table">
            <a:tbl>
              <a:tblPr firstRow="1" firstCol="1" bandRow="1">
                <a:tableStyleId>{5C22544A-7EE6-4342-B048-85BDC9FD1C3A}</a:tableStyleId>
              </a:tblPr>
              <a:tblGrid>
                <a:gridCol w="1469417">
                  <a:extLst>
                    <a:ext uri="{9D8B030D-6E8A-4147-A177-3AD203B41FA5}">
                      <a16:colId xmlns:a16="http://schemas.microsoft.com/office/drawing/2014/main" val="1984963937"/>
                    </a:ext>
                  </a:extLst>
                </a:gridCol>
                <a:gridCol w="1055697">
                  <a:extLst>
                    <a:ext uri="{9D8B030D-6E8A-4147-A177-3AD203B41FA5}">
                      <a16:colId xmlns:a16="http://schemas.microsoft.com/office/drawing/2014/main" val="3863425298"/>
                    </a:ext>
                  </a:extLst>
                </a:gridCol>
              </a:tblGrid>
              <a:tr h="447847">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C (mg/L)</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[C/(x/m)]</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46951086"/>
                  </a:ext>
                </a:extLst>
              </a:tr>
              <a:tr h="235709">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0.14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121.74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946630"/>
                  </a:ext>
                </a:extLst>
              </a:tr>
              <a:tr h="235709">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0.23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124.32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5500247"/>
                  </a:ext>
                </a:extLst>
              </a:tr>
              <a:tr h="235709">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0.35</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140.00</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9830370"/>
                  </a:ext>
                </a:extLst>
              </a:tr>
            </a:tbl>
          </a:graphicData>
        </a:graphic>
      </p:graphicFrame>
      <mc:AlternateContent xmlns:mc="http://schemas.openxmlformats.org/markup-compatibility/2006">
        <mc:Choice xmlns:a14="http://schemas.microsoft.com/office/drawing/2010/main" Requires="a14">
          <p:sp>
            <p:nvSpPr>
              <p:cNvPr id="3" name="Rectángulo 2"/>
              <p:cNvSpPr/>
              <p:nvPr/>
            </p:nvSpPr>
            <p:spPr>
              <a:xfrm>
                <a:off x="4436852" y="4989902"/>
                <a:ext cx="3517951" cy="6613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solidFill>
                            <a:schemeClr val="tx1">
                              <a:lumMod val="10000"/>
                            </a:schemeClr>
                          </a:solidFill>
                          <a:latin typeface="Cambria Math" panose="02040503050406030204" pitchFamily="18" charset="0"/>
                        </a:rPr>
                        <m:t> </m:t>
                      </m:r>
                      <m:f>
                        <m:fPr>
                          <m:ctrlPr>
                            <a:rPr lang="es-EC" i="1">
                              <a:solidFill>
                                <a:schemeClr val="tx1">
                                  <a:lumMod val="10000"/>
                                </a:schemeClr>
                              </a:solidFill>
                              <a:latin typeface="Cambria Math" panose="02040503050406030204" pitchFamily="18" charset="0"/>
                            </a:rPr>
                          </m:ctrlPr>
                        </m:fPr>
                        <m:num>
                          <m:r>
                            <a:rPr lang="es-EC" i="0">
                              <a:solidFill>
                                <a:schemeClr val="tx1">
                                  <a:lumMod val="10000"/>
                                </a:schemeClr>
                              </a:solidFill>
                              <a:latin typeface="Cambria Math" panose="02040503050406030204" pitchFamily="18" charset="0"/>
                            </a:rPr>
                            <m:t>1</m:t>
                          </m:r>
                        </m:num>
                        <m:den>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𝑞</m:t>
                              </m:r>
                            </m:e>
                            <m:sub>
                              <m:r>
                                <a:rPr lang="es-EC" i="1">
                                  <a:solidFill>
                                    <a:schemeClr val="tx1">
                                      <a:lumMod val="10000"/>
                                    </a:schemeClr>
                                  </a:solidFill>
                                  <a:latin typeface="Cambria Math" panose="02040503050406030204" pitchFamily="18" charset="0"/>
                                </a:rPr>
                                <m:t>𝑚</m:t>
                              </m:r>
                            </m:sub>
                          </m:sSub>
                        </m:den>
                      </m:f>
                      <m:r>
                        <a:rPr lang="es-EC" i="0">
                          <a:solidFill>
                            <a:schemeClr val="tx1">
                              <a:lumMod val="10000"/>
                            </a:schemeClr>
                          </a:solidFill>
                          <a:latin typeface="Cambria Math" panose="02040503050406030204" pitchFamily="18" charset="0"/>
                        </a:rPr>
                        <m:t>=89.317 → </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𝑞</m:t>
                          </m:r>
                        </m:e>
                        <m:sub>
                          <m:r>
                            <a:rPr lang="es-EC" i="1">
                              <a:solidFill>
                                <a:schemeClr val="tx1">
                                  <a:lumMod val="10000"/>
                                </a:schemeClr>
                              </a:solidFill>
                              <a:latin typeface="Cambria Math" panose="02040503050406030204" pitchFamily="18" charset="0"/>
                            </a:rPr>
                            <m:t>𝑚</m:t>
                          </m:r>
                        </m:sub>
                      </m:sSub>
                      <m:r>
                        <a:rPr lang="es-EC" i="0">
                          <a:solidFill>
                            <a:schemeClr val="tx1">
                              <a:lumMod val="10000"/>
                            </a:schemeClr>
                          </a:solidFill>
                          <a:latin typeface="Cambria Math" panose="02040503050406030204" pitchFamily="18" charset="0"/>
                        </a:rPr>
                        <m:t>=0.112</m:t>
                      </m:r>
                      <m:f>
                        <m:fPr>
                          <m:ctrlPr>
                            <a:rPr lang="es-EC" i="1">
                              <a:solidFill>
                                <a:schemeClr val="tx1">
                                  <a:lumMod val="10000"/>
                                </a:schemeClr>
                              </a:solidFill>
                              <a:latin typeface="Cambria Math" panose="02040503050406030204" pitchFamily="18" charset="0"/>
                            </a:rPr>
                          </m:ctrlPr>
                        </m:fPr>
                        <m:num>
                          <m:r>
                            <a:rPr lang="es-EC" i="1">
                              <a:solidFill>
                                <a:schemeClr val="tx1">
                                  <a:lumMod val="10000"/>
                                </a:schemeClr>
                              </a:solidFill>
                              <a:latin typeface="Cambria Math" panose="02040503050406030204" pitchFamily="18" charset="0"/>
                            </a:rPr>
                            <m:t>𝑚𝑔</m:t>
                          </m:r>
                        </m:num>
                        <m:den>
                          <m:r>
                            <a:rPr lang="es-EC" i="1">
                              <a:solidFill>
                                <a:schemeClr val="tx1">
                                  <a:lumMod val="10000"/>
                                </a:schemeClr>
                              </a:solidFill>
                              <a:latin typeface="Cambria Math" panose="02040503050406030204" pitchFamily="18" charset="0"/>
                            </a:rPr>
                            <m:t>𝑔</m:t>
                          </m:r>
                        </m:den>
                      </m:f>
                    </m:oMath>
                  </m:oMathPara>
                </a14:m>
                <a:endParaRPr lang="es-EC" dirty="0">
                  <a:solidFill>
                    <a:schemeClr val="tx1">
                      <a:lumMod val="10000"/>
                    </a:schemeClr>
                  </a:solidFill>
                </a:endParaRPr>
              </a:p>
            </p:txBody>
          </p:sp>
        </mc:Choice>
        <mc:Fallback>
          <p:sp>
            <p:nvSpPr>
              <p:cNvPr id="3" name="Rectángulo 2"/>
              <p:cNvSpPr>
                <a:spLocks noRot="1" noChangeAspect="1" noMove="1" noResize="1" noEditPoints="1" noAdjustHandles="1" noChangeArrowheads="1" noChangeShapeType="1" noTextEdit="1"/>
              </p:cNvSpPr>
              <p:nvPr/>
            </p:nvSpPr>
            <p:spPr>
              <a:xfrm>
                <a:off x="4436852" y="4989902"/>
                <a:ext cx="3517951" cy="661335"/>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1686148" y="4843067"/>
                <a:ext cx="2157578" cy="8081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solidFill>
                                <a:schemeClr val="tx1">
                                  <a:lumMod val="10000"/>
                                </a:schemeClr>
                              </a:solidFill>
                              <a:latin typeface="Cambria Math" panose="02040503050406030204" pitchFamily="18" charset="0"/>
                            </a:rPr>
                          </m:ctrlPr>
                        </m:fPr>
                        <m:num>
                          <m:r>
                            <a:rPr lang="es-EC" i="1">
                              <a:solidFill>
                                <a:schemeClr val="tx1">
                                  <a:lumMod val="10000"/>
                                </a:schemeClr>
                              </a:solidFill>
                              <a:latin typeface="Cambria Math" panose="02040503050406030204" pitchFamily="18" charset="0"/>
                            </a:rPr>
                            <m:t>𝐶</m:t>
                          </m:r>
                        </m:num>
                        <m:den>
                          <m:d>
                            <m:dPr>
                              <m:ctrlPr>
                                <a:rPr lang="es-EC" i="1">
                                  <a:solidFill>
                                    <a:schemeClr val="tx1">
                                      <a:lumMod val="10000"/>
                                    </a:schemeClr>
                                  </a:solidFill>
                                  <a:latin typeface="Cambria Math" panose="02040503050406030204" pitchFamily="18" charset="0"/>
                                </a:rPr>
                              </m:ctrlPr>
                            </m:dPr>
                            <m:e>
                              <m:f>
                                <m:fPr>
                                  <m:ctrlPr>
                                    <a:rPr lang="es-EC" i="1">
                                      <a:solidFill>
                                        <a:schemeClr val="tx1">
                                          <a:lumMod val="10000"/>
                                        </a:schemeClr>
                                      </a:solidFill>
                                      <a:latin typeface="Cambria Math" panose="02040503050406030204" pitchFamily="18" charset="0"/>
                                    </a:rPr>
                                  </m:ctrlPr>
                                </m:fPr>
                                <m:num>
                                  <m:r>
                                    <a:rPr lang="es-EC" i="1">
                                      <a:solidFill>
                                        <a:schemeClr val="tx1">
                                          <a:lumMod val="10000"/>
                                        </a:schemeClr>
                                      </a:solidFill>
                                      <a:latin typeface="Cambria Math" panose="02040503050406030204" pitchFamily="18" charset="0"/>
                                    </a:rPr>
                                    <m:t>𝑥</m:t>
                                  </m:r>
                                </m:num>
                                <m:den>
                                  <m:r>
                                    <a:rPr lang="es-EC" i="1">
                                      <a:solidFill>
                                        <a:schemeClr val="tx1">
                                          <a:lumMod val="10000"/>
                                        </a:schemeClr>
                                      </a:solidFill>
                                      <a:latin typeface="Cambria Math" panose="02040503050406030204" pitchFamily="18" charset="0"/>
                                    </a:rPr>
                                    <m:t>𝑚</m:t>
                                  </m:r>
                                </m:den>
                              </m:f>
                            </m:e>
                          </m:d>
                        </m:den>
                      </m:f>
                      <m:r>
                        <a:rPr lang="es-EC" i="0">
                          <a:solidFill>
                            <a:schemeClr val="tx1">
                              <a:lumMod val="10000"/>
                            </a:schemeClr>
                          </a:solidFill>
                          <a:latin typeface="Cambria Math" panose="02040503050406030204" pitchFamily="18" charset="0"/>
                        </a:rPr>
                        <m:t>=</m:t>
                      </m:r>
                      <m:f>
                        <m:fPr>
                          <m:ctrlPr>
                            <a:rPr lang="es-EC" i="1">
                              <a:solidFill>
                                <a:schemeClr val="tx1">
                                  <a:lumMod val="10000"/>
                                </a:schemeClr>
                              </a:solidFill>
                              <a:latin typeface="Cambria Math" panose="02040503050406030204" pitchFamily="18" charset="0"/>
                            </a:rPr>
                          </m:ctrlPr>
                        </m:fPr>
                        <m:num>
                          <m:r>
                            <a:rPr lang="es-EC" i="0">
                              <a:solidFill>
                                <a:schemeClr val="tx1">
                                  <a:lumMod val="10000"/>
                                </a:schemeClr>
                              </a:solidFill>
                              <a:latin typeface="Cambria Math" panose="02040503050406030204" pitchFamily="18" charset="0"/>
                            </a:rPr>
                            <m:t>1</m:t>
                          </m:r>
                        </m:num>
                        <m:den>
                          <m:r>
                            <a:rPr lang="es-EC" i="1">
                              <a:solidFill>
                                <a:schemeClr val="tx1">
                                  <a:lumMod val="10000"/>
                                </a:schemeClr>
                              </a:solidFill>
                              <a:latin typeface="Cambria Math" panose="02040503050406030204" pitchFamily="18" charset="0"/>
                            </a:rPr>
                            <m:t>𝑏</m:t>
                          </m:r>
                          <m:r>
                            <a:rPr lang="es-EC" i="0">
                              <a:solidFill>
                                <a:schemeClr val="tx1">
                                  <a:lumMod val="10000"/>
                                </a:schemeClr>
                              </a:solidFill>
                              <a:latin typeface="Cambria Math" panose="02040503050406030204" pitchFamily="18" charset="0"/>
                            </a:rPr>
                            <m:t>∗</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𝑞</m:t>
                              </m:r>
                            </m:e>
                            <m:sub>
                              <m:r>
                                <a:rPr lang="es-EC" i="1">
                                  <a:solidFill>
                                    <a:schemeClr val="tx1">
                                      <a:lumMod val="10000"/>
                                    </a:schemeClr>
                                  </a:solidFill>
                                  <a:latin typeface="Cambria Math" panose="02040503050406030204" pitchFamily="18" charset="0"/>
                                </a:rPr>
                                <m:t>𝑚</m:t>
                              </m:r>
                            </m:sub>
                          </m:sSub>
                        </m:den>
                      </m:f>
                      <m:r>
                        <a:rPr lang="es-EC" i="0">
                          <a:solidFill>
                            <a:schemeClr val="tx1">
                              <a:lumMod val="10000"/>
                            </a:schemeClr>
                          </a:solidFill>
                          <a:latin typeface="Cambria Math" panose="02040503050406030204" pitchFamily="18" charset="0"/>
                        </a:rPr>
                        <m:t>+</m:t>
                      </m:r>
                      <m:f>
                        <m:fPr>
                          <m:ctrlPr>
                            <a:rPr lang="es-EC" i="1">
                              <a:solidFill>
                                <a:schemeClr val="tx1">
                                  <a:lumMod val="10000"/>
                                </a:schemeClr>
                              </a:solidFill>
                              <a:latin typeface="Cambria Math" panose="02040503050406030204" pitchFamily="18" charset="0"/>
                            </a:rPr>
                          </m:ctrlPr>
                        </m:fPr>
                        <m:num>
                          <m:r>
                            <a:rPr lang="es-EC" i="1">
                              <a:solidFill>
                                <a:schemeClr val="tx1">
                                  <a:lumMod val="10000"/>
                                </a:schemeClr>
                              </a:solidFill>
                              <a:latin typeface="Cambria Math" panose="02040503050406030204" pitchFamily="18" charset="0"/>
                            </a:rPr>
                            <m:t>𝐶</m:t>
                          </m:r>
                        </m:num>
                        <m:den>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𝑞</m:t>
                              </m:r>
                            </m:e>
                            <m:sub>
                              <m:r>
                                <a:rPr lang="es-EC" i="1">
                                  <a:solidFill>
                                    <a:schemeClr val="tx1">
                                      <a:lumMod val="10000"/>
                                    </a:schemeClr>
                                  </a:solidFill>
                                  <a:latin typeface="Cambria Math" panose="02040503050406030204" pitchFamily="18" charset="0"/>
                                </a:rPr>
                                <m:t>𝑚</m:t>
                              </m:r>
                            </m:sub>
                          </m:sSub>
                        </m:den>
                      </m:f>
                    </m:oMath>
                  </m:oMathPara>
                </a14:m>
                <a:endParaRPr lang="es-EC" dirty="0">
                  <a:solidFill>
                    <a:schemeClr val="tx1">
                      <a:lumMod val="10000"/>
                    </a:schemeClr>
                  </a:solidFill>
                </a:endParaRPr>
              </a:p>
            </p:txBody>
          </p:sp>
        </mc:Choice>
        <mc:Fallback>
          <p:sp>
            <p:nvSpPr>
              <p:cNvPr id="4" name="Rectángulo 3"/>
              <p:cNvSpPr>
                <a:spLocks noRot="1" noChangeAspect="1" noMove="1" noResize="1" noEditPoints="1" noAdjustHandles="1" noChangeArrowheads="1" noChangeShapeType="1" noTextEdit="1"/>
              </p:cNvSpPr>
              <p:nvPr/>
            </p:nvSpPr>
            <p:spPr>
              <a:xfrm>
                <a:off x="1686148" y="4843067"/>
                <a:ext cx="2157578" cy="808170"/>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9978824" y="5062352"/>
                <a:ext cx="1524199"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solidFill>
                            <a:schemeClr val="tx1">
                              <a:lumMod val="10000"/>
                            </a:schemeClr>
                          </a:solidFill>
                          <a:latin typeface="Cambria Math" panose="02040503050406030204" pitchFamily="18" charset="0"/>
                        </a:rPr>
                        <m:t>𝑏</m:t>
                      </m:r>
                      <m:r>
                        <a:rPr lang="es-EC" i="0">
                          <a:solidFill>
                            <a:schemeClr val="tx1">
                              <a:lumMod val="10000"/>
                            </a:schemeClr>
                          </a:solidFill>
                          <a:latin typeface="Cambria Math" panose="02040503050406030204" pitchFamily="18" charset="0"/>
                        </a:rPr>
                        <m:t>=0.83 </m:t>
                      </m:r>
                      <m:f>
                        <m:fPr>
                          <m:ctrlPr>
                            <a:rPr lang="es-EC" i="1">
                              <a:solidFill>
                                <a:schemeClr val="tx1">
                                  <a:lumMod val="10000"/>
                                </a:schemeClr>
                              </a:solidFill>
                              <a:latin typeface="Cambria Math" panose="02040503050406030204" pitchFamily="18" charset="0"/>
                            </a:rPr>
                          </m:ctrlPr>
                        </m:fPr>
                        <m:num>
                          <m:r>
                            <a:rPr lang="es-EC" i="1">
                              <a:solidFill>
                                <a:schemeClr val="tx1">
                                  <a:lumMod val="10000"/>
                                </a:schemeClr>
                              </a:solidFill>
                              <a:latin typeface="Cambria Math" panose="02040503050406030204" pitchFamily="18" charset="0"/>
                            </a:rPr>
                            <m:t>𝐿</m:t>
                          </m:r>
                        </m:num>
                        <m:den>
                          <m:r>
                            <a:rPr lang="es-EC" i="1">
                              <a:solidFill>
                                <a:schemeClr val="tx1">
                                  <a:lumMod val="10000"/>
                                </a:schemeClr>
                              </a:solidFill>
                              <a:latin typeface="Cambria Math" panose="02040503050406030204" pitchFamily="18" charset="0"/>
                            </a:rPr>
                            <m:t>𝑚𝑔</m:t>
                          </m:r>
                        </m:den>
                      </m:f>
                    </m:oMath>
                  </m:oMathPara>
                </a14:m>
                <a:endParaRPr lang="es-EC" dirty="0"/>
              </a:p>
            </p:txBody>
          </p:sp>
        </mc:Choice>
        <mc:Fallback>
          <p:sp>
            <p:nvSpPr>
              <p:cNvPr id="7" name="Rectángulo 6"/>
              <p:cNvSpPr>
                <a:spLocks noRot="1" noChangeAspect="1" noMove="1" noResize="1" noEditPoints="1" noAdjustHandles="1" noChangeArrowheads="1" noChangeShapeType="1" noTextEdit="1"/>
              </p:cNvSpPr>
              <p:nvPr/>
            </p:nvSpPr>
            <p:spPr>
              <a:xfrm>
                <a:off x="9978824" y="5062352"/>
                <a:ext cx="1524199" cy="659476"/>
              </a:xfrm>
              <a:prstGeom prst="rect">
                <a:avLst/>
              </a:prstGeom>
              <a:blipFill>
                <a:blip r:embed="rId5"/>
                <a:stretch>
                  <a:fillRect/>
                </a:stretch>
              </a:blipFill>
            </p:spPr>
            <p:txBody>
              <a:bodyPr/>
              <a:lstStyle/>
              <a:p>
                <a:r>
                  <a:rPr lang="es-EC">
                    <a:noFill/>
                  </a:rPr>
                  <a:t> </a:t>
                </a:r>
              </a:p>
            </p:txBody>
          </p:sp>
        </mc:Fallback>
      </mc:AlternateContent>
      <p:sp>
        <p:nvSpPr>
          <p:cNvPr id="11" name="Título 1"/>
          <p:cNvSpPr txBox="1">
            <a:spLocks/>
          </p:cNvSpPr>
          <p:nvPr/>
        </p:nvSpPr>
        <p:spPr>
          <a:xfrm>
            <a:off x="1484310" y="1763737"/>
            <a:ext cx="3379232" cy="425702"/>
          </a:xfrm>
          <a:prstGeom prst="rect">
            <a:avLst/>
          </a:prstGeom>
          <a:ln w="38100">
            <a:solidFill>
              <a:schemeClr val="accent6">
                <a:lumMod val="60000"/>
                <a:lumOff val="40000"/>
              </a:schemeClr>
            </a:solidFill>
          </a:ln>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tx1">
                    <a:lumMod val="10000"/>
                  </a:schemeClr>
                </a:solidFill>
                <a:latin typeface="Cambria" panose="02040503050406030204" pitchFamily="18" charset="0"/>
              </a:rPr>
              <a:t>ISOTERMA DE LANGMUIR</a:t>
            </a:r>
            <a:endParaRPr lang="es-EC" sz="2000" b="1" dirty="0">
              <a:solidFill>
                <a:schemeClr val="tx1">
                  <a:lumMod val="10000"/>
                </a:schemeClr>
              </a:solidFill>
              <a:latin typeface="Cambria" panose="02040503050406030204" pitchFamily="18" charset="0"/>
            </a:endParaRPr>
          </a:p>
        </p:txBody>
      </p:sp>
      <mc:AlternateContent xmlns:mc="http://schemas.openxmlformats.org/markup-compatibility/2006">
        <mc:Choice xmlns:a14="http://schemas.microsoft.com/office/drawing/2010/main" Requires="a14">
          <p:sp>
            <p:nvSpPr>
              <p:cNvPr id="12" name="Rectángulo 11"/>
              <p:cNvSpPr/>
              <p:nvPr/>
            </p:nvSpPr>
            <p:spPr>
              <a:xfrm>
                <a:off x="6195827" y="5924098"/>
                <a:ext cx="2038186" cy="665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𝑞</m:t>
                          </m:r>
                        </m:e>
                        <m:sub>
                          <m:r>
                            <a:rPr lang="es-EC" i="1">
                              <a:solidFill>
                                <a:schemeClr val="tx1">
                                  <a:lumMod val="10000"/>
                                </a:schemeClr>
                              </a:solidFill>
                              <a:latin typeface="Cambria Math" panose="02040503050406030204" pitchFamily="18" charset="0"/>
                            </a:rPr>
                            <m:t>𝑒𝑞𝑒</m:t>
                          </m:r>
                        </m:sub>
                      </m:sSub>
                      <m:r>
                        <a:rPr lang="es-EC" i="0">
                          <a:solidFill>
                            <a:schemeClr val="tx1">
                              <a:lumMod val="10000"/>
                            </a:schemeClr>
                          </a:solidFill>
                          <a:latin typeface="Cambria Math" panose="02040503050406030204" pitchFamily="18" charset="0"/>
                        </a:rPr>
                        <m:t>=</m:t>
                      </m:r>
                      <m:f>
                        <m:fPr>
                          <m:ctrlPr>
                            <a:rPr lang="es-EC" i="1">
                              <a:solidFill>
                                <a:schemeClr val="tx1">
                                  <a:lumMod val="10000"/>
                                </a:schemeClr>
                              </a:solidFill>
                              <a:latin typeface="Cambria Math" panose="02040503050406030204" pitchFamily="18" charset="0"/>
                            </a:rPr>
                          </m:ctrlPr>
                        </m:fPr>
                        <m:num>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𝑞</m:t>
                              </m:r>
                            </m:e>
                            <m:sub>
                              <m:r>
                                <a:rPr lang="es-EC" i="1">
                                  <a:solidFill>
                                    <a:schemeClr val="tx1">
                                      <a:lumMod val="10000"/>
                                    </a:schemeClr>
                                  </a:solidFill>
                                  <a:latin typeface="Cambria Math" panose="02040503050406030204" pitchFamily="18" charset="0"/>
                                </a:rPr>
                                <m:t>𝑚</m:t>
                              </m:r>
                            </m:sub>
                          </m:sSub>
                          <m:r>
                            <a:rPr lang="es-EC" i="0">
                              <a:solidFill>
                                <a:schemeClr val="tx1">
                                  <a:lumMod val="10000"/>
                                </a:schemeClr>
                              </a:solidFill>
                              <a:latin typeface="Cambria Math" panose="02040503050406030204" pitchFamily="18" charset="0"/>
                            </a:rPr>
                            <m:t>∗</m:t>
                          </m:r>
                          <m:r>
                            <a:rPr lang="es-EC" i="1">
                              <a:solidFill>
                                <a:schemeClr val="tx1">
                                  <a:lumMod val="10000"/>
                                </a:schemeClr>
                              </a:solidFill>
                              <a:latin typeface="Cambria Math" panose="02040503050406030204" pitchFamily="18" charset="0"/>
                            </a:rPr>
                            <m:t>𝑏</m:t>
                          </m:r>
                          <m:r>
                            <a:rPr lang="es-EC" i="0">
                              <a:solidFill>
                                <a:schemeClr val="tx1">
                                  <a:lumMod val="10000"/>
                                </a:schemeClr>
                              </a:solidFill>
                              <a:latin typeface="Cambria Math" panose="02040503050406030204" pitchFamily="18" charset="0"/>
                            </a:rPr>
                            <m:t>∗</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𝐶</m:t>
                              </m:r>
                            </m:e>
                            <m:sub>
                              <m:r>
                                <a:rPr lang="es-EC" i="1">
                                  <a:solidFill>
                                    <a:schemeClr val="tx1">
                                      <a:lumMod val="10000"/>
                                    </a:schemeClr>
                                  </a:solidFill>
                                  <a:latin typeface="Cambria Math" panose="02040503050406030204" pitchFamily="18" charset="0"/>
                                </a:rPr>
                                <m:t>𝑜</m:t>
                              </m:r>
                            </m:sub>
                          </m:sSub>
                        </m:num>
                        <m:den>
                          <m:r>
                            <a:rPr lang="es-EC" i="0">
                              <a:solidFill>
                                <a:schemeClr val="tx1">
                                  <a:lumMod val="10000"/>
                                </a:schemeClr>
                              </a:solidFill>
                              <a:latin typeface="Cambria Math" panose="02040503050406030204" pitchFamily="18" charset="0"/>
                            </a:rPr>
                            <m:t>1+</m:t>
                          </m:r>
                          <m:r>
                            <a:rPr lang="es-EC" i="1">
                              <a:solidFill>
                                <a:schemeClr val="tx1">
                                  <a:lumMod val="10000"/>
                                </a:schemeClr>
                              </a:solidFill>
                              <a:latin typeface="Cambria Math" panose="02040503050406030204" pitchFamily="18" charset="0"/>
                            </a:rPr>
                            <m:t>𝑏</m:t>
                          </m:r>
                          <m:r>
                            <a:rPr lang="es-EC" i="0">
                              <a:solidFill>
                                <a:schemeClr val="tx1">
                                  <a:lumMod val="10000"/>
                                </a:schemeClr>
                              </a:solidFill>
                              <a:latin typeface="Cambria Math" panose="02040503050406030204" pitchFamily="18" charset="0"/>
                            </a:rPr>
                            <m:t>∗</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𝐶</m:t>
                              </m:r>
                            </m:e>
                            <m:sub>
                              <m:r>
                                <a:rPr lang="es-EC" i="1">
                                  <a:solidFill>
                                    <a:schemeClr val="tx1">
                                      <a:lumMod val="10000"/>
                                    </a:schemeClr>
                                  </a:solidFill>
                                  <a:latin typeface="Cambria Math" panose="02040503050406030204" pitchFamily="18" charset="0"/>
                                </a:rPr>
                                <m:t>𝑜</m:t>
                              </m:r>
                            </m:sub>
                          </m:sSub>
                        </m:den>
                      </m:f>
                    </m:oMath>
                  </m:oMathPara>
                </a14:m>
                <a:endParaRPr lang="es-EC" dirty="0">
                  <a:solidFill>
                    <a:schemeClr val="tx1">
                      <a:lumMod val="10000"/>
                    </a:schemeClr>
                  </a:solidFill>
                </a:endParaRPr>
              </a:p>
            </p:txBody>
          </p:sp>
        </mc:Choice>
        <mc:Fallback>
          <p:sp>
            <p:nvSpPr>
              <p:cNvPr id="12" name="Rectángulo 11"/>
              <p:cNvSpPr>
                <a:spLocks noRot="1" noChangeAspect="1" noMove="1" noResize="1" noEditPoints="1" noAdjustHandles="1" noChangeArrowheads="1" noChangeShapeType="1" noTextEdit="1"/>
              </p:cNvSpPr>
              <p:nvPr/>
            </p:nvSpPr>
            <p:spPr>
              <a:xfrm>
                <a:off x="6195827" y="5924098"/>
                <a:ext cx="2038186" cy="665054"/>
              </a:xfrm>
              <a:prstGeom prst="rect">
                <a:avLst/>
              </a:prstGeom>
              <a:blipFill>
                <a:blip r:embed="rId6"/>
                <a:stretch>
                  <a:fillRect/>
                </a:stretch>
              </a:blipFill>
            </p:spPr>
            <p:txBody>
              <a:bodyPr/>
              <a:lstStyle/>
              <a:p>
                <a:r>
                  <a:rPr lang="es-EC">
                    <a:noFill/>
                  </a:rPr>
                  <a:t> </a:t>
                </a:r>
              </a:p>
            </p:txBody>
          </p:sp>
        </mc:Fallback>
      </mc:AlternateContent>
      <p:sp>
        <p:nvSpPr>
          <p:cNvPr id="13" name="Título 1"/>
          <p:cNvSpPr txBox="1">
            <a:spLocks/>
          </p:cNvSpPr>
          <p:nvPr/>
        </p:nvSpPr>
        <p:spPr>
          <a:xfrm>
            <a:off x="597658" y="5972576"/>
            <a:ext cx="5152535" cy="616576"/>
          </a:xfrm>
          <a:prstGeom prst="rect">
            <a:avLst/>
          </a:prstGeom>
          <a:ln w="38100">
            <a:solidFill>
              <a:schemeClr val="accent6">
                <a:lumMod val="60000"/>
                <a:lumOff val="40000"/>
              </a:schemeClr>
            </a:solidFill>
          </a:ln>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b="1" dirty="0" smtClean="0">
                <a:solidFill>
                  <a:schemeClr val="tx1">
                    <a:lumMod val="10000"/>
                  </a:schemeClr>
                </a:solidFill>
                <a:latin typeface="Cambria" panose="02040503050406030204" pitchFamily="18" charset="0"/>
              </a:rPr>
              <a:t>Cantidad de adsorbente en equilibrio directo con la C de entrada de la columna</a:t>
            </a:r>
            <a:endParaRPr lang="es-EC" sz="1800" b="1" dirty="0">
              <a:solidFill>
                <a:schemeClr val="tx1">
                  <a:lumMod val="10000"/>
                </a:schemeClr>
              </a:solidFill>
              <a:latin typeface="Cambria" panose="02040503050406030204" pitchFamily="18" charset="0"/>
            </a:endParaRPr>
          </a:p>
        </p:txBody>
      </p:sp>
      <p:sp>
        <p:nvSpPr>
          <p:cNvPr id="14" name="Título 1"/>
          <p:cNvSpPr txBox="1">
            <a:spLocks/>
          </p:cNvSpPr>
          <p:nvPr/>
        </p:nvSpPr>
        <p:spPr>
          <a:xfrm>
            <a:off x="1484310" y="176349"/>
            <a:ext cx="10018713" cy="476793"/>
          </a:xfrm>
          <a:prstGeom prst="rect">
            <a:avLst/>
          </a:prstGeom>
          <a:effectLst/>
        </p:spPr>
        <p:txBody>
          <a:bodyPr vert="horz" lIns="91440" tIns="45720" rIns="91440" bIns="45720" rtlCol="0" anchor="ctr">
            <a:normAutofit fontScale="9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smtClean="0">
                <a:solidFill>
                  <a:schemeClr val="tx1">
                    <a:lumMod val="10000"/>
                  </a:schemeClr>
                </a:solidFill>
                <a:latin typeface="Cambria" panose="02040503050406030204" pitchFamily="18" charset="0"/>
              </a:rPr>
              <a:t> PROPUESTA DE UN SISTEMA DE REMOCIÓN DE CR (VI)</a:t>
            </a:r>
            <a:endParaRPr lang="es-EC" sz="3200" b="1" dirty="0">
              <a:solidFill>
                <a:schemeClr val="tx1">
                  <a:lumMod val="10000"/>
                </a:schemeClr>
              </a:solidFill>
              <a:latin typeface="Cambria" panose="02040503050406030204" pitchFamily="18" charset="0"/>
            </a:endParaRPr>
          </a:p>
        </p:txBody>
      </p:sp>
    </p:spTree>
    <p:extLst>
      <p:ext uri="{BB962C8B-B14F-4D97-AF65-F5344CB8AC3E}">
        <p14:creationId xmlns:p14="http://schemas.microsoft.com/office/powerpoint/2010/main" val="1853412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680252" y="1832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PROPUESTA DE UN SISTEMA</a:t>
            </a:r>
            <a:endParaRPr lang="es-EC" sz="3200" b="1" dirty="0">
              <a:solidFill>
                <a:schemeClr val="tx1">
                  <a:lumMod val="10000"/>
                </a:schemeClr>
              </a:solidFill>
              <a:latin typeface="Cambria" panose="02040503050406030204" pitchFamily="18" charset="0"/>
            </a:endParaRPr>
          </a:p>
        </p:txBody>
      </p:sp>
      <p:sp>
        <p:nvSpPr>
          <p:cNvPr id="9" name="Título 1"/>
          <p:cNvSpPr txBox="1">
            <a:spLocks/>
          </p:cNvSpPr>
          <p:nvPr/>
        </p:nvSpPr>
        <p:spPr>
          <a:xfrm>
            <a:off x="5127881" y="660042"/>
            <a:ext cx="3379232" cy="610239"/>
          </a:xfrm>
          <a:prstGeom prst="rect">
            <a:avLst/>
          </a:prstGeom>
          <a:ln w="38100">
            <a:solidFill>
              <a:schemeClr val="accent6">
                <a:lumMod val="60000"/>
                <a:lumOff val="40000"/>
              </a:schemeClr>
            </a:solidFill>
          </a:ln>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cap="all" dirty="0" smtClean="0">
                <a:solidFill>
                  <a:schemeClr val="tx1">
                    <a:lumMod val="10000"/>
                  </a:schemeClr>
                </a:solidFill>
                <a:latin typeface="Cambria" panose="02040503050406030204" pitchFamily="18" charset="0"/>
              </a:rPr>
              <a:t>Sistema de adsorción</a:t>
            </a:r>
            <a:endParaRPr lang="es-EC" sz="2000" b="1" cap="all" dirty="0">
              <a:solidFill>
                <a:schemeClr val="tx1">
                  <a:lumMod val="10000"/>
                </a:schemeClr>
              </a:solidFill>
              <a:latin typeface="Cambria" panose="02040503050406030204" pitchFamily="18" charset="0"/>
            </a:endParaRPr>
          </a:p>
        </p:txBody>
      </p:sp>
      <mc:AlternateContent xmlns:mc="http://schemas.openxmlformats.org/markup-compatibility/2006">
        <mc:Choice xmlns:a14="http://schemas.microsoft.com/office/drawing/2010/main" Requires="a14">
          <p:sp>
            <p:nvSpPr>
              <p:cNvPr id="8" name="Rectángulo 7"/>
              <p:cNvSpPr/>
              <p:nvPr/>
            </p:nvSpPr>
            <p:spPr>
              <a:xfrm>
                <a:off x="2138279" y="3631837"/>
                <a:ext cx="2751971"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𝑡</m:t>
                          </m:r>
                        </m:e>
                        <m:sub>
                          <m:r>
                            <a:rPr lang="es-EC" i="1">
                              <a:solidFill>
                                <a:schemeClr val="tx1">
                                  <a:lumMod val="10000"/>
                                </a:schemeClr>
                              </a:solidFill>
                              <a:latin typeface="Cambria Math" panose="02040503050406030204" pitchFamily="18" charset="0"/>
                            </a:rPr>
                            <m:t>𝑖𝑑</m:t>
                          </m:r>
                        </m:sub>
                      </m:sSub>
                      <m:r>
                        <a:rPr lang="es-EC" i="0">
                          <a:solidFill>
                            <a:schemeClr val="tx1">
                              <a:lumMod val="10000"/>
                            </a:schemeClr>
                          </a:solidFill>
                          <a:latin typeface="Cambria Math" panose="02040503050406030204" pitchFamily="18" charset="0"/>
                        </a:rPr>
                        <m:t>=</m:t>
                      </m:r>
                      <m:f>
                        <m:fPr>
                          <m:ctrlPr>
                            <a:rPr lang="es-EC" i="1">
                              <a:solidFill>
                                <a:schemeClr val="tx1">
                                  <a:lumMod val="10000"/>
                                </a:schemeClr>
                              </a:solidFill>
                              <a:latin typeface="Cambria Math" panose="02040503050406030204" pitchFamily="18" charset="0"/>
                            </a:rPr>
                          </m:ctrlPr>
                        </m:fPr>
                        <m:num>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𝑞</m:t>
                              </m:r>
                            </m:e>
                            <m:sub>
                              <m:r>
                                <a:rPr lang="es-EC" i="1">
                                  <a:solidFill>
                                    <a:schemeClr val="tx1">
                                      <a:lumMod val="10000"/>
                                    </a:schemeClr>
                                  </a:solidFill>
                                  <a:latin typeface="Cambria Math" panose="02040503050406030204" pitchFamily="18" charset="0"/>
                                </a:rPr>
                                <m:t>𝑒𝑞𝑒</m:t>
                              </m:r>
                            </m:sub>
                          </m:sSub>
                          <m:r>
                            <a:rPr lang="es-EC" i="0">
                              <a:solidFill>
                                <a:schemeClr val="tx1">
                                  <a:lumMod val="10000"/>
                                </a:schemeClr>
                              </a:solidFill>
                              <a:latin typeface="Cambria Math" panose="02040503050406030204" pitchFamily="18" charset="0"/>
                            </a:rPr>
                            <m:t>∗</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𝑚</m:t>
                              </m:r>
                            </m:e>
                            <m:sub>
                              <m:r>
                                <a:rPr lang="es-EC" i="1">
                                  <a:solidFill>
                                    <a:schemeClr val="tx1">
                                      <a:lumMod val="10000"/>
                                    </a:schemeClr>
                                  </a:solidFill>
                                  <a:latin typeface="Cambria Math" panose="02040503050406030204" pitchFamily="18" charset="0"/>
                                </a:rPr>
                                <m:t>𝐴</m:t>
                              </m:r>
                            </m:sub>
                          </m:sSub>
                        </m:num>
                        <m:den>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𝐶</m:t>
                              </m:r>
                            </m:e>
                            <m:sub>
                              <m:r>
                                <a:rPr lang="es-EC" i="1">
                                  <a:solidFill>
                                    <a:schemeClr val="tx1">
                                      <a:lumMod val="10000"/>
                                    </a:schemeClr>
                                  </a:solidFill>
                                  <a:latin typeface="Cambria Math" panose="02040503050406030204" pitchFamily="18" charset="0"/>
                                </a:rPr>
                                <m:t>𝑒</m:t>
                              </m:r>
                            </m:sub>
                          </m:sSub>
                          <m:r>
                            <a:rPr lang="es-EC" i="0">
                              <a:solidFill>
                                <a:schemeClr val="tx1">
                                  <a:lumMod val="10000"/>
                                </a:schemeClr>
                              </a:solidFill>
                              <a:latin typeface="Cambria Math" panose="02040503050406030204" pitchFamily="18" charset="0"/>
                            </a:rPr>
                            <m:t>∗</m:t>
                          </m:r>
                          <m:r>
                            <a:rPr lang="es-EC" i="1">
                              <a:solidFill>
                                <a:schemeClr val="tx1">
                                  <a:lumMod val="10000"/>
                                </a:schemeClr>
                              </a:solidFill>
                              <a:latin typeface="Cambria Math" panose="02040503050406030204" pitchFamily="18" charset="0"/>
                            </a:rPr>
                            <m:t>𝑄</m:t>
                          </m:r>
                        </m:den>
                      </m:f>
                      <m:r>
                        <a:rPr lang="es-EC" i="0">
                          <a:solidFill>
                            <a:schemeClr val="tx1">
                              <a:lumMod val="10000"/>
                            </a:schemeClr>
                          </a:solidFill>
                          <a:latin typeface="Cambria Math" panose="02040503050406030204" pitchFamily="18" charset="0"/>
                        </a:rPr>
                        <m:t>+</m:t>
                      </m:r>
                      <m:f>
                        <m:fPr>
                          <m:ctrlPr>
                            <a:rPr lang="es-EC" i="1">
                              <a:solidFill>
                                <a:schemeClr val="tx1">
                                  <a:lumMod val="10000"/>
                                </a:schemeClr>
                              </a:solidFill>
                              <a:latin typeface="Cambria Math" panose="02040503050406030204" pitchFamily="18" charset="0"/>
                            </a:rPr>
                          </m:ctrlPr>
                        </m:fPr>
                        <m:num>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𝑉</m:t>
                              </m:r>
                            </m:e>
                            <m:sub>
                              <m:r>
                                <a:rPr lang="es-EC" i="1">
                                  <a:solidFill>
                                    <a:schemeClr val="tx1">
                                      <a:lumMod val="10000"/>
                                    </a:schemeClr>
                                  </a:solidFill>
                                  <a:latin typeface="Cambria Math" panose="02040503050406030204" pitchFamily="18" charset="0"/>
                                </a:rPr>
                                <m:t>𝑅</m:t>
                              </m:r>
                            </m:sub>
                          </m:sSub>
                          <m:r>
                            <a:rPr lang="es-EC" i="0">
                              <a:solidFill>
                                <a:schemeClr val="tx1">
                                  <a:lumMod val="10000"/>
                                </a:schemeClr>
                              </a:solidFill>
                              <a:latin typeface="Cambria Math" panose="02040503050406030204" pitchFamily="18" charset="0"/>
                            </a:rPr>
                            <m:t>∗</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𝜀</m:t>
                              </m:r>
                            </m:e>
                            <m:sub>
                              <m:r>
                                <a:rPr lang="es-EC" i="1">
                                  <a:solidFill>
                                    <a:schemeClr val="tx1">
                                      <a:lumMod val="10000"/>
                                    </a:schemeClr>
                                  </a:solidFill>
                                  <a:latin typeface="Cambria Math" panose="02040503050406030204" pitchFamily="18" charset="0"/>
                                </a:rPr>
                                <m:t>𝐵</m:t>
                              </m:r>
                            </m:sub>
                          </m:sSub>
                        </m:num>
                        <m:den>
                          <m:r>
                            <a:rPr lang="es-EC" i="1">
                              <a:solidFill>
                                <a:schemeClr val="tx1">
                                  <a:lumMod val="10000"/>
                                </a:schemeClr>
                              </a:solidFill>
                              <a:latin typeface="Cambria Math" panose="02040503050406030204" pitchFamily="18" charset="0"/>
                            </a:rPr>
                            <m:t>𝑄</m:t>
                          </m:r>
                        </m:den>
                      </m:f>
                      <m:r>
                        <a:rPr lang="es-EC" i="0">
                          <a:solidFill>
                            <a:schemeClr val="tx1">
                              <a:lumMod val="10000"/>
                            </a:schemeClr>
                          </a:solidFill>
                          <a:latin typeface="Cambria Math" panose="02040503050406030204" pitchFamily="18" charset="0"/>
                        </a:rPr>
                        <m:t> </m:t>
                      </m:r>
                    </m:oMath>
                  </m:oMathPara>
                </a14:m>
                <a:endParaRPr lang="es-EC" dirty="0">
                  <a:solidFill>
                    <a:schemeClr val="tx1">
                      <a:lumMod val="10000"/>
                    </a:schemeClr>
                  </a:solidFill>
                </a:endParaRPr>
              </a:p>
            </p:txBody>
          </p:sp>
        </mc:Choice>
        <mc:Fallback>
          <p:sp>
            <p:nvSpPr>
              <p:cNvPr id="8" name="Rectángulo 7"/>
              <p:cNvSpPr>
                <a:spLocks noRot="1" noChangeAspect="1" noMove="1" noResize="1" noEditPoints="1" noAdjustHandles="1" noChangeArrowheads="1" noChangeShapeType="1" noTextEdit="1"/>
              </p:cNvSpPr>
              <p:nvPr/>
            </p:nvSpPr>
            <p:spPr>
              <a:xfrm>
                <a:off x="2138279" y="3631837"/>
                <a:ext cx="2751971" cy="657681"/>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1" name="Rectángulo 10"/>
              <p:cNvSpPr/>
              <p:nvPr/>
            </p:nvSpPr>
            <p:spPr>
              <a:xfrm>
                <a:off x="2138279" y="2783823"/>
                <a:ext cx="2719591"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i="1" smtClean="0">
                              <a:solidFill>
                                <a:schemeClr val="tx1">
                                  <a:lumMod val="10000"/>
                                </a:schemeClr>
                              </a:solidFill>
                              <a:latin typeface="Cambria Math" panose="02040503050406030204" pitchFamily="18" charset="0"/>
                            </a:rPr>
                          </m:ctrlPr>
                        </m:dPr>
                        <m:e>
                          <m:sSub>
                            <m:sSubPr>
                              <m:ctrlPr>
                                <a:rPr lang="es-EC" i="1">
                                  <a:solidFill>
                                    <a:schemeClr val="tx1">
                                      <a:lumMod val="10000"/>
                                    </a:schemeClr>
                                  </a:solidFill>
                                  <a:latin typeface="Cambria Math" panose="02040503050406030204" pitchFamily="18" charset="0"/>
                                </a:rPr>
                              </m:ctrlPr>
                            </m:sSubPr>
                            <m:e>
                              <m:r>
                                <a:rPr lang="es-EC">
                                  <a:solidFill>
                                    <a:schemeClr val="tx1">
                                      <a:lumMod val="10000"/>
                                    </a:schemeClr>
                                  </a:solidFill>
                                  <a:latin typeface="Cambria Math" panose="02040503050406030204" pitchFamily="18" charset="0"/>
                                </a:rPr>
                                <m:t> </m:t>
                              </m:r>
                              <m:r>
                                <a:rPr lang="es-EC" i="0">
                                  <a:solidFill>
                                    <a:schemeClr val="tx1">
                                      <a:lumMod val="10000"/>
                                    </a:schemeClr>
                                  </a:solidFill>
                                  <a:latin typeface="Cambria Math" panose="02040503050406030204" pitchFamily="18" charset="0"/>
                                </a:rPr>
                                <m:t>   </m:t>
                              </m:r>
                              <m:r>
                                <a:rPr lang="es-EC" i="1">
                                  <a:solidFill>
                                    <a:schemeClr val="tx1">
                                      <a:lumMod val="10000"/>
                                    </a:schemeClr>
                                  </a:solidFill>
                                  <a:latin typeface="Cambria Math" panose="02040503050406030204" pitchFamily="18" charset="0"/>
                                </a:rPr>
                                <m:t>𝑚</m:t>
                              </m:r>
                            </m:e>
                            <m:sub>
                              <m:r>
                                <a:rPr lang="es-EC" i="1">
                                  <a:solidFill>
                                    <a:schemeClr val="tx1">
                                      <a:lumMod val="10000"/>
                                    </a:schemeClr>
                                  </a:solidFill>
                                  <a:latin typeface="Cambria Math" panose="02040503050406030204" pitchFamily="18" charset="0"/>
                                </a:rPr>
                                <m:t>𝐴</m:t>
                              </m:r>
                            </m:sub>
                          </m:sSub>
                          <m:r>
                            <a:rPr lang="es-EC" i="0">
                              <a:solidFill>
                                <a:schemeClr val="tx1">
                                  <a:lumMod val="10000"/>
                                </a:schemeClr>
                              </a:solidFill>
                              <a:latin typeface="Cambria Math" panose="02040503050406030204" pitchFamily="18" charset="0"/>
                            </a:rPr>
                            <m:t>=</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𝑉</m:t>
                              </m:r>
                            </m:e>
                            <m:sub>
                              <m:r>
                                <a:rPr lang="es-EC" i="1">
                                  <a:solidFill>
                                    <a:schemeClr val="tx1">
                                      <a:lumMod val="10000"/>
                                    </a:schemeClr>
                                  </a:solidFill>
                                  <a:latin typeface="Cambria Math" panose="02040503050406030204" pitchFamily="18" charset="0"/>
                                </a:rPr>
                                <m:t>𝑅</m:t>
                              </m:r>
                            </m:sub>
                          </m:sSub>
                          <m:r>
                            <a:rPr lang="es-EC" i="0">
                              <a:solidFill>
                                <a:schemeClr val="tx1">
                                  <a:lumMod val="10000"/>
                                </a:schemeClr>
                              </a:solidFill>
                              <a:latin typeface="Cambria Math" panose="02040503050406030204" pitchFamily="18" charset="0"/>
                            </a:rPr>
                            <m:t>∗</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𝜌</m:t>
                              </m:r>
                            </m:e>
                            <m:sub>
                              <m:r>
                                <a:rPr lang="es-EC" i="1">
                                  <a:solidFill>
                                    <a:schemeClr val="tx1">
                                      <a:lumMod val="10000"/>
                                    </a:schemeClr>
                                  </a:solidFill>
                                  <a:latin typeface="Cambria Math" panose="02040503050406030204" pitchFamily="18" charset="0"/>
                                </a:rPr>
                                <m:t>𝑝</m:t>
                              </m:r>
                            </m:sub>
                          </m:sSub>
                          <m:r>
                            <a:rPr lang="es-EC" i="0">
                              <a:solidFill>
                                <a:schemeClr val="tx1">
                                  <a:lumMod val="10000"/>
                                </a:schemeClr>
                              </a:solidFill>
                              <a:latin typeface="Cambria Math" panose="02040503050406030204" pitchFamily="18" charset="0"/>
                            </a:rPr>
                            <m:t>∗(1−</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𝜀</m:t>
                              </m:r>
                            </m:e>
                            <m:sub>
                              <m:r>
                                <a:rPr lang="es-EC" i="1">
                                  <a:solidFill>
                                    <a:schemeClr val="tx1">
                                      <a:lumMod val="10000"/>
                                    </a:schemeClr>
                                  </a:solidFill>
                                  <a:latin typeface="Cambria Math" panose="02040503050406030204" pitchFamily="18" charset="0"/>
                                </a:rPr>
                                <m:t>𝐵</m:t>
                              </m:r>
                            </m:sub>
                          </m:sSub>
                        </m:e>
                      </m:d>
                    </m:oMath>
                  </m:oMathPara>
                </a14:m>
                <a:endParaRPr lang="es-EC" dirty="0">
                  <a:solidFill>
                    <a:schemeClr val="tx1">
                      <a:lumMod val="10000"/>
                    </a:schemeClr>
                  </a:solidFill>
                </a:endParaRPr>
              </a:p>
            </p:txBody>
          </p:sp>
        </mc:Choice>
        <mc:Fallback>
          <p:sp>
            <p:nvSpPr>
              <p:cNvPr id="11" name="Rectángulo 10"/>
              <p:cNvSpPr>
                <a:spLocks noRot="1" noChangeAspect="1" noMove="1" noResize="1" noEditPoints="1" noAdjustHandles="1" noChangeArrowheads="1" noChangeShapeType="1" noTextEdit="1"/>
              </p:cNvSpPr>
              <p:nvPr/>
            </p:nvSpPr>
            <p:spPr>
              <a:xfrm>
                <a:off x="2138279" y="2783823"/>
                <a:ext cx="2719591" cy="410497"/>
              </a:xfrm>
              <a:prstGeom prst="rect">
                <a:avLst/>
              </a:prstGeom>
              <a:blipFill>
                <a:blip r:embed="rId3"/>
                <a:stretch>
                  <a:fillRect t="-153731" r="-23094" b="-228358"/>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3" name="Rectángulo 12"/>
              <p:cNvSpPr/>
              <p:nvPr/>
            </p:nvSpPr>
            <p:spPr>
              <a:xfrm>
                <a:off x="1228788" y="4661820"/>
                <a:ext cx="5588709" cy="7612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solidFill>
                                <a:schemeClr val="tx1">
                                  <a:lumMod val="10000"/>
                                </a:schemeClr>
                              </a:solidFill>
                              <a:latin typeface="Cambria Math" panose="02040503050406030204" pitchFamily="18" charset="0"/>
                            </a:rPr>
                          </m:ctrlPr>
                        </m:fPr>
                        <m:num>
                          <m:r>
                            <a:rPr lang="es-EC">
                              <a:solidFill>
                                <a:schemeClr val="tx1">
                                  <a:lumMod val="10000"/>
                                </a:schemeClr>
                              </a:solidFill>
                              <a:latin typeface="Cambria Math" panose="02040503050406030204" pitchFamily="18" charset="0"/>
                            </a:rPr>
                            <m:t>∆</m:t>
                          </m:r>
                          <m:r>
                            <a:rPr lang="es-EC" i="1">
                              <a:solidFill>
                                <a:schemeClr val="tx1">
                                  <a:lumMod val="10000"/>
                                </a:schemeClr>
                              </a:solidFill>
                              <a:latin typeface="Cambria Math" panose="02040503050406030204" pitchFamily="18" charset="0"/>
                            </a:rPr>
                            <m:t>𝑃</m:t>
                          </m:r>
                        </m:num>
                        <m:den>
                          <m:r>
                            <a:rPr lang="es-EC" i="1">
                              <a:solidFill>
                                <a:schemeClr val="tx1">
                                  <a:lumMod val="10000"/>
                                </a:schemeClr>
                              </a:solidFill>
                              <a:latin typeface="Cambria Math" panose="02040503050406030204" pitchFamily="18" charset="0"/>
                            </a:rPr>
                            <m:t>𝐿</m:t>
                          </m:r>
                        </m:den>
                      </m:f>
                      <m:r>
                        <a:rPr lang="es-EC" i="0">
                          <a:solidFill>
                            <a:schemeClr val="tx1">
                              <a:lumMod val="10000"/>
                            </a:schemeClr>
                          </a:solidFill>
                          <a:latin typeface="Cambria Math" panose="02040503050406030204" pitchFamily="18" charset="0"/>
                        </a:rPr>
                        <m:t>=</m:t>
                      </m:r>
                      <m:f>
                        <m:fPr>
                          <m:ctrlPr>
                            <a:rPr lang="es-EC" i="1">
                              <a:solidFill>
                                <a:schemeClr val="tx1">
                                  <a:lumMod val="10000"/>
                                </a:schemeClr>
                              </a:solidFill>
                              <a:latin typeface="Cambria Math" panose="02040503050406030204" pitchFamily="18" charset="0"/>
                            </a:rPr>
                          </m:ctrlPr>
                        </m:fPr>
                        <m:num>
                          <m:r>
                            <a:rPr lang="es-EC" i="0">
                              <a:solidFill>
                                <a:schemeClr val="tx1">
                                  <a:lumMod val="10000"/>
                                </a:schemeClr>
                              </a:solidFill>
                              <a:latin typeface="Cambria Math" panose="02040503050406030204" pitchFamily="18" charset="0"/>
                            </a:rPr>
                            <m:t>150∗</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𝜇</m:t>
                              </m:r>
                            </m:e>
                            <m:sub>
                              <m:r>
                                <a:rPr lang="es-EC" i="1">
                                  <a:solidFill>
                                    <a:schemeClr val="tx1">
                                      <a:lumMod val="10000"/>
                                    </a:schemeClr>
                                  </a:solidFill>
                                  <a:latin typeface="Cambria Math" panose="02040503050406030204" pitchFamily="18" charset="0"/>
                                </a:rPr>
                                <m:t>𝐿</m:t>
                              </m:r>
                            </m:sub>
                          </m:sSub>
                          <m:r>
                            <a:rPr lang="es-EC" i="0">
                              <a:solidFill>
                                <a:schemeClr val="tx1">
                                  <a:lumMod val="10000"/>
                                </a:schemeClr>
                              </a:solidFill>
                              <a:latin typeface="Cambria Math" panose="02040503050406030204" pitchFamily="18" charset="0"/>
                            </a:rPr>
                            <m:t>∗</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𝑣</m:t>
                              </m:r>
                            </m:e>
                            <m:sub>
                              <m:r>
                                <a:rPr lang="es-EC" i="1">
                                  <a:solidFill>
                                    <a:schemeClr val="tx1">
                                      <a:lumMod val="10000"/>
                                    </a:schemeClr>
                                  </a:solidFill>
                                  <a:latin typeface="Cambria Math" panose="02040503050406030204" pitchFamily="18" charset="0"/>
                                </a:rPr>
                                <m:t>𝐹</m:t>
                              </m:r>
                            </m:sub>
                          </m:sSub>
                          <m:r>
                            <a:rPr lang="es-EC" i="0">
                              <a:solidFill>
                                <a:schemeClr val="tx1">
                                  <a:lumMod val="10000"/>
                                </a:schemeClr>
                              </a:solidFill>
                              <a:latin typeface="Cambria Math" panose="02040503050406030204" pitchFamily="18" charset="0"/>
                            </a:rPr>
                            <m:t>(1−</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𝜀</m:t>
                              </m:r>
                            </m:e>
                            <m:sub>
                              <m:r>
                                <a:rPr lang="es-EC" i="1">
                                  <a:solidFill>
                                    <a:schemeClr val="tx1">
                                      <a:lumMod val="10000"/>
                                    </a:schemeClr>
                                  </a:solidFill>
                                  <a:latin typeface="Cambria Math" panose="02040503050406030204" pitchFamily="18" charset="0"/>
                                </a:rPr>
                                <m:t>𝐵</m:t>
                              </m:r>
                            </m:sub>
                          </m:sSub>
                          <m:sSup>
                            <m:sSupPr>
                              <m:ctrlPr>
                                <a:rPr lang="es-EC" i="1" smtClean="0">
                                  <a:solidFill>
                                    <a:schemeClr val="tx1">
                                      <a:lumMod val="10000"/>
                                    </a:schemeClr>
                                  </a:solidFill>
                                  <a:latin typeface="Cambria Math" panose="02040503050406030204" pitchFamily="18" charset="0"/>
                                </a:rPr>
                              </m:ctrlPr>
                            </m:sSupPr>
                            <m:e>
                              <m:r>
                                <a:rPr lang="es-EC" b="0" i="1" smtClean="0">
                                  <a:solidFill>
                                    <a:schemeClr val="tx1">
                                      <a:lumMod val="10000"/>
                                    </a:schemeClr>
                                  </a:solidFill>
                                  <a:latin typeface="Cambria Math" panose="02040503050406030204" pitchFamily="18" charset="0"/>
                                </a:rPr>
                                <m:t>)</m:t>
                              </m:r>
                            </m:e>
                            <m:sup>
                              <m:r>
                                <a:rPr lang="es-EC" b="0" i="1" smtClean="0">
                                  <a:solidFill>
                                    <a:schemeClr val="tx1">
                                      <a:lumMod val="10000"/>
                                    </a:schemeClr>
                                  </a:solidFill>
                                  <a:latin typeface="Cambria Math" panose="02040503050406030204" pitchFamily="18" charset="0"/>
                                </a:rPr>
                                <m:t>2</m:t>
                              </m:r>
                            </m:sup>
                          </m:sSup>
                        </m:num>
                        <m:den>
                          <m:sSubSup>
                            <m:sSubSupPr>
                              <m:ctrlPr>
                                <a:rPr lang="es-EC" i="1">
                                  <a:solidFill>
                                    <a:schemeClr val="tx1">
                                      <a:lumMod val="10000"/>
                                    </a:schemeClr>
                                  </a:solidFill>
                                  <a:latin typeface="Cambria Math" panose="02040503050406030204" pitchFamily="18" charset="0"/>
                                </a:rPr>
                              </m:ctrlPr>
                            </m:sSubSupPr>
                            <m:e>
                              <m:r>
                                <a:rPr lang="es-EC" i="1">
                                  <a:solidFill>
                                    <a:schemeClr val="tx1">
                                      <a:lumMod val="10000"/>
                                    </a:schemeClr>
                                  </a:solidFill>
                                  <a:latin typeface="Cambria Math" panose="02040503050406030204" pitchFamily="18" charset="0"/>
                                </a:rPr>
                                <m:t>𝑑</m:t>
                              </m:r>
                            </m:e>
                            <m:sub>
                              <m:r>
                                <a:rPr lang="es-EC" i="1">
                                  <a:solidFill>
                                    <a:schemeClr val="tx1">
                                      <a:lumMod val="10000"/>
                                    </a:schemeClr>
                                  </a:solidFill>
                                  <a:latin typeface="Cambria Math" panose="02040503050406030204" pitchFamily="18" charset="0"/>
                                </a:rPr>
                                <m:t>𝑝</m:t>
                              </m:r>
                            </m:sub>
                            <m:sup>
                              <m:r>
                                <a:rPr lang="es-EC" i="0">
                                  <a:solidFill>
                                    <a:schemeClr val="tx1">
                                      <a:lumMod val="10000"/>
                                    </a:schemeClr>
                                  </a:solidFill>
                                  <a:latin typeface="Cambria Math" panose="02040503050406030204" pitchFamily="18" charset="0"/>
                                </a:rPr>
                                <m:t>2</m:t>
                              </m:r>
                            </m:sup>
                          </m:sSubSup>
                          <m:r>
                            <a:rPr lang="es-EC" i="0">
                              <a:solidFill>
                                <a:schemeClr val="tx1">
                                  <a:lumMod val="10000"/>
                                </a:schemeClr>
                              </a:solidFill>
                              <a:latin typeface="Cambria Math" panose="02040503050406030204" pitchFamily="18" charset="0"/>
                            </a:rPr>
                            <m:t>∗</m:t>
                          </m:r>
                          <m:sSubSup>
                            <m:sSubSupPr>
                              <m:ctrlPr>
                                <a:rPr lang="es-EC" i="1">
                                  <a:solidFill>
                                    <a:schemeClr val="tx1">
                                      <a:lumMod val="10000"/>
                                    </a:schemeClr>
                                  </a:solidFill>
                                  <a:latin typeface="Cambria Math" panose="02040503050406030204" pitchFamily="18" charset="0"/>
                                </a:rPr>
                              </m:ctrlPr>
                            </m:sSubSupPr>
                            <m:e>
                              <m:r>
                                <a:rPr lang="es-EC" i="1">
                                  <a:solidFill>
                                    <a:schemeClr val="tx1">
                                      <a:lumMod val="10000"/>
                                    </a:schemeClr>
                                  </a:solidFill>
                                  <a:latin typeface="Cambria Math" panose="02040503050406030204" pitchFamily="18" charset="0"/>
                                </a:rPr>
                                <m:t>𝜀</m:t>
                              </m:r>
                            </m:e>
                            <m:sub>
                              <m:r>
                                <a:rPr lang="es-EC" i="1">
                                  <a:solidFill>
                                    <a:schemeClr val="tx1">
                                      <a:lumMod val="10000"/>
                                    </a:schemeClr>
                                  </a:solidFill>
                                  <a:latin typeface="Cambria Math" panose="02040503050406030204" pitchFamily="18" charset="0"/>
                                </a:rPr>
                                <m:t>𝐵</m:t>
                              </m:r>
                            </m:sub>
                            <m:sup>
                              <m:r>
                                <a:rPr lang="es-EC" i="0">
                                  <a:solidFill>
                                    <a:schemeClr val="tx1">
                                      <a:lumMod val="10000"/>
                                    </a:schemeClr>
                                  </a:solidFill>
                                  <a:latin typeface="Cambria Math" panose="02040503050406030204" pitchFamily="18" charset="0"/>
                                </a:rPr>
                                <m:t>3</m:t>
                              </m:r>
                            </m:sup>
                          </m:sSubSup>
                        </m:den>
                      </m:f>
                      <m:r>
                        <a:rPr lang="es-EC" i="0">
                          <a:solidFill>
                            <a:schemeClr val="tx1">
                              <a:lumMod val="10000"/>
                            </a:schemeClr>
                          </a:solidFill>
                          <a:latin typeface="Cambria Math" panose="02040503050406030204" pitchFamily="18" charset="0"/>
                        </a:rPr>
                        <m:t>+</m:t>
                      </m:r>
                      <m:f>
                        <m:fPr>
                          <m:ctrlPr>
                            <a:rPr lang="es-EC" i="1">
                              <a:solidFill>
                                <a:schemeClr val="tx1">
                                  <a:lumMod val="10000"/>
                                </a:schemeClr>
                              </a:solidFill>
                              <a:latin typeface="Cambria Math" panose="02040503050406030204" pitchFamily="18" charset="0"/>
                            </a:rPr>
                          </m:ctrlPr>
                        </m:fPr>
                        <m:num>
                          <m:d>
                            <m:dPr>
                              <m:begChr m:val=""/>
                              <m:ctrlPr>
                                <a:rPr lang="es-EC" i="1">
                                  <a:solidFill>
                                    <a:schemeClr val="tx1">
                                      <a:lumMod val="10000"/>
                                    </a:schemeClr>
                                  </a:solidFill>
                                  <a:latin typeface="Cambria Math" panose="02040503050406030204" pitchFamily="18" charset="0"/>
                                </a:rPr>
                              </m:ctrlPr>
                            </m:dPr>
                            <m:e>
                              <m:r>
                                <a:rPr lang="es-EC" i="0">
                                  <a:solidFill>
                                    <a:schemeClr val="tx1">
                                      <a:lumMod val="10000"/>
                                    </a:schemeClr>
                                  </a:solidFill>
                                  <a:latin typeface="Cambria Math" panose="02040503050406030204" pitchFamily="18" charset="0"/>
                                </a:rPr>
                                <m:t>1.75∗ </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𝜌</m:t>
                                  </m:r>
                                </m:e>
                                <m:sub>
                                  <m:r>
                                    <a:rPr lang="es-EC" i="1">
                                      <a:solidFill>
                                        <a:schemeClr val="tx1">
                                          <a:lumMod val="10000"/>
                                        </a:schemeClr>
                                      </a:solidFill>
                                      <a:latin typeface="Cambria Math" panose="02040503050406030204" pitchFamily="18" charset="0"/>
                                    </a:rPr>
                                    <m:t>𝐿</m:t>
                                  </m:r>
                                </m:sub>
                              </m:sSub>
                              <m:r>
                                <a:rPr lang="es-EC" i="0">
                                  <a:solidFill>
                                    <a:schemeClr val="tx1">
                                      <a:lumMod val="10000"/>
                                    </a:schemeClr>
                                  </a:solidFill>
                                  <a:latin typeface="Cambria Math" panose="02040503050406030204" pitchFamily="18" charset="0"/>
                                </a:rPr>
                                <m:t>∗</m:t>
                              </m:r>
                              <m:sSubSup>
                                <m:sSubSupPr>
                                  <m:ctrlPr>
                                    <a:rPr lang="es-EC" i="1">
                                      <a:solidFill>
                                        <a:schemeClr val="tx1">
                                          <a:lumMod val="10000"/>
                                        </a:schemeClr>
                                      </a:solidFill>
                                      <a:latin typeface="Cambria Math" panose="02040503050406030204" pitchFamily="18" charset="0"/>
                                    </a:rPr>
                                  </m:ctrlPr>
                                </m:sSubSupPr>
                                <m:e>
                                  <m:r>
                                    <a:rPr lang="es-EC" i="1">
                                      <a:solidFill>
                                        <a:schemeClr val="tx1">
                                          <a:lumMod val="10000"/>
                                        </a:schemeClr>
                                      </a:solidFill>
                                      <a:latin typeface="Cambria Math" panose="02040503050406030204" pitchFamily="18" charset="0"/>
                                    </a:rPr>
                                    <m:t>𝑣</m:t>
                                  </m:r>
                                </m:e>
                                <m:sub>
                                  <m:r>
                                    <a:rPr lang="es-EC" i="1">
                                      <a:solidFill>
                                        <a:schemeClr val="tx1">
                                          <a:lumMod val="10000"/>
                                        </a:schemeClr>
                                      </a:solidFill>
                                      <a:latin typeface="Cambria Math" panose="02040503050406030204" pitchFamily="18" charset="0"/>
                                    </a:rPr>
                                    <m:t>𝐹</m:t>
                                  </m:r>
                                </m:sub>
                                <m:sup>
                                  <m:r>
                                    <a:rPr lang="es-EC" i="0">
                                      <a:solidFill>
                                        <a:schemeClr val="tx1">
                                          <a:lumMod val="10000"/>
                                        </a:schemeClr>
                                      </a:solidFill>
                                      <a:latin typeface="Cambria Math" panose="02040503050406030204" pitchFamily="18" charset="0"/>
                                    </a:rPr>
                                    <m:t>2</m:t>
                                  </m:r>
                                </m:sup>
                              </m:sSubSup>
                              <m:r>
                                <a:rPr lang="es-EC" i="0">
                                  <a:solidFill>
                                    <a:schemeClr val="tx1">
                                      <a:lumMod val="10000"/>
                                    </a:schemeClr>
                                  </a:solidFill>
                                  <a:latin typeface="Cambria Math" panose="02040503050406030204" pitchFamily="18" charset="0"/>
                                </a:rPr>
                                <m:t>(1−</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𝜀</m:t>
                                  </m:r>
                                </m:e>
                                <m:sub>
                                  <m:r>
                                    <a:rPr lang="es-EC" i="1">
                                      <a:solidFill>
                                        <a:schemeClr val="tx1">
                                          <a:lumMod val="10000"/>
                                        </a:schemeClr>
                                      </a:solidFill>
                                      <a:latin typeface="Cambria Math" panose="02040503050406030204" pitchFamily="18" charset="0"/>
                                    </a:rPr>
                                    <m:t>𝐵</m:t>
                                  </m:r>
                                </m:sub>
                              </m:sSub>
                            </m:e>
                          </m:d>
                        </m:num>
                        <m:den>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𝑑</m:t>
                              </m:r>
                            </m:e>
                            <m:sub>
                              <m:r>
                                <a:rPr lang="es-EC" i="1">
                                  <a:solidFill>
                                    <a:schemeClr val="tx1">
                                      <a:lumMod val="10000"/>
                                    </a:schemeClr>
                                  </a:solidFill>
                                  <a:latin typeface="Cambria Math" panose="02040503050406030204" pitchFamily="18" charset="0"/>
                                </a:rPr>
                                <m:t>𝑝</m:t>
                              </m:r>
                            </m:sub>
                          </m:sSub>
                          <m:r>
                            <a:rPr lang="es-EC" i="0">
                              <a:solidFill>
                                <a:schemeClr val="tx1">
                                  <a:lumMod val="10000"/>
                                </a:schemeClr>
                              </a:solidFill>
                              <a:latin typeface="Cambria Math" panose="02040503050406030204" pitchFamily="18" charset="0"/>
                            </a:rPr>
                            <m:t>∗</m:t>
                          </m:r>
                          <m:sSubSup>
                            <m:sSubSupPr>
                              <m:ctrlPr>
                                <a:rPr lang="es-EC" i="1">
                                  <a:solidFill>
                                    <a:schemeClr val="tx1">
                                      <a:lumMod val="10000"/>
                                    </a:schemeClr>
                                  </a:solidFill>
                                  <a:latin typeface="Cambria Math" panose="02040503050406030204" pitchFamily="18" charset="0"/>
                                </a:rPr>
                              </m:ctrlPr>
                            </m:sSubSupPr>
                            <m:e>
                              <m:r>
                                <a:rPr lang="es-EC" i="1">
                                  <a:solidFill>
                                    <a:schemeClr val="tx1">
                                      <a:lumMod val="10000"/>
                                    </a:schemeClr>
                                  </a:solidFill>
                                  <a:latin typeface="Cambria Math" panose="02040503050406030204" pitchFamily="18" charset="0"/>
                                </a:rPr>
                                <m:t>𝜀</m:t>
                              </m:r>
                            </m:e>
                            <m:sub>
                              <m:r>
                                <a:rPr lang="es-EC" i="1">
                                  <a:solidFill>
                                    <a:schemeClr val="tx1">
                                      <a:lumMod val="10000"/>
                                    </a:schemeClr>
                                  </a:solidFill>
                                  <a:latin typeface="Cambria Math" panose="02040503050406030204" pitchFamily="18" charset="0"/>
                                </a:rPr>
                                <m:t>𝐵</m:t>
                              </m:r>
                            </m:sub>
                            <m:sup>
                              <m:r>
                                <a:rPr lang="es-EC" i="0">
                                  <a:solidFill>
                                    <a:schemeClr val="tx1">
                                      <a:lumMod val="10000"/>
                                    </a:schemeClr>
                                  </a:solidFill>
                                  <a:latin typeface="Cambria Math" panose="02040503050406030204" pitchFamily="18" charset="0"/>
                                </a:rPr>
                                <m:t>3</m:t>
                              </m:r>
                            </m:sup>
                          </m:sSubSup>
                        </m:den>
                      </m:f>
                    </m:oMath>
                  </m:oMathPara>
                </a14:m>
                <a:endParaRPr lang="es-EC" dirty="0">
                  <a:solidFill>
                    <a:schemeClr val="tx1">
                      <a:lumMod val="10000"/>
                    </a:schemeClr>
                  </a:solidFill>
                </a:endParaRPr>
              </a:p>
            </p:txBody>
          </p:sp>
        </mc:Choice>
        <mc:Fallback>
          <p:sp>
            <p:nvSpPr>
              <p:cNvPr id="13" name="Rectángulo 12"/>
              <p:cNvSpPr>
                <a:spLocks noRot="1" noChangeAspect="1" noMove="1" noResize="1" noEditPoints="1" noAdjustHandles="1" noChangeArrowheads="1" noChangeShapeType="1" noTextEdit="1"/>
              </p:cNvSpPr>
              <p:nvPr/>
            </p:nvSpPr>
            <p:spPr>
              <a:xfrm>
                <a:off x="1228788" y="4661820"/>
                <a:ext cx="5588709" cy="761299"/>
              </a:xfrm>
              <a:prstGeom prst="rect">
                <a:avLst/>
              </a:prstGeom>
              <a:blipFill>
                <a:blip r:embed="rId4"/>
                <a:stretch>
                  <a:fillRect/>
                </a:stretch>
              </a:blipFill>
            </p:spPr>
            <p:txBody>
              <a:bodyPr/>
              <a:lstStyle/>
              <a:p>
                <a:r>
                  <a:rPr lang="es-EC">
                    <a:noFill/>
                  </a:rPr>
                  <a:t> </a:t>
                </a:r>
              </a:p>
            </p:txBody>
          </p:sp>
        </mc:Fallback>
      </mc:AlternateContent>
      <p:graphicFrame>
        <p:nvGraphicFramePr>
          <p:cNvPr id="15" name="Tabla 14"/>
          <p:cNvGraphicFramePr>
            <a:graphicFrameLocks noGrp="1"/>
          </p:cNvGraphicFramePr>
          <p:nvPr>
            <p:extLst>
              <p:ext uri="{D42A27DB-BD31-4B8C-83A1-F6EECF244321}">
                <p14:modId xmlns:p14="http://schemas.microsoft.com/office/powerpoint/2010/main" val="1730478043"/>
              </p:ext>
            </p:extLst>
          </p:nvPr>
        </p:nvGraphicFramePr>
        <p:xfrm>
          <a:off x="7001692" y="2024860"/>
          <a:ext cx="4828231" cy="3273122"/>
        </p:xfrm>
        <a:graphic>
          <a:graphicData uri="http://schemas.openxmlformats.org/drawingml/2006/table">
            <a:tbl>
              <a:tblPr firstRow="1" firstCol="1" bandRow="1">
                <a:tableStyleId>{5C22544A-7EE6-4342-B048-85BDC9FD1C3A}</a:tableStyleId>
              </a:tblPr>
              <a:tblGrid>
                <a:gridCol w="2508478">
                  <a:extLst>
                    <a:ext uri="{9D8B030D-6E8A-4147-A177-3AD203B41FA5}">
                      <a16:colId xmlns:a16="http://schemas.microsoft.com/office/drawing/2014/main" val="3136888507"/>
                    </a:ext>
                  </a:extLst>
                </a:gridCol>
                <a:gridCol w="1179536">
                  <a:extLst>
                    <a:ext uri="{9D8B030D-6E8A-4147-A177-3AD203B41FA5}">
                      <a16:colId xmlns:a16="http://schemas.microsoft.com/office/drawing/2014/main" val="2987186104"/>
                    </a:ext>
                  </a:extLst>
                </a:gridCol>
                <a:gridCol w="1140217">
                  <a:extLst>
                    <a:ext uri="{9D8B030D-6E8A-4147-A177-3AD203B41FA5}">
                      <a16:colId xmlns:a16="http://schemas.microsoft.com/office/drawing/2014/main" val="3672399261"/>
                    </a:ext>
                  </a:extLst>
                </a:gridCol>
              </a:tblGrid>
              <a:tr h="344341">
                <a:tc>
                  <a:txBody>
                    <a:bodyPr/>
                    <a:lstStyle/>
                    <a:p>
                      <a:pPr algn="ctr">
                        <a:lnSpc>
                          <a:spcPct val="106000"/>
                        </a:lnSpc>
                        <a:spcBef>
                          <a:spcPts val="300"/>
                        </a:spcBef>
                        <a:spcAft>
                          <a:spcPts val="300"/>
                        </a:spcAft>
                      </a:pPr>
                      <a:r>
                        <a:rPr lang="es-EC" sz="1400" dirty="0">
                          <a:solidFill>
                            <a:schemeClr val="tx1">
                              <a:lumMod val="10000"/>
                            </a:schemeClr>
                          </a:solidFill>
                          <a:effectLst/>
                          <a:latin typeface="Cambria" panose="02040503050406030204" pitchFamily="18" charset="0"/>
                        </a:rPr>
                        <a:t>Parámetro</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Valor</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Unidad</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55913876"/>
                  </a:ext>
                </a:extLst>
              </a:tr>
              <a:tr h="344341">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Número de columnas</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u</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9108076"/>
                  </a:ext>
                </a:extLst>
              </a:tr>
              <a:tr h="344341">
                <a:tc>
                  <a:txBody>
                    <a:bodyPr/>
                    <a:lstStyle/>
                    <a:p>
                      <a:pPr algn="ctr">
                        <a:lnSpc>
                          <a:spcPct val="106000"/>
                        </a:lnSpc>
                        <a:spcBef>
                          <a:spcPts val="300"/>
                        </a:spcBef>
                        <a:spcAft>
                          <a:spcPts val="300"/>
                        </a:spcAft>
                      </a:pPr>
                      <a:r>
                        <a:rPr lang="es-EC" sz="1400" dirty="0">
                          <a:solidFill>
                            <a:schemeClr val="tx1">
                              <a:lumMod val="10000"/>
                            </a:schemeClr>
                          </a:solidFill>
                          <a:effectLst/>
                          <a:latin typeface="Cambria" panose="02040503050406030204" pitchFamily="18" charset="0"/>
                        </a:rPr>
                        <a:t>Altura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1.50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m</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24931143"/>
                  </a:ext>
                </a:extLst>
              </a:tr>
              <a:tr h="344341">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Diámetro</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0.50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m</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91312396"/>
                  </a:ext>
                </a:extLst>
              </a:tr>
              <a:tr h="724491">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Material</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Acero inoxidable</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dirty="0">
                          <a:solidFill>
                            <a:schemeClr val="tx1">
                              <a:lumMod val="10000"/>
                            </a:schemeClr>
                          </a:solidFill>
                          <a:effectLst/>
                          <a:latin typeface="Cambria" panose="02040503050406030204" pitchFamily="18" charset="0"/>
                        </a:rPr>
                        <a:t>NA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19275337"/>
                  </a:ext>
                </a:extLst>
              </a:tr>
              <a:tr h="344341">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Espesor</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7.00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mm</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17916062"/>
                  </a:ext>
                </a:extLst>
              </a:tr>
              <a:tr h="482585">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Masa de adsorbente/columna</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91.59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kg</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72953504"/>
                  </a:ext>
                </a:extLst>
              </a:tr>
              <a:tr h="344341">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ΔP</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a:solidFill>
                            <a:schemeClr val="tx1">
                              <a:lumMod val="10000"/>
                            </a:schemeClr>
                          </a:solidFill>
                          <a:effectLst/>
                          <a:latin typeface="Cambria" panose="02040503050406030204" pitchFamily="18" charset="0"/>
                        </a:rPr>
                        <a:t>21.30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6000"/>
                        </a:lnSpc>
                        <a:spcBef>
                          <a:spcPts val="300"/>
                        </a:spcBef>
                        <a:spcAft>
                          <a:spcPts val="300"/>
                        </a:spcAft>
                      </a:pPr>
                      <a:r>
                        <a:rPr lang="es-EC" sz="1400" dirty="0">
                          <a:solidFill>
                            <a:schemeClr val="tx1">
                              <a:lumMod val="10000"/>
                            </a:schemeClr>
                          </a:solidFill>
                          <a:effectLst/>
                          <a:latin typeface="Cambria" panose="02040503050406030204" pitchFamily="18" charset="0"/>
                        </a:rPr>
                        <a:t>Pa</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38625920"/>
                  </a:ext>
                </a:extLst>
              </a:tr>
            </a:tbl>
          </a:graphicData>
        </a:graphic>
      </p:graphicFrame>
      <p:sp>
        <p:nvSpPr>
          <p:cNvPr id="16" name="Marcador de posición de contenido 2"/>
          <p:cNvSpPr>
            <a:spLocks noGrp="1"/>
          </p:cNvSpPr>
          <p:nvPr>
            <p:ph idx="1"/>
          </p:nvPr>
        </p:nvSpPr>
        <p:spPr>
          <a:xfrm>
            <a:off x="2274456" y="1584004"/>
            <a:ext cx="2583414" cy="580333"/>
          </a:xfrm>
          <a:ln w="38100">
            <a:solidFill>
              <a:schemeClr val="accent6">
                <a:lumMod val="60000"/>
                <a:lumOff val="40000"/>
              </a:schemeClr>
            </a:solidFill>
          </a:ln>
        </p:spPr>
        <p:txBody>
          <a:bodyPr>
            <a:noAutofit/>
          </a:bodyPr>
          <a:lstStyle/>
          <a:p>
            <a:pPr marL="0" indent="0">
              <a:lnSpc>
                <a:spcPct val="150000"/>
              </a:lnSpc>
              <a:buNone/>
            </a:pPr>
            <a:r>
              <a:rPr lang="es-EC" sz="2000" dirty="0" smtClean="0">
                <a:solidFill>
                  <a:schemeClr val="tx1">
                    <a:lumMod val="10000"/>
                  </a:schemeClr>
                </a:solidFill>
                <a:latin typeface="Cambria" panose="02040503050406030204" pitchFamily="18" charset="0"/>
              </a:rPr>
              <a:t>Volumen a tratar: 3m</a:t>
            </a:r>
            <a:r>
              <a:rPr lang="es-EC" sz="2000" baseline="30000" dirty="0" smtClean="0">
                <a:solidFill>
                  <a:schemeClr val="tx1">
                    <a:lumMod val="10000"/>
                  </a:schemeClr>
                </a:solidFill>
                <a:latin typeface="Cambria" panose="02040503050406030204" pitchFamily="18" charset="0"/>
              </a:rPr>
              <a:t>3</a:t>
            </a:r>
            <a:endParaRPr lang="es-ES" sz="2000" baseline="30000" noProof="1" smtClean="0">
              <a:solidFill>
                <a:schemeClr val="tx1">
                  <a:lumMod val="10000"/>
                </a:schemeClr>
              </a:solidFill>
              <a:latin typeface="Cambria"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646924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5093066" y="653142"/>
            <a:ext cx="3379232" cy="610239"/>
          </a:xfrm>
          <a:prstGeom prst="rect">
            <a:avLst/>
          </a:prstGeom>
          <a:ln w="38100">
            <a:solidFill>
              <a:schemeClr val="accent6">
                <a:lumMod val="60000"/>
                <a:lumOff val="40000"/>
              </a:schemeClr>
            </a:solidFill>
          </a:ln>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tx1">
                    <a:lumMod val="10000"/>
                  </a:schemeClr>
                </a:solidFill>
                <a:latin typeface="Cambria" panose="02040503050406030204" pitchFamily="18" charset="0"/>
              </a:rPr>
              <a:t>SISTEMA DE BOMBEO</a:t>
            </a:r>
            <a:endParaRPr lang="es-EC" sz="2000" b="1" dirty="0">
              <a:solidFill>
                <a:schemeClr val="tx1">
                  <a:lumMod val="10000"/>
                </a:schemeClr>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5437329" y="4369964"/>
                <a:ext cx="4908331" cy="7010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solidFill>
                                <a:schemeClr val="tx1">
                                  <a:lumMod val="10000"/>
                                </a:schemeClr>
                              </a:solidFill>
                              <a:latin typeface="Cambria Math" panose="02040503050406030204" pitchFamily="18" charset="0"/>
                            </a:rPr>
                          </m:ctrlPr>
                        </m:fPr>
                        <m:num>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𝑃</m:t>
                              </m:r>
                            </m:e>
                            <m:sub>
                              <m:r>
                                <a:rPr lang="es-EC" i="0">
                                  <a:solidFill>
                                    <a:schemeClr val="tx1">
                                      <a:lumMod val="10000"/>
                                    </a:schemeClr>
                                  </a:solidFill>
                                  <a:latin typeface="Cambria Math" panose="02040503050406030204" pitchFamily="18" charset="0"/>
                                </a:rPr>
                                <m:t>1</m:t>
                              </m:r>
                            </m:sub>
                          </m:sSub>
                        </m:num>
                        <m:den>
                          <m:r>
                            <a:rPr lang="es-EC" i="1">
                              <a:solidFill>
                                <a:schemeClr val="tx1">
                                  <a:lumMod val="10000"/>
                                </a:schemeClr>
                              </a:solidFill>
                              <a:latin typeface="Cambria Math" panose="02040503050406030204" pitchFamily="18" charset="0"/>
                            </a:rPr>
                            <m:t>𝛾</m:t>
                          </m:r>
                        </m:den>
                      </m:f>
                      <m:r>
                        <a:rPr lang="es-EC" i="0">
                          <a:solidFill>
                            <a:schemeClr val="tx1">
                              <a:lumMod val="10000"/>
                            </a:schemeClr>
                          </a:solidFill>
                          <a:latin typeface="Cambria Math" panose="02040503050406030204" pitchFamily="18" charset="0"/>
                        </a:rPr>
                        <m:t> + </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𝑧</m:t>
                          </m:r>
                        </m:e>
                        <m:sub>
                          <m:r>
                            <a:rPr lang="es-EC" i="0">
                              <a:solidFill>
                                <a:schemeClr val="tx1">
                                  <a:lumMod val="10000"/>
                                </a:schemeClr>
                              </a:solidFill>
                              <a:latin typeface="Cambria Math" panose="02040503050406030204" pitchFamily="18" charset="0"/>
                            </a:rPr>
                            <m:t>1</m:t>
                          </m:r>
                        </m:sub>
                      </m:sSub>
                      <m:r>
                        <a:rPr lang="es-EC" i="0">
                          <a:solidFill>
                            <a:schemeClr val="tx1">
                              <a:lumMod val="10000"/>
                            </a:schemeClr>
                          </a:solidFill>
                          <a:latin typeface="Cambria Math" panose="02040503050406030204" pitchFamily="18" charset="0"/>
                        </a:rPr>
                        <m:t> + </m:t>
                      </m:r>
                      <m:f>
                        <m:fPr>
                          <m:ctrlPr>
                            <a:rPr lang="es-EC" i="1">
                              <a:solidFill>
                                <a:schemeClr val="tx1">
                                  <a:lumMod val="10000"/>
                                </a:schemeClr>
                              </a:solidFill>
                              <a:latin typeface="Cambria Math" panose="02040503050406030204" pitchFamily="18" charset="0"/>
                            </a:rPr>
                          </m:ctrlPr>
                        </m:fPr>
                        <m:num>
                          <m:sSubSup>
                            <m:sSubSupPr>
                              <m:ctrlPr>
                                <a:rPr lang="es-EC" i="1">
                                  <a:solidFill>
                                    <a:schemeClr val="tx1">
                                      <a:lumMod val="10000"/>
                                    </a:schemeClr>
                                  </a:solidFill>
                                  <a:latin typeface="Cambria Math" panose="02040503050406030204" pitchFamily="18" charset="0"/>
                                </a:rPr>
                              </m:ctrlPr>
                            </m:sSubSupPr>
                            <m:e>
                              <m:r>
                                <a:rPr lang="es-EC" i="1">
                                  <a:solidFill>
                                    <a:schemeClr val="tx1">
                                      <a:lumMod val="10000"/>
                                    </a:schemeClr>
                                  </a:solidFill>
                                  <a:latin typeface="Cambria Math" panose="02040503050406030204" pitchFamily="18" charset="0"/>
                                </a:rPr>
                                <m:t>𝑣</m:t>
                              </m:r>
                            </m:e>
                            <m:sub>
                              <m:r>
                                <a:rPr lang="es-EC" i="0">
                                  <a:solidFill>
                                    <a:schemeClr val="tx1">
                                      <a:lumMod val="10000"/>
                                    </a:schemeClr>
                                  </a:solidFill>
                                  <a:latin typeface="Cambria Math" panose="02040503050406030204" pitchFamily="18" charset="0"/>
                                </a:rPr>
                                <m:t>1</m:t>
                              </m:r>
                            </m:sub>
                            <m:sup>
                              <m:r>
                                <a:rPr lang="es-EC" i="0">
                                  <a:solidFill>
                                    <a:schemeClr val="tx1">
                                      <a:lumMod val="10000"/>
                                    </a:schemeClr>
                                  </a:solidFill>
                                  <a:latin typeface="Cambria Math" panose="02040503050406030204" pitchFamily="18" charset="0"/>
                                </a:rPr>
                                <m:t>2</m:t>
                              </m:r>
                            </m:sup>
                          </m:sSubSup>
                        </m:num>
                        <m:den>
                          <m:r>
                            <a:rPr lang="es-EC" i="0">
                              <a:solidFill>
                                <a:schemeClr val="tx1">
                                  <a:lumMod val="10000"/>
                                </a:schemeClr>
                              </a:solidFill>
                              <a:latin typeface="Cambria Math" panose="02040503050406030204" pitchFamily="18" charset="0"/>
                            </a:rPr>
                            <m:t>2</m:t>
                          </m:r>
                          <m:r>
                            <a:rPr lang="es-EC" i="1">
                              <a:solidFill>
                                <a:schemeClr val="tx1">
                                  <a:lumMod val="10000"/>
                                </a:schemeClr>
                              </a:solidFill>
                              <a:latin typeface="Cambria Math" panose="02040503050406030204" pitchFamily="18" charset="0"/>
                            </a:rPr>
                            <m:t>𝑔</m:t>
                          </m:r>
                        </m:den>
                      </m:f>
                      <m:r>
                        <a:rPr lang="es-EC" i="0">
                          <a:solidFill>
                            <a:schemeClr val="tx1">
                              <a:lumMod val="10000"/>
                            </a:schemeClr>
                          </a:solidFill>
                          <a:latin typeface="Cambria Math" panose="02040503050406030204" pitchFamily="18" charset="0"/>
                        </a:rPr>
                        <m:t> + </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𝐻</m:t>
                          </m:r>
                        </m:e>
                        <m:sub>
                          <m:r>
                            <a:rPr lang="es-EC" i="1">
                              <a:solidFill>
                                <a:schemeClr val="tx1">
                                  <a:lumMod val="10000"/>
                                </a:schemeClr>
                              </a:solidFill>
                              <a:latin typeface="Cambria Math" panose="02040503050406030204" pitchFamily="18" charset="0"/>
                            </a:rPr>
                            <m:t>𝐵</m:t>
                          </m:r>
                        </m:sub>
                      </m:sSub>
                      <m:r>
                        <a:rPr lang="es-EC" i="0">
                          <a:solidFill>
                            <a:schemeClr val="tx1">
                              <a:lumMod val="10000"/>
                            </a:schemeClr>
                          </a:solidFill>
                          <a:latin typeface="Cambria Math" panose="02040503050406030204" pitchFamily="18" charset="0"/>
                        </a:rPr>
                        <m:t> = </m:t>
                      </m:r>
                      <m:f>
                        <m:fPr>
                          <m:ctrlPr>
                            <a:rPr lang="es-EC" i="1">
                              <a:solidFill>
                                <a:schemeClr val="tx1">
                                  <a:lumMod val="10000"/>
                                </a:schemeClr>
                              </a:solidFill>
                              <a:latin typeface="Cambria Math" panose="02040503050406030204" pitchFamily="18" charset="0"/>
                            </a:rPr>
                          </m:ctrlPr>
                        </m:fPr>
                        <m:num>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𝑃</m:t>
                              </m:r>
                            </m:e>
                            <m:sub>
                              <m:r>
                                <a:rPr lang="es-EC" i="0">
                                  <a:solidFill>
                                    <a:schemeClr val="tx1">
                                      <a:lumMod val="10000"/>
                                    </a:schemeClr>
                                  </a:solidFill>
                                  <a:latin typeface="Cambria Math" panose="02040503050406030204" pitchFamily="18" charset="0"/>
                                </a:rPr>
                                <m:t>2</m:t>
                              </m:r>
                            </m:sub>
                          </m:sSub>
                        </m:num>
                        <m:den>
                          <m:r>
                            <a:rPr lang="es-EC" i="1">
                              <a:solidFill>
                                <a:schemeClr val="tx1">
                                  <a:lumMod val="10000"/>
                                </a:schemeClr>
                              </a:solidFill>
                              <a:latin typeface="Cambria Math" panose="02040503050406030204" pitchFamily="18" charset="0"/>
                            </a:rPr>
                            <m:t>𝛾</m:t>
                          </m:r>
                        </m:den>
                      </m:f>
                      <m:r>
                        <a:rPr lang="es-EC" i="0">
                          <a:solidFill>
                            <a:schemeClr val="tx1">
                              <a:lumMod val="10000"/>
                            </a:schemeClr>
                          </a:solidFill>
                          <a:latin typeface="Cambria Math" panose="02040503050406030204" pitchFamily="18" charset="0"/>
                        </a:rPr>
                        <m:t> + </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𝑧</m:t>
                          </m:r>
                        </m:e>
                        <m:sub>
                          <m:r>
                            <a:rPr lang="es-EC" i="0">
                              <a:solidFill>
                                <a:schemeClr val="tx1">
                                  <a:lumMod val="10000"/>
                                </a:schemeClr>
                              </a:solidFill>
                              <a:latin typeface="Cambria Math" panose="02040503050406030204" pitchFamily="18" charset="0"/>
                            </a:rPr>
                            <m:t>2</m:t>
                          </m:r>
                        </m:sub>
                      </m:sSub>
                      <m:r>
                        <a:rPr lang="es-EC" i="0">
                          <a:solidFill>
                            <a:schemeClr val="tx1">
                              <a:lumMod val="10000"/>
                            </a:schemeClr>
                          </a:solidFill>
                          <a:latin typeface="Cambria Math" panose="02040503050406030204" pitchFamily="18" charset="0"/>
                        </a:rPr>
                        <m:t> + </m:t>
                      </m:r>
                      <m:f>
                        <m:fPr>
                          <m:ctrlPr>
                            <a:rPr lang="es-EC" i="1">
                              <a:solidFill>
                                <a:schemeClr val="tx1">
                                  <a:lumMod val="10000"/>
                                </a:schemeClr>
                              </a:solidFill>
                              <a:latin typeface="Cambria Math" panose="02040503050406030204" pitchFamily="18" charset="0"/>
                            </a:rPr>
                          </m:ctrlPr>
                        </m:fPr>
                        <m:num>
                          <m:sSubSup>
                            <m:sSubSupPr>
                              <m:ctrlPr>
                                <a:rPr lang="es-EC" i="1">
                                  <a:solidFill>
                                    <a:schemeClr val="tx1">
                                      <a:lumMod val="10000"/>
                                    </a:schemeClr>
                                  </a:solidFill>
                                  <a:latin typeface="Cambria Math" panose="02040503050406030204" pitchFamily="18" charset="0"/>
                                </a:rPr>
                              </m:ctrlPr>
                            </m:sSubSupPr>
                            <m:e>
                              <m:r>
                                <a:rPr lang="es-EC" i="1">
                                  <a:solidFill>
                                    <a:schemeClr val="tx1">
                                      <a:lumMod val="10000"/>
                                    </a:schemeClr>
                                  </a:solidFill>
                                  <a:latin typeface="Cambria Math" panose="02040503050406030204" pitchFamily="18" charset="0"/>
                                </a:rPr>
                                <m:t>𝑣</m:t>
                              </m:r>
                            </m:e>
                            <m:sub>
                              <m:r>
                                <a:rPr lang="es-EC" i="0">
                                  <a:solidFill>
                                    <a:schemeClr val="tx1">
                                      <a:lumMod val="10000"/>
                                    </a:schemeClr>
                                  </a:solidFill>
                                  <a:latin typeface="Cambria Math" panose="02040503050406030204" pitchFamily="18" charset="0"/>
                                </a:rPr>
                                <m:t>2</m:t>
                              </m:r>
                            </m:sub>
                            <m:sup>
                              <m:r>
                                <a:rPr lang="es-EC" i="0">
                                  <a:solidFill>
                                    <a:schemeClr val="tx1">
                                      <a:lumMod val="10000"/>
                                    </a:schemeClr>
                                  </a:solidFill>
                                  <a:latin typeface="Cambria Math" panose="02040503050406030204" pitchFamily="18" charset="0"/>
                                </a:rPr>
                                <m:t>2</m:t>
                              </m:r>
                            </m:sup>
                          </m:sSubSup>
                        </m:num>
                        <m:den>
                          <m:r>
                            <a:rPr lang="es-EC" i="0">
                              <a:solidFill>
                                <a:schemeClr val="tx1">
                                  <a:lumMod val="10000"/>
                                </a:schemeClr>
                              </a:solidFill>
                              <a:latin typeface="Cambria Math" panose="02040503050406030204" pitchFamily="18" charset="0"/>
                            </a:rPr>
                            <m:t>2</m:t>
                          </m:r>
                          <m:r>
                            <a:rPr lang="es-EC" i="1">
                              <a:solidFill>
                                <a:schemeClr val="tx1">
                                  <a:lumMod val="10000"/>
                                </a:schemeClr>
                              </a:solidFill>
                              <a:latin typeface="Cambria Math" panose="02040503050406030204" pitchFamily="18" charset="0"/>
                            </a:rPr>
                            <m:t>𝑔</m:t>
                          </m:r>
                        </m:den>
                      </m:f>
                      <m:r>
                        <a:rPr lang="es-EC" i="0">
                          <a:solidFill>
                            <a:schemeClr val="tx1">
                              <a:lumMod val="10000"/>
                            </a:schemeClr>
                          </a:solidFill>
                          <a:latin typeface="Cambria Math" panose="02040503050406030204" pitchFamily="18" charset="0"/>
                        </a:rPr>
                        <m:t> + </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h𝑓</m:t>
                          </m:r>
                        </m:e>
                        <m:sub>
                          <m:r>
                            <a:rPr lang="es-EC" i="1">
                              <a:solidFill>
                                <a:schemeClr val="tx1">
                                  <a:lumMod val="10000"/>
                                </a:schemeClr>
                              </a:solidFill>
                              <a:latin typeface="Cambria Math" panose="02040503050406030204" pitchFamily="18" charset="0"/>
                            </a:rPr>
                            <m:t>𝑡</m:t>
                          </m:r>
                        </m:sub>
                      </m:sSub>
                    </m:oMath>
                  </m:oMathPara>
                </a14:m>
                <a:endParaRPr lang="es-EC" dirty="0">
                  <a:solidFill>
                    <a:schemeClr val="tx1">
                      <a:lumMod val="10000"/>
                    </a:schemeClr>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5437329" y="4369964"/>
                <a:ext cx="4908331" cy="701089"/>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6185129" y="5476984"/>
                <a:ext cx="34127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solidFill>
                            <a:schemeClr val="tx1">
                              <a:lumMod val="10000"/>
                            </a:schemeClr>
                          </a:solidFill>
                          <a:latin typeface="Cambria Math" panose="02040503050406030204" pitchFamily="18" charset="0"/>
                        </a:rPr>
                        <m:t> </m:t>
                      </m:r>
                      <m:sSub>
                        <m:sSubPr>
                          <m:ctrlPr>
                            <a:rPr lang="es-EC" i="1">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𝐻</m:t>
                          </m:r>
                        </m:e>
                        <m:sub>
                          <m:r>
                            <a:rPr lang="es-EC" i="1">
                              <a:solidFill>
                                <a:schemeClr val="tx1">
                                  <a:lumMod val="10000"/>
                                </a:schemeClr>
                              </a:solidFill>
                              <a:latin typeface="Cambria Math" panose="02040503050406030204" pitchFamily="18" charset="0"/>
                            </a:rPr>
                            <m:t>𝐵</m:t>
                          </m:r>
                        </m:sub>
                      </m:sSub>
                      <m:r>
                        <a:rPr lang="es-EC" i="0">
                          <a:solidFill>
                            <a:schemeClr val="tx1">
                              <a:lumMod val="10000"/>
                            </a:schemeClr>
                          </a:solidFill>
                          <a:latin typeface="Cambria Math" panose="02040503050406030204" pitchFamily="18" charset="0"/>
                        </a:rPr>
                        <m:t> =2.7 </m:t>
                      </m:r>
                      <m:r>
                        <a:rPr lang="es-EC" i="1">
                          <a:solidFill>
                            <a:schemeClr val="tx1">
                              <a:lumMod val="10000"/>
                            </a:schemeClr>
                          </a:solidFill>
                          <a:latin typeface="Cambria Math" panose="02040503050406030204" pitchFamily="18" charset="0"/>
                        </a:rPr>
                        <m:t>𝑚</m:t>
                      </m:r>
                      <m:r>
                        <a:rPr lang="es-EC" i="0">
                          <a:solidFill>
                            <a:schemeClr val="tx1">
                              <a:lumMod val="10000"/>
                            </a:schemeClr>
                          </a:solidFill>
                          <a:latin typeface="Cambria Math" panose="02040503050406030204" pitchFamily="18" charset="0"/>
                        </a:rPr>
                        <m:t>+0.76 </m:t>
                      </m:r>
                      <m:r>
                        <a:rPr lang="es-EC" i="1">
                          <a:solidFill>
                            <a:schemeClr val="tx1">
                              <a:lumMod val="10000"/>
                            </a:schemeClr>
                          </a:solidFill>
                          <a:latin typeface="Cambria Math" panose="02040503050406030204" pitchFamily="18" charset="0"/>
                        </a:rPr>
                        <m:t>𝑚</m:t>
                      </m:r>
                      <m:r>
                        <a:rPr lang="es-EC" i="0">
                          <a:solidFill>
                            <a:schemeClr val="tx1">
                              <a:lumMod val="10000"/>
                            </a:schemeClr>
                          </a:solidFill>
                          <a:latin typeface="Cambria Math" panose="02040503050406030204" pitchFamily="18" charset="0"/>
                        </a:rPr>
                        <m:t>=3.46 </m:t>
                      </m:r>
                      <m:r>
                        <a:rPr lang="es-EC" i="1">
                          <a:solidFill>
                            <a:schemeClr val="tx1">
                              <a:lumMod val="10000"/>
                            </a:schemeClr>
                          </a:solidFill>
                          <a:latin typeface="Cambria Math" panose="02040503050406030204" pitchFamily="18" charset="0"/>
                        </a:rPr>
                        <m:t>𝑚</m:t>
                      </m:r>
                    </m:oMath>
                  </m:oMathPara>
                </a14:m>
                <a:endParaRPr lang="es-EC" dirty="0">
                  <a:solidFill>
                    <a:schemeClr val="tx1">
                      <a:lumMod val="10000"/>
                    </a:schemeClr>
                  </a:solidFill>
                </a:endParaRPr>
              </a:p>
            </p:txBody>
          </p:sp>
        </mc:Choice>
        <mc:Fallback xmlns="">
          <p:sp>
            <p:nvSpPr>
              <p:cNvPr id="4" name="Rectángulo 3"/>
              <p:cNvSpPr>
                <a:spLocks noRot="1" noChangeAspect="1" noMove="1" noResize="1" noEditPoints="1" noAdjustHandles="1" noChangeArrowheads="1" noChangeShapeType="1" noTextEdit="1"/>
              </p:cNvSpPr>
              <p:nvPr/>
            </p:nvSpPr>
            <p:spPr>
              <a:xfrm>
                <a:off x="6185129" y="5476984"/>
                <a:ext cx="3412729" cy="369332"/>
              </a:xfrm>
              <a:prstGeom prst="rect">
                <a:avLst/>
              </a:prstGeom>
              <a:blipFill>
                <a:blip r:embed="rId4"/>
                <a:stretch>
                  <a:fillRect/>
                </a:stretch>
              </a:blipFill>
            </p:spPr>
            <p:txBody>
              <a:bodyPr/>
              <a:lstStyle/>
              <a:p>
                <a:r>
                  <a:rPr lang="es-EC">
                    <a:noFill/>
                  </a:rPr>
                  <a:t> </a:t>
                </a:r>
              </a:p>
            </p:txBody>
          </p:sp>
        </mc:Fallback>
      </mc:AlternateContent>
      <p:sp>
        <p:nvSpPr>
          <p:cNvPr id="6" name="Rectangle 2"/>
          <p:cNvSpPr>
            <a:spLocks noChangeArrowheads="1"/>
          </p:cNvSpPr>
          <p:nvPr/>
        </p:nvSpPr>
        <p:spPr bwMode="auto">
          <a:xfrm>
            <a:off x="5908431" y="18274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4030128217"/>
              </p:ext>
            </p:extLst>
          </p:nvPr>
        </p:nvGraphicFramePr>
        <p:xfrm>
          <a:off x="4078139" y="1545412"/>
          <a:ext cx="7047340" cy="2632693"/>
        </p:xfrm>
        <a:graphic>
          <a:graphicData uri="http://schemas.openxmlformats.org/presentationml/2006/ole">
            <mc:AlternateContent xmlns:mc="http://schemas.openxmlformats.org/markup-compatibility/2006">
              <mc:Choice xmlns:v="urn:schemas-microsoft-com:vml" Requires="v">
                <p:oleObj spid="_x0000_s11289" name="Visio" r:id="rId5" imgW="10877574" imgH="4086787" progId="Visio.Drawing.11">
                  <p:embed/>
                </p:oleObj>
              </mc:Choice>
              <mc:Fallback>
                <p:oleObj name="Visio" r:id="rId5" imgW="10877574" imgH="4086787"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139" y="1545412"/>
                        <a:ext cx="7047340" cy="2632693"/>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4" name="Rectángulo 13"/>
              <p:cNvSpPr/>
              <p:nvPr/>
            </p:nvSpPr>
            <p:spPr>
              <a:xfrm>
                <a:off x="7235897" y="6252247"/>
                <a:ext cx="18535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chemeClr val="tx1">
                                  <a:lumMod val="10000"/>
                                </a:schemeClr>
                              </a:solidFill>
                              <a:latin typeface="Cambria Math" panose="02040503050406030204" pitchFamily="18" charset="0"/>
                            </a:rPr>
                          </m:ctrlPr>
                        </m:sSubPr>
                        <m:e>
                          <m:r>
                            <a:rPr lang="es-EC" i="1">
                              <a:solidFill>
                                <a:schemeClr val="tx1">
                                  <a:lumMod val="10000"/>
                                </a:schemeClr>
                              </a:solidFill>
                              <a:latin typeface="Cambria Math" panose="02040503050406030204" pitchFamily="18" charset="0"/>
                            </a:rPr>
                            <m:t>𝑃</m:t>
                          </m:r>
                          <m:r>
                            <a:rPr lang="es-EC" b="0" i="1" smtClean="0">
                              <a:solidFill>
                                <a:schemeClr val="tx1">
                                  <a:lumMod val="10000"/>
                                </a:schemeClr>
                              </a:solidFill>
                              <a:latin typeface="Cambria Math" panose="02040503050406030204" pitchFamily="18" charset="0"/>
                            </a:rPr>
                            <m:t>𝑜𝑡</m:t>
                          </m:r>
                        </m:e>
                        <m:sub>
                          <m:r>
                            <a:rPr lang="es-EC" i="1">
                              <a:solidFill>
                                <a:schemeClr val="tx1">
                                  <a:lumMod val="10000"/>
                                </a:schemeClr>
                              </a:solidFill>
                              <a:latin typeface="Cambria Math" panose="02040503050406030204" pitchFamily="18" charset="0"/>
                            </a:rPr>
                            <m:t>𝑅</m:t>
                          </m:r>
                          <m:r>
                            <a:rPr lang="es-EC" b="0" i="1" smtClean="0">
                              <a:solidFill>
                                <a:schemeClr val="tx1">
                                  <a:lumMod val="10000"/>
                                </a:schemeClr>
                              </a:solidFill>
                              <a:latin typeface="Cambria Math" panose="02040503050406030204" pitchFamily="18" charset="0"/>
                            </a:rPr>
                            <m:t>𝑒𝑎𝑙</m:t>
                          </m:r>
                        </m:sub>
                      </m:sSub>
                      <m:r>
                        <a:rPr lang="es-EC" b="0" i="1" smtClean="0">
                          <a:solidFill>
                            <a:schemeClr val="tx1">
                              <a:lumMod val="10000"/>
                            </a:schemeClr>
                          </a:solidFill>
                          <a:latin typeface="Cambria Math" panose="02040503050406030204" pitchFamily="18" charset="0"/>
                        </a:rPr>
                        <m:t>=</m:t>
                      </m:r>
                      <m:r>
                        <a:rPr lang="es-EC" i="0">
                          <a:solidFill>
                            <a:schemeClr val="tx1">
                              <a:lumMod val="10000"/>
                            </a:schemeClr>
                          </a:solidFill>
                          <a:latin typeface="Cambria Math" panose="02040503050406030204" pitchFamily="18" charset="0"/>
                        </a:rPr>
                        <m:t>3.4 </m:t>
                      </m:r>
                      <m:r>
                        <a:rPr lang="es-EC" i="1">
                          <a:solidFill>
                            <a:schemeClr val="tx1">
                              <a:lumMod val="10000"/>
                            </a:schemeClr>
                          </a:solidFill>
                          <a:latin typeface="Cambria Math" panose="02040503050406030204" pitchFamily="18" charset="0"/>
                        </a:rPr>
                        <m:t>𝑊</m:t>
                      </m:r>
                    </m:oMath>
                  </m:oMathPara>
                </a14:m>
                <a:endParaRPr lang="es-EC" dirty="0">
                  <a:solidFill>
                    <a:schemeClr val="tx1">
                      <a:lumMod val="10000"/>
                    </a:schemeClr>
                  </a:solidFill>
                </a:endParaRPr>
              </a:p>
            </p:txBody>
          </p:sp>
        </mc:Choice>
        <mc:Fallback xmlns="">
          <p:sp>
            <p:nvSpPr>
              <p:cNvPr id="14" name="Rectángulo 13"/>
              <p:cNvSpPr>
                <a:spLocks noRot="1" noChangeAspect="1" noMove="1" noResize="1" noEditPoints="1" noAdjustHandles="1" noChangeArrowheads="1" noChangeShapeType="1" noTextEdit="1"/>
              </p:cNvSpPr>
              <p:nvPr/>
            </p:nvSpPr>
            <p:spPr>
              <a:xfrm>
                <a:off x="7235897" y="6252247"/>
                <a:ext cx="1853520" cy="369332"/>
              </a:xfrm>
              <a:prstGeom prst="rect">
                <a:avLst/>
              </a:prstGeom>
              <a:blipFill>
                <a:blip r:embed="rId7"/>
                <a:stretch>
                  <a:fillRect/>
                </a:stretch>
              </a:blipFill>
            </p:spPr>
            <p:txBody>
              <a:bodyPr/>
              <a:lstStyle/>
              <a:p>
                <a:r>
                  <a:rPr lang="es-EC">
                    <a:noFill/>
                  </a:rPr>
                  <a:t> </a:t>
                </a:r>
              </a:p>
            </p:txBody>
          </p:sp>
        </mc:Fallback>
      </mc:AlternateContent>
      <p:sp>
        <p:nvSpPr>
          <p:cNvPr id="11" name="Marcador de posición de contenido 2"/>
          <p:cNvSpPr>
            <a:spLocks noGrp="1"/>
          </p:cNvSpPr>
          <p:nvPr>
            <p:ph idx="1"/>
          </p:nvPr>
        </p:nvSpPr>
        <p:spPr>
          <a:xfrm>
            <a:off x="2259942" y="4490042"/>
            <a:ext cx="2583414" cy="580333"/>
          </a:xfrm>
          <a:ln w="38100">
            <a:solidFill>
              <a:schemeClr val="accent6">
                <a:lumMod val="60000"/>
                <a:lumOff val="40000"/>
              </a:schemeClr>
            </a:solidFill>
          </a:ln>
        </p:spPr>
        <p:txBody>
          <a:bodyPr>
            <a:noAutofit/>
          </a:bodyPr>
          <a:lstStyle/>
          <a:p>
            <a:pPr marL="0" indent="0">
              <a:lnSpc>
                <a:spcPct val="150000"/>
              </a:lnSpc>
              <a:buNone/>
            </a:pPr>
            <a:r>
              <a:rPr lang="es-EC" sz="2000" dirty="0" smtClean="0">
                <a:solidFill>
                  <a:schemeClr val="tx1">
                    <a:lumMod val="10000"/>
                  </a:schemeClr>
                </a:solidFill>
                <a:latin typeface="Cambria" panose="02040503050406030204" pitchFamily="18" charset="0"/>
              </a:rPr>
              <a:t>Ecuación de Bernoulli</a:t>
            </a:r>
            <a:endParaRPr lang="es-ES" sz="2000" baseline="30000" noProof="1" smtClean="0">
              <a:solidFill>
                <a:schemeClr val="tx1">
                  <a:lumMod val="10000"/>
                </a:schemeClr>
              </a:solidFill>
              <a:latin typeface="Cambria" panose="02040503050406030204" pitchFamily="18" charset="0"/>
              <a:ea typeface="Cambria Math" panose="02040503050406030204" pitchFamily="18" charset="0"/>
            </a:endParaRPr>
          </a:p>
        </p:txBody>
      </p:sp>
      <p:sp>
        <p:nvSpPr>
          <p:cNvPr id="12" name="Título 1"/>
          <p:cNvSpPr txBox="1">
            <a:spLocks/>
          </p:cNvSpPr>
          <p:nvPr/>
        </p:nvSpPr>
        <p:spPr>
          <a:xfrm>
            <a:off x="1484310" y="176349"/>
            <a:ext cx="10018713" cy="476793"/>
          </a:xfrm>
          <a:prstGeom prst="rect">
            <a:avLst/>
          </a:prstGeom>
          <a:effectLst/>
        </p:spPr>
        <p:txBody>
          <a:bodyPr vert="horz" lIns="91440" tIns="45720" rIns="91440" bIns="45720" rtlCol="0" anchor="ctr">
            <a:normAutofit fontScale="9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smtClean="0">
                <a:solidFill>
                  <a:schemeClr val="tx1">
                    <a:lumMod val="10000"/>
                  </a:schemeClr>
                </a:solidFill>
                <a:latin typeface="Cambria" panose="02040503050406030204" pitchFamily="18" charset="0"/>
              </a:rPr>
              <a:t> PROPUESTA DE UN SISTEMA DE REMOCIÓN DE CR (VI)</a:t>
            </a:r>
            <a:endParaRPr lang="es-EC" sz="3200" b="1" dirty="0">
              <a:solidFill>
                <a:schemeClr val="tx1">
                  <a:lumMod val="10000"/>
                </a:schemeClr>
              </a:solidFill>
              <a:latin typeface="Cambria" panose="02040503050406030204" pitchFamily="18" charset="0"/>
            </a:endParaRPr>
          </a:p>
        </p:txBody>
      </p:sp>
    </p:spTree>
    <p:extLst>
      <p:ext uri="{BB962C8B-B14F-4D97-AF65-F5344CB8AC3E}">
        <p14:creationId xmlns:p14="http://schemas.microsoft.com/office/powerpoint/2010/main" val="1506553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3348672" y="740411"/>
            <a:ext cx="6512780" cy="610239"/>
          </a:xfrm>
          <a:prstGeom prst="rect">
            <a:avLst/>
          </a:prstGeom>
          <a:ln w="38100">
            <a:solidFill>
              <a:schemeClr val="accent6">
                <a:lumMod val="60000"/>
                <a:lumOff val="40000"/>
              </a:schemeClr>
            </a:solidFill>
          </a:ln>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tx1">
                    <a:lumMod val="10000"/>
                  </a:schemeClr>
                </a:solidFill>
                <a:latin typeface="Cambria" panose="02040503050406030204" pitchFamily="18" charset="0"/>
              </a:rPr>
              <a:t>PRECIO REFERENCIAL DEL SISTEMA DE ADSORCIÓN</a:t>
            </a:r>
            <a:endParaRPr lang="es-EC" sz="2000" b="1" dirty="0">
              <a:solidFill>
                <a:schemeClr val="tx1">
                  <a:lumMod val="10000"/>
                </a:schemeClr>
              </a:solidFill>
              <a:latin typeface="Cambria" panose="02040503050406030204" pitchFamily="18" charset="0"/>
            </a:endParaRPr>
          </a:p>
        </p:txBody>
      </p:sp>
      <p:sp>
        <p:nvSpPr>
          <p:cNvPr id="6" name="Rectangle 2"/>
          <p:cNvSpPr>
            <a:spLocks noChangeArrowheads="1"/>
          </p:cNvSpPr>
          <p:nvPr/>
        </p:nvSpPr>
        <p:spPr bwMode="auto">
          <a:xfrm>
            <a:off x="5908431" y="18274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Tabla 4"/>
          <p:cNvGraphicFramePr>
            <a:graphicFrameLocks noGrp="1"/>
          </p:cNvGraphicFramePr>
          <p:nvPr>
            <p:extLst>
              <p:ext uri="{D42A27DB-BD31-4B8C-83A1-F6EECF244321}">
                <p14:modId xmlns:p14="http://schemas.microsoft.com/office/powerpoint/2010/main" val="4112488040"/>
              </p:ext>
            </p:extLst>
          </p:nvPr>
        </p:nvGraphicFramePr>
        <p:xfrm>
          <a:off x="2690949" y="1632860"/>
          <a:ext cx="7607628" cy="4272426"/>
        </p:xfrm>
        <a:graphic>
          <a:graphicData uri="http://schemas.openxmlformats.org/drawingml/2006/table">
            <a:tbl>
              <a:tblPr firstRow="1" firstCol="1" bandRow="1">
                <a:tableStyleId>{5C22544A-7EE6-4342-B048-85BDC9FD1C3A}</a:tableStyleId>
              </a:tblPr>
              <a:tblGrid>
                <a:gridCol w="1788369">
                  <a:extLst>
                    <a:ext uri="{9D8B030D-6E8A-4147-A177-3AD203B41FA5}">
                      <a16:colId xmlns:a16="http://schemas.microsoft.com/office/drawing/2014/main" val="1202394386"/>
                    </a:ext>
                  </a:extLst>
                </a:gridCol>
                <a:gridCol w="1971838">
                  <a:extLst>
                    <a:ext uri="{9D8B030D-6E8A-4147-A177-3AD203B41FA5}">
                      <a16:colId xmlns:a16="http://schemas.microsoft.com/office/drawing/2014/main" val="1072634042"/>
                    </a:ext>
                  </a:extLst>
                </a:gridCol>
                <a:gridCol w="1936627">
                  <a:extLst>
                    <a:ext uri="{9D8B030D-6E8A-4147-A177-3AD203B41FA5}">
                      <a16:colId xmlns:a16="http://schemas.microsoft.com/office/drawing/2014/main" val="2733884156"/>
                    </a:ext>
                  </a:extLst>
                </a:gridCol>
                <a:gridCol w="1910794">
                  <a:extLst>
                    <a:ext uri="{9D8B030D-6E8A-4147-A177-3AD203B41FA5}">
                      <a16:colId xmlns:a16="http://schemas.microsoft.com/office/drawing/2014/main" val="2800051984"/>
                    </a:ext>
                  </a:extLst>
                </a:gridCol>
              </a:tblGrid>
              <a:tr h="591009">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Material / Equipo</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Cantidad</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Costo unidad($)</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Costo total ($)</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extLst>
                  <a:ext uri="{0D108BD9-81ED-4DB2-BD59-A6C34878D82A}">
                    <a16:rowId xmlns:a16="http://schemas.microsoft.com/office/drawing/2014/main" val="592736815"/>
                  </a:ext>
                </a:extLst>
              </a:tr>
              <a:tr h="473960">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Plancha acero inoxidable 8mm</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815.30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1,630.60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extLst>
                  <a:ext uri="{0D108BD9-81ED-4DB2-BD59-A6C34878D82A}">
                    <a16:rowId xmlns:a16="http://schemas.microsoft.com/office/drawing/2014/main" val="1788083329"/>
                  </a:ext>
                </a:extLst>
              </a:tr>
              <a:tr h="473960">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Tubería PVC 3/4 in (6m)</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12.51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12.51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extLst>
                  <a:ext uri="{0D108BD9-81ED-4DB2-BD59-A6C34878D82A}">
                    <a16:rowId xmlns:a16="http://schemas.microsoft.com/office/drawing/2014/main" val="2109196961"/>
                  </a:ext>
                </a:extLst>
              </a:tr>
              <a:tr h="473960">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Tubería PVC 1/2 in (6m)</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8.27</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16.54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extLst>
                  <a:ext uri="{0D108BD9-81ED-4DB2-BD59-A6C34878D82A}">
                    <a16:rowId xmlns:a16="http://schemas.microsoft.com/office/drawing/2014/main" val="4244258404"/>
                  </a:ext>
                </a:extLst>
              </a:tr>
              <a:tr h="473960">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Tanque de plástico HDPE  5m</a:t>
                      </a:r>
                      <a:r>
                        <a:rPr lang="es-EC" sz="1400" baseline="30000" dirty="0">
                          <a:solidFill>
                            <a:schemeClr val="tx1">
                              <a:lumMod val="10000"/>
                            </a:schemeClr>
                          </a:solidFill>
                          <a:effectLst/>
                          <a:latin typeface="Cambria" panose="02040503050406030204" pitchFamily="18" charset="0"/>
                        </a:rPr>
                        <a:t>3</a:t>
                      </a:r>
                      <a:endParaRPr lang="es-EC" sz="1400" baseline="300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1036.00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1,036.00</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extLst>
                  <a:ext uri="{0D108BD9-81ED-4DB2-BD59-A6C34878D82A}">
                    <a16:rowId xmlns:a16="http://schemas.microsoft.com/office/drawing/2014/main" val="1628063678"/>
                  </a:ext>
                </a:extLst>
              </a:tr>
              <a:tr h="473960">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Bomba de diafragma DOSTEC</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1992.63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1,992.63</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extLst>
                  <a:ext uri="{0D108BD9-81ED-4DB2-BD59-A6C34878D82A}">
                    <a16:rowId xmlns:a16="http://schemas.microsoft.com/office/drawing/2014/main" val="2903770610"/>
                  </a:ext>
                </a:extLst>
              </a:tr>
              <a:tr h="236980">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Codo 1/2 in PVC</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2.57</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30.84</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extLst>
                  <a:ext uri="{0D108BD9-81ED-4DB2-BD59-A6C34878D82A}">
                    <a16:rowId xmlns:a16="http://schemas.microsoft.com/office/drawing/2014/main" val="595756178"/>
                  </a:ext>
                </a:extLst>
              </a:tr>
              <a:tr h="236980">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Codo 3/4 in PVC</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1</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8.32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8.32</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extLst>
                  <a:ext uri="{0D108BD9-81ED-4DB2-BD59-A6C34878D82A}">
                    <a16:rowId xmlns:a16="http://schemas.microsoft.com/office/drawing/2014/main" val="2808855794"/>
                  </a:ext>
                </a:extLst>
              </a:tr>
              <a:tr h="473960">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Válvulas globo (1/2 in) de acero forjado</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9</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a:solidFill>
                            <a:schemeClr val="tx1">
                              <a:lumMod val="10000"/>
                            </a:schemeClr>
                          </a:solidFill>
                          <a:effectLst/>
                          <a:latin typeface="Cambria" panose="02040503050406030204" pitchFamily="18" charset="0"/>
                        </a:rPr>
                        <a:t>259.68</a:t>
                      </a:r>
                      <a:endParaRPr lang="es-EC" sz="140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2,337.15</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extLst>
                  <a:ext uri="{0D108BD9-81ED-4DB2-BD59-A6C34878D82A}">
                    <a16:rowId xmlns:a16="http://schemas.microsoft.com/office/drawing/2014/main" val="195588366"/>
                  </a:ext>
                </a:extLst>
              </a:tr>
              <a:tr h="363697">
                <a:tc gridSpan="3">
                  <a:txBody>
                    <a:bodyPr/>
                    <a:lstStyle/>
                    <a:p>
                      <a:pPr algn="ctr">
                        <a:lnSpc>
                          <a:spcPct val="106000"/>
                        </a:lnSpc>
                        <a:spcAft>
                          <a:spcPts val="0"/>
                        </a:spcAft>
                      </a:pPr>
                      <a:r>
                        <a:rPr lang="es-EC" sz="1400" dirty="0">
                          <a:solidFill>
                            <a:schemeClr val="tx1">
                              <a:lumMod val="10000"/>
                            </a:schemeClr>
                          </a:solidFill>
                          <a:effectLst/>
                          <a:latin typeface="Cambria" panose="02040503050406030204" pitchFamily="18" charset="0"/>
                        </a:rPr>
                        <a:t>COSTO TOTAL</a:t>
                      </a:r>
                      <a:endParaRPr lang="es-EC" sz="1400" dirty="0">
                        <a:solidFill>
                          <a:schemeClr val="tx1">
                            <a:lumMod val="10000"/>
                          </a:schemeClr>
                        </a:solidFill>
                        <a:effectLst/>
                        <a:latin typeface="Cambria" panose="02040503050406030204" pitchFamily="18" charset="0"/>
                        <a:ea typeface="Calibri" panose="020F0502020204030204" pitchFamily="34" charset="0"/>
                        <a:cs typeface="Times New Roman" panose="02020603050405020304" pitchFamily="18" charset="0"/>
                      </a:endParaRPr>
                    </a:p>
                  </a:txBody>
                  <a:tcPr marL="9949" marR="9949" marT="0" marB="0" anchor="ctr"/>
                </a:tc>
                <a:tc hMerge="1">
                  <a:txBody>
                    <a:bodyPr/>
                    <a:lstStyle/>
                    <a:p>
                      <a:endParaRPr lang="es-EC"/>
                    </a:p>
                  </a:txBody>
                  <a:tcPr/>
                </a:tc>
                <a:tc hMerge="1">
                  <a:txBody>
                    <a:bodyPr/>
                    <a:lstStyle/>
                    <a:p>
                      <a:endParaRPr lang="es-EC"/>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C" sz="1400" dirty="0" smtClean="0">
                          <a:solidFill>
                            <a:schemeClr val="tx1">
                              <a:lumMod val="10000"/>
                            </a:schemeClr>
                          </a:solidFill>
                          <a:effectLst/>
                          <a:latin typeface="Cambria" panose="02040503050406030204" pitchFamily="18" charset="0"/>
                        </a:rPr>
                        <a:t>7,064.57</a:t>
                      </a:r>
                      <a:endParaRPr lang="es-EC" sz="1400" dirty="0"/>
                    </a:p>
                  </a:txBody>
                  <a:tcPr marL="9949" marR="9949" marT="0" marB="0" anchor="ctr"/>
                </a:tc>
                <a:extLst>
                  <a:ext uri="{0D108BD9-81ED-4DB2-BD59-A6C34878D82A}">
                    <a16:rowId xmlns:a16="http://schemas.microsoft.com/office/drawing/2014/main" val="746580195"/>
                  </a:ext>
                </a:extLst>
              </a:tr>
            </a:tbl>
          </a:graphicData>
        </a:graphic>
      </p:graphicFrame>
      <p:sp>
        <p:nvSpPr>
          <p:cNvPr id="7" name="Título 1"/>
          <p:cNvSpPr txBox="1">
            <a:spLocks/>
          </p:cNvSpPr>
          <p:nvPr/>
        </p:nvSpPr>
        <p:spPr>
          <a:xfrm>
            <a:off x="1484310" y="176349"/>
            <a:ext cx="10018713" cy="476793"/>
          </a:xfrm>
          <a:prstGeom prst="rect">
            <a:avLst/>
          </a:prstGeom>
          <a:effectLst/>
        </p:spPr>
        <p:txBody>
          <a:bodyPr vert="horz" lIns="91440" tIns="45720" rIns="91440" bIns="45720" rtlCol="0" anchor="ctr">
            <a:normAutofit fontScale="9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smtClean="0">
                <a:solidFill>
                  <a:schemeClr val="tx1">
                    <a:lumMod val="10000"/>
                  </a:schemeClr>
                </a:solidFill>
                <a:latin typeface="Cambria" panose="02040503050406030204" pitchFamily="18" charset="0"/>
              </a:rPr>
              <a:t> PROPUESTA DE UN SISTEMA DE REMOCIÓN DE CR (VI)</a:t>
            </a:r>
            <a:endParaRPr lang="es-EC" sz="3200" b="1" dirty="0">
              <a:solidFill>
                <a:schemeClr val="tx1">
                  <a:lumMod val="10000"/>
                </a:schemeClr>
              </a:solidFill>
              <a:latin typeface="Cambria" panose="02040503050406030204" pitchFamily="18" charset="0"/>
            </a:endParaRPr>
          </a:p>
        </p:txBody>
      </p:sp>
    </p:spTree>
    <p:extLst>
      <p:ext uri="{BB962C8B-B14F-4D97-AF65-F5344CB8AC3E}">
        <p14:creationId xmlns:p14="http://schemas.microsoft.com/office/powerpoint/2010/main" val="487733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CONCLUSIONES</a:t>
            </a:r>
            <a:endParaRPr lang="es-EC" sz="3200" b="1" dirty="0">
              <a:solidFill>
                <a:schemeClr val="tx1">
                  <a:lumMod val="10000"/>
                </a:schemeClr>
              </a:solidFill>
              <a:latin typeface="Cambria" panose="02040503050406030204" pitchFamily="18" charset="0"/>
            </a:endParaRPr>
          </a:p>
        </p:txBody>
      </p:sp>
      <p:sp>
        <p:nvSpPr>
          <p:cNvPr id="6" name="Rectangle 2"/>
          <p:cNvSpPr>
            <a:spLocks noChangeArrowheads="1"/>
          </p:cNvSpPr>
          <p:nvPr/>
        </p:nvSpPr>
        <p:spPr bwMode="auto">
          <a:xfrm>
            <a:off x="5908431" y="18274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ángulo 1"/>
          <p:cNvSpPr/>
          <p:nvPr/>
        </p:nvSpPr>
        <p:spPr>
          <a:xfrm>
            <a:off x="107853" y="1045028"/>
            <a:ext cx="11896578" cy="5615704"/>
          </a:xfrm>
          <a:prstGeom prst="rect">
            <a:avLst/>
          </a:prstGeom>
        </p:spPr>
        <p:txBody>
          <a:bodyPr wrap="square">
            <a:spAutoFit/>
          </a:bodyPr>
          <a:lstStyle/>
          <a:p>
            <a:pPr marL="342900" lvl="0" indent="-342900" algn="just">
              <a:lnSpc>
                <a:spcPct val="150000"/>
              </a:lnSpc>
              <a:spcAft>
                <a:spcPts val="0"/>
              </a:spcAft>
              <a:buClr>
                <a:schemeClr val="accent1"/>
              </a:buClr>
              <a:buFont typeface="Symbol" panose="05050102010706020507" pitchFamily="18" charset="2"/>
              <a:buChar char=""/>
            </a:pPr>
            <a:r>
              <a:rPr lang="es-EC" sz="2200" dirty="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Se estableció un sistema por lotes o </a:t>
            </a:r>
            <a:r>
              <a:rPr lang="es-EC" sz="2200" dirty="0" err="1">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Batch</a:t>
            </a:r>
            <a:r>
              <a:rPr lang="es-EC" sz="2200" dirty="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 para la remoción de Cr VI para tratar 3 m</a:t>
            </a:r>
            <a:r>
              <a:rPr lang="es-EC" sz="2200" baseline="30000" dirty="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3</a:t>
            </a:r>
            <a:r>
              <a:rPr lang="es-EC" sz="2200" dirty="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 de efluente de las curtiembres, constituido por 4 torres de adsorción y 91.59 kg de adsorbente/torre; además </a:t>
            </a:r>
            <a:r>
              <a:rPr lang="es-EC" sz="2200" dirty="0" smtClean="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del </a:t>
            </a:r>
            <a:r>
              <a:rPr lang="es-EC" sz="2200" dirty="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bombeo con una bomba de diafragma y un tanque de HDPE para la deposición del efluente tratado. </a:t>
            </a:r>
          </a:p>
          <a:p>
            <a:pPr marL="342900" lvl="0" indent="-342900" algn="just">
              <a:lnSpc>
                <a:spcPct val="150000"/>
              </a:lnSpc>
              <a:spcAft>
                <a:spcPts val="0"/>
              </a:spcAft>
              <a:buClr>
                <a:schemeClr val="accent1"/>
              </a:buClr>
              <a:buFont typeface="Symbol" panose="05050102010706020507" pitchFamily="18" charset="2"/>
              <a:buChar char=""/>
            </a:pPr>
            <a:r>
              <a:rPr lang="es-EC" sz="2200" dirty="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Respecto a la caracterización mineralógica, la zeolita natural y la zeolita sintética poseen una composición mayoritaria tipo clinoptilolita/</a:t>
            </a:r>
            <a:r>
              <a:rPr lang="es-EC" sz="2200" dirty="0" err="1">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heulandita</a:t>
            </a:r>
            <a:r>
              <a:rPr lang="es-EC" sz="2200" dirty="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 y </a:t>
            </a:r>
            <a:r>
              <a:rPr lang="es-EC" sz="2200" dirty="0" err="1">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faujasita</a:t>
            </a:r>
            <a:r>
              <a:rPr lang="es-EC" sz="2200" dirty="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 respectivamente; además la capacidad de intercambio total antes de la activación de la zeolita natural es 84.05 </a:t>
            </a:r>
            <a:r>
              <a:rPr lang="es-EC" sz="2200" dirty="0" err="1">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meq</a:t>
            </a:r>
            <a:r>
              <a:rPr lang="es-EC" sz="2200" dirty="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/100g y de la zeolita sintética 188.72 </a:t>
            </a:r>
            <a:r>
              <a:rPr lang="es-EC" sz="2200" dirty="0" err="1">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meq</a:t>
            </a:r>
            <a:r>
              <a:rPr lang="es-EC" sz="2200" dirty="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/100 g.</a:t>
            </a:r>
          </a:p>
          <a:p>
            <a:pPr marL="342900" lvl="0" indent="-342900" algn="just">
              <a:lnSpc>
                <a:spcPct val="150000"/>
              </a:lnSpc>
              <a:spcAft>
                <a:spcPts val="600"/>
              </a:spcAft>
              <a:buClr>
                <a:schemeClr val="accent1"/>
              </a:buClr>
              <a:buFont typeface="Symbol" panose="05050102010706020507" pitchFamily="18" charset="2"/>
              <a:buChar char=""/>
            </a:pPr>
            <a:r>
              <a:rPr lang="es-EC" sz="2200" dirty="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rPr>
              <a:t>El efluente tiene una concentración de Cr (VI) de 0.6 mg/L, DQO 1116 mg/L y pH 3.85, valores que se encuentran sobre el límite máximo permisible contemplado en el Acuerdo Ministerial 097. </a:t>
            </a:r>
          </a:p>
        </p:txBody>
      </p:sp>
    </p:spTree>
    <p:extLst>
      <p:ext uri="{BB962C8B-B14F-4D97-AF65-F5344CB8AC3E}">
        <p14:creationId xmlns:p14="http://schemas.microsoft.com/office/powerpoint/2010/main" val="3184122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CONCLUSIONES</a:t>
            </a:r>
            <a:endParaRPr lang="es-EC" sz="3200" b="1" dirty="0">
              <a:solidFill>
                <a:schemeClr val="tx1">
                  <a:lumMod val="10000"/>
                </a:schemeClr>
              </a:solidFill>
              <a:latin typeface="Cambria" panose="02040503050406030204" pitchFamily="18" charset="0"/>
            </a:endParaRPr>
          </a:p>
        </p:txBody>
      </p:sp>
      <p:sp>
        <p:nvSpPr>
          <p:cNvPr id="6" name="Rectangle 2"/>
          <p:cNvSpPr>
            <a:spLocks noChangeArrowheads="1"/>
          </p:cNvSpPr>
          <p:nvPr/>
        </p:nvSpPr>
        <p:spPr bwMode="auto">
          <a:xfrm>
            <a:off x="5908431" y="18274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ángulo 1"/>
          <p:cNvSpPr/>
          <p:nvPr/>
        </p:nvSpPr>
        <p:spPr>
          <a:xfrm>
            <a:off x="79717" y="888273"/>
            <a:ext cx="11924714" cy="7217360"/>
          </a:xfrm>
          <a:prstGeom prst="rect">
            <a:avLst/>
          </a:prstGeom>
        </p:spPr>
        <p:txBody>
          <a:bodyPr wrap="square">
            <a:spAutoFit/>
          </a:bodyPr>
          <a:lstStyle/>
          <a:p>
            <a:pPr marL="342900" lvl="0" indent="-342900" algn="just">
              <a:lnSpc>
                <a:spcPct val="150000"/>
              </a:lnSpc>
              <a:buClr>
                <a:schemeClr val="accent1"/>
              </a:buClr>
              <a:buFont typeface="Arial" panose="020B0604020202020204" pitchFamily="34" charset="0"/>
              <a:buChar char="•"/>
            </a:pPr>
            <a:r>
              <a:rPr lang="es-EC" sz="2200" dirty="0" smtClean="0">
                <a:solidFill>
                  <a:schemeClr val="tx1">
                    <a:lumMod val="10000"/>
                  </a:schemeClr>
                </a:solidFill>
                <a:latin typeface="Cambria" panose="02040503050406030204" pitchFamily="18" charset="0"/>
              </a:rPr>
              <a:t>La remoción </a:t>
            </a:r>
            <a:r>
              <a:rPr lang="es-EC" sz="2200" dirty="0">
                <a:solidFill>
                  <a:schemeClr val="tx1">
                    <a:lumMod val="10000"/>
                  </a:schemeClr>
                </a:solidFill>
                <a:latin typeface="Cambria" panose="02040503050406030204" pitchFamily="18" charset="0"/>
              </a:rPr>
              <a:t>de Cr (VI) </a:t>
            </a:r>
            <a:r>
              <a:rPr lang="es-EC" sz="2200" dirty="0" smtClean="0">
                <a:solidFill>
                  <a:schemeClr val="tx1">
                    <a:lumMod val="10000"/>
                  </a:schemeClr>
                </a:solidFill>
                <a:latin typeface="Cambria" panose="02040503050406030204" pitchFamily="18" charset="0"/>
              </a:rPr>
              <a:t>con 100 </a:t>
            </a:r>
            <a:r>
              <a:rPr lang="es-EC" sz="2200" dirty="0" err="1" smtClean="0">
                <a:solidFill>
                  <a:schemeClr val="tx1">
                    <a:lumMod val="10000"/>
                  </a:schemeClr>
                </a:solidFill>
                <a:latin typeface="Cambria" panose="02040503050406030204" pitchFamily="18" charset="0"/>
              </a:rPr>
              <a:t>mL</a:t>
            </a:r>
            <a:r>
              <a:rPr lang="es-EC" sz="2200" dirty="0" smtClean="0">
                <a:solidFill>
                  <a:schemeClr val="tx1">
                    <a:lumMod val="10000"/>
                  </a:schemeClr>
                </a:solidFill>
                <a:latin typeface="Cambria" panose="02040503050406030204" pitchFamily="18" charset="0"/>
              </a:rPr>
              <a:t> de efluente obtuvo los mejores resultados con </a:t>
            </a:r>
            <a:r>
              <a:rPr lang="es-EC" sz="2200" dirty="0">
                <a:solidFill>
                  <a:schemeClr val="tx1">
                    <a:lumMod val="10000"/>
                  </a:schemeClr>
                </a:solidFill>
                <a:latin typeface="Cambria" panose="02040503050406030204" pitchFamily="18" charset="0"/>
              </a:rPr>
              <a:t>44.44 % con la ZN NaOH y 32.22 % con la ZS NaOH. Las diferencias entre la capacidad de remoción entre la solución sintética y el efluente probablemente se deben a que en el caso del efluente real parámetros como el DQO también pudieron haberse reducido por las zeolitas</a:t>
            </a:r>
            <a:r>
              <a:rPr lang="es-EC" sz="2200" dirty="0" smtClean="0">
                <a:solidFill>
                  <a:schemeClr val="tx1">
                    <a:lumMod val="10000"/>
                  </a:schemeClr>
                </a:solidFill>
                <a:latin typeface="Cambria" panose="02040503050406030204" pitchFamily="18" charset="0"/>
              </a:rPr>
              <a:t>.</a:t>
            </a:r>
          </a:p>
          <a:p>
            <a:pPr marL="342900" indent="-342900" algn="just">
              <a:lnSpc>
                <a:spcPct val="150000"/>
              </a:lnSpc>
              <a:buClr>
                <a:schemeClr val="accent1"/>
              </a:buClr>
              <a:buFont typeface="Arial" panose="020B0604020202020204" pitchFamily="34" charset="0"/>
              <a:buChar char="•"/>
            </a:pPr>
            <a:r>
              <a:rPr lang="es-EC" sz="2200" dirty="0">
                <a:solidFill>
                  <a:schemeClr val="tx1">
                    <a:lumMod val="10000"/>
                  </a:schemeClr>
                </a:solidFill>
                <a:latin typeface="Cambria" panose="02040503050406030204" pitchFamily="18" charset="0"/>
              </a:rPr>
              <a:t>De acuerdo con los resultados del análisis de varianza, el tipo de zeolita, la relación volumen efluente/cantidad adsorbente y su interacción influencian significativamente en la remoción de Cr (VI), siendo la relación volumen efluente/cantidad adsorbente el factor más significativo. </a:t>
            </a:r>
            <a:endParaRPr lang="es-EC" sz="2200" dirty="0" smtClean="0">
              <a:solidFill>
                <a:schemeClr val="tx1">
                  <a:lumMod val="10000"/>
                </a:schemeClr>
              </a:solidFill>
              <a:latin typeface="Cambria" panose="02040503050406030204" pitchFamily="18" charset="0"/>
            </a:endParaRPr>
          </a:p>
          <a:p>
            <a:pPr marL="342900" indent="-342900" algn="just">
              <a:lnSpc>
                <a:spcPct val="150000"/>
              </a:lnSpc>
              <a:buClr>
                <a:schemeClr val="accent1"/>
              </a:buClr>
              <a:buFont typeface="Arial" panose="020B0604020202020204" pitchFamily="34" charset="0"/>
              <a:buChar char="•"/>
            </a:pPr>
            <a:r>
              <a:rPr lang="es-EC" sz="2200" dirty="0">
                <a:solidFill>
                  <a:schemeClr val="tx1">
                    <a:lumMod val="10000"/>
                  </a:schemeClr>
                </a:solidFill>
                <a:latin typeface="Cambria" panose="02040503050406030204" pitchFamily="18" charset="0"/>
              </a:rPr>
              <a:t>El costo preliminar del tratamiento de los efluentes de las curtiembres mediante la adsorción con zeolita es 46.61 $/m</a:t>
            </a:r>
            <a:r>
              <a:rPr lang="es-EC" sz="2200" baseline="30000" dirty="0">
                <a:solidFill>
                  <a:schemeClr val="tx1">
                    <a:lumMod val="10000"/>
                  </a:schemeClr>
                </a:solidFill>
                <a:latin typeface="Cambria" panose="02040503050406030204" pitchFamily="18" charset="0"/>
              </a:rPr>
              <a:t>3</a:t>
            </a:r>
            <a:r>
              <a:rPr lang="es-EC" sz="2200" dirty="0">
                <a:solidFill>
                  <a:schemeClr val="tx1">
                    <a:lumMod val="10000"/>
                  </a:schemeClr>
                </a:solidFill>
                <a:latin typeface="Cambria" panose="02040503050406030204" pitchFamily="18" charset="0"/>
              </a:rPr>
              <a:t>, sin embargo, este precio disminuiría durante la operación, además la adsorción con zeolita no generaría lodos indeseables lo cual ahorraría costos de tratamiento, además que el costo del adsorbente es bajo.  </a:t>
            </a:r>
          </a:p>
          <a:p>
            <a:pPr marL="342900" indent="-342900" algn="just">
              <a:lnSpc>
                <a:spcPct val="150000"/>
              </a:lnSpc>
              <a:buClr>
                <a:schemeClr val="accent1"/>
              </a:buClr>
              <a:buFont typeface="Arial" panose="020B0604020202020204" pitchFamily="34" charset="0"/>
              <a:buChar char="•"/>
            </a:pPr>
            <a:endParaRPr lang="es-EC" sz="2000" dirty="0">
              <a:solidFill>
                <a:schemeClr val="tx1">
                  <a:lumMod val="10000"/>
                </a:schemeClr>
              </a:solidFill>
              <a:latin typeface="Cambria" panose="02040503050406030204" pitchFamily="18" charset="0"/>
            </a:endParaRPr>
          </a:p>
          <a:p>
            <a:pPr marL="342900" lvl="0" indent="-342900" algn="just">
              <a:lnSpc>
                <a:spcPct val="150000"/>
              </a:lnSpc>
              <a:buClr>
                <a:schemeClr val="accent1"/>
              </a:buClr>
              <a:buFont typeface="Arial" panose="020B0604020202020204" pitchFamily="34" charset="0"/>
              <a:buChar char="•"/>
            </a:pPr>
            <a:endParaRPr lang="es-EC" sz="2000" dirty="0">
              <a:solidFill>
                <a:schemeClr val="tx1">
                  <a:lumMod val="10000"/>
                </a:schemeClr>
              </a:solidFill>
              <a:latin typeface="Cambria" panose="02040503050406030204" pitchFamily="18" charset="0"/>
            </a:endParaRPr>
          </a:p>
          <a:p>
            <a:pPr marL="342900" lvl="0" indent="-342900" algn="just">
              <a:lnSpc>
                <a:spcPct val="200000"/>
              </a:lnSpc>
              <a:spcAft>
                <a:spcPts val="0"/>
              </a:spcAft>
              <a:buFont typeface="Symbol" panose="05050102010706020507" pitchFamily="18" charset="2"/>
              <a:buChar char=""/>
            </a:pPr>
            <a:endParaRPr lang="es-EC" sz="2000" dirty="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endParaRPr>
          </a:p>
        </p:txBody>
      </p:sp>
    </p:spTree>
    <p:extLst>
      <p:ext uri="{BB962C8B-B14F-4D97-AF65-F5344CB8AC3E}">
        <p14:creationId xmlns:p14="http://schemas.microsoft.com/office/powerpoint/2010/main" val="2240209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1405932" y="180042"/>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RECOMENDACIONES</a:t>
            </a:r>
            <a:endParaRPr lang="es-EC" sz="3200" b="1" dirty="0">
              <a:solidFill>
                <a:schemeClr val="tx1">
                  <a:lumMod val="10000"/>
                </a:schemeClr>
              </a:solidFill>
              <a:latin typeface="Cambria" panose="02040503050406030204" pitchFamily="18" charset="0"/>
            </a:endParaRPr>
          </a:p>
        </p:txBody>
      </p:sp>
      <p:sp>
        <p:nvSpPr>
          <p:cNvPr id="6" name="Rectangle 2"/>
          <p:cNvSpPr>
            <a:spLocks noChangeArrowheads="1"/>
          </p:cNvSpPr>
          <p:nvPr/>
        </p:nvSpPr>
        <p:spPr bwMode="auto">
          <a:xfrm>
            <a:off x="5908431" y="18274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ángulo 1"/>
          <p:cNvSpPr/>
          <p:nvPr/>
        </p:nvSpPr>
        <p:spPr>
          <a:xfrm>
            <a:off x="403274" y="1608739"/>
            <a:ext cx="11601157" cy="5067413"/>
          </a:xfrm>
          <a:prstGeom prst="rect">
            <a:avLst/>
          </a:prstGeom>
        </p:spPr>
        <p:txBody>
          <a:bodyPr wrap="square">
            <a:spAutoFit/>
          </a:bodyPr>
          <a:lstStyle/>
          <a:p>
            <a:pPr marL="342900" lvl="0" indent="-342900" algn="just">
              <a:lnSpc>
                <a:spcPct val="150000"/>
              </a:lnSpc>
              <a:buClr>
                <a:schemeClr val="accent1"/>
              </a:buClr>
              <a:buFont typeface="Arial" panose="020B0604020202020204" pitchFamily="34" charset="0"/>
              <a:buChar char="•"/>
            </a:pPr>
            <a:r>
              <a:rPr lang="es-EC" sz="2200" dirty="0">
                <a:solidFill>
                  <a:schemeClr val="tx1">
                    <a:lumMod val="10000"/>
                  </a:schemeClr>
                </a:solidFill>
                <a:latin typeface="Cambria" panose="02040503050406030204" pitchFamily="18" charset="0"/>
              </a:rPr>
              <a:t>Se sugiere que se realicen pruebas de remoción de zeolita natural sin activar para determinar si la remoción de Cr (VI) en efluentes reduce la concentración por debajo del límite máximo permisible, lo cual reduciría costos en reactivos. </a:t>
            </a:r>
          </a:p>
          <a:p>
            <a:pPr marL="342900" lvl="0" indent="-342900" algn="just">
              <a:lnSpc>
                <a:spcPct val="150000"/>
              </a:lnSpc>
              <a:buClr>
                <a:schemeClr val="accent1"/>
              </a:buClr>
              <a:buFont typeface="Arial" panose="020B0604020202020204" pitchFamily="34" charset="0"/>
              <a:buChar char="•"/>
            </a:pPr>
            <a:r>
              <a:rPr lang="es-EC" sz="2200" dirty="0">
                <a:solidFill>
                  <a:schemeClr val="tx1">
                    <a:lumMod val="10000"/>
                  </a:schemeClr>
                </a:solidFill>
                <a:latin typeface="Cambria" panose="02040503050406030204" pitchFamily="18" charset="0"/>
              </a:rPr>
              <a:t>Realizar experimentos de remoción de Cr (VI) con zeolitas naturales comerciales, para poder plantear un tratamiento constante a lo largo del </a:t>
            </a:r>
            <a:r>
              <a:rPr lang="es-EC" sz="2200" dirty="0" smtClean="0">
                <a:solidFill>
                  <a:schemeClr val="tx1">
                    <a:lumMod val="10000"/>
                  </a:schemeClr>
                </a:solidFill>
                <a:latin typeface="Cambria" panose="02040503050406030204" pitchFamily="18" charset="0"/>
              </a:rPr>
              <a:t>tiempo.</a:t>
            </a:r>
          </a:p>
          <a:p>
            <a:pPr marL="342900" lvl="0" indent="-342900" algn="just">
              <a:lnSpc>
                <a:spcPct val="150000"/>
              </a:lnSpc>
              <a:buClr>
                <a:schemeClr val="accent1"/>
              </a:buClr>
              <a:buFont typeface="Arial" panose="020B0604020202020204" pitchFamily="34" charset="0"/>
              <a:buChar char="•"/>
            </a:pPr>
            <a:r>
              <a:rPr lang="es-EC" sz="2200" dirty="0" smtClean="0">
                <a:solidFill>
                  <a:schemeClr val="tx1">
                    <a:lumMod val="10000"/>
                  </a:schemeClr>
                </a:solidFill>
                <a:latin typeface="Cambria" panose="02040503050406030204" pitchFamily="18" charset="0"/>
              </a:rPr>
              <a:t>Realizar </a:t>
            </a:r>
            <a:r>
              <a:rPr lang="es-EC" sz="2200" dirty="0">
                <a:solidFill>
                  <a:schemeClr val="tx1">
                    <a:lumMod val="10000"/>
                  </a:schemeClr>
                </a:solidFill>
                <a:latin typeface="Cambria" panose="02040503050406030204" pitchFamily="18" charset="0"/>
              </a:rPr>
              <a:t>pruebas de regeneración de la zeolita para determinar el número de veces que puede ser reusada la </a:t>
            </a:r>
            <a:r>
              <a:rPr lang="es-EC" sz="2200" dirty="0" smtClean="0">
                <a:solidFill>
                  <a:schemeClr val="tx1">
                    <a:lumMod val="10000"/>
                  </a:schemeClr>
                </a:solidFill>
                <a:latin typeface="Cambria" panose="02040503050406030204" pitchFamily="18" charset="0"/>
              </a:rPr>
              <a:t>zeolita, además podría analizarse la recuperación de cromo adsorbido con fines comerciales. </a:t>
            </a:r>
          </a:p>
          <a:p>
            <a:pPr marL="342900" indent="-342900" algn="just">
              <a:lnSpc>
                <a:spcPct val="150000"/>
              </a:lnSpc>
              <a:buClr>
                <a:schemeClr val="accent1"/>
              </a:buClr>
              <a:buFont typeface="Arial" panose="020B0604020202020204" pitchFamily="34" charset="0"/>
              <a:buChar char="•"/>
            </a:pPr>
            <a:endParaRPr lang="es-EC" sz="2200" dirty="0" smtClean="0">
              <a:solidFill>
                <a:schemeClr val="tx1">
                  <a:lumMod val="10000"/>
                </a:schemeClr>
              </a:solidFill>
              <a:latin typeface="Cambria" panose="02040503050406030204" pitchFamily="18" charset="0"/>
            </a:endParaRPr>
          </a:p>
          <a:p>
            <a:pPr marL="342900" indent="-342900">
              <a:lnSpc>
                <a:spcPct val="150000"/>
              </a:lnSpc>
              <a:buFont typeface="Arial" panose="020B0604020202020204" pitchFamily="34" charset="0"/>
              <a:buChar char="•"/>
            </a:pPr>
            <a:endParaRPr lang="es-EC" sz="2000" dirty="0">
              <a:solidFill>
                <a:schemeClr val="tx1">
                  <a:lumMod val="10000"/>
                </a:schemeClr>
              </a:solidFill>
              <a:latin typeface="Cambria" panose="02040503050406030204" pitchFamily="18" charset="0"/>
            </a:endParaRPr>
          </a:p>
        </p:txBody>
      </p:sp>
    </p:spTree>
    <p:extLst>
      <p:ext uri="{BB962C8B-B14F-4D97-AF65-F5344CB8AC3E}">
        <p14:creationId xmlns:p14="http://schemas.microsoft.com/office/powerpoint/2010/main" val="1220558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reciclaje y aprovechamiento">
            <a:extLst>
              <a:ext uri="{FF2B5EF4-FFF2-40B4-BE49-F238E27FC236}">
                <a16:creationId xmlns:a16="http://schemas.microsoft.com/office/drawing/2014/main" id="{1896B742-8EC7-4A2C-AD3F-DAFBC3D6A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596" y="2758993"/>
            <a:ext cx="371475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1484310" y="176349"/>
            <a:ext cx="10018713" cy="2582644"/>
          </a:xfrm>
        </p:spPr>
        <p:txBody>
          <a:bodyPr>
            <a:normAutofit/>
          </a:bodyPr>
          <a:lstStyle/>
          <a:p>
            <a:r>
              <a:rPr lang="es-EC" sz="4800" b="1" dirty="0">
                <a:solidFill>
                  <a:schemeClr val="accent1">
                    <a:lumMod val="75000"/>
                  </a:schemeClr>
                </a:solidFill>
                <a:latin typeface="Cambria" panose="02040503050406030204" pitchFamily="18" charset="0"/>
              </a:rPr>
              <a:t> </a:t>
            </a:r>
            <a:r>
              <a:rPr lang="es-EC" sz="4800" b="1" dirty="0" smtClean="0">
                <a:solidFill>
                  <a:schemeClr val="accent1">
                    <a:lumMod val="75000"/>
                  </a:schemeClr>
                </a:solidFill>
                <a:latin typeface="Cambria" panose="02040503050406030204" pitchFamily="18" charset="0"/>
              </a:rPr>
              <a:t>GRACIAS POR SU ATENCIÓN</a:t>
            </a:r>
            <a:endParaRPr lang="es-EC" sz="4800" b="1" dirty="0">
              <a:solidFill>
                <a:schemeClr val="accent1">
                  <a:lumMod val="75000"/>
                </a:schemeClr>
              </a:solidFill>
              <a:latin typeface="Cambria" panose="02040503050406030204" pitchFamily="18" charset="0"/>
            </a:endParaRPr>
          </a:p>
        </p:txBody>
      </p:sp>
    </p:spTree>
    <p:extLst>
      <p:ext uri="{BB962C8B-B14F-4D97-AF65-F5344CB8AC3E}">
        <p14:creationId xmlns:p14="http://schemas.microsoft.com/office/powerpoint/2010/main" val="2666770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PLANTEAMIENTO DEL PROBLEMA</a:t>
            </a:r>
            <a:endParaRPr lang="es-EC" sz="3200" b="1" dirty="0">
              <a:solidFill>
                <a:schemeClr val="tx1">
                  <a:lumMod val="10000"/>
                </a:schemeClr>
              </a:solidFill>
              <a:latin typeface="Cambria" panose="02040503050406030204" pitchFamily="18" charset="0"/>
            </a:endParaRPr>
          </a:p>
        </p:txBody>
      </p:sp>
      <p:sp>
        <p:nvSpPr>
          <p:cNvPr id="12" name="2 Subtítulo"/>
          <p:cNvSpPr txBox="1">
            <a:spLocks/>
          </p:cNvSpPr>
          <p:nvPr/>
        </p:nvSpPr>
        <p:spPr>
          <a:xfrm>
            <a:off x="468075" y="2444653"/>
            <a:ext cx="11243953" cy="1343576"/>
          </a:xfrm>
          <a:prstGeom prst="rect">
            <a:avLst/>
          </a:prstGeom>
          <a:ln w="38100">
            <a:solidFill>
              <a:srgbClr val="8880F6"/>
            </a:solidFill>
          </a:ln>
        </p:spPr>
        <p:txBody>
          <a:bodyPr vert="horz" lIns="91440" tIns="45720" rIns="91440" bIns="45720" rtlCol="0" anchor="ctr">
            <a:norm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None/>
            </a:pPr>
            <a:r>
              <a:rPr lang="es-EC" sz="3600" dirty="0" smtClean="0">
                <a:solidFill>
                  <a:schemeClr val="tx1">
                    <a:lumMod val="10000"/>
                  </a:schemeClr>
                </a:solidFill>
                <a:effectLst/>
                <a:latin typeface="Cambria" panose="02040503050406030204" pitchFamily="18" charset="0"/>
              </a:rPr>
              <a:t>Solo una fracción de estas sales reacciona con la piel, el resto (85 %) no se incorpora al cuero</a:t>
            </a:r>
            <a:endParaRPr lang="es-EC" sz="3600" dirty="0">
              <a:solidFill>
                <a:schemeClr val="tx1">
                  <a:lumMod val="10000"/>
                </a:schemeClr>
              </a:solidFill>
              <a:effectLst/>
              <a:latin typeface="Cambria" panose="02040503050406030204" pitchFamily="18" charset="0"/>
            </a:endParaRPr>
          </a:p>
        </p:txBody>
      </p:sp>
      <p:sp>
        <p:nvSpPr>
          <p:cNvPr id="15" name="2 Subtítulo"/>
          <p:cNvSpPr txBox="1">
            <a:spLocks/>
          </p:cNvSpPr>
          <p:nvPr/>
        </p:nvSpPr>
        <p:spPr>
          <a:xfrm>
            <a:off x="699322" y="800101"/>
            <a:ext cx="10665364" cy="1225497"/>
          </a:xfrm>
          <a:prstGeom prst="rect">
            <a:avLst/>
          </a:prstGeom>
          <a:ln w="38100">
            <a:solidFill>
              <a:srgbClr val="8880F6"/>
            </a:solidFill>
          </a:ln>
        </p:spPr>
        <p:txBody>
          <a:bodyPr vert="horz" lIns="91440" tIns="45720" rIns="91440" bIns="45720" rtlCol="0" anchor="ctr">
            <a:norm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None/>
            </a:pPr>
            <a:r>
              <a:rPr lang="es-EC" sz="3600" dirty="0" smtClean="0">
                <a:solidFill>
                  <a:schemeClr val="tx1">
                    <a:lumMod val="10000"/>
                  </a:schemeClr>
                </a:solidFill>
                <a:effectLst/>
                <a:latin typeface="Cambria" panose="02040503050406030204" pitchFamily="18" charset="0"/>
              </a:rPr>
              <a:t>En la industria del cuero, las sustancias más usadas son las sales de cromo </a:t>
            </a:r>
            <a:endParaRPr lang="es-EC" sz="3600" dirty="0">
              <a:solidFill>
                <a:schemeClr val="tx1">
                  <a:lumMod val="10000"/>
                </a:schemeClr>
              </a:solidFill>
              <a:effectLst/>
              <a:latin typeface="Cambria" panose="02040503050406030204" pitchFamily="18" charset="0"/>
            </a:endParaRPr>
          </a:p>
        </p:txBody>
      </p:sp>
      <p:sp>
        <p:nvSpPr>
          <p:cNvPr id="16" name="2 Subtítulo"/>
          <p:cNvSpPr txBox="1">
            <a:spLocks/>
          </p:cNvSpPr>
          <p:nvPr/>
        </p:nvSpPr>
        <p:spPr>
          <a:xfrm>
            <a:off x="259070" y="4243328"/>
            <a:ext cx="5060043" cy="1997445"/>
          </a:xfrm>
          <a:prstGeom prst="rect">
            <a:avLst/>
          </a:prstGeom>
          <a:ln w="38100">
            <a:solidFill>
              <a:srgbClr val="8880F6"/>
            </a:solidFill>
          </a:ln>
        </p:spPr>
        <p:txBody>
          <a:bodyPr vert="horz" lIns="91440" tIns="45720" rIns="91440" bIns="45720" rtlCol="0" anchor="ctr">
            <a:norm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None/>
            </a:pPr>
            <a:r>
              <a:rPr lang="es-EC" sz="3600" dirty="0" smtClean="0">
                <a:solidFill>
                  <a:schemeClr val="tx1">
                    <a:lumMod val="10000"/>
                  </a:schemeClr>
                </a:solidFill>
                <a:effectLst/>
                <a:latin typeface="Cambria" panose="02040503050406030204" pitchFamily="18" charset="0"/>
              </a:rPr>
              <a:t>Etapas más contaminantes: pelambre y curtido</a:t>
            </a:r>
            <a:endParaRPr lang="es-EC" sz="3600" dirty="0">
              <a:solidFill>
                <a:schemeClr val="tx1">
                  <a:lumMod val="10000"/>
                </a:schemeClr>
              </a:solidFill>
              <a:effectLst/>
              <a:latin typeface="Cambria" panose="02040503050406030204" pitchFamily="18" charset="0"/>
            </a:endParaRPr>
          </a:p>
        </p:txBody>
      </p:sp>
      <p:sp>
        <p:nvSpPr>
          <p:cNvPr id="17" name="2 Subtítulo"/>
          <p:cNvSpPr txBox="1">
            <a:spLocks/>
          </p:cNvSpPr>
          <p:nvPr/>
        </p:nvSpPr>
        <p:spPr>
          <a:xfrm>
            <a:off x="5777775" y="4243328"/>
            <a:ext cx="6234596" cy="1997445"/>
          </a:xfrm>
          <a:prstGeom prst="rect">
            <a:avLst/>
          </a:prstGeom>
          <a:ln w="38100">
            <a:solidFill>
              <a:srgbClr val="8880F6"/>
            </a:solidFill>
          </a:ln>
        </p:spPr>
        <p:txBody>
          <a:bodyPr vert="horz" lIns="91440" tIns="45720" rIns="91440" bIns="45720" rtlCol="0" anchor="ctr">
            <a:no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None/>
            </a:pPr>
            <a:r>
              <a:rPr lang="es-EC" dirty="0" smtClean="0">
                <a:solidFill>
                  <a:schemeClr val="tx1">
                    <a:lumMod val="10000"/>
                  </a:schemeClr>
                </a:solidFill>
                <a:effectLst/>
                <a:latin typeface="Cambria" panose="02040503050406030204" pitchFamily="18" charset="0"/>
              </a:rPr>
              <a:t>El río Ambato recibe descargas de efluentes de las curtiembres con elevadas concentraciones de Cr (43.94 mg/L) siendo el LMP 0.032 mg/L</a:t>
            </a:r>
            <a:endParaRPr lang="es-EC" dirty="0">
              <a:solidFill>
                <a:schemeClr val="tx1">
                  <a:lumMod val="10000"/>
                </a:schemeClr>
              </a:solidFill>
              <a:effectLst/>
              <a:latin typeface="Cambria" panose="02040503050406030204" pitchFamily="18" charset="0"/>
            </a:endParaRPr>
          </a:p>
        </p:txBody>
      </p:sp>
    </p:spTree>
    <p:extLst>
      <p:ext uri="{BB962C8B-B14F-4D97-AF65-F5344CB8AC3E}">
        <p14:creationId xmlns:p14="http://schemas.microsoft.com/office/powerpoint/2010/main" val="1508090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HIPÓTESIS</a:t>
            </a:r>
            <a:endParaRPr lang="es-EC" sz="3200" b="1" dirty="0">
              <a:solidFill>
                <a:schemeClr val="tx1">
                  <a:lumMod val="10000"/>
                </a:schemeClr>
              </a:solidFill>
              <a:latin typeface="Cambria" panose="02040503050406030204" pitchFamily="18" charset="0"/>
            </a:endParaRPr>
          </a:p>
        </p:txBody>
      </p:sp>
      <p:sp>
        <p:nvSpPr>
          <p:cNvPr id="3" name="Marcador de contenido 2"/>
          <p:cNvSpPr>
            <a:spLocks noGrp="1"/>
          </p:cNvSpPr>
          <p:nvPr>
            <p:ph idx="1"/>
          </p:nvPr>
        </p:nvSpPr>
        <p:spPr>
          <a:xfrm>
            <a:off x="1628004" y="2573382"/>
            <a:ext cx="10018712" cy="2211979"/>
          </a:xfrm>
        </p:spPr>
        <p:txBody>
          <a:bodyPr>
            <a:noAutofit/>
          </a:bodyPr>
          <a:lstStyle/>
          <a:p>
            <a:pPr marL="0" indent="0" algn="ctr">
              <a:buNone/>
            </a:pPr>
            <a:r>
              <a:rPr lang="es-EC" sz="3200" dirty="0">
                <a:solidFill>
                  <a:schemeClr val="tx1">
                    <a:lumMod val="10000"/>
                  </a:schemeClr>
                </a:solidFill>
                <a:latin typeface="Cambria" panose="02040503050406030204" pitchFamily="18" charset="0"/>
              </a:rPr>
              <a:t>¿Es posible la reducción de cromo VI en los efluentes de las curtiembres mediante la adsorción con zeolitas?</a:t>
            </a:r>
          </a:p>
          <a:p>
            <a:endParaRPr lang="es-EC" sz="2000" dirty="0">
              <a:solidFill>
                <a:schemeClr val="tx1">
                  <a:lumMod val="10000"/>
                </a:schemeClr>
              </a:solidFill>
              <a:latin typeface="Cambria" panose="02040503050406030204" pitchFamily="18" charset="0"/>
            </a:endParaRPr>
          </a:p>
        </p:txBody>
      </p:sp>
    </p:spTree>
    <p:extLst>
      <p:ext uri="{BB962C8B-B14F-4D97-AF65-F5344CB8AC3E}">
        <p14:creationId xmlns:p14="http://schemas.microsoft.com/office/powerpoint/2010/main" val="1627822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7210" y="417177"/>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OBJETIVO GENERAL</a:t>
            </a:r>
            <a:endParaRPr lang="es-EC" sz="3200" b="1" dirty="0">
              <a:solidFill>
                <a:schemeClr val="tx1">
                  <a:lumMod val="10000"/>
                </a:schemeClr>
              </a:solidFill>
              <a:latin typeface="Cambria" panose="02040503050406030204" pitchFamily="18" charset="0"/>
            </a:endParaRPr>
          </a:p>
        </p:txBody>
      </p:sp>
      <p:sp>
        <p:nvSpPr>
          <p:cNvPr id="3" name="Marcador de contenido 2"/>
          <p:cNvSpPr>
            <a:spLocks noGrp="1"/>
          </p:cNvSpPr>
          <p:nvPr>
            <p:ph idx="1"/>
          </p:nvPr>
        </p:nvSpPr>
        <p:spPr>
          <a:xfrm>
            <a:off x="1163182" y="-1045864"/>
            <a:ext cx="10018712" cy="1463041"/>
          </a:xfrm>
        </p:spPr>
        <p:txBody>
          <a:bodyPr>
            <a:noAutofit/>
          </a:bodyPr>
          <a:lstStyle/>
          <a:p>
            <a:pPr lvl="0" algn="just">
              <a:lnSpc>
                <a:spcPct val="200000"/>
              </a:lnSpc>
              <a:spcAft>
                <a:spcPts val="0"/>
              </a:spcAft>
            </a:pPr>
            <a:endParaRPr lang="es-EC" dirty="0">
              <a:solidFill>
                <a:schemeClr val="tx1">
                  <a:lumMod val="10000"/>
                </a:schemeClr>
              </a:solidFill>
              <a:uFill>
                <a:solidFill>
                  <a:srgbClr val="000000"/>
                </a:solidFill>
              </a:uFill>
              <a:latin typeface="Cambria" panose="02040503050406030204" pitchFamily="18" charset="0"/>
              <a:ea typeface="Calibri" panose="020F0502020204030204" pitchFamily="34" charset="0"/>
              <a:cs typeface="Andalus"/>
            </a:endParaRPr>
          </a:p>
          <a:p>
            <a:endParaRPr lang="es-EC" sz="2000" dirty="0">
              <a:solidFill>
                <a:schemeClr val="tx1">
                  <a:lumMod val="10000"/>
                </a:schemeClr>
              </a:solidFill>
              <a:latin typeface="Cambria" panose="02040503050406030204" pitchFamily="18" charset="0"/>
            </a:endParaRPr>
          </a:p>
        </p:txBody>
      </p:sp>
      <p:sp>
        <p:nvSpPr>
          <p:cNvPr id="4" name="Título 1"/>
          <p:cNvSpPr txBox="1">
            <a:spLocks/>
          </p:cNvSpPr>
          <p:nvPr/>
        </p:nvSpPr>
        <p:spPr>
          <a:xfrm>
            <a:off x="-1325293" y="3054962"/>
            <a:ext cx="10018713" cy="476793"/>
          </a:xfrm>
          <a:prstGeom prst="rect">
            <a:avLst/>
          </a:prstGeom>
          <a:effectLst/>
        </p:spPr>
        <p:txBody>
          <a:bodyPr vert="horz" lIns="91440" tIns="45720" rIns="91440" bIns="45720" rtlCol="0" anchor="ctr">
            <a:normAutofit fontScale="9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solidFill>
                  <a:schemeClr val="tx1">
                    <a:lumMod val="10000"/>
                  </a:schemeClr>
                </a:solidFill>
                <a:latin typeface="Cambria" panose="02040503050406030204" pitchFamily="18" charset="0"/>
              </a:rPr>
              <a:t> OBJETIVOS ESPECÍFICOS</a:t>
            </a:r>
            <a:endParaRPr lang="es-EC" sz="3200" b="1" dirty="0">
              <a:solidFill>
                <a:schemeClr val="tx1">
                  <a:lumMod val="10000"/>
                </a:schemeClr>
              </a:solidFill>
              <a:latin typeface="Cambria" panose="02040503050406030204" pitchFamily="18" charset="0"/>
            </a:endParaRPr>
          </a:p>
        </p:txBody>
      </p:sp>
      <p:sp>
        <p:nvSpPr>
          <p:cNvPr id="6" name="Marcador de contenido 2"/>
          <p:cNvSpPr txBox="1">
            <a:spLocks/>
          </p:cNvSpPr>
          <p:nvPr/>
        </p:nvSpPr>
        <p:spPr>
          <a:xfrm>
            <a:off x="1827210" y="1004549"/>
            <a:ext cx="10018712" cy="146304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nSpc>
                <a:spcPct val="150000"/>
              </a:lnSpc>
            </a:pPr>
            <a:r>
              <a:rPr lang="es-EC" dirty="0" smtClean="0">
                <a:solidFill>
                  <a:schemeClr val="tx1">
                    <a:lumMod val="10000"/>
                  </a:schemeClr>
                </a:solidFill>
                <a:latin typeface="Cambria" panose="02040503050406030204" pitchFamily="18" charset="0"/>
              </a:rPr>
              <a:t>Plantear un sistema de remoción del cromo VI en los efluentes de las curtiembres mediante el uso de zeolita. </a:t>
            </a:r>
          </a:p>
          <a:p>
            <a:endParaRPr lang="es-EC" sz="2000" dirty="0">
              <a:solidFill>
                <a:schemeClr val="tx1">
                  <a:lumMod val="10000"/>
                </a:schemeClr>
              </a:solidFill>
              <a:latin typeface="Cambria" panose="02040503050406030204" pitchFamily="18" charset="0"/>
            </a:endParaRPr>
          </a:p>
        </p:txBody>
      </p:sp>
      <p:graphicFrame>
        <p:nvGraphicFramePr>
          <p:cNvPr id="7" name="Diagrama 6"/>
          <p:cNvGraphicFramePr/>
          <p:nvPr>
            <p:extLst>
              <p:ext uri="{D42A27DB-BD31-4B8C-83A1-F6EECF244321}">
                <p14:modId xmlns:p14="http://schemas.microsoft.com/office/powerpoint/2010/main" val="1421935843"/>
              </p:ext>
            </p:extLst>
          </p:nvPr>
        </p:nvGraphicFramePr>
        <p:xfrm>
          <a:off x="2565402" y="2864488"/>
          <a:ext cx="8985622" cy="4112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929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MARCO REFERENCIAL</a:t>
            </a:r>
            <a:endParaRPr lang="es-EC" sz="3200" b="1" dirty="0">
              <a:solidFill>
                <a:schemeClr val="tx1">
                  <a:lumMod val="10000"/>
                </a:schemeClr>
              </a:solidFill>
              <a:latin typeface="Cambria" panose="02040503050406030204" pitchFamily="18" charset="0"/>
            </a:endParaRPr>
          </a:p>
        </p:txBody>
      </p:sp>
      <p:sp>
        <p:nvSpPr>
          <p:cNvPr id="6" name="Título 1"/>
          <p:cNvSpPr txBox="1">
            <a:spLocks/>
          </p:cNvSpPr>
          <p:nvPr/>
        </p:nvSpPr>
        <p:spPr>
          <a:xfrm>
            <a:off x="1773871" y="977386"/>
            <a:ext cx="4512630" cy="397338"/>
          </a:xfrm>
          <a:prstGeom prst="rect">
            <a:avLst/>
          </a:prstGeom>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solidFill>
                  <a:schemeClr val="tx1">
                    <a:lumMod val="10000"/>
                  </a:schemeClr>
                </a:solidFill>
                <a:latin typeface="Cambria" panose="02040503050406030204" pitchFamily="18" charset="0"/>
              </a:rPr>
              <a:t> PROCESO DE CURTIDO</a:t>
            </a:r>
            <a:endParaRPr lang="es-EC" sz="3200" b="1" dirty="0">
              <a:solidFill>
                <a:schemeClr val="tx1">
                  <a:lumMod val="10000"/>
                </a:schemeClr>
              </a:solidFill>
              <a:latin typeface="Cambria" panose="02040503050406030204" pitchFamily="18" charset="0"/>
            </a:endParaRPr>
          </a:p>
        </p:txBody>
      </p:sp>
      <p:pic>
        <p:nvPicPr>
          <p:cNvPr id="5" name="Imagen 4"/>
          <p:cNvPicPr>
            <a:picLocks noChangeAspect="1"/>
          </p:cNvPicPr>
          <p:nvPr/>
        </p:nvPicPr>
        <p:blipFill>
          <a:blip r:embed="rId2"/>
          <a:stretch>
            <a:fillRect/>
          </a:stretch>
        </p:blipFill>
        <p:spPr>
          <a:xfrm>
            <a:off x="2141466" y="1698968"/>
            <a:ext cx="9617359" cy="4910838"/>
          </a:xfrm>
          <a:prstGeom prst="rect">
            <a:avLst/>
          </a:prstGeom>
        </p:spPr>
      </p:pic>
    </p:spTree>
    <p:extLst>
      <p:ext uri="{BB962C8B-B14F-4D97-AF65-F5344CB8AC3E}">
        <p14:creationId xmlns:p14="http://schemas.microsoft.com/office/powerpoint/2010/main" val="1945590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MARCO REFERENCIAL</a:t>
            </a:r>
            <a:endParaRPr lang="es-EC" sz="3200" b="1" dirty="0">
              <a:solidFill>
                <a:schemeClr val="tx1">
                  <a:lumMod val="10000"/>
                </a:schemeClr>
              </a:solidFill>
              <a:latin typeface="Cambria" panose="02040503050406030204" pitchFamily="18" charset="0"/>
            </a:endParaRPr>
          </a:p>
        </p:txBody>
      </p:sp>
      <p:sp>
        <p:nvSpPr>
          <p:cNvPr id="5" name="Marcador de posición de contenido 2"/>
          <p:cNvSpPr>
            <a:spLocks noGrp="1"/>
          </p:cNvSpPr>
          <p:nvPr>
            <p:ph idx="1"/>
          </p:nvPr>
        </p:nvSpPr>
        <p:spPr>
          <a:xfrm>
            <a:off x="967476" y="1107343"/>
            <a:ext cx="4474928" cy="1479101"/>
          </a:xfrm>
          <a:ln w="38100">
            <a:solidFill>
              <a:schemeClr val="accent2">
                <a:lumMod val="75000"/>
              </a:schemeClr>
            </a:solidFill>
          </a:ln>
        </p:spPr>
        <p:txBody>
          <a:bodyPr>
            <a:noAutofit/>
          </a:bodyPr>
          <a:lstStyle/>
          <a:p>
            <a:pPr marL="0" indent="0" algn="ctr" defTabSz="914400">
              <a:lnSpc>
                <a:spcPct val="150000"/>
              </a:lnSpc>
              <a:spcBef>
                <a:spcPts val="0"/>
              </a:spcBef>
              <a:buNone/>
            </a:pPr>
            <a:r>
              <a:rPr lang="es-EC" sz="2000" dirty="0">
                <a:solidFill>
                  <a:schemeClr val="tx1">
                    <a:lumMod val="10000"/>
                  </a:schemeClr>
                </a:solidFill>
                <a:latin typeface="Cambria" panose="02040503050406030204" pitchFamily="18" charset="0"/>
                <a:ea typeface="Cambria Math" panose="02040503050406030204" pitchFamily="18" charset="0"/>
              </a:rPr>
              <a:t>Cerca del 90 % del cuero producido se lo obtiene al usar agentes curtientes como el sulfato básico de cromo. </a:t>
            </a:r>
            <a:endParaRPr lang="es-ES" sz="2000" noProof="1" smtClean="0">
              <a:solidFill>
                <a:schemeClr val="tx1">
                  <a:lumMod val="10000"/>
                </a:schemeClr>
              </a:solidFill>
              <a:latin typeface="Cambria" panose="02040503050406030204" pitchFamily="18" charset="0"/>
              <a:ea typeface="Cambria Math" panose="02040503050406030204" pitchFamily="18" charset="0"/>
            </a:endParaRPr>
          </a:p>
        </p:txBody>
      </p:sp>
      <p:sp>
        <p:nvSpPr>
          <p:cNvPr id="8" name="Rectángulo 7"/>
          <p:cNvSpPr/>
          <p:nvPr/>
        </p:nvSpPr>
        <p:spPr>
          <a:xfrm>
            <a:off x="7406042" y="820514"/>
            <a:ext cx="4467667" cy="1754326"/>
          </a:xfrm>
          <a:prstGeom prst="rect">
            <a:avLst/>
          </a:prstGeom>
          <a:ln w="38100">
            <a:solidFill>
              <a:schemeClr val="accent2">
                <a:lumMod val="75000"/>
              </a:schemeClr>
            </a:solidFill>
          </a:ln>
        </p:spPr>
        <p:txBody>
          <a:bodyPr wrap="square">
            <a:spAutoFit/>
          </a:bodyPr>
          <a:lstStyle/>
          <a:p>
            <a:pPr lvl="0" algn="just">
              <a:lnSpc>
                <a:spcPct val="150000"/>
              </a:lnSpc>
            </a:pPr>
            <a:r>
              <a:rPr lang="es-EC" dirty="0">
                <a:solidFill>
                  <a:schemeClr val="tx1">
                    <a:lumMod val="10000"/>
                  </a:schemeClr>
                </a:solidFill>
                <a:latin typeface="Cambria" panose="02040503050406030204" pitchFamily="18" charset="0"/>
              </a:rPr>
              <a:t>El </a:t>
            </a:r>
            <a:r>
              <a:rPr lang="es-EC" dirty="0" smtClean="0">
                <a:solidFill>
                  <a:schemeClr val="tx1">
                    <a:lumMod val="10000"/>
                  </a:schemeClr>
                </a:solidFill>
                <a:latin typeface="Cambria" panose="02040503050406030204" pitchFamily="18" charset="0"/>
              </a:rPr>
              <a:t> Cr (III) es menos tóxico que otros elementos (Hg, Cd, Pb, Ni y Zn) para los mamíferos y organismos acuáticos, probablemente debido a su baja solubilidad</a:t>
            </a:r>
            <a:endParaRPr lang="es-ES" sz="1600" b="1" dirty="0">
              <a:solidFill>
                <a:schemeClr val="tx1">
                  <a:lumMod val="10000"/>
                </a:schemeClr>
              </a:solidFill>
              <a:latin typeface="Cambria" panose="02040503050406030204" pitchFamily="18" charset="0"/>
            </a:endParaRPr>
          </a:p>
        </p:txBody>
      </p:sp>
      <p:sp>
        <p:nvSpPr>
          <p:cNvPr id="10" name="Rectángulo 9"/>
          <p:cNvSpPr/>
          <p:nvPr/>
        </p:nvSpPr>
        <p:spPr>
          <a:xfrm>
            <a:off x="7110528" y="3100854"/>
            <a:ext cx="4748992" cy="369332"/>
          </a:xfrm>
          <a:prstGeom prst="rect">
            <a:avLst/>
          </a:prstGeom>
          <a:ln w="38100">
            <a:solidFill>
              <a:schemeClr val="accent2">
                <a:lumMod val="75000"/>
              </a:schemeClr>
            </a:solidFill>
          </a:ln>
        </p:spPr>
        <p:txBody>
          <a:bodyPr wrap="none">
            <a:spAutoFit/>
          </a:bodyPr>
          <a:lstStyle/>
          <a:p>
            <a:pPr algn="just">
              <a:spcBef>
                <a:spcPts val="0"/>
              </a:spcBef>
            </a:pPr>
            <a:r>
              <a:rPr lang="es-EC" dirty="0">
                <a:solidFill>
                  <a:schemeClr val="tx1">
                    <a:lumMod val="10000"/>
                  </a:schemeClr>
                </a:solidFill>
                <a:latin typeface="Cambria" panose="02040503050406030204" pitchFamily="18" charset="0"/>
              </a:rPr>
              <a:t>El cromo </a:t>
            </a:r>
            <a:r>
              <a:rPr lang="es-EC" dirty="0" smtClean="0">
                <a:solidFill>
                  <a:schemeClr val="tx1">
                    <a:lumMod val="10000"/>
                  </a:schemeClr>
                </a:solidFill>
                <a:latin typeface="Cambria" panose="02040503050406030204" pitchFamily="18" charset="0"/>
              </a:rPr>
              <a:t>(VI) </a:t>
            </a:r>
            <a:r>
              <a:rPr lang="es-EC" dirty="0">
                <a:solidFill>
                  <a:schemeClr val="tx1">
                    <a:lumMod val="10000"/>
                  </a:schemeClr>
                </a:solidFill>
                <a:latin typeface="Cambria" panose="02040503050406030204" pitchFamily="18" charset="0"/>
              </a:rPr>
              <a:t>es más tóxico que el cromo (</a:t>
            </a:r>
            <a:r>
              <a:rPr lang="es-EC" dirty="0" smtClean="0">
                <a:solidFill>
                  <a:schemeClr val="tx1">
                    <a:lumMod val="10000"/>
                  </a:schemeClr>
                </a:solidFill>
                <a:latin typeface="Cambria" panose="02040503050406030204" pitchFamily="18" charset="0"/>
              </a:rPr>
              <a:t>III )</a:t>
            </a:r>
            <a:r>
              <a:rPr lang="es-ES" b="1" dirty="0" smtClean="0">
                <a:solidFill>
                  <a:schemeClr val="tx1">
                    <a:lumMod val="10000"/>
                  </a:schemeClr>
                </a:solidFill>
                <a:latin typeface="Cambria" panose="02040503050406030204" pitchFamily="18" charset="0"/>
              </a:rPr>
              <a:t> </a:t>
            </a:r>
            <a:endParaRPr lang="es-ES" b="1" dirty="0">
              <a:solidFill>
                <a:schemeClr val="tx1">
                  <a:lumMod val="10000"/>
                </a:schemeClr>
              </a:solidFill>
              <a:latin typeface="Cambria" panose="02040503050406030204" pitchFamily="18" charset="0"/>
            </a:endParaRPr>
          </a:p>
        </p:txBody>
      </p:sp>
      <p:sp>
        <p:nvSpPr>
          <p:cNvPr id="12" name="Rectángulo 11"/>
          <p:cNvSpPr/>
          <p:nvPr/>
        </p:nvSpPr>
        <p:spPr>
          <a:xfrm>
            <a:off x="7110528" y="4353138"/>
            <a:ext cx="4968683" cy="1338828"/>
          </a:xfrm>
          <a:prstGeom prst="rect">
            <a:avLst/>
          </a:prstGeom>
          <a:ln w="38100">
            <a:solidFill>
              <a:schemeClr val="accent2">
                <a:lumMod val="75000"/>
              </a:schemeClr>
            </a:solidFill>
          </a:ln>
        </p:spPr>
        <p:txBody>
          <a:bodyPr wrap="square">
            <a:spAutoFit/>
          </a:bodyPr>
          <a:lstStyle/>
          <a:p>
            <a:pPr algn="ctr">
              <a:lnSpc>
                <a:spcPct val="150000"/>
              </a:lnSpc>
            </a:pPr>
            <a:r>
              <a:rPr lang="es-EC" dirty="0" smtClean="0">
                <a:solidFill>
                  <a:schemeClr val="tx1">
                    <a:lumMod val="10000"/>
                  </a:schemeClr>
                </a:solidFill>
                <a:latin typeface="Cambria" panose="02040503050406030204" pitchFamily="18" charset="0"/>
              </a:rPr>
              <a:t>El </a:t>
            </a:r>
            <a:r>
              <a:rPr lang="es-EC" dirty="0">
                <a:solidFill>
                  <a:schemeClr val="tx1">
                    <a:lumMod val="10000"/>
                  </a:schemeClr>
                </a:solidFill>
                <a:latin typeface="Cambria" panose="02040503050406030204" pitchFamily="18" charset="0"/>
              </a:rPr>
              <a:t>efecto del cromo </a:t>
            </a:r>
            <a:r>
              <a:rPr lang="es-EC" dirty="0" smtClean="0">
                <a:solidFill>
                  <a:schemeClr val="tx1">
                    <a:lumMod val="10000"/>
                  </a:schemeClr>
                </a:solidFill>
                <a:latin typeface="Cambria" panose="02040503050406030204" pitchFamily="18" charset="0"/>
              </a:rPr>
              <a:t>(VI) </a:t>
            </a:r>
            <a:r>
              <a:rPr lang="es-EC" dirty="0">
                <a:solidFill>
                  <a:schemeClr val="tx1">
                    <a:lumMod val="10000"/>
                  </a:schemeClr>
                </a:solidFill>
                <a:latin typeface="Cambria" panose="02040503050406030204" pitchFamily="18" charset="0"/>
              </a:rPr>
              <a:t>en el medio ambiente es muy negativo, debido a su alta solubilidad, movilidad y sensibilidad. </a:t>
            </a:r>
            <a:endParaRPr lang="es-ES" dirty="0">
              <a:solidFill>
                <a:schemeClr val="tx1">
                  <a:lumMod val="10000"/>
                </a:schemeClr>
              </a:solidFill>
              <a:latin typeface="Cambria" panose="02040503050406030204" pitchFamily="18" charset="0"/>
            </a:endParaRPr>
          </a:p>
        </p:txBody>
      </p:sp>
      <p:sp>
        <p:nvSpPr>
          <p:cNvPr id="13" name="Flecha derecha 12"/>
          <p:cNvSpPr/>
          <p:nvPr/>
        </p:nvSpPr>
        <p:spPr>
          <a:xfrm>
            <a:off x="5706850" y="1656657"/>
            <a:ext cx="1527910" cy="320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10000"/>
                </a:schemeClr>
              </a:solidFill>
              <a:latin typeface="Cambria" panose="02040503050406030204" pitchFamily="18" charset="0"/>
            </a:endParaRPr>
          </a:p>
        </p:txBody>
      </p:sp>
      <p:sp>
        <p:nvSpPr>
          <p:cNvPr id="14" name="Flecha abajo 13"/>
          <p:cNvSpPr/>
          <p:nvPr/>
        </p:nvSpPr>
        <p:spPr>
          <a:xfrm>
            <a:off x="9302393" y="2665328"/>
            <a:ext cx="309707" cy="395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10000"/>
                </a:schemeClr>
              </a:solidFill>
              <a:latin typeface="Cambria" panose="02040503050406030204" pitchFamily="18" charset="0"/>
            </a:endParaRPr>
          </a:p>
        </p:txBody>
      </p:sp>
      <p:sp>
        <p:nvSpPr>
          <p:cNvPr id="15" name="Flecha abajo 14"/>
          <p:cNvSpPr/>
          <p:nvPr/>
        </p:nvSpPr>
        <p:spPr>
          <a:xfrm>
            <a:off x="9330169" y="3549380"/>
            <a:ext cx="309707" cy="395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lumMod val="10000"/>
                </a:schemeClr>
              </a:solidFill>
              <a:latin typeface="Cambria" panose="02040503050406030204" pitchFamily="18" charset="0"/>
            </a:endParaRPr>
          </a:p>
        </p:txBody>
      </p:sp>
      <p:sp>
        <p:nvSpPr>
          <p:cNvPr id="4" name="Rectángulo 3"/>
          <p:cNvSpPr/>
          <p:nvPr/>
        </p:nvSpPr>
        <p:spPr>
          <a:xfrm>
            <a:off x="374805" y="3639160"/>
            <a:ext cx="6096000" cy="1427955"/>
          </a:xfrm>
          <a:prstGeom prst="rect">
            <a:avLst/>
          </a:prstGeom>
          <a:ln w="38100">
            <a:solidFill>
              <a:schemeClr val="accent2">
                <a:lumMod val="75000"/>
              </a:schemeClr>
            </a:solidFill>
          </a:ln>
        </p:spPr>
        <p:txBody>
          <a:bodyPr>
            <a:spAutoFit/>
          </a:bodyPr>
          <a:lstStyle/>
          <a:p>
            <a:pPr>
              <a:lnSpc>
                <a:spcPct val="150000"/>
              </a:lnSpc>
            </a:pPr>
            <a:r>
              <a:rPr lang="es-EC" sz="2000" dirty="0">
                <a:solidFill>
                  <a:srgbClr val="000000"/>
                </a:solidFill>
                <a:latin typeface="Times New Roman" panose="02020603050405020304" pitchFamily="18" charset="0"/>
                <a:ea typeface="Calibri" panose="020F0502020204030204" pitchFamily="34" charset="0"/>
              </a:rPr>
              <a:t>Generalmente, los efluentes de las curtiembres poseen una mezcla compleja que contienen tanto compuestos orgánicos como </a:t>
            </a:r>
            <a:r>
              <a:rPr lang="es-EC" sz="2000" dirty="0" smtClean="0">
                <a:solidFill>
                  <a:srgbClr val="000000"/>
                </a:solidFill>
                <a:latin typeface="Times New Roman" panose="02020603050405020304" pitchFamily="18" charset="0"/>
                <a:ea typeface="Calibri" panose="020F0502020204030204" pitchFamily="34" charset="0"/>
              </a:rPr>
              <a:t>inorgánicos</a:t>
            </a:r>
            <a:endParaRPr lang="es-EC" sz="2000" dirty="0"/>
          </a:p>
        </p:txBody>
      </p:sp>
      <p:sp>
        <p:nvSpPr>
          <p:cNvPr id="17" name="Título 1"/>
          <p:cNvSpPr txBox="1">
            <a:spLocks/>
          </p:cNvSpPr>
          <p:nvPr/>
        </p:nvSpPr>
        <p:spPr>
          <a:xfrm>
            <a:off x="1862441" y="740824"/>
            <a:ext cx="2080261" cy="325634"/>
          </a:xfrm>
          <a:prstGeom prst="rect">
            <a:avLst/>
          </a:prstGeom>
          <a:effectLst/>
        </p:spPr>
        <p:txBody>
          <a:bodyPr vert="horz" lIns="91440" tIns="45720" rIns="91440" bIns="45720" rtlCol="0" anchor="ctr">
            <a:normAutofit fontScale="55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solidFill>
                  <a:schemeClr val="tx1">
                    <a:lumMod val="10000"/>
                  </a:schemeClr>
                </a:solidFill>
                <a:latin typeface="Cambria" panose="02040503050406030204" pitchFamily="18" charset="0"/>
              </a:rPr>
              <a:t>CROMO</a:t>
            </a:r>
            <a:endParaRPr lang="es-EC" sz="3200" b="1" dirty="0">
              <a:solidFill>
                <a:schemeClr val="tx1">
                  <a:lumMod val="10000"/>
                </a:schemeClr>
              </a:solidFill>
              <a:latin typeface="Cambria" panose="02040503050406030204" pitchFamily="18" charset="0"/>
            </a:endParaRPr>
          </a:p>
        </p:txBody>
      </p:sp>
    </p:spTree>
    <p:extLst>
      <p:ext uri="{BB962C8B-B14F-4D97-AF65-F5344CB8AC3E}">
        <p14:creationId xmlns:p14="http://schemas.microsoft.com/office/powerpoint/2010/main" val="229953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58782"/>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MARCO REFERENCIAL</a:t>
            </a:r>
            <a:endParaRPr lang="es-EC" sz="3200" b="1" dirty="0">
              <a:solidFill>
                <a:schemeClr val="tx1">
                  <a:lumMod val="10000"/>
                </a:schemeClr>
              </a:solidFill>
              <a:latin typeface="Cambria" panose="02040503050406030204" pitchFamily="18" charset="0"/>
            </a:endParaRPr>
          </a:p>
        </p:txBody>
      </p:sp>
      <p:sp>
        <p:nvSpPr>
          <p:cNvPr id="5" name="Marcador de posición de contenido 2"/>
          <p:cNvSpPr>
            <a:spLocks noGrp="1"/>
          </p:cNvSpPr>
          <p:nvPr>
            <p:ph idx="1"/>
          </p:nvPr>
        </p:nvSpPr>
        <p:spPr>
          <a:xfrm>
            <a:off x="617679" y="5160311"/>
            <a:ext cx="2621545" cy="898256"/>
          </a:xfrm>
          <a:ln w="38100">
            <a:solidFill>
              <a:schemeClr val="accent2">
                <a:lumMod val="75000"/>
              </a:schemeClr>
            </a:solidFill>
          </a:ln>
        </p:spPr>
        <p:txBody>
          <a:bodyPr>
            <a:noAutofit/>
          </a:bodyPr>
          <a:lstStyle/>
          <a:p>
            <a:pPr marL="0" indent="0">
              <a:lnSpc>
                <a:spcPct val="150000"/>
              </a:lnSpc>
              <a:buNone/>
            </a:pPr>
            <a:r>
              <a:rPr lang="es-EC" sz="2000" dirty="0" smtClean="0">
                <a:solidFill>
                  <a:schemeClr val="tx1">
                    <a:lumMod val="10000"/>
                  </a:schemeClr>
                </a:solidFill>
                <a:latin typeface="Cambria" panose="02040503050406030204" pitchFamily="18" charset="0"/>
              </a:rPr>
              <a:t>Sus propiedades son:</a:t>
            </a:r>
            <a:endParaRPr lang="es-ES" sz="2000" noProof="1" smtClean="0">
              <a:solidFill>
                <a:schemeClr val="tx1">
                  <a:lumMod val="10000"/>
                </a:schemeClr>
              </a:solidFill>
              <a:latin typeface="Cambria" panose="02040503050406030204" pitchFamily="18" charset="0"/>
              <a:ea typeface="Cambria Math" panose="02040503050406030204" pitchFamily="18" charset="0"/>
            </a:endParaRPr>
          </a:p>
        </p:txBody>
      </p:sp>
      <p:sp>
        <p:nvSpPr>
          <p:cNvPr id="4" name="Rectángulo 3"/>
          <p:cNvSpPr/>
          <p:nvPr/>
        </p:nvSpPr>
        <p:spPr>
          <a:xfrm>
            <a:off x="4626600" y="5355523"/>
            <a:ext cx="2040302" cy="507831"/>
          </a:xfrm>
          <a:prstGeom prst="rect">
            <a:avLst/>
          </a:prstGeom>
          <a:ln w="38100">
            <a:solidFill>
              <a:schemeClr val="accent2">
                <a:lumMod val="75000"/>
              </a:schemeClr>
            </a:solidFill>
          </a:ln>
        </p:spPr>
        <p:txBody>
          <a:bodyPr wrap="none">
            <a:spAutoFit/>
          </a:bodyPr>
          <a:lstStyle/>
          <a:p>
            <a:pPr>
              <a:lnSpc>
                <a:spcPct val="150000"/>
              </a:lnSpc>
            </a:pPr>
            <a:r>
              <a:rPr lang="es-EC" dirty="0">
                <a:solidFill>
                  <a:schemeClr val="tx1">
                    <a:lumMod val="10000"/>
                  </a:schemeClr>
                </a:solidFill>
                <a:latin typeface="Cambria" panose="02040503050406030204" pitchFamily="18" charset="0"/>
              </a:rPr>
              <a:t>Intercambio iónico</a:t>
            </a:r>
          </a:p>
        </p:txBody>
      </p:sp>
      <p:sp>
        <p:nvSpPr>
          <p:cNvPr id="7" name="Rectángulo 6"/>
          <p:cNvSpPr/>
          <p:nvPr/>
        </p:nvSpPr>
        <p:spPr>
          <a:xfrm>
            <a:off x="4700615" y="6297008"/>
            <a:ext cx="1184555" cy="507831"/>
          </a:xfrm>
          <a:prstGeom prst="rect">
            <a:avLst/>
          </a:prstGeom>
          <a:ln w="38100">
            <a:solidFill>
              <a:schemeClr val="accent2">
                <a:lumMod val="75000"/>
              </a:schemeClr>
            </a:solidFill>
          </a:ln>
        </p:spPr>
        <p:txBody>
          <a:bodyPr wrap="none">
            <a:spAutoFit/>
          </a:bodyPr>
          <a:lstStyle/>
          <a:p>
            <a:pPr>
              <a:lnSpc>
                <a:spcPct val="150000"/>
              </a:lnSpc>
            </a:pPr>
            <a:r>
              <a:rPr lang="es-EC" dirty="0">
                <a:solidFill>
                  <a:schemeClr val="tx1">
                    <a:lumMod val="10000"/>
                  </a:schemeClr>
                </a:solidFill>
                <a:latin typeface="Cambria" panose="02040503050406030204" pitchFamily="18" charset="0"/>
              </a:rPr>
              <a:t>Adsorción</a:t>
            </a:r>
          </a:p>
        </p:txBody>
      </p:sp>
      <p:sp>
        <p:nvSpPr>
          <p:cNvPr id="9" name="Rectángulo 8"/>
          <p:cNvSpPr/>
          <p:nvPr/>
        </p:nvSpPr>
        <p:spPr>
          <a:xfrm>
            <a:off x="4626600" y="4457092"/>
            <a:ext cx="1180451" cy="507831"/>
          </a:xfrm>
          <a:prstGeom prst="rect">
            <a:avLst/>
          </a:prstGeom>
          <a:ln w="38100">
            <a:solidFill>
              <a:schemeClr val="accent2">
                <a:lumMod val="75000"/>
              </a:schemeClr>
            </a:solidFill>
          </a:ln>
        </p:spPr>
        <p:txBody>
          <a:bodyPr wrap="none">
            <a:spAutoFit/>
          </a:bodyPr>
          <a:lstStyle/>
          <a:p>
            <a:pPr>
              <a:lnSpc>
                <a:spcPct val="150000"/>
              </a:lnSpc>
            </a:pPr>
            <a:r>
              <a:rPr lang="es-EC" dirty="0">
                <a:solidFill>
                  <a:schemeClr val="tx1">
                    <a:lumMod val="10000"/>
                  </a:schemeClr>
                </a:solidFill>
                <a:latin typeface="Cambria" panose="02040503050406030204" pitchFamily="18" charset="0"/>
              </a:rPr>
              <a:t>Porosidad</a:t>
            </a:r>
          </a:p>
        </p:txBody>
      </p:sp>
      <p:pic>
        <p:nvPicPr>
          <p:cNvPr id="10" name="Imagen 9"/>
          <p:cNvPicPr>
            <a:picLocks noChangeAspect="1"/>
          </p:cNvPicPr>
          <p:nvPr/>
        </p:nvPicPr>
        <p:blipFill>
          <a:blip r:embed="rId2"/>
          <a:stretch>
            <a:fillRect/>
          </a:stretch>
        </p:blipFill>
        <p:spPr>
          <a:xfrm>
            <a:off x="7173727" y="3100226"/>
            <a:ext cx="3901464" cy="3450697"/>
          </a:xfrm>
          <a:prstGeom prst="rect">
            <a:avLst/>
          </a:prstGeom>
        </p:spPr>
      </p:pic>
      <p:sp>
        <p:nvSpPr>
          <p:cNvPr id="15" name="Título 1"/>
          <p:cNvSpPr txBox="1">
            <a:spLocks/>
          </p:cNvSpPr>
          <p:nvPr/>
        </p:nvSpPr>
        <p:spPr>
          <a:xfrm>
            <a:off x="836844" y="636536"/>
            <a:ext cx="1629738" cy="325634"/>
          </a:xfrm>
          <a:prstGeom prst="rect">
            <a:avLst/>
          </a:prstGeom>
          <a:effectLst/>
        </p:spPr>
        <p:txBody>
          <a:bodyPr vert="horz" lIns="91440" tIns="45720" rIns="91440" bIns="45720" rtlCol="0" anchor="ctr">
            <a:normAutofit fontScale="55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b="1" dirty="0" smtClean="0">
                <a:solidFill>
                  <a:schemeClr val="tx1">
                    <a:lumMod val="10000"/>
                  </a:schemeClr>
                </a:solidFill>
                <a:latin typeface="Cambria" panose="02040503050406030204" pitchFamily="18" charset="0"/>
              </a:rPr>
              <a:t>ZEOLITAS</a:t>
            </a:r>
            <a:endParaRPr lang="es-EC" sz="3200" b="1" dirty="0">
              <a:solidFill>
                <a:schemeClr val="tx1">
                  <a:lumMod val="10000"/>
                </a:schemeClr>
              </a:solidFill>
              <a:latin typeface="Cambria" panose="02040503050406030204" pitchFamily="18" charset="0"/>
            </a:endParaRPr>
          </a:p>
        </p:txBody>
      </p:sp>
      <p:sp>
        <p:nvSpPr>
          <p:cNvPr id="12" name="Marcador de posición de contenido 2"/>
          <p:cNvSpPr txBox="1">
            <a:spLocks/>
          </p:cNvSpPr>
          <p:nvPr/>
        </p:nvSpPr>
        <p:spPr>
          <a:xfrm>
            <a:off x="732340" y="1044337"/>
            <a:ext cx="4474928" cy="1479101"/>
          </a:xfrm>
          <a:prstGeom prst="rect">
            <a:avLst/>
          </a:prstGeom>
          <a:ln w="38100">
            <a:solidFill>
              <a:schemeClr val="accent2">
                <a:lumMod val="75000"/>
              </a:schemeClr>
            </a:solidFill>
          </a:ln>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nSpc>
                <a:spcPct val="150000"/>
              </a:lnSpc>
              <a:buFont typeface="Arial"/>
              <a:buNone/>
            </a:pPr>
            <a:r>
              <a:rPr lang="es-EC" sz="2000" dirty="0" smtClean="0">
                <a:solidFill>
                  <a:schemeClr val="tx1">
                    <a:lumMod val="10000"/>
                  </a:schemeClr>
                </a:solidFill>
                <a:latin typeface="Cambria" panose="02040503050406030204" pitchFamily="18" charset="0"/>
              </a:rPr>
              <a:t>Son una familia de aluminosilicatos   hidratados que pertenecen al subgrupo de los “</a:t>
            </a:r>
            <a:r>
              <a:rPr lang="es-EC" sz="2000" dirty="0" err="1" smtClean="0">
                <a:solidFill>
                  <a:schemeClr val="tx1">
                    <a:lumMod val="10000"/>
                  </a:schemeClr>
                </a:solidFill>
                <a:latin typeface="Cambria" panose="02040503050406030204" pitchFamily="18" charset="0"/>
              </a:rPr>
              <a:t>tectosilicatos</a:t>
            </a:r>
            <a:r>
              <a:rPr lang="es-EC" sz="2000" dirty="0" smtClean="0">
                <a:solidFill>
                  <a:schemeClr val="tx1">
                    <a:lumMod val="10000"/>
                  </a:schemeClr>
                </a:solidFill>
                <a:latin typeface="Cambria" panose="02040503050406030204" pitchFamily="18" charset="0"/>
              </a:rPr>
              <a:t>”</a:t>
            </a:r>
            <a:endParaRPr lang="es-ES" sz="2000" noProof="1" smtClean="0">
              <a:solidFill>
                <a:schemeClr val="tx1">
                  <a:lumMod val="10000"/>
                </a:schemeClr>
              </a:solidFill>
              <a:latin typeface="Cambria" panose="02040503050406030204" pitchFamily="18" charset="0"/>
              <a:ea typeface="Cambria Math" panose="02040503050406030204" pitchFamily="18" charset="0"/>
            </a:endParaRPr>
          </a:p>
        </p:txBody>
      </p:sp>
      <p:pic>
        <p:nvPicPr>
          <p:cNvPr id="13" name="Imagen 12"/>
          <p:cNvPicPr/>
          <p:nvPr/>
        </p:nvPicPr>
        <p:blipFill>
          <a:blip r:embed="rId3">
            <a:extLst>
              <a:ext uri="{28A0092B-C50C-407E-A947-70E740481C1C}">
                <a14:useLocalDpi xmlns:a14="http://schemas.microsoft.com/office/drawing/2010/main" val="0"/>
              </a:ext>
            </a:extLst>
          </a:blip>
          <a:srcRect/>
          <a:stretch>
            <a:fillRect/>
          </a:stretch>
        </p:blipFill>
        <p:spPr bwMode="auto">
          <a:xfrm>
            <a:off x="817381" y="2735546"/>
            <a:ext cx="3248262" cy="1654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Flecha abajo 13"/>
          <p:cNvSpPr/>
          <p:nvPr/>
        </p:nvSpPr>
        <p:spPr>
          <a:xfrm rot="14872824">
            <a:off x="3799061" y="4505293"/>
            <a:ext cx="316485" cy="769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10000"/>
                </a:schemeClr>
              </a:solidFill>
              <a:latin typeface="Cambria" panose="02040503050406030204" pitchFamily="18" charset="0"/>
            </a:endParaRPr>
          </a:p>
        </p:txBody>
      </p:sp>
      <p:sp>
        <p:nvSpPr>
          <p:cNvPr id="16" name="Flecha abajo 15"/>
          <p:cNvSpPr/>
          <p:nvPr/>
        </p:nvSpPr>
        <p:spPr>
          <a:xfrm rot="16200000">
            <a:off x="3842725" y="5193680"/>
            <a:ext cx="316485" cy="828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10000"/>
                </a:schemeClr>
              </a:solidFill>
              <a:latin typeface="Cambria" panose="02040503050406030204" pitchFamily="18" charset="0"/>
            </a:endParaRPr>
          </a:p>
        </p:txBody>
      </p:sp>
      <p:sp>
        <p:nvSpPr>
          <p:cNvPr id="17" name="Flecha abajo 16"/>
          <p:cNvSpPr/>
          <p:nvPr/>
        </p:nvSpPr>
        <p:spPr>
          <a:xfrm rot="17792539">
            <a:off x="3907401" y="5795823"/>
            <a:ext cx="316485" cy="830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10000"/>
                </a:schemeClr>
              </a:solidFill>
              <a:latin typeface="Cambria" panose="02040503050406030204" pitchFamily="18" charset="0"/>
            </a:endParaRPr>
          </a:p>
        </p:txBody>
      </p:sp>
      <p:pic>
        <p:nvPicPr>
          <p:cNvPr id="3" name="Imagen 2"/>
          <p:cNvPicPr>
            <a:picLocks noChangeAspect="1"/>
          </p:cNvPicPr>
          <p:nvPr/>
        </p:nvPicPr>
        <p:blipFill>
          <a:blip r:embed="rId4"/>
          <a:stretch>
            <a:fillRect/>
          </a:stretch>
        </p:blipFill>
        <p:spPr>
          <a:xfrm>
            <a:off x="7330085" y="962170"/>
            <a:ext cx="4581525" cy="1533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9967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176349"/>
            <a:ext cx="10018713" cy="476793"/>
          </a:xfrm>
        </p:spPr>
        <p:txBody>
          <a:bodyPr>
            <a:normAutofit fontScale="90000"/>
          </a:bodyPr>
          <a:lstStyle/>
          <a:p>
            <a:r>
              <a:rPr lang="es-EC" sz="3200" b="1" dirty="0">
                <a:solidFill>
                  <a:schemeClr val="tx1">
                    <a:lumMod val="10000"/>
                  </a:schemeClr>
                </a:solidFill>
                <a:latin typeface="Cambria" panose="02040503050406030204" pitchFamily="18" charset="0"/>
              </a:rPr>
              <a:t> </a:t>
            </a:r>
            <a:r>
              <a:rPr lang="es-EC" sz="3200" b="1" dirty="0" smtClean="0">
                <a:solidFill>
                  <a:schemeClr val="tx1">
                    <a:lumMod val="10000"/>
                  </a:schemeClr>
                </a:solidFill>
                <a:latin typeface="Cambria" panose="02040503050406030204" pitchFamily="18" charset="0"/>
              </a:rPr>
              <a:t>MUESTREO DE LA </a:t>
            </a:r>
            <a:r>
              <a:rPr lang="es-EC" sz="3200" b="1" dirty="0" smtClean="0">
                <a:solidFill>
                  <a:schemeClr val="tx1">
                    <a:lumMod val="10000"/>
                  </a:schemeClr>
                </a:solidFill>
                <a:latin typeface="Cambria" panose="02040503050406030204" pitchFamily="18" charset="0"/>
              </a:rPr>
              <a:t>ZEOLITA NATURAL</a:t>
            </a:r>
            <a:endParaRPr lang="es-EC" sz="3200" b="1" dirty="0">
              <a:solidFill>
                <a:schemeClr val="tx1">
                  <a:lumMod val="10000"/>
                </a:schemeClr>
              </a:solidFill>
              <a:latin typeface="Cambria" panose="02040503050406030204" pitchFamily="18" charset="0"/>
            </a:endParaRPr>
          </a:p>
        </p:txBody>
      </p:sp>
      <p:pic>
        <p:nvPicPr>
          <p:cNvPr id="4" name="Imagen 3"/>
          <p:cNvPicPr>
            <a:picLocks noChangeAspect="1"/>
          </p:cNvPicPr>
          <p:nvPr/>
        </p:nvPicPr>
        <p:blipFill>
          <a:blip r:embed="rId2"/>
          <a:stretch>
            <a:fillRect/>
          </a:stretch>
        </p:blipFill>
        <p:spPr>
          <a:xfrm>
            <a:off x="1923425" y="3806774"/>
            <a:ext cx="4570241" cy="2906077"/>
          </a:xfrm>
          <a:prstGeom prst="rect">
            <a:avLst/>
          </a:prstGeom>
          <a:ln>
            <a:solidFill>
              <a:schemeClr val="tx1">
                <a:lumMod val="10000"/>
              </a:schemeClr>
            </a:solidFill>
          </a:ln>
        </p:spPr>
      </p:pic>
      <p:pic>
        <p:nvPicPr>
          <p:cNvPr id="5" name="Imagen 4"/>
          <p:cNvPicPr>
            <a:picLocks noChangeAspect="1"/>
          </p:cNvPicPr>
          <p:nvPr/>
        </p:nvPicPr>
        <p:blipFill>
          <a:blip r:embed="rId3"/>
          <a:stretch>
            <a:fillRect/>
          </a:stretch>
        </p:blipFill>
        <p:spPr>
          <a:xfrm>
            <a:off x="3733641" y="1382210"/>
            <a:ext cx="2238375" cy="2286000"/>
          </a:xfrm>
          <a:prstGeom prst="rect">
            <a:avLst/>
          </a:prstGeom>
        </p:spPr>
      </p:pic>
      <p:pic>
        <p:nvPicPr>
          <p:cNvPr id="7" name="Imagen 6" descr="C:\Users\PC\Desktop\SGA\TESIS MSGA\Fotos\Muestreo\IMG_20180428_12514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5370" y="1435554"/>
            <a:ext cx="2639060" cy="1979930"/>
          </a:xfrm>
          <a:prstGeom prst="rect">
            <a:avLst/>
          </a:prstGeom>
          <a:noFill/>
          <a:ln>
            <a:noFill/>
          </a:ln>
        </p:spPr>
      </p:pic>
      <p:pic>
        <p:nvPicPr>
          <p:cNvPr id="8" name="Imagen 7" descr="C:\Users\PC\Desktop\SGA\TESIS MSGA\Fotos\Muestras\IMG_20180516_11580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7932" y="4197896"/>
            <a:ext cx="2639695" cy="1979930"/>
          </a:xfrm>
          <a:prstGeom prst="rect">
            <a:avLst/>
          </a:prstGeom>
          <a:noFill/>
          <a:ln>
            <a:noFill/>
          </a:ln>
        </p:spPr>
      </p:pic>
      <p:sp>
        <p:nvSpPr>
          <p:cNvPr id="9" name="Rectángulo 8"/>
          <p:cNvSpPr/>
          <p:nvPr/>
        </p:nvSpPr>
        <p:spPr>
          <a:xfrm>
            <a:off x="228954" y="1917687"/>
            <a:ext cx="3388941" cy="1015663"/>
          </a:xfrm>
          <a:prstGeom prst="rect">
            <a:avLst/>
          </a:prstGeom>
          <a:ln w="38100">
            <a:solidFill>
              <a:schemeClr val="accent4">
                <a:lumMod val="75000"/>
              </a:schemeClr>
            </a:solidFill>
          </a:ln>
        </p:spPr>
        <p:txBody>
          <a:bodyPr wrap="none">
            <a:spAutoFit/>
          </a:bodyPr>
          <a:lstStyle/>
          <a:p>
            <a:pPr algn="ctr"/>
            <a:r>
              <a:rPr lang="es-EC" sz="2000" dirty="0" smtClean="0">
                <a:solidFill>
                  <a:schemeClr val="tx1">
                    <a:lumMod val="10000"/>
                  </a:schemeClr>
                </a:solidFill>
                <a:latin typeface="Cambria" panose="02040503050406030204" pitchFamily="18" charset="0"/>
                <a:ea typeface="Calibri" panose="020F0502020204030204" pitchFamily="34" charset="0"/>
              </a:rPr>
              <a:t>Formación del Cayo</a:t>
            </a:r>
          </a:p>
          <a:p>
            <a:pPr algn="ctr"/>
            <a:endParaRPr lang="es-EC" sz="2000" dirty="0" smtClean="0">
              <a:solidFill>
                <a:schemeClr val="tx1">
                  <a:lumMod val="10000"/>
                </a:schemeClr>
              </a:solidFill>
              <a:latin typeface="Cambria" panose="02040503050406030204" pitchFamily="18" charset="0"/>
              <a:ea typeface="Calibri" panose="020F0502020204030204" pitchFamily="34" charset="0"/>
            </a:endParaRPr>
          </a:p>
          <a:p>
            <a:pPr algn="ctr"/>
            <a:r>
              <a:rPr lang="es-EC" sz="2000" dirty="0" smtClean="0">
                <a:solidFill>
                  <a:schemeClr val="tx1">
                    <a:lumMod val="10000"/>
                  </a:schemeClr>
                </a:solidFill>
                <a:latin typeface="Cambria" panose="02040503050406030204" pitchFamily="18" charset="0"/>
                <a:ea typeface="Calibri" panose="020F0502020204030204" pitchFamily="34" charset="0"/>
              </a:rPr>
              <a:t>Cordillera </a:t>
            </a:r>
            <a:r>
              <a:rPr lang="es-EC" sz="2000" dirty="0" err="1">
                <a:solidFill>
                  <a:schemeClr val="tx1">
                    <a:lumMod val="10000"/>
                  </a:schemeClr>
                </a:solidFill>
                <a:latin typeface="Cambria" panose="02040503050406030204" pitchFamily="18" charset="0"/>
                <a:ea typeface="Calibri" panose="020F0502020204030204" pitchFamily="34" charset="0"/>
              </a:rPr>
              <a:t>Chongón</a:t>
            </a:r>
            <a:r>
              <a:rPr lang="es-EC" sz="2000" dirty="0">
                <a:solidFill>
                  <a:schemeClr val="tx1">
                    <a:lumMod val="10000"/>
                  </a:schemeClr>
                </a:solidFill>
                <a:latin typeface="Cambria" panose="02040503050406030204" pitchFamily="18" charset="0"/>
                <a:ea typeface="Calibri" panose="020F0502020204030204" pitchFamily="34" charset="0"/>
              </a:rPr>
              <a:t>-Colonche</a:t>
            </a:r>
            <a:endParaRPr lang="es-EC" sz="2000" dirty="0">
              <a:solidFill>
                <a:schemeClr val="tx1">
                  <a:lumMod val="10000"/>
                </a:schemeClr>
              </a:solidFill>
              <a:latin typeface="Cambria" panose="02040503050406030204" pitchFamily="18" charset="0"/>
            </a:endParaRPr>
          </a:p>
        </p:txBody>
      </p:sp>
    </p:spTree>
    <p:extLst>
      <p:ext uri="{BB962C8B-B14F-4D97-AF65-F5344CB8AC3E}">
        <p14:creationId xmlns:p14="http://schemas.microsoft.com/office/powerpoint/2010/main" val="1681508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ersonalizado 2">
      <a:dk1>
        <a:srgbClr val="C6D6E4"/>
      </a:dk1>
      <a:lt1>
        <a:sysClr val="window" lastClr="FFFFFF"/>
      </a:lt1>
      <a:dk2>
        <a:srgbClr val="C2A3DF"/>
      </a:dk2>
      <a:lt2>
        <a:srgbClr val="ABDAFC"/>
      </a:lt2>
      <a:accent1>
        <a:srgbClr val="9EC544"/>
      </a:accent1>
      <a:accent2>
        <a:srgbClr val="B9E5DA"/>
      </a:accent2>
      <a:accent3>
        <a:srgbClr val="ECF1F6"/>
      </a:accent3>
      <a:accent4>
        <a:srgbClr val="C2A3DF"/>
      </a:accent4>
      <a:accent5>
        <a:srgbClr val="F3DBE2"/>
      </a:accent5>
      <a:accent6>
        <a:srgbClr val="DE9C3C"/>
      </a:accent6>
      <a:hlink>
        <a:srgbClr val="82C8FA"/>
      </a:hlink>
      <a:folHlink>
        <a:srgbClr val="A0BCD3"/>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5497</TotalTime>
  <Words>1978</Words>
  <Application>Microsoft Office PowerPoint</Application>
  <PresentationFormat>Panorámica</PresentationFormat>
  <Paragraphs>645</Paragraphs>
  <Slides>28</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9" baseType="lpstr">
      <vt:lpstr>Andalus</vt:lpstr>
      <vt:lpstr>Arial</vt:lpstr>
      <vt:lpstr>Calibri</vt:lpstr>
      <vt:lpstr>Cambria</vt:lpstr>
      <vt:lpstr>Cambria Math</vt:lpstr>
      <vt:lpstr>Corbel</vt:lpstr>
      <vt:lpstr>Symbol</vt:lpstr>
      <vt:lpstr>Times New Roman</vt:lpstr>
      <vt:lpstr>Wingdings</vt:lpstr>
      <vt:lpstr>Parallax</vt:lpstr>
      <vt:lpstr>Visio</vt:lpstr>
      <vt:lpstr>         </vt:lpstr>
      <vt:lpstr> INTRODUCCIÓN</vt:lpstr>
      <vt:lpstr> PLANTEAMIENTO DEL PROBLEMA</vt:lpstr>
      <vt:lpstr> HIPÓTESIS</vt:lpstr>
      <vt:lpstr> OBJETIVO GENERAL</vt:lpstr>
      <vt:lpstr> MARCO REFERENCIAL</vt:lpstr>
      <vt:lpstr> MARCO REFERENCIAL</vt:lpstr>
      <vt:lpstr> MARCO REFERENCIAL</vt:lpstr>
      <vt:lpstr> MUESTREO DE LA ZEOLITA NATURAL</vt:lpstr>
      <vt:lpstr> CARACTERIZACIÓN</vt:lpstr>
      <vt:lpstr> CARACTERIZACIÓN</vt:lpstr>
      <vt:lpstr> CARACTERIZACIÓN</vt:lpstr>
      <vt:lpstr>ACTIVACIÓN DE LA ZEOLITA</vt:lpstr>
      <vt:lpstr> PRUEBAS PRELIMINARES CON K2Cr2O7</vt:lpstr>
      <vt:lpstr> PRUEBAS PRELIMINARES CON K2Cr2O7</vt:lpstr>
      <vt:lpstr> PRUEBAS CON EFLUENTE REAL DE UNA INDUSTRIA DE CURTIEMBRE</vt:lpstr>
      <vt:lpstr> PRUEBAS CON EFLUENTE REAL DE UNA INDUSTRIA DE CURTIEMBRE</vt:lpstr>
      <vt:lpstr> ANÁLISIS ESTADÍSTICO</vt:lpstr>
      <vt:lpstr> PROPUESTA DE UN SISTEMA DE REMOCIÓN DE CR (VI)</vt:lpstr>
      <vt:lpstr> PROPUESTA DE UN SISTEMA DE REMOCIÓN DE CR (VI)</vt:lpstr>
      <vt:lpstr>Presentación de PowerPoint</vt:lpstr>
      <vt:lpstr> PROPUESTA DE UN SISTEMA</vt:lpstr>
      <vt:lpstr>Presentación de PowerPoint</vt:lpstr>
      <vt:lpstr>Presentación de PowerPoint</vt:lpstr>
      <vt:lpstr> CONCLUSIONES</vt:lpstr>
      <vt:lpstr> CONCLUSIONES</vt:lpstr>
      <vt:lpstr> RECOMENDACIONES</vt:lpstr>
      <vt:lpstr>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Usuario de Windows</dc:creator>
  <cp:lastModifiedBy>Usuario de Windows</cp:lastModifiedBy>
  <cp:revision>86</cp:revision>
  <dcterms:created xsi:type="dcterms:W3CDTF">2019-05-11T19:17:15Z</dcterms:created>
  <dcterms:modified xsi:type="dcterms:W3CDTF">2019-05-20T01:02:37Z</dcterms:modified>
</cp:coreProperties>
</file>