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258" r:id="rId3"/>
    <p:sldId id="259" r:id="rId4"/>
    <p:sldId id="260" r:id="rId5"/>
    <p:sldId id="261" r:id="rId6"/>
    <p:sldId id="262" r:id="rId7"/>
    <p:sldId id="263" r:id="rId8"/>
    <p:sldId id="265" r:id="rId9"/>
    <p:sldId id="266" r:id="rId10"/>
    <p:sldId id="268" r:id="rId11"/>
    <p:sldId id="297"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0" r:id="rId25"/>
    <p:sldId id="282" r:id="rId26"/>
    <p:sldId id="283" r:id="rId27"/>
    <p:sldId id="284" r:id="rId28"/>
    <p:sldId id="294" r:id="rId29"/>
    <p:sldId id="299" r:id="rId30"/>
    <p:sldId id="313" r:id="rId31"/>
    <p:sldId id="300" r:id="rId32"/>
    <p:sldId id="301" r:id="rId33"/>
    <p:sldId id="302" r:id="rId34"/>
    <p:sldId id="303" r:id="rId35"/>
    <p:sldId id="304" r:id="rId36"/>
    <p:sldId id="306" r:id="rId37"/>
    <p:sldId id="307" r:id="rId38"/>
    <p:sldId id="308" r:id="rId39"/>
    <p:sldId id="309" r:id="rId40"/>
    <p:sldId id="310" r:id="rId41"/>
    <p:sldId id="311" r:id="rId42"/>
    <p:sldId id="312"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3D"/>
    <a:srgbClr val="CDFFCD"/>
    <a:srgbClr val="00773F"/>
    <a:srgbClr val="263F6D"/>
    <a:srgbClr val="41A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94660"/>
  </p:normalViewPr>
  <p:slideViewPr>
    <p:cSldViewPr snapToGrid="0">
      <p:cViewPr>
        <p:scale>
          <a:sx n="66" d="100"/>
          <a:sy n="66" d="100"/>
        </p:scale>
        <p:origin x="1134" y="210"/>
      </p:cViewPr>
      <p:guideLst/>
    </p:cSldViewPr>
  </p:slideViewPr>
  <p:notesTextViewPr>
    <p:cViewPr>
      <p:scale>
        <a:sx n="1" d="1"/>
        <a:sy n="1" d="1"/>
      </p:scale>
      <p:origin x="0" y="0"/>
    </p:cViewPr>
  </p:notesTextViewPr>
  <p:sorterViewPr>
    <p:cViewPr>
      <p:scale>
        <a:sx n="200" d="100"/>
        <a:sy n="200" d="100"/>
      </p:scale>
      <p:origin x="0" y="-48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88D3D5-538C-4E8B-9A4A-409CEE3F8A7B}" type="datetimeFigureOut">
              <a:rPr lang="es-EC" smtClean="0"/>
              <a:t>21/3/2019</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2FF2-193D-4E00-BB29-C5DD410D4E50}" type="slidenum">
              <a:rPr lang="es-EC" smtClean="0"/>
              <a:t>‹Nº›</a:t>
            </a:fld>
            <a:endParaRPr lang="es-EC"/>
          </a:p>
        </p:txBody>
      </p:sp>
    </p:spTree>
    <p:extLst>
      <p:ext uri="{BB962C8B-B14F-4D97-AF65-F5344CB8AC3E}">
        <p14:creationId xmlns:p14="http://schemas.microsoft.com/office/powerpoint/2010/main" val="493032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9B04F-9B77-42BC-A5BA-55BE08A5AB9A}" type="datetimeFigureOut">
              <a:rPr lang="es-EC" smtClean="0"/>
              <a:t>21/3/2019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96B46-0732-4DF0-9E03-439F92CC8E06}" type="slidenum">
              <a:rPr lang="es-EC" smtClean="0"/>
              <a:t>‹Nº›</a:t>
            </a:fld>
            <a:endParaRPr lang="es-EC"/>
          </a:p>
        </p:txBody>
      </p:sp>
    </p:spTree>
    <p:extLst>
      <p:ext uri="{BB962C8B-B14F-4D97-AF65-F5344CB8AC3E}">
        <p14:creationId xmlns:p14="http://schemas.microsoft.com/office/powerpoint/2010/main" val="6023586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3696B46-0732-4DF0-9E03-439F92CC8E06}" type="slidenum">
              <a:rPr lang="es-EC" smtClean="0"/>
              <a:t>1</a:t>
            </a:fld>
            <a:endParaRPr lang="es-EC"/>
          </a:p>
        </p:txBody>
      </p:sp>
    </p:spTree>
    <p:extLst>
      <p:ext uri="{BB962C8B-B14F-4D97-AF65-F5344CB8AC3E}">
        <p14:creationId xmlns:p14="http://schemas.microsoft.com/office/powerpoint/2010/main" val="29271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3696B46-0732-4DF0-9E03-439F92CC8E06}" type="slidenum">
              <a:rPr lang="es-EC" smtClean="0"/>
              <a:t>3</a:t>
            </a:fld>
            <a:endParaRPr lang="es-EC"/>
          </a:p>
        </p:txBody>
      </p:sp>
    </p:spTree>
    <p:extLst>
      <p:ext uri="{BB962C8B-B14F-4D97-AF65-F5344CB8AC3E}">
        <p14:creationId xmlns:p14="http://schemas.microsoft.com/office/powerpoint/2010/main" val="6469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3696B46-0732-4DF0-9E03-439F92CC8E06}" type="slidenum">
              <a:rPr lang="es-EC" smtClean="0"/>
              <a:t>6</a:t>
            </a:fld>
            <a:endParaRPr lang="es-EC"/>
          </a:p>
        </p:txBody>
      </p:sp>
    </p:spTree>
    <p:extLst>
      <p:ext uri="{BB962C8B-B14F-4D97-AF65-F5344CB8AC3E}">
        <p14:creationId xmlns:p14="http://schemas.microsoft.com/office/powerpoint/2010/main" val="334804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7B96BC17-14ED-424D-93A7-A1FE980C03FA}" type="datetime1">
              <a:rPr lang="es-EC" smtClean="0"/>
              <a:t>21/3/2019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237704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3343C3DF-878A-4A84-AB10-689E2AD75D6F}" type="datetime1">
              <a:rPr lang="es-EC" smtClean="0"/>
              <a:t>21/3/2019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290726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6886D18-C6E0-4B6C-BB48-543F38CA8D51}" type="datetime1">
              <a:rPr lang="es-EC" smtClean="0"/>
              <a:t>21/3/2019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186150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D6FB13D0-C28A-4362-83E9-7D8036FB2561}" type="datetime1">
              <a:rPr lang="es-EC" smtClean="0"/>
              <a:t>21/3/2019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380973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A4B65D4-2A3B-459A-97ED-8B06DEDF2FB8}" type="datetime1">
              <a:rPr lang="es-EC" smtClean="0"/>
              <a:t>21/3/2019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314030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DB38C228-0F28-4B04-99F1-2E85FBC9F601}" type="datetime1">
              <a:rPr lang="es-EC" smtClean="0"/>
              <a:t>21/3/2019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291763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25B4D76-9DA6-47C3-A483-A2A44E752F3E}" type="datetime1">
              <a:rPr lang="es-EC" smtClean="0"/>
              <a:t>21/3/2019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22944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7C0D5D57-7E9E-490F-AD61-626C300D8680}" type="datetime1">
              <a:rPr lang="es-EC" smtClean="0"/>
              <a:t>21/3/2019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175382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04EA433-2B22-466C-A40C-306D204510F4}" type="datetime1">
              <a:rPr lang="es-EC" smtClean="0"/>
              <a:t>21/3/2019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6986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9769F63-BB50-4D5B-9661-9550B08385EF}" type="datetime1">
              <a:rPr lang="es-EC" smtClean="0"/>
              <a:t>21/3/2019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295562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1827938-257A-4693-AFBC-9E6DF83D93A2}" type="datetime1">
              <a:rPr lang="es-EC" smtClean="0"/>
              <a:t>21/3/2019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9DE351D-494F-4A1D-9FF3-0763C2A8F657}" type="slidenum">
              <a:rPr lang="es-EC" smtClean="0"/>
              <a:t>‹Nº›</a:t>
            </a:fld>
            <a:endParaRPr lang="es-EC"/>
          </a:p>
        </p:txBody>
      </p:sp>
    </p:spTree>
    <p:extLst>
      <p:ext uri="{BB962C8B-B14F-4D97-AF65-F5344CB8AC3E}">
        <p14:creationId xmlns:p14="http://schemas.microsoft.com/office/powerpoint/2010/main" val="64008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5440D-0E75-41E0-B691-FD1C2B31A5F4}" type="datetime1">
              <a:rPr lang="es-EC" smtClean="0"/>
              <a:t>21/3/2019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E351D-494F-4A1D-9FF3-0763C2A8F657}" type="slidenum">
              <a:rPr lang="es-EC" smtClean="0"/>
              <a:t>‹Nº›</a:t>
            </a:fld>
            <a:endParaRPr lang="es-EC"/>
          </a:p>
        </p:txBody>
      </p:sp>
    </p:spTree>
    <p:extLst>
      <p:ext uri="{BB962C8B-B14F-4D97-AF65-F5344CB8AC3E}">
        <p14:creationId xmlns:p14="http://schemas.microsoft.com/office/powerpoint/2010/main" val="10140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slide" Target="slide3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2.png"/><Relationship Id="rId4" Type="http://schemas.openxmlformats.org/officeDocument/2006/relationships/image" Target="../media/image9.emf"/></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23.emf"/><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3"/>
          <p:cNvSpPr>
            <a:spLocks noChangeArrowheads="1"/>
          </p:cNvSpPr>
          <p:nvPr/>
        </p:nvSpPr>
        <p:spPr bwMode="auto">
          <a:xfrm>
            <a:off x="1358936" y="1042676"/>
            <a:ext cx="904487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24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DEPARTAMENTO DE CIENCIAS HUMANAS Y SOCIALES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zh-CN"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zh-CN" sz="1400" b="0" i="0" u="none" strike="noStrike" cap="none" normalizeH="0" baseline="0" dirty="0">
              <a:ln>
                <a:noFill/>
              </a:ln>
              <a:solidFill>
                <a:schemeClr val="tx1"/>
              </a:solidFill>
              <a:effectLst/>
            </a:endParaRPr>
          </a:p>
        </p:txBody>
      </p:sp>
      <p:sp>
        <p:nvSpPr>
          <p:cNvPr id="7" name="CuadroTexto 6"/>
          <p:cNvSpPr txBox="1"/>
          <p:nvPr/>
        </p:nvSpPr>
        <p:spPr>
          <a:xfrm>
            <a:off x="1548781" y="1994786"/>
            <a:ext cx="9094438" cy="1015663"/>
          </a:xfrm>
          <a:prstGeom prst="rect">
            <a:avLst/>
          </a:prstGeom>
          <a:noFill/>
        </p:spPr>
        <p:txBody>
          <a:bodyPr wrap="square" rtlCol="0">
            <a:spAutoFit/>
          </a:bodyPr>
          <a:lstStyle/>
          <a:p>
            <a:pPr lvl="0" algn="ctr" eaLnBrk="0" fontAlgn="base" hangingPunct="0">
              <a:spcBef>
                <a:spcPct val="0"/>
              </a:spcBef>
              <a:spcAft>
                <a:spcPct val="0"/>
              </a:spcAft>
            </a:pPr>
            <a:r>
              <a:rPr kumimoji="0" lang="es-EC" altLang="zh-CN" sz="2000" b="1" i="0" u="none" strike="noStrike" cap="none" normalizeH="0" baseline="0" dirty="0">
                <a:ln>
                  <a:noFill/>
                </a:ln>
                <a:solidFill>
                  <a:schemeClr val="tx1"/>
                </a:solidFill>
                <a:effectLst/>
                <a:ea typeface="Calibri" panose="020F0502020204030204" pitchFamily="34" charset="0"/>
                <a:cs typeface="Arial" panose="020B0604020202020204" pitchFamily="34" charset="0"/>
              </a:rPr>
              <a:t>CARRERA EN CIENCIAS DE LA ACTIVIDAD FÍSICA, DEPORTES Y RECREACIÓN</a:t>
            </a:r>
          </a:p>
          <a:p>
            <a:pPr lvl="0" algn="ctr" eaLnBrk="0" fontAlgn="base" hangingPunct="0">
              <a:spcBef>
                <a:spcPct val="0"/>
              </a:spcBef>
              <a:spcAft>
                <a:spcPct val="0"/>
              </a:spcAft>
            </a:pPr>
            <a:r>
              <a:rPr kumimoji="0" lang="es-ES" altLang="zh-CN" sz="2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TRABAJO DE TITULACI</a:t>
            </a:r>
            <a:r>
              <a:rPr kumimoji="0" lang="es-EC" altLang="zh-CN" sz="2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ÓN,</a:t>
            </a:r>
            <a:r>
              <a:rPr kumimoji="0" lang="es-ES" altLang="zh-CN" sz="2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PREVIO A LA OBTENCIÓN DEL TÍTULO DE MÁGISTER EN ENTRENAMIENTO DEPORTIVO</a:t>
            </a:r>
          </a:p>
        </p:txBody>
      </p:sp>
      <p:sp>
        <p:nvSpPr>
          <p:cNvPr id="10" name="CuadroTexto 9"/>
          <p:cNvSpPr txBox="1"/>
          <p:nvPr/>
        </p:nvSpPr>
        <p:spPr>
          <a:xfrm>
            <a:off x="1548781" y="5086051"/>
            <a:ext cx="9094438" cy="646331"/>
          </a:xfrm>
          <a:prstGeom prst="rect">
            <a:avLst/>
          </a:prstGeom>
          <a:noFill/>
        </p:spPr>
        <p:txBody>
          <a:bodyPr wrap="square" rtlCol="0">
            <a:spAutoFit/>
          </a:bodyPr>
          <a:lstStyle/>
          <a:p>
            <a:pPr lvl="0" algn="ctr" eaLnBrk="0" fontAlgn="base" hangingPunct="0">
              <a:spcBef>
                <a:spcPct val="0"/>
              </a:spcBef>
              <a:spcAft>
                <a:spcPct val="0"/>
              </a:spcAft>
            </a:pPr>
            <a:endParaRPr kumimoji="0" lang="es-EC" altLang="zh-CN" sz="1600" b="0" i="0" u="none" strike="noStrike" cap="none" normalizeH="0" baseline="0" dirty="0">
              <a:ln>
                <a:noFill/>
              </a:ln>
              <a:solidFill>
                <a:schemeClr val="tx1"/>
              </a:solidFill>
              <a:effectLst/>
            </a:endParaRPr>
          </a:p>
          <a:p>
            <a:pPr lvl="0" algn="ctr" eaLnBrk="0" fontAlgn="base" hangingPunct="0">
              <a:spcBef>
                <a:spcPct val="0"/>
              </a:spcBef>
              <a:spcAft>
                <a:spcPct val="0"/>
              </a:spcAft>
            </a:pPr>
            <a:r>
              <a:rPr kumimoji="0" lang="es-ES" altLang="zh-CN"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Autor: Sr. SARANGO QUILLUPANGUI</a:t>
            </a:r>
            <a:r>
              <a:rPr kumimoji="0" lang="es-ES" altLang="zh-CN" sz="2000" b="1"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zh-CN"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ÁNGEL LEONARDO</a:t>
            </a:r>
            <a:endParaRPr kumimoji="0" lang="es-EC" altLang="zh-CN" sz="1600" b="0" i="0" u="none" strike="noStrike" cap="none" normalizeH="0" baseline="0" dirty="0">
              <a:ln>
                <a:noFill/>
              </a:ln>
              <a:solidFill>
                <a:schemeClr val="tx1"/>
              </a:solidFill>
              <a:effectLst/>
            </a:endParaRPr>
          </a:p>
        </p:txBody>
      </p:sp>
      <p:sp>
        <p:nvSpPr>
          <p:cNvPr id="12" name="17 Rectángulo"/>
          <p:cNvSpPr/>
          <p:nvPr/>
        </p:nvSpPr>
        <p:spPr>
          <a:xfrm>
            <a:off x="1259812" y="3261028"/>
            <a:ext cx="9144000" cy="151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2400" dirty="0">
                <a:solidFill>
                  <a:schemeClr val="tx1"/>
                </a:solidFill>
              </a:rPr>
              <a:t>EVOLUCIÓN EN LA CONCENTRACIÓN DE LA ATENCIÓN DURANTE UN MACROCICLO EN TAEKWONDOCAS SENIOR DE LA FEDERACIÓN DEPORTIVA DE SANTO DOMINGO DE LOS TSÁCHILAS</a:t>
            </a:r>
            <a:endParaRPr lang="es-EC" sz="2400" dirty="0">
              <a:solidFill>
                <a:srgbClr val="FF0000"/>
              </a:solidFill>
            </a:endParaRPr>
          </a:p>
        </p:txBody>
      </p:sp>
      <p:sp>
        <p:nvSpPr>
          <p:cNvPr id="2" name="Proceso alternativo 1"/>
          <p:cNvSpPr/>
          <p:nvPr/>
        </p:nvSpPr>
        <p:spPr>
          <a:xfrm>
            <a:off x="11518900" y="6057900"/>
            <a:ext cx="673100" cy="41910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 name="Grupo 2">
            <a:extLst>
              <a:ext uri="{FF2B5EF4-FFF2-40B4-BE49-F238E27FC236}">
                <a16:creationId xmlns:a16="http://schemas.microsoft.com/office/drawing/2014/main" id="{20E76D8C-63D3-40F1-9A4E-749977024B7F}"/>
              </a:ext>
            </a:extLst>
          </p:cNvPr>
          <p:cNvGrpSpPr/>
          <p:nvPr/>
        </p:nvGrpSpPr>
        <p:grpSpPr>
          <a:xfrm>
            <a:off x="0" y="-109943"/>
            <a:ext cx="12216039" cy="6967943"/>
            <a:chOff x="0" y="-109943"/>
            <a:chExt cx="12216039" cy="6967943"/>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9943"/>
              <a:ext cx="12216038" cy="6967943"/>
            </a:xfrm>
            <a:prstGeom prst="rect">
              <a:avLst/>
            </a:prstGeom>
          </p:spPr>
        </p:pic>
        <p:sp>
          <p:nvSpPr>
            <p:cNvPr id="9" name="Rectángulo 8">
              <a:extLst>
                <a:ext uri="{FF2B5EF4-FFF2-40B4-BE49-F238E27FC236}">
                  <a16:creationId xmlns:a16="http://schemas.microsoft.com/office/drawing/2014/main" id="{9CB694AC-E6F6-4C8E-A490-1D40C9816C9E}"/>
                </a:ext>
              </a:extLst>
            </p:cNvPr>
            <p:cNvSpPr/>
            <p:nvPr/>
          </p:nvSpPr>
          <p:spPr bwMode="auto">
            <a:xfrm>
              <a:off x="0" y="6516843"/>
              <a:ext cx="11887822" cy="326313"/>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grpSp>
    </p:spTree>
    <p:extLst>
      <p:ext uri="{BB962C8B-B14F-4D97-AF65-F5344CB8AC3E}">
        <p14:creationId xmlns:p14="http://schemas.microsoft.com/office/powerpoint/2010/main" val="1865777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624550" y="3526450"/>
            <a:ext cx="9871732" cy="2605674"/>
          </a:xfrm>
          <a:prstGeom prst="round2Diag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AutoNum type="arabicParenR"/>
              <a:defRPr/>
            </a:pPr>
            <a:r>
              <a:rPr lang="es-CO" sz="2000" dirty="0">
                <a:latin typeface="Arial" charset="0"/>
                <a:cs typeface="Arial" charset="0"/>
              </a:rPr>
              <a:t>Deportista 1: En cuanto a la rapidez de las acciones, presenta un aumento de las puntuaciones a medida que aumentan las etapas de preparación, por lo que se aprecia una mayor rapidez en cuanto a la cantidad de figuras recorridas, ya hacia el final. En la efectividad se puede apreciar que existe una disminución hacia la segunda aplicación, que luego aumenta en la última, es decir, va aumentando su concentración de la atención, la cual incluye la unión de estos dos aspectos rapidez y efectividad.</a:t>
            </a:r>
          </a:p>
        </p:txBody>
      </p:sp>
      <p:sp>
        <p:nvSpPr>
          <p:cNvPr id="6" name="3 Título"/>
          <p:cNvSpPr txBox="1">
            <a:spLocks/>
          </p:cNvSpPr>
          <p:nvPr/>
        </p:nvSpPr>
        <p:spPr>
          <a:xfrm>
            <a:off x="1788952" y="850383"/>
            <a:ext cx="9630253"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3.2.	ANÁLISIS INDIVIDUAL DEL NIVEL DE CONCENTRACIÓN </a:t>
            </a:r>
          </a:p>
          <a:p>
            <a:pPr algn="just">
              <a:defRPr/>
            </a:pPr>
            <a:r>
              <a:rPr lang="es-CO" sz="2100" b="1" dirty="0">
                <a:latin typeface="Arial" charset="0"/>
                <a:cs typeface="Arial" charset="0"/>
              </a:rPr>
              <a:t>DE LA ATENCIÓN DE LOS TAEKWONDOCAS </a:t>
            </a:r>
            <a:endParaRPr lang="es-ES" sz="2100" b="1" dirty="0">
              <a:latin typeface="Arial" charset="0"/>
              <a:cs typeface="Arial" charset="0"/>
            </a:endParaRPr>
          </a:p>
        </p:txBody>
      </p:sp>
      <p:grpSp>
        <p:nvGrpSpPr>
          <p:cNvPr id="14" name="Grupo 13"/>
          <p:cNvGrpSpPr/>
          <p:nvPr/>
        </p:nvGrpSpPr>
        <p:grpSpPr>
          <a:xfrm>
            <a:off x="0" y="-50296"/>
            <a:ext cx="12202650" cy="6908296"/>
            <a:chOff x="0" y="-50296"/>
            <a:chExt cx="12202650" cy="6755896"/>
          </a:xfrm>
        </p:grpSpPr>
        <p:sp>
          <p:nvSpPr>
            <p:cNvPr id="15"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6" name="Grupo 1"/>
            <p:cNvGrpSpPr>
              <a:grpSpLocks/>
            </p:cNvGrpSpPr>
            <p:nvPr/>
          </p:nvGrpSpPr>
          <p:grpSpPr bwMode="auto">
            <a:xfrm>
              <a:off x="0" y="0"/>
              <a:ext cx="12202650" cy="6705600"/>
              <a:chOff x="223645" y="0"/>
              <a:chExt cx="8747788" cy="6705041"/>
            </a:xfrm>
          </p:grpSpPr>
          <p:sp>
            <p:nvSpPr>
              <p:cNvPr id="17" name="CuadroTexto 16"/>
              <p:cNvSpPr txBox="1"/>
              <p:nvPr/>
            </p:nvSpPr>
            <p:spPr>
              <a:xfrm rot="16200000">
                <a:off x="5640563" y="2834439"/>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8" name="Rectángulo 17"/>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9" name="Conector recto 18"/>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0"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ector recto 20"/>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983" y="1457556"/>
            <a:ext cx="2533650" cy="1800225"/>
          </a:xfrm>
          <a:prstGeom prst="rect">
            <a:avLst/>
          </a:prstGeom>
        </p:spPr>
      </p:pic>
      <p:sp>
        <p:nvSpPr>
          <p:cNvPr id="24" name="CuadroTexto 23"/>
          <p:cNvSpPr txBox="1"/>
          <p:nvPr/>
        </p:nvSpPr>
        <p:spPr>
          <a:xfrm>
            <a:off x="11634152" y="6105900"/>
            <a:ext cx="5685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10</a:t>
            </a:r>
          </a:p>
        </p:txBody>
      </p:sp>
    </p:spTree>
    <p:extLst>
      <p:ext uri="{BB962C8B-B14F-4D97-AF65-F5344CB8AC3E}">
        <p14:creationId xmlns:p14="http://schemas.microsoft.com/office/powerpoint/2010/main" val="2683863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70881" y="1431480"/>
            <a:ext cx="10868867" cy="4891505"/>
          </a:xfrm>
          <a:prstGeom prst="round2Same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AutoNum type="arabicParenR" startAt="2"/>
              <a:defRPr/>
            </a:pPr>
            <a:r>
              <a:rPr lang="es-CO" sz="2000" dirty="0">
                <a:latin typeface="Arial" charset="0"/>
                <a:cs typeface="Arial" charset="0"/>
              </a:rPr>
              <a:t>Deportista 2: Con relación a la rapidez de las acciones, presenta en una primera aplicación 	menor puntuación que en la segunda, sin embargo, en la tercera está por encima de las dos anteriores, por lo que se aprecia una mayor rapidez en cuanto a la cantidad de figuras recorridas. En la efectividad, se observa una disminución de la concentración, Es decir va disminuyendo la efectividad, pero aumenta  la  rapidez,  por  lo  que  se  aprecia  una  ligera  mejoría  en  la concentración de la atención ya que esta es la unión de ambas, se debe trabajar con el taekwondoca sobre el deterioro que se produce.</a:t>
            </a:r>
          </a:p>
          <a:p>
            <a:pPr marL="457200" indent="-457200" algn="just">
              <a:buFontTx/>
              <a:buAutoNum type="arabicParenR" startAt="2"/>
              <a:defRPr/>
            </a:pPr>
            <a:r>
              <a:rPr lang="es-CO" sz="2000" dirty="0">
                <a:latin typeface="Arial" charset="0"/>
                <a:cs typeface="Arial" charset="0"/>
              </a:rPr>
              <a:t>Deportista 3: En cuanto a la rapidez de las acciones presenta un aumento de las puntuaciones a medida que aumentan las etapas de preparación, por lo que se aprecia una mayor rapidez en cuanto a la cantidad de figuras recorridas. En la efectividad se puede apreciar que existe una disminución hacia la segunda aplicación que luego aumenta en la última, es decir, aumentando su concentración de la atención.</a:t>
            </a:r>
          </a:p>
          <a:p>
            <a:pPr marL="457200" indent="-457200" algn="just">
              <a:buAutoNum type="arabicParenR" startAt="2"/>
              <a:defRPr/>
            </a:pPr>
            <a:endParaRPr lang="es-CO" sz="2000" dirty="0">
              <a:latin typeface="Arial" charset="0"/>
              <a:cs typeface="Arial" charset="0"/>
            </a:endParaRPr>
          </a:p>
        </p:txBody>
      </p:sp>
      <p:sp>
        <p:nvSpPr>
          <p:cNvPr id="6" name="3 Título"/>
          <p:cNvSpPr txBox="1">
            <a:spLocks/>
          </p:cNvSpPr>
          <p:nvPr/>
        </p:nvSpPr>
        <p:spPr>
          <a:xfrm>
            <a:off x="1846929" y="710738"/>
            <a:ext cx="9630253"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3.2.	ANÁLISIS INDIVIDUAL DEL NIVEL DE CONCENTRACIÓN </a:t>
            </a:r>
          </a:p>
          <a:p>
            <a:pPr algn="just">
              <a:defRPr/>
            </a:pPr>
            <a:r>
              <a:rPr lang="es-CO" sz="2100" b="1" dirty="0">
                <a:latin typeface="Arial" charset="0"/>
                <a:cs typeface="Arial" charset="0"/>
              </a:rPr>
              <a:t>DE LA ATENCIÓN DE LOS TAEKWONDOCAS </a:t>
            </a:r>
            <a:endParaRPr lang="es-ES" sz="2100" b="1" dirty="0">
              <a:latin typeface="Arial" charset="0"/>
              <a:cs typeface="Arial" charset="0"/>
            </a:endParaRPr>
          </a:p>
        </p:txBody>
      </p:sp>
      <p:grpSp>
        <p:nvGrpSpPr>
          <p:cNvPr id="14" name="Grupo 13"/>
          <p:cNvGrpSpPr/>
          <p:nvPr/>
        </p:nvGrpSpPr>
        <p:grpSpPr>
          <a:xfrm>
            <a:off x="0" y="-50296"/>
            <a:ext cx="12202650" cy="6908296"/>
            <a:chOff x="0" y="-50296"/>
            <a:chExt cx="12202650" cy="6755896"/>
          </a:xfrm>
        </p:grpSpPr>
        <p:sp>
          <p:nvSpPr>
            <p:cNvPr id="15"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6" name="Grupo 1"/>
            <p:cNvGrpSpPr>
              <a:grpSpLocks/>
            </p:cNvGrpSpPr>
            <p:nvPr/>
          </p:nvGrpSpPr>
          <p:grpSpPr bwMode="auto">
            <a:xfrm>
              <a:off x="0" y="0"/>
              <a:ext cx="12202650" cy="6705600"/>
              <a:chOff x="223645" y="0"/>
              <a:chExt cx="8747788" cy="6705041"/>
            </a:xfrm>
          </p:grpSpPr>
          <p:sp>
            <p:nvSpPr>
              <p:cNvPr id="17" name="CuadroTexto 16"/>
              <p:cNvSpPr txBox="1"/>
              <p:nvPr/>
            </p:nvSpPr>
            <p:spPr>
              <a:xfrm rot="16200000">
                <a:off x="5640563" y="2834439"/>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8" name="Rectángulo 17"/>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9" name="Conector recto 18"/>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0"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ector recto 20"/>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23" name="CuadroTexto 22"/>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11</a:t>
            </a:r>
          </a:p>
        </p:txBody>
      </p:sp>
    </p:spTree>
    <p:extLst>
      <p:ext uri="{BB962C8B-B14F-4D97-AF65-F5344CB8AC3E}">
        <p14:creationId xmlns:p14="http://schemas.microsoft.com/office/powerpoint/2010/main" val="1834819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16661" y="1332815"/>
            <a:ext cx="10873859" cy="5447911"/>
          </a:xfrm>
          <a:prstGeom prst="round2Same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AutoNum type="arabicParenR" startAt="4"/>
              <a:defRPr/>
            </a:pPr>
            <a:r>
              <a:rPr lang="es-CO" sz="1900" dirty="0">
                <a:latin typeface="Arial" charset="0"/>
                <a:cs typeface="Arial" charset="0"/>
              </a:rPr>
              <a:t>Deportista 4: En cuanto a la rapidez de las acciones el taekwondoca presenta un aumento de las puntuaciones a medida que aumentan las etapas de preparación, por lo que se aprecia una mayor rapidez en cuanto a la cantidad de figuras recorridas, ya hacia el final. Con relación a la efectividad se puede apreciar que existe una disminución hacia la segunda aplicación la cual se mantiene igual en la tercera. Es decir va disminuyendo la efectividad, pero aumenta la rapidez considerablemente,   por   lo   que   se   aprecia   una   ligera   mejoría </a:t>
            </a:r>
            <a:r>
              <a:rPr lang="es-ES" sz="1900" dirty="0">
                <a:latin typeface="Arial" charset="0"/>
                <a:cs typeface="Arial" charset="0"/>
              </a:rPr>
              <a:t>en   la concentración de la atención ya que esta es la unión de ambas, se debe trabajar con él sobre el deterioro que se produce.</a:t>
            </a:r>
          </a:p>
          <a:p>
            <a:pPr marL="457200" indent="-457200" algn="just">
              <a:buFontTx/>
              <a:buAutoNum type="arabicParenR" startAt="4"/>
              <a:defRPr/>
            </a:pPr>
            <a:r>
              <a:rPr lang="es-CO" sz="1900" dirty="0">
                <a:latin typeface="Arial" charset="0"/>
                <a:cs typeface="Arial" charset="0"/>
              </a:rPr>
              <a:t>Deportista 5: Con relación a la rapidez de las acciones el taekwondoca presenta en una primera aplicación una menor puntuación que en la segunda aplicación, sin embargo para la tercera aplicación la puntuación está por encima de las dos anteriores, por lo que se aprecia una mayor rapidez en cuanto a la cantidad de figuras  recorridas,  ya  hacia  el  final.  En  cuanto  a  la  efectividad  se  puede apreciar que existe una disminución hacia la segunda aplicación la cual se mantiene igual en la tercera, es decir va disminuyendo la efectividad, pero aumenta la rapidez, lo que se mantiene la concentración de la atención ya que esta es la unión de ambas.</a:t>
            </a:r>
          </a:p>
          <a:p>
            <a:pPr marL="457200" indent="-457200" algn="just">
              <a:buAutoNum type="arabicParenR" startAt="4"/>
              <a:defRPr/>
            </a:pPr>
            <a:endParaRPr lang="es-CO" sz="1900" dirty="0">
              <a:latin typeface="Arial" charset="0"/>
              <a:cs typeface="Arial" charset="0"/>
            </a:endParaRPr>
          </a:p>
        </p:txBody>
      </p:sp>
      <p:grpSp>
        <p:nvGrpSpPr>
          <p:cNvPr id="7" name="Grupo 6"/>
          <p:cNvGrpSpPr/>
          <p:nvPr/>
        </p:nvGrpSpPr>
        <p:grpSpPr>
          <a:xfrm>
            <a:off x="0" y="-90152"/>
            <a:ext cx="12189952" cy="6948152"/>
            <a:chOff x="0" y="-50296"/>
            <a:chExt cx="12189952" cy="6755896"/>
          </a:xfrm>
        </p:grpSpPr>
        <p:sp>
          <p:nvSpPr>
            <p:cNvPr id="8"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9" name="Grupo 1"/>
            <p:cNvGrpSpPr>
              <a:grpSpLocks/>
            </p:cNvGrpSpPr>
            <p:nvPr/>
          </p:nvGrpSpPr>
          <p:grpSpPr bwMode="auto">
            <a:xfrm>
              <a:off x="0" y="0"/>
              <a:ext cx="12189952" cy="6705600"/>
              <a:chOff x="223645" y="0"/>
              <a:chExt cx="8738685" cy="6705041"/>
            </a:xfrm>
          </p:grpSpPr>
          <p:sp>
            <p:nvSpPr>
              <p:cNvPr id="10" name="CuadroTexto 9"/>
              <p:cNvSpPr txBox="1"/>
              <p:nvPr/>
            </p:nvSpPr>
            <p:spPr>
              <a:xfrm rot="16200000">
                <a:off x="5631460"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1" name="Rectángulo 1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2" name="Conector recto 1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ector recto 13"/>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6" name="3 Título"/>
          <p:cNvSpPr txBox="1">
            <a:spLocks/>
          </p:cNvSpPr>
          <p:nvPr/>
        </p:nvSpPr>
        <p:spPr>
          <a:xfrm>
            <a:off x="1846929" y="710738"/>
            <a:ext cx="9630253"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3.2.	ANÁLISIS INDIVIDUAL DEL NIVEL DE CONCENTRACIÓN </a:t>
            </a:r>
          </a:p>
          <a:p>
            <a:pPr algn="just">
              <a:defRPr/>
            </a:pPr>
            <a:r>
              <a:rPr lang="es-CO" sz="2100" b="1" dirty="0">
                <a:latin typeface="Arial" charset="0"/>
                <a:cs typeface="Arial" charset="0"/>
              </a:rPr>
              <a:t>DE LA ATENCIÓN DE LOS TAEKWONDOCAS </a:t>
            </a:r>
            <a:endParaRPr lang="es-ES" sz="2100" b="1" dirty="0">
              <a:latin typeface="Arial" charset="0"/>
              <a:cs typeface="Arial" charset="0"/>
            </a:endParaRPr>
          </a:p>
        </p:txBody>
      </p:sp>
      <p:sp>
        <p:nvSpPr>
          <p:cNvPr id="18" name="CuadroTexto 17"/>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12</a:t>
            </a:r>
          </a:p>
        </p:txBody>
      </p:sp>
    </p:spTree>
    <p:extLst>
      <p:ext uri="{BB962C8B-B14F-4D97-AF65-F5344CB8AC3E}">
        <p14:creationId xmlns:p14="http://schemas.microsoft.com/office/powerpoint/2010/main" val="151900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103032" y="1501140"/>
            <a:ext cx="10868867" cy="4808800"/>
          </a:xfrm>
          <a:prstGeom prst="round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AutoNum type="arabicParenR" startAt="6"/>
              <a:defRPr/>
            </a:pPr>
            <a:r>
              <a:rPr lang="es-CO" sz="2000" dirty="0">
                <a:latin typeface="Arial" charset="0"/>
                <a:cs typeface="Arial" charset="0"/>
              </a:rPr>
              <a:t>Deportista 6: En cuanto a la rapidez de las acciones el taekwondoca presenta un aumento de las puntuaciones a medida que aumentan las etapas de preparación, por lo que se aprecia una mayor rapidez en cuanto a la cantidad de figuras recorridas, ya hacia el final. En cuanto a la efectividad se puede apreciar que existe una disminución hacia la segunda aplicación que luego aumenta en la última, es decir va aumentando su concentración de la atención la cual incluye la unión de estos dos aspectos rapidez y efectividad.</a:t>
            </a:r>
          </a:p>
          <a:p>
            <a:pPr marL="457200" indent="-457200" algn="just">
              <a:buFontTx/>
              <a:buAutoNum type="arabicParenR" startAt="6"/>
              <a:defRPr/>
            </a:pPr>
            <a:r>
              <a:rPr lang="es-CO" sz="2000" dirty="0">
                <a:latin typeface="Arial" charset="0"/>
                <a:cs typeface="Arial" charset="0"/>
              </a:rPr>
              <a:t>Deportista 7: En cuanto a la rapidez de las acciones el taekwondoca presenta un aumento de las puntuaciones a medida que aumentan las etapas de preparación, por lo que se aprecia una mayor rapidez en cuanto a la cantidad de figuras recorridas, ya hacia el final. En cuanto a la efectividad se puede apreciar que existe un deterioro a medida que aumentan las etapas de preparación, es decir va disminuyendo a efectividad, pero aumenta la rapidez, lo que se mantiene la concentración de la atención ya que esta es la unión de ambas, se debe trabajar con él sobre el deterioro que se produce.</a:t>
            </a:r>
          </a:p>
        </p:txBody>
      </p:sp>
      <p:grpSp>
        <p:nvGrpSpPr>
          <p:cNvPr id="7" name="Grupo 6"/>
          <p:cNvGrpSpPr/>
          <p:nvPr/>
        </p:nvGrpSpPr>
        <p:grpSpPr>
          <a:xfrm>
            <a:off x="0" y="-50296"/>
            <a:ext cx="12189954" cy="6908296"/>
            <a:chOff x="0" y="-50296"/>
            <a:chExt cx="12189954" cy="6755896"/>
          </a:xfrm>
        </p:grpSpPr>
        <p:sp>
          <p:nvSpPr>
            <p:cNvPr id="8"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9" name="Grupo 1"/>
            <p:cNvGrpSpPr>
              <a:grpSpLocks/>
            </p:cNvGrpSpPr>
            <p:nvPr/>
          </p:nvGrpSpPr>
          <p:grpSpPr bwMode="auto">
            <a:xfrm>
              <a:off x="0" y="0"/>
              <a:ext cx="12189954" cy="6705600"/>
              <a:chOff x="223645" y="0"/>
              <a:chExt cx="8738687" cy="6705041"/>
            </a:xfrm>
          </p:grpSpPr>
          <p:sp>
            <p:nvSpPr>
              <p:cNvPr id="10" name="CuadroTexto 9"/>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1" name="Rectángulo 1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2" name="Conector recto 1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ector recto 13"/>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7" name="3 Título"/>
          <p:cNvSpPr txBox="1">
            <a:spLocks/>
          </p:cNvSpPr>
          <p:nvPr/>
        </p:nvSpPr>
        <p:spPr>
          <a:xfrm>
            <a:off x="1846929" y="710738"/>
            <a:ext cx="9630253"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3.2.	ANÁLISIS INDIVIDUAL DEL NIVEL DE CONCENTRACIÓN </a:t>
            </a:r>
          </a:p>
          <a:p>
            <a:pPr algn="just">
              <a:defRPr/>
            </a:pPr>
            <a:r>
              <a:rPr lang="es-CO" sz="2100" b="1" dirty="0">
                <a:latin typeface="Arial" charset="0"/>
                <a:cs typeface="Arial" charset="0"/>
              </a:rPr>
              <a:t>DE LA ATENCIÓN DE LOS TAEKWONDOCAS </a:t>
            </a:r>
            <a:endParaRPr lang="es-ES" sz="2100" b="1" dirty="0">
              <a:latin typeface="Arial" charset="0"/>
              <a:cs typeface="Arial" charset="0"/>
            </a:endParaRPr>
          </a:p>
        </p:txBody>
      </p:sp>
      <p:sp>
        <p:nvSpPr>
          <p:cNvPr id="18" name="CuadroTexto 17"/>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13</a:t>
            </a:r>
          </a:p>
        </p:txBody>
      </p:sp>
    </p:spTree>
    <p:extLst>
      <p:ext uri="{BB962C8B-B14F-4D97-AF65-F5344CB8AC3E}">
        <p14:creationId xmlns:p14="http://schemas.microsoft.com/office/powerpoint/2010/main" val="403919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257298" y="1249073"/>
            <a:ext cx="10675964" cy="5493681"/>
          </a:xfrm>
          <a:prstGeom prst="round2Same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AutoNum type="arabicParenR" startAt="8"/>
              <a:defRPr/>
            </a:pPr>
            <a:r>
              <a:rPr lang="es-CO" sz="1950" dirty="0">
                <a:latin typeface="Arial" charset="0"/>
                <a:cs typeface="Arial" charset="0"/>
              </a:rPr>
              <a:t>Deportista 8: En cuanto a la rapidez de las acciones (Cantidad de figuras vistas) el taekwondoca presenta en una primera aplicación una mejor puntuación que en la segunda aplicación, sin embargo para la tercera aplicación la puntuación está por encima de las dos anteriores, por lo que se aprecia una mayor rapidez en cuanto a la cantidad de figuras recorridas, ya hacia el final. En cuanto a la efectividad se puede apreciar que existe una mejoría en la segunda aplicación y una disminución hacia la tercera, a medida que aumentan las etapas de preparación esta va disminuyendo. Es decir va aumentando su concentración de la atención la cual incluye la unión de estos dos aspectos rapidez y efectividad.</a:t>
            </a:r>
          </a:p>
          <a:p>
            <a:pPr marL="457200" indent="-457200" algn="just">
              <a:buFontTx/>
              <a:buAutoNum type="arabicParenR" startAt="8"/>
              <a:defRPr/>
            </a:pPr>
            <a:r>
              <a:rPr lang="es-CO" sz="1950" dirty="0">
                <a:latin typeface="Arial" charset="0"/>
                <a:cs typeface="Arial" charset="0"/>
              </a:rPr>
              <a:t>Deportista 9: En cuanto a la rapidez de las acciones el taekwondoca presenta un aumento de las puntuaciones a medida que aumentan las etapas de preparación, por lo que se aprecia una mayor rapidez en cuanto a la cantidad de figuras recorridas, ya hacia el final. En cuanto a la efectividad se puede apreciar que existe un aumento de la primera a la segunda aplicación sin embargo disminuye en la tercera   aplicación, es decir va disminuyendo la efectividad, pero aumenta la rapidez considerablemente, por lo que se aprecia una ligera mejoría en la concentración de la atención ya que esta es la unión de ambas, se debe trabajar con él sobre el deterioro que se produce.</a:t>
            </a:r>
          </a:p>
          <a:p>
            <a:pPr marL="457200" indent="-457200" algn="just">
              <a:buAutoNum type="arabicParenR" startAt="8"/>
              <a:defRPr/>
            </a:pPr>
            <a:endParaRPr lang="es-CO" sz="1950" dirty="0">
              <a:latin typeface="Arial" charset="0"/>
              <a:cs typeface="Arial" charset="0"/>
            </a:endParaRPr>
          </a:p>
        </p:txBody>
      </p:sp>
      <p:grpSp>
        <p:nvGrpSpPr>
          <p:cNvPr id="7" name="Grupo 6"/>
          <p:cNvGrpSpPr/>
          <p:nvPr/>
        </p:nvGrpSpPr>
        <p:grpSpPr>
          <a:xfrm>
            <a:off x="0" y="-50296"/>
            <a:ext cx="12189954" cy="6908296"/>
            <a:chOff x="0" y="-50296"/>
            <a:chExt cx="12189954" cy="6755896"/>
          </a:xfrm>
        </p:grpSpPr>
        <p:sp>
          <p:nvSpPr>
            <p:cNvPr id="8"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9" name="Grupo 1"/>
            <p:cNvGrpSpPr>
              <a:grpSpLocks/>
            </p:cNvGrpSpPr>
            <p:nvPr/>
          </p:nvGrpSpPr>
          <p:grpSpPr bwMode="auto">
            <a:xfrm>
              <a:off x="0" y="0"/>
              <a:ext cx="12189954" cy="6705600"/>
              <a:chOff x="223645" y="0"/>
              <a:chExt cx="8738687" cy="6705041"/>
            </a:xfrm>
          </p:grpSpPr>
          <p:sp>
            <p:nvSpPr>
              <p:cNvPr id="10" name="CuadroTexto 9"/>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1" name="Rectángulo 1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2" name="Conector recto 1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ector recto 13"/>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6" name="3 Título"/>
          <p:cNvSpPr txBox="1">
            <a:spLocks/>
          </p:cNvSpPr>
          <p:nvPr/>
        </p:nvSpPr>
        <p:spPr>
          <a:xfrm>
            <a:off x="1846929" y="710738"/>
            <a:ext cx="9630253"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3.2.	ANÁLISIS INDIVIDUAL DEL NIVEL DE CONCENTRACIÓN </a:t>
            </a:r>
          </a:p>
          <a:p>
            <a:pPr algn="just">
              <a:defRPr/>
            </a:pPr>
            <a:r>
              <a:rPr lang="es-CO" sz="2100" b="1" dirty="0">
                <a:latin typeface="Arial" charset="0"/>
                <a:cs typeface="Arial" charset="0"/>
              </a:rPr>
              <a:t>DE LA ATENCIÓN DE LOS TAEKWONDOCAS </a:t>
            </a:r>
            <a:endParaRPr lang="es-ES" sz="2100" b="1" dirty="0">
              <a:latin typeface="Arial" charset="0"/>
              <a:cs typeface="Arial" charset="0"/>
            </a:endParaRPr>
          </a:p>
        </p:txBody>
      </p:sp>
      <p:sp>
        <p:nvSpPr>
          <p:cNvPr id="18" name="CuadroTexto 17"/>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14</a:t>
            </a:r>
          </a:p>
        </p:txBody>
      </p:sp>
    </p:spTree>
    <p:extLst>
      <p:ext uri="{BB962C8B-B14F-4D97-AF65-F5344CB8AC3E}">
        <p14:creationId xmlns:p14="http://schemas.microsoft.com/office/powerpoint/2010/main" val="2398288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188193" y="1290167"/>
            <a:ext cx="10719284" cy="5563218"/>
          </a:xfrm>
          <a:prstGeom prst="round2Same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AutoNum type="arabicParenR" startAt="10"/>
              <a:defRPr/>
            </a:pPr>
            <a:r>
              <a:rPr lang="es-CO" sz="2000" dirty="0">
                <a:latin typeface="Arial" charset="0"/>
                <a:cs typeface="Arial" charset="0"/>
              </a:rPr>
              <a:t>Deportista 10: En cuanto a la rapidez de las acciones el taekwondoca presenta un aumento de las puntuaciones a medida que aumentan las etapas de preparación, por lo que se aprecia una mayor rapidez en cuanto a la cantidad de figuras recorridas, ya hacia el final. En cuanto a la efectividad se puede apreciar que existe una disminución hacia la segunda aplicación que luego aumenta en la última, es decir va aumentando su concentración de la atención la cual incluye la unión de estos dos aspectos rapidez y efectividad.</a:t>
            </a:r>
          </a:p>
          <a:p>
            <a:pPr marL="457200" indent="-457200" algn="just">
              <a:buFontTx/>
              <a:buAutoNum type="arabicParenR" startAt="10"/>
              <a:defRPr/>
            </a:pPr>
            <a:r>
              <a:rPr lang="es-CO" sz="2000" dirty="0">
                <a:latin typeface="Arial" charset="0"/>
                <a:cs typeface="Arial" charset="0"/>
              </a:rPr>
              <a:t>Deportista 11: En cuanto a la rapidez de las acciones el taekwondoca presenta un aumento de la primera a la segunda aplicación, sin embargo disminuye, con menos puntuación que la primera, para su tercera aplicación, por lo que se aprecia una disminución de la misma a medida que aumentan la exigencia en la etapa de preparación. En  cuanto  a  la  efectividad  se  puede  apreciar  que  existe  una mejoría y disminución a medida que aumentan las etapas de preparación, es decir va aumentando la efectividad, pero disminuye la rapidez, lo que se mantiene la concentración de la atención ya que esta es la unión de ambas, se debe trabajar con él sobre dicha disminución.</a:t>
            </a:r>
          </a:p>
          <a:p>
            <a:pPr marL="457200" indent="-457200" algn="just">
              <a:buAutoNum type="arabicParenR" startAt="10"/>
              <a:defRPr/>
            </a:pPr>
            <a:endParaRPr lang="es-CO" sz="2000" dirty="0">
              <a:latin typeface="Arial" charset="0"/>
              <a:cs typeface="Arial" charset="0"/>
            </a:endParaRPr>
          </a:p>
        </p:txBody>
      </p:sp>
      <p:grpSp>
        <p:nvGrpSpPr>
          <p:cNvPr id="7" name="Grupo 6"/>
          <p:cNvGrpSpPr/>
          <p:nvPr/>
        </p:nvGrpSpPr>
        <p:grpSpPr>
          <a:xfrm>
            <a:off x="0" y="-50296"/>
            <a:ext cx="12189954" cy="6908296"/>
            <a:chOff x="0" y="-50296"/>
            <a:chExt cx="12189954" cy="6755896"/>
          </a:xfrm>
        </p:grpSpPr>
        <p:sp>
          <p:nvSpPr>
            <p:cNvPr id="8"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9" name="Grupo 1"/>
            <p:cNvGrpSpPr>
              <a:grpSpLocks/>
            </p:cNvGrpSpPr>
            <p:nvPr/>
          </p:nvGrpSpPr>
          <p:grpSpPr bwMode="auto">
            <a:xfrm>
              <a:off x="0" y="0"/>
              <a:ext cx="12189954" cy="6705600"/>
              <a:chOff x="223645" y="0"/>
              <a:chExt cx="8738687" cy="6705041"/>
            </a:xfrm>
          </p:grpSpPr>
          <p:sp>
            <p:nvSpPr>
              <p:cNvPr id="10" name="CuadroTexto 9"/>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1" name="Rectángulo 1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2" name="Conector recto 1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ector recto 13"/>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6" name="3 Título"/>
          <p:cNvSpPr txBox="1">
            <a:spLocks/>
          </p:cNvSpPr>
          <p:nvPr/>
        </p:nvSpPr>
        <p:spPr>
          <a:xfrm>
            <a:off x="1846929" y="710738"/>
            <a:ext cx="9630253"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3.2.	ANÁLISIS INDIVIDUAL DEL NIVEL DE CONCENTRACIÓN </a:t>
            </a:r>
          </a:p>
          <a:p>
            <a:pPr algn="just">
              <a:defRPr/>
            </a:pPr>
            <a:r>
              <a:rPr lang="es-CO" sz="2100" b="1" dirty="0">
                <a:latin typeface="Arial" charset="0"/>
                <a:cs typeface="Arial" charset="0"/>
              </a:rPr>
              <a:t>DE LA ATENCIÓN DE LOS TAEKWONDOCAS </a:t>
            </a:r>
            <a:endParaRPr lang="es-ES" sz="2100" b="1" dirty="0">
              <a:latin typeface="Arial" charset="0"/>
              <a:cs typeface="Arial" charset="0"/>
            </a:endParaRPr>
          </a:p>
        </p:txBody>
      </p:sp>
      <p:sp>
        <p:nvSpPr>
          <p:cNvPr id="18" name="CuadroTexto 17"/>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15</a:t>
            </a:r>
          </a:p>
        </p:txBody>
      </p:sp>
    </p:spTree>
    <p:extLst>
      <p:ext uri="{BB962C8B-B14F-4D97-AF65-F5344CB8AC3E}">
        <p14:creationId xmlns:p14="http://schemas.microsoft.com/office/powerpoint/2010/main" val="4252831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463643" y="1256837"/>
            <a:ext cx="10457645" cy="5562525"/>
          </a:xfrm>
          <a:prstGeom prst="round2Same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AutoNum type="arabicParenR" startAt="12"/>
              <a:defRPr/>
            </a:pPr>
            <a:r>
              <a:rPr lang="es-CO" sz="2000" dirty="0">
                <a:latin typeface="Arial" charset="0"/>
                <a:cs typeface="Arial" charset="0"/>
              </a:rPr>
              <a:t>Deportista 12: En cuanto a la rapidez de las acciones el taekwondoca presenta un aumento de las puntuaciones a medida que aumentan las etapas de preparación, por lo que se aprecia una mayor rapidez en cuanto a la cantidad de figuras recorridas, ya hacia el final. En cuanto a la efectividad se puede apreciar que existe un deterioro a medida que aumentan las etapas de preparación, es decir va disminuyendo la efectividad, pero aumenta la rapidez, lo que se mantiene la concentración de la atención ya que esta es la unión de ambas, se debe trabajar con él sobre el deterioro que se produce.</a:t>
            </a:r>
          </a:p>
          <a:p>
            <a:pPr marL="457200" indent="-457200" algn="just">
              <a:buAutoNum type="arabicParenR" startAt="12"/>
              <a:defRPr/>
            </a:pPr>
            <a:endParaRPr lang="es-CO" sz="1000" dirty="0">
              <a:latin typeface="Arial" charset="0"/>
              <a:cs typeface="Arial" charset="0"/>
            </a:endParaRPr>
          </a:p>
          <a:p>
            <a:pPr marL="457200" indent="-457200" algn="just">
              <a:buFontTx/>
              <a:buAutoNum type="arabicParenR" startAt="12"/>
              <a:defRPr/>
            </a:pPr>
            <a:r>
              <a:rPr lang="es-CO" sz="2000" dirty="0">
                <a:latin typeface="Arial" charset="0"/>
                <a:cs typeface="Arial" charset="0"/>
              </a:rPr>
              <a:t>Deportista 13: En cuanto a la rapidez de las acciones el taekwondoca presenta un aumento de las puntuaciones a medida que aumentan las etapas de preparación, por lo que se aprecia una mayor rapidez en cuanto a la cantidad de figuras recorridas, ya hacia el final. En cuanto a la efectividad se puede apreciar que existe una disminución   hacia   la   tercera   aplicación.   Es   decir   va   disminuyendo   la efectividad, pero aumenta la rapidez considerablemente, por lo que se aprecia una mejoría en la concentración de la atención ya que esta es la unión de ambas, se debe trabajar con él sobre el deterioro que se produce.</a:t>
            </a:r>
          </a:p>
          <a:p>
            <a:pPr marL="457200" indent="-457200" algn="just">
              <a:buAutoNum type="arabicParenR" startAt="12"/>
              <a:defRPr/>
            </a:pPr>
            <a:endParaRPr lang="es-CO" sz="2000" dirty="0">
              <a:latin typeface="Arial" charset="0"/>
              <a:cs typeface="Arial" charset="0"/>
            </a:endParaRPr>
          </a:p>
        </p:txBody>
      </p:sp>
      <p:grpSp>
        <p:nvGrpSpPr>
          <p:cNvPr id="7" name="Grupo 6"/>
          <p:cNvGrpSpPr/>
          <p:nvPr/>
        </p:nvGrpSpPr>
        <p:grpSpPr>
          <a:xfrm>
            <a:off x="0" y="-50296"/>
            <a:ext cx="12189954" cy="6908296"/>
            <a:chOff x="0" y="-50296"/>
            <a:chExt cx="12189954" cy="6755896"/>
          </a:xfrm>
        </p:grpSpPr>
        <p:sp>
          <p:nvSpPr>
            <p:cNvPr id="8"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9" name="Grupo 1"/>
            <p:cNvGrpSpPr>
              <a:grpSpLocks/>
            </p:cNvGrpSpPr>
            <p:nvPr/>
          </p:nvGrpSpPr>
          <p:grpSpPr bwMode="auto">
            <a:xfrm>
              <a:off x="0" y="0"/>
              <a:ext cx="12189954" cy="6705600"/>
              <a:chOff x="223645" y="0"/>
              <a:chExt cx="8738687" cy="6705041"/>
            </a:xfrm>
          </p:grpSpPr>
          <p:sp>
            <p:nvSpPr>
              <p:cNvPr id="10" name="CuadroTexto 9"/>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1" name="Rectángulo 1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2" name="Conector recto 1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ector recto 13"/>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6" name="3 Título"/>
          <p:cNvSpPr txBox="1">
            <a:spLocks/>
          </p:cNvSpPr>
          <p:nvPr/>
        </p:nvSpPr>
        <p:spPr>
          <a:xfrm>
            <a:off x="1846929" y="710738"/>
            <a:ext cx="9630253"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3.2.	ANÁLISIS INDIVIDUAL DEL NIVEL DE CONCENTRACIÓN </a:t>
            </a:r>
          </a:p>
          <a:p>
            <a:pPr algn="just">
              <a:defRPr/>
            </a:pPr>
            <a:r>
              <a:rPr lang="es-CO" sz="2100" b="1" dirty="0">
                <a:latin typeface="Arial" charset="0"/>
                <a:cs typeface="Arial" charset="0"/>
              </a:rPr>
              <a:t>DE LA ATENCIÓN DE LOS TAEKWONDOCAS </a:t>
            </a:r>
            <a:endParaRPr lang="es-ES" sz="2100" b="1" dirty="0">
              <a:latin typeface="Arial" charset="0"/>
              <a:cs typeface="Arial" charset="0"/>
            </a:endParaRPr>
          </a:p>
        </p:txBody>
      </p:sp>
      <p:sp>
        <p:nvSpPr>
          <p:cNvPr id="18" name="CuadroTexto 17"/>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16</a:t>
            </a:r>
          </a:p>
        </p:txBody>
      </p:sp>
    </p:spTree>
    <p:extLst>
      <p:ext uri="{BB962C8B-B14F-4D97-AF65-F5344CB8AC3E}">
        <p14:creationId xmlns:p14="http://schemas.microsoft.com/office/powerpoint/2010/main" val="2091595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235617" y="1428834"/>
            <a:ext cx="10505365" cy="4593669"/>
          </a:xfrm>
          <a:prstGeom prst="round2Diag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AutoNum type="arabicParenR" startAt="14"/>
              <a:defRPr/>
            </a:pPr>
            <a:r>
              <a:rPr lang="es-CO" sz="2000" dirty="0">
                <a:latin typeface="Arial" charset="0"/>
                <a:cs typeface="Arial" charset="0"/>
              </a:rPr>
              <a:t>Deportista 14: En  cuanto  a  la  rapidez  de  las  acciones  el  taekwondoca  presenta  en  una primera aplicación una mejor puntuación que en la segunda aplicación, sin embargo para la tercera aplicación la puntuación está por encima de las dos anteriores, por lo que se aprecia una mayor rapidez en cuanto a la cantidad de figuras  recorridas,  ya  hacia  el  final.  En  cuanto  a  la  efectividad  se  puede apreciar que existe una mejoría en la segunda aplicación sin embargo existe una disminución en la tercera, de manera general disminuye la efectividad a medida que aumentan las etapas de preparación. Es decir va aumentando su concentración de la atención la cual incluye la unión de estos dos aspectos rapidez y efectividad.</a:t>
            </a:r>
          </a:p>
          <a:p>
            <a:pPr marL="457200" indent="-457200" algn="just">
              <a:buAutoNum type="arabicParenR" startAt="14"/>
              <a:defRPr/>
            </a:pPr>
            <a:endParaRPr lang="es-CO" sz="2000" dirty="0">
              <a:latin typeface="Arial" charset="0"/>
              <a:cs typeface="Arial" charset="0"/>
            </a:endParaRPr>
          </a:p>
          <a:p>
            <a:pPr algn="just">
              <a:defRPr/>
            </a:pPr>
            <a:r>
              <a:rPr lang="es-CO" sz="2000" dirty="0">
                <a:latin typeface="Arial" charset="0"/>
                <a:cs typeface="Arial" charset="0"/>
              </a:rPr>
              <a:t>15)	Deportistas 15-20: Se incrementa la capacidad de rapidez de reacción en estos últimos taekwondoca (5 sujetos) de forma similar, aspecto evidenciado en las puntuaciones de la efectividad y la capacidad física estudiada.</a:t>
            </a:r>
          </a:p>
        </p:txBody>
      </p:sp>
      <p:grpSp>
        <p:nvGrpSpPr>
          <p:cNvPr id="7" name="Grupo 6"/>
          <p:cNvGrpSpPr/>
          <p:nvPr/>
        </p:nvGrpSpPr>
        <p:grpSpPr>
          <a:xfrm>
            <a:off x="0" y="-50297"/>
            <a:ext cx="12189951" cy="6901857"/>
            <a:chOff x="0" y="-50296"/>
            <a:chExt cx="12189951" cy="6755896"/>
          </a:xfrm>
        </p:grpSpPr>
        <p:sp>
          <p:nvSpPr>
            <p:cNvPr id="8"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9" name="Grupo 1"/>
            <p:cNvGrpSpPr>
              <a:grpSpLocks/>
            </p:cNvGrpSpPr>
            <p:nvPr/>
          </p:nvGrpSpPr>
          <p:grpSpPr bwMode="auto">
            <a:xfrm>
              <a:off x="0" y="0"/>
              <a:ext cx="12189951" cy="6705600"/>
              <a:chOff x="223645" y="0"/>
              <a:chExt cx="8738684" cy="6705041"/>
            </a:xfrm>
          </p:grpSpPr>
          <p:sp>
            <p:nvSpPr>
              <p:cNvPr id="10" name="CuadroTexto 9"/>
              <p:cNvSpPr txBox="1"/>
              <p:nvPr/>
            </p:nvSpPr>
            <p:spPr>
              <a:xfrm rot="16200000">
                <a:off x="5631459"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1" name="Rectángulo 1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2" name="Conector recto 1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ector recto 13"/>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6" name="3 Título"/>
          <p:cNvSpPr txBox="1">
            <a:spLocks/>
          </p:cNvSpPr>
          <p:nvPr/>
        </p:nvSpPr>
        <p:spPr>
          <a:xfrm>
            <a:off x="1846929" y="710738"/>
            <a:ext cx="9630253"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3.2.	ANÁLISIS INDIVIDUAL DEL NIVEL DE CONCENTRACIÓN </a:t>
            </a:r>
          </a:p>
          <a:p>
            <a:pPr algn="just">
              <a:defRPr/>
            </a:pPr>
            <a:r>
              <a:rPr lang="es-CO" sz="2100" b="1" dirty="0">
                <a:latin typeface="Arial" charset="0"/>
                <a:cs typeface="Arial" charset="0"/>
              </a:rPr>
              <a:t>DE LA ATENCIÓN DE LOS TAEKWONDOCAS </a:t>
            </a:r>
            <a:endParaRPr lang="es-ES" sz="2100" b="1" dirty="0">
              <a:latin typeface="Arial" charset="0"/>
              <a:cs typeface="Arial" charset="0"/>
            </a:endParaRPr>
          </a:p>
        </p:txBody>
      </p:sp>
      <p:sp>
        <p:nvSpPr>
          <p:cNvPr id="18" name="CuadroTexto 17"/>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17</a:t>
            </a:r>
          </a:p>
        </p:txBody>
      </p:sp>
    </p:spTree>
    <p:extLst>
      <p:ext uri="{BB962C8B-B14F-4D97-AF65-F5344CB8AC3E}">
        <p14:creationId xmlns:p14="http://schemas.microsoft.com/office/powerpoint/2010/main" val="4250524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2987793" y="347119"/>
            <a:ext cx="8024464"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defRPr/>
            </a:pPr>
            <a:r>
              <a:rPr lang="es-CO" sz="2100" b="1" dirty="0">
                <a:latin typeface="Arial" charset="0"/>
                <a:cs typeface="Arial" charset="0"/>
              </a:rPr>
              <a:t>3.3.	NIVELES DE CONCENTRACIÓN DE LA ATENCIÓN EN LOS TRES PERIODOS DE LA PREPARACIÓN ESTUDIADOS</a:t>
            </a:r>
            <a:endParaRPr lang="es-ES" sz="2100" b="1" dirty="0">
              <a:latin typeface="Arial" charset="0"/>
              <a:cs typeface="Arial" charset="0"/>
            </a:endParaRPr>
          </a:p>
        </p:txBody>
      </p:sp>
      <p:sp>
        <p:nvSpPr>
          <p:cNvPr id="7" name="8 CuadroTexto"/>
          <p:cNvSpPr txBox="1"/>
          <p:nvPr/>
        </p:nvSpPr>
        <p:spPr>
          <a:xfrm>
            <a:off x="5692901" y="1335019"/>
            <a:ext cx="5175965" cy="5022652"/>
          </a:xfrm>
          <a:prstGeom prst="round2DiagRect">
            <a:avLst/>
          </a:prstGeom>
          <a:solidFill>
            <a:schemeClr val="bg1"/>
          </a:solidFill>
          <a:ln w="38100">
            <a:solidFill>
              <a:srgbClr val="00723D"/>
            </a:solidFill>
          </a:ln>
        </p:spPr>
        <p:txBody>
          <a:bodyPr wrap="square">
            <a:spAutoFit/>
          </a:bodyPr>
          <a:lstStyle/>
          <a:p>
            <a:pPr algn="just" eaLnBrk="1" hangingPunct="1">
              <a:defRPr/>
            </a:pPr>
            <a:r>
              <a:rPr lang="es-ES" sz="1700" dirty="0">
                <a:latin typeface="Arial" charset="0"/>
                <a:cs typeface="Arial" charset="0"/>
              </a:rPr>
              <a:t>Los valores promedios obtenidos en la tabla 2, evidencian una media en el test 1 de 232 puntos, una media en el test 2 de 237 puntos y una media o promedio en el test 3 de 240 puntos. Lo anterior demuestra un incremento en los puntajes obtenidos con el test de </a:t>
            </a:r>
            <a:r>
              <a:rPr lang="es-ES" sz="1700" dirty="0" err="1">
                <a:latin typeface="Arial" charset="0"/>
                <a:cs typeface="Arial" charset="0"/>
              </a:rPr>
              <a:t>Tolouse-Pieron</a:t>
            </a:r>
            <a:r>
              <a:rPr lang="es-ES" sz="1700" dirty="0">
                <a:latin typeface="Arial" charset="0"/>
                <a:cs typeface="Arial" charset="0"/>
              </a:rPr>
              <a:t> en los deportistas estudiados según se incrementa el tiempo de la preparación deportiva y se acerca a la competencia deportiva. Los datos evidencian un aumento notable de la concentración de la atención según se avanza al Periodo de Preparación Competitiva, teniendo presente las variables estudiadas, tanto la rapidez (cantidad total de figuras vistas), y la efectividad de las acciones (Coeficiente de trabajo correcto).</a:t>
            </a: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22" b="3625"/>
          <a:stretch/>
        </p:blipFill>
        <p:spPr bwMode="auto">
          <a:xfrm>
            <a:off x="336519" y="1372645"/>
            <a:ext cx="5048282" cy="502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3 Título"/>
          <p:cNvSpPr txBox="1">
            <a:spLocks/>
          </p:cNvSpPr>
          <p:nvPr/>
        </p:nvSpPr>
        <p:spPr>
          <a:xfrm>
            <a:off x="11175734" y="413349"/>
            <a:ext cx="308100" cy="61182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1800" b="1" dirty="0">
                <a:solidFill>
                  <a:srgbClr val="00723D"/>
                </a:solidFill>
                <a:latin typeface="Arial" panose="020B0604020202020204" pitchFamily="34" charset="0"/>
                <a:cs typeface="Arial" panose="020B0604020202020204" pitchFamily="34" charset="0"/>
              </a:rPr>
              <a:t>ANÁLISIS  </a:t>
            </a:r>
          </a:p>
          <a:p>
            <a:pPr>
              <a:defRPr/>
            </a:pPr>
            <a:endParaRPr lang="es-CO" sz="1800" b="1" dirty="0">
              <a:solidFill>
                <a:srgbClr val="00723D"/>
              </a:solidFill>
              <a:latin typeface="Arial" panose="020B0604020202020204" pitchFamily="34" charset="0"/>
              <a:cs typeface="Arial" panose="020B0604020202020204" pitchFamily="34" charset="0"/>
            </a:endParaRPr>
          </a:p>
          <a:p>
            <a:pPr>
              <a:defRPr/>
            </a:pPr>
            <a:r>
              <a:rPr lang="es-CO" sz="1800" b="1" dirty="0">
                <a:solidFill>
                  <a:srgbClr val="00723D"/>
                </a:solidFill>
                <a:latin typeface="Arial" panose="020B0604020202020204" pitchFamily="34" charset="0"/>
                <a:cs typeface="Arial" panose="020B0604020202020204" pitchFamily="34" charset="0"/>
              </a:rPr>
              <a:t>DE </a:t>
            </a:r>
          </a:p>
          <a:p>
            <a:pPr>
              <a:defRPr/>
            </a:pPr>
            <a:endParaRPr lang="es-CO" sz="1800" b="1" dirty="0">
              <a:solidFill>
                <a:srgbClr val="00723D"/>
              </a:solidFill>
              <a:latin typeface="Arial" panose="020B0604020202020204" pitchFamily="34" charset="0"/>
              <a:cs typeface="Arial" panose="020B0604020202020204" pitchFamily="34" charset="0"/>
            </a:endParaRPr>
          </a:p>
          <a:p>
            <a:pPr>
              <a:defRPr/>
            </a:pPr>
            <a:r>
              <a:rPr lang="es-CO" sz="1800" b="1" dirty="0">
                <a:solidFill>
                  <a:srgbClr val="00723D"/>
                </a:solidFill>
                <a:latin typeface="Arial" panose="020B0604020202020204" pitchFamily="34" charset="0"/>
                <a:cs typeface="Arial" panose="020B0604020202020204" pitchFamily="34" charset="0"/>
              </a:rPr>
              <a:t>LOS </a:t>
            </a:r>
          </a:p>
          <a:p>
            <a:pPr>
              <a:defRPr/>
            </a:pPr>
            <a:endParaRPr lang="es-CO" sz="1800" b="1" dirty="0">
              <a:solidFill>
                <a:srgbClr val="00723D"/>
              </a:solidFill>
              <a:latin typeface="Arial" panose="020B0604020202020204" pitchFamily="34" charset="0"/>
              <a:cs typeface="Arial" panose="020B0604020202020204" pitchFamily="34" charset="0"/>
            </a:endParaRPr>
          </a:p>
          <a:p>
            <a:pPr>
              <a:defRPr/>
            </a:pPr>
            <a:r>
              <a:rPr lang="es-CO" sz="1800" b="1" dirty="0">
                <a:solidFill>
                  <a:srgbClr val="00723D"/>
                </a:solidFill>
                <a:latin typeface="Arial" panose="020B0604020202020204" pitchFamily="34" charset="0"/>
                <a:cs typeface="Arial" panose="020B0604020202020204" pitchFamily="34" charset="0"/>
              </a:rPr>
              <a:t>RESULTADOS</a:t>
            </a:r>
            <a:endParaRPr lang="es-ES_tradnl" sz="1800" b="1" dirty="0">
              <a:solidFill>
                <a:srgbClr val="00723D"/>
              </a:solidFill>
              <a:latin typeface="Arial" panose="020B0604020202020204" pitchFamily="34" charset="0"/>
              <a:cs typeface="Arial" panose="020B0604020202020204" pitchFamily="34" charset="0"/>
            </a:endParaRPr>
          </a:p>
        </p:txBody>
      </p:sp>
      <p:sp>
        <p:nvSpPr>
          <p:cNvPr id="32" name="CuadroTexto 31"/>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18</a:t>
            </a:r>
          </a:p>
        </p:txBody>
      </p:sp>
      <p:grpSp>
        <p:nvGrpSpPr>
          <p:cNvPr id="13" name="Grupo 1"/>
          <p:cNvGrpSpPr>
            <a:grpSpLocks/>
          </p:cNvGrpSpPr>
          <p:nvPr/>
        </p:nvGrpSpPr>
        <p:grpSpPr bwMode="auto">
          <a:xfrm>
            <a:off x="86094" y="0"/>
            <a:ext cx="12103862" cy="6845011"/>
            <a:chOff x="285363" y="0"/>
            <a:chExt cx="8676970" cy="6260577"/>
          </a:xfrm>
        </p:grpSpPr>
        <p:sp>
          <p:nvSpPr>
            <p:cNvPr id="14" name="CuadroTexto 13"/>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cxnSp>
          <p:nvCxnSpPr>
            <p:cNvPr id="15" name="Conector recto 14"/>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6" name="Imagen 12"/>
            <p:cNvPicPr>
              <a:picLocks noChangeAspect="1"/>
            </p:cNvPicPr>
            <p:nvPr/>
          </p:nvPicPr>
          <p:blipFill>
            <a:blip r:embed="rId3">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370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840961" y="1380738"/>
            <a:ext cx="6851678" cy="5005626"/>
          </a:xfrm>
          <a:prstGeom prst="round2DiagRect">
            <a:avLst/>
          </a:prstGeom>
          <a:solidFill>
            <a:schemeClr val="bg1"/>
          </a:solidFill>
          <a:ln>
            <a:solidFill>
              <a:srgbClr val="00723D"/>
            </a:solidFill>
          </a:ln>
        </p:spPr>
        <p:txBody>
          <a:bodyPr wrap="square">
            <a:spAutoFit/>
          </a:bodyPr>
          <a:lstStyle/>
          <a:p>
            <a:pPr algn="just" eaLnBrk="1" hangingPunct="1">
              <a:defRPr/>
            </a:pPr>
            <a:r>
              <a:rPr lang="es-CO" dirty="0">
                <a:latin typeface="Arial" charset="0"/>
                <a:cs typeface="Arial" charset="0"/>
              </a:rPr>
              <a:t>Como se evidencia en la tabla 3, la Prueba de Friedman ha determinado la existencia de diferencias significativas (p=0,000) al comparar los tres momentos en que se aplicó el test de </a:t>
            </a:r>
            <a:r>
              <a:rPr lang="es-CO" dirty="0" err="1">
                <a:latin typeface="Arial" charset="0"/>
                <a:cs typeface="Arial" charset="0"/>
              </a:rPr>
              <a:t>Tolouse-Pieron</a:t>
            </a:r>
            <a:r>
              <a:rPr lang="es-CO" dirty="0">
                <a:latin typeface="Arial" charset="0"/>
                <a:cs typeface="Arial" charset="0"/>
              </a:rPr>
              <a:t> (Periodos Preparatorio General (Test 1), Periodo Preparatorio Especial (Test 2) y Periodo  Competitivo (Test 3)). Por otra parte, al comparar los rangos promedios obtenidos con la Prueba de Friedman, se evidencia que el rango más alto perteneció a la prueba o test 3 (Rango promedio: 2,90), indicando un incremento significativo de la concentración de la atención en los taekwondocas sometidos a estudio a medida que se acerca el periodo competitivo. Lo anterior evidencia que el programa de entrenamiento de 10 meses ha evidenciado mejoras en el indicador psicológico estudiado, induciendo mejoras del rendimiento deportivo a medida que se implementó el programa de preparación deportiva.</a:t>
            </a:r>
            <a:endParaRPr lang="es-ES" dirty="0">
              <a:latin typeface="Arial" charset="0"/>
              <a:cs typeface="Arial" charset="0"/>
            </a:endParaRPr>
          </a:p>
        </p:txBody>
      </p:sp>
      <p:grpSp>
        <p:nvGrpSpPr>
          <p:cNvPr id="8" name="Grupo 7"/>
          <p:cNvGrpSpPr/>
          <p:nvPr/>
        </p:nvGrpSpPr>
        <p:grpSpPr>
          <a:xfrm>
            <a:off x="0" y="-50296"/>
            <a:ext cx="12189954" cy="6908296"/>
            <a:chOff x="0" y="-50296"/>
            <a:chExt cx="12189954" cy="6755896"/>
          </a:xfrm>
        </p:grpSpPr>
        <p:sp>
          <p:nvSpPr>
            <p:cNvPr id="11"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2" name="Grupo 1"/>
            <p:cNvGrpSpPr>
              <a:grpSpLocks/>
            </p:cNvGrpSpPr>
            <p:nvPr/>
          </p:nvGrpSpPr>
          <p:grpSpPr bwMode="auto">
            <a:xfrm>
              <a:off x="0" y="0"/>
              <a:ext cx="12189954" cy="6705600"/>
              <a:chOff x="223645" y="0"/>
              <a:chExt cx="8738687" cy="6705041"/>
            </a:xfrm>
          </p:grpSpPr>
          <p:sp>
            <p:nvSpPr>
              <p:cNvPr id="13" name="CuadroTexto 12"/>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4" name="Rectángulo 13"/>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5" name="Conector recto 14"/>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6"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9" name="3 Título"/>
          <p:cNvSpPr txBox="1">
            <a:spLocks/>
          </p:cNvSpPr>
          <p:nvPr/>
        </p:nvSpPr>
        <p:spPr>
          <a:xfrm>
            <a:off x="1846929" y="747715"/>
            <a:ext cx="8024464"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defRPr/>
            </a:pPr>
            <a:r>
              <a:rPr lang="es-CO" sz="2100" b="1" dirty="0">
                <a:latin typeface="Arial" charset="0"/>
                <a:cs typeface="Arial" charset="0"/>
              </a:rPr>
              <a:t>3.3.	NIVELES DE CONCENTRACIÓN DE LA ATENCIÓN EN LOS TRES PERIODOS DE LA PREPARACIÓN ESTUDIADOS</a:t>
            </a:r>
            <a:endParaRPr lang="es-ES" sz="2100" b="1" dirty="0">
              <a:latin typeface="Arial" charset="0"/>
              <a:cs typeface="Arial" charset="0"/>
            </a:endParaRPr>
          </a:p>
        </p:txBody>
      </p:sp>
      <p:sp>
        <p:nvSpPr>
          <p:cNvPr id="21" name="CuadroTexto 20"/>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19</a:t>
            </a:r>
          </a:p>
        </p:txBody>
      </p:sp>
      <p:pic>
        <p:nvPicPr>
          <p:cNvPr id="20" name="Imagen 19"/>
          <p:cNvPicPr>
            <a:picLocks noChangeAspect="1"/>
          </p:cNvPicPr>
          <p:nvPr/>
        </p:nvPicPr>
        <p:blipFill rotWithShape="1">
          <a:blip r:embed="rId3"/>
          <a:srcRect r="23385" b="9045"/>
          <a:stretch/>
        </p:blipFill>
        <p:spPr>
          <a:xfrm>
            <a:off x="43524" y="1882484"/>
            <a:ext cx="3720711" cy="1440891"/>
          </a:xfrm>
          <a:prstGeom prst="rect">
            <a:avLst/>
          </a:prstGeom>
        </p:spPr>
      </p:pic>
      <p:pic>
        <p:nvPicPr>
          <p:cNvPr id="22" name="Imagen 21"/>
          <p:cNvPicPr>
            <a:picLocks noChangeAspect="1"/>
          </p:cNvPicPr>
          <p:nvPr/>
        </p:nvPicPr>
        <p:blipFill rotWithShape="1">
          <a:blip r:embed="rId4"/>
          <a:srcRect r="73851" b="7692"/>
          <a:stretch/>
        </p:blipFill>
        <p:spPr>
          <a:xfrm>
            <a:off x="740386" y="3534031"/>
            <a:ext cx="1741031" cy="1110654"/>
          </a:xfrm>
          <a:prstGeom prst="rect">
            <a:avLst/>
          </a:prstGeom>
        </p:spPr>
      </p:pic>
      <p:pic>
        <p:nvPicPr>
          <p:cNvPr id="23" name="Imagen 22"/>
          <p:cNvPicPr>
            <a:picLocks noChangeAspect="1"/>
          </p:cNvPicPr>
          <p:nvPr/>
        </p:nvPicPr>
        <p:blipFill rotWithShape="1">
          <a:blip r:embed="rId5"/>
          <a:srcRect r="67086" b="6455"/>
          <a:stretch/>
        </p:blipFill>
        <p:spPr>
          <a:xfrm>
            <a:off x="589400" y="5002291"/>
            <a:ext cx="2043004" cy="1303664"/>
          </a:xfrm>
          <a:prstGeom prst="rect">
            <a:avLst/>
          </a:prstGeom>
        </p:spPr>
      </p:pic>
      <p:sp>
        <p:nvSpPr>
          <p:cNvPr id="2" name="CuadroTexto 1"/>
          <p:cNvSpPr txBox="1"/>
          <p:nvPr/>
        </p:nvSpPr>
        <p:spPr>
          <a:xfrm>
            <a:off x="119709" y="1235413"/>
            <a:ext cx="3434315" cy="769441"/>
          </a:xfrm>
          <a:prstGeom prst="rect">
            <a:avLst/>
          </a:prstGeom>
          <a:noFill/>
        </p:spPr>
        <p:txBody>
          <a:bodyPr wrap="square" rtlCol="0">
            <a:spAutoFit/>
          </a:bodyPr>
          <a:lstStyle/>
          <a:p>
            <a:r>
              <a:rPr lang="es-ES" sz="1100" dirty="0"/>
              <a:t>Tabla 3</a:t>
            </a:r>
          </a:p>
          <a:p>
            <a:r>
              <a:rPr lang="es-ES" sz="1100" dirty="0"/>
              <a:t>Prueba de Friedman para K muestras independientes aplicadas al test de </a:t>
            </a:r>
            <a:r>
              <a:rPr lang="es-ES" sz="1100" dirty="0" err="1"/>
              <a:t>Tolouse-Pieron</a:t>
            </a:r>
            <a:r>
              <a:rPr lang="es-ES" sz="1100" dirty="0"/>
              <a:t> en tres periodos de la preparación.</a:t>
            </a:r>
          </a:p>
        </p:txBody>
      </p:sp>
    </p:spTree>
    <p:extLst>
      <p:ext uri="{BB962C8B-B14F-4D97-AF65-F5344CB8AC3E}">
        <p14:creationId xmlns:p14="http://schemas.microsoft.com/office/powerpoint/2010/main" val="2421578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1866899" y="893503"/>
            <a:ext cx="184731" cy="369332"/>
          </a:xfrm>
          <a:prstGeom prst="rect">
            <a:avLst/>
          </a:prstGeom>
          <a:noFill/>
        </p:spPr>
        <p:txBody>
          <a:bodyPr wrap="none" rtlCol="0">
            <a:spAutoFit/>
          </a:bodyPr>
          <a:lstStyle/>
          <a:p>
            <a:endParaRPr lang="es-EC" dirty="0"/>
          </a:p>
        </p:txBody>
      </p:sp>
      <p:sp>
        <p:nvSpPr>
          <p:cNvPr id="3" name="CuadroTexto 2"/>
          <p:cNvSpPr txBox="1"/>
          <p:nvPr/>
        </p:nvSpPr>
        <p:spPr>
          <a:xfrm rot="10800000" flipV="1">
            <a:off x="-1" y="1226885"/>
            <a:ext cx="11032178" cy="5632311"/>
          </a:xfrm>
          <a:prstGeom prst="rect">
            <a:avLst/>
          </a:prstGeom>
          <a:noFill/>
        </p:spPr>
        <p:txBody>
          <a:bodyPr wrap="square" rtlCol="0">
            <a:spAutoFit/>
          </a:bodyPr>
          <a:lstStyle/>
          <a:p>
            <a:pPr algn="just"/>
            <a:r>
              <a:rPr lang="es-CO" sz="2000" dirty="0">
                <a:latin typeface="Arial" charset="0"/>
                <a:cs typeface="Arial" charset="0"/>
              </a:rPr>
              <a:t>          La concentración consiste en un proceso psíquico en concentrar toda la atención mental sobre un objeto o actividad especificada  a realizar en un momento determinado, una variable psicológica útil en los procesos de dirección del entrenamiento deportivo. El objetivo de la investigación es evaluar el nivel de concentración de la atención en un macrociclo de entrenamiento en taekwondocas senior de la Federación Deportiva de Santo Domingo de los Tsáchilas. La investigación es descriptiva, transversal y correlacional, estudiando una muestra de 20 taekwondocas de la categoría senior (mayores de 19 años) ambos sexos, aplicándoles el Test de Tolouse-Pieron en tres momentos diferentes durante el periodo de duración del macrociclo de entrenamiento conformado por 10 meses (Periodo Preparatorio General, Periodo Preparatorio Especial y Periodo Competitivo). La investigación parte de una entrevista a 10 entrenadores especialistas nacionales de taekwondo que delimitan la importancia teórica a investigar. Se demostró la existencia de un aumento en términos de medias de la concentración de la atención en la muestra sometida a entrenamiento por 10 meses, mientras que las diferencias según </a:t>
            </a:r>
            <a:r>
              <a:rPr lang="es-CO" sz="2000" dirty="0" err="1">
                <a:latin typeface="Arial" charset="0"/>
                <a:cs typeface="Arial" charset="0"/>
              </a:rPr>
              <a:t>Wilcoxon</a:t>
            </a:r>
            <a:r>
              <a:rPr lang="es-CO" sz="2000" dirty="0">
                <a:latin typeface="Arial" charset="0"/>
                <a:cs typeface="Arial" charset="0"/>
              </a:rPr>
              <a:t> no fueron significativas al comparar los datos antes y después de realizar un combate de control en el periodo pre-competitivo, indicando una recuperación del indicador psicológico evaluado a corto plazo, y por ende un efecto positivo del diseño del entrenamiento implementado en el </a:t>
            </a:r>
            <a:r>
              <a:rPr lang="es-CO" sz="2000" dirty="0" err="1">
                <a:latin typeface="Arial" charset="0"/>
                <a:cs typeface="Arial" charset="0"/>
              </a:rPr>
              <a:t>macrociclo</a:t>
            </a:r>
            <a:r>
              <a:rPr lang="es-CO" sz="2000" dirty="0">
                <a:latin typeface="Arial" charset="0"/>
                <a:cs typeface="Arial" charset="0"/>
              </a:rPr>
              <a:t> entrenado.</a:t>
            </a:r>
          </a:p>
          <a:p>
            <a:pPr algn="just"/>
            <a:endParaRPr lang="es-EC" sz="2000" dirty="0"/>
          </a:p>
        </p:txBody>
      </p:sp>
      <p:graphicFrame>
        <p:nvGraphicFramePr>
          <p:cNvPr id="5" name="Tabla 4"/>
          <p:cNvGraphicFramePr>
            <a:graphicFrameLocks noGrp="1"/>
          </p:cNvGraphicFramePr>
          <p:nvPr>
            <p:extLst>
              <p:ext uri="{D42A27DB-BD31-4B8C-83A1-F6EECF244321}">
                <p14:modId xmlns:p14="http://schemas.microsoft.com/office/powerpoint/2010/main" val="1524399469"/>
              </p:ext>
            </p:extLst>
          </p:nvPr>
        </p:nvGraphicFramePr>
        <p:xfrm>
          <a:off x="571500" y="218521"/>
          <a:ext cx="6718300" cy="814682"/>
        </p:xfrm>
        <a:graphic>
          <a:graphicData uri="http://schemas.openxmlformats.org/drawingml/2006/table">
            <a:tbl>
              <a:tblPr firstRow="1" bandRow="1">
                <a:tableStyleId>{93296810-A885-4BE3-A3E7-6D5BEEA58F35}</a:tableStyleId>
              </a:tblPr>
              <a:tblGrid>
                <a:gridCol w="6718300">
                  <a:extLst>
                    <a:ext uri="{9D8B030D-6E8A-4147-A177-3AD203B41FA5}">
                      <a16:colId xmlns:a16="http://schemas.microsoft.com/office/drawing/2014/main" val="20000"/>
                    </a:ext>
                  </a:extLst>
                </a:gridCol>
              </a:tblGrid>
              <a:tr h="814682">
                <a:tc>
                  <a:txBody>
                    <a:bodyPr/>
                    <a:lstStyle/>
                    <a:p>
                      <a:pPr algn="ctr"/>
                      <a:r>
                        <a:rPr lang="es-EC" sz="3200" b="1" kern="1200" dirty="0">
                          <a:solidFill>
                            <a:srgbClr val="00723D"/>
                          </a:solidFill>
                          <a:latin typeface="Arial" panose="020B0604020202020204" pitchFamily="34" charset="0"/>
                          <a:ea typeface="+mj-ea"/>
                          <a:cs typeface="Arial" panose="020B0604020202020204" pitchFamily="34" charset="0"/>
                        </a:rPr>
                        <a:t>INTRODUCCIÓN</a:t>
                      </a:r>
                    </a:p>
                  </a:txBody>
                  <a:tcPr>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11582400" y="5784790"/>
            <a:ext cx="4699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a:t>
            </a:r>
          </a:p>
        </p:txBody>
      </p:sp>
      <p:grpSp>
        <p:nvGrpSpPr>
          <p:cNvPr id="7" name="Grupo 1"/>
          <p:cNvGrpSpPr>
            <a:grpSpLocks/>
          </p:cNvGrpSpPr>
          <p:nvPr/>
        </p:nvGrpSpPr>
        <p:grpSpPr bwMode="auto">
          <a:xfrm>
            <a:off x="1" y="0"/>
            <a:ext cx="12189955" cy="6858000"/>
            <a:chOff x="223645" y="0"/>
            <a:chExt cx="8738688" cy="6705041"/>
          </a:xfrm>
        </p:grpSpPr>
        <p:sp>
          <p:nvSpPr>
            <p:cNvPr id="9" name="CuadroTexto 8"/>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sp>
          <p:nvSpPr>
            <p:cNvPr id="10" name="Rectángulo 9"/>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1" name="Conector recto 10"/>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2"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ector recto 12"/>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5" name="CuadroTexto 14"/>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a:t>
            </a:r>
          </a:p>
        </p:txBody>
      </p:sp>
    </p:spTree>
    <p:extLst>
      <p:ext uri="{BB962C8B-B14F-4D97-AF65-F5344CB8AC3E}">
        <p14:creationId xmlns:p14="http://schemas.microsoft.com/office/powerpoint/2010/main" val="110709463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380010" y="67124"/>
            <a:ext cx="8986543" cy="11693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3.4.	ANÁLISIS DE LA CONCENTRACIÓN DE LA ATENCIÓN ANTES Y DESPUÉS DE FINALIZADO UN COMPETICIÓN DE CONTROL</a:t>
            </a:r>
            <a:endParaRPr lang="es-ES" sz="2100" b="1" dirty="0">
              <a:latin typeface="Arial" charset="0"/>
              <a:cs typeface="Arial" charset="0"/>
            </a:endParaRPr>
          </a:p>
        </p:txBody>
      </p:sp>
      <p:sp>
        <p:nvSpPr>
          <p:cNvPr id="7" name="8 CuadroTexto"/>
          <p:cNvSpPr txBox="1"/>
          <p:nvPr/>
        </p:nvSpPr>
        <p:spPr>
          <a:xfrm>
            <a:off x="6031601" y="1553447"/>
            <a:ext cx="4837266" cy="4918115"/>
          </a:xfrm>
          <a:prstGeom prst="round2DiagRect">
            <a:avLst/>
          </a:prstGeom>
          <a:solidFill>
            <a:schemeClr val="bg1"/>
          </a:solidFill>
          <a:ln w="28575">
            <a:solidFill>
              <a:srgbClr val="00723D"/>
            </a:solidFill>
          </a:ln>
        </p:spPr>
        <p:txBody>
          <a:bodyPr wrap="square">
            <a:spAutoFit/>
          </a:bodyPr>
          <a:lstStyle/>
          <a:p>
            <a:pPr algn="just" eaLnBrk="1" hangingPunct="1">
              <a:defRPr/>
            </a:pPr>
            <a:r>
              <a:rPr lang="es-CO" sz="1600" dirty="0">
                <a:latin typeface="Arial" charset="0"/>
                <a:cs typeface="Arial" charset="0"/>
              </a:rPr>
              <a:t>La variable A estudiada (Cantidad total de figuras vistas) evidenció una media o promedio en el pretest de 238 puntos, disminuyendo la media como parte del postest (234 puntos). Para el caso de la variable B estudiada (Cantidad de figuras bien tachadas), la media del pretest también fue mayor (32) que la evidenciada en el postest (30). Para el caso de la variable V estudiada (Cantidad de errores), la media del pretest (1,3) también fue mayor que la presentada en el postest (0,9). Por consiguiente, la media del Coeficiente del trabajo correcto (E) fue menor en el pretest (0,955) que en postest (0,970), siendo por otra parte la Intensidad de la Atención mayor en el pretest (229) que el postest (228). </a:t>
            </a:r>
            <a:endParaRPr lang="es-ES" sz="1600" dirty="0">
              <a:latin typeface="Arial" charset="0"/>
              <a:cs typeface="Arial" charset="0"/>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655" r="4389" b="3691"/>
          <a:stretch/>
        </p:blipFill>
        <p:spPr bwMode="auto">
          <a:xfrm>
            <a:off x="280812" y="1764507"/>
            <a:ext cx="5535436" cy="464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upo 1"/>
          <p:cNvGrpSpPr>
            <a:grpSpLocks/>
          </p:cNvGrpSpPr>
          <p:nvPr/>
        </p:nvGrpSpPr>
        <p:grpSpPr bwMode="auto">
          <a:xfrm>
            <a:off x="0" y="0"/>
            <a:ext cx="12189954" cy="6858000"/>
            <a:chOff x="223645" y="0"/>
            <a:chExt cx="8738687" cy="6705041"/>
          </a:xfrm>
        </p:grpSpPr>
        <p:sp>
          <p:nvSpPr>
            <p:cNvPr id="19" name="CuadroTexto 18"/>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20" name="Rectángulo 19"/>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21" name="Conector recto 20"/>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496065" y="468274"/>
              <a:ext cx="73928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504579" y="527006"/>
              <a:ext cx="7384365"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2"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sp>
        <p:nvSpPr>
          <p:cNvPr id="14" name="CuadroTexto 13"/>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20</a:t>
            </a:r>
          </a:p>
        </p:txBody>
      </p:sp>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916" b="87214"/>
          <a:stretch/>
        </p:blipFill>
        <p:spPr bwMode="auto">
          <a:xfrm>
            <a:off x="380010" y="1259599"/>
            <a:ext cx="5389085" cy="50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12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14407" y="3140227"/>
            <a:ext cx="5586297" cy="3166824"/>
          </a:xfrm>
          <a:prstGeom prst="round2DiagRect">
            <a:avLst/>
          </a:prstGeom>
          <a:solidFill>
            <a:schemeClr val="bg1"/>
          </a:solidFill>
          <a:ln w="38100">
            <a:solidFill>
              <a:srgbClr val="00723D"/>
            </a:solidFill>
          </a:ln>
        </p:spPr>
        <p:txBody>
          <a:bodyPr wrap="square">
            <a:spAutoFit/>
          </a:bodyPr>
          <a:lstStyle/>
          <a:p>
            <a:pPr algn="just" eaLnBrk="1" hangingPunct="1">
              <a:defRPr/>
            </a:pPr>
            <a:r>
              <a:rPr lang="es-CO" dirty="0">
                <a:latin typeface="Arial" charset="0"/>
                <a:cs typeface="Arial" charset="0"/>
              </a:rPr>
              <a:t>Para el caso de la variable A (Cantidad total de figuras vistas), la tabla 5 evidencia una diferencia significativa (p=0,000) al comprar los datos del pretest con el postest, existiendo 19 rangos negativos y un empate, lo cual indica que al menos 19 deportistas disminuyeron la cantidad de figuras vistas en el postest, aspecto que naturalmente es evidente dado la existencia de un incremento del nivel de cansancio deportivo, y por ende de la concentración de la atención. </a:t>
            </a:r>
            <a:endParaRPr lang="es-ES" dirty="0">
              <a:latin typeface="Arial" charset="0"/>
              <a:cs typeface="Arial" charset="0"/>
            </a:endParaRP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201"/>
          <a:stretch/>
        </p:blipFill>
        <p:spPr bwMode="auto">
          <a:xfrm>
            <a:off x="945773" y="1381677"/>
            <a:ext cx="3653824" cy="167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o 7"/>
          <p:cNvGrpSpPr/>
          <p:nvPr/>
        </p:nvGrpSpPr>
        <p:grpSpPr>
          <a:xfrm>
            <a:off x="0" y="-51516"/>
            <a:ext cx="12189951" cy="6909516"/>
            <a:chOff x="0" y="-50296"/>
            <a:chExt cx="12189951" cy="6755896"/>
          </a:xfrm>
        </p:grpSpPr>
        <p:sp>
          <p:nvSpPr>
            <p:cNvPr id="11"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2" name="Grupo 1"/>
            <p:cNvGrpSpPr>
              <a:grpSpLocks/>
            </p:cNvGrpSpPr>
            <p:nvPr/>
          </p:nvGrpSpPr>
          <p:grpSpPr bwMode="auto">
            <a:xfrm>
              <a:off x="0" y="0"/>
              <a:ext cx="12189951" cy="6705600"/>
              <a:chOff x="223645" y="0"/>
              <a:chExt cx="8738684" cy="6705041"/>
            </a:xfrm>
          </p:grpSpPr>
          <p:sp>
            <p:nvSpPr>
              <p:cNvPr id="13" name="CuadroTexto 12"/>
              <p:cNvSpPr txBox="1"/>
              <p:nvPr/>
            </p:nvSpPr>
            <p:spPr>
              <a:xfrm rot="16200000">
                <a:off x="5631459"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4" name="Rectángulo 13"/>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5" name="Conector recto 14"/>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6" name="Imagen 12"/>
              <p:cNvPicPr>
                <a:picLocks noChangeAspect="1"/>
              </p:cNvPicPr>
              <p:nvPr/>
            </p:nvPicPr>
            <p:blipFill>
              <a:blip r:embed="rId3">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9" name="3 Título"/>
          <p:cNvSpPr txBox="1">
            <a:spLocks/>
          </p:cNvSpPr>
          <p:nvPr/>
        </p:nvSpPr>
        <p:spPr>
          <a:xfrm>
            <a:off x="1846699" y="90925"/>
            <a:ext cx="8986543" cy="11693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3.4.	ANÁLISIS DE LA CONCENTRACIÓN DE LA ATENCIÓN ANTES Y DESPUÉS DE FINALIZADO UN COMPETICIÓN DE CONTROL</a:t>
            </a:r>
            <a:endParaRPr lang="es-ES" sz="2100" b="1" dirty="0">
              <a:latin typeface="Arial" charset="0"/>
              <a:cs typeface="Arial" charset="0"/>
            </a:endParaRPr>
          </a:p>
        </p:txBody>
      </p:sp>
      <p:pic>
        <p:nvPicPr>
          <p:cNvPr id="20" name="Imagen 19"/>
          <p:cNvPicPr>
            <a:picLocks noChangeAspect="1"/>
          </p:cNvPicPr>
          <p:nvPr/>
        </p:nvPicPr>
        <p:blipFill rotWithShape="1">
          <a:blip r:embed="rId4">
            <a:extLst>
              <a:ext uri="{28A0092B-C50C-407E-A947-70E740481C1C}">
                <a14:useLocalDpi xmlns:a14="http://schemas.microsoft.com/office/drawing/2010/main" val="0"/>
              </a:ext>
            </a:extLst>
          </a:blip>
          <a:srcRect l="6507" t="2559" r="42699"/>
          <a:stretch/>
        </p:blipFill>
        <p:spPr>
          <a:xfrm>
            <a:off x="6532069" y="1353445"/>
            <a:ext cx="3903314" cy="4991972"/>
          </a:xfrm>
          <a:prstGeom prst="rect">
            <a:avLst/>
          </a:prstGeom>
          <a:ln>
            <a:noFill/>
          </a:ln>
          <a:effectLst>
            <a:outerShdw blurRad="292100" dist="139700" dir="2700000" algn="tl" rotWithShape="0">
              <a:srgbClr val="333333">
                <a:alpha val="65000"/>
              </a:srgbClr>
            </a:outerShdw>
          </a:effectLst>
        </p:spPr>
      </p:pic>
      <p:sp>
        <p:nvSpPr>
          <p:cNvPr id="22" name="CuadroTexto 21"/>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21</a:t>
            </a:r>
          </a:p>
        </p:txBody>
      </p:sp>
    </p:spTree>
    <p:extLst>
      <p:ext uri="{BB962C8B-B14F-4D97-AF65-F5344CB8AC3E}">
        <p14:creationId xmlns:p14="http://schemas.microsoft.com/office/powerpoint/2010/main" val="3506191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CuadroTexto"/>
          <p:cNvSpPr txBox="1"/>
          <p:nvPr/>
        </p:nvSpPr>
        <p:spPr>
          <a:xfrm>
            <a:off x="4285456" y="2080667"/>
            <a:ext cx="6307138" cy="3371136"/>
          </a:xfrm>
          <a:prstGeom prst="round2DiagRect">
            <a:avLst/>
          </a:prstGeom>
          <a:solidFill>
            <a:schemeClr val="bg1"/>
          </a:solidFill>
          <a:ln w="28575">
            <a:solidFill>
              <a:srgbClr val="00723D"/>
            </a:solidFill>
          </a:ln>
        </p:spPr>
        <p:txBody>
          <a:bodyPr>
            <a:spAutoFit/>
          </a:bodyPr>
          <a:lstStyle/>
          <a:p>
            <a:pPr algn="just" eaLnBrk="1" hangingPunct="1">
              <a:defRPr/>
            </a:pPr>
            <a:r>
              <a:rPr lang="es-CO" sz="2400" dirty="0">
                <a:latin typeface="Arial" charset="0"/>
                <a:cs typeface="Arial" charset="0"/>
              </a:rPr>
              <a:t>Se evidencia en la tabla 6 la existencia de diferencias significativas según Wilcoxon (p=0,000), de los cuales existen 19 rangos negativos y un empate, evidenciándose que la mayoría de los deportistas estudiados disminuyeron los aciertos al instante de tachar las figuras dispuestas en el protocolo de registro (Figura 1).</a:t>
            </a:r>
            <a:endParaRPr lang="es-ES" sz="2400" dirty="0">
              <a:latin typeface="Arial" charset="0"/>
              <a:cs typeface="Arial" charset="0"/>
            </a:endParaRPr>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528"/>
          <a:stretch/>
        </p:blipFill>
        <p:spPr bwMode="auto">
          <a:xfrm>
            <a:off x="354445" y="1672001"/>
            <a:ext cx="3706639" cy="171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o 8"/>
          <p:cNvGrpSpPr/>
          <p:nvPr/>
        </p:nvGrpSpPr>
        <p:grpSpPr>
          <a:xfrm>
            <a:off x="0" y="-50296"/>
            <a:ext cx="12189954" cy="6908296"/>
            <a:chOff x="0" y="-50296"/>
            <a:chExt cx="12189954" cy="6755896"/>
          </a:xfrm>
        </p:grpSpPr>
        <p:sp>
          <p:nvSpPr>
            <p:cNvPr id="10"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1" name="Grupo 1"/>
            <p:cNvGrpSpPr>
              <a:grpSpLocks/>
            </p:cNvGrpSpPr>
            <p:nvPr/>
          </p:nvGrpSpPr>
          <p:grpSpPr bwMode="auto">
            <a:xfrm>
              <a:off x="0" y="0"/>
              <a:ext cx="12189954" cy="6705600"/>
              <a:chOff x="223645" y="0"/>
              <a:chExt cx="8738687" cy="6705041"/>
            </a:xfrm>
          </p:grpSpPr>
          <p:sp>
            <p:nvSpPr>
              <p:cNvPr id="12" name="CuadroTexto 11"/>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3" name="Rectángulo 12"/>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4" name="Conector recto 13"/>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5" name="Imagen 12"/>
              <p:cNvPicPr>
                <a:picLocks noChangeAspect="1"/>
              </p:cNvPicPr>
              <p:nvPr/>
            </p:nvPicPr>
            <p:blipFill>
              <a:blip r:embed="rId3">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ector recto 15"/>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8" name="3 Título"/>
          <p:cNvSpPr txBox="1">
            <a:spLocks/>
          </p:cNvSpPr>
          <p:nvPr/>
        </p:nvSpPr>
        <p:spPr>
          <a:xfrm>
            <a:off x="1882324" y="43425"/>
            <a:ext cx="8986543" cy="11693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3.4.	ANÁLISIS DE LA CONCENTRACIÓN DE LA ATENCIÓN ANTES Y DESPUÉS DE FINALIZADO UN COMPETICIÓN DE CONTROL</a:t>
            </a:r>
            <a:endParaRPr lang="es-ES" sz="2100" b="1" dirty="0">
              <a:latin typeface="Arial" charset="0"/>
              <a:cs typeface="Arial" charset="0"/>
            </a:endParaRPr>
          </a:p>
        </p:txBody>
      </p:sp>
      <p:sp>
        <p:nvSpPr>
          <p:cNvPr id="20" name="CuadroTexto 19"/>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22</a:t>
            </a:r>
          </a:p>
        </p:txBody>
      </p:sp>
    </p:spTree>
    <p:extLst>
      <p:ext uri="{BB962C8B-B14F-4D97-AF65-F5344CB8AC3E}">
        <p14:creationId xmlns:p14="http://schemas.microsoft.com/office/powerpoint/2010/main" val="2607244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8 CuadroTexto"/>
          <p:cNvSpPr txBox="1"/>
          <p:nvPr/>
        </p:nvSpPr>
        <p:spPr>
          <a:xfrm>
            <a:off x="3544143" y="1205121"/>
            <a:ext cx="7324724" cy="5323880"/>
          </a:xfrm>
          <a:prstGeom prst="round2SameRect">
            <a:avLst/>
          </a:prstGeom>
          <a:solidFill>
            <a:schemeClr val="bg1"/>
          </a:solidFill>
          <a:ln w="28575">
            <a:solidFill>
              <a:srgbClr val="FF0000"/>
            </a:solidFill>
          </a:ln>
        </p:spPr>
        <p:txBody>
          <a:bodyPr wrap="square">
            <a:spAutoFit/>
          </a:bodyPr>
          <a:lstStyle/>
          <a:p>
            <a:pPr algn="just" eaLnBrk="1" hangingPunct="1">
              <a:defRPr/>
            </a:pPr>
            <a:r>
              <a:rPr lang="es-CO" dirty="0">
                <a:latin typeface="Arial" charset="0"/>
                <a:cs typeface="Arial" charset="0"/>
              </a:rPr>
              <a:t>Para el caso de los datos dispuestos en la tabla 6, </a:t>
            </a:r>
            <a:r>
              <a:rPr lang="es-CO" dirty="0" err="1">
                <a:latin typeface="Arial" charset="0"/>
                <a:cs typeface="Arial" charset="0"/>
              </a:rPr>
              <a:t>Wilcoxon</a:t>
            </a:r>
            <a:r>
              <a:rPr lang="es-CO" dirty="0">
                <a:latin typeface="Arial" charset="0"/>
                <a:cs typeface="Arial" charset="0"/>
              </a:rPr>
              <a:t> obtiene diferencias significativas (p=0,048), estableciéndose 9 rangos negativos que infieren que en 9 deportistas disminuyeron la cantidad de errores en la prueba de </a:t>
            </a:r>
            <a:r>
              <a:rPr lang="es-CO" dirty="0" err="1">
                <a:latin typeface="Arial" charset="0"/>
                <a:cs typeface="Arial" charset="0"/>
              </a:rPr>
              <a:t>Tolouse-Pieron</a:t>
            </a:r>
            <a:r>
              <a:rPr lang="es-CO" dirty="0">
                <a:latin typeface="Arial" charset="0"/>
                <a:cs typeface="Arial" charset="0"/>
              </a:rPr>
              <a:t>, mientras que tres deportistas incrementaron sus errores, más la existencia de ocho empates, o sea en ocho deportistas se evidenciaron la misma cantidad de errores en la prueba del pretest y el postest. Es útil evidenciar, que a pesar de indicar la lógica que como parte del postest, y al existir una mayor fatiga muscular, la existencia de descontrol muscular tiene a ser mayor, infiriendo que mayor debía ser los errores en la prueba de valoración del rendimiento de la concentración de la atención; sin embargo, al existir un grupo considerable de deportistas con la misma cantidad de errores, y otros con menores errores que la prueba inicial, se evidencia que el entrenamiento diseñado ha repercutido positivamente en la mejora de la concentración de la atención, como parte del análisis de la fase periodo de preparación pre-competitiva.</a:t>
            </a:r>
            <a:endParaRPr lang="es-ES" dirty="0">
              <a:latin typeface="Arial" charset="0"/>
              <a:cs typeface="Arial" charset="0"/>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077"/>
          <a:stretch/>
        </p:blipFill>
        <p:spPr bwMode="auto">
          <a:xfrm>
            <a:off x="347029" y="1548832"/>
            <a:ext cx="3119603" cy="146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o 7"/>
          <p:cNvGrpSpPr/>
          <p:nvPr/>
        </p:nvGrpSpPr>
        <p:grpSpPr>
          <a:xfrm>
            <a:off x="0" y="-50296"/>
            <a:ext cx="12189954" cy="6908296"/>
            <a:chOff x="0" y="-50296"/>
            <a:chExt cx="12189954" cy="6755896"/>
          </a:xfrm>
        </p:grpSpPr>
        <p:sp>
          <p:nvSpPr>
            <p:cNvPr id="9"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0" name="Grupo 1"/>
            <p:cNvGrpSpPr>
              <a:grpSpLocks/>
            </p:cNvGrpSpPr>
            <p:nvPr/>
          </p:nvGrpSpPr>
          <p:grpSpPr bwMode="auto">
            <a:xfrm>
              <a:off x="0" y="0"/>
              <a:ext cx="12189954" cy="6705600"/>
              <a:chOff x="223645" y="0"/>
              <a:chExt cx="8738687" cy="6705041"/>
            </a:xfrm>
          </p:grpSpPr>
          <p:sp>
            <p:nvSpPr>
              <p:cNvPr id="13" name="CuadroTexto 12"/>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4" name="Rectángulo 13"/>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5" name="Conector recto 14"/>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6" name="Imagen 12"/>
              <p:cNvPicPr>
                <a:picLocks noChangeAspect="1"/>
              </p:cNvPicPr>
              <p:nvPr/>
            </p:nvPicPr>
            <p:blipFill>
              <a:blip r:embed="rId3">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9" name="3 Título"/>
          <p:cNvSpPr txBox="1">
            <a:spLocks/>
          </p:cNvSpPr>
          <p:nvPr/>
        </p:nvSpPr>
        <p:spPr>
          <a:xfrm>
            <a:off x="1882324" y="43425"/>
            <a:ext cx="8986543" cy="11693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3.4.	ANÁLISIS DE LA CONCENTRACIÓN DE LA ATENCIÓN ANTES Y DESPUÉS DE FINALIZADO UN COMPETICIÓN DE CONTROL</a:t>
            </a:r>
            <a:endParaRPr lang="es-ES" sz="2100" b="1" dirty="0">
              <a:latin typeface="Arial" charset="0"/>
              <a:cs typeface="Arial" charset="0"/>
            </a:endParaRPr>
          </a:p>
        </p:txBody>
      </p:sp>
      <p:sp>
        <p:nvSpPr>
          <p:cNvPr id="21" name="CuadroTexto 20"/>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23</a:t>
            </a:r>
          </a:p>
        </p:txBody>
      </p:sp>
    </p:spTree>
    <p:extLst>
      <p:ext uri="{BB962C8B-B14F-4D97-AF65-F5344CB8AC3E}">
        <p14:creationId xmlns:p14="http://schemas.microsoft.com/office/powerpoint/2010/main" val="1040356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8 CuadroTexto"/>
          <p:cNvSpPr txBox="1"/>
          <p:nvPr/>
        </p:nvSpPr>
        <p:spPr>
          <a:xfrm>
            <a:off x="3412901" y="1182978"/>
            <a:ext cx="7554907" cy="5307747"/>
          </a:xfrm>
          <a:prstGeom prst="round2SameRect">
            <a:avLst/>
          </a:prstGeom>
          <a:solidFill>
            <a:schemeClr val="bg1"/>
          </a:solidFill>
          <a:ln w="28575">
            <a:solidFill>
              <a:srgbClr val="00723D"/>
            </a:solidFill>
          </a:ln>
        </p:spPr>
        <p:txBody>
          <a:bodyPr wrap="square">
            <a:spAutoFit/>
          </a:bodyPr>
          <a:lstStyle/>
          <a:p>
            <a:pPr algn="just" eaLnBrk="1" hangingPunct="1">
              <a:defRPr/>
            </a:pPr>
            <a:r>
              <a:rPr lang="es-CO" sz="1700" dirty="0">
                <a:latin typeface="Arial" charset="0"/>
                <a:cs typeface="Arial" charset="0"/>
              </a:rPr>
              <a:t>Para el caso del Coeficiente de Trabajo Correcto (Variable: E), la variable fue menor en términos de medias o promedio en las pruebas del pretest (0,955) que en el postest (0,970), demostrando una disminución colectiva de dicho indicador al finalizar el combate controlado en la fase o periodo de la preparación pre-competitiva. La tabla 8, evidencia lo señalado. </a:t>
            </a:r>
          </a:p>
          <a:p>
            <a:pPr algn="just" eaLnBrk="1" hangingPunct="1">
              <a:defRPr/>
            </a:pPr>
            <a:r>
              <a:rPr lang="es-CO" sz="1700" dirty="0">
                <a:latin typeface="Arial" charset="0"/>
                <a:cs typeface="Arial" charset="0"/>
              </a:rPr>
              <a:t>La Prueba de los Rangos con Signo de </a:t>
            </a:r>
            <a:r>
              <a:rPr lang="es-CO" sz="1700" dirty="0" err="1">
                <a:latin typeface="Arial" charset="0"/>
                <a:cs typeface="Arial" charset="0"/>
              </a:rPr>
              <a:t>Wilcoxon</a:t>
            </a:r>
            <a:r>
              <a:rPr lang="es-CO" sz="1700" dirty="0">
                <a:latin typeface="Arial" charset="0"/>
                <a:cs typeface="Arial" charset="0"/>
              </a:rPr>
              <a:t> presente en la Tabla 8, evidencia la no existencia de diferencias significativas (p=0,138) al comparar los valores numéricos obtenidos en el pretest y el postest, existiendo nueve rangos negativos, nueve positivos y dos empates. En ese sentido, se demuestra estadísticamente que Coeficiente del Trabajo Correcto fue similar en ambas pruebas aplicadas en un combate de control como parte de la preparación pre-competitiva, indicando una disminución en términos de medias o promedio, pero una disminución que puede catalogarse de exitosa, dado que el coeficiente de trabajo no disminuyó significativamente durante el combate, deduciendo que el proceso de preparación deportiva permitió una adecuación mayor al proceso competitivo, sin perdida notable de la concentración de la atención.</a:t>
            </a:r>
            <a:endParaRPr lang="es-ES" sz="1700" dirty="0">
              <a:latin typeface="Arial" charset="0"/>
              <a:cs typeface="Arial" charset="0"/>
            </a:endParaRPr>
          </a:p>
        </p:txBody>
      </p:sp>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2828"/>
          <a:stretch/>
        </p:blipFill>
        <p:spPr bwMode="auto">
          <a:xfrm>
            <a:off x="184358" y="1397799"/>
            <a:ext cx="3304114" cy="153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o 7"/>
          <p:cNvGrpSpPr/>
          <p:nvPr/>
        </p:nvGrpSpPr>
        <p:grpSpPr>
          <a:xfrm>
            <a:off x="0" y="-114691"/>
            <a:ext cx="12189954" cy="6985569"/>
            <a:chOff x="0" y="-50296"/>
            <a:chExt cx="12189954" cy="6755896"/>
          </a:xfrm>
        </p:grpSpPr>
        <p:sp>
          <p:nvSpPr>
            <p:cNvPr id="9"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0" name="Grupo 1"/>
            <p:cNvGrpSpPr>
              <a:grpSpLocks/>
            </p:cNvGrpSpPr>
            <p:nvPr/>
          </p:nvGrpSpPr>
          <p:grpSpPr bwMode="auto">
            <a:xfrm>
              <a:off x="0" y="0"/>
              <a:ext cx="12189954" cy="6705600"/>
              <a:chOff x="223645" y="0"/>
              <a:chExt cx="8738687" cy="6705041"/>
            </a:xfrm>
          </p:grpSpPr>
          <p:sp>
            <p:nvSpPr>
              <p:cNvPr id="11" name="CuadroTexto 10"/>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2" name="Rectángulo 11"/>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5" name="Conector recto 14"/>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6" name="Imagen 12"/>
              <p:cNvPicPr>
                <a:picLocks noChangeAspect="1"/>
              </p:cNvPicPr>
              <p:nvPr/>
            </p:nvPicPr>
            <p:blipFill>
              <a:blip r:embed="rId3">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9" name="3 Título"/>
          <p:cNvSpPr txBox="1">
            <a:spLocks/>
          </p:cNvSpPr>
          <p:nvPr/>
        </p:nvSpPr>
        <p:spPr>
          <a:xfrm>
            <a:off x="1882324" y="7800"/>
            <a:ext cx="8986543" cy="11693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3.4.	ANÁLISIS DE LA CONCENTRACIÓN DE LA ATENCIÓN ANTES Y DESPUÉS DE FINALIZADO UN COMPETICIÓN DE CONTROL</a:t>
            </a:r>
            <a:endParaRPr lang="es-ES" sz="2100" b="1" dirty="0">
              <a:latin typeface="Arial" charset="0"/>
              <a:cs typeface="Arial" charset="0"/>
            </a:endParaRPr>
          </a:p>
        </p:txBody>
      </p:sp>
      <p:sp>
        <p:nvSpPr>
          <p:cNvPr id="21" name="CuadroTexto 20"/>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24</a:t>
            </a:r>
          </a:p>
        </p:txBody>
      </p:sp>
    </p:spTree>
    <p:extLst>
      <p:ext uri="{BB962C8B-B14F-4D97-AF65-F5344CB8AC3E}">
        <p14:creationId xmlns:p14="http://schemas.microsoft.com/office/powerpoint/2010/main" val="301474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CuadroTexto"/>
          <p:cNvSpPr txBox="1"/>
          <p:nvPr/>
        </p:nvSpPr>
        <p:spPr>
          <a:xfrm>
            <a:off x="3567448" y="1518917"/>
            <a:ext cx="6930514" cy="4699159"/>
          </a:xfrm>
          <a:prstGeom prst="round2DiagRect">
            <a:avLst/>
          </a:prstGeom>
          <a:solidFill>
            <a:schemeClr val="bg1"/>
          </a:solidFill>
          <a:ln>
            <a:solidFill>
              <a:srgbClr val="FF0000"/>
            </a:solidFill>
          </a:ln>
        </p:spPr>
        <p:txBody>
          <a:bodyPr wrap="square">
            <a:spAutoFit/>
          </a:bodyPr>
          <a:lstStyle/>
          <a:p>
            <a:pPr algn="just" eaLnBrk="1" hangingPunct="1">
              <a:defRPr/>
            </a:pPr>
            <a:r>
              <a:rPr lang="es-CO" dirty="0">
                <a:latin typeface="Arial" charset="0"/>
                <a:cs typeface="Arial" charset="0"/>
              </a:rPr>
              <a:t>Para el  caso del estudio de la variable “I” (Intensidad de la atención), los datos dispuestos en la tabla 4 evidencian una media mayor en el puntaje como parte del pretest (229), y menor en el postest (228), por lo cual la Intensidad de la Atención disminuyo en el colectivo deportivo. En términos de significación, la tabla 9 demuestra la correlación.</a:t>
            </a:r>
          </a:p>
          <a:p>
            <a:pPr algn="just" eaLnBrk="1" hangingPunct="1">
              <a:defRPr/>
            </a:pPr>
            <a:r>
              <a:rPr lang="es-CO" dirty="0">
                <a:latin typeface="Arial" charset="0"/>
                <a:cs typeface="Arial" charset="0"/>
              </a:rPr>
              <a:t>Para el  caso de la Intensidad de la Atención (Tabla 9), los datos comparados del pretest y el postest no demostraron diferencias significativas (p=0,501), aunque se evidencien diferencias en las medias (Tabla 4), los rangos promedios evidenciaron 11 deportistas con valores negativos,  9 con valores positivos y 0 empates, por lo tanto existen deportistas con menores indicadores de intensidad de la atención como parte del postest, y otros con mayor intensidad de la atención al finalizar el combate de control.</a:t>
            </a:r>
            <a:endParaRPr lang="es-ES" dirty="0">
              <a:latin typeface="Arial" charset="0"/>
              <a:cs typeface="Arial" charset="0"/>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163"/>
          <a:stretch/>
        </p:blipFill>
        <p:spPr bwMode="auto">
          <a:xfrm>
            <a:off x="347848" y="1427715"/>
            <a:ext cx="3219600" cy="151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o 8"/>
          <p:cNvGrpSpPr/>
          <p:nvPr/>
        </p:nvGrpSpPr>
        <p:grpSpPr>
          <a:xfrm>
            <a:off x="0" y="-50296"/>
            <a:ext cx="12189954" cy="6908296"/>
            <a:chOff x="0" y="-50296"/>
            <a:chExt cx="12189954" cy="6755896"/>
          </a:xfrm>
        </p:grpSpPr>
        <p:sp>
          <p:nvSpPr>
            <p:cNvPr id="10"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1" name="Grupo 1"/>
            <p:cNvGrpSpPr>
              <a:grpSpLocks/>
            </p:cNvGrpSpPr>
            <p:nvPr/>
          </p:nvGrpSpPr>
          <p:grpSpPr bwMode="auto">
            <a:xfrm>
              <a:off x="0" y="0"/>
              <a:ext cx="12189954" cy="6705600"/>
              <a:chOff x="223645" y="0"/>
              <a:chExt cx="8738687" cy="6705041"/>
            </a:xfrm>
          </p:grpSpPr>
          <p:sp>
            <p:nvSpPr>
              <p:cNvPr id="12" name="CuadroTexto 11"/>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3" name="Rectángulo 12"/>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 </a:t>
                </a:r>
              </a:p>
            </p:txBody>
          </p:sp>
          <p:cxnSp>
            <p:nvCxnSpPr>
              <p:cNvPr id="14" name="Conector recto 13"/>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5" name="Imagen 12"/>
              <p:cNvPicPr>
                <a:picLocks noChangeAspect="1"/>
              </p:cNvPicPr>
              <p:nvPr/>
            </p:nvPicPr>
            <p:blipFill>
              <a:blip r:embed="rId3">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ector recto 15"/>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8" name="3 Título"/>
          <p:cNvSpPr txBox="1">
            <a:spLocks/>
          </p:cNvSpPr>
          <p:nvPr/>
        </p:nvSpPr>
        <p:spPr>
          <a:xfrm>
            <a:off x="1882324" y="7800"/>
            <a:ext cx="8986543" cy="11693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100" b="1" dirty="0">
                <a:latin typeface="Arial" charset="0"/>
                <a:cs typeface="Arial" charset="0"/>
              </a:rPr>
              <a:t>3.4.	ANÁLISIS DE LA CONCENTRACIÓN DE LA ATENCIÓN ANTES Y DESPUÉS DE FINALIZADO UN COMPETICIÓN DE CONTROL</a:t>
            </a:r>
            <a:endParaRPr lang="es-ES" sz="2100" b="1" dirty="0">
              <a:latin typeface="Arial" charset="0"/>
              <a:cs typeface="Arial" charset="0"/>
            </a:endParaRPr>
          </a:p>
        </p:txBody>
      </p:sp>
      <p:sp>
        <p:nvSpPr>
          <p:cNvPr id="20" name="CuadroTexto 19"/>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25</a:t>
            </a:r>
          </a:p>
        </p:txBody>
      </p:sp>
    </p:spTree>
    <p:extLst>
      <p:ext uri="{BB962C8B-B14F-4D97-AF65-F5344CB8AC3E}">
        <p14:creationId xmlns:p14="http://schemas.microsoft.com/office/powerpoint/2010/main" val="440852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2887847" y="102751"/>
            <a:ext cx="5828641"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3200" b="1" dirty="0">
                <a:solidFill>
                  <a:srgbClr val="00723D"/>
                </a:solidFill>
                <a:latin typeface="Arial" panose="020B0604020202020204" pitchFamily="34" charset="0"/>
                <a:cs typeface="Arial" panose="020B0604020202020204" pitchFamily="34" charset="0"/>
              </a:rPr>
              <a:t>CONCLUSIONES</a:t>
            </a:r>
            <a:endParaRPr lang="es-ES_tradnl" sz="3200" b="1" dirty="0">
              <a:solidFill>
                <a:srgbClr val="00723D"/>
              </a:solidFill>
              <a:latin typeface="Arial" panose="020B0604020202020204" pitchFamily="34" charset="0"/>
              <a:cs typeface="Arial" panose="020B0604020202020204" pitchFamily="34" charset="0"/>
            </a:endParaRPr>
          </a:p>
        </p:txBody>
      </p:sp>
      <p:sp>
        <p:nvSpPr>
          <p:cNvPr id="7" name="8 CuadroTexto"/>
          <p:cNvSpPr txBox="1"/>
          <p:nvPr/>
        </p:nvSpPr>
        <p:spPr>
          <a:xfrm>
            <a:off x="843149" y="1133428"/>
            <a:ext cx="9883020" cy="5346144"/>
          </a:xfrm>
          <a:prstGeom prst="round2DiagRect">
            <a:avLst/>
          </a:prstGeom>
          <a:solidFill>
            <a:schemeClr val="bg1"/>
          </a:solidFill>
          <a:ln w="28575">
            <a:solidFill>
              <a:srgbClr val="00723D"/>
            </a:solidFill>
          </a:ln>
        </p:spPr>
        <p:txBody>
          <a:bodyPr wrap="square">
            <a:spAutoFit/>
          </a:bodyPr>
          <a:lstStyle/>
          <a:p>
            <a:pPr marL="342900" indent="-342900" algn="just">
              <a:buFont typeface="+mj-lt"/>
              <a:buAutoNum type="arabicPeriod"/>
              <a:defRPr/>
            </a:pPr>
            <a:r>
              <a:rPr lang="es-CO" dirty="0">
                <a:latin typeface="Arial" charset="0"/>
                <a:cs typeface="Arial" charset="0"/>
              </a:rPr>
              <a:t>En términos teóricos, la concentración de la atención es un indicador importante en el rendimiento deportivo a tener en cuenta en el proceso de dirección del entrenamiento deportivo. Para el  caso del taekwondo, la entrevista a los especialistas evidencio la utilidad de entrenamiento de dicho indicador para elevar los resultados deportivos.</a:t>
            </a:r>
          </a:p>
          <a:p>
            <a:pPr marL="342900" indent="-342900" algn="just">
              <a:buFont typeface="+mj-lt"/>
              <a:buAutoNum type="arabicPeriod"/>
              <a:defRPr/>
            </a:pPr>
            <a:endParaRPr lang="es-CO" sz="1200" dirty="0">
              <a:latin typeface="Arial" charset="0"/>
              <a:cs typeface="Arial" charset="0"/>
            </a:endParaRPr>
          </a:p>
          <a:p>
            <a:pPr marL="342900" indent="-342900" algn="just">
              <a:buFont typeface="+mj-lt"/>
              <a:buAutoNum type="arabicPeriod"/>
              <a:defRPr/>
            </a:pPr>
            <a:r>
              <a:rPr lang="es-CO" dirty="0">
                <a:latin typeface="Arial" charset="0"/>
                <a:cs typeface="Arial" charset="0"/>
              </a:rPr>
              <a:t>El test de Tolouse-Pierón evidenció las características en términos de concentración de la atención de los deportistas sometidos a estudio, teniendo presente tres momentos importantes de la preparación (Preparación General, Preparación Especial y Preparación Competitiva), existiendo una diferencia en los tres test a favor del periodo competitivo, según la Prueba de Friedman.</a:t>
            </a:r>
          </a:p>
          <a:p>
            <a:pPr marL="342900" indent="-342900" algn="just">
              <a:buFont typeface="+mj-lt"/>
              <a:buAutoNum type="arabicPeriod"/>
              <a:defRPr/>
            </a:pPr>
            <a:endParaRPr lang="es-CO" sz="1200" b="1" dirty="0">
              <a:latin typeface="Arial" charset="0"/>
              <a:cs typeface="Arial" charset="0"/>
            </a:endParaRPr>
          </a:p>
          <a:p>
            <a:pPr marL="342900" indent="-342900" algn="just">
              <a:buFont typeface="+mj-lt"/>
              <a:buAutoNum type="arabicPeriod"/>
              <a:defRPr/>
            </a:pPr>
            <a:r>
              <a:rPr lang="es-CO" dirty="0">
                <a:latin typeface="Arial" charset="0"/>
                <a:cs typeface="Arial" charset="0"/>
              </a:rPr>
              <a:t>Se demostró la existencia de un aumento en términos de medias de la concentración de la atención en la muestra sometida a entrenamiento por 10 meses, mientras </a:t>
            </a:r>
            <a:r>
              <a:rPr lang="es-CO" sz="2000" dirty="0">
                <a:latin typeface="Arial" charset="0"/>
                <a:cs typeface="Arial" charset="0"/>
              </a:rPr>
              <a:t>que</a:t>
            </a:r>
            <a:r>
              <a:rPr lang="es-CO" dirty="0">
                <a:latin typeface="Arial" charset="0"/>
                <a:cs typeface="Arial" charset="0"/>
              </a:rPr>
              <a:t> las diferencias según </a:t>
            </a:r>
            <a:r>
              <a:rPr lang="es-CO" dirty="0" err="1">
                <a:latin typeface="Arial" charset="0"/>
                <a:cs typeface="Arial" charset="0"/>
              </a:rPr>
              <a:t>Wilcoxon</a:t>
            </a:r>
            <a:r>
              <a:rPr lang="es-CO" dirty="0">
                <a:latin typeface="Arial" charset="0"/>
                <a:cs typeface="Arial" charset="0"/>
              </a:rPr>
              <a:t> no fueron significativas al comparar los datos antes y después de realizar un combate de control en el periodo pre-competitivo, indicando una recuperación del indicador psicológico evaluado a corto plazo, y por ende un efecto positivo del diseño del entrenamiento implementado en el </a:t>
            </a:r>
            <a:r>
              <a:rPr lang="es-CO" dirty="0" err="1">
                <a:latin typeface="Arial" charset="0"/>
                <a:cs typeface="Arial" charset="0"/>
              </a:rPr>
              <a:t>macrociclo</a:t>
            </a:r>
            <a:r>
              <a:rPr lang="es-CO" dirty="0">
                <a:latin typeface="Arial" charset="0"/>
                <a:cs typeface="Arial" charset="0"/>
              </a:rPr>
              <a:t> entrenado.</a:t>
            </a:r>
          </a:p>
        </p:txBody>
      </p:sp>
      <p:grpSp>
        <p:nvGrpSpPr>
          <p:cNvPr id="6" name="Grupo 1"/>
          <p:cNvGrpSpPr>
            <a:grpSpLocks/>
          </p:cNvGrpSpPr>
          <p:nvPr/>
        </p:nvGrpSpPr>
        <p:grpSpPr bwMode="auto">
          <a:xfrm>
            <a:off x="1" y="0"/>
            <a:ext cx="12189954" cy="6858000"/>
            <a:chOff x="223645" y="0"/>
            <a:chExt cx="8738687" cy="6705041"/>
          </a:xfrm>
        </p:grpSpPr>
        <p:sp>
          <p:nvSpPr>
            <p:cNvPr id="8" name="CuadroTexto 7"/>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9" name="Rectángulo 8"/>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0" name="Conector recto 9"/>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1"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ector recto 11"/>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5" name="CuadroTexto 14"/>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26</a:t>
            </a:r>
          </a:p>
        </p:txBody>
      </p:sp>
    </p:spTree>
    <p:extLst>
      <p:ext uri="{BB962C8B-B14F-4D97-AF65-F5344CB8AC3E}">
        <p14:creationId xmlns:p14="http://schemas.microsoft.com/office/powerpoint/2010/main" val="2401578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453081" y="1241597"/>
            <a:ext cx="4207819"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3200" b="1" dirty="0">
                <a:solidFill>
                  <a:srgbClr val="00723D"/>
                </a:solidFill>
                <a:latin typeface="Arial" panose="020B0604020202020204" pitchFamily="34" charset="0"/>
                <a:cs typeface="Arial" panose="020B0604020202020204" pitchFamily="34" charset="0"/>
              </a:rPr>
              <a:t>Recomendaciones</a:t>
            </a:r>
            <a:endParaRPr lang="es-ES_tradnl" sz="3200" b="1" dirty="0">
              <a:solidFill>
                <a:srgbClr val="00723D"/>
              </a:solidFill>
              <a:latin typeface="Arial" panose="020B0604020202020204" pitchFamily="34" charset="0"/>
              <a:cs typeface="Arial" panose="020B0604020202020204" pitchFamily="34" charset="0"/>
            </a:endParaRPr>
          </a:p>
        </p:txBody>
      </p:sp>
      <p:sp>
        <p:nvSpPr>
          <p:cNvPr id="7" name="8 CuadroTexto"/>
          <p:cNvSpPr txBox="1"/>
          <p:nvPr/>
        </p:nvSpPr>
        <p:spPr>
          <a:xfrm>
            <a:off x="4912277" y="957129"/>
            <a:ext cx="5818909" cy="4443770"/>
          </a:xfrm>
          <a:prstGeom prst="round2DiagRect">
            <a:avLst/>
          </a:prstGeom>
          <a:solidFill>
            <a:schemeClr val="bg1"/>
          </a:solidFill>
          <a:ln w="38100">
            <a:solidFill>
              <a:srgbClr val="00723D"/>
            </a:solidFill>
          </a:ln>
        </p:spPr>
        <p:txBody>
          <a:bodyPr wrap="square">
            <a:spAutoFit/>
          </a:bodyPr>
          <a:lstStyle/>
          <a:p>
            <a:pPr marL="342900" indent="-342900" algn="just">
              <a:buFont typeface="+mj-lt"/>
              <a:buAutoNum type="arabicPeriod"/>
              <a:defRPr/>
            </a:pPr>
            <a:r>
              <a:rPr lang="es-CO" sz="2000" dirty="0">
                <a:latin typeface="Arial" charset="0"/>
                <a:cs typeface="Arial" charset="0"/>
              </a:rPr>
              <a:t>Socializar los resultados de investigación en congresos y </a:t>
            </a:r>
            <a:r>
              <a:rPr lang="es-CO" sz="2000" dirty="0" err="1">
                <a:latin typeface="Arial" charset="0"/>
                <a:cs typeface="Arial" charset="0"/>
              </a:rPr>
              <a:t>paper</a:t>
            </a:r>
            <a:r>
              <a:rPr lang="es-CO" sz="2000" dirty="0">
                <a:latin typeface="Arial" charset="0"/>
                <a:cs typeface="Arial" charset="0"/>
              </a:rPr>
              <a:t>, así como charlas.</a:t>
            </a:r>
          </a:p>
          <a:p>
            <a:pPr marL="342900" indent="-342900" algn="just">
              <a:buFont typeface="+mj-lt"/>
              <a:buAutoNum type="arabicPeriod"/>
              <a:defRPr/>
            </a:pPr>
            <a:endParaRPr lang="es-CO" dirty="0">
              <a:latin typeface="Arial" charset="0"/>
              <a:cs typeface="Arial" charset="0"/>
            </a:endParaRPr>
          </a:p>
          <a:p>
            <a:pPr marL="342900" indent="-342900" algn="just">
              <a:buFont typeface="+mj-lt"/>
              <a:buAutoNum type="arabicPeriod"/>
              <a:defRPr/>
            </a:pPr>
            <a:endParaRPr lang="es-CO" sz="300" dirty="0">
              <a:latin typeface="Arial" charset="0"/>
              <a:cs typeface="Arial" charset="0"/>
            </a:endParaRPr>
          </a:p>
          <a:p>
            <a:pPr marL="342900" indent="-342900" algn="just">
              <a:buFont typeface="+mj-lt"/>
              <a:buAutoNum type="arabicPeriod"/>
              <a:defRPr/>
            </a:pPr>
            <a:r>
              <a:rPr lang="es-CO" sz="2000" dirty="0">
                <a:latin typeface="Arial" charset="0"/>
                <a:cs typeface="Arial" charset="0"/>
              </a:rPr>
              <a:t>Relacionar los datos obtenidos con los resultados integrales de las distintas competiciones, en esencial los resultados competitivos del periodo competitivo evaluado como parte del macrociclo controlado.</a:t>
            </a:r>
          </a:p>
          <a:p>
            <a:pPr marL="342900" indent="-342900" algn="just">
              <a:buFont typeface="+mj-lt"/>
              <a:buAutoNum type="arabicPeriod"/>
              <a:defRPr/>
            </a:pPr>
            <a:endParaRPr lang="es-CO" sz="1200" dirty="0">
              <a:latin typeface="Arial" charset="0"/>
              <a:cs typeface="Arial" charset="0"/>
            </a:endParaRPr>
          </a:p>
          <a:p>
            <a:pPr marL="342900" indent="-342900" algn="just">
              <a:buFont typeface="+mj-lt"/>
              <a:buAutoNum type="arabicPeriod"/>
              <a:defRPr/>
            </a:pPr>
            <a:r>
              <a:rPr lang="es-CO" sz="2000" dirty="0">
                <a:latin typeface="Arial" charset="0"/>
                <a:cs typeface="Arial" charset="0"/>
              </a:rPr>
              <a:t>Profundizar en las causas particulares de la concentración de la atención en la muestra estudiada.</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3667" t="26364" r="21333" b="943"/>
          <a:stretch/>
        </p:blipFill>
        <p:spPr>
          <a:xfrm>
            <a:off x="201704" y="1781283"/>
            <a:ext cx="4570720" cy="4671523"/>
          </a:xfrm>
          <a:prstGeom prst="rect">
            <a:avLst/>
          </a:prstGeom>
          <a:ln>
            <a:noFill/>
          </a:ln>
          <a:effectLst>
            <a:softEdge rad="112500"/>
          </a:effectLst>
        </p:spPr>
      </p:pic>
      <p:sp>
        <p:nvSpPr>
          <p:cNvPr id="8" name="CuadroTexto 7"/>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27</a:t>
            </a:r>
          </a:p>
        </p:txBody>
      </p:sp>
      <p:grpSp>
        <p:nvGrpSpPr>
          <p:cNvPr id="2" name="Grupo 1">
            <a:extLst>
              <a:ext uri="{FF2B5EF4-FFF2-40B4-BE49-F238E27FC236}">
                <a16:creationId xmlns:a16="http://schemas.microsoft.com/office/drawing/2014/main" id="{E0F345BA-39CF-4EEC-852B-5C4F795EAF94}"/>
              </a:ext>
            </a:extLst>
          </p:cNvPr>
          <p:cNvGrpSpPr/>
          <p:nvPr/>
        </p:nvGrpSpPr>
        <p:grpSpPr>
          <a:xfrm>
            <a:off x="0" y="-129501"/>
            <a:ext cx="12192153" cy="6995593"/>
            <a:chOff x="0" y="-129501"/>
            <a:chExt cx="12192153" cy="6995593"/>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 y="-129501"/>
              <a:ext cx="12191999" cy="6995593"/>
            </a:xfrm>
            <a:prstGeom prst="rect">
              <a:avLst/>
            </a:prstGeom>
          </p:spPr>
        </p:pic>
        <p:sp>
          <p:nvSpPr>
            <p:cNvPr id="9" name="Rectángulo 8">
              <a:extLst>
                <a:ext uri="{FF2B5EF4-FFF2-40B4-BE49-F238E27FC236}">
                  <a16:creationId xmlns:a16="http://schemas.microsoft.com/office/drawing/2014/main" id="{46D4F936-0B83-4A08-A71A-8B3354F617CB}"/>
                </a:ext>
              </a:extLst>
            </p:cNvPr>
            <p:cNvSpPr/>
            <p:nvPr/>
          </p:nvSpPr>
          <p:spPr bwMode="auto">
            <a:xfrm>
              <a:off x="0" y="6516843"/>
              <a:ext cx="11887822" cy="326313"/>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grpSp>
    </p:spTree>
    <p:extLst>
      <p:ext uri="{BB962C8B-B14F-4D97-AF65-F5344CB8AC3E}">
        <p14:creationId xmlns:p14="http://schemas.microsoft.com/office/powerpoint/2010/main" val="182190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8373"/>
          <a:stretch/>
        </p:blipFill>
        <p:spPr>
          <a:xfrm>
            <a:off x="-11448" y="-234042"/>
            <a:ext cx="12191999" cy="6504213"/>
          </a:xfrm>
          <a:prstGeom prst="rect">
            <a:avLst/>
          </a:prstGeom>
        </p:spPr>
      </p:pic>
      <p:sp>
        <p:nvSpPr>
          <p:cNvPr id="3" name="3 Título"/>
          <p:cNvSpPr txBox="1">
            <a:spLocks/>
          </p:cNvSpPr>
          <p:nvPr/>
        </p:nvSpPr>
        <p:spPr>
          <a:xfrm>
            <a:off x="-234048" y="2795054"/>
            <a:ext cx="4955836"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b="1" dirty="0">
                <a:solidFill>
                  <a:srgbClr val="00723D"/>
                </a:solidFill>
                <a:latin typeface="Arial" panose="020B0604020202020204" pitchFamily="34" charset="0"/>
                <a:cs typeface="Arial" panose="020B0604020202020204" pitchFamily="34" charset="0"/>
              </a:rPr>
              <a:t>GRACIAS. . . </a:t>
            </a:r>
            <a:endParaRPr lang="es-ES_tradnl" b="1" dirty="0">
              <a:solidFill>
                <a:srgbClr val="00723D"/>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9964" t="10485" r="18969" b="16825"/>
          <a:stretch/>
        </p:blipFill>
        <p:spPr>
          <a:xfrm>
            <a:off x="4721788" y="928777"/>
            <a:ext cx="6341164" cy="4828509"/>
          </a:xfrm>
          <a:prstGeom prst="rect">
            <a:avLst/>
          </a:prstGeom>
          <a:ln>
            <a:noFill/>
          </a:ln>
          <a:effectLst>
            <a:softEdge rad="112500"/>
          </a:effectLst>
        </p:spPr>
      </p:pic>
      <p:sp>
        <p:nvSpPr>
          <p:cNvPr id="5" name="CuadroTexto 4"/>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28</a:t>
            </a:r>
          </a:p>
        </p:txBody>
      </p:sp>
      <p:sp>
        <p:nvSpPr>
          <p:cNvPr id="8" name="Rectángulo redondeado 7">
            <a:hlinkClick r:id="rId4" action="ppaction://hlinksldjump"/>
          </p:cNvPr>
          <p:cNvSpPr/>
          <p:nvPr/>
        </p:nvSpPr>
        <p:spPr>
          <a:xfrm>
            <a:off x="1958120" y="6554548"/>
            <a:ext cx="1270450" cy="2710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H-TKD</a:t>
            </a:r>
            <a:endParaRPr lang="es-ES" sz="1600" dirty="0"/>
          </a:p>
        </p:txBody>
      </p:sp>
      <p:sp>
        <p:nvSpPr>
          <p:cNvPr id="9" name="Rectángulo redondeado 8">
            <a:hlinkClick r:id="rId5" action="ppaction://hlinksldjump"/>
          </p:cNvPr>
          <p:cNvSpPr/>
          <p:nvPr/>
        </p:nvSpPr>
        <p:spPr>
          <a:xfrm>
            <a:off x="3451338" y="6554548"/>
            <a:ext cx="1270450" cy="2710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MET. INV.</a:t>
            </a:r>
            <a:endParaRPr lang="es-ES" sz="1600" dirty="0"/>
          </a:p>
        </p:txBody>
      </p:sp>
      <p:sp>
        <p:nvSpPr>
          <p:cNvPr id="10" name="Rectángulo redondeado 9">
            <a:hlinkClick r:id="rId6" action="ppaction://hlinksldjump"/>
          </p:cNvPr>
          <p:cNvSpPr/>
          <p:nvPr/>
        </p:nvSpPr>
        <p:spPr>
          <a:xfrm>
            <a:off x="5017384" y="6554548"/>
            <a:ext cx="1270450" cy="2710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T. A.C</a:t>
            </a:r>
            <a:endParaRPr lang="es-ES" sz="1600" dirty="0"/>
          </a:p>
        </p:txBody>
      </p:sp>
      <p:sp>
        <p:nvSpPr>
          <p:cNvPr id="11" name="Rectángulo redondeado 10">
            <a:hlinkClick r:id="rId7" action="ppaction://hlinksldjump"/>
          </p:cNvPr>
          <p:cNvSpPr/>
          <p:nvPr/>
        </p:nvSpPr>
        <p:spPr>
          <a:xfrm>
            <a:off x="6522036" y="6552525"/>
            <a:ext cx="1270450" cy="2710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A.RES</a:t>
            </a:r>
            <a:endParaRPr lang="es-ES" sz="1600" dirty="0"/>
          </a:p>
        </p:txBody>
      </p:sp>
    </p:spTree>
    <p:extLst>
      <p:ext uri="{BB962C8B-B14F-4D97-AF65-F5344CB8AC3E}">
        <p14:creationId xmlns:p14="http://schemas.microsoft.com/office/powerpoint/2010/main" val="2223305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CuadroTexto"/>
          <p:cNvSpPr txBox="1"/>
          <p:nvPr/>
        </p:nvSpPr>
        <p:spPr>
          <a:xfrm>
            <a:off x="5235295" y="583766"/>
            <a:ext cx="5558900" cy="6122551"/>
          </a:xfrm>
          <a:prstGeom prst="round2DiagRect">
            <a:avLst/>
          </a:prstGeom>
          <a:solidFill>
            <a:schemeClr val="bg1"/>
          </a:solidFill>
          <a:ln>
            <a:solidFill>
              <a:srgbClr val="FF0000"/>
            </a:solidFill>
          </a:ln>
        </p:spPr>
        <p:txBody>
          <a:bodyPr wrap="square">
            <a:spAutoFit/>
          </a:bodyPr>
          <a:lstStyle/>
          <a:p>
            <a:pPr algn="just">
              <a:defRPr/>
            </a:pPr>
            <a:r>
              <a:rPr lang="es-ES" dirty="0">
                <a:latin typeface="Arial" charset="0"/>
                <a:cs typeface="Arial" charset="0"/>
              </a:rPr>
              <a:t>En el año 1969, el Taekwondo aparece en el Ecuador cuando el comerciante  y profesor </a:t>
            </a:r>
            <a:r>
              <a:rPr lang="es-ES" dirty="0" err="1">
                <a:latin typeface="Arial" charset="0"/>
                <a:cs typeface="Arial" charset="0"/>
              </a:rPr>
              <a:t>Choul</a:t>
            </a:r>
            <a:r>
              <a:rPr lang="es-ES" dirty="0">
                <a:latin typeface="Arial" charset="0"/>
                <a:cs typeface="Arial" charset="0"/>
              </a:rPr>
              <a:t> Wong </a:t>
            </a:r>
            <a:r>
              <a:rPr lang="es-ES" dirty="0" err="1">
                <a:latin typeface="Arial" charset="0"/>
                <a:cs typeface="Arial" charset="0"/>
              </a:rPr>
              <a:t>Jang</a:t>
            </a:r>
            <a:r>
              <a:rPr lang="es-ES" dirty="0">
                <a:latin typeface="Arial" charset="0"/>
                <a:cs typeface="Arial" charset="0"/>
              </a:rPr>
              <a:t> llega a la ciudad de Quito, importando productos de Corea para su propio negocio, quien luego de establecerse por casi dos años retoma la práctica del taekwondo  inscribiéndose en un club de karate que al poco tiempo después se convirtió en entrenador y empezó a impartir el taekwondo a sus alumnos. </a:t>
            </a:r>
          </a:p>
          <a:p>
            <a:pPr algn="just">
              <a:defRPr/>
            </a:pPr>
            <a:endParaRPr lang="es-ES" dirty="0">
              <a:latin typeface="Arial" charset="0"/>
              <a:cs typeface="Arial" charset="0"/>
            </a:endParaRPr>
          </a:p>
          <a:p>
            <a:pPr algn="just">
              <a:defRPr/>
            </a:pPr>
            <a:r>
              <a:rPr lang="es-ES" dirty="0">
                <a:latin typeface="Arial" charset="0"/>
                <a:cs typeface="Arial" charset="0"/>
              </a:rPr>
              <a:t>La escuela Politécnica Nacional fue la primera institución del Ecuador donde se enseñó el taekwondo, posteriormente se legalizan algunos Clubes Deportivos obteniendo personería jurídica como son: El Club de Artes Marciales de la Universidad Central del Ecuador, el Club Deportivo Ciudad de Quito, y el Club </a:t>
            </a:r>
            <a:r>
              <a:rPr lang="es-ES" dirty="0" err="1">
                <a:latin typeface="Arial" charset="0"/>
                <a:cs typeface="Arial" charset="0"/>
              </a:rPr>
              <a:t>Koryo</a:t>
            </a:r>
            <a:r>
              <a:rPr lang="es-ES" dirty="0">
                <a:latin typeface="Arial" charset="0"/>
                <a:cs typeface="Arial" charset="0"/>
              </a:rPr>
              <a:t>, los cuales forman la Asociación de Taekwondo de Pichincha en el Ecuador.</a:t>
            </a:r>
          </a:p>
        </p:txBody>
      </p:sp>
      <p:grpSp>
        <p:nvGrpSpPr>
          <p:cNvPr id="9" name="Grupo 8"/>
          <p:cNvGrpSpPr/>
          <p:nvPr/>
        </p:nvGrpSpPr>
        <p:grpSpPr>
          <a:xfrm>
            <a:off x="0" y="-50296"/>
            <a:ext cx="12189954" cy="6908296"/>
            <a:chOff x="0" y="-50296"/>
            <a:chExt cx="12189954" cy="6755896"/>
          </a:xfrm>
        </p:grpSpPr>
        <p:sp>
          <p:nvSpPr>
            <p:cNvPr id="10" name="3 Título"/>
            <p:cNvSpPr txBox="1">
              <a:spLocks/>
            </p:cNvSpPr>
            <p:nvPr/>
          </p:nvSpPr>
          <p:spPr>
            <a:xfrm>
              <a:off x="1882324" y="-50296"/>
              <a:ext cx="8986543" cy="547978"/>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EC" sz="2800" b="1" dirty="0">
                  <a:solidFill>
                    <a:srgbClr val="00723D"/>
                  </a:solidFill>
                  <a:latin typeface="Arial" panose="020B0604020202020204" pitchFamily="34" charset="0"/>
                  <a:cs typeface="Arial" panose="020B0604020202020204" pitchFamily="34" charset="0"/>
                </a:rPr>
                <a:t>FUNDAMENTOS METODOLÓGICOS DE LA INVESTIGACIÓN</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1" name="Grupo 1"/>
            <p:cNvGrpSpPr>
              <a:grpSpLocks/>
            </p:cNvGrpSpPr>
            <p:nvPr/>
          </p:nvGrpSpPr>
          <p:grpSpPr bwMode="auto">
            <a:xfrm>
              <a:off x="0" y="0"/>
              <a:ext cx="12189954" cy="6705600"/>
              <a:chOff x="223645" y="0"/>
              <a:chExt cx="8738687" cy="6705041"/>
            </a:xfrm>
          </p:grpSpPr>
          <p:sp>
            <p:nvSpPr>
              <p:cNvPr id="12" name="CuadroTexto 11"/>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3" name="Rectángulo 12"/>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 </a:t>
                </a:r>
              </a:p>
            </p:txBody>
          </p:sp>
          <p:cxnSp>
            <p:nvCxnSpPr>
              <p:cNvPr id="14" name="Conector recto 13"/>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5"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ector recto 15"/>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8" name="3 Título"/>
          <p:cNvSpPr txBox="1">
            <a:spLocks/>
          </p:cNvSpPr>
          <p:nvPr/>
        </p:nvSpPr>
        <p:spPr>
          <a:xfrm>
            <a:off x="-240526" y="1798627"/>
            <a:ext cx="3823145" cy="4714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2100" b="1" dirty="0">
                <a:latin typeface="Arial" charset="0"/>
                <a:cs typeface="Arial" charset="0"/>
              </a:rPr>
              <a:t>INTRODUCCIÓN AL TAEKWONDO </a:t>
            </a:r>
            <a:endParaRPr lang="es-ES" sz="2100" b="1" dirty="0">
              <a:latin typeface="Arial" charset="0"/>
              <a:cs typeface="Arial" charset="0"/>
            </a:endParaRPr>
          </a:p>
        </p:txBody>
      </p:sp>
      <p:sp>
        <p:nvSpPr>
          <p:cNvPr id="20" name="CuadroTexto 19"/>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25</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7708" t="12500" r="4791" b="26111"/>
          <a:stretch/>
        </p:blipFill>
        <p:spPr>
          <a:xfrm>
            <a:off x="86093" y="2694624"/>
            <a:ext cx="4718495" cy="2482828"/>
          </a:xfrm>
          <a:prstGeom prst="rect">
            <a:avLst/>
          </a:prstGeom>
          <a:ln>
            <a:noFill/>
          </a:ln>
          <a:effectLst>
            <a:softEdge rad="112500"/>
          </a:effectLst>
        </p:spPr>
      </p:pic>
      <p:sp>
        <p:nvSpPr>
          <p:cNvPr id="3" name="Rectángulo redondeado 2">
            <a:hlinkClick r:id="rId4" action="ppaction://hlinksldjump"/>
          </p:cNvPr>
          <p:cNvSpPr/>
          <p:nvPr/>
        </p:nvSpPr>
        <p:spPr>
          <a:xfrm>
            <a:off x="1391830" y="6588331"/>
            <a:ext cx="1488935" cy="174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3872660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3 Título"/>
          <p:cNvSpPr txBox="1">
            <a:spLocks/>
          </p:cNvSpPr>
          <p:nvPr/>
        </p:nvSpPr>
        <p:spPr>
          <a:xfrm>
            <a:off x="-471899" y="2002899"/>
            <a:ext cx="5524500" cy="491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200" b="1" dirty="0">
                <a:solidFill>
                  <a:srgbClr val="00723D"/>
                </a:solidFill>
                <a:latin typeface="Arial" panose="020B0604020202020204" pitchFamily="34" charset="0"/>
                <a:cs typeface="Arial" panose="020B0604020202020204" pitchFamily="34" charset="0"/>
              </a:rPr>
              <a:t>FORMULACIÓN DEL PROBLEMA</a:t>
            </a:r>
          </a:p>
        </p:txBody>
      </p:sp>
      <p:pic>
        <p:nvPicPr>
          <p:cNvPr id="5" name="Picture 2" descr="Imagen relacionada"/>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p:blipFill>
        <p:spPr bwMode="auto">
          <a:xfrm>
            <a:off x="1846929" y="2601189"/>
            <a:ext cx="2716023" cy="36703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pic>
      <p:sp>
        <p:nvSpPr>
          <p:cNvPr id="6" name="4 Nube"/>
          <p:cNvSpPr/>
          <p:nvPr/>
        </p:nvSpPr>
        <p:spPr>
          <a:xfrm>
            <a:off x="4374289" y="705509"/>
            <a:ext cx="6692461" cy="3987800"/>
          </a:xfrm>
          <a:prstGeom prst="cloud">
            <a:avLst/>
          </a:prstGeom>
          <a:solidFill>
            <a:schemeClr val="bg1">
              <a:lumMod val="95000"/>
            </a:schemeClr>
          </a:solidFill>
          <a:ln>
            <a:solidFill>
              <a:schemeClr val="accent6">
                <a:lumMod val="40000"/>
                <a:lumOff val="60000"/>
              </a:schemeClr>
            </a:solidFill>
          </a:ln>
        </p:spPr>
        <p:style>
          <a:lnRef idx="1">
            <a:schemeClr val="accent3"/>
          </a:lnRef>
          <a:fillRef idx="1003">
            <a:schemeClr val="lt1"/>
          </a:fillRef>
          <a:effectRef idx="1">
            <a:schemeClr val="accent3"/>
          </a:effectRef>
          <a:fontRef idx="minor">
            <a:schemeClr val="dk1"/>
          </a:fontRef>
        </p:style>
        <p:txBody>
          <a:bodyPr rtlCol="0" anchor="ctr"/>
          <a:lstStyle/>
          <a:p>
            <a:pPr algn="just">
              <a:defRPr/>
            </a:pPr>
            <a:r>
              <a:rPr lang="es-CO" sz="2000" i="1" dirty="0">
                <a:latin typeface="Arial" charset="0"/>
                <a:cs typeface="Arial" charset="0"/>
              </a:rPr>
              <a:t>Cómo evaluar la evolución del nivel de concentración de la atención durante un macrociclo de entrenamiento en taekwondocas senior de la Federación Deportiva de Santo Domingo de los Tsáchilas, tanto en entrenamiento como en competición.</a:t>
            </a:r>
            <a:endParaRPr lang="es-CO" sz="2000" dirty="0">
              <a:solidFill>
                <a:srgbClr val="FF0000"/>
              </a:solidFill>
              <a:latin typeface="Arial" charset="0"/>
              <a:cs typeface="Arial" charset="0"/>
            </a:endParaRPr>
          </a:p>
        </p:txBody>
      </p:sp>
      <p:grpSp>
        <p:nvGrpSpPr>
          <p:cNvPr id="12" name="Grupo 1"/>
          <p:cNvGrpSpPr>
            <a:grpSpLocks/>
          </p:cNvGrpSpPr>
          <p:nvPr/>
        </p:nvGrpSpPr>
        <p:grpSpPr bwMode="auto">
          <a:xfrm>
            <a:off x="0" y="0"/>
            <a:ext cx="12215350" cy="6858000"/>
            <a:chOff x="223645" y="0"/>
            <a:chExt cx="8756892" cy="6705041"/>
          </a:xfrm>
        </p:grpSpPr>
        <p:sp>
          <p:nvSpPr>
            <p:cNvPr id="13" name="CuadroTexto 12"/>
            <p:cNvSpPr txBox="1"/>
            <p:nvPr/>
          </p:nvSpPr>
          <p:spPr>
            <a:xfrm rot="16200000">
              <a:off x="5649667" y="2834438"/>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4" name="Rectángulo 13"/>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5" name="Conector recto 14"/>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6" name="Imagen 12"/>
            <p:cNvPicPr>
              <a:picLocks noChangeAspect="1"/>
            </p:cNvPicPr>
            <p:nvPr/>
          </p:nvPicPr>
          <p:blipFill>
            <a:blip r:embed="rId5">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recto 16"/>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9" name="CuadroTexto 18"/>
          <p:cNvSpPr txBox="1"/>
          <p:nvPr/>
        </p:nvSpPr>
        <p:spPr>
          <a:xfrm>
            <a:off x="11634152" y="6105900"/>
            <a:ext cx="4699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3</a:t>
            </a:r>
          </a:p>
        </p:txBody>
      </p:sp>
    </p:spTree>
    <p:extLst>
      <p:ext uri="{BB962C8B-B14F-4D97-AF65-F5344CB8AC3E}">
        <p14:creationId xmlns:p14="http://schemas.microsoft.com/office/powerpoint/2010/main" val="143759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CuadroTexto"/>
          <p:cNvSpPr txBox="1"/>
          <p:nvPr/>
        </p:nvSpPr>
        <p:spPr>
          <a:xfrm>
            <a:off x="52823" y="704939"/>
            <a:ext cx="6554006" cy="5904667"/>
          </a:xfrm>
          <a:prstGeom prst="round2SameRect">
            <a:avLst/>
          </a:prstGeom>
          <a:solidFill>
            <a:schemeClr val="bg1"/>
          </a:solidFill>
          <a:ln>
            <a:solidFill>
              <a:srgbClr val="FF0000"/>
            </a:solidFill>
          </a:ln>
        </p:spPr>
        <p:txBody>
          <a:bodyPr wrap="square">
            <a:spAutoFit/>
          </a:bodyPr>
          <a:lstStyle/>
          <a:p>
            <a:pPr algn="just">
              <a:defRPr/>
            </a:pPr>
            <a:endParaRPr lang="es-ES" dirty="0">
              <a:solidFill>
                <a:sysClr val="windowText" lastClr="000000"/>
              </a:solidFill>
              <a:latin typeface="Arial" charset="0"/>
              <a:cs typeface="Arial" charset="0"/>
            </a:endParaRPr>
          </a:p>
          <a:p>
            <a:pPr algn="just">
              <a:defRPr/>
            </a:pPr>
            <a:r>
              <a:rPr lang="es-ES" dirty="0">
                <a:solidFill>
                  <a:sysClr val="windowText" lastClr="000000"/>
                </a:solidFill>
                <a:latin typeface="Arial" charset="0"/>
                <a:cs typeface="Arial" charset="0"/>
              </a:rPr>
              <a:t> En 1988, se forma el primer Club de Taekwondo en Santo Domingo, llamado Club Panamericano, con su profesor </a:t>
            </a:r>
            <a:r>
              <a:rPr lang="es-ES" dirty="0" err="1">
                <a:solidFill>
                  <a:sysClr val="windowText" lastClr="000000"/>
                </a:solidFill>
                <a:latin typeface="Arial" charset="0"/>
                <a:cs typeface="Arial" charset="0"/>
              </a:rPr>
              <a:t>Juaquin</a:t>
            </a:r>
            <a:r>
              <a:rPr lang="es-ES" dirty="0">
                <a:solidFill>
                  <a:sysClr val="windowText" lastClr="000000"/>
                </a:solidFill>
                <a:latin typeface="Arial" charset="0"/>
                <a:cs typeface="Arial" charset="0"/>
              </a:rPr>
              <a:t> </a:t>
            </a:r>
            <a:r>
              <a:rPr lang="es-ES" dirty="0" err="1">
                <a:solidFill>
                  <a:sysClr val="windowText" lastClr="000000"/>
                </a:solidFill>
                <a:latin typeface="Arial" charset="0"/>
                <a:cs typeface="Arial" charset="0"/>
              </a:rPr>
              <a:t>Reascos</a:t>
            </a:r>
            <a:r>
              <a:rPr lang="es-ES" dirty="0">
                <a:solidFill>
                  <a:sysClr val="windowText" lastClr="000000"/>
                </a:solidFill>
                <a:latin typeface="Arial" charset="0"/>
                <a:cs typeface="Arial" charset="0"/>
              </a:rPr>
              <a:t>, quien luego de empezar en las prácticas del Karate con el Profesor Segundo Luna, viaja al Instituto Nacional de Taekwondo en los Estados Unidos de Norte América ciudad de Virginia, en 1983 quien a manos del profesor Master Kan, logra obtener el título de Primer Dan </a:t>
            </a:r>
            <a:r>
              <a:rPr lang="es-ES" dirty="0" err="1">
                <a:solidFill>
                  <a:sysClr val="windowText" lastClr="000000"/>
                </a:solidFill>
                <a:latin typeface="Arial" charset="0"/>
                <a:cs typeface="Arial" charset="0"/>
              </a:rPr>
              <a:t>Kukkiwon</a:t>
            </a:r>
            <a:r>
              <a:rPr lang="es-ES" dirty="0">
                <a:solidFill>
                  <a:sysClr val="windowText" lastClr="000000"/>
                </a:solidFill>
                <a:latin typeface="Arial" charset="0"/>
                <a:cs typeface="Arial" charset="0"/>
              </a:rPr>
              <a:t> (Certificado internacional).</a:t>
            </a:r>
          </a:p>
          <a:p>
            <a:pPr algn="just">
              <a:defRPr/>
            </a:pPr>
            <a:endParaRPr lang="es-ES" dirty="0">
              <a:solidFill>
                <a:sysClr val="windowText" lastClr="000000"/>
              </a:solidFill>
              <a:latin typeface="Arial" charset="0"/>
              <a:cs typeface="Arial" charset="0"/>
            </a:endParaRPr>
          </a:p>
          <a:p>
            <a:pPr algn="just">
              <a:defRPr/>
            </a:pPr>
            <a:r>
              <a:rPr lang="es-ES" dirty="0">
                <a:solidFill>
                  <a:sysClr val="windowText" lastClr="000000"/>
                </a:solidFill>
                <a:latin typeface="Arial" charset="0"/>
                <a:cs typeface="Arial" charset="0"/>
              </a:rPr>
              <a:t>A partir del año 1992, grandes exponentes de este Arte Marcial formados por el Profesor </a:t>
            </a:r>
            <a:r>
              <a:rPr lang="es-ES" dirty="0" err="1">
                <a:solidFill>
                  <a:sysClr val="windowText" lastClr="000000"/>
                </a:solidFill>
                <a:latin typeface="Arial" charset="0"/>
                <a:cs typeface="Arial" charset="0"/>
              </a:rPr>
              <a:t>Juaquin</a:t>
            </a:r>
            <a:r>
              <a:rPr lang="es-ES" dirty="0">
                <a:solidFill>
                  <a:sysClr val="windowText" lastClr="000000"/>
                </a:solidFill>
                <a:latin typeface="Arial" charset="0"/>
                <a:cs typeface="Arial" charset="0"/>
              </a:rPr>
              <a:t> </a:t>
            </a:r>
            <a:r>
              <a:rPr lang="es-ES" dirty="0" err="1">
                <a:solidFill>
                  <a:sysClr val="windowText" lastClr="000000"/>
                </a:solidFill>
                <a:latin typeface="Arial" charset="0"/>
                <a:cs typeface="Arial" charset="0"/>
              </a:rPr>
              <a:t>Reascos</a:t>
            </a:r>
            <a:r>
              <a:rPr lang="es-ES" dirty="0">
                <a:solidFill>
                  <a:sysClr val="windowText" lastClr="000000"/>
                </a:solidFill>
                <a:latin typeface="Arial" charset="0"/>
                <a:cs typeface="Arial" charset="0"/>
              </a:rPr>
              <a:t>, han aportado a la masificación del taekwondo a nivel nacional e internacional, dejando su legado en cada provincia y país que han visitado, entre ellos tenemos a los profesores, Vicente </a:t>
            </a:r>
            <a:r>
              <a:rPr lang="es-ES" dirty="0" err="1">
                <a:solidFill>
                  <a:sysClr val="windowText" lastClr="000000"/>
                </a:solidFill>
                <a:latin typeface="Arial" charset="0"/>
                <a:cs typeface="Arial" charset="0"/>
              </a:rPr>
              <a:t>Aguinda</a:t>
            </a:r>
            <a:r>
              <a:rPr lang="es-ES" dirty="0">
                <a:solidFill>
                  <a:sysClr val="windowText" lastClr="000000"/>
                </a:solidFill>
                <a:latin typeface="Arial" charset="0"/>
                <a:cs typeface="Arial" charset="0"/>
              </a:rPr>
              <a:t> (Entrenador Selección Nacional), Ángel Sarango (Director del Club Oriental), Edgar Moya (Director del Club Universal), Freddy Rosero, Carlos Coronel, entre otros.</a:t>
            </a:r>
          </a:p>
        </p:txBody>
      </p:sp>
      <p:grpSp>
        <p:nvGrpSpPr>
          <p:cNvPr id="9" name="Grupo 8"/>
          <p:cNvGrpSpPr/>
          <p:nvPr/>
        </p:nvGrpSpPr>
        <p:grpSpPr>
          <a:xfrm>
            <a:off x="0" y="-50296"/>
            <a:ext cx="12189954" cy="6908296"/>
            <a:chOff x="0" y="-50296"/>
            <a:chExt cx="12189954" cy="6755896"/>
          </a:xfrm>
        </p:grpSpPr>
        <p:sp>
          <p:nvSpPr>
            <p:cNvPr id="10" name="3 Título"/>
            <p:cNvSpPr txBox="1">
              <a:spLocks/>
            </p:cNvSpPr>
            <p:nvPr/>
          </p:nvSpPr>
          <p:spPr>
            <a:xfrm>
              <a:off x="1882324" y="-50296"/>
              <a:ext cx="8986543" cy="547978"/>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EC" sz="2800" b="1" dirty="0">
                  <a:solidFill>
                    <a:srgbClr val="00723D"/>
                  </a:solidFill>
                  <a:latin typeface="Arial" panose="020B0604020202020204" pitchFamily="34" charset="0"/>
                  <a:cs typeface="Arial" panose="020B0604020202020204" pitchFamily="34" charset="0"/>
                </a:rPr>
                <a:t>FUNDAMENTOS METODOLÓGICOS DE LA INVESTIGACIÓN</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11" name="Grupo 1"/>
            <p:cNvGrpSpPr>
              <a:grpSpLocks/>
            </p:cNvGrpSpPr>
            <p:nvPr/>
          </p:nvGrpSpPr>
          <p:grpSpPr bwMode="auto">
            <a:xfrm>
              <a:off x="0" y="0"/>
              <a:ext cx="12189954" cy="6705600"/>
              <a:chOff x="223645" y="0"/>
              <a:chExt cx="8738687" cy="6705041"/>
            </a:xfrm>
          </p:grpSpPr>
          <p:sp>
            <p:nvSpPr>
              <p:cNvPr id="12" name="CuadroTexto 11"/>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3" name="Rectángulo 12"/>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4" name="Conector recto 13"/>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5"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ector recto 15"/>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8" name="3 Título"/>
          <p:cNvSpPr txBox="1">
            <a:spLocks/>
          </p:cNvSpPr>
          <p:nvPr/>
        </p:nvSpPr>
        <p:spPr>
          <a:xfrm>
            <a:off x="6608873" y="1511188"/>
            <a:ext cx="3823145" cy="4714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2100" b="1" dirty="0">
                <a:latin typeface="Arial" charset="0"/>
                <a:cs typeface="Arial" charset="0"/>
              </a:rPr>
              <a:t>INTRODUCCIÓN AL TAEKWONDO </a:t>
            </a:r>
            <a:endParaRPr lang="es-ES" sz="2100" b="1" dirty="0">
              <a:latin typeface="Arial" charset="0"/>
              <a:cs typeface="Arial" charset="0"/>
            </a:endParaRPr>
          </a:p>
        </p:txBody>
      </p:sp>
      <p:sp>
        <p:nvSpPr>
          <p:cNvPr id="20" name="CuadroTexto 19"/>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25</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7708" t="12500" r="4791" b="26111"/>
          <a:stretch/>
        </p:blipFill>
        <p:spPr>
          <a:xfrm>
            <a:off x="6659652" y="2407463"/>
            <a:ext cx="4434438" cy="2482828"/>
          </a:xfrm>
          <a:prstGeom prst="rect">
            <a:avLst/>
          </a:prstGeom>
          <a:ln>
            <a:noFill/>
          </a:ln>
          <a:effectLst>
            <a:softEdge rad="112500"/>
          </a:effectLst>
        </p:spPr>
      </p:pic>
      <p:sp>
        <p:nvSpPr>
          <p:cNvPr id="19" name="Rectángulo redondeado 18">
            <a:hlinkClick r:id="rId4" action="ppaction://hlinksldjump"/>
          </p:cNvPr>
          <p:cNvSpPr/>
          <p:nvPr/>
        </p:nvSpPr>
        <p:spPr>
          <a:xfrm>
            <a:off x="1391830" y="6588331"/>
            <a:ext cx="1488935" cy="174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2941375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CuadroTexto"/>
          <p:cNvSpPr txBox="1"/>
          <p:nvPr/>
        </p:nvSpPr>
        <p:spPr>
          <a:xfrm>
            <a:off x="2755120" y="1235414"/>
            <a:ext cx="8096276" cy="4392692"/>
          </a:xfrm>
          <a:prstGeom prst="round2DiagRect">
            <a:avLst/>
          </a:prstGeom>
          <a:solidFill>
            <a:schemeClr val="bg1"/>
          </a:solidFill>
          <a:ln>
            <a:solidFill>
              <a:srgbClr val="FF0000"/>
            </a:solidFill>
          </a:ln>
        </p:spPr>
        <p:txBody>
          <a:bodyPr wrap="square">
            <a:spAutoFit/>
          </a:bodyPr>
          <a:lstStyle/>
          <a:p>
            <a:pPr algn="just">
              <a:defRPr/>
            </a:pPr>
            <a:r>
              <a:rPr lang="es-EC" dirty="0">
                <a:latin typeface="Arial" charset="0"/>
                <a:cs typeface="Arial" charset="0"/>
              </a:rPr>
              <a:t>La investigación empleará diferentes métodos de investigación, destacándose para el caso de los métodos de tipo teórico los siguientes:</a:t>
            </a:r>
          </a:p>
          <a:p>
            <a:pPr algn="just">
              <a:defRPr/>
            </a:pPr>
            <a:endParaRPr lang="es-EC" dirty="0">
              <a:latin typeface="Arial" charset="0"/>
              <a:cs typeface="Arial" charset="0"/>
            </a:endParaRPr>
          </a:p>
          <a:p>
            <a:pPr algn="just">
              <a:defRPr/>
            </a:pPr>
            <a:r>
              <a:rPr lang="es-EC" dirty="0">
                <a:latin typeface="Arial" charset="0"/>
                <a:cs typeface="Arial" charset="0"/>
              </a:rPr>
              <a:t>a)	Histórico-Lógico: Al delimitar la trayectoria real del fenómeno investigado (Importancia de la concentración de la atención en el taekwondo), describirá el orden histórico en la aplicación de las pruebas psicológicas relacionadas, con énfasis en la importancia de la preparación psicológica en el deporte mencionado.</a:t>
            </a:r>
          </a:p>
          <a:p>
            <a:pPr algn="just">
              <a:defRPr/>
            </a:pPr>
            <a:r>
              <a:rPr lang="es-EC" dirty="0">
                <a:latin typeface="Arial" charset="0"/>
                <a:cs typeface="Arial" charset="0"/>
              </a:rPr>
              <a:t>b)	Análisis -Síntesis: Estudia la realidad compleja, separando y sintetizando las partes que la conforman para ganar en entendimiento y brevedad.</a:t>
            </a:r>
          </a:p>
          <a:p>
            <a:pPr algn="just">
              <a:defRPr/>
            </a:pPr>
            <a:r>
              <a:rPr lang="es-EC" dirty="0">
                <a:latin typeface="Arial" charset="0"/>
                <a:cs typeface="Arial" charset="0"/>
              </a:rPr>
              <a:t>c)	Analítico-sistémico: Es de necesidad para responder a la hipótesis de trabajo, vinculando las partes necesarias para establecer la correlación necesaria entre las variables de interés.</a:t>
            </a:r>
          </a:p>
        </p:txBody>
      </p:sp>
      <p:grpSp>
        <p:nvGrpSpPr>
          <p:cNvPr id="11" name="Grupo 1"/>
          <p:cNvGrpSpPr>
            <a:grpSpLocks/>
          </p:cNvGrpSpPr>
          <p:nvPr/>
        </p:nvGrpSpPr>
        <p:grpSpPr bwMode="auto">
          <a:xfrm>
            <a:off x="0" y="1135"/>
            <a:ext cx="12189954" cy="6856865"/>
            <a:chOff x="223645" y="0"/>
            <a:chExt cx="8738687" cy="6705041"/>
          </a:xfrm>
        </p:grpSpPr>
        <p:sp>
          <p:nvSpPr>
            <p:cNvPr id="12" name="CuadroTexto 11"/>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3" name="Rectángulo 12"/>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4" name="Conector recto 13"/>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5"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ector recto 15"/>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8" name="3 Título"/>
          <p:cNvSpPr txBox="1">
            <a:spLocks/>
          </p:cNvSpPr>
          <p:nvPr/>
        </p:nvSpPr>
        <p:spPr>
          <a:xfrm>
            <a:off x="-640576" y="3070069"/>
            <a:ext cx="3823145" cy="4714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2100" b="1" dirty="0">
                <a:latin typeface="Arial" charset="0"/>
                <a:cs typeface="Arial" charset="0"/>
              </a:rPr>
              <a:t>MÉTODOS DE LA INVESTIGACIÓN</a:t>
            </a:r>
            <a:endParaRPr lang="es-ES" sz="2100" b="1" dirty="0">
              <a:latin typeface="Arial" charset="0"/>
              <a:cs typeface="Arial" charset="0"/>
            </a:endParaRPr>
          </a:p>
        </p:txBody>
      </p:sp>
      <p:sp>
        <p:nvSpPr>
          <p:cNvPr id="20" name="CuadroTexto 19"/>
          <p:cNvSpPr txBox="1"/>
          <p:nvPr/>
        </p:nvSpPr>
        <p:spPr>
          <a:xfrm>
            <a:off x="11634152" y="610590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25</a:t>
            </a:r>
          </a:p>
        </p:txBody>
      </p:sp>
      <p:sp>
        <p:nvSpPr>
          <p:cNvPr id="19" name="Rectángulo redondeado 18">
            <a:hlinkClick r:id="rId3" action="ppaction://hlinksldjump"/>
          </p:cNvPr>
          <p:cNvSpPr/>
          <p:nvPr/>
        </p:nvSpPr>
        <p:spPr>
          <a:xfrm>
            <a:off x="1391830" y="6588331"/>
            <a:ext cx="1488935" cy="174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3332258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CuadroTexto"/>
          <p:cNvSpPr txBox="1"/>
          <p:nvPr/>
        </p:nvSpPr>
        <p:spPr>
          <a:xfrm>
            <a:off x="2755120" y="887451"/>
            <a:ext cx="8096276" cy="5618559"/>
          </a:xfrm>
          <a:prstGeom prst="round2DiagRect">
            <a:avLst/>
          </a:prstGeom>
          <a:solidFill>
            <a:schemeClr val="bg1"/>
          </a:solidFill>
          <a:ln>
            <a:solidFill>
              <a:srgbClr val="FF0000"/>
            </a:solidFill>
          </a:ln>
        </p:spPr>
        <p:txBody>
          <a:bodyPr wrap="square">
            <a:spAutoFit/>
          </a:bodyPr>
          <a:lstStyle/>
          <a:p>
            <a:pPr algn="just">
              <a:defRPr/>
            </a:pPr>
            <a:r>
              <a:rPr lang="es-EC" dirty="0">
                <a:latin typeface="Arial" charset="0"/>
                <a:cs typeface="Arial" charset="0"/>
              </a:rPr>
              <a:t>En el caso de los métodos de tipo empíricos se emplearán los siguientes:</a:t>
            </a:r>
          </a:p>
          <a:p>
            <a:pPr algn="just">
              <a:defRPr/>
            </a:pPr>
            <a:endParaRPr lang="es-EC" dirty="0">
              <a:latin typeface="Arial" charset="0"/>
              <a:cs typeface="Arial" charset="0"/>
            </a:endParaRPr>
          </a:p>
          <a:p>
            <a:pPr algn="just">
              <a:defRPr/>
            </a:pPr>
            <a:r>
              <a:rPr lang="es-EC" dirty="0">
                <a:latin typeface="Arial" charset="0"/>
                <a:cs typeface="Arial" charset="0"/>
              </a:rPr>
              <a:t>a)	La observación: La observación se empleará para evaluar ligeramente la evolución del proceso investigado, permitiendo establecer los análisis pertinentes para cada integrante del estudio.</a:t>
            </a:r>
          </a:p>
          <a:p>
            <a:pPr algn="just">
              <a:defRPr/>
            </a:pPr>
            <a:r>
              <a:rPr lang="es-EC" dirty="0">
                <a:latin typeface="Arial" charset="0"/>
                <a:cs typeface="Arial" charset="0"/>
              </a:rPr>
              <a:t>b)	La Entrevista: El procedimiento  reúne a un grupo de especialistas para determinar si la Prueba de Tolouse-Pierón  es a adecuada para este tipo de investigación.</a:t>
            </a:r>
          </a:p>
          <a:p>
            <a:pPr algn="just">
              <a:defRPr/>
            </a:pPr>
            <a:endParaRPr lang="es-EC" dirty="0">
              <a:latin typeface="Arial" charset="0"/>
              <a:cs typeface="Arial" charset="0"/>
            </a:endParaRPr>
          </a:p>
          <a:p>
            <a:pPr algn="just">
              <a:defRPr/>
            </a:pPr>
            <a:r>
              <a:rPr lang="es-EC" dirty="0">
                <a:latin typeface="Arial" charset="0"/>
                <a:cs typeface="Arial" charset="0"/>
              </a:rPr>
              <a:t>Por otra parte, desde el punto de vista estadístico se emplearán diferentes medidas de tendencia central, entre ellas la media aritmética o promedio, los valores mínimo y máximo, entre otros. </a:t>
            </a:r>
          </a:p>
          <a:p>
            <a:pPr algn="just">
              <a:defRPr/>
            </a:pPr>
            <a:endParaRPr lang="es-EC" dirty="0">
              <a:latin typeface="Arial" charset="0"/>
              <a:cs typeface="Arial" charset="0"/>
            </a:endParaRPr>
          </a:p>
          <a:p>
            <a:pPr algn="just">
              <a:defRPr/>
            </a:pPr>
            <a:r>
              <a:rPr lang="es-EC" dirty="0">
                <a:latin typeface="Arial" charset="0"/>
                <a:cs typeface="Arial" charset="0"/>
              </a:rPr>
              <a:t>Para realizar las correlaciones pertinentes se empleará estadística no paramétrica, como la Prueba de Friedman (p≤0,05) y la Prueba de los Rangos con Signo de Wilcoxon (p≤0,05), utilizando el SPSS v22 para Windows.</a:t>
            </a:r>
          </a:p>
        </p:txBody>
      </p:sp>
      <p:grpSp>
        <p:nvGrpSpPr>
          <p:cNvPr id="11" name="Grupo 1"/>
          <p:cNvGrpSpPr>
            <a:grpSpLocks/>
          </p:cNvGrpSpPr>
          <p:nvPr/>
        </p:nvGrpSpPr>
        <p:grpSpPr bwMode="auto">
          <a:xfrm>
            <a:off x="0" y="1135"/>
            <a:ext cx="12189954" cy="6856865"/>
            <a:chOff x="223645" y="0"/>
            <a:chExt cx="8738687" cy="6705041"/>
          </a:xfrm>
        </p:grpSpPr>
        <p:sp>
          <p:nvSpPr>
            <p:cNvPr id="12" name="CuadroTexto 11"/>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3" name="Rectángulo 12"/>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4" name="Conector recto 13"/>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5"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ector recto 15"/>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8" name="3 Título"/>
          <p:cNvSpPr txBox="1">
            <a:spLocks/>
          </p:cNvSpPr>
          <p:nvPr/>
        </p:nvSpPr>
        <p:spPr>
          <a:xfrm>
            <a:off x="-640576" y="3070069"/>
            <a:ext cx="3823145" cy="4714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2100" b="1" dirty="0">
                <a:latin typeface="Arial" charset="0"/>
                <a:cs typeface="Arial" charset="0"/>
              </a:rPr>
              <a:t>MÉTODOS DE LA INVESTIGACIÓN</a:t>
            </a:r>
            <a:endParaRPr lang="es-ES" sz="2100" b="1" dirty="0">
              <a:latin typeface="Arial" charset="0"/>
              <a:cs typeface="Arial" charset="0"/>
            </a:endParaRPr>
          </a:p>
        </p:txBody>
      </p:sp>
      <p:sp>
        <p:nvSpPr>
          <p:cNvPr id="20" name="CuadroTexto 19"/>
          <p:cNvSpPr txBox="1"/>
          <p:nvPr/>
        </p:nvSpPr>
        <p:spPr>
          <a:xfrm>
            <a:off x="11716575" y="6457890"/>
            <a:ext cx="557848"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25</a:t>
            </a:r>
          </a:p>
        </p:txBody>
      </p:sp>
      <p:sp>
        <p:nvSpPr>
          <p:cNvPr id="19" name="3 Título"/>
          <p:cNvSpPr txBox="1">
            <a:spLocks/>
          </p:cNvSpPr>
          <p:nvPr/>
        </p:nvSpPr>
        <p:spPr>
          <a:xfrm>
            <a:off x="6803258" y="-44227"/>
            <a:ext cx="3823145" cy="4714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2100" b="1" dirty="0">
                <a:latin typeface="Arial" charset="0"/>
                <a:cs typeface="Arial" charset="0"/>
              </a:rPr>
              <a:t>Métodos de tipo empírico</a:t>
            </a:r>
            <a:endParaRPr lang="es-ES" sz="2100" b="1" dirty="0">
              <a:latin typeface="Arial" charset="0"/>
              <a:cs typeface="Arial" charset="0"/>
            </a:endParaRPr>
          </a:p>
        </p:txBody>
      </p:sp>
      <p:sp>
        <p:nvSpPr>
          <p:cNvPr id="21" name="Rectángulo redondeado 20">
            <a:hlinkClick r:id="rId3" action="ppaction://hlinksldjump"/>
          </p:cNvPr>
          <p:cNvSpPr/>
          <p:nvPr/>
        </p:nvSpPr>
        <p:spPr>
          <a:xfrm>
            <a:off x="1391830" y="6588331"/>
            <a:ext cx="1488935" cy="174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3563833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DE351D-494F-4A1D-9FF3-0763C2A8F657}" type="slidenum">
              <a:rPr lang="es-EC" smtClean="0"/>
              <a:t>33</a:t>
            </a:fld>
            <a:endParaRPr lang="es-EC"/>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1252" y="207645"/>
            <a:ext cx="7389496" cy="6650355"/>
          </a:xfrm>
          <a:prstGeom prst="rect">
            <a:avLst/>
          </a:prstGeom>
          <a:noFill/>
          <a:ln>
            <a:noFill/>
          </a:ln>
        </p:spPr>
      </p:pic>
      <p:sp>
        <p:nvSpPr>
          <p:cNvPr id="6" name="Rectángulo redondeado 5">
            <a:hlinkClick r:id="rId3" action="ppaction://hlinksldjump"/>
          </p:cNvPr>
          <p:cNvSpPr/>
          <p:nvPr/>
        </p:nvSpPr>
        <p:spPr>
          <a:xfrm>
            <a:off x="1391830" y="6588331"/>
            <a:ext cx="1488935" cy="174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2889026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778044724"/>
              </p:ext>
            </p:extLst>
          </p:nvPr>
        </p:nvGraphicFramePr>
        <p:xfrm>
          <a:off x="0" y="21423"/>
          <a:ext cx="8226562" cy="6836577"/>
        </p:xfrm>
        <a:graphic>
          <a:graphicData uri="http://schemas.openxmlformats.org/drawingml/2006/table">
            <a:tbl>
              <a:tblPr firstRow="1" firstCol="1" bandRow="1">
                <a:tableStyleId>{D7AC3CCA-C797-4891-BE02-D94E43425B78}</a:tableStyleId>
              </a:tblPr>
              <a:tblGrid>
                <a:gridCol w="1463960">
                  <a:extLst>
                    <a:ext uri="{9D8B030D-6E8A-4147-A177-3AD203B41FA5}">
                      <a16:colId xmlns:a16="http://schemas.microsoft.com/office/drawing/2014/main" val="20000"/>
                    </a:ext>
                  </a:extLst>
                </a:gridCol>
                <a:gridCol w="1924008">
                  <a:extLst>
                    <a:ext uri="{9D8B030D-6E8A-4147-A177-3AD203B41FA5}">
                      <a16:colId xmlns:a16="http://schemas.microsoft.com/office/drawing/2014/main" val="20001"/>
                    </a:ext>
                  </a:extLst>
                </a:gridCol>
                <a:gridCol w="2190702">
                  <a:extLst>
                    <a:ext uri="{9D8B030D-6E8A-4147-A177-3AD203B41FA5}">
                      <a16:colId xmlns:a16="http://schemas.microsoft.com/office/drawing/2014/main" val="20002"/>
                    </a:ext>
                  </a:extLst>
                </a:gridCol>
                <a:gridCol w="2647892">
                  <a:extLst>
                    <a:ext uri="{9D8B030D-6E8A-4147-A177-3AD203B41FA5}">
                      <a16:colId xmlns:a16="http://schemas.microsoft.com/office/drawing/2014/main" val="20003"/>
                    </a:ext>
                  </a:extLst>
                </a:gridCol>
              </a:tblGrid>
              <a:tr h="654076">
                <a:tc gridSpan="4">
                  <a:txBody>
                    <a:bodyPr/>
                    <a:lstStyle/>
                    <a:p>
                      <a:pPr>
                        <a:spcAft>
                          <a:spcPts val="0"/>
                        </a:spcAft>
                      </a:pPr>
                      <a:r>
                        <a:rPr lang="es-ES" sz="1600" dirty="0">
                          <a:effectLst/>
                        </a:rPr>
                        <a:t> </a:t>
                      </a:r>
                      <a:endParaRPr lang="es-EC" sz="2800" dirty="0">
                        <a:solidFill>
                          <a:srgbClr val="000000"/>
                        </a:solidFill>
                        <a:effectLst/>
                        <a:latin typeface="Times New Roman" panose="02020603050405020304" pitchFamily="18" charset="0"/>
                        <a:ea typeface="Times New Roman" panose="02020603050405020304" pitchFamily="18" charset="0"/>
                      </a:endParaRPr>
                    </a:p>
                    <a:p>
                      <a:pPr indent="459105">
                        <a:spcAft>
                          <a:spcPts val="0"/>
                        </a:spcAft>
                      </a:pPr>
                      <a:r>
                        <a:rPr lang="es-ES" sz="2800" dirty="0">
                          <a:effectLst/>
                        </a:rPr>
                        <a:t>       CONCENTRACIÓN DE LA ATENCIÓN</a:t>
                      </a:r>
                      <a:endParaRPr lang="es-EC" sz="2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nchor="ctr"/>
                </a:tc>
                <a:tc hMerge="1">
                  <a:txBody>
                    <a:bodyPr/>
                    <a:lstStyle/>
                    <a:p>
                      <a:pPr indent="459105">
                        <a:spcAft>
                          <a:spcPts val="0"/>
                        </a:spcAft>
                      </a:pPr>
                      <a:endParaRPr lang="es-EC" sz="2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80557">
                <a:tc>
                  <a:txBody>
                    <a:bodyPr/>
                    <a:lstStyle/>
                    <a:p>
                      <a:pPr algn="ctr">
                        <a:spcAft>
                          <a:spcPts val="0"/>
                        </a:spcAft>
                      </a:pPr>
                      <a:r>
                        <a:rPr lang="es-ES" sz="1800" dirty="0">
                          <a:effectLst/>
                        </a:rPr>
                        <a:t>Deportistas</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indent="152400" algn="ctr">
                        <a:spcAft>
                          <a:spcPts val="0"/>
                        </a:spcAft>
                      </a:pPr>
                      <a:r>
                        <a:rPr lang="es-ES" sz="1800">
                          <a:effectLst/>
                        </a:rPr>
                        <a:t>Test 1</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indent="152400" algn="ctr">
                        <a:spcAft>
                          <a:spcPts val="0"/>
                        </a:spcAft>
                      </a:pPr>
                      <a:r>
                        <a:rPr lang="es-ES" sz="1800">
                          <a:effectLst/>
                        </a:rPr>
                        <a:t>Test 2</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indent="152400" algn="ctr">
                        <a:spcAft>
                          <a:spcPts val="0"/>
                        </a:spcAft>
                      </a:pPr>
                      <a:r>
                        <a:rPr lang="es-ES" sz="1800">
                          <a:effectLst/>
                        </a:rPr>
                        <a:t>Test 3</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01"/>
                  </a:ext>
                </a:extLst>
              </a:tr>
              <a:tr h="280557">
                <a:tc>
                  <a:txBody>
                    <a:bodyPr/>
                    <a:lstStyle/>
                    <a:p>
                      <a:pPr indent="461010">
                        <a:spcAft>
                          <a:spcPts val="0"/>
                        </a:spcAft>
                      </a:pPr>
                      <a:r>
                        <a:rPr lang="es-ES" sz="1800" spc="5" dirty="0">
                          <a:effectLst/>
                        </a:rPr>
                        <a:t>1</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240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245</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247</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02"/>
                  </a:ext>
                </a:extLst>
              </a:tr>
              <a:tr h="280557">
                <a:tc>
                  <a:txBody>
                    <a:bodyPr/>
                    <a:lstStyle/>
                    <a:p>
                      <a:pPr indent="461010">
                        <a:spcAft>
                          <a:spcPts val="0"/>
                        </a:spcAft>
                      </a:pPr>
                      <a:r>
                        <a:rPr lang="es-ES" sz="1800" spc="5" dirty="0">
                          <a:effectLst/>
                        </a:rPr>
                        <a:t>2</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226</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230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233</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03"/>
                  </a:ext>
                </a:extLst>
              </a:tr>
              <a:tr h="280557">
                <a:tc>
                  <a:txBody>
                    <a:bodyPr/>
                    <a:lstStyle/>
                    <a:p>
                      <a:pPr indent="461010">
                        <a:spcAft>
                          <a:spcPts val="0"/>
                        </a:spcAft>
                      </a:pPr>
                      <a:r>
                        <a:rPr lang="es-ES" sz="1800" spc="5" dirty="0">
                          <a:effectLst/>
                        </a:rPr>
                        <a:t>3</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181</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190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193</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04"/>
                  </a:ext>
                </a:extLst>
              </a:tr>
              <a:tr h="280557">
                <a:tc>
                  <a:txBody>
                    <a:bodyPr/>
                    <a:lstStyle/>
                    <a:p>
                      <a:pPr indent="461010">
                        <a:spcAft>
                          <a:spcPts val="0"/>
                        </a:spcAft>
                      </a:pPr>
                      <a:r>
                        <a:rPr lang="es-ES" sz="1800" spc="5">
                          <a:effectLst/>
                        </a:rPr>
                        <a:t>4</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dirty="0">
                          <a:effectLst/>
                        </a:rPr>
                        <a:t>228</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231</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233</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05"/>
                  </a:ext>
                </a:extLst>
              </a:tr>
              <a:tr h="280557">
                <a:tc>
                  <a:txBody>
                    <a:bodyPr/>
                    <a:lstStyle/>
                    <a:p>
                      <a:pPr indent="461010">
                        <a:spcAft>
                          <a:spcPts val="0"/>
                        </a:spcAft>
                      </a:pPr>
                      <a:r>
                        <a:rPr lang="es-ES" sz="1800" spc="5">
                          <a:effectLst/>
                        </a:rPr>
                        <a:t>5</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dirty="0">
                          <a:effectLst/>
                        </a:rPr>
                        <a:t>158</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160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163</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06"/>
                  </a:ext>
                </a:extLst>
              </a:tr>
              <a:tr h="280557">
                <a:tc>
                  <a:txBody>
                    <a:bodyPr/>
                    <a:lstStyle/>
                    <a:p>
                      <a:pPr indent="461010">
                        <a:spcAft>
                          <a:spcPts val="0"/>
                        </a:spcAft>
                      </a:pPr>
                      <a:r>
                        <a:rPr lang="es-ES" sz="1800" spc="5">
                          <a:effectLst/>
                        </a:rPr>
                        <a:t>6</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dirty="0">
                          <a:effectLst/>
                        </a:rPr>
                        <a:t>193</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194</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200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07"/>
                  </a:ext>
                </a:extLst>
              </a:tr>
              <a:tr h="280557">
                <a:tc>
                  <a:txBody>
                    <a:bodyPr/>
                    <a:lstStyle/>
                    <a:p>
                      <a:pPr indent="461010">
                        <a:spcAft>
                          <a:spcPts val="0"/>
                        </a:spcAft>
                      </a:pPr>
                      <a:r>
                        <a:rPr lang="es-ES" sz="1800" spc="5">
                          <a:effectLst/>
                        </a:rPr>
                        <a:t>7</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dirty="0">
                          <a:effectLst/>
                        </a:rPr>
                        <a:t>212</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212</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224</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08"/>
                  </a:ext>
                </a:extLst>
              </a:tr>
              <a:tr h="280557">
                <a:tc>
                  <a:txBody>
                    <a:bodyPr/>
                    <a:lstStyle/>
                    <a:p>
                      <a:pPr indent="461010">
                        <a:spcAft>
                          <a:spcPts val="0"/>
                        </a:spcAft>
                      </a:pPr>
                      <a:r>
                        <a:rPr lang="es-ES" sz="1800" spc="5">
                          <a:effectLst/>
                        </a:rPr>
                        <a:t>8</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195</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199</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208</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09"/>
                  </a:ext>
                </a:extLst>
              </a:tr>
              <a:tr h="280557">
                <a:tc>
                  <a:txBody>
                    <a:bodyPr/>
                    <a:lstStyle/>
                    <a:p>
                      <a:pPr indent="461010">
                        <a:spcAft>
                          <a:spcPts val="0"/>
                        </a:spcAft>
                      </a:pPr>
                      <a:r>
                        <a:rPr lang="es-ES" sz="1800" spc="5">
                          <a:effectLst/>
                        </a:rPr>
                        <a:t>9</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209</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211</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221</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0"/>
                  </a:ext>
                </a:extLst>
              </a:tr>
              <a:tr h="280557">
                <a:tc>
                  <a:txBody>
                    <a:bodyPr/>
                    <a:lstStyle/>
                    <a:p>
                      <a:pPr indent="461010">
                        <a:spcAft>
                          <a:spcPts val="0"/>
                        </a:spcAft>
                      </a:pPr>
                      <a:r>
                        <a:rPr lang="es-ES" sz="1800" spc="5">
                          <a:effectLst/>
                        </a:rPr>
                        <a:t>10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325</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327</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330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1"/>
                  </a:ext>
                </a:extLst>
              </a:tr>
              <a:tr h="280557">
                <a:tc>
                  <a:txBody>
                    <a:bodyPr/>
                    <a:lstStyle/>
                    <a:p>
                      <a:pPr indent="461010">
                        <a:spcAft>
                          <a:spcPts val="0"/>
                        </a:spcAft>
                      </a:pPr>
                      <a:r>
                        <a:rPr lang="es-ES" sz="1800" spc="5">
                          <a:effectLst/>
                        </a:rPr>
                        <a:t>11</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241</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247</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250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2"/>
                  </a:ext>
                </a:extLst>
              </a:tr>
              <a:tr h="280557">
                <a:tc>
                  <a:txBody>
                    <a:bodyPr/>
                    <a:lstStyle/>
                    <a:p>
                      <a:pPr indent="461010">
                        <a:spcAft>
                          <a:spcPts val="0"/>
                        </a:spcAft>
                      </a:pPr>
                      <a:r>
                        <a:rPr lang="es-ES" sz="1800" spc="5">
                          <a:effectLst/>
                        </a:rPr>
                        <a:t>12</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200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211</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243</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3"/>
                  </a:ext>
                </a:extLst>
              </a:tr>
              <a:tr h="280557">
                <a:tc>
                  <a:txBody>
                    <a:bodyPr/>
                    <a:lstStyle/>
                    <a:p>
                      <a:pPr indent="461010">
                        <a:spcAft>
                          <a:spcPts val="0"/>
                        </a:spcAft>
                      </a:pPr>
                      <a:r>
                        <a:rPr lang="es-ES" sz="1800" spc="5">
                          <a:effectLst/>
                        </a:rPr>
                        <a:t>13</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235</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245</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255</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4"/>
                  </a:ext>
                </a:extLst>
              </a:tr>
              <a:tr h="280557">
                <a:tc>
                  <a:txBody>
                    <a:bodyPr/>
                    <a:lstStyle/>
                    <a:p>
                      <a:pPr indent="461010">
                        <a:spcAft>
                          <a:spcPts val="0"/>
                        </a:spcAft>
                      </a:pPr>
                      <a:r>
                        <a:rPr lang="es-ES" sz="1800" spc="5">
                          <a:effectLst/>
                        </a:rPr>
                        <a:t>14</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spc="5">
                          <a:effectLst/>
                        </a:rPr>
                        <a:t>346</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350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357</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5"/>
                  </a:ext>
                </a:extLst>
              </a:tr>
              <a:tr h="280557">
                <a:tc>
                  <a:txBody>
                    <a:bodyPr/>
                    <a:lstStyle/>
                    <a:p>
                      <a:pPr indent="459105">
                        <a:spcAft>
                          <a:spcPts val="0"/>
                        </a:spcAft>
                      </a:pPr>
                      <a:r>
                        <a:rPr lang="es-ES" sz="1800">
                          <a:effectLst/>
                        </a:rPr>
                        <a:t>15</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296</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300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323</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6"/>
                  </a:ext>
                </a:extLst>
              </a:tr>
              <a:tr h="280557">
                <a:tc>
                  <a:txBody>
                    <a:bodyPr/>
                    <a:lstStyle/>
                    <a:p>
                      <a:pPr indent="459105">
                        <a:spcAft>
                          <a:spcPts val="0"/>
                        </a:spcAft>
                      </a:pPr>
                      <a:r>
                        <a:rPr lang="es-ES" sz="1800">
                          <a:effectLst/>
                        </a:rPr>
                        <a:t>16</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292</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301</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211</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7"/>
                  </a:ext>
                </a:extLst>
              </a:tr>
              <a:tr h="280557">
                <a:tc>
                  <a:txBody>
                    <a:bodyPr/>
                    <a:lstStyle/>
                    <a:p>
                      <a:pPr indent="459105">
                        <a:spcAft>
                          <a:spcPts val="0"/>
                        </a:spcAft>
                      </a:pPr>
                      <a:r>
                        <a:rPr lang="es-ES" sz="1800">
                          <a:effectLst/>
                        </a:rPr>
                        <a:t>17</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210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211</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218</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8"/>
                  </a:ext>
                </a:extLst>
              </a:tr>
              <a:tr h="280557">
                <a:tc>
                  <a:txBody>
                    <a:bodyPr/>
                    <a:lstStyle/>
                    <a:p>
                      <a:pPr indent="459105">
                        <a:spcAft>
                          <a:spcPts val="0"/>
                        </a:spcAft>
                      </a:pPr>
                      <a:r>
                        <a:rPr lang="es-ES" sz="1800">
                          <a:effectLst/>
                        </a:rPr>
                        <a:t>18</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298</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298</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305</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19"/>
                  </a:ext>
                </a:extLst>
              </a:tr>
              <a:tr h="280557">
                <a:tc>
                  <a:txBody>
                    <a:bodyPr/>
                    <a:lstStyle/>
                    <a:p>
                      <a:pPr indent="459105">
                        <a:spcAft>
                          <a:spcPts val="0"/>
                        </a:spcAft>
                      </a:pPr>
                      <a:r>
                        <a:rPr lang="es-ES" sz="1800">
                          <a:effectLst/>
                        </a:rPr>
                        <a:t>19</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191</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193</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201</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20"/>
                  </a:ext>
                </a:extLst>
              </a:tr>
              <a:tr h="280557">
                <a:tc>
                  <a:txBody>
                    <a:bodyPr/>
                    <a:lstStyle/>
                    <a:p>
                      <a:pPr indent="459105">
                        <a:spcAft>
                          <a:spcPts val="0"/>
                        </a:spcAft>
                      </a:pPr>
                      <a:r>
                        <a:rPr lang="es-ES" sz="1800">
                          <a:effectLst/>
                        </a:rPr>
                        <a:t>20</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169</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177</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191</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21"/>
                  </a:ext>
                </a:extLst>
              </a:tr>
              <a:tr h="257408">
                <a:tc>
                  <a:txBody>
                    <a:bodyPr/>
                    <a:lstStyle/>
                    <a:p>
                      <a:pPr algn="ctr">
                        <a:spcAft>
                          <a:spcPts val="0"/>
                        </a:spcAft>
                      </a:pPr>
                      <a:r>
                        <a:rPr lang="es-ES" sz="1800">
                          <a:effectLst/>
                        </a:rPr>
                        <a:t>Promedio</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232</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a:effectLst/>
                        </a:rPr>
                        <a:t>237</a:t>
                      </a:r>
                      <a:endParaRPr lang="es-EC" sz="1800">
                        <a:solidFill>
                          <a:srgbClr val="000000"/>
                        </a:solidFill>
                        <a:effectLst/>
                        <a:latin typeface="Times New Roman" panose="02020603050405020304" pitchFamily="18" charset="0"/>
                        <a:ea typeface="Times New Roman" panose="02020603050405020304" pitchFamily="18" charset="0"/>
                      </a:endParaRPr>
                    </a:p>
                  </a:txBody>
                  <a:tcPr marL="60905" marR="60905" marT="0" marB="0"/>
                </a:tc>
                <a:tc>
                  <a:txBody>
                    <a:bodyPr/>
                    <a:lstStyle/>
                    <a:p>
                      <a:pPr algn="ctr">
                        <a:spcAft>
                          <a:spcPts val="0"/>
                        </a:spcAft>
                      </a:pPr>
                      <a:r>
                        <a:rPr lang="es-ES" sz="1800" dirty="0">
                          <a:effectLst/>
                        </a:rPr>
                        <a:t>240</a:t>
                      </a:r>
                      <a:endParaRPr lang="es-EC" sz="1800" dirty="0">
                        <a:solidFill>
                          <a:srgbClr val="000000"/>
                        </a:solidFill>
                        <a:effectLst/>
                        <a:latin typeface="Times New Roman" panose="02020603050405020304" pitchFamily="18" charset="0"/>
                        <a:ea typeface="Times New Roman" panose="02020603050405020304" pitchFamily="18" charset="0"/>
                      </a:endParaRPr>
                    </a:p>
                  </a:txBody>
                  <a:tcPr marL="60905" marR="60905" marT="0" marB="0"/>
                </a:tc>
                <a:extLst>
                  <a:ext uri="{0D108BD9-81ED-4DB2-BD59-A6C34878D82A}">
                    <a16:rowId xmlns:a16="http://schemas.microsoft.com/office/drawing/2014/main" val="10022"/>
                  </a:ext>
                </a:extLst>
              </a:tr>
            </a:tbl>
          </a:graphicData>
        </a:graphic>
      </p:graphicFrame>
      <p:sp>
        <p:nvSpPr>
          <p:cNvPr id="4" name="Marcador de número de diapositiva 3"/>
          <p:cNvSpPr>
            <a:spLocks noGrp="1"/>
          </p:cNvSpPr>
          <p:nvPr>
            <p:ph type="sldNum" sz="quarter" idx="12"/>
          </p:nvPr>
        </p:nvSpPr>
        <p:spPr/>
        <p:txBody>
          <a:bodyPr/>
          <a:lstStyle/>
          <a:p>
            <a:fld id="{39DE351D-494F-4A1D-9FF3-0763C2A8F657}" type="slidenum">
              <a:rPr lang="es-EC" smtClean="0"/>
              <a:t>34</a:t>
            </a:fld>
            <a:endParaRPr lang="es-EC"/>
          </a:p>
        </p:txBody>
      </p:sp>
      <p:sp>
        <p:nvSpPr>
          <p:cNvPr id="6" name="8 CuadroTexto"/>
          <p:cNvSpPr txBox="1"/>
          <p:nvPr/>
        </p:nvSpPr>
        <p:spPr>
          <a:xfrm>
            <a:off x="8409122" y="794461"/>
            <a:ext cx="3581400" cy="4830604"/>
          </a:xfrm>
          <a:prstGeom prst="round2DiagRect">
            <a:avLst/>
          </a:prstGeom>
          <a:solidFill>
            <a:schemeClr val="bg1"/>
          </a:solidFill>
          <a:ln>
            <a:solidFill>
              <a:srgbClr val="FF0000"/>
            </a:solidFill>
          </a:ln>
        </p:spPr>
        <p:txBody>
          <a:bodyPr wrap="square">
            <a:spAutoFit/>
          </a:bodyPr>
          <a:lstStyle/>
          <a:p>
            <a:pPr algn="just">
              <a:defRPr/>
            </a:pPr>
            <a:r>
              <a:rPr lang="es-ES" dirty="0">
                <a:latin typeface="Arial" charset="0"/>
                <a:cs typeface="Arial" charset="0"/>
              </a:rPr>
              <a:t>Los valores promedios obtenidos en la tabla 2, evidencian una media en el test 1 de 232 puntos, una media en el test 2 de 237 puntos y una media o promedio en el test 3 de 240 puntos. Lo anterior demuestra un incremento en los puntajes obtenidos con el test de </a:t>
            </a:r>
            <a:r>
              <a:rPr lang="es-ES" dirty="0" err="1">
                <a:latin typeface="Arial" charset="0"/>
                <a:cs typeface="Arial" charset="0"/>
              </a:rPr>
              <a:t>Tolouse-Pieron</a:t>
            </a:r>
            <a:r>
              <a:rPr lang="es-ES" dirty="0">
                <a:latin typeface="Arial" charset="0"/>
                <a:cs typeface="Arial" charset="0"/>
              </a:rPr>
              <a:t> en los deportistas estudiados según se incrementa el tiempo de la preparación deportiva y se acerca a la competencia deportiva. </a:t>
            </a:r>
            <a:endParaRPr lang="es-EC" dirty="0">
              <a:latin typeface="Arial" charset="0"/>
              <a:cs typeface="Arial" charset="0"/>
            </a:endParaRPr>
          </a:p>
        </p:txBody>
      </p:sp>
      <p:sp>
        <p:nvSpPr>
          <p:cNvPr id="7" name="Rectángulo redondeado 6">
            <a:hlinkClick r:id="rId2" action="ppaction://hlinksldjump"/>
          </p:cNvPr>
          <p:cNvSpPr/>
          <p:nvPr/>
        </p:nvSpPr>
        <p:spPr>
          <a:xfrm>
            <a:off x="9864865" y="6451597"/>
            <a:ext cx="1488935" cy="174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1946826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DE351D-494F-4A1D-9FF3-0763C2A8F657}" type="slidenum">
              <a:rPr lang="es-EC" smtClean="0"/>
              <a:t>35</a:t>
            </a:fld>
            <a:endParaRPr lang="es-EC"/>
          </a:p>
        </p:txBody>
      </p:sp>
      <p:pic>
        <p:nvPicPr>
          <p:cNvPr id="3" name="Imagen 2"/>
          <p:cNvPicPr>
            <a:picLocks noChangeAspect="1"/>
          </p:cNvPicPr>
          <p:nvPr/>
        </p:nvPicPr>
        <p:blipFill rotWithShape="1">
          <a:blip r:embed="rId2"/>
          <a:srcRect r="23385" b="9045"/>
          <a:stretch/>
        </p:blipFill>
        <p:spPr>
          <a:xfrm>
            <a:off x="3057407" y="1147153"/>
            <a:ext cx="5184924" cy="1440891"/>
          </a:xfrm>
          <a:prstGeom prst="rect">
            <a:avLst/>
          </a:prstGeom>
        </p:spPr>
      </p:pic>
      <p:pic>
        <p:nvPicPr>
          <p:cNvPr id="8" name="Imagen 7"/>
          <p:cNvPicPr>
            <a:picLocks noChangeAspect="1"/>
          </p:cNvPicPr>
          <p:nvPr/>
        </p:nvPicPr>
        <p:blipFill rotWithShape="1">
          <a:blip r:embed="rId3"/>
          <a:srcRect r="73851" b="7692"/>
          <a:stretch/>
        </p:blipFill>
        <p:spPr>
          <a:xfrm>
            <a:off x="2577130" y="2631370"/>
            <a:ext cx="2115153" cy="1698880"/>
          </a:xfrm>
          <a:prstGeom prst="rect">
            <a:avLst/>
          </a:prstGeom>
        </p:spPr>
      </p:pic>
      <p:pic>
        <p:nvPicPr>
          <p:cNvPr id="9" name="Imagen 8"/>
          <p:cNvPicPr>
            <a:picLocks noChangeAspect="1"/>
          </p:cNvPicPr>
          <p:nvPr/>
        </p:nvPicPr>
        <p:blipFill rotWithShape="1">
          <a:blip r:embed="rId4"/>
          <a:srcRect r="67086" b="6455"/>
          <a:stretch/>
        </p:blipFill>
        <p:spPr>
          <a:xfrm>
            <a:off x="5297270" y="2676622"/>
            <a:ext cx="2728130" cy="1740850"/>
          </a:xfrm>
          <a:prstGeom prst="rect">
            <a:avLst/>
          </a:prstGeom>
        </p:spPr>
      </p:pic>
      <p:sp>
        <p:nvSpPr>
          <p:cNvPr id="10" name="CuadroTexto 9"/>
          <p:cNvSpPr txBox="1"/>
          <p:nvPr/>
        </p:nvSpPr>
        <p:spPr>
          <a:xfrm>
            <a:off x="2109292" y="37220"/>
            <a:ext cx="8605479" cy="1200329"/>
          </a:xfrm>
          <a:prstGeom prst="rect">
            <a:avLst/>
          </a:prstGeom>
          <a:noFill/>
        </p:spPr>
        <p:txBody>
          <a:bodyPr wrap="square" rtlCol="0">
            <a:spAutoFit/>
          </a:bodyPr>
          <a:lstStyle/>
          <a:p>
            <a:r>
              <a:rPr lang="x-none" b="1" dirty="0"/>
              <a:t>Tabla 3</a:t>
            </a:r>
            <a:endParaRPr lang="es-EC" b="1" dirty="0"/>
          </a:p>
          <a:p>
            <a:r>
              <a:rPr lang="x-none" b="1" dirty="0"/>
              <a:t>Prueba de Friedman para K muestras independientes aplicadas al test de Tolouse-Pieron en tres periodos de la preparación.</a:t>
            </a:r>
            <a:endParaRPr lang="es-EC" b="1" dirty="0"/>
          </a:p>
          <a:p>
            <a:endParaRPr lang="es-EC" dirty="0"/>
          </a:p>
        </p:txBody>
      </p:sp>
      <p:sp>
        <p:nvSpPr>
          <p:cNvPr id="18" name="8 CuadroTexto"/>
          <p:cNvSpPr txBox="1"/>
          <p:nvPr/>
        </p:nvSpPr>
        <p:spPr>
          <a:xfrm>
            <a:off x="156176" y="4354408"/>
            <a:ext cx="10789498" cy="2565142"/>
          </a:xfrm>
          <a:prstGeom prst="round2SameRect">
            <a:avLst/>
          </a:prstGeom>
          <a:solidFill>
            <a:schemeClr val="bg1"/>
          </a:solidFill>
          <a:ln>
            <a:solidFill>
              <a:srgbClr val="FF0000"/>
            </a:solidFill>
          </a:ln>
        </p:spPr>
        <p:txBody>
          <a:bodyPr wrap="square">
            <a:spAutoFit/>
          </a:bodyPr>
          <a:lstStyle/>
          <a:p>
            <a:pPr algn="just">
              <a:defRPr/>
            </a:pPr>
            <a:r>
              <a:rPr lang="es-EC" sz="1700" dirty="0">
                <a:latin typeface="Arial" charset="0"/>
                <a:cs typeface="Arial" charset="0"/>
              </a:rPr>
              <a:t>Como se evidencia en la tabla 3, la Prueba de Friedman ha determinado la existencia de diferencias significativas (p=0,000) al comparar los tres momentos en que se aplicó el test de Tolouse-Pieron (Periodos Preparatorio General (Test 1), Periodo Preparatorio Especial (Test 2) y Periodo Competitivo (Test 3)). Por otra parte, al comparar los rangos promedios obtenidos con la Prueba de Friedman, se evidencia que el rango más alto perteneció a la prueba o test 3 (Rango promedio: 2,90), indicando un incremento significativo de la concentración de la atención en los taekwondocas sometidos a estudio a medida que se acerca el periodo preparatorio. Lo anterior evidencia que el programa de entrenamiento de 10 meses ha evidenciado mejoras en el indicador psicológico estudiado, induciendo mejoras del rendimiento deportivo a medida que se implementó el programa de preparación deportiva.</a:t>
            </a:r>
          </a:p>
        </p:txBody>
      </p:sp>
      <p:grpSp>
        <p:nvGrpSpPr>
          <p:cNvPr id="19" name="Grupo 1"/>
          <p:cNvGrpSpPr>
            <a:grpSpLocks/>
          </p:cNvGrpSpPr>
          <p:nvPr/>
        </p:nvGrpSpPr>
        <p:grpSpPr bwMode="auto">
          <a:xfrm>
            <a:off x="1" y="0"/>
            <a:ext cx="12189955" cy="7330966"/>
            <a:chOff x="223645" y="0"/>
            <a:chExt cx="8738688" cy="6705041"/>
          </a:xfrm>
        </p:grpSpPr>
        <p:sp>
          <p:nvSpPr>
            <p:cNvPr id="20" name="CuadroTexto 19"/>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sp>
          <p:nvSpPr>
            <p:cNvPr id="21" name="Rectángulo 2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22" name="Conector recto 2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3" name="Imagen 12"/>
            <p:cNvPicPr>
              <a:picLocks noChangeAspect="1"/>
            </p:cNvPicPr>
            <p:nvPr/>
          </p:nvPicPr>
          <p:blipFill>
            <a:blip r:embed="rId5">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ector recto 23"/>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5" name="Rectángulo redondeado 14">
            <a:hlinkClick r:id="rId6" action="ppaction://hlinksldjump"/>
          </p:cNvPr>
          <p:cNvSpPr/>
          <p:nvPr/>
        </p:nvSpPr>
        <p:spPr>
          <a:xfrm>
            <a:off x="11066750" y="6498267"/>
            <a:ext cx="1055120" cy="21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3035646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DE351D-494F-4A1D-9FF3-0763C2A8F657}" type="slidenum">
              <a:rPr lang="es-EC" smtClean="0"/>
              <a:t>36</a:t>
            </a:fld>
            <a:endParaRPr lang="es-EC"/>
          </a:p>
        </p:txBody>
      </p:sp>
      <p:sp>
        <p:nvSpPr>
          <p:cNvPr id="10" name="CuadroTexto 9"/>
          <p:cNvSpPr txBox="1"/>
          <p:nvPr/>
        </p:nvSpPr>
        <p:spPr>
          <a:xfrm>
            <a:off x="2109292" y="37220"/>
            <a:ext cx="8605479" cy="1200329"/>
          </a:xfrm>
          <a:prstGeom prst="rect">
            <a:avLst/>
          </a:prstGeom>
          <a:noFill/>
        </p:spPr>
        <p:txBody>
          <a:bodyPr wrap="square" rtlCol="0">
            <a:spAutoFit/>
          </a:bodyPr>
          <a:lstStyle/>
          <a:p>
            <a:r>
              <a:rPr lang="es-EC" b="1" dirty="0"/>
              <a:t>Tabla 4</a:t>
            </a:r>
          </a:p>
          <a:p>
            <a:r>
              <a:rPr lang="es-EC" b="1" dirty="0"/>
              <a:t>Análisis de la concentración de la atención antes y después de finalizado un competición de control. Test de </a:t>
            </a:r>
            <a:r>
              <a:rPr lang="es-EC" b="1" dirty="0" err="1"/>
              <a:t>Tolouse</a:t>
            </a:r>
            <a:endParaRPr lang="es-EC" b="1" dirty="0"/>
          </a:p>
          <a:p>
            <a:endParaRPr lang="es-EC" dirty="0"/>
          </a:p>
        </p:txBody>
      </p:sp>
      <p:sp>
        <p:nvSpPr>
          <p:cNvPr id="18" name="8 CuadroTexto"/>
          <p:cNvSpPr txBox="1"/>
          <p:nvPr/>
        </p:nvSpPr>
        <p:spPr>
          <a:xfrm>
            <a:off x="6157500" y="1427444"/>
            <a:ext cx="4765591" cy="5258782"/>
          </a:xfrm>
          <a:prstGeom prst="round2SameRect">
            <a:avLst/>
          </a:prstGeom>
          <a:solidFill>
            <a:schemeClr val="bg1"/>
          </a:solidFill>
          <a:ln>
            <a:solidFill>
              <a:srgbClr val="FF0000"/>
            </a:solidFill>
          </a:ln>
        </p:spPr>
        <p:txBody>
          <a:bodyPr wrap="square">
            <a:spAutoFit/>
          </a:bodyPr>
          <a:lstStyle/>
          <a:p>
            <a:pPr algn="just">
              <a:defRPr/>
            </a:pPr>
            <a:r>
              <a:rPr lang="es-EC" sz="1700" dirty="0">
                <a:latin typeface="Arial" charset="0"/>
                <a:cs typeface="Arial" charset="0"/>
              </a:rPr>
              <a:t>La variable A estudiada (Cantidad total de figuras vistas) evidenció una media o promedio en el </a:t>
            </a:r>
            <a:r>
              <a:rPr lang="es-EC" sz="1700" dirty="0" err="1">
                <a:latin typeface="Arial" charset="0"/>
                <a:cs typeface="Arial" charset="0"/>
              </a:rPr>
              <a:t>pretest</a:t>
            </a:r>
            <a:r>
              <a:rPr lang="es-EC" sz="1700" dirty="0">
                <a:latin typeface="Arial" charset="0"/>
                <a:cs typeface="Arial" charset="0"/>
              </a:rPr>
              <a:t> de 238 puntos, disminuyendo la media como parte del </a:t>
            </a:r>
            <a:r>
              <a:rPr lang="es-EC" sz="1700" dirty="0" err="1">
                <a:latin typeface="Arial" charset="0"/>
                <a:cs typeface="Arial" charset="0"/>
              </a:rPr>
              <a:t>postest</a:t>
            </a:r>
            <a:r>
              <a:rPr lang="es-EC" sz="1700" dirty="0">
                <a:latin typeface="Arial" charset="0"/>
                <a:cs typeface="Arial" charset="0"/>
              </a:rPr>
              <a:t> (234 puntos). Para el caso de la variable B estudiada (Cantidad de figuras bien tachadas), la media del </a:t>
            </a:r>
            <a:r>
              <a:rPr lang="es-EC" sz="1700" dirty="0" err="1">
                <a:latin typeface="Arial" charset="0"/>
                <a:cs typeface="Arial" charset="0"/>
              </a:rPr>
              <a:t>pretest</a:t>
            </a:r>
            <a:r>
              <a:rPr lang="es-EC" sz="1700" dirty="0">
                <a:latin typeface="Arial" charset="0"/>
                <a:cs typeface="Arial" charset="0"/>
              </a:rPr>
              <a:t> también fue mayor (32) que la evidenciada en el </a:t>
            </a:r>
            <a:r>
              <a:rPr lang="es-EC" sz="1700" dirty="0" err="1">
                <a:latin typeface="Arial" charset="0"/>
                <a:cs typeface="Arial" charset="0"/>
              </a:rPr>
              <a:t>postest</a:t>
            </a:r>
            <a:r>
              <a:rPr lang="es-EC" sz="1700" dirty="0">
                <a:latin typeface="Arial" charset="0"/>
                <a:cs typeface="Arial" charset="0"/>
              </a:rPr>
              <a:t> (30). Para el caso de la variable V estudiada (Cantidad de errores), la media del </a:t>
            </a:r>
            <a:r>
              <a:rPr lang="es-EC" sz="1700" dirty="0" err="1">
                <a:latin typeface="Arial" charset="0"/>
                <a:cs typeface="Arial" charset="0"/>
              </a:rPr>
              <a:t>pretest</a:t>
            </a:r>
            <a:r>
              <a:rPr lang="es-EC" sz="1700" dirty="0">
                <a:latin typeface="Arial" charset="0"/>
                <a:cs typeface="Arial" charset="0"/>
              </a:rPr>
              <a:t> (1,3) también fue mayor que la presentada en el </a:t>
            </a:r>
            <a:r>
              <a:rPr lang="es-EC" sz="1700" dirty="0" err="1">
                <a:latin typeface="Arial" charset="0"/>
                <a:cs typeface="Arial" charset="0"/>
              </a:rPr>
              <a:t>postest</a:t>
            </a:r>
            <a:r>
              <a:rPr lang="es-EC" sz="1700" dirty="0">
                <a:latin typeface="Arial" charset="0"/>
                <a:cs typeface="Arial" charset="0"/>
              </a:rPr>
              <a:t> (0,9). Por consiguiente, la media del Coeficiente del trabajo correcto (E) fue menor en el </a:t>
            </a:r>
            <a:r>
              <a:rPr lang="es-EC" sz="1700" dirty="0" err="1">
                <a:latin typeface="Arial" charset="0"/>
                <a:cs typeface="Arial" charset="0"/>
              </a:rPr>
              <a:t>pretest</a:t>
            </a:r>
            <a:r>
              <a:rPr lang="es-EC" sz="1700" dirty="0">
                <a:latin typeface="Arial" charset="0"/>
                <a:cs typeface="Arial" charset="0"/>
              </a:rPr>
              <a:t> (0,955) que en </a:t>
            </a:r>
            <a:r>
              <a:rPr lang="es-EC" sz="1700" dirty="0" err="1">
                <a:latin typeface="Arial" charset="0"/>
                <a:cs typeface="Arial" charset="0"/>
              </a:rPr>
              <a:t>postest</a:t>
            </a:r>
            <a:r>
              <a:rPr lang="es-EC" sz="1700" dirty="0">
                <a:latin typeface="Arial" charset="0"/>
                <a:cs typeface="Arial" charset="0"/>
              </a:rPr>
              <a:t> (0,970), siendo por otra parte la Intensidad de la Atención mayor en el </a:t>
            </a:r>
            <a:r>
              <a:rPr lang="es-EC" sz="1700" dirty="0" err="1">
                <a:latin typeface="Arial" charset="0"/>
                <a:cs typeface="Arial" charset="0"/>
              </a:rPr>
              <a:t>pretest</a:t>
            </a:r>
            <a:r>
              <a:rPr lang="es-EC" sz="1700" dirty="0">
                <a:latin typeface="Arial" charset="0"/>
                <a:cs typeface="Arial" charset="0"/>
              </a:rPr>
              <a:t> (229) que el </a:t>
            </a:r>
            <a:r>
              <a:rPr lang="es-EC" sz="1700" dirty="0" err="1">
                <a:latin typeface="Arial" charset="0"/>
                <a:cs typeface="Arial" charset="0"/>
              </a:rPr>
              <a:t>postest</a:t>
            </a:r>
            <a:r>
              <a:rPr lang="es-EC" sz="1700" dirty="0">
                <a:latin typeface="Arial" charset="0"/>
                <a:cs typeface="Arial" charset="0"/>
              </a:rPr>
              <a:t> (228). </a:t>
            </a:r>
          </a:p>
          <a:p>
            <a:pPr algn="just">
              <a:defRPr/>
            </a:pPr>
            <a:endParaRPr lang="es-EC" sz="1700" dirty="0">
              <a:latin typeface="Arial" charset="0"/>
              <a:cs typeface="Arial" charset="0"/>
            </a:endParaRPr>
          </a:p>
        </p:txBody>
      </p:sp>
      <p:grpSp>
        <p:nvGrpSpPr>
          <p:cNvPr id="19" name="Grupo 1"/>
          <p:cNvGrpSpPr>
            <a:grpSpLocks/>
          </p:cNvGrpSpPr>
          <p:nvPr/>
        </p:nvGrpSpPr>
        <p:grpSpPr bwMode="auto">
          <a:xfrm>
            <a:off x="1" y="0"/>
            <a:ext cx="12189955" cy="7330966"/>
            <a:chOff x="223645" y="0"/>
            <a:chExt cx="8738688" cy="6705041"/>
          </a:xfrm>
        </p:grpSpPr>
        <p:sp>
          <p:nvSpPr>
            <p:cNvPr id="20" name="CuadroTexto 19"/>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sp>
          <p:nvSpPr>
            <p:cNvPr id="21" name="Rectángulo 2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 - ESPE - 2018</a:t>
              </a:r>
            </a:p>
          </p:txBody>
        </p:sp>
        <p:cxnSp>
          <p:nvCxnSpPr>
            <p:cNvPr id="22" name="Conector recto 2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ector recto 23"/>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aphicFrame>
        <p:nvGraphicFramePr>
          <p:cNvPr id="2" name="Tabla 1"/>
          <p:cNvGraphicFramePr>
            <a:graphicFrameLocks noGrp="1"/>
          </p:cNvGraphicFramePr>
          <p:nvPr>
            <p:extLst>
              <p:ext uri="{D42A27DB-BD31-4B8C-83A1-F6EECF244321}">
                <p14:modId xmlns:p14="http://schemas.microsoft.com/office/powerpoint/2010/main" val="3298126748"/>
              </p:ext>
            </p:extLst>
          </p:nvPr>
        </p:nvGraphicFramePr>
        <p:xfrm>
          <a:off x="241186" y="1386425"/>
          <a:ext cx="5907365" cy="5471574"/>
        </p:xfrm>
        <a:graphic>
          <a:graphicData uri="http://schemas.openxmlformats.org/drawingml/2006/table">
            <a:tbl>
              <a:tblPr firstRow="1" firstCol="1" bandRow="1">
                <a:tableStyleId>{5C22544A-7EE6-4342-B048-85BDC9FD1C3A}</a:tableStyleId>
              </a:tblPr>
              <a:tblGrid>
                <a:gridCol w="348413">
                  <a:extLst>
                    <a:ext uri="{9D8B030D-6E8A-4147-A177-3AD203B41FA5}">
                      <a16:colId xmlns:a16="http://schemas.microsoft.com/office/drawing/2014/main" val="20000"/>
                    </a:ext>
                  </a:extLst>
                </a:gridCol>
                <a:gridCol w="501088">
                  <a:extLst>
                    <a:ext uri="{9D8B030D-6E8A-4147-A177-3AD203B41FA5}">
                      <a16:colId xmlns:a16="http://schemas.microsoft.com/office/drawing/2014/main" val="20001"/>
                    </a:ext>
                  </a:extLst>
                </a:gridCol>
                <a:gridCol w="574164">
                  <a:extLst>
                    <a:ext uri="{9D8B030D-6E8A-4147-A177-3AD203B41FA5}">
                      <a16:colId xmlns:a16="http://schemas.microsoft.com/office/drawing/2014/main" val="20002"/>
                    </a:ext>
                  </a:extLst>
                </a:gridCol>
                <a:gridCol w="547413">
                  <a:extLst>
                    <a:ext uri="{9D8B030D-6E8A-4147-A177-3AD203B41FA5}">
                      <a16:colId xmlns:a16="http://schemas.microsoft.com/office/drawing/2014/main" val="20003"/>
                    </a:ext>
                  </a:extLst>
                </a:gridCol>
                <a:gridCol w="573512">
                  <a:extLst>
                    <a:ext uri="{9D8B030D-6E8A-4147-A177-3AD203B41FA5}">
                      <a16:colId xmlns:a16="http://schemas.microsoft.com/office/drawing/2014/main" val="20004"/>
                    </a:ext>
                  </a:extLst>
                </a:gridCol>
                <a:gridCol w="547413">
                  <a:extLst>
                    <a:ext uri="{9D8B030D-6E8A-4147-A177-3AD203B41FA5}">
                      <a16:colId xmlns:a16="http://schemas.microsoft.com/office/drawing/2014/main" val="20005"/>
                    </a:ext>
                  </a:extLst>
                </a:gridCol>
                <a:gridCol w="573512">
                  <a:extLst>
                    <a:ext uri="{9D8B030D-6E8A-4147-A177-3AD203B41FA5}">
                      <a16:colId xmlns:a16="http://schemas.microsoft.com/office/drawing/2014/main" val="20006"/>
                    </a:ext>
                  </a:extLst>
                </a:gridCol>
                <a:gridCol w="547413">
                  <a:extLst>
                    <a:ext uri="{9D8B030D-6E8A-4147-A177-3AD203B41FA5}">
                      <a16:colId xmlns:a16="http://schemas.microsoft.com/office/drawing/2014/main" val="20007"/>
                    </a:ext>
                  </a:extLst>
                </a:gridCol>
                <a:gridCol w="573512">
                  <a:extLst>
                    <a:ext uri="{9D8B030D-6E8A-4147-A177-3AD203B41FA5}">
                      <a16:colId xmlns:a16="http://schemas.microsoft.com/office/drawing/2014/main" val="20008"/>
                    </a:ext>
                  </a:extLst>
                </a:gridCol>
                <a:gridCol w="547413">
                  <a:extLst>
                    <a:ext uri="{9D8B030D-6E8A-4147-A177-3AD203B41FA5}">
                      <a16:colId xmlns:a16="http://schemas.microsoft.com/office/drawing/2014/main" val="20009"/>
                    </a:ext>
                  </a:extLst>
                </a:gridCol>
                <a:gridCol w="573512">
                  <a:extLst>
                    <a:ext uri="{9D8B030D-6E8A-4147-A177-3AD203B41FA5}">
                      <a16:colId xmlns:a16="http://schemas.microsoft.com/office/drawing/2014/main" val="20010"/>
                    </a:ext>
                  </a:extLst>
                </a:gridCol>
              </a:tblGrid>
              <a:tr h="255603">
                <a:tc>
                  <a:txBody>
                    <a:bodyPr/>
                    <a:lstStyle/>
                    <a:p>
                      <a:pPr>
                        <a:spcAft>
                          <a:spcPts val="0"/>
                        </a:spcAft>
                      </a:pPr>
                      <a:r>
                        <a:rPr lang="es-ES" sz="10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gridSpan="2">
                  <a:txBody>
                    <a:bodyPr/>
                    <a:lstStyle/>
                    <a:p>
                      <a:pPr algn="ctr">
                        <a:spcAft>
                          <a:spcPts val="0"/>
                        </a:spcAft>
                      </a:pPr>
                      <a:r>
                        <a:rPr lang="es-ES" sz="1600">
                          <a:effectLst/>
                        </a:rPr>
                        <a:t>A</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tc gridSpan="2">
                  <a:txBody>
                    <a:bodyPr/>
                    <a:lstStyle/>
                    <a:p>
                      <a:pPr algn="ctr">
                        <a:spcAft>
                          <a:spcPts val="0"/>
                        </a:spcAft>
                      </a:pPr>
                      <a:r>
                        <a:rPr lang="es-ES" sz="1600">
                          <a:effectLst/>
                        </a:rPr>
                        <a:t>B</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tc gridSpan="2">
                  <a:txBody>
                    <a:bodyPr/>
                    <a:lstStyle/>
                    <a:p>
                      <a:pPr algn="ctr">
                        <a:spcAft>
                          <a:spcPts val="0"/>
                        </a:spcAft>
                      </a:pPr>
                      <a:r>
                        <a:rPr lang="es-ES" sz="1600" dirty="0">
                          <a:effectLst/>
                        </a:rPr>
                        <a:t>V</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tc gridSpan="2">
                  <a:txBody>
                    <a:bodyPr/>
                    <a:lstStyle/>
                    <a:p>
                      <a:pPr algn="ctr">
                        <a:spcAft>
                          <a:spcPts val="0"/>
                        </a:spcAft>
                      </a:pPr>
                      <a:r>
                        <a:rPr lang="es-ES" sz="1600">
                          <a:effectLst/>
                        </a:rPr>
                        <a:t>E</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tc gridSpan="2">
                  <a:txBody>
                    <a:bodyPr/>
                    <a:lstStyle/>
                    <a:p>
                      <a:pPr indent="535305" algn="ctr">
                        <a:spcAft>
                          <a:spcPts val="0"/>
                        </a:spcAft>
                      </a:pPr>
                      <a:r>
                        <a:rPr lang="es-ES" sz="1600">
                          <a:effectLst/>
                        </a:rPr>
                        <a:t>I</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extLst>
                  <a:ext uri="{0D108BD9-81ED-4DB2-BD59-A6C34878D82A}">
                    <a16:rowId xmlns:a16="http://schemas.microsoft.com/office/drawing/2014/main" val="10000"/>
                  </a:ext>
                </a:extLst>
              </a:tr>
              <a:tr h="446603">
                <a:tc>
                  <a:txBody>
                    <a:bodyPr/>
                    <a:lstStyle/>
                    <a:p>
                      <a:pPr algn="ctr">
                        <a:spcAft>
                          <a:spcPts val="0"/>
                        </a:spcAft>
                      </a:pPr>
                      <a:r>
                        <a:rPr lang="es-ES" sz="1050">
                          <a:effectLst/>
                        </a:rPr>
                        <a:t>No</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1"/>
                  </a:ext>
                </a:extLst>
              </a:tr>
              <a:tr h="227514">
                <a:tc>
                  <a:txBody>
                    <a:bodyPr/>
                    <a:lstStyle/>
                    <a:p>
                      <a:pPr>
                        <a:spcAft>
                          <a:spcPts val="0"/>
                        </a:spcAft>
                      </a:pPr>
                      <a:r>
                        <a:rPr lang="es-ES" sz="140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250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248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0,943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0,941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2"/>
                  </a:ext>
                </a:extLst>
              </a:tr>
              <a:tr h="227514">
                <a:tc>
                  <a:txBody>
                    <a:bodyPr/>
                    <a:lstStyle/>
                    <a:p>
                      <a:pPr>
                        <a:spcAft>
                          <a:spcPts val="0"/>
                        </a:spcAft>
                      </a:pPr>
                      <a:r>
                        <a:rPr lang="es-ES" sz="140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3"/>
                  </a:ext>
                </a:extLst>
              </a:tr>
              <a:tr h="227514">
                <a:tc>
                  <a:txBody>
                    <a:bodyPr/>
                    <a:lstStyle/>
                    <a:p>
                      <a:pPr>
                        <a:spcAft>
                          <a:spcPts val="0"/>
                        </a:spcAft>
                      </a:pPr>
                      <a:r>
                        <a:rPr lang="es-ES" sz="1400">
                          <a:effectLst/>
                        </a:rPr>
                        <a:t>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4"/>
                  </a:ext>
                </a:extLst>
              </a:tr>
              <a:tr h="227514">
                <a:tc>
                  <a:txBody>
                    <a:bodyPr/>
                    <a:lstStyle/>
                    <a:p>
                      <a:pPr>
                        <a:spcAft>
                          <a:spcPts val="0"/>
                        </a:spcAft>
                      </a:pPr>
                      <a:r>
                        <a:rPr lang="es-ES" sz="1400">
                          <a:effectLst/>
                        </a:rPr>
                        <a:t>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5"/>
                  </a:ext>
                </a:extLst>
              </a:tr>
              <a:tr h="227514">
                <a:tc>
                  <a:txBody>
                    <a:bodyPr/>
                    <a:lstStyle/>
                    <a:p>
                      <a:pPr>
                        <a:spcAft>
                          <a:spcPts val="0"/>
                        </a:spcAft>
                      </a:pPr>
                      <a:r>
                        <a:rPr lang="es-ES" sz="1400">
                          <a:effectLst/>
                        </a:rPr>
                        <a:t>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6"/>
                  </a:ext>
                </a:extLst>
              </a:tr>
              <a:tr h="227514">
                <a:tc>
                  <a:txBody>
                    <a:bodyPr/>
                    <a:lstStyle/>
                    <a:p>
                      <a:pPr>
                        <a:spcAft>
                          <a:spcPts val="0"/>
                        </a:spcAft>
                      </a:pPr>
                      <a:r>
                        <a:rPr lang="es-ES" sz="1400">
                          <a:effectLst/>
                        </a:rPr>
                        <a:t>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7"/>
                  </a:ext>
                </a:extLst>
              </a:tr>
              <a:tr h="227514">
                <a:tc>
                  <a:txBody>
                    <a:bodyPr/>
                    <a:lstStyle/>
                    <a:p>
                      <a:pPr>
                        <a:spcAft>
                          <a:spcPts val="0"/>
                        </a:spcAft>
                      </a:pPr>
                      <a:r>
                        <a:rPr lang="es-ES" sz="1400">
                          <a:effectLst/>
                        </a:rPr>
                        <a:t>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0,949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8"/>
                  </a:ext>
                </a:extLst>
              </a:tr>
              <a:tr h="227514">
                <a:tc>
                  <a:txBody>
                    <a:bodyPr/>
                    <a:lstStyle/>
                    <a:p>
                      <a:pPr>
                        <a:spcAft>
                          <a:spcPts val="0"/>
                        </a:spcAft>
                      </a:pPr>
                      <a:r>
                        <a:rPr lang="es-ES" sz="1400">
                          <a:effectLst/>
                        </a:rPr>
                        <a:t>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9"/>
                  </a:ext>
                </a:extLst>
              </a:tr>
              <a:tr h="227514">
                <a:tc>
                  <a:txBody>
                    <a:bodyPr/>
                    <a:lstStyle/>
                    <a:p>
                      <a:pPr>
                        <a:spcAft>
                          <a:spcPts val="0"/>
                        </a:spcAft>
                      </a:pPr>
                      <a:r>
                        <a:rPr lang="es-ES" sz="1400">
                          <a:effectLst/>
                        </a:rPr>
                        <a:t>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0"/>
                  </a:ext>
                </a:extLst>
              </a:tr>
              <a:tr h="227514">
                <a:tc>
                  <a:txBody>
                    <a:bodyPr/>
                    <a:lstStyle/>
                    <a:p>
                      <a:pPr>
                        <a:spcAft>
                          <a:spcPts val="0"/>
                        </a:spcAft>
                      </a:pPr>
                      <a:r>
                        <a:rPr lang="es-ES" sz="1400">
                          <a:effectLst/>
                        </a:rPr>
                        <a:t>10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1"/>
                  </a:ext>
                </a:extLst>
              </a:tr>
              <a:tr h="227514">
                <a:tc>
                  <a:txBody>
                    <a:bodyPr/>
                    <a:lstStyle/>
                    <a:p>
                      <a:pPr>
                        <a:spcAft>
                          <a:spcPts val="0"/>
                        </a:spcAft>
                      </a:pPr>
                      <a:r>
                        <a:rPr lang="es-ES" sz="1400">
                          <a:effectLst/>
                        </a:rPr>
                        <a:t>11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2"/>
                  </a:ext>
                </a:extLst>
              </a:tr>
              <a:tr h="227514">
                <a:tc>
                  <a:txBody>
                    <a:bodyPr/>
                    <a:lstStyle/>
                    <a:p>
                      <a:pPr>
                        <a:spcAft>
                          <a:spcPts val="0"/>
                        </a:spcAft>
                      </a:pPr>
                      <a:r>
                        <a:rPr lang="es-ES" sz="1400">
                          <a:effectLst/>
                        </a:rPr>
                        <a:t>12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3"/>
                  </a:ext>
                </a:extLst>
              </a:tr>
              <a:tr h="227514">
                <a:tc>
                  <a:txBody>
                    <a:bodyPr/>
                    <a:lstStyle/>
                    <a:p>
                      <a:pPr>
                        <a:spcAft>
                          <a:spcPts val="0"/>
                        </a:spcAft>
                      </a:pPr>
                      <a:r>
                        <a:rPr lang="es-ES" sz="1400">
                          <a:effectLst/>
                        </a:rPr>
                        <a:t>13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0,909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4"/>
                  </a:ext>
                </a:extLst>
              </a:tr>
              <a:tr h="227514">
                <a:tc>
                  <a:txBody>
                    <a:bodyPr/>
                    <a:lstStyle/>
                    <a:p>
                      <a:pPr>
                        <a:spcAft>
                          <a:spcPts val="0"/>
                        </a:spcAft>
                      </a:pPr>
                      <a:r>
                        <a:rPr lang="es-ES" sz="1400">
                          <a:effectLst/>
                        </a:rPr>
                        <a:t>14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0,905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0,947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140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145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5"/>
                  </a:ext>
                </a:extLst>
              </a:tr>
              <a:tr h="227514">
                <a:tc>
                  <a:txBody>
                    <a:bodyPr/>
                    <a:lstStyle/>
                    <a:p>
                      <a:pPr>
                        <a:spcAft>
                          <a:spcPts val="0"/>
                        </a:spcAft>
                      </a:pPr>
                      <a:r>
                        <a:rPr lang="es-ES" sz="1400">
                          <a:effectLst/>
                        </a:rPr>
                        <a:t>15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208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0,933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196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192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6"/>
                  </a:ext>
                </a:extLst>
              </a:tr>
              <a:tr h="227514">
                <a:tc>
                  <a:txBody>
                    <a:bodyPr/>
                    <a:lstStyle/>
                    <a:p>
                      <a:pPr>
                        <a:spcAft>
                          <a:spcPts val="0"/>
                        </a:spcAft>
                      </a:pPr>
                      <a:r>
                        <a:rPr lang="es-ES" sz="1400">
                          <a:effectLst/>
                        </a:rPr>
                        <a:t>16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7"/>
                  </a:ext>
                </a:extLst>
              </a:tr>
              <a:tr h="227514">
                <a:tc>
                  <a:txBody>
                    <a:bodyPr/>
                    <a:lstStyle/>
                    <a:p>
                      <a:pPr>
                        <a:spcAft>
                          <a:spcPts val="0"/>
                        </a:spcAft>
                      </a:pPr>
                      <a:r>
                        <a:rPr lang="es-ES" sz="1400">
                          <a:effectLst/>
                        </a:rPr>
                        <a:t>17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147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0,885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133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8"/>
                  </a:ext>
                </a:extLst>
              </a:tr>
              <a:tr h="227514">
                <a:tc>
                  <a:txBody>
                    <a:bodyPr/>
                    <a:lstStyle/>
                    <a:p>
                      <a:pPr>
                        <a:spcAft>
                          <a:spcPts val="0"/>
                        </a:spcAft>
                      </a:pPr>
                      <a:r>
                        <a:rPr lang="es-ES" sz="1400">
                          <a:effectLst/>
                        </a:rPr>
                        <a:t>18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178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9"/>
                  </a:ext>
                </a:extLst>
              </a:tr>
              <a:tr h="227514">
                <a:tc>
                  <a:txBody>
                    <a:bodyPr/>
                    <a:lstStyle/>
                    <a:p>
                      <a:pPr>
                        <a:spcAft>
                          <a:spcPts val="0"/>
                        </a:spcAft>
                      </a:pPr>
                      <a:r>
                        <a:rPr lang="es-ES" sz="1400">
                          <a:effectLst/>
                        </a:rPr>
                        <a:t>19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20"/>
                  </a:ext>
                </a:extLst>
              </a:tr>
              <a:tr h="227514">
                <a:tc>
                  <a:txBody>
                    <a:bodyPr/>
                    <a:lstStyle/>
                    <a:p>
                      <a:pPr>
                        <a:spcAft>
                          <a:spcPts val="0"/>
                        </a:spcAft>
                      </a:pPr>
                      <a:r>
                        <a:rPr lang="es-ES" sz="1400">
                          <a:effectLst/>
                        </a:rPr>
                        <a:t>20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21"/>
                  </a:ext>
                </a:extLst>
              </a:tr>
              <a:tr h="219088">
                <a:tc>
                  <a:txBody>
                    <a:bodyPr/>
                    <a:lstStyle/>
                    <a:p>
                      <a:pPr algn="ctr">
                        <a:spcAft>
                          <a:spcPts val="0"/>
                        </a:spcAft>
                      </a:pPr>
                      <a:r>
                        <a:rPr lang="es-ES" sz="1400">
                          <a:effectLst/>
                        </a:rPr>
                        <a:t>M</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238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234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32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1,3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0,9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0,955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0,970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229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dirty="0">
                          <a:effectLst/>
                        </a:rPr>
                        <a:t>228</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22"/>
                  </a:ext>
                </a:extLst>
              </a:tr>
            </a:tbl>
          </a:graphicData>
        </a:graphic>
      </p:graphicFrame>
      <p:sp>
        <p:nvSpPr>
          <p:cNvPr id="13" name="Rectángulo redondeado 12">
            <a:hlinkClick r:id="rId3" action="ppaction://hlinksldjump"/>
          </p:cNvPr>
          <p:cNvSpPr/>
          <p:nvPr/>
        </p:nvSpPr>
        <p:spPr>
          <a:xfrm>
            <a:off x="11066750" y="6498267"/>
            <a:ext cx="1055120" cy="21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3974181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DE351D-494F-4A1D-9FF3-0763C2A8F657}" type="slidenum">
              <a:rPr lang="es-EC" smtClean="0"/>
              <a:t>37</a:t>
            </a:fld>
            <a:endParaRPr lang="es-EC"/>
          </a:p>
        </p:txBody>
      </p:sp>
      <p:sp>
        <p:nvSpPr>
          <p:cNvPr id="10" name="CuadroTexto 9"/>
          <p:cNvSpPr txBox="1"/>
          <p:nvPr/>
        </p:nvSpPr>
        <p:spPr>
          <a:xfrm>
            <a:off x="2109292" y="37220"/>
            <a:ext cx="8605479" cy="1200329"/>
          </a:xfrm>
          <a:prstGeom prst="rect">
            <a:avLst/>
          </a:prstGeom>
          <a:noFill/>
        </p:spPr>
        <p:txBody>
          <a:bodyPr wrap="square" rtlCol="0">
            <a:spAutoFit/>
          </a:bodyPr>
          <a:lstStyle/>
          <a:p>
            <a:r>
              <a:rPr lang="es-EC" b="1" dirty="0"/>
              <a:t>Tabla 4</a:t>
            </a:r>
          </a:p>
          <a:p>
            <a:r>
              <a:rPr lang="es-EC" b="1" dirty="0"/>
              <a:t>Análisis de la concentración de la atención antes y después de finalizado un competición de control. Test de </a:t>
            </a:r>
            <a:r>
              <a:rPr lang="es-EC" b="1" dirty="0" err="1"/>
              <a:t>Tolouse</a:t>
            </a:r>
            <a:endParaRPr lang="es-EC" b="1" dirty="0"/>
          </a:p>
          <a:p>
            <a:endParaRPr lang="es-EC" dirty="0"/>
          </a:p>
        </p:txBody>
      </p:sp>
      <p:sp>
        <p:nvSpPr>
          <p:cNvPr id="18" name="8 CuadroTexto"/>
          <p:cNvSpPr txBox="1"/>
          <p:nvPr/>
        </p:nvSpPr>
        <p:spPr>
          <a:xfrm>
            <a:off x="6227804" y="1516761"/>
            <a:ext cx="4765591" cy="5258782"/>
          </a:xfrm>
          <a:prstGeom prst="round2SameRect">
            <a:avLst/>
          </a:prstGeom>
          <a:solidFill>
            <a:schemeClr val="bg1"/>
          </a:solidFill>
          <a:ln w="19050">
            <a:solidFill>
              <a:srgbClr val="00723D"/>
            </a:solidFill>
          </a:ln>
        </p:spPr>
        <p:txBody>
          <a:bodyPr wrap="square">
            <a:spAutoFit/>
          </a:bodyPr>
          <a:lstStyle/>
          <a:p>
            <a:pPr algn="just">
              <a:defRPr/>
            </a:pPr>
            <a:endParaRPr lang="es-EC" sz="1700" dirty="0">
              <a:latin typeface="Arial" charset="0"/>
              <a:cs typeface="Arial" charset="0"/>
            </a:endParaRPr>
          </a:p>
          <a:p>
            <a:pPr algn="just">
              <a:defRPr/>
            </a:pPr>
            <a:r>
              <a:rPr lang="es-EC" sz="1700" dirty="0">
                <a:latin typeface="Arial" charset="0"/>
                <a:cs typeface="Arial" charset="0"/>
              </a:rPr>
              <a:t>Para calcular si existen diferencias significativas en cada variable estudiada, se aplicó la Prueba de los Rangos con Signo de Wilcoxon, comparando los datos del </a:t>
            </a:r>
            <a:r>
              <a:rPr lang="es-EC" sz="1700" dirty="0" err="1">
                <a:latin typeface="Arial" charset="0"/>
                <a:cs typeface="Arial" charset="0"/>
              </a:rPr>
              <a:t>pretest</a:t>
            </a:r>
            <a:r>
              <a:rPr lang="es-EC" sz="1700" dirty="0">
                <a:latin typeface="Arial" charset="0"/>
                <a:cs typeface="Arial" charset="0"/>
              </a:rPr>
              <a:t> con el </a:t>
            </a:r>
            <a:r>
              <a:rPr lang="es-EC" sz="1700" dirty="0" err="1">
                <a:latin typeface="Arial" charset="0"/>
                <a:cs typeface="Arial" charset="0"/>
              </a:rPr>
              <a:t>postest</a:t>
            </a:r>
            <a:r>
              <a:rPr lang="es-EC" sz="1700" dirty="0">
                <a:latin typeface="Arial" charset="0"/>
                <a:cs typeface="Arial" charset="0"/>
              </a:rPr>
              <a:t>.</a:t>
            </a:r>
          </a:p>
          <a:p>
            <a:pPr algn="just">
              <a:defRPr/>
            </a:pPr>
            <a:endParaRPr lang="es-EC" sz="1700" dirty="0">
              <a:latin typeface="Arial" charset="0"/>
              <a:cs typeface="Arial" charset="0"/>
            </a:endParaRPr>
          </a:p>
          <a:p>
            <a:pPr algn="just">
              <a:defRPr/>
            </a:pPr>
            <a:r>
              <a:rPr lang="es-EC" sz="1700" dirty="0">
                <a:latin typeface="Arial" charset="0"/>
                <a:cs typeface="Arial" charset="0"/>
              </a:rPr>
              <a:t>Para el caso de la variable A (Cantidad total de figuras vistas), la tabla 5 evidencia una diferencia significativa (p=0,000) al comprar los datos del </a:t>
            </a:r>
            <a:r>
              <a:rPr lang="es-EC" sz="1700" dirty="0" err="1">
                <a:latin typeface="Arial" charset="0"/>
                <a:cs typeface="Arial" charset="0"/>
              </a:rPr>
              <a:t>pretest</a:t>
            </a:r>
            <a:r>
              <a:rPr lang="es-EC" sz="1700" dirty="0">
                <a:latin typeface="Arial" charset="0"/>
                <a:cs typeface="Arial" charset="0"/>
              </a:rPr>
              <a:t> con el </a:t>
            </a:r>
            <a:r>
              <a:rPr lang="es-EC" sz="1700" dirty="0" err="1">
                <a:latin typeface="Arial" charset="0"/>
                <a:cs typeface="Arial" charset="0"/>
              </a:rPr>
              <a:t>postest</a:t>
            </a:r>
            <a:r>
              <a:rPr lang="es-EC" sz="1700" dirty="0">
                <a:latin typeface="Arial" charset="0"/>
                <a:cs typeface="Arial" charset="0"/>
              </a:rPr>
              <a:t>, existiendo 19 rangos negativos y un empate, lo cual indica que al menos 19 deportistas disminuyeron la cantidad de figuras vistas en el </a:t>
            </a:r>
            <a:r>
              <a:rPr lang="es-EC" sz="1700" dirty="0" err="1">
                <a:latin typeface="Arial" charset="0"/>
                <a:cs typeface="Arial" charset="0"/>
              </a:rPr>
              <a:t>postest</a:t>
            </a:r>
            <a:r>
              <a:rPr lang="es-EC" sz="1700" dirty="0">
                <a:latin typeface="Arial" charset="0"/>
                <a:cs typeface="Arial" charset="0"/>
              </a:rPr>
              <a:t>, aspecto que naturalmente es evidente dado la existencia de un incremento del nivel de cansancio deportivo, y por ende de la concentración de la atención. </a:t>
            </a:r>
          </a:p>
        </p:txBody>
      </p:sp>
      <p:grpSp>
        <p:nvGrpSpPr>
          <p:cNvPr id="19" name="Grupo 1"/>
          <p:cNvGrpSpPr>
            <a:grpSpLocks/>
          </p:cNvGrpSpPr>
          <p:nvPr/>
        </p:nvGrpSpPr>
        <p:grpSpPr bwMode="auto">
          <a:xfrm>
            <a:off x="1" y="0"/>
            <a:ext cx="12189955" cy="7330966"/>
            <a:chOff x="223645" y="0"/>
            <a:chExt cx="8738688" cy="6705041"/>
          </a:xfrm>
        </p:grpSpPr>
        <p:sp>
          <p:nvSpPr>
            <p:cNvPr id="20" name="CuadroTexto 19"/>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sp>
          <p:nvSpPr>
            <p:cNvPr id="21" name="Rectángulo 2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22" name="Conector recto 2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ector recto 23"/>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aphicFrame>
        <p:nvGraphicFramePr>
          <p:cNvPr id="2" name="Tabla 1"/>
          <p:cNvGraphicFramePr>
            <a:graphicFrameLocks noGrp="1"/>
          </p:cNvGraphicFramePr>
          <p:nvPr/>
        </p:nvGraphicFramePr>
        <p:xfrm>
          <a:off x="241186" y="1386425"/>
          <a:ext cx="5907365" cy="5471574"/>
        </p:xfrm>
        <a:graphic>
          <a:graphicData uri="http://schemas.openxmlformats.org/drawingml/2006/table">
            <a:tbl>
              <a:tblPr firstRow="1" firstCol="1" bandRow="1">
                <a:tableStyleId>{5C22544A-7EE6-4342-B048-85BDC9FD1C3A}</a:tableStyleId>
              </a:tblPr>
              <a:tblGrid>
                <a:gridCol w="348413">
                  <a:extLst>
                    <a:ext uri="{9D8B030D-6E8A-4147-A177-3AD203B41FA5}">
                      <a16:colId xmlns:a16="http://schemas.microsoft.com/office/drawing/2014/main" val="20000"/>
                    </a:ext>
                  </a:extLst>
                </a:gridCol>
                <a:gridCol w="501088">
                  <a:extLst>
                    <a:ext uri="{9D8B030D-6E8A-4147-A177-3AD203B41FA5}">
                      <a16:colId xmlns:a16="http://schemas.microsoft.com/office/drawing/2014/main" val="20001"/>
                    </a:ext>
                  </a:extLst>
                </a:gridCol>
                <a:gridCol w="574164">
                  <a:extLst>
                    <a:ext uri="{9D8B030D-6E8A-4147-A177-3AD203B41FA5}">
                      <a16:colId xmlns:a16="http://schemas.microsoft.com/office/drawing/2014/main" val="20002"/>
                    </a:ext>
                  </a:extLst>
                </a:gridCol>
                <a:gridCol w="547413">
                  <a:extLst>
                    <a:ext uri="{9D8B030D-6E8A-4147-A177-3AD203B41FA5}">
                      <a16:colId xmlns:a16="http://schemas.microsoft.com/office/drawing/2014/main" val="20003"/>
                    </a:ext>
                  </a:extLst>
                </a:gridCol>
                <a:gridCol w="573512">
                  <a:extLst>
                    <a:ext uri="{9D8B030D-6E8A-4147-A177-3AD203B41FA5}">
                      <a16:colId xmlns:a16="http://schemas.microsoft.com/office/drawing/2014/main" val="20004"/>
                    </a:ext>
                  </a:extLst>
                </a:gridCol>
                <a:gridCol w="547413">
                  <a:extLst>
                    <a:ext uri="{9D8B030D-6E8A-4147-A177-3AD203B41FA5}">
                      <a16:colId xmlns:a16="http://schemas.microsoft.com/office/drawing/2014/main" val="20005"/>
                    </a:ext>
                  </a:extLst>
                </a:gridCol>
                <a:gridCol w="573512">
                  <a:extLst>
                    <a:ext uri="{9D8B030D-6E8A-4147-A177-3AD203B41FA5}">
                      <a16:colId xmlns:a16="http://schemas.microsoft.com/office/drawing/2014/main" val="20006"/>
                    </a:ext>
                  </a:extLst>
                </a:gridCol>
                <a:gridCol w="547413">
                  <a:extLst>
                    <a:ext uri="{9D8B030D-6E8A-4147-A177-3AD203B41FA5}">
                      <a16:colId xmlns:a16="http://schemas.microsoft.com/office/drawing/2014/main" val="20007"/>
                    </a:ext>
                  </a:extLst>
                </a:gridCol>
                <a:gridCol w="573512">
                  <a:extLst>
                    <a:ext uri="{9D8B030D-6E8A-4147-A177-3AD203B41FA5}">
                      <a16:colId xmlns:a16="http://schemas.microsoft.com/office/drawing/2014/main" val="20008"/>
                    </a:ext>
                  </a:extLst>
                </a:gridCol>
                <a:gridCol w="547413">
                  <a:extLst>
                    <a:ext uri="{9D8B030D-6E8A-4147-A177-3AD203B41FA5}">
                      <a16:colId xmlns:a16="http://schemas.microsoft.com/office/drawing/2014/main" val="20009"/>
                    </a:ext>
                  </a:extLst>
                </a:gridCol>
                <a:gridCol w="573512">
                  <a:extLst>
                    <a:ext uri="{9D8B030D-6E8A-4147-A177-3AD203B41FA5}">
                      <a16:colId xmlns:a16="http://schemas.microsoft.com/office/drawing/2014/main" val="20010"/>
                    </a:ext>
                  </a:extLst>
                </a:gridCol>
              </a:tblGrid>
              <a:tr h="255603">
                <a:tc>
                  <a:txBody>
                    <a:bodyPr/>
                    <a:lstStyle/>
                    <a:p>
                      <a:pPr>
                        <a:spcAft>
                          <a:spcPts val="0"/>
                        </a:spcAft>
                      </a:pPr>
                      <a:r>
                        <a:rPr lang="es-ES" sz="10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gridSpan="2">
                  <a:txBody>
                    <a:bodyPr/>
                    <a:lstStyle/>
                    <a:p>
                      <a:pPr algn="ctr">
                        <a:spcAft>
                          <a:spcPts val="0"/>
                        </a:spcAft>
                      </a:pPr>
                      <a:r>
                        <a:rPr lang="es-ES" sz="1600">
                          <a:effectLst/>
                        </a:rPr>
                        <a:t>A</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tc gridSpan="2">
                  <a:txBody>
                    <a:bodyPr/>
                    <a:lstStyle/>
                    <a:p>
                      <a:pPr algn="ctr">
                        <a:spcAft>
                          <a:spcPts val="0"/>
                        </a:spcAft>
                      </a:pPr>
                      <a:r>
                        <a:rPr lang="es-ES" sz="1600">
                          <a:effectLst/>
                        </a:rPr>
                        <a:t>B</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tc gridSpan="2">
                  <a:txBody>
                    <a:bodyPr/>
                    <a:lstStyle/>
                    <a:p>
                      <a:pPr algn="ctr">
                        <a:spcAft>
                          <a:spcPts val="0"/>
                        </a:spcAft>
                      </a:pPr>
                      <a:r>
                        <a:rPr lang="es-ES" sz="1600" dirty="0">
                          <a:effectLst/>
                        </a:rPr>
                        <a:t>V</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tc gridSpan="2">
                  <a:txBody>
                    <a:bodyPr/>
                    <a:lstStyle/>
                    <a:p>
                      <a:pPr algn="ctr">
                        <a:spcAft>
                          <a:spcPts val="0"/>
                        </a:spcAft>
                      </a:pPr>
                      <a:r>
                        <a:rPr lang="es-ES" sz="1600">
                          <a:effectLst/>
                        </a:rPr>
                        <a:t>E</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tc gridSpan="2">
                  <a:txBody>
                    <a:bodyPr/>
                    <a:lstStyle/>
                    <a:p>
                      <a:pPr indent="535305" algn="ctr">
                        <a:spcAft>
                          <a:spcPts val="0"/>
                        </a:spcAft>
                      </a:pPr>
                      <a:r>
                        <a:rPr lang="es-ES" sz="1600">
                          <a:effectLst/>
                        </a:rPr>
                        <a:t>I</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hMerge="1">
                  <a:txBody>
                    <a:bodyPr/>
                    <a:lstStyle/>
                    <a:p>
                      <a:endParaRPr lang="es-EC"/>
                    </a:p>
                  </a:txBody>
                  <a:tcPr/>
                </a:tc>
                <a:extLst>
                  <a:ext uri="{0D108BD9-81ED-4DB2-BD59-A6C34878D82A}">
                    <a16:rowId xmlns:a16="http://schemas.microsoft.com/office/drawing/2014/main" val="10000"/>
                  </a:ext>
                </a:extLst>
              </a:tr>
              <a:tr h="446603">
                <a:tc>
                  <a:txBody>
                    <a:bodyPr/>
                    <a:lstStyle/>
                    <a:p>
                      <a:pPr algn="ctr">
                        <a:spcAft>
                          <a:spcPts val="0"/>
                        </a:spcAft>
                      </a:pPr>
                      <a:r>
                        <a:rPr lang="es-ES" sz="1050">
                          <a:effectLst/>
                        </a:rPr>
                        <a:t>No</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Pretest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indent="127000" algn="ctr">
                        <a:spcAft>
                          <a:spcPts val="0"/>
                        </a:spcAft>
                      </a:pPr>
                      <a:r>
                        <a:rPr lang="es-ES" sz="1050">
                          <a:effectLst/>
                        </a:rPr>
                        <a:t>Postest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1"/>
                  </a:ext>
                </a:extLst>
              </a:tr>
              <a:tr h="227514">
                <a:tc>
                  <a:txBody>
                    <a:bodyPr/>
                    <a:lstStyle/>
                    <a:p>
                      <a:pPr>
                        <a:spcAft>
                          <a:spcPts val="0"/>
                        </a:spcAft>
                      </a:pPr>
                      <a:r>
                        <a:rPr lang="es-ES" sz="140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250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248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0,943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0,941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2"/>
                  </a:ext>
                </a:extLst>
              </a:tr>
              <a:tr h="227514">
                <a:tc>
                  <a:txBody>
                    <a:bodyPr/>
                    <a:lstStyle/>
                    <a:p>
                      <a:pPr>
                        <a:spcAft>
                          <a:spcPts val="0"/>
                        </a:spcAft>
                      </a:pPr>
                      <a:r>
                        <a:rPr lang="es-ES" sz="140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3"/>
                  </a:ext>
                </a:extLst>
              </a:tr>
              <a:tr h="227514">
                <a:tc>
                  <a:txBody>
                    <a:bodyPr/>
                    <a:lstStyle/>
                    <a:p>
                      <a:pPr>
                        <a:spcAft>
                          <a:spcPts val="0"/>
                        </a:spcAft>
                      </a:pPr>
                      <a:r>
                        <a:rPr lang="es-ES" sz="1400">
                          <a:effectLst/>
                        </a:rPr>
                        <a:t>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4"/>
                  </a:ext>
                </a:extLst>
              </a:tr>
              <a:tr h="227514">
                <a:tc>
                  <a:txBody>
                    <a:bodyPr/>
                    <a:lstStyle/>
                    <a:p>
                      <a:pPr>
                        <a:spcAft>
                          <a:spcPts val="0"/>
                        </a:spcAft>
                      </a:pPr>
                      <a:r>
                        <a:rPr lang="es-ES" sz="1400">
                          <a:effectLst/>
                        </a:rPr>
                        <a:t>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5"/>
                  </a:ext>
                </a:extLst>
              </a:tr>
              <a:tr h="227514">
                <a:tc>
                  <a:txBody>
                    <a:bodyPr/>
                    <a:lstStyle/>
                    <a:p>
                      <a:pPr>
                        <a:spcAft>
                          <a:spcPts val="0"/>
                        </a:spcAft>
                      </a:pPr>
                      <a:r>
                        <a:rPr lang="es-ES" sz="1400">
                          <a:effectLst/>
                        </a:rPr>
                        <a:t>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6"/>
                  </a:ext>
                </a:extLst>
              </a:tr>
              <a:tr h="227514">
                <a:tc>
                  <a:txBody>
                    <a:bodyPr/>
                    <a:lstStyle/>
                    <a:p>
                      <a:pPr>
                        <a:spcAft>
                          <a:spcPts val="0"/>
                        </a:spcAft>
                      </a:pPr>
                      <a:r>
                        <a:rPr lang="es-ES" sz="1400">
                          <a:effectLst/>
                        </a:rPr>
                        <a:t>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7"/>
                  </a:ext>
                </a:extLst>
              </a:tr>
              <a:tr h="227514">
                <a:tc>
                  <a:txBody>
                    <a:bodyPr/>
                    <a:lstStyle/>
                    <a:p>
                      <a:pPr>
                        <a:spcAft>
                          <a:spcPts val="0"/>
                        </a:spcAft>
                      </a:pPr>
                      <a:r>
                        <a:rPr lang="es-ES" sz="1400">
                          <a:effectLst/>
                        </a:rPr>
                        <a:t>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0,949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8"/>
                  </a:ext>
                </a:extLst>
              </a:tr>
              <a:tr h="227514">
                <a:tc>
                  <a:txBody>
                    <a:bodyPr/>
                    <a:lstStyle/>
                    <a:p>
                      <a:pPr>
                        <a:spcAft>
                          <a:spcPts val="0"/>
                        </a:spcAft>
                      </a:pPr>
                      <a:r>
                        <a:rPr lang="es-ES" sz="1400">
                          <a:effectLst/>
                        </a:rPr>
                        <a:t>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09"/>
                  </a:ext>
                </a:extLst>
              </a:tr>
              <a:tr h="227514">
                <a:tc>
                  <a:txBody>
                    <a:bodyPr/>
                    <a:lstStyle/>
                    <a:p>
                      <a:pPr>
                        <a:spcAft>
                          <a:spcPts val="0"/>
                        </a:spcAft>
                      </a:pPr>
                      <a:r>
                        <a:rPr lang="es-ES" sz="1400">
                          <a:effectLst/>
                        </a:rPr>
                        <a:t>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0"/>
                  </a:ext>
                </a:extLst>
              </a:tr>
              <a:tr h="227514">
                <a:tc>
                  <a:txBody>
                    <a:bodyPr/>
                    <a:lstStyle/>
                    <a:p>
                      <a:pPr>
                        <a:spcAft>
                          <a:spcPts val="0"/>
                        </a:spcAft>
                      </a:pPr>
                      <a:r>
                        <a:rPr lang="es-ES" sz="1400">
                          <a:effectLst/>
                        </a:rPr>
                        <a:t>10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1"/>
                  </a:ext>
                </a:extLst>
              </a:tr>
              <a:tr h="227514">
                <a:tc>
                  <a:txBody>
                    <a:bodyPr/>
                    <a:lstStyle/>
                    <a:p>
                      <a:pPr>
                        <a:spcAft>
                          <a:spcPts val="0"/>
                        </a:spcAft>
                      </a:pPr>
                      <a:r>
                        <a:rPr lang="es-ES" sz="1400">
                          <a:effectLst/>
                        </a:rPr>
                        <a:t>11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0,972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276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2"/>
                  </a:ext>
                </a:extLst>
              </a:tr>
              <a:tr h="227514">
                <a:tc>
                  <a:txBody>
                    <a:bodyPr/>
                    <a:lstStyle/>
                    <a:p>
                      <a:pPr>
                        <a:spcAft>
                          <a:spcPts val="0"/>
                        </a:spcAft>
                      </a:pPr>
                      <a:r>
                        <a:rPr lang="es-ES" sz="1400">
                          <a:effectLst/>
                        </a:rPr>
                        <a:t>12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3"/>
                  </a:ext>
                </a:extLst>
              </a:tr>
              <a:tr h="227514">
                <a:tc>
                  <a:txBody>
                    <a:bodyPr/>
                    <a:lstStyle/>
                    <a:p>
                      <a:pPr>
                        <a:spcAft>
                          <a:spcPts val="0"/>
                        </a:spcAft>
                      </a:pPr>
                      <a:r>
                        <a:rPr lang="es-ES" sz="1400">
                          <a:effectLst/>
                        </a:rPr>
                        <a:t>13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0,909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4"/>
                  </a:ext>
                </a:extLst>
              </a:tr>
              <a:tr h="227514">
                <a:tc>
                  <a:txBody>
                    <a:bodyPr/>
                    <a:lstStyle/>
                    <a:p>
                      <a:pPr>
                        <a:spcAft>
                          <a:spcPts val="0"/>
                        </a:spcAft>
                      </a:pPr>
                      <a:r>
                        <a:rPr lang="es-ES" sz="1400">
                          <a:effectLst/>
                        </a:rPr>
                        <a:t>14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0,905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0,947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140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145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5"/>
                  </a:ext>
                </a:extLst>
              </a:tr>
              <a:tr h="227514">
                <a:tc>
                  <a:txBody>
                    <a:bodyPr/>
                    <a:lstStyle/>
                    <a:p>
                      <a:pPr>
                        <a:spcAft>
                          <a:spcPts val="0"/>
                        </a:spcAft>
                      </a:pPr>
                      <a:r>
                        <a:rPr lang="es-ES" sz="1400">
                          <a:effectLst/>
                        </a:rPr>
                        <a:t>15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208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0,933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196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192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6"/>
                  </a:ext>
                </a:extLst>
              </a:tr>
              <a:tr h="227514">
                <a:tc>
                  <a:txBody>
                    <a:bodyPr/>
                    <a:lstStyle/>
                    <a:p>
                      <a:pPr>
                        <a:spcAft>
                          <a:spcPts val="0"/>
                        </a:spcAft>
                      </a:pPr>
                      <a:r>
                        <a:rPr lang="es-ES" sz="1400">
                          <a:effectLst/>
                        </a:rPr>
                        <a:t>16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7"/>
                  </a:ext>
                </a:extLst>
              </a:tr>
              <a:tr h="227514">
                <a:tc>
                  <a:txBody>
                    <a:bodyPr/>
                    <a:lstStyle/>
                    <a:p>
                      <a:pPr>
                        <a:spcAft>
                          <a:spcPts val="0"/>
                        </a:spcAft>
                      </a:pPr>
                      <a:r>
                        <a:rPr lang="es-ES" sz="1400">
                          <a:effectLst/>
                        </a:rPr>
                        <a:t>17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150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147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0,885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133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8"/>
                  </a:ext>
                </a:extLst>
              </a:tr>
              <a:tr h="227514">
                <a:tc>
                  <a:txBody>
                    <a:bodyPr/>
                    <a:lstStyle/>
                    <a:p>
                      <a:pPr>
                        <a:spcAft>
                          <a:spcPts val="0"/>
                        </a:spcAft>
                      </a:pPr>
                      <a:r>
                        <a:rPr lang="es-ES" sz="1400">
                          <a:effectLst/>
                        </a:rPr>
                        <a:t>18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180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178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165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19"/>
                  </a:ext>
                </a:extLst>
              </a:tr>
              <a:tr h="227514">
                <a:tc>
                  <a:txBody>
                    <a:bodyPr/>
                    <a:lstStyle/>
                    <a:p>
                      <a:pPr>
                        <a:spcAft>
                          <a:spcPts val="0"/>
                        </a:spcAft>
                      </a:pPr>
                      <a:r>
                        <a:rPr lang="es-ES" sz="1400">
                          <a:effectLst/>
                        </a:rPr>
                        <a:t>19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216</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20"/>
                  </a:ext>
                </a:extLst>
              </a:tr>
              <a:tr h="227514">
                <a:tc>
                  <a:txBody>
                    <a:bodyPr/>
                    <a:lstStyle/>
                    <a:p>
                      <a:pPr>
                        <a:spcAft>
                          <a:spcPts val="0"/>
                        </a:spcAft>
                      </a:pPr>
                      <a:r>
                        <a:rPr lang="es-ES" sz="1400">
                          <a:effectLst/>
                        </a:rPr>
                        <a:t>20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31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1</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0,964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227</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050">
                          <a:effectLst/>
                        </a:rPr>
                        <a:t>222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21"/>
                  </a:ext>
                </a:extLst>
              </a:tr>
              <a:tr h="219088">
                <a:tc>
                  <a:txBody>
                    <a:bodyPr/>
                    <a:lstStyle/>
                    <a:p>
                      <a:pPr algn="ctr">
                        <a:spcAft>
                          <a:spcPts val="0"/>
                        </a:spcAft>
                      </a:pPr>
                      <a:r>
                        <a:rPr lang="es-ES" sz="1400">
                          <a:effectLst/>
                        </a:rPr>
                        <a:t>M</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238</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234</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32</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30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1,3</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0,9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0,955</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0,970</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a:effectLst/>
                        </a:rPr>
                        <a:t>229</a:t>
                      </a:r>
                      <a:endParaRPr lang="es-EC" sz="1400">
                        <a:solidFill>
                          <a:srgbClr val="000000"/>
                        </a:solidFill>
                        <a:effectLst/>
                        <a:latin typeface="Times New Roman" panose="02020603050405020304" pitchFamily="18" charset="0"/>
                        <a:ea typeface="Times New Roman" panose="02020603050405020304" pitchFamily="18" charset="0"/>
                      </a:endParaRPr>
                    </a:p>
                  </a:txBody>
                  <a:tcPr marL="60311" marR="60311" marT="0" marB="0"/>
                </a:tc>
                <a:tc>
                  <a:txBody>
                    <a:bodyPr/>
                    <a:lstStyle/>
                    <a:p>
                      <a:pPr algn="ctr">
                        <a:spcAft>
                          <a:spcPts val="0"/>
                        </a:spcAft>
                      </a:pPr>
                      <a:r>
                        <a:rPr lang="es-ES" sz="1400" dirty="0">
                          <a:effectLst/>
                        </a:rPr>
                        <a:t>228</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60311" marR="60311" marT="0" marB="0"/>
                </a:tc>
                <a:extLst>
                  <a:ext uri="{0D108BD9-81ED-4DB2-BD59-A6C34878D82A}">
                    <a16:rowId xmlns:a16="http://schemas.microsoft.com/office/drawing/2014/main" val="10022"/>
                  </a:ext>
                </a:extLst>
              </a:tr>
            </a:tbl>
          </a:graphicData>
        </a:graphic>
      </p:graphicFrame>
      <p:sp>
        <p:nvSpPr>
          <p:cNvPr id="13" name="Rectángulo redondeado 12">
            <a:hlinkClick r:id="rId3" action="ppaction://hlinksldjump"/>
          </p:cNvPr>
          <p:cNvSpPr/>
          <p:nvPr/>
        </p:nvSpPr>
        <p:spPr>
          <a:xfrm>
            <a:off x="11066750" y="6498267"/>
            <a:ext cx="1055120" cy="21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626948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DE351D-494F-4A1D-9FF3-0763C2A8F657}" type="slidenum">
              <a:rPr lang="es-EC" smtClean="0"/>
              <a:t>38</a:t>
            </a:fld>
            <a:endParaRPr lang="es-EC"/>
          </a:p>
        </p:txBody>
      </p:sp>
      <p:sp>
        <p:nvSpPr>
          <p:cNvPr id="10" name="CuadroTexto 9"/>
          <p:cNvSpPr txBox="1"/>
          <p:nvPr/>
        </p:nvSpPr>
        <p:spPr>
          <a:xfrm>
            <a:off x="1967116" y="111929"/>
            <a:ext cx="8605479" cy="923330"/>
          </a:xfrm>
          <a:prstGeom prst="rect">
            <a:avLst/>
          </a:prstGeom>
          <a:noFill/>
        </p:spPr>
        <p:txBody>
          <a:bodyPr wrap="square" rtlCol="0">
            <a:spAutoFit/>
          </a:bodyPr>
          <a:lstStyle/>
          <a:p>
            <a:r>
              <a:rPr lang="es-EC" b="1" dirty="0"/>
              <a:t>Tabla 5</a:t>
            </a:r>
          </a:p>
          <a:p>
            <a:r>
              <a:rPr lang="es-EC" b="1" dirty="0"/>
              <a:t>Cantidad total de figuras vistas antes e inmediatamente después del combate controlado. </a:t>
            </a:r>
          </a:p>
        </p:txBody>
      </p:sp>
      <p:sp>
        <p:nvSpPr>
          <p:cNvPr id="18" name="8 CuadroTexto"/>
          <p:cNvSpPr txBox="1"/>
          <p:nvPr/>
        </p:nvSpPr>
        <p:spPr>
          <a:xfrm>
            <a:off x="5408017" y="1838075"/>
            <a:ext cx="5284623" cy="4081641"/>
          </a:xfrm>
          <a:prstGeom prst="round2SameRect">
            <a:avLst/>
          </a:prstGeom>
          <a:solidFill>
            <a:schemeClr val="bg1"/>
          </a:solidFill>
          <a:ln w="19050">
            <a:solidFill>
              <a:srgbClr val="00723D"/>
            </a:solidFill>
          </a:ln>
        </p:spPr>
        <p:txBody>
          <a:bodyPr wrap="square">
            <a:spAutoFit/>
          </a:bodyPr>
          <a:lstStyle/>
          <a:p>
            <a:pPr algn="just">
              <a:defRPr/>
            </a:pPr>
            <a:endParaRPr lang="es-EC" sz="1900" dirty="0">
              <a:latin typeface="Arial" charset="0"/>
              <a:cs typeface="Arial" charset="0"/>
            </a:endParaRPr>
          </a:p>
          <a:p>
            <a:pPr algn="just">
              <a:defRPr/>
            </a:pPr>
            <a:r>
              <a:rPr lang="es-ES" sz="1900" dirty="0">
                <a:latin typeface="Arial" charset="0"/>
                <a:cs typeface="Arial" charset="0"/>
              </a:rPr>
              <a:t>Para el caso de la variable A (Cantidad total de figuras vistas), la tabla 5 evidencia una diferencia significativa (p=0,000) al comprar los datos del </a:t>
            </a:r>
            <a:r>
              <a:rPr lang="es-ES" sz="1900" dirty="0" err="1">
                <a:latin typeface="Arial" charset="0"/>
                <a:cs typeface="Arial" charset="0"/>
              </a:rPr>
              <a:t>pretest</a:t>
            </a:r>
            <a:r>
              <a:rPr lang="es-ES" sz="1900" dirty="0">
                <a:latin typeface="Arial" charset="0"/>
                <a:cs typeface="Arial" charset="0"/>
              </a:rPr>
              <a:t> con el </a:t>
            </a:r>
            <a:r>
              <a:rPr lang="es-ES" sz="1900" dirty="0" err="1">
                <a:latin typeface="Arial" charset="0"/>
                <a:cs typeface="Arial" charset="0"/>
              </a:rPr>
              <a:t>postest</a:t>
            </a:r>
            <a:r>
              <a:rPr lang="es-ES" sz="1900" dirty="0">
                <a:latin typeface="Arial" charset="0"/>
                <a:cs typeface="Arial" charset="0"/>
              </a:rPr>
              <a:t>, existiendo 19 rangos negativos y un empate, lo cual indica que al menos 19 deportistas disminuyeron la cantidad de figuras vistas en el </a:t>
            </a:r>
            <a:r>
              <a:rPr lang="es-ES" sz="1900" dirty="0" err="1">
                <a:latin typeface="Arial" charset="0"/>
                <a:cs typeface="Arial" charset="0"/>
              </a:rPr>
              <a:t>postest</a:t>
            </a:r>
            <a:r>
              <a:rPr lang="es-ES" sz="1900" dirty="0">
                <a:latin typeface="Arial" charset="0"/>
                <a:cs typeface="Arial" charset="0"/>
              </a:rPr>
              <a:t>, aspecto que naturalmente es evidente dado la existencia de un incremento del nivel de cansancio deportivo, y por ende de la concentración de la atención. </a:t>
            </a:r>
            <a:endParaRPr lang="es-EC" sz="1900" dirty="0">
              <a:latin typeface="Arial" charset="0"/>
              <a:cs typeface="Arial" charset="0"/>
            </a:endParaRPr>
          </a:p>
        </p:txBody>
      </p:sp>
      <p:grpSp>
        <p:nvGrpSpPr>
          <p:cNvPr id="19" name="Grupo 1"/>
          <p:cNvGrpSpPr>
            <a:grpSpLocks/>
          </p:cNvGrpSpPr>
          <p:nvPr/>
        </p:nvGrpSpPr>
        <p:grpSpPr bwMode="auto">
          <a:xfrm>
            <a:off x="1" y="0"/>
            <a:ext cx="12189955" cy="7330966"/>
            <a:chOff x="223645" y="0"/>
            <a:chExt cx="8738688" cy="6705041"/>
          </a:xfrm>
        </p:grpSpPr>
        <p:sp>
          <p:nvSpPr>
            <p:cNvPr id="20" name="CuadroTexto 19"/>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sp>
          <p:nvSpPr>
            <p:cNvPr id="21" name="Rectángulo 2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22" name="Conector recto 2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ector recto 23"/>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a:blip r:embed="rId3"/>
          <a:stretch>
            <a:fillRect/>
          </a:stretch>
        </p:blipFill>
        <p:spPr>
          <a:xfrm>
            <a:off x="572828" y="1817602"/>
            <a:ext cx="5581622" cy="1141747"/>
          </a:xfrm>
          <a:prstGeom prst="rect">
            <a:avLst/>
          </a:prstGeom>
        </p:spPr>
      </p:pic>
      <p:pic>
        <p:nvPicPr>
          <p:cNvPr id="6" name="Imagen 5"/>
          <p:cNvPicPr>
            <a:picLocks noChangeAspect="1"/>
          </p:cNvPicPr>
          <p:nvPr/>
        </p:nvPicPr>
        <p:blipFill>
          <a:blip r:embed="rId4"/>
          <a:stretch>
            <a:fillRect/>
          </a:stretch>
        </p:blipFill>
        <p:spPr>
          <a:xfrm>
            <a:off x="394151" y="2959349"/>
            <a:ext cx="5581622" cy="1712621"/>
          </a:xfrm>
          <a:prstGeom prst="rect">
            <a:avLst/>
          </a:prstGeom>
        </p:spPr>
      </p:pic>
      <p:pic>
        <p:nvPicPr>
          <p:cNvPr id="7" name="Imagen 6"/>
          <p:cNvPicPr>
            <a:picLocks noChangeAspect="1"/>
          </p:cNvPicPr>
          <p:nvPr/>
        </p:nvPicPr>
        <p:blipFill>
          <a:blip r:embed="rId5"/>
          <a:stretch>
            <a:fillRect/>
          </a:stretch>
        </p:blipFill>
        <p:spPr>
          <a:xfrm>
            <a:off x="459128" y="4967366"/>
            <a:ext cx="5581622" cy="1244016"/>
          </a:xfrm>
          <a:prstGeom prst="rect">
            <a:avLst/>
          </a:prstGeom>
        </p:spPr>
      </p:pic>
      <p:sp>
        <p:nvSpPr>
          <p:cNvPr id="16" name="Rectángulo redondeado 15">
            <a:hlinkClick r:id="rId6" action="ppaction://hlinksldjump"/>
          </p:cNvPr>
          <p:cNvSpPr/>
          <p:nvPr/>
        </p:nvSpPr>
        <p:spPr>
          <a:xfrm>
            <a:off x="11066750" y="6498267"/>
            <a:ext cx="1055120" cy="21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3097499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DE351D-494F-4A1D-9FF3-0763C2A8F657}" type="slidenum">
              <a:rPr lang="es-EC" smtClean="0"/>
              <a:t>39</a:t>
            </a:fld>
            <a:endParaRPr lang="es-EC"/>
          </a:p>
        </p:txBody>
      </p:sp>
      <p:sp>
        <p:nvSpPr>
          <p:cNvPr id="10" name="CuadroTexto 9"/>
          <p:cNvSpPr txBox="1"/>
          <p:nvPr/>
        </p:nvSpPr>
        <p:spPr>
          <a:xfrm>
            <a:off x="1967116" y="111929"/>
            <a:ext cx="8605479" cy="923330"/>
          </a:xfrm>
          <a:prstGeom prst="rect">
            <a:avLst/>
          </a:prstGeom>
          <a:noFill/>
        </p:spPr>
        <p:txBody>
          <a:bodyPr wrap="square" rtlCol="0">
            <a:spAutoFit/>
          </a:bodyPr>
          <a:lstStyle/>
          <a:p>
            <a:r>
              <a:rPr lang="es-EC" b="1" dirty="0"/>
              <a:t>Tabla 6</a:t>
            </a:r>
          </a:p>
          <a:p>
            <a:r>
              <a:rPr lang="es-EC" b="1" dirty="0"/>
              <a:t>Cantidad de figuras bien tachadas antes e inmediatamente después del combate controlado.</a:t>
            </a:r>
          </a:p>
        </p:txBody>
      </p:sp>
      <p:sp>
        <p:nvSpPr>
          <p:cNvPr id="18" name="8 CuadroTexto"/>
          <p:cNvSpPr txBox="1"/>
          <p:nvPr/>
        </p:nvSpPr>
        <p:spPr>
          <a:xfrm>
            <a:off x="5021451" y="3194578"/>
            <a:ext cx="5671189" cy="2565142"/>
          </a:xfrm>
          <a:prstGeom prst="round2SameRect">
            <a:avLst/>
          </a:prstGeom>
          <a:solidFill>
            <a:schemeClr val="bg1"/>
          </a:solidFill>
          <a:ln w="19050">
            <a:solidFill>
              <a:srgbClr val="00723D"/>
            </a:solidFill>
          </a:ln>
        </p:spPr>
        <p:txBody>
          <a:bodyPr wrap="square">
            <a:spAutoFit/>
          </a:bodyPr>
          <a:lstStyle/>
          <a:p>
            <a:pPr algn="just">
              <a:defRPr/>
            </a:pPr>
            <a:endParaRPr lang="es-EC" sz="1700" dirty="0">
              <a:latin typeface="Arial" charset="0"/>
              <a:cs typeface="Arial" charset="0"/>
            </a:endParaRPr>
          </a:p>
          <a:p>
            <a:pPr algn="just">
              <a:defRPr/>
            </a:pPr>
            <a:r>
              <a:rPr lang="es-EC" sz="1700" dirty="0">
                <a:latin typeface="Arial" charset="0"/>
                <a:cs typeface="Arial" charset="0"/>
              </a:rPr>
              <a:t>Se evidencia en la tabla 6 la existencia de diferencias significativas según Wilcoxon (p=0,000), de los cuales existen 19 rangos negativos y un empate, evidenciándose que la mayoría de los deportistas estudiados disminuyeron los aciertos al instante de tachar las figuras dispuestas en el </a:t>
            </a:r>
            <a:r>
              <a:rPr lang="es-EC" sz="1700" dirty="0" err="1">
                <a:latin typeface="Arial" charset="0"/>
                <a:cs typeface="Arial" charset="0"/>
              </a:rPr>
              <a:t>protoco</a:t>
            </a:r>
            <a:r>
              <a:rPr lang="es-EC" sz="1700" dirty="0">
                <a:latin typeface="Arial" charset="0"/>
                <a:cs typeface="Arial" charset="0"/>
              </a:rPr>
              <a:t> de registro (Figura 1).</a:t>
            </a:r>
          </a:p>
          <a:p>
            <a:pPr algn="just">
              <a:defRPr/>
            </a:pPr>
            <a:endParaRPr lang="es-EC" sz="1700" dirty="0">
              <a:latin typeface="Arial" charset="0"/>
              <a:cs typeface="Arial" charset="0"/>
            </a:endParaRPr>
          </a:p>
        </p:txBody>
      </p:sp>
      <p:grpSp>
        <p:nvGrpSpPr>
          <p:cNvPr id="19" name="Grupo 1"/>
          <p:cNvGrpSpPr>
            <a:grpSpLocks/>
          </p:cNvGrpSpPr>
          <p:nvPr/>
        </p:nvGrpSpPr>
        <p:grpSpPr bwMode="auto">
          <a:xfrm>
            <a:off x="1" y="0"/>
            <a:ext cx="12189955" cy="7330966"/>
            <a:chOff x="223645" y="0"/>
            <a:chExt cx="8738688" cy="6705041"/>
          </a:xfrm>
        </p:grpSpPr>
        <p:sp>
          <p:nvSpPr>
            <p:cNvPr id="20" name="CuadroTexto 19"/>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sp>
          <p:nvSpPr>
            <p:cNvPr id="21" name="Rectángulo 2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22" name="Conector recto 2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ector recto 23"/>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pic>
        <p:nvPicPr>
          <p:cNvPr id="2" name="Imagen 1"/>
          <p:cNvPicPr>
            <a:picLocks noChangeAspect="1"/>
          </p:cNvPicPr>
          <p:nvPr/>
        </p:nvPicPr>
        <p:blipFill rotWithShape="1">
          <a:blip r:embed="rId3"/>
          <a:srcRect r="19421"/>
          <a:stretch/>
        </p:blipFill>
        <p:spPr>
          <a:xfrm>
            <a:off x="86094" y="1580237"/>
            <a:ext cx="4904206" cy="5149600"/>
          </a:xfrm>
          <a:prstGeom prst="rect">
            <a:avLst/>
          </a:prstGeom>
        </p:spPr>
      </p:pic>
      <p:sp>
        <p:nvSpPr>
          <p:cNvPr id="13" name="8 CuadroTexto"/>
          <p:cNvSpPr txBox="1"/>
          <p:nvPr/>
        </p:nvSpPr>
        <p:spPr>
          <a:xfrm>
            <a:off x="5049734" y="1286505"/>
            <a:ext cx="5642906" cy="1742361"/>
          </a:xfrm>
          <a:prstGeom prst="round2SameRect">
            <a:avLst/>
          </a:prstGeom>
          <a:solidFill>
            <a:schemeClr val="bg1"/>
          </a:solidFill>
          <a:ln w="19050">
            <a:solidFill>
              <a:srgbClr val="00723D"/>
            </a:solidFill>
          </a:ln>
        </p:spPr>
        <p:txBody>
          <a:bodyPr wrap="square">
            <a:spAutoFit/>
          </a:bodyPr>
          <a:lstStyle/>
          <a:p>
            <a:pPr algn="just">
              <a:defRPr/>
            </a:pPr>
            <a:endParaRPr lang="es-EC" sz="1700" dirty="0">
              <a:latin typeface="Arial" charset="0"/>
              <a:cs typeface="Arial" charset="0"/>
            </a:endParaRPr>
          </a:p>
          <a:p>
            <a:pPr algn="just">
              <a:defRPr/>
            </a:pPr>
            <a:r>
              <a:rPr lang="es-EC" sz="1700" dirty="0">
                <a:latin typeface="Arial" charset="0"/>
                <a:cs typeface="Arial" charset="0"/>
              </a:rPr>
              <a:t>La tabla 6 evidencia los datos obtenidos de la variable B (Cantidad de figuras bien tachadas) al comparar la información antes y después de aplicado el test de Tolouse-Pieron como parte de la competencia estudiada. </a:t>
            </a:r>
          </a:p>
        </p:txBody>
      </p:sp>
      <p:sp>
        <p:nvSpPr>
          <p:cNvPr id="14" name="Rectángulo redondeado 13">
            <a:hlinkClick r:id="rId4" action="ppaction://hlinksldjump"/>
          </p:cNvPr>
          <p:cNvSpPr/>
          <p:nvPr/>
        </p:nvSpPr>
        <p:spPr>
          <a:xfrm>
            <a:off x="11066750" y="6498267"/>
            <a:ext cx="1055120" cy="21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125986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3 Título"/>
          <p:cNvSpPr txBox="1">
            <a:spLocks/>
          </p:cNvSpPr>
          <p:nvPr/>
        </p:nvSpPr>
        <p:spPr>
          <a:xfrm>
            <a:off x="358152" y="2752386"/>
            <a:ext cx="3008313" cy="389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200" b="1" dirty="0">
                <a:solidFill>
                  <a:srgbClr val="00723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a:t>
            </a:r>
          </a:p>
        </p:txBody>
      </p:sp>
      <p:sp>
        <p:nvSpPr>
          <p:cNvPr id="5" name="5 Rectángulo redondeado"/>
          <p:cNvSpPr/>
          <p:nvPr/>
        </p:nvSpPr>
        <p:spPr>
          <a:xfrm>
            <a:off x="3918857" y="895310"/>
            <a:ext cx="6807258" cy="1581189"/>
          </a:xfrm>
          <a:prstGeom prst="round2Diag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a:latin typeface="Arial" panose="020B0604020202020204" pitchFamily="34" charset="0"/>
                <a:cs typeface="Arial" panose="020B0604020202020204" pitchFamily="34" charset="0"/>
              </a:rPr>
              <a:t>Evaluar el nivel de concentración de la atención en un macrociclo de entrenamiento  en taekwondocas senior de la Federación Deportiva de Santo Domingo de los Tsáchilas a través del Test de Tolouse-Pieron, comparando los indicadores obtenidos en entrenamiento y competición.</a:t>
            </a:r>
          </a:p>
        </p:txBody>
      </p:sp>
      <p:sp>
        <p:nvSpPr>
          <p:cNvPr id="6" name="6 Rectángulo redondeado"/>
          <p:cNvSpPr/>
          <p:nvPr/>
        </p:nvSpPr>
        <p:spPr>
          <a:xfrm>
            <a:off x="3918857" y="2638136"/>
            <a:ext cx="6807258" cy="3565965"/>
          </a:xfrm>
          <a:prstGeom prst="round2Diag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FontTx/>
              <a:buAutoNum type="arabicParenR"/>
              <a:defRPr/>
            </a:pPr>
            <a:r>
              <a:rPr lang="es-CO" dirty="0">
                <a:latin typeface="Arial" charset="0"/>
                <a:cs typeface="Arial" charset="0"/>
              </a:rPr>
              <a:t>Fundamentar desde el punto de vista teórico y metodológico el comportamiento de la concentración de la atención en el taekwondo, con énfasis en la categoría senior.</a:t>
            </a:r>
            <a:endParaRPr lang="es-CO" sz="800" dirty="0">
              <a:latin typeface="Arial" charset="0"/>
              <a:cs typeface="Arial" charset="0"/>
            </a:endParaRPr>
          </a:p>
          <a:p>
            <a:pPr marL="457200" indent="-457200" algn="just">
              <a:buFontTx/>
              <a:buAutoNum type="arabicParenR"/>
              <a:defRPr/>
            </a:pPr>
            <a:r>
              <a:rPr lang="es-CO" b="1" dirty="0">
                <a:latin typeface="Arial" charset="0"/>
                <a:cs typeface="Arial" charset="0"/>
              </a:rPr>
              <a:t>Determinar las herramientas de control psicológico aplicadas al taekwondo con énfasis en aquellas de miden la concentración de la atención.</a:t>
            </a:r>
            <a:endParaRPr lang="es-CO" sz="1000" b="1" dirty="0">
              <a:latin typeface="Arial" charset="0"/>
              <a:cs typeface="Arial" charset="0"/>
            </a:endParaRPr>
          </a:p>
          <a:p>
            <a:pPr marL="457200" indent="-457200" algn="just">
              <a:buFontTx/>
              <a:buAutoNum type="arabicParenR"/>
              <a:defRPr/>
            </a:pPr>
            <a:r>
              <a:rPr lang="es-CO" dirty="0">
                <a:latin typeface="Arial" charset="0"/>
                <a:cs typeface="Arial" charset="0"/>
              </a:rPr>
              <a:t>Valorar en nivel de concentración de la atención en la muestra estudiada durante un </a:t>
            </a:r>
            <a:r>
              <a:rPr lang="es-CO" dirty="0" err="1">
                <a:latin typeface="Arial" charset="0"/>
                <a:cs typeface="Arial" charset="0"/>
              </a:rPr>
              <a:t>macrociclo</a:t>
            </a:r>
            <a:r>
              <a:rPr lang="es-CO" dirty="0">
                <a:latin typeface="Arial" charset="0"/>
                <a:cs typeface="Arial" charset="0"/>
              </a:rPr>
              <a:t> de entrenamiento, utilizando pruebas de control durante diferentes competiciones en distintas etapas de preparación del deportista.</a:t>
            </a:r>
          </a:p>
        </p:txBody>
      </p:sp>
      <p:sp>
        <p:nvSpPr>
          <p:cNvPr id="7" name="9 Cubo"/>
          <p:cNvSpPr/>
          <p:nvPr/>
        </p:nvSpPr>
        <p:spPr>
          <a:xfrm>
            <a:off x="1297215" y="1224166"/>
            <a:ext cx="2330450" cy="7112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a:t>GENERAL</a:t>
            </a:r>
          </a:p>
        </p:txBody>
      </p:sp>
      <p:sp>
        <p:nvSpPr>
          <p:cNvPr id="8" name="10 Cubo"/>
          <p:cNvSpPr/>
          <p:nvPr/>
        </p:nvSpPr>
        <p:spPr>
          <a:xfrm>
            <a:off x="1084036" y="4078219"/>
            <a:ext cx="2330450" cy="685800"/>
          </a:xfrm>
          <a:prstGeom prst="cub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b="1" dirty="0"/>
              <a:t>ESPECIFICOS</a:t>
            </a:r>
          </a:p>
        </p:txBody>
      </p:sp>
      <p:grpSp>
        <p:nvGrpSpPr>
          <p:cNvPr id="10" name="Grupo 1"/>
          <p:cNvGrpSpPr>
            <a:grpSpLocks/>
          </p:cNvGrpSpPr>
          <p:nvPr/>
        </p:nvGrpSpPr>
        <p:grpSpPr bwMode="auto">
          <a:xfrm>
            <a:off x="0" y="0"/>
            <a:ext cx="12215350" cy="6858000"/>
            <a:chOff x="223645" y="0"/>
            <a:chExt cx="8756892" cy="6705041"/>
          </a:xfrm>
        </p:grpSpPr>
        <p:sp>
          <p:nvSpPr>
            <p:cNvPr id="11" name="CuadroTexto 10"/>
            <p:cNvSpPr txBox="1"/>
            <p:nvPr/>
          </p:nvSpPr>
          <p:spPr>
            <a:xfrm rot="16200000">
              <a:off x="5649667"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2" name="Rectángulo 11"/>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sz="3600" b="1" dirty="0">
                  <a:ln>
                    <a:solidFill>
                      <a:srgbClr val="046F3C"/>
                    </a:solidFill>
                  </a:ln>
                  <a:solidFill>
                    <a:srgbClr val="00723D"/>
                  </a:solidFill>
                </a:rPr>
                <a:t>ANGEL SARANGO</a:t>
              </a:r>
            </a:p>
          </p:txBody>
        </p:sp>
        <p:cxnSp>
          <p:nvCxnSpPr>
            <p:cNvPr id="13" name="Conector recto 12"/>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4"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ector recto 14"/>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8" name="CuadroTexto 17"/>
          <p:cNvSpPr txBox="1"/>
          <p:nvPr/>
        </p:nvSpPr>
        <p:spPr>
          <a:xfrm>
            <a:off x="11634152" y="6105900"/>
            <a:ext cx="4699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4</a:t>
            </a:r>
          </a:p>
        </p:txBody>
      </p:sp>
    </p:spTree>
    <p:extLst>
      <p:ext uri="{BB962C8B-B14F-4D97-AF65-F5344CB8AC3E}">
        <p14:creationId xmlns:p14="http://schemas.microsoft.com/office/powerpoint/2010/main" val="3227106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DE351D-494F-4A1D-9FF3-0763C2A8F657}" type="slidenum">
              <a:rPr lang="es-EC" smtClean="0"/>
              <a:t>40</a:t>
            </a:fld>
            <a:endParaRPr lang="es-EC"/>
          </a:p>
        </p:txBody>
      </p:sp>
      <p:sp>
        <p:nvSpPr>
          <p:cNvPr id="10" name="CuadroTexto 9"/>
          <p:cNvSpPr txBox="1"/>
          <p:nvPr/>
        </p:nvSpPr>
        <p:spPr>
          <a:xfrm>
            <a:off x="1967116" y="111929"/>
            <a:ext cx="8605479" cy="646331"/>
          </a:xfrm>
          <a:prstGeom prst="rect">
            <a:avLst/>
          </a:prstGeom>
          <a:noFill/>
        </p:spPr>
        <p:txBody>
          <a:bodyPr wrap="square" rtlCol="0">
            <a:spAutoFit/>
          </a:bodyPr>
          <a:lstStyle/>
          <a:p>
            <a:r>
              <a:rPr lang="es-EC" b="1" dirty="0"/>
              <a:t>Tabla  7</a:t>
            </a:r>
          </a:p>
          <a:p>
            <a:r>
              <a:rPr lang="es-EC" b="1" dirty="0"/>
              <a:t>Cantidad de errores antes e inmediatamente después del combate controlado.</a:t>
            </a:r>
          </a:p>
        </p:txBody>
      </p:sp>
      <p:sp>
        <p:nvSpPr>
          <p:cNvPr id="18" name="8 CuadroTexto"/>
          <p:cNvSpPr txBox="1"/>
          <p:nvPr/>
        </p:nvSpPr>
        <p:spPr>
          <a:xfrm>
            <a:off x="4135093" y="855929"/>
            <a:ext cx="7088560" cy="6130528"/>
          </a:xfrm>
          <a:prstGeom prst="round2SameRect">
            <a:avLst/>
          </a:prstGeom>
          <a:solidFill>
            <a:schemeClr val="bg1"/>
          </a:solidFill>
          <a:ln w="19050">
            <a:solidFill>
              <a:schemeClr val="bg1"/>
            </a:solidFill>
          </a:ln>
        </p:spPr>
        <p:txBody>
          <a:bodyPr wrap="square">
            <a:spAutoFit/>
          </a:bodyPr>
          <a:lstStyle/>
          <a:p>
            <a:pPr algn="just">
              <a:defRPr/>
            </a:pPr>
            <a:r>
              <a:rPr lang="es-EC" sz="1700" dirty="0">
                <a:latin typeface="Arial" charset="0"/>
                <a:cs typeface="Arial" charset="0"/>
              </a:rPr>
              <a:t>Para el caso del control de la variable V (Cantidad de errores), la tabla 7 evidencia los resultados antes y después del combate controlado en el periodo competitivo.</a:t>
            </a:r>
          </a:p>
          <a:p>
            <a:pPr algn="just">
              <a:defRPr/>
            </a:pPr>
            <a:endParaRPr lang="es-EC" sz="700" dirty="0">
              <a:latin typeface="Arial" charset="0"/>
              <a:cs typeface="Arial" charset="0"/>
            </a:endParaRPr>
          </a:p>
          <a:p>
            <a:pPr algn="just">
              <a:defRPr/>
            </a:pPr>
            <a:r>
              <a:rPr lang="es-EC" sz="1700" dirty="0">
                <a:latin typeface="Arial" charset="0"/>
                <a:cs typeface="Arial" charset="0"/>
              </a:rPr>
              <a:t>Para el caso de los datos dispuestos en la tabla 7, Wilcoxon obtiene diferencias significativas (p=0,048), estableciéndose 9 rangos negativos que infieren que en 9 deportistas disminuyeron la cantidad de errores en la prueba de Tolouse-Pieron, mientras que tres deportistas incrementaron sus errores, más la existencia de ocho empates, o sea en ocho deportistas se evidenciaron la misma cantidad de errores en la prueba del </a:t>
            </a:r>
            <a:r>
              <a:rPr lang="es-EC" sz="1700" dirty="0" err="1">
                <a:latin typeface="Arial" charset="0"/>
                <a:cs typeface="Arial" charset="0"/>
              </a:rPr>
              <a:t>pretest</a:t>
            </a:r>
            <a:r>
              <a:rPr lang="es-EC" sz="1700" dirty="0">
                <a:latin typeface="Arial" charset="0"/>
                <a:cs typeface="Arial" charset="0"/>
              </a:rPr>
              <a:t> y el </a:t>
            </a:r>
            <a:r>
              <a:rPr lang="es-EC" sz="1700" dirty="0" err="1">
                <a:latin typeface="Arial" charset="0"/>
                <a:cs typeface="Arial" charset="0"/>
              </a:rPr>
              <a:t>postest</a:t>
            </a:r>
            <a:r>
              <a:rPr lang="es-EC" sz="1700" dirty="0">
                <a:latin typeface="Arial" charset="0"/>
                <a:cs typeface="Arial" charset="0"/>
              </a:rPr>
              <a:t>. Es útil evidenciar, que a pesar de indicar la lógica que como parte del </a:t>
            </a:r>
            <a:r>
              <a:rPr lang="es-EC" sz="1700" dirty="0" err="1">
                <a:latin typeface="Arial" charset="0"/>
                <a:cs typeface="Arial" charset="0"/>
              </a:rPr>
              <a:t>postest</a:t>
            </a:r>
            <a:r>
              <a:rPr lang="es-EC" sz="1700" dirty="0">
                <a:latin typeface="Arial" charset="0"/>
                <a:cs typeface="Arial" charset="0"/>
              </a:rPr>
              <a:t>, y al existir una mayor fatiga muscular, la existencia de descontrol muscular tiene a ser mayor, infiriendo que mayor debía ser los errores en la prueba de valoración del rendimiento de la concentración de la atención; sin embargo, al existir un grupo considerable de deportistas con la misma cantidad de errores, y otros con menores errores que la prueba inicial, se evidencia que el entrenamiento diseñado ha repercutido positivamente en la mejora de la concentración de la atención, como parte del análisis de la fase periodo de preparación pre-competitiva.</a:t>
            </a:r>
          </a:p>
        </p:txBody>
      </p:sp>
      <p:grpSp>
        <p:nvGrpSpPr>
          <p:cNvPr id="19" name="Grupo 1"/>
          <p:cNvGrpSpPr>
            <a:grpSpLocks/>
          </p:cNvGrpSpPr>
          <p:nvPr/>
        </p:nvGrpSpPr>
        <p:grpSpPr bwMode="auto">
          <a:xfrm>
            <a:off x="1" y="0"/>
            <a:ext cx="12189955" cy="7330966"/>
            <a:chOff x="223645" y="0"/>
            <a:chExt cx="8738688" cy="6705041"/>
          </a:xfrm>
        </p:grpSpPr>
        <p:sp>
          <p:nvSpPr>
            <p:cNvPr id="20" name="CuadroTexto 19"/>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sp>
          <p:nvSpPr>
            <p:cNvPr id="21" name="Rectángulo 2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22" name="Conector recto 2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ector recto 23"/>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rotWithShape="1">
          <a:blip r:embed="rId3"/>
          <a:srcRect r="20478"/>
          <a:stretch/>
        </p:blipFill>
        <p:spPr>
          <a:xfrm>
            <a:off x="86094" y="1580237"/>
            <a:ext cx="4438609" cy="4599043"/>
          </a:xfrm>
          <a:prstGeom prst="rect">
            <a:avLst/>
          </a:prstGeom>
        </p:spPr>
      </p:pic>
      <p:sp>
        <p:nvSpPr>
          <p:cNvPr id="13" name="Rectángulo redondeado 12">
            <a:hlinkClick r:id="rId4" action="ppaction://hlinksldjump"/>
          </p:cNvPr>
          <p:cNvSpPr/>
          <p:nvPr/>
        </p:nvSpPr>
        <p:spPr>
          <a:xfrm>
            <a:off x="11066750" y="6498267"/>
            <a:ext cx="1055120" cy="21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522816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DE351D-494F-4A1D-9FF3-0763C2A8F657}" type="slidenum">
              <a:rPr lang="es-EC" smtClean="0"/>
              <a:t>41</a:t>
            </a:fld>
            <a:endParaRPr lang="es-EC"/>
          </a:p>
        </p:txBody>
      </p:sp>
      <p:sp>
        <p:nvSpPr>
          <p:cNvPr id="10" name="CuadroTexto 9"/>
          <p:cNvSpPr txBox="1"/>
          <p:nvPr/>
        </p:nvSpPr>
        <p:spPr>
          <a:xfrm>
            <a:off x="1967116" y="111929"/>
            <a:ext cx="8605479" cy="923330"/>
          </a:xfrm>
          <a:prstGeom prst="rect">
            <a:avLst/>
          </a:prstGeom>
          <a:noFill/>
        </p:spPr>
        <p:txBody>
          <a:bodyPr wrap="square" rtlCol="0">
            <a:spAutoFit/>
          </a:bodyPr>
          <a:lstStyle/>
          <a:p>
            <a:r>
              <a:rPr lang="es-EC" b="1" dirty="0"/>
              <a:t>Tabla  8</a:t>
            </a:r>
          </a:p>
          <a:p>
            <a:r>
              <a:rPr lang="es-EC" b="1" dirty="0"/>
              <a:t>Coeficiente del Trabajo Correcto antes e inmediatamente después del combate controlado.</a:t>
            </a:r>
          </a:p>
        </p:txBody>
      </p:sp>
      <p:sp>
        <p:nvSpPr>
          <p:cNvPr id="18" name="8 CuadroTexto"/>
          <p:cNvSpPr txBox="1"/>
          <p:nvPr/>
        </p:nvSpPr>
        <p:spPr>
          <a:xfrm>
            <a:off x="4166816" y="759710"/>
            <a:ext cx="7186984" cy="5856268"/>
          </a:xfrm>
          <a:prstGeom prst="round2SameRect">
            <a:avLst/>
          </a:prstGeom>
          <a:solidFill>
            <a:schemeClr val="bg1"/>
          </a:solidFill>
          <a:ln w="19050">
            <a:solidFill>
              <a:schemeClr val="bg1"/>
            </a:solidFill>
          </a:ln>
        </p:spPr>
        <p:txBody>
          <a:bodyPr wrap="square">
            <a:spAutoFit/>
          </a:bodyPr>
          <a:lstStyle/>
          <a:p>
            <a:pPr algn="just">
              <a:defRPr/>
            </a:pPr>
            <a:endParaRPr lang="es-EC" sz="1700" dirty="0">
              <a:latin typeface="Arial" charset="0"/>
              <a:cs typeface="Arial" charset="0"/>
            </a:endParaRPr>
          </a:p>
          <a:p>
            <a:pPr algn="just">
              <a:defRPr/>
            </a:pPr>
            <a:r>
              <a:rPr lang="es-ES" sz="1700" dirty="0">
                <a:latin typeface="Arial" charset="0"/>
                <a:cs typeface="Arial" charset="0"/>
              </a:rPr>
              <a:t>Para el caso del Coeficiente de Trabajo Correcto (Variable: E), la variable fue menor en términos de medias o promedio en las pruebas del </a:t>
            </a:r>
            <a:r>
              <a:rPr lang="es-ES" sz="1700" dirty="0" err="1">
                <a:latin typeface="Arial" charset="0"/>
                <a:cs typeface="Arial" charset="0"/>
              </a:rPr>
              <a:t>pretest</a:t>
            </a:r>
            <a:r>
              <a:rPr lang="es-ES" sz="1700" dirty="0">
                <a:latin typeface="Arial" charset="0"/>
                <a:cs typeface="Arial" charset="0"/>
              </a:rPr>
              <a:t> (0,955) que en el </a:t>
            </a:r>
            <a:r>
              <a:rPr lang="es-ES" sz="1700" dirty="0" err="1">
                <a:latin typeface="Arial" charset="0"/>
                <a:cs typeface="Arial" charset="0"/>
              </a:rPr>
              <a:t>postest</a:t>
            </a:r>
            <a:r>
              <a:rPr lang="es-ES" sz="1700" dirty="0">
                <a:latin typeface="Arial" charset="0"/>
                <a:cs typeface="Arial" charset="0"/>
              </a:rPr>
              <a:t> (0,970), demostrando una disminución colectiva de dicho indicador al finalizar el combate controlado en la fase o periodo de la preparación pre-competitiva. La tabla 8, evidencia lo señalado.</a:t>
            </a:r>
            <a:endParaRPr lang="es-EC" sz="1700" dirty="0">
              <a:latin typeface="Arial" charset="0"/>
              <a:cs typeface="Arial" charset="0"/>
            </a:endParaRPr>
          </a:p>
          <a:p>
            <a:pPr algn="just">
              <a:defRPr/>
            </a:pPr>
            <a:r>
              <a:rPr lang="es-EC" sz="1700" dirty="0">
                <a:latin typeface="Arial" charset="0"/>
                <a:cs typeface="Arial" charset="0"/>
              </a:rPr>
              <a:t>La Prueba de los Rangos con Signo de Wilcoxon presente en la Tabla 8, evidencia la no existencia de diferencias significativas (p=0,138) al comparar los valores numéricos obtenidos en el </a:t>
            </a:r>
            <a:r>
              <a:rPr lang="es-EC" sz="1700" dirty="0" err="1">
                <a:latin typeface="Arial" charset="0"/>
                <a:cs typeface="Arial" charset="0"/>
              </a:rPr>
              <a:t>pretest</a:t>
            </a:r>
            <a:r>
              <a:rPr lang="es-EC" sz="1700" dirty="0">
                <a:latin typeface="Arial" charset="0"/>
                <a:cs typeface="Arial" charset="0"/>
              </a:rPr>
              <a:t> y el </a:t>
            </a:r>
            <a:r>
              <a:rPr lang="es-EC" sz="1700" dirty="0" err="1">
                <a:latin typeface="Arial" charset="0"/>
                <a:cs typeface="Arial" charset="0"/>
              </a:rPr>
              <a:t>postest</a:t>
            </a:r>
            <a:r>
              <a:rPr lang="es-EC" sz="1700" dirty="0">
                <a:latin typeface="Arial" charset="0"/>
                <a:cs typeface="Arial" charset="0"/>
              </a:rPr>
              <a:t>, existiendo nueve rangos negativos, nueve positivos y dos empates. En ese sentido, se demuestra estadísticamente que Coeficiente del Trabajo Correcto fue similar en ambas pruebas aplicadas en un combate de control como parte de la preparación pre-competitiva, indicando una disminución en términos de medias o promedio, pero una disminución que puede catalogarse de exitosa, dado que el coeficiente de trabajo no disminuyó significativamente durante el combate, deduciendo que el proceso de preparación deportiva permitió una adecuación mayor al proceso competitivo, sin perdida notable de la concentración de la atención.</a:t>
            </a:r>
          </a:p>
        </p:txBody>
      </p:sp>
      <p:grpSp>
        <p:nvGrpSpPr>
          <p:cNvPr id="19" name="Grupo 1"/>
          <p:cNvGrpSpPr>
            <a:grpSpLocks/>
          </p:cNvGrpSpPr>
          <p:nvPr/>
        </p:nvGrpSpPr>
        <p:grpSpPr bwMode="auto">
          <a:xfrm>
            <a:off x="1" y="0"/>
            <a:ext cx="12189955" cy="7330966"/>
            <a:chOff x="223645" y="0"/>
            <a:chExt cx="8738688" cy="6705041"/>
          </a:xfrm>
        </p:grpSpPr>
        <p:sp>
          <p:nvSpPr>
            <p:cNvPr id="20" name="CuadroTexto 19"/>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sp>
          <p:nvSpPr>
            <p:cNvPr id="21" name="Rectángulo 20"/>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22" name="Conector recto 2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ector recto 23"/>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pic>
        <p:nvPicPr>
          <p:cNvPr id="2" name="Imagen 1"/>
          <p:cNvPicPr>
            <a:picLocks noChangeAspect="1"/>
          </p:cNvPicPr>
          <p:nvPr/>
        </p:nvPicPr>
        <p:blipFill>
          <a:blip r:embed="rId3"/>
          <a:stretch>
            <a:fillRect/>
          </a:stretch>
        </p:blipFill>
        <p:spPr>
          <a:xfrm>
            <a:off x="86094" y="1703242"/>
            <a:ext cx="5581622" cy="4722682"/>
          </a:xfrm>
          <a:prstGeom prst="rect">
            <a:avLst/>
          </a:prstGeom>
        </p:spPr>
      </p:pic>
      <p:sp>
        <p:nvSpPr>
          <p:cNvPr id="13" name="Rectángulo redondeado 12">
            <a:hlinkClick r:id="rId4" action="ppaction://hlinksldjump"/>
          </p:cNvPr>
          <p:cNvSpPr/>
          <p:nvPr/>
        </p:nvSpPr>
        <p:spPr>
          <a:xfrm>
            <a:off x="11066750" y="6498267"/>
            <a:ext cx="1055120" cy="21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4031992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39DE351D-494F-4A1D-9FF3-0763C2A8F657}" type="slidenum">
              <a:rPr lang="es-EC" smtClean="0"/>
              <a:t>42</a:t>
            </a:fld>
            <a:endParaRPr lang="es-EC"/>
          </a:p>
        </p:txBody>
      </p:sp>
      <p:sp>
        <p:nvSpPr>
          <p:cNvPr id="10" name="CuadroTexto 9"/>
          <p:cNvSpPr txBox="1"/>
          <p:nvPr/>
        </p:nvSpPr>
        <p:spPr>
          <a:xfrm>
            <a:off x="1967116" y="111929"/>
            <a:ext cx="8605479" cy="646331"/>
          </a:xfrm>
          <a:prstGeom prst="rect">
            <a:avLst/>
          </a:prstGeom>
          <a:noFill/>
        </p:spPr>
        <p:txBody>
          <a:bodyPr wrap="square" rtlCol="0">
            <a:spAutoFit/>
          </a:bodyPr>
          <a:lstStyle/>
          <a:p>
            <a:r>
              <a:rPr lang="es-EC" b="1" dirty="0"/>
              <a:t>Tabla  9</a:t>
            </a:r>
          </a:p>
          <a:p>
            <a:r>
              <a:rPr lang="es-EC" b="1" dirty="0"/>
              <a:t>Intensidad de la Atención antes e inmediatamente después del combate controlado.</a:t>
            </a:r>
          </a:p>
        </p:txBody>
      </p:sp>
      <p:sp>
        <p:nvSpPr>
          <p:cNvPr id="18" name="8 CuadroTexto"/>
          <p:cNvSpPr txBox="1"/>
          <p:nvPr/>
        </p:nvSpPr>
        <p:spPr>
          <a:xfrm>
            <a:off x="4169045" y="778813"/>
            <a:ext cx="7184755" cy="6130528"/>
          </a:xfrm>
          <a:prstGeom prst="round2SameRect">
            <a:avLst/>
          </a:prstGeom>
          <a:solidFill>
            <a:schemeClr val="bg1"/>
          </a:solidFill>
          <a:ln w="19050">
            <a:solidFill>
              <a:schemeClr val="bg1"/>
            </a:solidFill>
          </a:ln>
        </p:spPr>
        <p:txBody>
          <a:bodyPr wrap="square">
            <a:spAutoFit/>
          </a:bodyPr>
          <a:lstStyle/>
          <a:p>
            <a:pPr algn="just">
              <a:defRPr/>
            </a:pPr>
            <a:r>
              <a:rPr lang="es-ES" sz="1700" dirty="0">
                <a:latin typeface="Arial" charset="0"/>
                <a:cs typeface="Arial" charset="0"/>
              </a:rPr>
              <a:t>Para el  caso del estudio de la variable “I” (Intensidad de la atención), los datos dispuestos en la tabla 4 evidencian una media mayor en el puntaje como parte del </a:t>
            </a:r>
            <a:r>
              <a:rPr lang="es-ES" sz="1700" dirty="0" err="1">
                <a:latin typeface="Arial" charset="0"/>
                <a:cs typeface="Arial" charset="0"/>
              </a:rPr>
              <a:t>pretest</a:t>
            </a:r>
            <a:r>
              <a:rPr lang="es-ES" sz="1700" dirty="0">
                <a:latin typeface="Arial" charset="0"/>
                <a:cs typeface="Arial" charset="0"/>
              </a:rPr>
              <a:t> (229), y menor en el </a:t>
            </a:r>
            <a:r>
              <a:rPr lang="es-ES" sz="1700" dirty="0" err="1">
                <a:latin typeface="Arial" charset="0"/>
                <a:cs typeface="Arial" charset="0"/>
              </a:rPr>
              <a:t>postest</a:t>
            </a:r>
            <a:r>
              <a:rPr lang="es-ES" sz="1700" dirty="0">
                <a:latin typeface="Arial" charset="0"/>
                <a:cs typeface="Arial" charset="0"/>
              </a:rPr>
              <a:t> (228), por lo cual la Intensidad de la Atención disminuyo en el colectivo deportivo. En términos de significación, la tabla 9 demuestra la correlación.</a:t>
            </a:r>
          </a:p>
          <a:p>
            <a:pPr algn="just">
              <a:defRPr/>
            </a:pPr>
            <a:endParaRPr lang="es-EC" sz="700" dirty="0">
              <a:latin typeface="Arial" charset="0"/>
              <a:cs typeface="Arial" charset="0"/>
            </a:endParaRPr>
          </a:p>
          <a:p>
            <a:pPr algn="just">
              <a:defRPr/>
            </a:pPr>
            <a:r>
              <a:rPr lang="es-EC" sz="1700" dirty="0">
                <a:latin typeface="Arial" charset="0"/>
                <a:cs typeface="Arial" charset="0"/>
              </a:rPr>
              <a:t>Para el  caso de la Intensidad de la Atención (Tabla 9), los datos comparados del </a:t>
            </a:r>
            <a:r>
              <a:rPr lang="es-EC" sz="1700" dirty="0" err="1">
                <a:latin typeface="Arial" charset="0"/>
                <a:cs typeface="Arial" charset="0"/>
              </a:rPr>
              <a:t>pretest</a:t>
            </a:r>
            <a:r>
              <a:rPr lang="es-EC" sz="1700" dirty="0">
                <a:latin typeface="Arial" charset="0"/>
                <a:cs typeface="Arial" charset="0"/>
              </a:rPr>
              <a:t> y el </a:t>
            </a:r>
            <a:r>
              <a:rPr lang="es-EC" sz="1700" dirty="0" err="1">
                <a:latin typeface="Arial" charset="0"/>
                <a:cs typeface="Arial" charset="0"/>
              </a:rPr>
              <a:t>postest</a:t>
            </a:r>
            <a:r>
              <a:rPr lang="es-EC" sz="1700" dirty="0">
                <a:latin typeface="Arial" charset="0"/>
                <a:cs typeface="Arial" charset="0"/>
              </a:rPr>
              <a:t> no demostraron diferencias significativas (p=0,501), aunque se evidencien diferencias en las medias (Tabla 4), los rangos promedios evidenciaron 11 deportistas con valores negativos,  9 con valores positivos y 0 empates, por lo tanto existen jugadores con menores indicadores de intensidad de la atención como parte del </a:t>
            </a:r>
            <a:r>
              <a:rPr lang="es-EC" sz="1700" dirty="0" err="1">
                <a:latin typeface="Arial" charset="0"/>
                <a:cs typeface="Arial" charset="0"/>
              </a:rPr>
              <a:t>postest</a:t>
            </a:r>
            <a:r>
              <a:rPr lang="es-EC" sz="1700" dirty="0">
                <a:latin typeface="Arial" charset="0"/>
                <a:cs typeface="Arial" charset="0"/>
              </a:rPr>
              <a:t>, y otros con mayor intensidad de la atención al finalizar el combate de control.</a:t>
            </a:r>
          </a:p>
          <a:p>
            <a:pPr algn="just">
              <a:defRPr/>
            </a:pPr>
            <a:endParaRPr lang="es-EC" sz="600" dirty="0">
              <a:latin typeface="Arial" charset="0"/>
              <a:cs typeface="Arial" charset="0"/>
            </a:endParaRPr>
          </a:p>
          <a:p>
            <a:pPr algn="just">
              <a:defRPr/>
            </a:pPr>
            <a:r>
              <a:rPr lang="es-EC" sz="1700" dirty="0">
                <a:latin typeface="Arial" charset="0"/>
                <a:cs typeface="Arial" charset="0"/>
              </a:rPr>
              <a:t>Lo anterior evidencia, la necesidad de realizar trabajos individualizadores en la preparación deportiva, dado la existencia de diferencias en la respuestas adaptativas a las distintas cargas del entrenamiento aplicadas en el macrociclo entrenado (10 meses), dado la evidencia de mejores y menores indicadores individuales de la concentración de la atención en cada sujeto estudiado.</a:t>
            </a:r>
          </a:p>
        </p:txBody>
      </p:sp>
      <p:grpSp>
        <p:nvGrpSpPr>
          <p:cNvPr id="19" name="Grupo 1"/>
          <p:cNvGrpSpPr>
            <a:grpSpLocks/>
          </p:cNvGrpSpPr>
          <p:nvPr/>
        </p:nvGrpSpPr>
        <p:grpSpPr bwMode="auto">
          <a:xfrm>
            <a:off x="86094" y="0"/>
            <a:ext cx="12103862" cy="6845011"/>
            <a:chOff x="285363" y="0"/>
            <a:chExt cx="8676970" cy="6260577"/>
          </a:xfrm>
        </p:grpSpPr>
        <p:sp>
          <p:nvSpPr>
            <p:cNvPr id="20" name="CuadroTexto 19"/>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cxnSp>
          <p:nvCxnSpPr>
            <p:cNvPr id="22" name="Conector recto 21"/>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3"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ector recto 23"/>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pic>
        <p:nvPicPr>
          <p:cNvPr id="3" name="Imagen 2"/>
          <p:cNvPicPr>
            <a:picLocks noChangeAspect="1"/>
          </p:cNvPicPr>
          <p:nvPr/>
        </p:nvPicPr>
        <p:blipFill rotWithShape="1">
          <a:blip r:embed="rId3"/>
          <a:srcRect b="42449"/>
          <a:stretch/>
        </p:blipFill>
        <p:spPr>
          <a:xfrm>
            <a:off x="86094" y="1643323"/>
            <a:ext cx="5581622" cy="3196691"/>
          </a:xfrm>
          <a:prstGeom prst="rect">
            <a:avLst/>
          </a:prstGeom>
        </p:spPr>
      </p:pic>
      <p:pic>
        <p:nvPicPr>
          <p:cNvPr id="14" name="Imagen 13"/>
          <p:cNvPicPr>
            <a:picLocks noChangeAspect="1"/>
          </p:cNvPicPr>
          <p:nvPr/>
        </p:nvPicPr>
        <p:blipFill rotWithShape="1">
          <a:blip r:embed="rId3"/>
          <a:srcRect t="71700"/>
          <a:stretch/>
        </p:blipFill>
        <p:spPr>
          <a:xfrm>
            <a:off x="166338" y="4955380"/>
            <a:ext cx="5581622" cy="1571931"/>
          </a:xfrm>
          <a:prstGeom prst="rect">
            <a:avLst/>
          </a:prstGeom>
        </p:spPr>
      </p:pic>
      <p:sp>
        <p:nvSpPr>
          <p:cNvPr id="13" name="Rectángulo redondeado 12">
            <a:hlinkClick r:id="rId4" action="ppaction://hlinksldjump"/>
          </p:cNvPr>
          <p:cNvSpPr/>
          <p:nvPr/>
        </p:nvSpPr>
        <p:spPr>
          <a:xfrm>
            <a:off x="11066750" y="6498267"/>
            <a:ext cx="1055120" cy="21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Regresar</a:t>
            </a:r>
            <a:endParaRPr lang="es-ES" dirty="0"/>
          </a:p>
        </p:txBody>
      </p:sp>
    </p:spTree>
    <p:extLst>
      <p:ext uri="{BB962C8B-B14F-4D97-AF65-F5344CB8AC3E}">
        <p14:creationId xmlns:p14="http://schemas.microsoft.com/office/powerpoint/2010/main" val="332609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3 Título"/>
          <p:cNvSpPr txBox="1">
            <a:spLocks/>
          </p:cNvSpPr>
          <p:nvPr/>
        </p:nvSpPr>
        <p:spPr>
          <a:xfrm>
            <a:off x="230739" y="3379939"/>
            <a:ext cx="3230596" cy="3767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200" b="1" dirty="0">
                <a:solidFill>
                  <a:srgbClr val="00723D"/>
                </a:solidFill>
                <a:latin typeface="Arial" panose="020B0604020202020204" pitchFamily="34" charset="0"/>
                <a:cs typeface="Arial" panose="020B0604020202020204" pitchFamily="34" charset="0"/>
              </a:rPr>
              <a:t>HIPOTESIS</a:t>
            </a:r>
          </a:p>
        </p:txBody>
      </p:sp>
      <p:sp>
        <p:nvSpPr>
          <p:cNvPr id="6" name="4 Recortar rectángulo de esquina diagonal"/>
          <p:cNvSpPr/>
          <p:nvPr/>
        </p:nvSpPr>
        <p:spPr>
          <a:xfrm>
            <a:off x="3230596" y="1719850"/>
            <a:ext cx="6908800" cy="3696950"/>
          </a:xfrm>
          <a:prstGeom prst="round2DiagRect">
            <a:avLst/>
          </a:prstGeom>
          <a:solidFill>
            <a:schemeClr val="bg1"/>
          </a:solidFill>
          <a:ln w="28575">
            <a:solidFill>
              <a:srgbClr val="007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tx1"/>
                </a:solidFill>
                <a:latin typeface="Arial" panose="020B0604020202020204" pitchFamily="34" charset="0"/>
                <a:cs typeface="Arial" panose="020B0604020202020204" pitchFamily="34" charset="0"/>
              </a:rPr>
              <a:t>La evaluación del nivel de concentración de la atención en taekwondocas senior de la Federación Deportiva de Santo Domingo de los Tsáchilas a través del Test de Tolouse-Pieron, permitirá establecer la evolución de dicho indicador durante un macrociclo de entrenamiento, y la comparación de los niveles en el entrenamiento y la competición.</a:t>
            </a:r>
          </a:p>
        </p:txBody>
      </p:sp>
      <p:grpSp>
        <p:nvGrpSpPr>
          <p:cNvPr id="14" name="Grupo 1"/>
          <p:cNvGrpSpPr>
            <a:grpSpLocks/>
          </p:cNvGrpSpPr>
          <p:nvPr/>
        </p:nvGrpSpPr>
        <p:grpSpPr bwMode="auto">
          <a:xfrm>
            <a:off x="0" y="0"/>
            <a:ext cx="12215350" cy="6858000"/>
            <a:chOff x="223645" y="0"/>
            <a:chExt cx="8756892" cy="6705041"/>
          </a:xfrm>
        </p:grpSpPr>
        <p:sp>
          <p:nvSpPr>
            <p:cNvPr id="15" name="CuadroTexto 14"/>
            <p:cNvSpPr txBox="1"/>
            <p:nvPr/>
          </p:nvSpPr>
          <p:spPr>
            <a:xfrm rot="16200000">
              <a:off x="5649667"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6" name="Rectángulo 15"/>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7" name="Conector recto 16"/>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8"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ector recto 18"/>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2" name="CuadroTexto 11"/>
          <p:cNvSpPr txBox="1"/>
          <p:nvPr/>
        </p:nvSpPr>
        <p:spPr>
          <a:xfrm>
            <a:off x="11634152" y="6105900"/>
            <a:ext cx="4699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5</a:t>
            </a:r>
          </a:p>
        </p:txBody>
      </p:sp>
    </p:spTree>
    <p:extLst>
      <p:ext uri="{BB962C8B-B14F-4D97-AF65-F5344CB8AC3E}">
        <p14:creationId xmlns:p14="http://schemas.microsoft.com/office/powerpoint/2010/main" val="2569377298"/>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3 Título"/>
          <p:cNvSpPr txBox="1">
            <a:spLocks/>
          </p:cNvSpPr>
          <p:nvPr/>
        </p:nvSpPr>
        <p:spPr>
          <a:xfrm>
            <a:off x="-673807" y="3212341"/>
            <a:ext cx="4680708" cy="6756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200" b="1" dirty="0">
                <a:solidFill>
                  <a:srgbClr val="00723D"/>
                </a:solidFill>
                <a:latin typeface="Arial" panose="020B0604020202020204" pitchFamily="34" charset="0"/>
                <a:cs typeface="Arial" panose="020B0604020202020204" pitchFamily="34" charset="0"/>
              </a:rPr>
              <a:t>TIPOS  DE LA INVESTIGACIÓN </a:t>
            </a:r>
          </a:p>
        </p:txBody>
      </p:sp>
      <p:grpSp>
        <p:nvGrpSpPr>
          <p:cNvPr id="6" name="Diagram group"/>
          <p:cNvGrpSpPr/>
          <p:nvPr/>
        </p:nvGrpSpPr>
        <p:grpSpPr>
          <a:xfrm>
            <a:off x="3323459" y="698500"/>
            <a:ext cx="7505133" cy="5600262"/>
            <a:chOff x="118298" y="35582"/>
            <a:chExt cx="3096344" cy="719732"/>
          </a:xfrm>
          <a:solidFill>
            <a:schemeClr val="accent5">
              <a:lumMod val="50000"/>
            </a:schemeClr>
          </a:solidFill>
          <a:scene3d>
            <a:camera prst="orthographicFront"/>
            <a:lightRig rig="threePt" dir="t"/>
          </a:scene3d>
        </p:grpSpPr>
        <p:grpSp>
          <p:nvGrpSpPr>
            <p:cNvPr id="7" name="9 Grupo"/>
            <p:cNvGrpSpPr/>
            <p:nvPr/>
          </p:nvGrpSpPr>
          <p:grpSpPr>
            <a:xfrm>
              <a:off x="118298" y="35582"/>
              <a:ext cx="3096344" cy="719732"/>
              <a:chOff x="118298" y="35582"/>
              <a:chExt cx="3096344" cy="719732"/>
            </a:xfrm>
            <a:grpFill/>
            <a:scene3d>
              <a:camera prst="orthographicFront"/>
              <a:lightRig rig="threePt" dir="t"/>
            </a:scene3d>
          </p:grpSpPr>
          <p:sp>
            <p:nvSpPr>
              <p:cNvPr id="8" name="10 Rectángulo redondeado"/>
              <p:cNvSpPr/>
              <p:nvPr/>
            </p:nvSpPr>
            <p:spPr>
              <a:xfrm>
                <a:off x="118298" y="35582"/>
                <a:ext cx="3096344" cy="719732"/>
              </a:xfrm>
              <a:prstGeom prst="round2DiagRect">
                <a:avLst/>
              </a:prstGeom>
              <a:noFill/>
              <a:ln w="28575">
                <a:solidFill>
                  <a:srgbClr val="00723D"/>
                </a:solidFill>
              </a:ln>
            </p:spPr>
            <p:style>
              <a:lnRef idx="1">
                <a:schemeClr val="accent1"/>
              </a:lnRef>
              <a:fillRef idx="3">
                <a:schemeClr val="accent1"/>
              </a:fillRef>
              <a:effectRef idx="2">
                <a:schemeClr val="accent1"/>
              </a:effectRef>
              <a:fontRef idx="minor">
                <a:schemeClr val="lt1"/>
              </a:fontRef>
            </p:style>
          </p:sp>
          <p:sp>
            <p:nvSpPr>
              <p:cNvPr id="9" name="11 Rectángulo"/>
              <p:cNvSpPr/>
              <p:nvPr/>
            </p:nvSpPr>
            <p:spPr>
              <a:xfrm>
                <a:off x="172561" y="137969"/>
                <a:ext cx="2940896" cy="530896"/>
              </a:xfrm>
              <a:prstGeom prst="round2DiagRect">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spcFirstLastPara="0" vert="horz" wrap="square" lIns="76200" tIns="76200" rIns="76200" bIns="76200" numCol="1" spcCol="1270" anchor="ctr" anchorCtr="0">
                <a:noAutofit/>
              </a:bodyPr>
              <a:lstStyle/>
              <a:p>
                <a:pPr algn="just">
                  <a:defRPr/>
                </a:pPr>
                <a:r>
                  <a:rPr lang="es-CO" sz="2200" dirty="0">
                    <a:solidFill>
                      <a:schemeClr val="tx1"/>
                    </a:solidFill>
                    <a:latin typeface="Arial" charset="0"/>
                    <a:cs typeface="Arial" charset="0"/>
                  </a:rPr>
                  <a:t>La investigación es descriptiva, transversal y correlacional, permitiendo describir la evolución de la concentración de la atención  en el equipo de taekwondo categoría senior de la Federación Deportiva de Santo Domingo de los Tsáchilas a través del Test de Tolouse-Pieron. Para el caso de las correlaciones se establecerán como parte de dos pruebas psicológicas con el test mencionado, aplicadas según el periodo de entrenamiento presente en el macrociclo de entrenamiento, y especificando el nivel de concentración alcanzado según el periodo de preparación general con el periodo competitivo. Lo anterior permitirá determinar si dichos periodos influyen significativamente en el rendimiento psicológico del sujeto sometido a estudio.</a:t>
                </a:r>
              </a:p>
            </p:txBody>
          </p:sp>
        </p:grpSp>
      </p:grpSp>
      <p:grpSp>
        <p:nvGrpSpPr>
          <p:cNvPr id="10" name="Grupo 1"/>
          <p:cNvGrpSpPr>
            <a:grpSpLocks/>
          </p:cNvGrpSpPr>
          <p:nvPr/>
        </p:nvGrpSpPr>
        <p:grpSpPr bwMode="auto">
          <a:xfrm>
            <a:off x="0" y="0"/>
            <a:ext cx="12189954" cy="6858000"/>
            <a:chOff x="223645" y="0"/>
            <a:chExt cx="8738687" cy="6705041"/>
          </a:xfrm>
        </p:grpSpPr>
        <p:sp>
          <p:nvSpPr>
            <p:cNvPr id="11" name="CuadroTexto 10"/>
            <p:cNvSpPr txBox="1"/>
            <p:nvPr/>
          </p:nvSpPr>
          <p:spPr>
            <a:xfrm rot="16200000">
              <a:off x="5631462" y="2834436"/>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2" name="Rectángulo 11"/>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3" name="Conector recto 12"/>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4" name="Imagen 12"/>
            <p:cNvPicPr>
              <a:picLocks noChangeAspect="1"/>
            </p:cNvPicPr>
            <p:nvPr/>
          </p:nvPicPr>
          <p:blipFill>
            <a:blip r:embed="rId3">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ector recto 14"/>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8" name="CuadroTexto 17"/>
          <p:cNvSpPr txBox="1"/>
          <p:nvPr/>
        </p:nvSpPr>
        <p:spPr>
          <a:xfrm>
            <a:off x="11634152" y="6105900"/>
            <a:ext cx="4699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6</a:t>
            </a:r>
          </a:p>
        </p:txBody>
      </p:sp>
    </p:spTree>
    <p:extLst>
      <p:ext uri="{BB962C8B-B14F-4D97-AF65-F5344CB8AC3E}">
        <p14:creationId xmlns:p14="http://schemas.microsoft.com/office/powerpoint/2010/main" val="18362607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3 Título"/>
          <p:cNvSpPr txBox="1">
            <a:spLocks/>
          </p:cNvSpPr>
          <p:nvPr/>
        </p:nvSpPr>
        <p:spPr>
          <a:xfrm>
            <a:off x="-708871" y="3087957"/>
            <a:ext cx="4453042"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200" b="1" dirty="0">
                <a:solidFill>
                  <a:srgbClr val="00773F"/>
                </a:solidFill>
                <a:latin typeface="Arial" panose="020B0604020202020204" pitchFamily="34" charset="0"/>
                <a:cs typeface="Arial" panose="020B0604020202020204" pitchFamily="34" charset="0"/>
              </a:rPr>
              <a:t>POBLACIÓN Y MUESTRA</a:t>
            </a:r>
            <a:endParaRPr lang="es-EC" sz="2800" b="1" dirty="0">
              <a:solidFill>
                <a:srgbClr val="00773F"/>
              </a:solidFill>
              <a:latin typeface="Arial" panose="020B0604020202020204" pitchFamily="34" charset="0"/>
              <a:cs typeface="Arial" panose="020B0604020202020204" pitchFamily="34" charset="0"/>
            </a:endParaRPr>
          </a:p>
        </p:txBody>
      </p:sp>
      <p:sp>
        <p:nvSpPr>
          <p:cNvPr id="5" name="6 Rectángulo redondeado"/>
          <p:cNvSpPr/>
          <p:nvPr/>
        </p:nvSpPr>
        <p:spPr>
          <a:xfrm>
            <a:off x="2959100" y="743021"/>
            <a:ext cx="8013700" cy="5582627"/>
          </a:xfrm>
          <a:prstGeom prst="round2DiagRect">
            <a:avLst/>
          </a:prstGeom>
          <a:ln w="38100">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algn="just">
              <a:defRPr/>
            </a:pPr>
            <a:r>
              <a:rPr lang="es-CO" sz="2000" dirty="0">
                <a:latin typeface="Arial" charset="0"/>
                <a:cs typeface="Arial" charset="0"/>
              </a:rPr>
              <a:t>Se estudiará una muestra de 20 taekwondocas de la categoría senior (mayores de 19 años) ambos sexos, aplicándoles el Test de Tolouse-Pieron en tres momentos diferentes durante el periodo de duración del macrociclo de entrenamiento conformado por 10 meses (Periodo Preparatorio General, Periodo Preparatorio Especial y Periodo Competitivo), enfatizando en el periodo de preparación general, el periodo de preparación especial y el periodo competitivo. Por otra parte, para establecer indicadores teóricos sobre el empleo del test de concentración de </a:t>
            </a:r>
            <a:r>
              <a:rPr lang="es-CO" sz="2000" dirty="0" err="1">
                <a:latin typeface="Arial" charset="0"/>
                <a:cs typeface="Arial" charset="0"/>
              </a:rPr>
              <a:t>Tolouse-Pieron</a:t>
            </a:r>
            <a:r>
              <a:rPr lang="es-CO" sz="2000" dirty="0">
                <a:latin typeface="Arial" charset="0"/>
                <a:cs typeface="Arial" charset="0"/>
              </a:rPr>
              <a:t> y de la importancia que desde el punto de vista práctico y teórico se tienen sobre el indicador concentración-atención en taekwondo, se aplicó una pequeña encuesta a 10 entrenadores especialistas nacionales de taekwondo, con medallas nacionales y más de 10 años de experiencia práctica, permitiendo dar curso a la presente investigación al ser avalado el proceso seleccionado por los autores para llevar la investigación al final del proceso.</a:t>
            </a:r>
          </a:p>
        </p:txBody>
      </p:sp>
      <p:grpSp>
        <p:nvGrpSpPr>
          <p:cNvPr id="6" name="Grupo 1"/>
          <p:cNvGrpSpPr>
            <a:grpSpLocks/>
          </p:cNvGrpSpPr>
          <p:nvPr/>
        </p:nvGrpSpPr>
        <p:grpSpPr bwMode="auto">
          <a:xfrm>
            <a:off x="0" y="-917"/>
            <a:ext cx="12189951" cy="6858917"/>
            <a:chOff x="223645" y="0"/>
            <a:chExt cx="8738684" cy="6705041"/>
          </a:xfrm>
        </p:grpSpPr>
        <p:sp>
          <p:nvSpPr>
            <p:cNvPr id="7" name="CuadroTexto 6"/>
            <p:cNvSpPr txBox="1"/>
            <p:nvPr/>
          </p:nvSpPr>
          <p:spPr>
            <a:xfrm rot="16200000">
              <a:off x="5631459" y="2834435"/>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8" name="Rectángulo 7"/>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9" name="Conector recto 8"/>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0"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ector recto 10"/>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9" y="3778455"/>
            <a:ext cx="2786564" cy="2089923"/>
          </a:xfrm>
          <a:prstGeom prst="rect">
            <a:avLst/>
          </a:prstGeom>
          <a:ln>
            <a:noFill/>
          </a:ln>
          <a:effectLst>
            <a:outerShdw blurRad="190500" algn="tl" rotWithShape="0">
              <a:srgbClr val="000000">
                <a:alpha val="70000"/>
              </a:srgbClr>
            </a:outerShdw>
          </a:effectLst>
        </p:spPr>
      </p:pic>
      <p:sp>
        <p:nvSpPr>
          <p:cNvPr id="14" name="CuadroTexto 13"/>
          <p:cNvSpPr txBox="1"/>
          <p:nvPr/>
        </p:nvSpPr>
        <p:spPr>
          <a:xfrm>
            <a:off x="11634152" y="6105900"/>
            <a:ext cx="4699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7</a:t>
            </a:r>
          </a:p>
        </p:txBody>
      </p:sp>
    </p:spTree>
    <p:extLst>
      <p:ext uri="{BB962C8B-B14F-4D97-AF65-F5344CB8AC3E}">
        <p14:creationId xmlns:p14="http://schemas.microsoft.com/office/powerpoint/2010/main" val="1184402419"/>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101600" y="1094078"/>
            <a:ext cx="10833100" cy="5433721"/>
          </a:xfrm>
          <a:prstGeom prst="round2SameRect">
            <a:avLst/>
          </a:prstGeom>
          <a:ln w="2857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algn="just">
              <a:defRPr/>
            </a:pPr>
            <a:r>
              <a:rPr lang="es-CO" sz="2000" dirty="0">
                <a:latin typeface="Arial" charset="0"/>
                <a:cs typeface="Arial" charset="0"/>
              </a:rPr>
              <a:t>        La información será gestionada por cuatro especialistas en el campo de acción investigado, incluyendo el investigador principal del presente informe de investigación. Los especialistas tienen como requisitos  en su selección tener una maestría o especialidad en educación adaptada, actividad física o educación especial. Por otra parte, se considerará tener una experiencia práctica en el campo de acción de al menos 10 años. </a:t>
            </a:r>
          </a:p>
          <a:p>
            <a:pPr algn="just">
              <a:defRPr/>
            </a:pPr>
            <a:r>
              <a:rPr lang="es-CO" sz="2000" dirty="0">
                <a:latin typeface="Arial" charset="0"/>
                <a:cs typeface="Arial" charset="0"/>
              </a:rPr>
              <a:t>Como se mencionó, los especialistas deben tener una experiencia demostrable en el campo de estudio investigado, lo cual facilitará disminuir los márgenes de errores al momento de registrar y procesar la información básica a recolectar. Por otra parte, se aplicarán instrumentos profesionales de análisis estadístico, tales como el Microsoft Excel 2016 en términos de procesar las distintas estadísticas de tendencia central, así como el Software </a:t>
            </a:r>
            <a:r>
              <a:rPr lang="es-CO" sz="2000" dirty="0" err="1">
                <a:latin typeface="Arial" charset="0"/>
                <a:cs typeface="Arial" charset="0"/>
              </a:rPr>
              <a:t>Stadistic</a:t>
            </a:r>
            <a:r>
              <a:rPr lang="es-CO" sz="2000" dirty="0">
                <a:latin typeface="Arial" charset="0"/>
                <a:cs typeface="Arial" charset="0"/>
              </a:rPr>
              <a:t> V6 para Windows, aplicando el Cálculo de Proporciones para Muestras Relacionadas, comparando las frecuencias porcentuales en las pruebas motrices realizadas como parte del </a:t>
            </a:r>
            <a:r>
              <a:rPr lang="es-CO" sz="2000" dirty="0" err="1">
                <a:latin typeface="Arial" charset="0"/>
                <a:cs typeface="Arial" charset="0"/>
              </a:rPr>
              <a:t>Pretest</a:t>
            </a:r>
            <a:r>
              <a:rPr lang="es-CO" sz="2000" dirty="0">
                <a:latin typeface="Arial" charset="0"/>
                <a:cs typeface="Arial" charset="0"/>
              </a:rPr>
              <a:t> y el </a:t>
            </a:r>
            <a:r>
              <a:rPr lang="es-CO" sz="2000" dirty="0" err="1">
                <a:latin typeface="Arial" charset="0"/>
                <a:cs typeface="Arial" charset="0"/>
              </a:rPr>
              <a:t>Postest</a:t>
            </a:r>
            <a:r>
              <a:rPr lang="es-CO" sz="2000" dirty="0">
                <a:latin typeface="Arial" charset="0"/>
                <a:cs typeface="Arial" charset="0"/>
              </a:rPr>
              <a:t>. Para la prueba antes mencionada se empleará un nivel de significación de 0,1, (Nivel de confiabilidad del 90%, con margen del error del 10% como máximo), dado que el tamaño de la población estudiada es pequeña (20 sujetos) y no justificaría niveles menores de significación.</a:t>
            </a:r>
            <a:endParaRPr lang="es-ES" sz="2000" dirty="0">
              <a:latin typeface="Arial" charset="0"/>
              <a:cs typeface="Arial" charset="0"/>
            </a:endParaRPr>
          </a:p>
        </p:txBody>
      </p:sp>
      <p:sp>
        <p:nvSpPr>
          <p:cNvPr id="3" name="3 Título"/>
          <p:cNvSpPr txBox="1">
            <a:spLocks/>
          </p:cNvSpPr>
          <p:nvPr/>
        </p:nvSpPr>
        <p:spPr>
          <a:xfrm>
            <a:off x="1282701" y="508941"/>
            <a:ext cx="9690099" cy="54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defRPr/>
            </a:pPr>
            <a:r>
              <a:rPr lang="es-CO" sz="2800" b="1" dirty="0">
                <a:solidFill>
                  <a:srgbClr val="00723D"/>
                </a:solidFill>
                <a:latin typeface="Arial" panose="020B0604020202020204" pitchFamily="34" charset="0"/>
                <a:cs typeface="Arial" panose="020B0604020202020204" pitchFamily="34" charset="0"/>
              </a:rPr>
              <a:t>TRATAMIENTO Y ANÁLISIS ESTADÍSTICO </a:t>
            </a:r>
          </a:p>
          <a:p>
            <a:pPr>
              <a:lnSpc>
                <a:spcPct val="110000"/>
              </a:lnSpc>
              <a:defRPr/>
            </a:pPr>
            <a:r>
              <a:rPr lang="es-CO" sz="2800" b="1" dirty="0">
                <a:solidFill>
                  <a:srgbClr val="00723D"/>
                </a:solidFill>
                <a:latin typeface="Arial" panose="020B0604020202020204" pitchFamily="34" charset="0"/>
                <a:cs typeface="Arial" panose="020B0604020202020204" pitchFamily="34" charset="0"/>
              </a:rPr>
              <a:t>DE LOS DATOS</a:t>
            </a:r>
            <a:endParaRPr lang="es-ES_tradnl" sz="2800" b="1" dirty="0">
              <a:solidFill>
                <a:srgbClr val="00723D"/>
              </a:solidFill>
              <a:latin typeface="Arial" panose="020B0604020202020204" pitchFamily="34" charset="0"/>
              <a:cs typeface="Arial" panose="020B0604020202020204" pitchFamily="34" charset="0"/>
            </a:endParaRPr>
          </a:p>
        </p:txBody>
      </p:sp>
      <p:sp>
        <p:nvSpPr>
          <p:cNvPr id="6" name="CuadroTexto 5"/>
          <p:cNvSpPr txBox="1"/>
          <p:nvPr/>
        </p:nvSpPr>
        <p:spPr>
          <a:xfrm>
            <a:off x="11582400" y="5784790"/>
            <a:ext cx="4699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2</a:t>
            </a:r>
          </a:p>
        </p:txBody>
      </p:sp>
      <p:grpSp>
        <p:nvGrpSpPr>
          <p:cNvPr id="8" name="Grupo 1"/>
          <p:cNvGrpSpPr>
            <a:grpSpLocks/>
          </p:cNvGrpSpPr>
          <p:nvPr/>
        </p:nvGrpSpPr>
        <p:grpSpPr bwMode="auto">
          <a:xfrm>
            <a:off x="1" y="0"/>
            <a:ext cx="12189955" cy="6858000"/>
            <a:chOff x="223645" y="0"/>
            <a:chExt cx="8738688" cy="6705041"/>
          </a:xfrm>
        </p:grpSpPr>
        <p:sp>
          <p:nvSpPr>
            <p:cNvPr id="9" name="CuadroTexto 8"/>
            <p:cNvSpPr txBox="1"/>
            <p:nvPr/>
          </p:nvSpPr>
          <p:spPr>
            <a:xfrm rot="16200000">
              <a:off x="5583827" y="2882071"/>
              <a:ext cx="6260577"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wrap="square">
              <a:spAutoFit/>
            </a:bodyPr>
            <a:lstStyle/>
            <a:p>
              <a:pPr algn="r">
                <a:defRPr/>
              </a:pPr>
              <a:r>
                <a:rPr lang="es-EC" sz="3900" dirty="0">
                  <a:ln>
                    <a:solidFill>
                      <a:schemeClr val="bg1">
                        <a:lumMod val="50000"/>
                      </a:schemeClr>
                    </a:solidFill>
                  </a:ln>
                  <a:solidFill>
                    <a:srgbClr val="898989"/>
                  </a:solidFill>
                </a:rPr>
                <a:t>ENTRENAMIENTO DEPORTIVO</a:t>
              </a:r>
            </a:p>
          </p:txBody>
        </p:sp>
        <p:sp>
          <p:nvSpPr>
            <p:cNvPr id="10" name="Rectángulo 9"/>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a:t>
              </a:r>
            </a:p>
          </p:txBody>
        </p:sp>
        <p:cxnSp>
          <p:nvCxnSpPr>
            <p:cNvPr id="11" name="Conector recto 10"/>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2"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ector recto 12"/>
            <p:cNvCxnSpPr/>
            <p:nvPr/>
          </p:nvCxnSpPr>
          <p:spPr>
            <a:xfrm>
              <a:off x="1547766" y="976232"/>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547766" y="1034964"/>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sp>
        <p:nvSpPr>
          <p:cNvPr id="15" name="CuadroTexto 14"/>
          <p:cNvSpPr txBox="1"/>
          <p:nvPr/>
        </p:nvSpPr>
        <p:spPr>
          <a:xfrm>
            <a:off x="11634152" y="6105900"/>
            <a:ext cx="4699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8</a:t>
            </a:r>
          </a:p>
        </p:txBody>
      </p:sp>
    </p:spTree>
    <p:extLst>
      <p:ext uri="{BB962C8B-B14F-4D97-AF65-F5344CB8AC3E}">
        <p14:creationId xmlns:p14="http://schemas.microsoft.com/office/powerpoint/2010/main" val="178945793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232228" y="1552444"/>
            <a:ext cx="10647465" cy="4154041"/>
          </a:xfrm>
          <a:prstGeom prst="round2DiagRect">
            <a:avLst/>
          </a:prstGeom>
          <a:ln w="9525">
            <a:solidFill>
              <a:srgbClr val="00723D"/>
            </a:solidFill>
          </a:ln>
        </p:spPr>
        <p:style>
          <a:lnRef idx="2">
            <a:schemeClr val="accent1"/>
          </a:lnRef>
          <a:fillRef idx="1">
            <a:schemeClr val="lt1"/>
          </a:fillRef>
          <a:effectRef idx="0">
            <a:schemeClr val="accent1"/>
          </a:effectRef>
          <a:fontRef idx="minor">
            <a:schemeClr val="dk1"/>
          </a:fontRef>
        </p:style>
        <p:txBody>
          <a:bodyPr rtlCol="0" anchor="ctr"/>
          <a:lstStyle/>
          <a:p>
            <a:pPr algn="just">
              <a:defRPr/>
            </a:pPr>
            <a:r>
              <a:rPr lang="es-CO" sz="2400" dirty="0">
                <a:latin typeface="Arial" charset="0"/>
                <a:cs typeface="Arial" charset="0"/>
              </a:rPr>
              <a:t>En  la  entrevista  realizada  a  los  especialistas (10 sujetos)  sobre  las  herramientas  que pudiera ser las idóneas para evaluar el nivel de concentración de la atención en los taekwondocas, teniendo en cuenta las exigencias actuales de la actividad competitiva de este deporte, el 100% de los entrevistados comentaron que el test de Tolouse-Pierón se ajustaba   a este deporte, porque permite medir la concentración de la atención y resistencia a la monotonía, aspecto interesante, debido a que la actividad competitiva de este deporte es de mediana duración y de intensidad muy variada, por lo que en muchas ocasiones los taekwondocas, producto del cansancio, fatiga, entre otros factores, llegan a sentirse desconcentrado.</a:t>
            </a:r>
            <a:endParaRPr lang="es-ES" sz="2400" dirty="0">
              <a:latin typeface="Arial" charset="0"/>
              <a:cs typeface="Arial" charset="0"/>
            </a:endParaRPr>
          </a:p>
        </p:txBody>
      </p:sp>
      <p:sp>
        <p:nvSpPr>
          <p:cNvPr id="6" name="3 Título"/>
          <p:cNvSpPr txBox="1">
            <a:spLocks/>
          </p:cNvSpPr>
          <p:nvPr/>
        </p:nvSpPr>
        <p:spPr>
          <a:xfrm>
            <a:off x="1846929" y="660357"/>
            <a:ext cx="8024464" cy="547978"/>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s-CO" sz="2800" b="1" dirty="0">
                <a:latin typeface="Arial" charset="0"/>
                <a:cs typeface="Arial" charset="0"/>
              </a:rPr>
              <a:t>ANÁLISIS DE LOS DATOS OBTENIDOS AL APLICAR LA ENTREVISTA A ESPECIALISTAS </a:t>
            </a:r>
            <a:endParaRPr lang="es-ES" sz="2800" b="1" dirty="0">
              <a:latin typeface="Arial" charset="0"/>
              <a:cs typeface="Arial" charset="0"/>
            </a:endParaRPr>
          </a:p>
        </p:txBody>
      </p:sp>
      <p:grpSp>
        <p:nvGrpSpPr>
          <p:cNvPr id="15" name="Grupo 14"/>
          <p:cNvGrpSpPr/>
          <p:nvPr/>
        </p:nvGrpSpPr>
        <p:grpSpPr>
          <a:xfrm>
            <a:off x="0" y="-50296"/>
            <a:ext cx="12202650" cy="6908296"/>
            <a:chOff x="0" y="-50296"/>
            <a:chExt cx="12202650" cy="6755896"/>
          </a:xfrm>
        </p:grpSpPr>
        <p:sp>
          <p:nvSpPr>
            <p:cNvPr id="3" name="3 Título"/>
            <p:cNvSpPr txBox="1">
              <a:spLocks/>
            </p:cNvSpPr>
            <p:nvPr/>
          </p:nvSpPr>
          <p:spPr>
            <a:xfrm>
              <a:off x="4216004" y="-50296"/>
              <a:ext cx="6652863" cy="5479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s-CO" sz="2800" b="1" dirty="0">
                  <a:solidFill>
                    <a:srgbClr val="00723D"/>
                  </a:solidFill>
                  <a:latin typeface="Arial" panose="020B0604020202020204" pitchFamily="34" charset="0"/>
                  <a:cs typeface="Arial" panose="020B0604020202020204" pitchFamily="34" charset="0"/>
                </a:rPr>
                <a:t>ANÁLISIS DE LOS RESULTADOS</a:t>
              </a:r>
              <a:endParaRPr lang="es-ES_tradnl" sz="2800" b="1" dirty="0">
                <a:solidFill>
                  <a:srgbClr val="00723D"/>
                </a:solidFill>
                <a:latin typeface="Arial" panose="020B0604020202020204" pitchFamily="34" charset="0"/>
                <a:cs typeface="Arial" panose="020B0604020202020204" pitchFamily="34" charset="0"/>
              </a:endParaRPr>
            </a:p>
          </p:txBody>
        </p:sp>
        <p:grpSp>
          <p:nvGrpSpPr>
            <p:cNvPr id="8" name="Grupo 1"/>
            <p:cNvGrpSpPr>
              <a:grpSpLocks/>
            </p:cNvGrpSpPr>
            <p:nvPr/>
          </p:nvGrpSpPr>
          <p:grpSpPr bwMode="auto">
            <a:xfrm>
              <a:off x="0" y="0"/>
              <a:ext cx="12202650" cy="6705600"/>
              <a:chOff x="223645" y="0"/>
              <a:chExt cx="8747788" cy="6705041"/>
            </a:xfrm>
          </p:grpSpPr>
          <p:sp>
            <p:nvSpPr>
              <p:cNvPr id="9" name="CuadroTexto 8"/>
              <p:cNvSpPr txBox="1"/>
              <p:nvPr/>
            </p:nvSpPr>
            <p:spPr>
              <a:xfrm rot="16200000">
                <a:off x="5640563" y="2834440"/>
                <a:ext cx="6165306" cy="496435"/>
              </a:xfrm>
              <a:prstGeom prst="rect">
                <a:avLst/>
              </a:prstGeom>
              <a:gradFill flip="none" rotWithShape="1">
                <a:gsLst>
                  <a:gs pos="3000">
                    <a:schemeClr val="bg1">
                      <a:lumMod val="95000"/>
                    </a:schemeClr>
                  </a:gs>
                  <a:gs pos="19000">
                    <a:schemeClr val="bg1">
                      <a:lumMod val="75000"/>
                    </a:schemeClr>
                  </a:gs>
                  <a:gs pos="64000">
                    <a:schemeClr val="bg1">
                      <a:lumMod val="75000"/>
                    </a:schemeClr>
                  </a:gs>
                  <a:gs pos="100000">
                    <a:schemeClr val="bg1">
                      <a:lumMod val="65000"/>
                    </a:schemeClr>
                  </a:gs>
                </a:gsLst>
                <a:lin ang="0" scaled="1"/>
                <a:tileRect/>
              </a:gradFill>
            </p:spPr>
            <p:txBody>
              <a:bodyPr>
                <a:spAutoFit/>
              </a:bodyPr>
              <a:lstStyle/>
              <a:p>
                <a:pPr algn="r">
                  <a:defRPr/>
                </a:pPr>
                <a:r>
                  <a:rPr lang="es-EC" sz="3900" dirty="0">
                    <a:ln>
                      <a:solidFill>
                        <a:schemeClr val="bg1">
                          <a:lumMod val="50000"/>
                        </a:schemeClr>
                      </a:solidFill>
                    </a:ln>
                    <a:solidFill>
                      <a:srgbClr val="898989"/>
                    </a:solidFill>
                  </a:rPr>
                  <a:t>ENTRENAMIENTO DEPORTIVO</a:t>
                </a:r>
              </a:p>
            </p:txBody>
          </p:sp>
          <p:sp>
            <p:nvSpPr>
              <p:cNvPr id="10" name="Rectángulo 9"/>
              <p:cNvSpPr/>
              <p:nvPr/>
            </p:nvSpPr>
            <p:spPr>
              <a:xfrm>
                <a:off x="223645" y="6385953"/>
                <a:ext cx="8522096" cy="319088"/>
              </a:xfrm>
              <a:prstGeom prst="rect">
                <a:avLst/>
              </a:prstGeom>
              <a:gradFill>
                <a:gsLst>
                  <a:gs pos="0">
                    <a:schemeClr val="bg1"/>
                  </a:gs>
                  <a:gs pos="3000">
                    <a:srgbClr val="A7F7A9"/>
                  </a:gs>
                  <a:gs pos="63000">
                    <a:srgbClr val="046F3C"/>
                  </a:gs>
                  <a:gs pos="100000">
                    <a:srgbClr val="00723D"/>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C" b="1" dirty="0">
                    <a:ln>
                      <a:solidFill>
                        <a:srgbClr val="046F3C"/>
                      </a:solidFill>
                    </a:ln>
                    <a:solidFill>
                      <a:srgbClr val="00723D"/>
                    </a:solidFill>
                  </a:rPr>
                  <a:t>ANGEL SARANGO </a:t>
                </a:r>
              </a:p>
            </p:txBody>
          </p:sp>
          <p:cxnSp>
            <p:nvCxnSpPr>
              <p:cNvPr id="11" name="Conector recto 10"/>
              <p:cNvCxnSpPr/>
              <p:nvPr/>
            </p:nvCxnSpPr>
            <p:spPr>
              <a:xfrm>
                <a:off x="8157133" y="0"/>
                <a:ext cx="0" cy="5877272"/>
              </a:xfrm>
              <a:prstGeom prst="line">
                <a:avLst/>
              </a:prstGeom>
              <a:ln w="57150">
                <a:gradFill flip="none" rotWithShape="1">
                  <a:gsLst>
                    <a:gs pos="1000">
                      <a:schemeClr val="accent1">
                        <a:lumMod val="5000"/>
                        <a:lumOff val="95000"/>
                      </a:schemeClr>
                    </a:gs>
                    <a:gs pos="17000">
                      <a:schemeClr val="bg1">
                        <a:lumMod val="85000"/>
                      </a:schemeClr>
                    </a:gs>
                    <a:gs pos="59000">
                      <a:schemeClr val="bg1">
                        <a:lumMod val="65000"/>
                      </a:schemeClr>
                    </a:gs>
                    <a:gs pos="100000">
                      <a:schemeClr val="bg1">
                        <a:lumMod val="5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2" name="Imagen 12"/>
              <p:cNvPicPr>
                <a:picLocks noChangeAspect="1"/>
              </p:cNvPicPr>
              <p:nvPr/>
            </p:nvPicPr>
            <p:blipFill>
              <a:blip r:embed="rId2">
                <a:extLst>
                  <a:ext uri="{28A0092B-C50C-407E-A947-70E740481C1C}">
                    <a14:useLocalDpi xmlns:a14="http://schemas.microsoft.com/office/drawing/2010/main" val="0"/>
                  </a:ext>
                </a:extLst>
              </a:blip>
              <a:srcRect r="74033"/>
              <a:stretch>
                <a:fillRect/>
              </a:stretch>
            </p:blipFill>
            <p:spPr bwMode="auto">
              <a:xfrm>
                <a:off x="285363" y="126520"/>
                <a:ext cx="1262301" cy="10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ector recto 12"/>
              <p:cNvCxnSpPr/>
              <p:nvPr/>
            </p:nvCxnSpPr>
            <p:spPr>
              <a:xfrm>
                <a:off x="1547766" y="468274"/>
                <a:ext cx="63411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547766" y="527006"/>
                <a:ext cx="6341177" cy="0"/>
              </a:xfrm>
              <a:prstGeom prst="line">
                <a:avLst/>
              </a:prstGeom>
              <a:ln w="28575">
                <a:solidFill>
                  <a:srgbClr val="046F3C"/>
                </a:solidFill>
              </a:ln>
            </p:spPr>
            <p:style>
              <a:lnRef idx="1">
                <a:schemeClr val="accent1"/>
              </a:lnRef>
              <a:fillRef idx="0">
                <a:schemeClr val="accent1"/>
              </a:fillRef>
              <a:effectRef idx="0">
                <a:schemeClr val="accent1"/>
              </a:effectRef>
              <a:fontRef idx="minor">
                <a:schemeClr val="tx1"/>
              </a:fontRef>
            </p:style>
          </p:cxnSp>
        </p:grpSp>
      </p:grpSp>
      <p:sp>
        <p:nvSpPr>
          <p:cNvPr id="17" name="CuadroTexto 16"/>
          <p:cNvSpPr txBox="1"/>
          <p:nvPr/>
        </p:nvSpPr>
        <p:spPr>
          <a:xfrm>
            <a:off x="11634152" y="6105900"/>
            <a:ext cx="469900" cy="400110"/>
          </a:xfrm>
          <a:prstGeom prst="rect">
            <a:avLst/>
          </a:prstGeom>
          <a:noFill/>
        </p:spPr>
        <p:txBody>
          <a:bodyPr wrap="square" rtlCol="0">
            <a:spAutoFit/>
          </a:bodyPr>
          <a:lstStyle/>
          <a:p>
            <a:r>
              <a:rPr lang="es-EC" sz="2000" b="1" dirty="0">
                <a:ln>
                  <a:gradFill flip="none" rotWithShape="1">
                    <a:gsLst>
                      <a:gs pos="1000">
                        <a:srgbClr val="00723D"/>
                      </a:gs>
                      <a:gs pos="61000">
                        <a:srgbClr val="FF0000"/>
                      </a:gs>
                      <a:gs pos="52000">
                        <a:srgbClr val="FF0000"/>
                      </a:gs>
                      <a:gs pos="62000">
                        <a:srgbClr val="FF0000"/>
                      </a:gs>
                    </a:gsLst>
                    <a:lin ang="2700000" scaled="1"/>
                    <a:tileRect/>
                  </a:gradFill>
                </a:ln>
                <a:gradFill flip="none" rotWithShape="1">
                  <a:gsLst>
                    <a:gs pos="0">
                      <a:srgbClr val="00723D">
                        <a:shade val="30000"/>
                        <a:satMod val="115000"/>
                      </a:srgbClr>
                    </a:gs>
                    <a:gs pos="50000">
                      <a:srgbClr val="00723D">
                        <a:shade val="67500"/>
                        <a:satMod val="115000"/>
                      </a:srgbClr>
                    </a:gs>
                    <a:gs pos="100000">
                      <a:srgbClr val="00723D">
                        <a:shade val="100000"/>
                        <a:satMod val="115000"/>
                      </a:srgbClr>
                    </a:gs>
                  </a:gsLst>
                  <a:lin ang="5400000" scaled="1"/>
                  <a:tileRect/>
                </a:gradFill>
                <a:latin typeface="Franklin Gothic Heavy" panose="020B0903020102020204" pitchFamily="34" charset="0"/>
              </a:rPr>
              <a:t> 9</a:t>
            </a:r>
          </a:p>
        </p:txBody>
      </p:sp>
    </p:spTree>
    <p:extLst>
      <p:ext uri="{BB962C8B-B14F-4D97-AF65-F5344CB8AC3E}">
        <p14:creationId xmlns:p14="http://schemas.microsoft.com/office/powerpoint/2010/main" val="1684231976"/>
      </p:ext>
    </p:extLst>
  </p:cSld>
  <p:clrMapOvr>
    <a:masterClrMapping/>
  </p:clrMapOvr>
  <p:transition spd="slow">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TotalTime>
  <Words>6763</Words>
  <Application>Microsoft Office PowerPoint</Application>
  <PresentationFormat>Panorámica</PresentationFormat>
  <Paragraphs>910</Paragraphs>
  <Slides>42</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Calibri</vt:lpstr>
      <vt:lpstr>Calibri Light</vt:lpstr>
      <vt:lpstr>Franklin Gothic Heavy</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angelsarango_2012@hotmail.com</dc:creator>
  <cp:lastModifiedBy>HP</cp:lastModifiedBy>
  <cp:revision>90</cp:revision>
  <dcterms:created xsi:type="dcterms:W3CDTF">2018-06-05T18:17:37Z</dcterms:created>
  <dcterms:modified xsi:type="dcterms:W3CDTF">2019-03-21T12:19:46Z</dcterms:modified>
</cp:coreProperties>
</file>