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84" r:id="rId3"/>
    <p:sldMasterId id="2147483708" r:id="rId4"/>
    <p:sldMasterId id="2147483721" r:id="rId5"/>
  </p:sldMasterIdLst>
  <p:notesMasterIdLst>
    <p:notesMasterId r:id="rId48"/>
  </p:notesMasterIdLst>
  <p:sldIdLst>
    <p:sldId id="359" r:id="rId6"/>
    <p:sldId id="277" r:id="rId7"/>
    <p:sldId id="360" r:id="rId8"/>
    <p:sldId id="339" r:id="rId9"/>
    <p:sldId id="317" r:id="rId10"/>
    <p:sldId id="340" r:id="rId11"/>
    <p:sldId id="341" r:id="rId12"/>
    <p:sldId id="361" r:id="rId13"/>
    <p:sldId id="320" r:id="rId14"/>
    <p:sldId id="362" r:id="rId15"/>
    <p:sldId id="321" r:id="rId16"/>
    <p:sldId id="330" r:id="rId17"/>
    <p:sldId id="326" r:id="rId18"/>
    <p:sldId id="328" r:id="rId19"/>
    <p:sldId id="327" r:id="rId20"/>
    <p:sldId id="324" r:id="rId21"/>
    <p:sldId id="329" r:id="rId22"/>
    <p:sldId id="331" r:id="rId23"/>
    <p:sldId id="332" r:id="rId24"/>
    <p:sldId id="333" r:id="rId25"/>
    <p:sldId id="334" r:id="rId26"/>
    <p:sldId id="335" r:id="rId27"/>
    <p:sldId id="363" r:id="rId28"/>
    <p:sldId id="342" r:id="rId29"/>
    <p:sldId id="336" r:id="rId30"/>
    <p:sldId id="319" r:id="rId31"/>
    <p:sldId id="312" r:id="rId32"/>
    <p:sldId id="313" r:id="rId33"/>
    <p:sldId id="314" r:id="rId34"/>
    <p:sldId id="364" r:id="rId35"/>
    <p:sldId id="357" r:id="rId36"/>
    <p:sldId id="343" r:id="rId37"/>
    <p:sldId id="344" r:id="rId38"/>
    <p:sldId id="345" r:id="rId39"/>
    <p:sldId id="346" r:id="rId40"/>
    <p:sldId id="347" r:id="rId41"/>
    <p:sldId id="348" r:id="rId42"/>
    <p:sldId id="365" r:id="rId43"/>
    <p:sldId id="310" r:id="rId44"/>
    <p:sldId id="274" r:id="rId45"/>
    <p:sldId id="307" r:id="rId46"/>
    <p:sldId id="366" r:id="rId47"/>
  </p:sldIdLst>
  <p:sldSz cx="12192000" cy="6858000"/>
  <p:notesSz cx="6797675" cy="9926638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589C5A"/>
    <a:srgbClr val="4EAB49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image" Target="../media/image80.jpg"/><Relationship Id="rId4" Type="http://schemas.openxmlformats.org/officeDocument/2006/relationships/image" Target="../media/image8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image" Target="../media/image80.jpg"/><Relationship Id="rId4" Type="http://schemas.openxmlformats.org/officeDocument/2006/relationships/image" Target="../media/image8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943038-CC26-4DBB-A7DB-5C2110216D1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82D39A50-B263-4A87-BD8C-644725E11072}">
      <dgm:prSet phldrT="[Texto]" custT="1"/>
      <dgm:spPr>
        <a:solidFill>
          <a:schemeClr val="tx2"/>
        </a:solidFill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gm:spPr>
      <dgm:t>
        <a:bodyPr/>
        <a:lstStyle/>
        <a:p>
          <a:r>
            <a:rPr lang="es-EC" sz="20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Antecedentes y nuevas conceptualizaciones</a:t>
          </a:r>
          <a:endParaRPr lang="es-EC" sz="20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852068-1903-42C1-8EB9-167FC4221AB5}" type="parTrans" cxnId="{10F43745-5C23-4302-94DA-C5F0542276DC}">
      <dgm:prSet/>
      <dgm:spPr/>
      <dgm:t>
        <a:bodyPr/>
        <a:lstStyle/>
        <a:p>
          <a:endParaRPr lang="es-EC" sz="20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465EEC-B3CB-4A0C-A4CF-715CAB5CBD0B}" type="sibTrans" cxnId="{10F43745-5C23-4302-94DA-C5F0542276DC}">
      <dgm:prSet/>
      <dgm:spPr/>
      <dgm:t>
        <a:bodyPr/>
        <a:lstStyle/>
        <a:p>
          <a:endParaRPr lang="es-EC" sz="20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5EEFE-5D10-46C1-9046-39C44AEBED02}">
      <dgm:prSet phldrT="[Texto]" custT="1"/>
      <dgm:spPr>
        <a:solidFill>
          <a:schemeClr val="accent5">
            <a:lumMod val="50000"/>
          </a:schemeClr>
        </a:solidFill>
        <a:ln>
          <a:solidFill>
            <a:schemeClr val="tx1">
              <a:lumMod val="85000"/>
              <a:lumOff val="15000"/>
            </a:schemeClr>
          </a:solidFill>
        </a:ln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s-EC" sz="20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Planteamiento de la Hipótesis y Objetivos</a:t>
          </a:r>
          <a:endParaRPr lang="es-EC" sz="20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28984-E055-44AB-A72E-06E85197637B}" type="parTrans" cxnId="{EFE7F8AB-CA82-404C-9912-2B19620FF8B2}">
      <dgm:prSet/>
      <dgm:spPr/>
      <dgm:t>
        <a:bodyPr/>
        <a:lstStyle/>
        <a:p>
          <a:endParaRPr lang="es-EC" sz="20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C916A7-2223-410F-AE10-5E76ADD108A5}" type="sibTrans" cxnId="{EFE7F8AB-CA82-404C-9912-2B19620FF8B2}">
      <dgm:prSet/>
      <dgm:spPr/>
      <dgm:t>
        <a:bodyPr/>
        <a:lstStyle/>
        <a:p>
          <a:endParaRPr lang="es-EC" sz="20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15F720-FB3A-49D5-B9C6-360D188FF0F9}">
      <dgm:prSet phldrT="[Texto]" custT="1"/>
      <dgm:spPr>
        <a:solidFill>
          <a:schemeClr val="tx2">
            <a:lumMod val="60000"/>
            <a:lumOff val="40000"/>
          </a:schemeClr>
        </a:solidFill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gm:spPr>
      <dgm:t>
        <a:bodyPr/>
        <a:lstStyle/>
        <a:p>
          <a:r>
            <a:rPr lang="es-EC" sz="20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Influencia en la Seguridad Nacional</a:t>
          </a:r>
          <a:endParaRPr lang="es-EC" sz="20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137E0D-602A-413D-9FC5-47301D784CFD}" type="parTrans" cxnId="{DDB58889-9894-4711-9817-6649058DE75C}">
      <dgm:prSet/>
      <dgm:spPr/>
      <dgm:t>
        <a:bodyPr/>
        <a:lstStyle/>
        <a:p>
          <a:endParaRPr lang="es-EC" sz="20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BD76E0-BDE0-4790-863C-31C9CD02E541}" type="sibTrans" cxnId="{DDB58889-9894-4711-9817-6649058DE75C}">
      <dgm:prSet/>
      <dgm:spPr/>
      <dgm:t>
        <a:bodyPr/>
        <a:lstStyle/>
        <a:p>
          <a:endParaRPr lang="es-EC" sz="20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30327C-FC4E-4E80-AA10-42F9A9CCD77A}">
      <dgm:prSet phldrT="[Texto]" custT="1"/>
      <dgm:spPr>
        <a:solidFill>
          <a:schemeClr val="bg2">
            <a:lumMod val="75000"/>
          </a:schemeClr>
        </a:solidFill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gm:spPr>
      <dgm:t>
        <a:bodyPr/>
        <a:lstStyle/>
        <a:p>
          <a:r>
            <a:rPr lang="es-EC" sz="20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Criterios para optimizar la protección y defensa.</a:t>
          </a:r>
          <a:endParaRPr lang="es-EC" sz="20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0138EF-EB21-4AAD-BB9E-B66151638946}" type="parTrans" cxnId="{2A1C7666-EA91-4E58-9019-6AE16A005B5C}">
      <dgm:prSet/>
      <dgm:spPr/>
      <dgm:t>
        <a:bodyPr/>
        <a:lstStyle/>
        <a:p>
          <a:endParaRPr lang="es-EC" sz="20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A6B064-EC61-4080-9799-3154914AF545}" type="sibTrans" cxnId="{2A1C7666-EA91-4E58-9019-6AE16A005B5C}">
      <dgm:prSet/>
      <dgm:spPr/>
      <dgm:t>
        <a:bodyPr/>
        <a:lstStyle/>
        <a:p>
          <a:endParaRPr lang="es-EC" sz="20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FF1D9B-497A-4244-A017-2271C06EC836}">
      <dgm:prSet phldrT="[Texto]" custT="1"/>
      <dgm:spPr>
        <a:solidFill>
          <a:schemeClr val="bg1">
            <a:lumMod val="85000"/>
          </a:schemeClr>
        </a:solidFill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gm:spPr>
      <dgm:t>
        <a:bodyPr/>
        <a:lstStyle/>
        <a:p>
          <a:r>
            <a:rPr lang="es-EC" sz="20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Conclusiones y recomendación</a:t>
          </a:r>
          <a:endParaRPr lang="es-EC" sz="20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1F2767-AC46-4540-A27C-695B6F4ED3C4}" type="parTrans" cxnId="{C402E6DF-16DE-4519-94E4-47CC41C844B2}">
      <dgm:prSet/>
      <dgm:spPr/>
      <dgm:t>
        <a:bodyPr/>
        <a:lstStyle/>
        <a:p>
          <a:endParaRPr lang="es-EC" sz="20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317435-45EF-4CB9-9B16-62945E91B12C}" type="sibTrans" cxnId="{C402E6DF-16DE-4519-94E4-47CC41C844B2}">
      <dgm:prSet/>
      <dgm:spPr/>
      <dgm:t>
        <a:bodyPr/>
        <a:lstStyle/>
        <a:p>
          <a:endParaRPr lang="es-EC" sz="20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B96F70-CDAE-4F5D-B02B-2B13A220C562}">
      <dgm:prSet phldrT="[Texto]" custT="1"/>
      <dgm:spPr>
        <a:solidFill>
          <a:schemeClr val="accent1">
            <a:lumMod val="50000"/>
          </a:schemeClr>
        </a:solidFill>
        <a:ln>
          <a:solidFill>
            <a:schemeClr val="tx1">
              <a:lumMod val="85000"/>
              <a:lumOff val="15000"/>
            </a:schemeClr>
          </a:solidFill>
        </a:ln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s-EC" sz="20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Determinación del cambio de la Matriz Energética</a:t>
          </a:r>
          <a:endParaRPr lang="es-EC" sz="20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2536C1-3D86-4582-BFFC-97891ABEC95A}" type="parTrans" cxnId="{DD4BADFB-5B1C-4946-A937-C98E8FBB1BED}">
      <dgm:prSet/>
      <dgm:spPr/>
      <dgm:t>
        <a:bodyPr/>
        <a:lstStyle/>
        <a:p>
          <a:endParaRPr lang="es-EC"/>
        </a:p>
      </dgm:t>
    </dgm:pt>
    <dgm:pt modelId="{5B8197E0-371E-4B1D-931E-A72E072420FB}" type="sibTrans" cxnId="{DD4BADFB-5B1C-4946-A937-C98E8FBB1BED}">
      <dgm:prSet/>
      <dgm:spPr/>
      <dgm:t>
        <a:bodyPr/>
        <a:lstStyle/>
        <a:p>
          <a:endParaRPr lang="es-EC"/>
        </a:p>
      </dgm:t>
    </dgm:pt>
    <dgm:pt modelId="{CDA202C9-4E71-44EC-B721-6182750FF133}" type="pres">
      <dgm:prSet presAssocID="{23943038-CC26-4DBB-A7DB-5C2110216D1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62AC7FCC-2F74-48BC-BE38-5DE2A353C388}" type="pres">
      <dgm:prSet presAssocID="{23943038-CC26-4DBB-A7DB-5C2110216D13}" presName="Name1" presStyleCnt="0"/>
      <dgm:spPr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gm:spPr>
    </dgm:pt>
    <dgm:pt modelId="{7C415473-D6F7-4572-BFA3-724D9D3304C6}" type="pres">
      <dgm:prSet presAssocID="{23943038-CC26-4DBB-A7DB-5C2110216D13}" presName="cycle" presStyleCnt="0"/>
      <dgm:spPr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gm:spPr>
    </dgm:pt>
    <dgm:pt modelId="{810BD4FA-ABE7-4ACB-ACA7-57084905F3B3}" type="pres">
      <dgm:prSet presAssocID="{23943038-CC26-4DBB-A7DB-5C2110216D13}" presName="srcNode" presStyleLbl="node1" presStyleIdx="0" presStyleCnt="6"/>
      <dgm:spPr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gm:spPr>
    </dgm:pt>
    <dgm:pt modelId="{321DB245-C086-4A91-B112-ED70AC67B1A1}" type="pres">
      <dgm:prSet presAssocID="{23943038-CC26-4DBB-A7DB-5C2110216D13}" presName="conn" presStyleLbl="parChTrans1D2" presStyleIdx="0" presStyleCnt="1"/>
      <dgm:spPr/>
      <dgm:t>
        <a:bodyPr/>
        <a:lstStyle/>
        <a:p>
          <a:endParaRPr lang="es-EC"/>
        </a:p>
      </dgm:t>
    </dgm:pt>
    <dgm:pt modelId="{0DC94563-D716-405D-8EFE-B7FE79A49652}" type="pres">
      <dgm:prSet presAssocID="{23943038-CC26-4DBB-A7DB-5C2110216D13}" presName="extraNode" presStyleLbl="node1" presStyleIdx="0" presStyleCnt="6"/>
      <dgm:spPr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gm:spPr>
    </dgm:pt>
    <dgm:pt modelId="{0E6456CC-EDCB-40A4-814E-BBA5FF5149C1}" type="pres">
      <dgm:prSet presAssocID="{23943038-CC26-4DBB-A7DB-5C2110216D13}" presName="dstNode" presStyleLbl="node1" presStyleIdx="0" presStyleCnt="6"/>
      <dgm:spPr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gm:spPr>
    </dgm:pt>
    <dgm:pt modelId="{3AD228D4-E533-46FC-8BA1-F6051C35E95E}" type="pres">
      <dgm:prSet presAssocID="{82D39A50-B263-4A87-BD8C-644725E11072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3864D7-6EC1-4B7F-A43D-FC0DF742235E}" type="pres">
      <dgm:prSet presAssocID="{82D39A50-B263-4A87-BD8C-644725E11072}" presName="accent_1" presStyleCnt="0"/>
      <dgm:spPr/>
    </dgm:pt>
    <dgm:pt modelId="{0762D716-D663-4147-A0A4-132F91311EF1}" type="pres">
      <dgm:prSet presAssocID="{82D39A50-B263-4A87-BD8C-644725E11072}" presName="accentRepeatNode" presStyleLbl="solidFgAcc1" presStyleIdx="0" presStyleCnt="6"/>
      <dgm:spPr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gm:spPr>
    </dgm:pt>
    <dgm:pt modelId="{3FAD61D2-9F28-486B-B68C-8B9E52346F27}" type="pres">
      <dgm:prSet presAssocID="{9125EEFE-5D10-46C1-9046-39C44AEBED02}" presName="text_2" presStyleLbl="node1" presStyleIdx="1" presStyleCnt="6" custScaleY="9960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9E397D-AC57-4059-8501-D5F0BC40C4D3}" type="pres">
      <dgm:prSet presAssocID="{9125EEFE-5D10-46C1-9046-39C44AEBED02}" presName="accent_2" presStyleCnt="0"/>
      <dgm:spPr/>
    </dgm:pt>
    <dgm:pt modelId="{236D507F-D5E9-45EE-AEA3-96EA1F5AB925}" type="pres">
      <dgm:prSet presAssocID="{9125EEFE-5D10-46C1-9046-39C44AEBED02}" presName="accentRepeatNode" presStyleLbl="solidFgAcc1" presStyleIdx="1" presStyleCnt="6"/>
      <dgm:spPr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gm:spPr>
    </dgm:pt>
    <dgm:pt modelId="{6871DAF7-94E0-4D34-A354-C9AE552E98B2}" type="pres">
      <dgm:prSet presAssocID="{AAB96F70-CDAE-4F5D-B02B-2B13A220C562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E2006D-E2C0-4718-80F7-F71311095295}" type="pres">
      <dgm:prSet presAssocID="{AAB96F70-CDAE-4F5D-B02B-2B13A220C562}" presName="accent_3" presStyleCnt="0"/>
      <dgm:spPr/>
    </dgm:pt>
    <dgm:pt modelId="{882C2FED-6FB2-47D8-8F8F-1EB5EEA03960}" type="pres">
      <dgm:prSet presAssocID="{AAB96F70-CDAE-4F5D-B02B-2B13A220C562}" presName="accentRepeatNode" presStyleLbl="solidFgAcc1" presStyleIdx="2" presStyleCnt="6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C"/>
        </a:p>
      </dgm:t>
    </dgm:pt>
    <dgm:pt modelId="{6CFC3533-7E15-41FC-939D-65ACFB281151}" type="pres">
      <dgm:prSet presAssocID="{7215F720-FB3A-49D5-B9C6-360D188FF0F9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851407-B2C4-499C-B395-2FB87149B51E}" type="pres">
      <dgm:prSet presAssocID="{7215F720-FB3A-49D5-B9C6-360D188FF0F9}" presName="accent_4" presStyleCnt="0"/>
      <dgm:spPr/>
    </dgm:pt>
    <dgm:pt modelId="{8AAA5600-ED15-416E-BB08-58EC302047DB}" type="pres">
      <dgm:prSet presAssocID="{7215F720-FB3A-49D5-B9C6-360D188FF0F9}" presName="accentRepeatNode" presStyleLbl="solidFgAcc1" presStyleIdx="3" presStyleCnt="6"/>
      <dgm:spPr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gm:spPr>
    </dgm:pt>
    <dgm:pt modelId="{81373CCD-1C86-4FFF-AD62-A95C5B5815D4}" type="pres">
      <dgm:prSet presAssocID="{F930327C-FC4E-4E80-AA10-42F9A9CCD77A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58F851-9E20-4311-B493-2AB738E452B6}" type="pres">
      <dgm:prSet presAssocID="{F930327C-FC4E-4E80-AA10-42F9A9CCD77A}" presName="accent_5" presStyleCnt="0"/>
      <dgm:spPr/>
    </dgm:pt>
    <dgm:pt modelId="{1F7DFD2E-5869-4347-9D0D-EDF009863828}" type="pres">
      <dgm:prSet presAssocID="{F930327C-FC4E-4E80-AA10-42F9A9CCD77A}" presName="accentRepeatNode" presStyleLbl="solidFgAcc1" presStyleIdx="4" presStyleCnt="6"/>
      <dgm:spPr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gm:spPr>
    </dgm:pt>
    <dgm:pt modelId="{F410AB51-8F7C-4F8B-813F-83A51EA430B7}" type="pres">
      <dgm:prSet presAssocID="{21FF1D9B-497A-4244-A017-2271C06EC836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A70330-48CC-45BA-8080-54AF7ECA621C}" type="pres">
      <dgm:prSet presAssocID="{21FF1D9B-497A-4244-A017-2271C06EC836}" presName="accent_6" presStyleCnt="0"/>
      <dgm:spPr/>
    </dgm:pt>
    <dgm:pt modelId="{46614066-B951-4886-AE22-8C4E70245CC3}" type="pres">
      <dgm:prSet presAssocID="{21FF1D9B-497A-4244-A017-2271C06EC836}" presName="accentRepeatNode" presStyleLbl="solidFgAcc1" presStyleIdx="5" presStyleCnt="6"/>
      <dgm:spPr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gm:spPr>
    </dgm:pt>
  </dgm:ptLst>
  <dgm:cxnLst>
    <dgm:cxn modelId="{F51D13D0-575B-413E-8DF1-8EE41CDD48C0}" type="presOf" srcId="{82D39A50-B263-4A87-BD8C-644725E11072}" destId="{3AD228D4-E533-46FC-8BA1-F6051C35E95E}" srcOrd="0" destOrd="0" presId="urn:microsoft.com/office/officeart/2008/layout/VerticalCurvedList"/>
    <dgm:cxn modelId="{C402E6DF-16DE-4519-94E4-47CC41C844B2}" srcId="{23943038-CC26-4DBB-A7DB-5C2110216D13}" destId="{21FF1D9B-497A-4244-A017-2271C06EC836}" srcOrd="5" destOrd="0" parTransId="{D81F2767-AC46-4540-A27C-695B6F4ED3C4}" sibTransId="{54317435-45EF-4CB9-9B16-62945E91B12C}"/>
    <dgm:cxn modelId="{320D777C-53B9-4448-91F4-918054F44489}" type="presOf" srcId="{9125EEFE-5D10-46C1-9046-39C44AEBED02}" destId="{3FAD61D2-9F28-486B-B68C-8B9E52346F27}" srcOrd="0" destOrd="0" presId="urn:microsoft.com/office/officeart/2008/layout/VerticalCurvedList"/>
    <dgm:cxn modelId="{9CFE5341-9564-4B75-A371-993222C17CC3}" type="presOf" srcId="{F930327C-FC4E-4E80-AA10-42F9A9CCD77A}" destId="{81373CCD-1C86-4FFF-AD62-A95C5B5815D4}" srcOrd="0" destOrd="0" presId="urn:microsoft.com/office/officeart/2008/layout/VerticalCurvedList"/>
    <dgm:cxn modelId="{E5DAE232-3783-4546-AE1F-DAA0E115D7F8}" type="presOf" srcId="{AAB96F70-CDAE-4F5D-B02B-2B13A220C562}" destId="{6871DAF7-94E0-4D34-A354-C9AE552E98B2}" srcOrd="0" destOrd="0" presId="urn:microsoft.com/office/officeart/2008/layout/VerticalCurvedList"/>
    <dgm:cxn modelId="{8D3B7F00-760C-4DAC-BDC7-7721EC02FCBF}" type="presOf" srcId="{23943038-CC26-4DBB-A7DB-5C2110216D13}" destId="{CDA202C9-4E71-44EC-B721-6182750FF133}" srcOrd="0" destOrd="0" presId="urn:microsoft.com/office/officeart/2008/layout/VerticalCurvedList"/>
    <dgm:cxn modelId="{EFE7F8AB-CA82-404C-9912-2B19620FF8B2}" srcId="{23943038-CC26-4DBB-A7DB-5C2110216D13}" destId="{9125EEFE-5D10-46C1-9046-39C44AEBED02}" srcOrd="1" destOrd="0" parTransId="{BC028984-E055-44AB-A72E-06E85197637B}" sibTransId="{4AC916A7-2223-410F-AE10-5E76ADD108A5}"/>
    <dgm:cxn modelId="{2EC0565D-0590-4BF4-A8B9-912A48B8ABF1}" type="presOf" srcId="{59465EEC-B3CB-4A0C-A4CF-715CAB5CBD0B}" destId="{321DB245-C086-4A91-B112-ED70AC67B1A1}" srcOrd="0" destOrd="0" presId="urn:microsoft.com/office/officeart/2008/layout/VerticalCurvedList"/>
    <dgm:cxn modelId="{FF908621-284A-4618-9527-DD9C299637DD}" type="presOf" srcId="{21FF1D9B-497A-4244-A017-2271C06EC836}" destId="{F410AB51-8F7C-4F8B-813F-83A51EA430B7}" srcOrd="0" destOrd="0" presId="urn:microsoft.com/office/officeart/2008/layout/VerticalCurvedList"/>
    <dgm:cxn modelId="{DDB58889-9894-4711-9817-6649058DE75C}" srcId="{23943038-CC26-4DBB-A7DB-5C2110216D13}" destId="{7215F720-FB3A-49D5-B9C6-360D188FF0F9}" srcOrd="3" destOrd="0" parTransId="{36137E0D-602A-413D-9FC5-47301D784CFD}" sibTransId="{14BD76E0-BDE0-4790-863C-31C9CD02E541}"/>
    <dgm:cxn modelId="{DD4BADFB-5B1C-4946-A937-C98E8FBB1BED}" srcId="{23943038-CC26-4DBB-A7DB-5C2110216D13}" destId="{AAB96F70-CDAE-4F5D-B02B-2B13A220C562}" srcOrd="2" destOrd="0" parTransId="{E32536C1-3D86-4582-BFFC-97891ABEC95A}" sibTransId="{5B8197E0-371E-4B1D-931E-A72E072420FB}"/>
    <dgm:cxn modelId="{2A1C7666-EA91-4E58-9019-6AE16A005B5C}" srcId="{23943038-CC26-4DBB-A7DB-5C2110216D13}" destId="{F930327C-FC4E-4E80-AA10-42F9A9CCD77A}" srcOrd="4" destOrd="0" parTransId="{CD0138EF-EB21-4AAD-BB9E-B66151638946}" sibTransId="{16A6B064-EC61-4080-9799-3154914AF545}"/>
    <dgm:cxn modelId="{D44CEE30-3CF3-409B-83A0-47FDF197D6E8}" type="presOf" srcId="{7215F720-FB3A-49D5-B9C6-360D188FF0F9}" destId="{6CFC3533-7E15-41FC-939D-65ACFB281151}" srcOrd="0" destOrd="0" presId="urn:microsoft.com/office/officeart/2008/layout/VerticalCurvedList"/>
    <dgm:cxn modelId="{10F43745-5C23-4302-94DA-C5F0542276DC}" srcId="{23943038-CC26-4DBB-A7DB-5C2110216D13}" destId="{82D39A50-B263-4A87-BD8C-644725E11072}" srcOrd="0" destOrd="0" parTransId="{7D852068-1903-42C1-8EB9-167FC4221AB5}" sibTransId="{59465EEC-B3CB-4A0C-A4CF-715CAB5CBD0B}"/>
    <dgm:cxn modelId="{6E53B419-3F91-40C3-A215-183625619F5B}" type="presParOf" srcId="{CDA202C9-4E71-44EC-B721-6182750FF133}" destId="{62AC7FCC-2F74-48BC-BE38-5DE2A353C388}" srcOrd="0" destOrd="0" presId="urn:microsoft.com/office/officeart/2008/layout/VerticalCurvedList"/>
    <dgm:cxn modelId="{C57839AB-C1DB-4284-ADFC-5BA8E777A7AB}" type="presParOf" srcId="{62AC7FCC-2F74-48BC-BE38-5DE2A353C388}" destId="{7C415473-D6F7-4572-BFA3-724D9D3304C6}" srcOrd="0" destOrd="0" presId="urn:microsoft.com/office/officeart/2008/layout/VerticalCurvedList"/>
    <dgm:cxn modelId="{B05160DB-91AC-492D-B0D8-EBAE48723673}" type="presParOf" srcId="{7C415473-D6F7-4572-BFA3-724D9D3304C6}" destId="{810BD4FA-ABE7-4ACB-ACA7-57084905F3B3}" srcOrd="0" destOrd="0" presId="urn:microsoft.com/office/officeart/2008/layout/VerticalCurvedList"/>
    <dgm:cxn modelId="{E656ECF9-C9AB-4CDA-BB7B-30688A344A2B}" type="presParOf" srcId="{7C415473-D6F7-4572-BFA3-724D9D3304C6}" destId="{321DB245-C086-4A91-B112-ED70AC67B1A1}" srcOrd="1" destOrd="0" presId="urn:microsoft.com/office/officeart/2008/layout/VerticalCurvedList"/>
    <dgm:cxn modelId="{8FFB26ED-E8F1-4535-BCDB-E25842152D51}" type="presParOf" srcId="{7C415473-D6F7-4572-BFA3-724D9D3304C6}" destId="{0DC94563-D716-405D-8EFE-B7FE79A49652}" srcOrd="2" destOrd="0" presId="urn:microsoft.com/office/officeart/2008/layout/VerticalCurvedList"/>
    <dgm:cxn modelId="{D5211AD9-AFA0-4674-A069-6B72F2E1DA0C}" type="presParOf" srcId="{7C415473-D6F7-4572-BFA3-724D9D3304C6}" destId="{0E6456CC-EDCB-40A4-814E-BBA5FF5149C1}" srcOrd="3" destOrd="0" presId="urn:microsoft.com/office/officeart/2008/layout/VerticalCurvedList"/>
    <dgm:cxn modelId="{1EE2D779-8F97-4A66-803B-D667B69E660C}" type="presParOf" srcId="{62AC7FCC-2F74-48BC-BE38-5DE2A353C388}" destId="{3AD228D4-E533-46FC-8BA1-F6051C35E95E}" srcOrd="1" destOrd="0" presId="urn:microsoft.com/office/officeart/2008/layout/VerticalCurvedList"/>
    <dgm:cxn modelId="{BBDF9786-96D4-4BAF-89EB-8D15D287544A}" type="presParOf" srcId="{62AC7FCC-2F74-48BC-BE38-5DE2A353C388}" destId="{A53864D7-6EC1-4B7F-A43D-FC0DF742235E}" srcOrd="2" destOrd="0" presId="urn:microsoft.com/office/officeart/2008/layout/VerticalCurvedList"/>
    <dgm:cxn modelId="{F0E702F8-5076-4DD7-AD23-2F79799C52EB}" type="presParOf" srcId="{A53864D7-6EC1-4B7F-A43D-FC0DF742235E}" destId="{0762D716-D663-4147-A0A4-132F91311EF1}" srcOrd="0" destOrd="0" presId="urn:microsoft.com/office/officeart/2008/layout/VerticalCurvedList"/>
    <dgm:cxn modelId="{6916E709-5ADA-44F4-BF83-50347DD04715}" type="presParOf" srcId="{62AC7FCC-2F74-48BC-BE38-5DE2A353C388}" destId="{3FAD61D2-9F28-486B-B68C-8B9E52346F27}" srcOrd="3" destOrd="0" presId="urn:microsoft.com/office/officeart/2008/layout/VerticalCurvedList"/>
    <dgm:cxn modelId="{92B83C3D-5C54-40D2-BCD4-EBB3ED8714A7}" type="presParOf" srcId="{62AC7FCC-2F74-48BC-BE38-5DE2A353C388}" destId="{3B9E397D-AC57-4059-8501-D5F0BC40C4D3}" srcOrd="4" destOrd="0" presId="urn:microsoft.com/office/officeart/2008/layout/VerticalCurvedList"/>
    <dgm:cxn modelId="{9A005CB9-3C3B-4B6B-9528-31120E0830A6}" type="presParOf" srcId="{3B9E397D-AC57-4059-8501-D5F0BC40C4D3}" destId="{236D507F-D5E9-45EE-AEA3-96EA1F5AB925}" srcOrd="0" destOrd="0" presId="urn:microsoft.com/office/officeart/2008/layout/VerticalCurvedList"/>
    <dgm:cxn modelId="{75E01A6A-FF12-4EC5-A9FF-06556F5A9019}" type="presParOf" srcId="{62AC7FCC-2F74-48BC-BE38-5DE2A353C388}" destId="{6871DAF7-94E0-4D34-A354-C9AE552E98B2}" srcOrd="5" destOrd="0" presId="urn:microsoft.com/office/officeart/2008/layout/VerticalCurvedList"/>
    <dgm:cxn modelId="{4F1CEB93-DC3F-488F-B8F4-FC0EED46060F}" type="presParOf" srcId="{62AC7FCC-2F74-48BC-BE38-5DE2A353C388}" destId="{D3E2006D-E2C0-4718-80F7-F71311095295}" srcOrd="6" destOrd="0" presId="urn:microsoft.com/office/officeart/2008/layout/VerticalCurvedList"/>
    <dgm:cxn modelId="{E1F56561-6D3C-4C76-BF56-2FEE1E7F56DC}" type="presParOf" srcId="{D3E2006D-E2C0-4718-80F7-F71311095295}" destId="{882C2FED-6FB2-47D8-8F8F-1EB5EEA03960}" srcOrd="0" destOrd="0" presId="urn:microsoft.com/office/officeart/2008/layout/VerticalCurvedList"/>
    <dgm:cxn modelId="{FB95011D-E380-4C1E-BEBE-DAF2EAF0DFA8}" type="presParOf" srcId="{62AC7FCC-2F74-48BC-BE38-5DE2A353C388}" destId="{6CFC3533-7E15-41FC-939D-65ACFB281151}" srcOrd="7" destOrd="0" presId="urn:microsoft.com/office/officeart/2008/layout/VerticalCurvedList"/>
    <dgm:cxn modelId="{7935EF53-FE88-4FEC-96DD-7A5EBDE9A1DA}" type="presParOf" srcId="{62AC7FCC-2F74-48BC-BE38-5DE2A353C388}" destId="{83851407-B2C4-499C-B395-2FB87149B51E}" srcOrd="8" destOrd="0" presId="urn:microsoft.com/office/officeart/2008/layout/VerticalCurvedList"/>
    <dgm:cxn modelId="{AEB6F103-4810-4B41-829E-3D9821084D9C}" type="presParOf" srcId="{83851407-B2C4-499C-B395-2FB87149B51E}" destId="{8AAA5600-ED15-416E-BB08-58EC302047DB}" srcOrd="0" destOrd="0" presId="urn:microsoft.com/office/officeart/2008/layout/VerticalCurvedList"/>
    <dgm:cxn modelId="{FBEA3708-9C9E-4CAD-90CD-87CC4F7C1F19}" type="presParOf" srcId="{62AC7FCC-2F74-48BC-BE38-5DE2A353C388}" destId="{81373CCD-1C86-4FFF-AD62-A95C5B5815D4}" srcOrd="9" destOrd="0" presId="urn:microsoft.com/office/officeart/2008/layout/VerticalCurvedList"/>
    <dgm:cxn modelId="{6BFB9335-C5DD-4B92-B834-70ED7C4D995B}" type="presParOf" srcId="{62AC7FCC-2F74-48BC-BE38-5DE2A353C388}" destId="{6758F851-9E20-4311-B493-2AB738E452B6}" srcOrd="10" destOrd="0" presId="urn:microsoft.com/office/officeart/2008/layout/VerticalCurvedList"/>
    <dgm:cxn modelId="{AED023A6-B2C4-4AC6-8B87-9CC00B2B3157}" type="presParOf" srcId="{6758F851-9E20-4311-B493-2AB738E452B6}" destId="{1F7DFD2E-5869-4347-9D0D-EDF009863828}" srcOrd="0" destOrd="0" presId="urn:microsoft.com/office/officeart/2008/layout/VerticalCurvedList"/>
    <dgm:cxn modelId="{39E72764-0648-4A22-BB17-A96AA5D1C9A8}" type="presParOf" srcId="{62AC7FCC-2F74-48BC-BE38-5DE2A353C388}" destId="{F410AB51-8F7C-4F8B-813F-83A51EA430B7}" srcOrd="11" destOrd="0" presId="urn:microsoft.com/office/officeart/2008/layout/VerticalCurvedList"/>
    <dgm:cxn modelId="{3B7B0269-76FB-4846-B3B3-34F8015E7C72}" type="presParOf" srcId="{62AC7FCC-2F74-48BC-BE38-5DE2A353C388}" destId="{A6A70330-48CC-45BA-8080-54AF7ECA621C}" srcOrd="12" destOrd="0" presId="urn:microsoft.com/office/officeart/2008/layout/VerticalCurvedList"/>
    <dgm:cxn modelId="{EB3A73F3-4B3B-4A25-A072-4DE06ED6258B}" type="presParOf" srcId="{A6A70330-48CC-45BA-8080-54AF7ECA621C}" destId="{46614066-B951-4886-AE22-8C4E70245CC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640B9B-931C-48D1-8A52-2EC1DE63A2C0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9B306A22-34AC-46B8-A468-A5A9966E253E}">
      <dgm:prSet phldrT="[Texto]" custT="1"/>
      <dgm:spPr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C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ÁMBITO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C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POLÍTICO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s-EC" sz="1400" b="1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Autarquía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Gobierno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Objetivos Nacionales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Soberanía Energética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Política Energética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Desarrollo Nacional</a:t>
          </a:r>
          <a:endParaRPr lang="es-EC" sz="13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BC0F3-FEEA-4546-A9BF-ED17791B2363}" type="parTrans" cxnId="{52996F40-021E-4594-9958-576C6FA61BD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2528A6-3D4F-4954-BF08-3D7977D47632}" type="sibTrans" cxnId="{52996F40-021E-4594-9958-576C6FA61BD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5CE626-3FF5-420F-ACC2-D799910A8B57}">
      <dgm:prSet phldrT="[Texto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es-EC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ÁMBITO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es-EC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ECONÓMICO</a:t>
          </a:r>
        </a:p>
        <a:p>
          <a:pPr>
            <a:lnSpc>
              <a:spcPct val="90000"/>
            </a:lnSpc>
            <a:spcAft>
              <a:spcPts val="0"/>
            </a:spcAft>
          </a:pPr>
          <a:endParaRPr lang="es-EC" sz="400" b="1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Economía Nacional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Economía de la Defensa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Matriz Energética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Eficiencia Energética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Sostenibilidad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Energías Renovables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Combustibles Fósiles</a:t>
          </a:r>
          <a:endParaRPr lang="es-EC" sz="13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6E1F13-1AF8-4315-8F88-734178730F24}" type="parTrans" cxnId="{2C8649D9-D625-4A76-9FD8-0898C1AB5F5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6E4A83-2766-4423-BAFF-12B0C7AB21A6}" type="sibTrans" cxnId="{2C8649D9-D625-4A76-9FD8-0898C1AB5F5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DE5733-12B1-410C-B49E-71E5F063F55D}">
      <dgm:prSet phldrT="[Texto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C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ÁMBITO DIPLOMÁTICO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s-EC" sz="1400" b="1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Diplomacia Económica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Internacionalización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Proyección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es-EC" sz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s-EC" sz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s-EC" sz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s-EC" sz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71867F-E804-43F5-A9A4-9E6A57A097E9}" type="parTrans" cxnId="{A2322CC1-593F-49B8-BC16-8FD87E31380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6A109A-3653-4DA2-8991-CC6D841AE7F9}" type="sibTrans" cxnId="{A2322CC1-593F-49B8-BC16-8FD87E31380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20421E-8662-4978-8587-A75060F6E436}">
      <dgm:prSet phldrT="[Texto]" custT="1"/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C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ÁMBITO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C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MILITAR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s-EC" sz="1400" b="1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Seguridad Nacional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Seguridad Energética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Defensa Nacional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Disuasión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EC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Fuerzas Armadas</a:t>
          </a:r>
        </a:p>
        <a:p>
          <a:pPr>
            <a:lnSpc>
              <a:spcPct val="150000"/>
            </a:lnSpc>
            <a:spcAft>
              <a:spcPts val="0"/>
            </a:spcAft>
          </a:pPr>
          <a:endParaRPr lang="es-EC" sz="9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E64C06-21B5-4267-A052-5247E3C17CE9}" type="parTrans" cxnId="{05B21700-5AC9-4A87-9164-1CF4120F82B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D3ABD9-CAF7-4E8A-9544-7AADCAC99F9E}" type="sibTrans" cxnId="{05B21700-5AC9-4A87-9164-1CF4120F82B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743CF5-B6E2-4FFD-AAD6-16948A313BC2}" type="pres">
      <dgm:prSet presAssocID="{30640B9B-931C-48D1-8A52-2EC1DE63A2C0}" presName="Name0" presStyleCnt="0">
        <dgm:presLayoutVars>
          <dgm:dir/>
          <dgm:resizeHandles val="exact"/>
        </dgm:presLayoutVars>
      </dgm:prSet>
      <dgm:spPr/>
    </dgm:pt>
    <dgm:pt modelId="{B829B88E-F93D-4769-840B-F156BCB60FF1}" type="pres">
      <dgm:prSet presAssocID="{30640B9B-931C-48D1-8A52-2EC1DE63A2C0}" presName="fgShape" presStyleLbl="fgShp" presStyleIdx="0" presStyleCnt="1" custLinFactNeighborY="15850"/>
      <dgm:spPr>
        <a:solidFill>
          <a:schemeClr val="accent5">
            <a:lumMod val="50000"/>
          </a:schemeClr>
        </a:solidFill>
        <a:ln>
          <a:solidFill>
            <a:schemeClr val="tx1"/>
          </a:solidFill>
        </a:ln>
      </dgm:spPr>
    </dgm:pt>
    <dgm:pt modelId="{92BD79AA-B0B5-420E-9976-E0AEAF221398}" type="pres">
      <dgm:prSet presAssocID="{30640B9B-931C-48D1-8A52-2EC1DE63A2C0}" presName="linComp" presStyleCnt="0"/>
      <dgm:spPr/>
    </dgm:pt>
    <dgm:pt modelId="{9F16C54B-EB9D-4140-97DA-EC35CF0500AF}" type="pres">
      <dgm:prSet presAssocID="{9B306A22-34AC-46B8-A468-A5A9966E253E}" presName="compNode" presStyleCnt="0"/>
      <dgm:spPr/>
    </dgm:pt>
    <dgm:pt modelId="{F9F781A7-073C-4DE7-A72E-882E39D40D40}" type="pres">
      <dgm:prSet presAssocID="{9B306A22-34AC-46B8-A468-A5A9966E253E}" presName="bkgdShape" presStyleLbl="node1" presStyleIdx="0" presStyleCnt="4"/>
      <dgm:spPr/>
      <dgm:t>
        <a:bodyPr/>
        <a:lstStyle/>
        <a:p>
          <a:endParaRPr lang="es-EC"/>
        </a:p>
      </dgm:t>
    </dgm:pt>
    <dgm:pt modelId="{AD0F1D23-48C4-462E-8F74-C012B5E81CCF}" type="pres">
      <dgm:prSet presAssocID="{9B306A22-34AC-46B8-A468-A5A9966E253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D8E42C-6FE7-4F15-896E-9FEA7BAD7B52}" type="pres">
      <dgm:prSet presAssocID="{9B306A22-34AC-46B8-A468-A5A9966E253E}" presName="invisiNode" presStyleLbl="node1" presStyleIdx="0" presStyleCnt="4"/>
      <dgm:spPr/>
    </dgm:pt>
    <dgm:pt modelId="{1FBE91D0-2B03-49EE-A9DE-114F2DFDB4B3}" type="pres">
      <dgm:prSet presAssocID="{9B306A22-34AC-46B8-A468-A5A9966E253E}" presName="imagNode" presStyleLbl="fgImgPlace1" presStyleIdx="0" presStyleCnt="4" custLinFactNeighborY="-92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tx1"/>
          </a:solidFill>
        </a:ln>
      </dgm:spPr>
    </dgm:pt>
    <dgm:pt modelId="{EB645BBD-37CB-4AFF-B5AB-5E94389F4CE4}" type="pres">
      <dgm:prSet presAssocID="{F92528A6-3D4F-4954-BF08-3D7977D47632}" presName="sibTrans" presStyleLbl="sibTrans2D1" presStyleIdx="0" presStyleCnt="0"/>
      <dgm:spPr/>
      <dgm:t>
        <a:bodyPr/>
        <a:lstStyle/>
        <a:p>
          <a:endParaRPr lang="es-EC"/>
        </a:p>
      </dgm:t>
    </dgm:pt>
    <dgm:pt modelId="{ADCFF6C1-2011-44E2-ADA6-83C13AB4CECC}" type="pres">
      <dgm:prSet presAssocID="{D45CE626-3FF5-420F-ACC2-D799910A8B57}" presName="compNode" presStyleCnt="0"/>
      <dgm:spPr/>
    </dgm:pt>
    <dgm:pt modelId="{434835D3-A293-49EF-8ADF-2101A0B9998E}" type="pres">
      <dgm:prSet presAssocID="{D45CE626-3FF5-420F-ACC2-D799910A8B57}" presName="bkgdShape" presStyleLbl="node1" presStyleIdx="1" presStyleCnt="4"/>
      <dgm:spPr/>
      <dgm:t>
        <a:bodyPr/>
        <a:lstStyle/>
        <a:p>
          <a:endParaRPr lang="es-EC"/>
        </a:p>
      </dgm:t>
    </dgm:pt>
    <dgm:pt modelId="{D54A4FD3-4707-47F2-B9F4-C6BFF3EFDD50}" type="pres">
      <dgm:prSet presAssocID="{D45CE626-3FF5-420F-ACC2-D799910A8B57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559A81-01E9-47ED-9895-0D643DD583C1}" type="pres">
      <dgm:prSet presAssocID="{D45CE626-3FF5-420F-ACC2-D799910A8B57}" presName="invisiNode" presStyleLbl="node1" presStyleIdx="1" presStyleCnt="4"/>
      <dgm:spPr/>
    </dgm:pt>
    <dgm:pt modelId="{76A904D1-7BD0-4DE8-857F-6428F55C2F55}" type="pres">
      <dgm:prSet presAssocID="{D45CE626-3FF5-420F-ACC2-D799910A8B57}" presName="imagNode" presStyleLbl="fgImgPlace1" presStyleIdx="1" presStyleCnt="4" custLinFactNeighborY="-928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chemeClr val="tx1"/>
          </a:solidFill>
        </a:ln>
      </dgm:spPr>
    </dgm:pt>
    <dgm:pt modelId="{9239C503-BAEA-48CE-85AA-EFCD1E597C21}" type="pres">
      <dgm:prSet presAssocID="{E26E4A83-2766-4423-BAFF-12B0C7AB21A6}" presName="sibTrans" presStyleLbl="sibTrans2D1" presStyleIdx="0" presStyleCnt="0"/>
      <dgm:spPr/>
      <dgm:t>
        <a:bodyPr/>
        <a:lstStyle/>
        <a:p>
          <a:endParaRPr lang="es-EC"/>
        </a:p>
      </dgm:t>
    </dgm:pt>
    <dgm:pt modelId="{4B17A379-55C9-415A-9E93-EBA4EC4D42AE}" type="pres">
      <dgm:prSet presAssocID="{DFDE5733-12B1-410C-B49E-71E5F063F55D}" presName="compNode" presStyleCnt="0"/>
      <dgm:spPr/>
    </dgm:pt>
    <dgm:pt modelId="{40E2A5FD-8C69-49B4-940E-616F43ECB8A7}" type="pres">
      <dgm:prSet presAssocID="{DFDE5733-12B1-410C-B49E-71E5F063F55D}" presName="bkgdShape" presStyleLbl="node1" presStyleIdx="2" presStyleCnt="4"/>
      <dgm:spPr/>
      <dgm:t>
        <a:bodyPr/>
        <a:lstStyle/>
        <a:p>
          <a:endParaRPr lang="es-EC"/>
        </a:p>
      </dgm:t>
    </dgm:pt>
    <dgm:pt modelId="{D584AC03-0DC9-4586-8402-DDD5F0B7EBD6}" type="pres">
      <dgm:prSet presAssocID="{DFDE5733-12B1-410C-B49E-71E5F063F55D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5424E5-7B45-4687-A380-370425683212}" type="pres">
      <dgm:prSet presAssocID="{DFDE5733-12B1-410C-B49E-71E5F063F55D}" presName="invisiNode" presStyleLbl="node1" presStyleIdx="2" presStyleCnt="4"/>
      <dgm:spPr/>
    </dgm:pt>
    <dgm:pt modelId="{6F159BEA-3A5D-4C86-A762-EA2CB7ECC1F0}" type="pres">
      <dgm:prSet presAssocID="{DFDE5733-12B1-410C-B49E-71E5F063F55D}" presName="imagNode" presStyleLbl="fgImgPlace1" presStyleIdx="2" presStyleCnt="4" custLinFactNeighborY="-928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tx1"/>
          </a:solidFill>
        </a:ln>
      </dgm:spPr>
    </dgm:pt>
    <dgm:pt modelId="{07DD83DE-45BB-488C-9D3A-D30CB65D82CF}" type="pres">
      <dgm:prSet presAssocID="{F96A109A-3653-4DA2-8991-CC6D841AE7F9}" presName="sibTrans" presStyleLbl="sibTrans2D1" presStyleIdx="0" presStyleCnt="0"/>
      <dgm:spPr/>
      <dgm:t>
        <a:bodyPr/>
        <a:lstStyle/>
        <a:p>
          <a:endParaRPr lang="es-EC"/>
        </a:p>
      </dgm:t>
    </dgm:pt>
    <dgm:pt modelId="{27A8BECD-3758-45FF-8EF1-828A414369F1}" type="pres">
      <dgm:prSet presAssocID="{A020421E-8662-4978-8587-A75060F6E436}" presName="compNode" presStyleCnt="0"/>
      <dgm:spPr/>
    </dgm:pt>
    <dgm:pt modelId="{509332FD-6A1D-44AB-9CD8-83DD8DD58D87}" type="pres">
      <dgm:prSet presAssocID="{A020421E-8662-4978-8587-A75060F6E436}" presName="bkgdShape" presStyleLbl="node1" presStyleIdx="3" presStyleCnt="4" custLinFactNeighborX="2593" custLinFactNeighborY="1901"/>
      <dgm:spPr/>
      <dgm:t>
        <a:bodyPr/>
        <a:lstStyle/>
        <a:p>
          <a:endParaRPr lang="es-EC"/>
        </a:p>
      </dgm:t>
    </dgm:pt>
    <dgm:pt modelId="{3F132C7A-7393-40BB-B3A9-86F0968EB8EA}" type="pres">
      <dgm:prSet presAssocID="{A020421E-8662-4978-8587-A75060F6E43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343A4B-754C-41D1-ABB3-375FF519B475}" type="pres">
      <dgm:prSet presAssocID="{A020421E-8662-4978-8587-A75060F6E436}" presName="invisiNode" presStyleLbl="node1" presStyleIdx="3" presStyleCnt="4"/>
      <dgm:spPr/>
    </dgm:pt>
    <dgm:pt modelId="{E9B9CAEC-B3DD-43F7-B61E-0D57E8B7DB9C}" type="pres">
      <dgm:prSet presAssocID="{A020421E-8662-4978-8587-A75060F6E436}" presName="imagNode" presStyleLbl="fgImgPlace1" presStyleIdx="3" presStyleCnt="4" custLinFactNeighborY="-928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chemeClr val="tx1"/>
          </a:solidFill>
        </a:ln>
      </dgm:spPr>
    </dgm:pt>
  </dgm:ptLst>
  <dgm:cxnLst>
    <dgm:cxn modelId="{6CD15951-3FF9-48C4-AA9C-809F8C8CC059}" type="presOf" srcId="{A020421E-8662-4978-8587-A75060F6E436}" destId="{3F132C7A-7393-40BB-B3A9-86F0968EB8EA}" srcOrd="1" destOrd="0" presId="urn:microsoft.com/office/officeart/2005/8/layout/hList7"/>
    <dgm:cxn modelId="{E5C64368-8570-4A6A-992D-808625556481}" type="presOf" srcId="{D45CE626-3FF5-420F-ACC2-D799910A8B57}" destId="{D54A4FD3-4707-47F2-B9F4-C6BFF3EFDD50}" srcOrd="1" destOrd="0" presId="urn:microsoft.com/office/officeart/2005/8/layout/hList7"/>
    <dgm:cxn modelId="{6872C503-D8B9-4ADC-8178-0F0E4C1657B7}" type="presOf" srcId="{A020421E-8662-4978-8587-A75060F6E436}" destId="{509332FD-6A1D-44AB-9CD8-83DD8DD58D87}" srcOrd="0" destOrd="0" presId="urn:microsoft.com/office/officeart/2005/8/layout/hList7"/>
    <dgm:cxn modelId="{8ADEBD80-5F9F-4FD3-B284-6B658D5A545E}" type="presOf" srcId="{F92528A6-3D4F-4954-BF08-3D7977D47632}" destId="{EB645BBD-37CB-4AFF-B5AB-5E94389F4CE4}" srcOrd="0" destOrd="0" presId="urn:microsoft.com/office/officeart/2005/8/layout/hList7"/>
    <dgm:cxn modelId="{98D24056-DE68-4C2F-B824-5434CB44A17C}" type="presOf" srcId="{F96A109A-3653-4DA2-8991-CC6D841AE7F9}" destId="{07DD83DE-45BB-488C-9D3A-D30CB65D82CF}" srcOrd="0" destOrd="0" presId="urn:microsoft.com/office/officeart/2005/8/layout/hList7"/>
    <dgm:cxn modelId="{52996F40-021E-4594-9958-576C6FA61BD6}" srcId="{30640B9B-931C-48D1-8A52-2EC1DE63A2C0}" destId="{9B306A22-34AC-46B8-A468-A5A9966E253E}" srcOrd="0" destOrd="0" parTransId="{CA2BC0F3-FEEA-4546-A9BF-ED17791B2363}" sibTransId="{F92528A6-3D4F-4954-BF08-3D7977D47632}"/>
    <dgm:cxn modelId="{C25313C9-21C2-4319-A9E4-E67F9E54372B}" type="presOf" srcId="{E26E4A83-2766-4423-BAFF-12B0C7AB21A6}" destId="{9239C503-BAEA-48CE-85AA-EFCD1E597C21}" srcOrd="0" destOrd="0" presId="urn:microsoft.com/office/officeart/2005/8/layout/hList7"/>
    <dgm:cxn modelId="{7680337E-D09D-492D-B415-578834597A36}" type="presOf" srcId="{DFDE5733-12B1-410C-B49E-71E5F063F55D}" destId="{D584AC03-0DC9-4586-8402-DDD5F0B7EBD6}" srcOrd="1" destOrd="0" presId="urn:microsoft.com/office/officeart/2005/8/layout/hList7"/>
    <dgm:cxn modelId="{6AEDFF85-7E1D-479A-BA98-F649404AEF15}" type="presOf" srcId="{9B306A22-34AC-46B8-A468-A5A9966E253E}" destId="{AD0F1D23-48C4-462E-8F74-C012B5E81CCF}" srcOrd="1" destOrd="0" presId="urn:microsoft.com/office/officeart/2005/8/layout/hList7"/>
    <dgm:cxn modelId="{05B21700-5AC9-4A87-9164-1CF4120F82B5}" srcId="{30640B9B-931C-48D1-8A52-2EC1DE63A2C0}" destId="{A020421E-8662-4978-8587-A75060F6E436}" srcOrd="3" destOrd="0" parTransId="{D0E64C06-21B5-4267-A052-5247E3C17CE9}" sibTransId="{8BD3ABD9-CAF7-4E8A-9544-7AADCAC99F9E}"/>
    <dgm:cxn modelId="{36936A28-DE36-4296-928A-6C9E9EE65DFA}" type="presOf" srcId="{9B306A22-34AC-46B8-A468-A5A9966E253E}" destId="{F9F781A7-073C-4DE7-A72E-882E39D40D40}" srcOrd="0" destOrd="0" presId="urn:microsoft.com/office/officeart/2005/8/layout/hList7"/>
    <dgm:cxn modelId="{AB140320-C391-4891-8F2D-DC214BD60BEA}" type="presOf" srcId="{30640B9B-931C-48D1-8A52-2EC1DE63A2C0}" destId="{C9743CF5-B6E2-4FFD-AAD6-16948A313BC2}" srcOrd="0" destOrd="0" presId="urn:microsoft.com/office/officeart/2005/8/layout/hList7"/>
    <dgm:cxn modelId="{C3F2A45A-EE5C-41B3-A4CD-5E35E0BB4004}" type="presOf" srcId="{DFDE5733-12B1-410C-B49E-71E5F063F55D}" destId="{40E2A5FD-8C69-49B4-940E-616F43ECB8A7}" srcOrd="0" destOrd="0" presId="urn:microsoft.com/office/officeart/2005/8/layout/hList7"/>
    <dgm:cxn modelId="{2C8649D9-D625-4A76-9FD8-0898C1AB5F58}" srcId="{30640B9B-931C-48D1-8A52-2EC1DE63A2C0}" destId="{D45CE626-3FF5-420F-ACC2-D799910A8B57}" srcOrd="1" destOrd="0" parTransId="{846E1F13-1AF8-4315-8F88-734178730F24}" sibTransId="{E26E4A83-2766-4423-BAFF-12B0C7AB21A6}"/>
    <dgm:cxn modelId="{4300A457-DD65-4903-B8BA-370968EBB2C8}" type="presOf" srcId="{D45CE626-3FF5-420F-ACC2-D799910A8B57}" destId="{434835D3-A293-49EF-8ADF-2101A0B9998E}" srcOrd="0" destOrd="0" presId="urn:microsoft.com/office/officeart/2005/8/layout/hList7"/>
    <dgm:cxn modelId="{A2322CC1-593F-49B8-BC16-8FD87E313801}" srcId="{30640B9B-931C-48D1-8A52-2EC1DE63A2C0}" destId="{DFDE5733-12B1-410C-B49E-71E5F063F55D}" srcOrd="2" destOrd="0" parTransId="{1571867F-E804-43F5-A9A4-9E6A57A097E9}" sibTransId="{F96A109A-3653-4DA2-8991-CC6D841AE7F9}"/>
    <dgm:cxn modelId="{EC1C30F7-91AA-4380-A07E-F411EB091676}" type="presParOf" srcId="{C9743CF5-B6E2-4FFD-AAD6-16948A313BC2}" destId="{B829B88E-F93D-4769-840B-F156BCB60FF1}" srcOrd="0" destOrd="0" presId="urn:microsoft.com/office/officeart/2005/8/layout/hList7"/>
    <dgm:cxn modelId="{9F024ADB-B45D-4389-BA0C-966BFCA37A44}" type="presParOf" srcId="{C9743CF5-B6E2-4FFD-AAD6-16948A313BC2}" destId="{92BD79AA-B0B5-420E-9976-E0AEAF221398}" srcOrd="1" destOrd="0" presId="urn:microsoft.com/office/officeart/2005/8/layout/hList7"/>
    <dgm:cxn modelId="{C1A0A116-98FA-4EF7-8E61-EE086967EC53}" type="presParOf" srcId="{92BD79AA-B0B5-420E-9976-E0AEAF221398}" destId="{9F16C54B-EB9D-4140-97DA-EC35CF0500AF}" srcOrd="0" destOrd="0" presId="urn:microsoft.com/office/officeart/2005/8/layout/hList7"/>
    <dgm:cxn modelId="{EB53F9E7-14DD-4861-9812-50A2CDA26A83}" type="presParOf" srcId="{9F16C54B-EB9D-4140-97DA-EC35CF0500AF}" destId="{F9F781A7-073C-4DE7-A72E-882E39D40D40}" srcOrd="0" destOrd="0" presId="urn:microsoft.com/office/officeart/2005/8/layout/hList7"/>
    <dgm:cxn modelId="{6C532D72-BF1A-4DAC-AC98-70D6E8B8247B}" type="presParOf" srcId="{9F16C54B-EB9D-4140-97DA-EC35CF0500AF}" destId="{AD0F1D23-48C4-462E-8F74-C012B5E81CCF}" srcOrd="1" destOrd="0" presId="urn:microsoft.com/office/officeart/2005/8/layout/hList7"/>
    <dgm:cxn modelId="{2BBDC243-FE22-482E-84FB-28DCF11F047B}" type="presParOf" srcId="{9F16C54B-EB9D-4140-97DA-EC35CF0500AF}" destId="{5FD8E42C-6FE7-4F15-896E-9FEA7BAD7B52}" srcOrd="2" destOrd="0" presId="urn:microsoft.com/office/officeart/2005/8/layout/hList7"/>
    <dgm:cxn modelId="{370959BD-380D-43DA-A771-BFB5FB90F16A}" type="presParOf" srcId="{9F16C54B-EB9D-4140-97DA-EC35CF0500AF}" destId="{1FBE91D0-2B03-49EE-A9DE-114F2DFDB4B3}" srcOrd="3" destOrd="0" presId="urn:microsoft.com/office/officeart/2005/8/layout/hList7"/>
    <dgm:cxn modelId="{B1DD63C1-AAE5-4680-83B0-704EF018610F}" type="presParOf" srcId="{92BD79AA-B0B5-420E-9976-E0AEAF221398}" destId="{EB645BBD-37CB-4AFF-B5AB-5E94389F4CE4}" srcOrd="1" destOrd="0" presId="urn:microsoft.com/office/officeart/2005/8/layout/hList7"/>
    <dgm:cxn modelId="{9456D1A3-4ECA-4E73-BDE8-D7557A18A9F7}" type="presParOf" srcId="{92BD79AA-B0B5-420E-9976-E0AEAF221398}" destId="{ADCFF6C1-2011-44E2-ADA6-83C13AB4CECC}" srcOrd="2" destOrd="0" presId="urn:microsoft.com/office/officeart/2005/8/layout/hList7"/>
    <dgm:cxn modelId="{AE713E58-2241-460A-8E1F-F31F5060CF62}" type="presParOf" srcId="{ADCFF6C1-2011-44E2-ADA6-83C13AB4CECC}" destId="{434835D3-A293-49EF-8ADF-2101A0B9998E}" srcOrd="0" destOrd="0" presId="urn:microsoft.com/office/officeart/2005/8/layout/hList7"/>
    <dgm:cxn modelId="{BAD8CB27-E069-4777-A7FC-0EBD79F5ADC2}" type="presParOf" srcId="{ADCFF6C1-2011-44E2-ADA6-83C13AB4CECC}" destId="{D54A4FD3-4707-47F2-B9F4-C6BFF3EFDD50}" srcOrd="1" destOrd="0" presId="urn:microsoft.com/office/officeart/2005/8/layout/hList7"/>
    <dgm:cxn modelId="{94F63C26-E56B-4DC9-AF1E-9F9E5720042E}" type="presParOf" srcId="{ADCFF6C1-2011-44E2-ADA6-83C13AB4CECC}" destId="{9E559A81-01E9-47ED-9895-0D643DD583C1}" srcOrd="2" destOrd="0" presId="urn:microsoft.com/office/officeart/2005/8/layout/hList7"/>
    <dgm:cxn modelId="{68D25050-18E8-40C9-9E7F-9218EFBB3006}" type="presParOf" srcId="{ADCFF6C1-2011-44E2-ADA6-83C13AB4CECC}" destId="{76A904D1-7BD0-4DE8-857F-6428F55C2F55}" srcOrd="3" destOrd="0" presId="urn:microsoft.com/office/officeart/2005/8/layout/hList7"/>
    <dgm:cxn modelId="{89DAF766-5A6B-46D1-B792-1A79E53822E7}" type="presParOf" srcId="{92BD79AA-B0B5-420E-9976-E0AEAF221398}" destId="{9239C503-BAEA-48CE-85AA-EFCD1E597C21}" srcOrd="3" destOrd="0" presId="urn:microsoft.com/office/officeart/2005/8/layout/hList7"/>
    <dgm:cxn modelId="{22876B3F-AA5E-4A07-8F96-EA2F5AFEDBE0}" type="presParOf" srcId="{92BD79AA-B0B5-420E-9976-E0AEAF221398}" destId="{4B17A379-55C9-415A-9E93-EBA4EC4D42AE}" srcOrd="4" destOrd="0" presId="urn:microsoft.com/office/officeart/2005/8/layout/hList7"/>
    <dgm:cxn modelId="{29177249-CADD-4173-9387-3E9CC4033AB5}" type="presParOf" srcId="{4B17A379-55C9-415A-9E93-EBA4EC4D42AE}" destId="{40E2A5FD-8C69-49B4-940E-616F43ECB8A7}" srcOrd="0" destOrd="0" presId="urn:microsoft.com/office/officeart/2005/8/layout/hList7"/>
    <dgm:cxn modelId="{BB3196C5-7B60-4EE4-A58F-A2F1C1BB2B33}" type="presParOf" srcId="{4B17A379-55C9-415A-9E93-EBA4EC4D42AE}" destId="{D584AC03-0DC9-4586-8402-DDD5F0B7EBD6}" srcOrd="1" destOrd="0" presId="urn:microsoft.com/office/officeart/2005/8/layout/hList7"/>
    <dgm:cxn modelId="{EF1FA737-82F1-4788-8218-DBAC41C980C5}" type="presParOf" srcId="{4B17A379-55C9-415A-9E93-EBA4EC4D42AE}" destId="{735424E5-7B45-4687-A380-370425683212}" srcOrd="2" destOrd="0" presId="urn:microsoft.com/office/officeart/2005/8/layout/hList7"/>
    <dgm:cxn modelId="{854CC985-1E9D-4EC2-93B1-F4EB2D40E76C}" type="presParOf" srcId="{4B17A379-55C9-415A-9E93-EBA4EC4D42AE}" destId="{6F159BEA-3A5D-4C86-A762-EA2CB7ECC1F0}" srcOrd="3" destOrd="0" presId="urn:microsoft.com/office/officeart/2005/8/layout/hList7"/>
    <dgm:cxn modelId="{4F77D0AA-A4D5-4E77-9CAE-67904857FAFB}" type="presParOf" srcId="{92BD79AA-B0B5-420E-9976-E0AEAF221398}" destId="{07DD83DE-45BB-488C-9D3A-D30CB65D82CF}" srcOrd="5" destOrd="0" presId="urn:microsoft.com/office/officeart/2005/8/layout/hList7"/>
    <dgm:cxn modelId="{A522ABF3-BA38-4D99-8352-577F69786B89}" type="presParOf" srcId="{92BD79AA-B0B5-420E-9976-E0AEAF221398}" destId="{27A8BECD-3758-45FF-8EF1-828A414369F1}" srcOrd="6" destOrd="0" presId="urn:microsoft.com/office/officeart/2005/8/layout/hList7"/>
    <dgm:cxn modelId="{AEAC6BD3-963E-4C0C-BDDA-8BE185DD24C6}" type="presParOf" srcId="{27A8BECD-3758-45FF-8EF1-828A414369F1}" destId="{509332FD-6A1D-44AB-9CD8-83DD8DD58D87}" srcOrd="0" destOrd="0" presId="urn:microsoft.com/office/officeart/2005/8/layout/hList7"/>
    <dgm:cxn modelId="{B411225B-6953-443B-B839-029A717955BC}" type="presParOf" srcId="{27A8BECD-3758-45FF-8EF1-828A414369F1}" destId="{3F132C7A-7393-40BB-B3A9-86F0968EB8EA}" srcOrd="1" destOrd="0" presId="urn:microsoft.com/office/officeart/2005/8/layout/hList7"/>
    <dgm:cxn modelId="{B4D1D45C-B40B-4967-9367-5AEF97E1AA46}" type="presParOf" srcId="{27A8BECD-3758-45FF-8EF1-828A414369F1}" destId="{E7343A4B-754C-41D1-ABB3-375FF519B475}" srcOrd="2" destOrd="0" presId="urn:microsoft.com/office/officeart/2005/8/layout/hList7"/>
    <dgm:cxn modelId="{F7653119-5418-4E80-89AA-C27D3540BE50}" type="presParOf" srcId="{27A8BECD-3758-45FF-8EF1-828A414369F1}" destId="{E9B9CAEC-B3DD-43F7-B61E-0D57E8B7DB9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DB245-C086-4A91-B112-ED70AC67B1A1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D228D4-E533-46FC-8BA1-F6051C35E95E}">
      <dsp:nvSpPr>
        <dsp:cNvPr id="0" name=""/>
        <dsp:cNvSpPr/>
      </dsp:nvSpPr>
      <dsp:spPr>
        <a:xfrm>
          <a:off x="434398" y="285347"/>
          <a:ext cx="6893866" cy="570477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Antecedentes y nuevas conceptualizaciones</a:t>
          </a:r>
          <a:endParaRPr lang="es-EC" sz="20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398" y="285347"/>
        <a:ext cx="6893866" cy="570477"/>
      </dsp:txXfrm>
    </dsp:sp>
    <dsp:sp modelId="{0762D716-D663-4147-A0A4-132F91311EF1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D61D2-9F28-486B-B68C-8B9E52346F27}">
      <dsp:nvSpPr>
        <dsp:cNvPr id="0" name=""/>
        <dsp:cNvSpPr/>
      </dsp:nvSpPr>
      <dsp:spPr>
        <a:xfrm>
          <a:off x="903654" y="1142081"/>
          <a:ext cx="6424610" cy="568223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tx1">
              <a:lumMod val="85000"/>
              <a:lumOff val="1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s-EC" sz="20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Planteamiento de la Hipótesis y Objetivos</a:t>
          </a:r>
          <a:endParaRPr lang="es-EC" sz="20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3654" y="1142081"/>
        <a:ext cx="6424610" cy="568223"/>
      </dsp:txXfrm>
    </dsp:sp>
    <dsp:sp modelId="{236D507F-D5E9-45EE-AEA3-96EA1F5AB925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1DAF7-94E0-4D34-A354-C9AE552E98B2}">
      <dsp:nvSpPr>
        <dsp:cNvPr id="0" name=""/>
        <dsp:cNvSpPr/>
      </dsp:nvSpPr>
      <dsp:spPr>
        <a:xfrm>
          <a:off x="1118233" y="1996562"/>
          <a:ext cx="6210030" cy="570477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tx1">
              <a:lumMod val="85000"/>
              <a:lumOff val="1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s-EC" sz="20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Determinación del cambio de la Matriz Energética</a:t>
          </a:r>
          <a:endParaRPr lang="es-EC" sz="20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8233" y="1996562"/>
        <a:ext cx="6210030" cy="570477"/>
      </dsp:txXfrm>
    </dsp:sp>
    <dsp:sp modelId="{882C2FED-6FB2-47D8-8F8F-1EB5EEA03960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FC3533-7E15-41FC-939D-65ACFB281151}">
      <dsp:nvSpPr>
        <dsp:cNvPr id="0" name=""/>
        <dsp:cNvSpPr/>
      </dsp:nvSpPr>
      <dsp:spPr>
        <a:xfrm>
          <a:off x="1118233" y="2851627"/>
          <a:ext cx="6210030" cy="570477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Influencia en la Seguridad Nacional</a:t>
          </a:r>
          <a:endParaRPr lang="es-EC" sz="20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8233" y="2851627"/>
        <a:ext cx="6210030" cy="570477"/>
      </dsp:txXfrm>
    </dsp:sp>
    <dsp:sp modelId="{8AAA5600-ED15-416E-BB08-58EC302047DB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373CCD-1C86-4FFF-AD62-A95C5B5815D4}">
      <dsp:nvSpPr>
        <dsp:cNvPr id="0" name=""/>
        <dsp:cNvSpPr/>
      </dsp:nvSpPr>
      <dsp:spPr>
        <a:xfrm>
          <a:off x="903654" y="3707235"/>
          <a:ext cx="6424610" cy="570477"/>
        </a:xfrm>
        <a:prstGeom prst="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Criterios para optimizar la protección y defensa.</a:t>
          </a:r>
          <a:endParaRPr lang="es-EC" sz="20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3654" y="3707235"/>
        <a:ext cx="6424610" cy="570477"/>
      </dsp:txXfrm>
    </dsp:sp>
    <dsp:sp modelId="{1F7DFD2E-5869-4347-9D0D-EDF009863828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0AB51-8F7C-4F8B-813F-83A51EA430B7}">
      <dsp:nvSpPr>
        <dsp:cNvPr id="0" name=""/>
        <dsp:cNvSpPr/>
      </dsp:nvSpPr>
      <dsp:spPr>
        <a:xfrm>
          <a:off x="434398" y="4562842"/>
          <a:ext cx="6893866" cy="570477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Conclusiones y recomendación</a:t>
          </a:r>
          <a:endParaRPr lang="es-EC" sz="20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398" y="4562842"/>
        <a:ext cx="6893866" cy="570477"/>
      </dsp:txXfrm>
    </dsp:sp>
    <dsp:sp modelId="{46614066-B951-4886-AE22-8C4E70245CC3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extrusionH="76200" contourW="12700">
          <a:extrusionClr>
            <a:schemeClr val="bg1"/>
          </a:extrusionClr>
          <a:contourClr>
            <a:schemeClr val="tx2">
              <a:lumMod val="75000"/>
            </a:schemeClr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781A7-073C-4DE7-A72E-882E39D40D40}">
      <dsp:nvSpPr>
        <dsp:cNvPr id="0" name=""/>
        <dsp:cNvSpPr/>
      </dsp:nvSpPr>
      <dsp:spPr>
        <a:xfrm>
          <a:off x="1969" y="0"/>
          <a:ext cx="2064104" cy="5418667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ÁMBITO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POLÍTICO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s-EC" sz="1400" b="1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Autarquía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Gobierno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Objetivos Nacionales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Soberanía Energética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Política Energética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Desarrollo Nacional</a:t>
          </a:r>
          <a:endParaRPr lang="es-EC" sz="13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69" y="2167466"/>
        <a:ext cx="2064104" cy="2167466"/>
      </dsp:txXfrm>
    </dsp:sp>
    <dsp:sp modelId="{1FBE91D0-2B03-49EE-A9DE-114F2DFDB4B3}">
      <dsp:nvSpPr>
        <dsp:cNvPr id="0" name=""/>
        <dsp:cNvSpPr/>
      </dsp:nvSpPr>
      <dsp:spPr>
        <a:xfrm>
          <a:off x="131813" y="157634"/>
          <a:ext cx="1804416" cy="18044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835D3-A293-49EF-8ADF-2101A0B9998E}">
      <dsp:nvSpPr>
        <dsp:cNvPr id="0" name=""/>
        <dsp:cNvSpPr/>
      </dsp:nvSpPr>
      <dsp:spPr>
        <a:xfrm>
          <a:off x="2127996" y="0"/>
          <a:ext cx="2064104" cy="541866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ÁMBITO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ECONÓMICO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s-EC" sz="400" b="1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Economía Nacional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Economía de la Defensa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b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Matriz Energética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Eficiencia Energética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Sostenibilidad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Energías Renovables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Combustibles Fósiles</a:t>
          </a:r>
          <a:endParaRPr lang="es-EC" sz="13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7996" y="2167466"/>
        <a:ext cx="2064104" cy="2167466"/>
      </dsp:txXfrm>
    </dsp:sp>
    <dsp:sp modelId="{76A904D1-7BD0-4DE8-857F-6428F55C2F55}">
      <dsp:nvSpPr>
        <dsp:cNvPr id="0" name=""/>
        <dsp:cNvSpPr/>
      </dsp:nvSpPr>
      <dsp:spPr>
        <a:xfrm>
          <a:off x="2257840" y="157634"/>
          <a:ext cx="1804416" cy="18044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E2A5FD-8C69-49B4-940E-616F43ECB8A7}">
      <dsp:nvSpPr>
        <dsp:cNvPr id="0" name=""/>
        <dsp:cNvSpPr/>
      </dsp:nvSpPr>
      <dsp:spPr>
        <a:xfrm>
          <a:off x="4254024" y="0"/>
          <a:ext cx="2064104" cy="541866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ÁMBITO DIPLOMÁTICO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s-EC" sz="1400" b="1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Diplomacia Económica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Internacionalización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Proyección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54024" y="2167466"/>
        <a:ext cx="2064104" cy="2167466"/>
      </dsp:txXfrm>
    </dsp:sp>
    <dsp:sp modelId="{6F159BEA-3A5D-4C86-A762-EA2CB7ECC1F0}">
      <dsp:nvSpPr>
        <dsp:cNvPr id="0" name=""/>
        <dsp:cNvSpPr/>
      </dsp:nvSpPr>
      <dsp:spPr>
        <a:xfrm>
          <a:off x="4383868" y="157634"/>
          <a:ext cx="1804416" cy="180441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332FD-6A1D-44AB-9CD8-83DD8DD58D87}">
      <dsp:nvSpPr>
        <dsp:cNvPr id="0" name=""/>
        <dsp:cNvSpPr/>
      </dsp:nvSpPr>
      <dsp:spPr>
        <a:xfrm>
          <a:off x="6382020" y="0"/>
          <a:ext cx="2064104" cy="5418667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ÁMBITO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MILITAR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s-EC" sz="1400" b="1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b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Seguridad Nacional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Seguridad Energética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Defensa Nacional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Disuasión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s-EC" sz="1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Fuerzas Armadas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endParaRPr lang="es-EC" sz="90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82020" y="2167466"/>
        <a:ext cx="2064104" cy="2167466"/>
      </dsp:txXfrm>
    </dsp:sp>
    <dsp:sp modelId="{E9B9CAEC-B3DD-43F7-B61E-0D57E8B7DB9C}">
      <dsp:nvSpPr>
        <dsp:cNvPr id="0" name=""/>
        <dsp:cNvSpPr/>
      </dsp:nvSpPr>
      <dsp:spPr>
        <a:xfrm>
          <a:off x="6509895" y="157634"/>
          <a:ext cx="1804416" cy="180441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9B88E-F93D-4769-840B-F156BCB60FF1}">
      <dsp:nvSpPr>
        <dsp:cNvPr id="0" name=""/>
        <dsp:cNvSpPr/>
      </dsp:nvSpPr>
      <dsp:spPr>
        <a:xfrm>
          <a:off x="337844" y="4463762"/>
          <a:ext cx="7770435" cy="812800"/>
        </a:xfrm>
        <a:prstGeom prst="leftRightArrow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DE665-2DF8-44B1-B1D7-11F7A1513C8F}" type="datetimeFigureOut">
              <a:rPr lang="es-EC" smtClean="0"/>
              <a:t>02/04/2019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A99B8-6C47-4F3B-B22C-64C88980CC1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7178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6360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0060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4177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4859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68554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6450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84983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88049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7219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489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7232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7834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9058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726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68166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>
                <a:solidFill>
                  <a:prstClr val="black"/>
                </a:solidFill>
              </a:rPr>
              <a:pPr/>
              <a:t>31</a:t>
            </a:fld>
            <a:endParaRPr lang="es-EC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55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590331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798151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49241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67176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36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1285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60637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50992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499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2958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9175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9966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3738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A99B8-6C47-4F3B-B22C-64C88980CC17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9771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AEC1-7B0C-4860-9029-9AA7C998F08F}" type="datetime1">
              <a:rPr lang="es-EC" smtClean="0"/>
              <a:t>02/04/2019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6468-81FB-459C-BDE0-F1EF64F727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909422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C534-4F17-4815-8747-D9EE8909F09D}" type="datetime1">
              <a:rPr lang="es-EC" smtClean="0"/>
              <a:t>02/04/2019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6468-81FB-459C-BDE0-F1EF64F727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629221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BEF9E-F709-4A37-AF83-D0285A0DEA3C}" type="datetime1">
              <a:rPr lang="es-EC" smtClean="0"/>
              <a:t>02/04/2019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6468-81FB-459C-BDE0-F1EF64F727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974363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8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8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4165600" y="6245226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4165600" y="6245226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5722939"/>
            <a:ext cx="12192000" cy="1135063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89984" y="260352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 sz="1800">
              <a:solidFill>
                <a:prstClr val="black"/>
              </a:solidFill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-48682" y="15850"/>
            <a:ext cx="3839828" cy="6048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686389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421B-CD2D-484F-A23E-43A84DF945A2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17268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BF54-85D6-4E81-BA9B-B2EC3D82D9D4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01137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837D-8238-4480-8537-3CB778FE5C14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7119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F672-A1C9-45A7-B458-22A73115C2ED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1159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D59F-6B24-4B48-AEE7-4FA78F63EEAA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93230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757B-EF8E-460C-ABA0-A5CFDBD76E36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05574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18C9-48EE-4436-BB54-07357868B58A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1473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A611-7CCE-47F8-9332-932B381E7F1E}" type="datetime1">
              <a:rPr lang="es-EC" smtClean="0"/>
              <a:t>02/04/2019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6468-81FB-459C-BDE0-F1EF64F727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244278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55AB-D428-4CDF-B5F2-37D6F81A0A49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8974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E87A7-D9A5-456C-93B7-4B3402A59C6F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1383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8A194-0BAF-4BE3-8717-EECADF9D06D3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13769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5285-F881-4E77-B186-040849E9D443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8419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8523-4433-4930-B113-E20FEADAE816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91848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2B92-D445-4DD9-9E9D-F9E04364D9E1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052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A7E7-2D8B-410F-A052-A7D6CD160389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5129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FC2FD-7D73-41AD-A0FA-FED2562B0D66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8173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8D49-7D9C-4BBD-8E8D-09E6B70C9F27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10544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13177-D91B-48EC-9F51-F15FEDD11B75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2601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02D0-5006-47C7-A3CF-295D41143A97}" type="datetime1">
              <a:rPr lang="es-EC" smtClean="0"/>
              <a:t>02/04/2019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6468-81FB-459C-BDE0-F1EF64F727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78244151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AD2A-1688-4824-893A-102CA66EFD56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80563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8D2D-EC90-4F3F-B812-07CB284BA0EF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97353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93B6-9903-497A-BCE0-CB39A9BCD2DE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28926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5E31E-B969-47C8-8C21-CEA09715DF90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2509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2D0E-18A5-414F-845A-42DE35D294B1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7768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12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30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04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61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6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F280-5F11-4385-B9CC-ECA92A122E06}" type="datetime1">
              <a:rPr lang="es-EC" smtClean="0"/>
              <a:t>02/04/2019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6468-81FB-459C-BDE0-F1EF64F727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8015003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03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718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73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63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40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31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8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8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4165600" y="6245226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4165600" y="6245226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5722939"/>
            <a:ext cx="12192000" cy="1135063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89984" y="260352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 sz="1800">
              <a:solidFill>
                <a:prstClr val="black"/>
              </a:solidFill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-48682" y="15850"/>
            <a:ext cx="3839828" cy="6048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99340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46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901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1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5BDC-0D2B-47B0-A5C2-9F7F1A5E6F6E}" type="datetime1">
              <a:rPr lang="es-EC" smtClean="0"/>
              <a:t>02/04/2019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6468-81FB-459C-BDE0-F1EF64F727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5950488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060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30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7986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200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661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850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88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33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8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8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4165600" y="6245226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>
              <a:solidFill>
                <a:prstClr val="black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4165600" y="6245226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>
              <a:solidFill>
                <a:prstClr val="black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5722939"/>
            <a:ext cx="12192000" cy="1135063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89984" y="260352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 sz="1800">
              <a:solidFill>
                <a:prstClr val="black"/>
              </a:solidFill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-48682" y="15850"/>
            <a:ext cx="3839828" cy="6048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971494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3976-A87A-4379-BF58-68FA2B494DFC}" type="datetime1">
              <a:rPr lang="es-EC" smtClean="0"/>
              <a:t>02/04/2019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6468-81FB-459C-BDE0-F1EF64F727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2392081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6DAD-6433-4187-81A3-E67DF4F492E2}" type="datetime1">
              <a:rPr lang="es-EC" smtClean="0"/>
              <a:t>02/04/2019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6468-81FB-459C-BDE0-F1EF64F727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22517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DE56-F888-4F6E-ADB7-82EE37CE50C0}" type="datetime1">
              <a:rPr lang="es-EC" smtClean="0"/>
              <a:t>02/04/2019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6468-81FB-459C-BDE0-F1EF64F727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570788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4B0D-10F3-45F8-9AED-687628EB08BB}" type="datetime1">
              <a:rPr lang="es-EC" smtClean="0"/>
              <a:t>02/04/2019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66468-81FB-459C-BDE0-F1EF64F727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62011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37C1-6B0F-4813-BEA3-89EE56AD10DE}" type="datetime1">
              <a:rPr lang="es-EC" smtClean="0"/>
              <a:t>02/04/2019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66468-81FB-459C-BDE0-F1EF64F727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6760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4" r:id="rId12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A6BC8-7D4D-48ED-85B2-7E63B6F71698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2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5AA84-0A30-4C04-A956-723240281D8B}" type="datetime1">
              <a:rPr lang="es-EC" smtClean="0">
                <a:solidFill>
                  <a:prstClr val="black">
                    <a:tint val="75000"/>
                  </a:prstClr>
                </a:solidFill>
              </a:rPr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3FF06-6E91-470D-9C36-949CF95A51C7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4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9532F-869A-4B2B-A821-89EDB4FED97C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02/04/2019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9626E-8C15-4CB7-836E-8DF9AADAA455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8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6.png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jpe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6.pn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5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.png"/><Relationship Id="rId9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7.jpeg"/><Relationship Id="rId4" Type="http://schemas.openxmlformats.org/officeDocument/2006/relationships/image" Target="../media/image6.pn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5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microsoft.com/office/2007/relationships/diagramDrawing" Target="../diagrams/drawing2.xml"/><Relationship Id="rId5" Type="http://schemas.openxmlformats.org/officeDocument/2006/relationships/image" Target="../media/image78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26" Type="http://schemas.openxmlformats.org/officeDocument/2006/relationships/image" Target="../media/image106.png"/><Relationship Id="rId3" Type="http://schemas.openxmlformats.org/officeDocument/2006/relationships/image" Target="../media/image5.png"/><Relationship Id="rId21" Type="http://schemas.openxmlformats.org/officeDocument/2006/relationships/image" Target="../media/image101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5" Type="http://schemas.openxmlformats.org/officeDocument/2006/relationships/image" Target="../media/image10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29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24" Type="http://schemas.openxmlformats.org/officeDocument/2006/relationships/image" Target="../media/image104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28" Type="http://schemas.openxmlformats.org/officeDocument/2006/relationships/image" Target="../media/image108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6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Relationship Id="rId27" Type="http://schemas.openxmlformats.org/officeDocument/2006/relationships/image" Target="../media/image107.png"/><Relationship Id="rId30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4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6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E02949-4CF0-41F9-868E-9DB81E933003}" type="slidenum">
              <a:rPr lang="es-EC" sz="140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s-EC" sz="14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AutoShape 1028">
            <a:extLst>
              <a:ext uri="{FF2B5EF4-FFF2-40B4-BE49-F238E27FC236}">
                <a16:creationId xmlns:a16="http://schemas.microsoft.com/office/drawing/2014/main" xmlns="" id="{94FE1950-FD3A-4075-B884-FCEAEBA6B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704" y="2562896"/>
            <a:ext cx="6984776" cy="2450280"/>
          </a:xfrm>
          <a:prstGeom prst="bevel">
            <a:avLst>
              <a:gd name="adj" fmla="val 3384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s-CL" sz="3200" b="1" i="1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“Influencia del cambio de la Matriz </a:t>
            </a:r>
            <a:r>
              <a:rPr lang="es-CL" sz="3200" b="1" i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Energética </a:t>
            </a:r>
          </a:p>
          <a:p>
            <a:pPr algn="ctr">
              <a:lnSpc>
                <a:spcPct val="90000"/>
              </a:lnSpc>
            </a:pPr>
            <a:r>
              <a:rPr lang="es-CL" sz="3200" b="1" i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en </a:t>
            </a:r>
            <a:r>
              <a:rPr lang="es-CL" sz="3200" b="1" i="1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la Seguridad Nacional del Estado ecuatoriano. </a:t>
            </a:r>
            <a:endParaRPr lang="es-CL" sz="3200" b="1" i="1" dirty="0" smtClean="0">
              <a:solidFill>
                <a:schemeClr val="accent3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s-CL" sz="3200" b="1" i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Establecimiento </a:t>
            </a:r>
            <a:r>
              <a:rPr lang="es-CL" sz="3200" b="1" i="1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de criterios para optimizar </a:t>
            </a:r>
            <a:endParaRPr lang="es-CL" sz="3200" b="1" i="1" dirty="0" smtClean="0">
              <a:solidFill>
                <a:schemeClr val="accent3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s-CL" sz="3200" b="1" i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su </a:t>
            </a:r>
            <a:r>
              <a:rPr lang="es-CL" sz="3200" b="1" i="1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protección y defensa”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986777" y="2243424"/>
            <a:ext cx="7149480" cy="638944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defRPr/>
            </a:pPr>
            <a:r>
              <a:rPr lang="es-EC" kern="0" dirty="0">
                <a:solidFill>
                  <a:srgbClr val="336600"/>
                </a:solidFill>
              </a:rPr>
              <a:t>DEFENSA DE TESIS</a:t>
            </a:r>
            <a:endParaRPr lang="es-EC" kern="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066" y="692697"/>
            <a:ext cx="5402263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455200" y="4813121"/>
            <a:ext cx="493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solidFill>
                  <a:prstClr val="black"/>
                </a:solidFill>
              </a:rPr>
              <a:t>AUTOR:</a:t>
            </a:r>
            <a:r>
              <a:rPr lang="es-EC" dirty="0">
                <a:solidFill>
                  <a:prstClr val="black"/>
                </a:solidFill>
              </a:rPr>
              <a:t> </a:t>
            </a:r>
            <a:r>
              <a:rPr lang="es-EC" b="1" i="1" dirty="0" smtClean="0">
                <a:solidFill>
                  <a:prstClr val="black"/>
                </a:solidFill>
              </a:rPr>
              <a:t>EDISON ROBERTO LUNA MALDONADO</a:t>
            </a:r>
            <a:endParaRPr lang="es-EC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45876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E02949-4CF0-41F9-868E-9DB81E933003}" type="slidenum">
              <a:rPr lang="es-EC" sz="140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s-EC" sz="14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32394" y="2219628"/>
            <a:ext cx="6919901" cy="1569660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4800" kern="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Cambio de la Matriz Energética</a:t>
            </a:r>
            <a:endParaRPr kumimoji="0" lang="es-EC" sz="4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29076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upo 50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52" name="Rectángulo 51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53" name="Imagen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54" name="Imagen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55" name="Grupo 54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56" name="Rectángulo 55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24" name="Imagen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879" y="4232626"/>
            <a:ext cx="12378133" cy="2452372"/>
          </a:xfrm>
          <a:prstGeom prst="rect">
            <a:avLst/>
          </a:prstGeom>
        </p:spPr>
      </p:pic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67453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031070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Matriz Energética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665116" y="1960231"/>
            <a:ext cx="34073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i="1" dirty="0" smtClean="0">
                <a:latin typeface="Arial" panose="020B0604020202020204" pitchFamily="34" charset="0"/>
                <a:ea typeface="Calibri" panose="020F0502020204030204" pitchFamily="34" charset="0"/>
              </a:rPr>
              <a:t>“Balance entre la producción nacional de energía primaria y secundaria con la demanda de los sectores consumidores”</a:t>
            </a:r>
            <a:endParaRPr lang="es-EC" i="1" dirty="0"/>
          </a:p>
        </p:txBody>
      </p:sp>
      <p:grpSp>
        <p:nvGrpSpPr>
          <p:cNvPr id="13" name="Grupo 12"/>
          <p:cNvGrpSpPr/>
          <p:nvPr/>
        </p:nvGrpSpPr>
        <p:grpSpPr>
          <a:xfrm>
            <a:off x="7852889" y="1871967"/>
            <a:ext cx="3427046" cy="2843500"/>
            <a:chOff x="7360403" y="983434"/>
            <a:chExt cx="4280732" cy="3725936"/>
          </a:xfrm>
        </p:grpSpPr>
        <p:pic>
          <p:nvPicPr>
            <p:cNvPr id="27" name="Picture 24" descr="Resultado de imagen para las vega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0403" y="3561049"/>
              <a:ext cx="4280732" cy="1148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6" descr="Resultado de imagen para transporte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266" y="983434"/>
              <a:ext cx="3656599" cy="1992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Resultado de imagen para soldado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4685" y="2389879"/>
              <a:ext cx="1971881" cy="144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Resultado de imagen para llama de cocina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1504" y="2293772"/>
              <a:ext cx="1637560" cy="1637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upo 35"/>
          <p:cNvGrpSpPr/>
          <p:nvPr/>
        </p:nvGrpSpPr>
        <p:grpSpPr>
          <a:xfrm>
            <a:off x="-88576" y="1659390"/>
            <a:ext cx="4551580" cy="3056077"/>
            <a:chOff x="-449724" y="1051944"/>
            <a:chExt cx="5229543" cy="3657424"/>
          </a:xfrm>
        </p:grpSpPr>
        <p:pic>
          <p:nvPicPr>
            <p:cNvPr id="37" name="Picture 6" descr="Resultado de imagen para MOLINO EÓLICA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9724" y="1051944"/>
              <a:ext cx="3416548" cy="341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0" descr="Imagen relacionada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28"/>
            <a:stretch/>
          </p:blipFill>
          <p:spPr bwMode="auto">
            <a:xfrm>
              <a:off x="258751" y="3500404"/>
              <a:ext cx="4521068" cy="1208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Resultado de imagen para petróleo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701" y="1549119"/>
              <a:ext cx="2183544" cy="1450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6" descr="Resultado de imagen para leña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121" y="2702276"/>
              <a:ext cx="1376380" cy="1125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2" descr="Resultado de imagen para bombona gas natura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6" y="2533752"/>
              <a:ext cx="1363085" cy="1363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8" descr="Resultado de imagen para caña de azúcar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421" y="2945815"/>
              <a:ext cx="1180713" cy="854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uadroTexto 17"/>
          <p:cNvSpPr txBox="1"/>
          <p:nvPr/>
        </p:nvSpPr>
        <p:spPr>
          <a:xfrm>
            <a:off x="1832433" y="5053990"/>
            <a:ext cx="1487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>
                <a:solidFill>
                  <a:srgbClr val="C00000"/>
                </a:solidFill>
              </a:rPr>
              <a:t>OFERTA</a:t>
            </a:r>
          </a:p>
          <a:p>
            <a:pPr algn="ctr"/>
            <a:r>
              <a:rPr lang="es-EC" sz="1500" b="1" dirty="0" smtClean="0">
                <a:solidFill>
                  <a:srgbClr val="C00000"/>
                </a:solidFill>
              </a:rPr>
              <a:t>(Producción)</a:t>
            </a:r>
            <a:endParaRPr lang="es-EC" sz="1500" b="1" dirty="0">
              <a:solidFill>
                <a:srgbClr val="C00000"/>
              </a:solidFill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8767444" y="5030988"/>
            <a:ext cx="1487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>
                <a:solidFill>
                  <a:srgbClr val="C00000"/>
                </a:solidFill>
              </a:rPr>
              <a:t>DEMANDA</a:t>
            </a:r>
          </a:p>
          <a:p>
            <a:pPr algn="ctr"/>
            <a:r>
              <a:rPr lang="es-EC" sz="1500" b="1" dirty="0">
                <a:solidFill>
                  <a:srgbClr val="C00000"/>
                </a:solidFill>
              </a:rPr>
              <a:t>(</a:t>
            </a:r>
            <a:r>
              <a:rPr lang="es-EC" sz="1500" b="1" dirty="0" smtClean="0">
                <a:solidFill>
                  <a:srgbClr val="C00000"/>
                </a:solidFill>
              </a:rPr>
              <a:t>Consumo)</a:t>
            </a:r>
            <a:endParaRPr lang="es-EC" sz="1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20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69" name="Rectángulo 68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70" name="Imagen 6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71" name="Imagen 7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-53278" y="804899"/>
            <a:ext cx="12273418" cy="5170971"/>
            <a:chOff x="-53278" y="762695"/>
            <a:chExt cx="12273418" cy="5170971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618" y="762695"/>
              <a:ext cx="12117745" cy="5170971"/>
            </a:xfrm>
            <a:prstGeom prst="rect">
              <a:avLst/>
            </a:prstGeom>
          </p:spPr>
        </p:pic>
        <p:sp>
          <p:nvSpPr>
            <p:cNvPr id="2" name="CuadroTexto 1"/>
            <p:cNvSpPr txBox="1"/>
            <p:nvPr/>
          </p:nvSpPr>
          <p:spPr>
            <a:xfrm>
              <a:off x="92923" y="4064581"/>
              <a:ext cx="96268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smtClean="0"/>
                <a:t>Petróleo Crudo</a:t>
              </a:r>
              <a:r>
                <a:rPr lang="es-EC" sz="1200" dirty="0" smtClean="0"/>
                <a:t/>
              </a:r>
              <a:br>
                <a:rPr lang="es-EC" sz="1200" dirty="0" smtClean="0"/>
              </a:br>
              <a:r>
                <a:rPr lang="es-EC" sz="1200" dirty="0" smtClean="0"/>
                <a:t>90,56%</a:t>
              </a:r>
              <a:endParaRPr lang="es-EC" sz="1200" dirty="0"/>
            </a:p>
          </p:txBody>
        </p:sp>
        <p:sp>
          <p:nvSpPr>
            <p:cNvPr id="46" name="CuadroTexto 45"/>
            <p:cNvSpPr txBox="1"/>
            <p:nvPr/>
          </p:nvSpPr>
          <p:spPr>
            <a:xfrm>
              <a:off x="92923" y="3073541"/>
              <a:ext cx="96268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smtClean="0"/>
                <a:t>Gas Natural</a:t>
              </a:r>
              <a:r>
                <a:rPr lang="es-EC" sz="1200" dirty="0" smtClean="0"/>
                <a:t/>
              </a:r>
              <a:br>
                <a:rPr lang="es-EC" sz="1200" dirty="0" smtClean="0"/>
              </a:br>
              <a:r>
                <a:rPr lang="es-EC" sz="1200" dirty="0" smtClean="0"/>
                <a:t>4,45%</a:t>
              </a:r>
              <a:endParaRPr lang="es-EC" sz="1200" dirty="0"/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113426" y="2087634"/>
              <a:ext cx="96268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smtClean="0"/>
                <a:t>Leña</a:t>
              </a:r>
              <a:r>
                <a:rPr lang="es-EC" sz="1200" dirty="0" smtClean="0"/>
                <a:t/>
              </a:r>
              <a:br>
                <a:rPr lang="es-EC" sz="1200" dirty="0" smtClean="0"/>
              </a:br>
              <a:r>
                <a:rPr lang="es-EC" sz="1200" dirty="0" smtClean="0"/>
                <a:t>0,68%</a:t>
              </a:r>
              <a:endParaRPr lang="es-EC" sz="1200" dirty="0"/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24772" y="2500846"/>
              <a:ext cx="11070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err="1" smtClean="0"/>
                <a:t>Hidroenergía</a:t>
              </a:r>
              <a:r>
                <a:rPr lang="es-EC" sz="1200" dirty="0" smtClean="0"/>
                <a:t/>
              </a:r>
              <a:br>
                <a:rPr lang="es-EC" sz="1200" dirty="0" smtClean="0"/>
              </a:br>
              <a:r>
                <a:rPr lang="es-EC" sz="1200" dirty="0" smtClean="0"/>
                <a:t>3,13%</a:t>
              </a:r>
              <a:endParaRPr lang="es-EC" sz="1200" dirty="0"/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9310" y="1375597"/>
              <a:ext cx="112991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smtClean="0"/>
                <a:t>Productos de caña</a:t>
              </a:r>
              <a:r>
                <a:rPr lang="es-EC" sz="1200" dirty="0" smtClean="0"/>
                <a:t/>
              </a:r>
              <a:br>
                <a:rPr lang="es-EC" sz="1200" dirty="0" smtClean="0"/>
              </a:br>
              <a:r>
                <a:rPr lang="es-EC" sz="1200" dirty="0" smtClean="0"/>
                <a:t>1,16%</a:t>
              </a:r>
              <a:endParaRPr lang="es-EC" sz="1200" dirty="0"/>
            </a:p>
          </p:txBody>
        </p:sp>
        <p:sp>
          <p:nvSpPr>
            <p:cNvPr id="51" name="CuadroTexto 50"/>
            <p:cNvSpPr txBox="1"/>
            <p:nvPr/>
          </p:nvSpPr>
          <p:spPr>
            <a:xfrm>
              <a:off x="-53278" y="994760"/>
              <a:ext cx="127632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smtClean="0"/>
                <a:t>Otras Primarias</a:t>
              </a:r>
              <a:r>
                <a:rPr lang="es-EC" sz="1200" dirty="0" smtClean="0"/>
                <a:t/>
              </a:r>
              <a:br>
                <a:rPr lang="es-EC" sz="1200" dirty="0" smtClean="0"/>
              </a:br>
              <a:r>
                <a:rPr lang="es-EC" sz="1200" dirty="0" smtClean="0"/>
                <a:t>0,02%</a:t>
              </a:r>
              <a:endParaRPr lang="es-EC" sz="1200" dirty="0"/>
            </a:p>
          </p:txBody>
        </p:sp>
        <p:sp>
          <p:nvSpPr>
            <p:cNvPr id="52" name="CuadroTexto 51"/>
            <p:cNvSpPr txBox="1"/>
            <p:nvPr/>
          </p:nvSpPr>
          <p:spPr>
            <a:xfrm>
              <a:off x="11084942" y="1524050"/>
              <a:ext cx="11070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smtClean="0"/>
                <a:t>Transporte</a:t>
              </a:r>
              <a:r>
                <a:rPr lang="es-EC" sz="1200" dirty="0" smtClean="0"/>
                <a:t/>
              </a:r>
              <a:br>
                <a:rPr lang="es-EC" sz="1200" dirty="0" smtClean="0"/>
              </a:br>
              <a:r>
                <a:rPr lang="es-EC" sz="1200" dirty="0" smtClean="0"/>
                <a:t>49%</a:t>
              </a:r>
              <a:endParaRPr lang="es-EC" sz="1200" dirty="0"/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11084942" y="2114634"/>
              <a:ext cx="11070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smtClean="0"/>
                <a:t>Industria</a:t>
              </a:r>
              <a:br>
                <a:rPr lang="es-EC" sz="1200" b="1" dirty="0" smtClean="0"/>
              </a:br>
              <a:r>
                <a:rPr lang="es-EC" sz="1200" dirty="0" smtClean="0"/>
                <a:t>18%</a:t>
              </a:r>
              <a:endParaRPr lang="es-EC" sz="1200" dirty="0"/>
            </a:p>
          </p:txBody>
        </p:sp>
        <p:sp>
          <p:nvSpPr>
            <p:cNvPr id="54" name="CuadroTexto 53"/>
            <p:cNvSpPr txBox="1"/>
            <p:nvPr/>
          </p:nvSpPr>
          <p:spPr>
            <a:xfrm>
              <a:off x="11113082" y="2588138"/>
              <a:ext cx="11070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smtClean="0"/>
                <a:t>Residencial</a:t>
              </a:r>
              <a:br>
                <a:rPr lang="es-EC" sz="1200" b="1" dirty="0" smtClean="0"/>
              </a:br>
              <a:r>
                <a:rPr lang="es-EC" sz="1200" dirty="0" smtClean="0"/>
                <a:t>12%</a:t>
              </a:r>
              <a:endParaRPr lang="es-EC" sz="1200" dirty="0"/>
            </a:p>
          </p:txBody>
        </p:sp>
        <p:sp>
          <p:nvSpPr>
            <p:cNvPr id="55" name="CuadroTexto 54"/>
            <p:cNvSpPr txBox="1"/>
            <p:nvPr/>
          </p:nvSpPr>
          <p:spPr>
            <a:xfrm>
              <a:off x="11103610" y="3093245"/>
              <a:ext cx="11070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smtClean="0"/>
                <a:t>Comercial</a:t>
              </a:r>
              <a:br>
                <a:rPr lang="es-EC" sz="1200" b="1" dirty="0" smtClean="0"/>
              </a:br>
              <a:r>
                <a:rPr lang="es-EC" sz="1200" dirty="0" smtClean="0"/>
                <a:t>4%</a:t>
              </a:r>
              <a:endParaRPr lang="es-EC" sz="1200" dirty="0"/>
            </a:p>
          </p:txBody>
        </p:sp>
        <p:sp>
          <p:nvSpPr>
            <p:cNvPr id="56" name="CuadroTexto 55"/>
            <p:cNvSpPr txBox="1"/>
            <p:nvPr/>
          </p:nvSpPr>
          <p:spPr>
            <a:xfrm>
              <a:off x="11089215" y="3539126"/>
              <a:ext cx="11070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smtClean="0"/>
                <a:t>Agro, Pesca, Minería </a:t>
              </a:r>
              <a:r>
                <a:rPr lang="es-EC" sz="1200" dirty="0" smtClean="0"/>
                <a:t>4%</a:t>
              </a:r>
              <a:endParaRPr lang="es-EC" sz="1200" dirty="0"/>
            </a:p>
          </p:txBody>
        </p:sp>
        <p:sp>
          <p:nvSpPr>
            <p:cNvPr id="57" name="CuadroTexto 56"/>
            <p:cNvSpPr txBox="1"/>
            <p:nvPr/>
          </p:nvSpPr>
          <p:spPr>
            <a:xfrm>
              <a:off x="11091694" y="3995202"/>
              <a:ext cx="11070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smtClean="0"/>
                <a:t>Construcción</a:t>
              </a:r>
            </a:p>
            <a:p>
              <a:pPr algn="ctr"/>
              <a:r>
                <a:rPr lang="es-EC" sz="1200" dirty="0" smtClean="0"/>
                <a:t>1%</a:t>
              </a:r>
              <a:endParaRPr lang="es-EC" sz="1200" dirty="0"/>
            </a:p>
          </p:txBody>
        </p:sp>
        <p:sp>
          <p:nvSpPr>
            <p:cNvPr id="58" name="CuadroTexto 57"/>
            <p:cNvSpPr txBox="1"/>
            <p:nvPr/>
          </p:nvSpPr>
          <p:spPr>
            <a:xfrm>
              <a:off x="11072613" y="4451278"/>
              <a:ext cx="11070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smtClean="0"/>
                <a:t>No Energético</a:t>
              </a:r>
            </a:p>
            <a:p>
              <a:pPr algn="ctr"/>
              <a:r>
                <a:rPr lang="es-EC" sz="1200" dirty="0"/>
                <a:t>3</a:t>
              </a:r>
              <a:r>
                <a:rPr lang="es-EC" sz="1200" dirty="0" smtClean="0"/>
                <a:t>%</a:t>
              </a:r>
              <a:endParaRPr lang="es-EC" sz="1200" dirty="0"/>
            </a:p>
          </p:txBody>
        </p:sp>
        <p:sp>
          <p:nvSpPr>
            <p:cNvPr id="59" name="CuadroTexto 58"/>
            <p:cNvSpPr txBox="1"/>
            <p:nvPr/>
          </p:nvSpPr>
          <p:spPr>
            <a:xfrm>
              <a:off x="11065624" y="4862693"/>
              <a:ext cx="110705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smtClean="0"/>
                <a:t>Consumo Propio</a:t>
              </a:r>
            </a:p>
            <a:p>
              <a:pPr algn="ctr"/>
              <a:r>
                <a:rPr lang="es-EC" sz="1200" dirty="0" smtClean="0"/>
                <a:t>12%</a:t>
              </a:r>
              <a:endParaRPr lang="es-EC" sz="1200" dirty="0"/>
            </a:p>
          </p:txBody>
        </p:sp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76940" y="6360453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74808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Matriz Energética Ecuatoriana al 2015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-50382" y="5816844"/>
            <a:ext cx="12093499" cy="595740"/>
            <a:chOff x="54013" y="6034090"/>
            <a:chExt cx="12093499" cy="682733"/>
          </a:xfrm>
        </p:grpSpPr>
        <p:sp>
          <p:nvSpPr>
            <p:cNvPr id="21" name="CuadroTexto 20"/>
            <p:cNvSpPr txBox="1"/>
            <p:nvPr/>
          </p:nvSpPr>
          <p:spPr>
            <a:xfrm>
              <a:off x="54013" y="6134606"/>
              <a:ext cx="996873" cy="52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Oferta</a:t>
              </a:r>
              <a:br>
                <a:rPr lang="es-EC" sz="1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</a:t>
              </a:r>
              <a:endParaRPr lang="es-EC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1086779" y="6124329"/>
              <a:ext cx="9968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Producción</a:t>
              </a:r>
              <a:b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218.599</a:t>
              </a:r>
              <a:endParaRPr lang="es-EC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2141976" y="6130753"/>
              <a:ext cx="9968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Importación</a:t>
              </a:r>
              <a:b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44.258</a:t>
              </a:r>
              <a:endParaRPr lang="es-EC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3232519" y="6146325"/>
              <a:ext cx="9968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Exportación</a:t>
              </a:r>
              <a:b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151.736</a:t>
              </a:r>
              <a:endParaRPr lang="es-EC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4359372" y="6053993"/>
              <a:ext cx="9968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Variación</a:t>
              </a:r>
              <a:b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Inventario</a:t>
              </a:r>
              <a:b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6.799</a:t>
              </a:r>
              <a:endParaRPr lang="es-EC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5383484" y="6047384"/>
              <a:ext cx="1187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b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Aprovechado</a:t>
              </a:r>
              <a:b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3.355</a:t>
              </a:r>
              <a:endParaRPr lang="es-EC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1946178" y="6179010"/>
              <a:ext cx="352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 smtClean="0">
                  <a:solidFill>
                    <a:srgbClr val="C00000"/>
                  </a:solidFill>
                </a:rPr>
                <a:t>+</a:t>
              </a:r>
              <a:endParaRPr lang="es-EC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4165678" y="6176359"/>
              <a:ext cx="352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 smtClean="0">
                  <a:solidFill>
                    <a:srgbClr val="C00000"/>
                  </a:solidFill>
                </a:rPr>
                <a:t>+</a:t>
              </a:r>
              <a:endParaRPr lang="es-EC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5241248" y="6157200"/>
              <a:ext cx="352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400" b="1" dirty="0" smtClean="0">
                  <a:solidFill>
                    <a:srgbClr val="C00000"/>
                  </a:solidFill>
                </a:rPr>
                <a:t>-</a:t>
              </a:r>
              <a:endParaRPr lang="es-EC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840639" y="6177102"/>
              <a:ext cx="352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 smtClean="0">
                  <a:solidFill>
                    <a:srgbClr val="C00000"/>
                  </a:solidFill>
                </a:rPr>
                <a:t>=</a:t>
              </a:r>
              <a:endParaRPr lang="es-EC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3039912" y="6170494"/>
              <a:ext cx="352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400" b="1" dirty="0" smtClean="0">
                  <a:solidFill>
                    <a:srgbClr val="C00000"/>
                  </a:solidFill>
                </a:rPr>
                <a:t>-</a:t>
              </a:r>
              <a:endParaRPr lang="es-EC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6702609" y="6051442"/>
              <a:ext cx="12699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Centros</a:t>
              </a:r>
              <a:b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Transformación</a:t>
              </a:r>
              <a:b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16.989</a:t>
              </a:r>
              <a:endParaRPr lang="es-EC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8007534" y="6034090"/>
              <a:ext cx="9968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Consumo</a:t>
              </a:r>
              <a:b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Propio</a:t>
              </a:r>
              <a:b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11.519</a:t>
              </a:r>
              <a:endParaRPr lang="es-EC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9102764" y="6070492"/>
              <a:ext cx="9968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Pérdidas y</a:t>
              </a:r>
              <a:b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Ajustes</a:t>
              </a:r>
              <a:b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1.895</a:t>
              </a:r>
              <a:endParaRPr lang="es-EC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10169564" y="6070492"/>
              <a:ext cx="9968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Consumo</a:t>
              </a:r>
              <a:b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Final</a:t>
              </a:r>
              <a:b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87.451</a:t>
              </a:r>
              <a:endParaRPr lang="es-EC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11150639" y="6151104"/>
              <a:ext cx="996873" cy="52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Demanda</a:t>
              </a:r>
              <a:br>
                <a:rPr lang="es-EC" sz="1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</a:t>
              </a:r>
              <a:endParaRPr lang="es-EC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6488195" y="6157200"/>
              <a:ext cx="352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 smtClean="0">
                  <a:solidFill>
                    <a:srgbClr val="C00000"/>
                  </a:solidFill>
                </a:rPr>
                <a:t>=</a:t>
              </a:r>
              <a:endParaRPr lang="es-EC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10974456" y="6176359"/>
              <a:ext cx="352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 smtClean="0">
                  <a:solidFill>
                    <a:srgbClr val="C00000"/>
                  </a:solidFill>
                </a:rPr>
                <a:t>=</a:t>
              </a:r>
              <a:endParaRPr lang="es-EC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9993381" y="6185884"/>
              <a:ext cx="352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 smtClean="0">
                  <a:solidFill>
                    <a:srgbClr val="C00000"/>
                  </a:solidFill>
                </a:rPr>
                <a:t>+</a:t>
              </a:r>
              <a:endParaRPr lang="es-EC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8867746" y="6176359"/>
              <a:ext cx="352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 smtClean="0">
                  <a:solidFill>
                    <a:srgbClr val="C00000"/>
                  </a:solidFill>
                </a:rPr>
                <a:t>+</a:t>
              </a:r>
              <a:endParaRPr lang="es-EC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7859809" y="6185884"/>
              <a:ext cx="352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 smtClean="0">
                  <a:solidFill>
                    <a:srgbClr val="C00000"/>
                  </a:solidFill>
                </a:rPr>
                <a:t>+</a:t>
              </a:r>
              <a:endParaRPr lang="es-EC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42" name="Elipse 41"/>
          <p:cNvSpPr/>
          <p:nvPr/>
        </p:nvSpPr>
        <p:spPr>
          <a:xfrm>
            <a:off x="1464340" y="3194669"/>
            <a:ext cx="1485705" cy="760341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Elipse 42"/>
          <p:cNvSpPr/>
          <p:nvPr/>
        </p:nvSpPr>
        <p:spPr>
          <a:xfrm>
            <a:off x="1281276" y="4187081"/>
            <a:ext cx="2667633" cy="1859129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Elipse 43"/>
          <p:cNvSpPr/>
          <p:nvPr/>
        </p:nvSpPr>
        <p:spPr>
          <a:xfrm>
            <a:off x="4839286" y="4074387"/>
            <a:ext cx="1408057" cy="877029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Elipse 44"/>
          <p:cNvSpPr/>
          <p:nvPr/>
        </p:nvSpPr>
        <p:spPr>
          <a:xfrm>
            <a:off x="6333343" y="4074387"/>
            <a:ext cx="1538202" cy="1032185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0" name="CuadroTexto 59"/>
          <p:cNvSpPr txBox="1"/>
          <p:nvPr/>
        </p:nvSpPr>
        <p:spPr>
          <a:xfrm>
            <a:off x="7820016" y="5403838"/>
            <a:ext cx="419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accent5">
                    <a:lumMod val="50000"/>
                  </a:schemeClr>
                </a:solidFill>
              </a:rPr>
              <a:t>Fuente: </a:t>
            </a:r>
            <a:r>
              <a:rPr lang="es-EC" sz="1400" dirty="0" smtClean="0">
                <a:solidFill>
                  <a:schemeClr val="accent5">
                    <a:lumMod val="50000"/>
                  </a:schemeClr>
                </a:solidFill>
              </a:rPr>
              <a:t>Balance Energético Nacional 2016</a:t>
            </a:r>
            <a:endParaRPr lang="es-EC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73" name="Rectángulo 72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4" name="Rectángulo 73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417404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28" name="Rectángulo 27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26" name="Grupo 25"/>
          <p:cNvGrpSpPr/>
          <p:nvPr/>
        </p:nvGrpSpPr>
        <p:grpSpPr>
          <a:xfrm>
            <a:off x="921580" y="2737224"/>
            <a:ext cx="4689159" cy="1785258"/>
            <a:chOff x="936535" y="1958840"/>
            <a:chExt cx="4689159" cy="1785258"/>
          </a:xfrm>
        </p:grpSpPr>
        <p:sp>
          <p:nvSpPr>
            <p:cNvPr id="22" name="Forma libre 21"/>
            <p:cNvSpPr/>
            <p:nvPr/>
          </p:nvSpPr>
          <p:spPr>
            <a:xfrm>
              <a:off x="936535" y="1958840"/>
              <a:ext cx="4689159" cy="1785258"/>
            </a:xfrm>
            <a:custGeom>
              <a:avLst/>
              <a:gdLst>
                <a:gd name="connsiteX0" fmla="*/ 0 w 4689159"/>
                <a:gd name="connsiteY0" fmla="*/ 744267 h 1834756"/>
                <a:gd name="connsiteX1" fmla="*/ 420129 w 4689159"/>
                <a:gd name="connsiteY1" fmla="*/ 744267 h 1834756"/>
                <a:gd name="connsiteX2" fmla="*/ 457200 w 4689159"/>
                <a:gd name="connsiteY2" fmla="*/ 756623 h 1834756"/>
                <a:gd name="connsiteX3" fmla="*/ 494270 w 4689159"/>
                <a:gd name="connsiteY3" fmla="*/ 781337 h 1834756"/>
                <a:gd name="connsiteX4" fmla="*/ 729048 w 4689159"/>
                <a:gd name="connsiteY4" fmla="*/ 781337 h 1834756"/>
                <a:gd name="connsiteX5" fmla="*/ 803189 w 4689159"/>
                <a:gd name="connsiteY5" fmla="*/ 756623 h 1834756"/>
                <a:gd name="connsiteX6" fmla="*/ 877329 w 4689159"/>
                <a:gd name="connsiteY6" fmla="*/ 707196 h 1834756"/>
                <a:gd name="connsiteX7" fmla="*/ 914400 w 4689159"/>
                <a:gd name="connsiteY7" fmla="*/ 682483 h 1834756"/>
                <a:gd name="connsiteX8" fmla="*/ 988540 w 4689159"/>
                <a:gd name="connsiteY8" fmla="*/ 645413 h 1834756"/>
                <a:gd name="connsiteX9" fmla="*/ 1062681 w 4689159"/>
                <a:gd name="connsiteY9" fmla="*/ 534202 h 1834756"/>
                <a:gd name="connsiteX10" fmla="*/ 1087394 w 4689159"/>
                <a:gd name="connsiteY10" fmla="*/ 497132 h 1834756"/>
                <a:gd name="connsiteX11" fmla="*/ 1149178 w 4689159"/>
                <a:gd name="connsiteY11" fmla="*/ 422991 h 1834756"/>
                <a:gd name="connsiteX12" fmla="*/ 1173892 w 4689159"/>
                <a:gd name="connsiteY12" fmla="*/ 348850 h 1834756"/>
                <a:gd name="connsiteX13" fmla="*/ 1198605 w 4689159"/>
                <a:gd name="connsiteY13" fmla="*/ 311780 h 1834756"/>
                <a:gd name="connsiteX14" fmla="*/ 1248032 w 4689159"/>
                <a:gd name="connsiteY14" fmla="*/ 200569 h 1834756"/>
                <a:gd name="connsiteX15" fmla="*/ 1322173 w 4689159"/>
                <a:gd name="connsiteY15" fmla="*/ 175856 h 1834756"/>
                <a:gd name="connsiteX16" fmla="*/ 1359243 w 4689159"/>
                <a:gd name="connsiteY16" fmla="*/ 163499 h 1834756"/>
                <a:gd name="connsiteX17" fmla="*/ 1396313 w 4689159"/>
                <a:gd name="connsiteY17" fmla="*/ 151142 h 1834756"/>
                <a:gd name="connsiteX18" fmla="*/ 1433384 w 4689159"/>
                <a:gd name="connsiteY18" fmla="*/ 138786 h 1834756"/>
                <a:gd name="connsiteX19" fmla="*/ 1470454 w 4689159"/>
                <a:gd name="connsiteY19" fmla="*/ 114072 h 1834756"/>
                <a:gd name="connsiteX20" fmla="*/ 1940011 w 4689159"/>
                <a:gd name="connsiteY20" fmla="*/ 114072 h 1834756"/>
                <a:gd name="connsiteX21" fmla="*/ 1977081 w 4689159"/>
                <a:gd name="connsiteY21" fmla="*/ 126429 h 1834756"/>
                <a:gd name="connsiteX22" fmla="*/ 2051221 w 4689159"/>
                <a:gd name="connsiteY22" fmla="*/ 163499 h 1834756"/>
                <a:gd name="connsiteX23" fmla="*/ 2298357 w 4689159"/>
                <a:gd name="connsiteY23" fmla="*/ 200569 h 1834756"/>
                <a:gd name="connsiteX24" fmla="*/ 2508421 w 4689159"/>
                <a:gd name="connsiteY24" fmla="*/ 212926 h 1834756"/>
                <a:gd name="connsiteX25" fmla="*/ 2582562 w 4689159"/>
                <a:gd name="connsiteY25" fmla="*/ 237640 h 1834756"/>
                <a:gd name="connsiteX26" fmla="*/ 2619632 w 4689159"/>
                <a:gd name="connsiteY26" fmla="*/ 249996 h 1834756"/>
                <a:gd name="connsiteX27" fmla="*/ 2656702 w 4689159"/>
                <a:gd name="connsiteY27" fmla="*/ 274710 h 1834756"/>
                <a:gd name="connsiteX28" fmla="*/ 2755557 w 4689159"/>
                <a:gd name="connsiteY28" fmla="*/ 299423 h 1834756"/>
                <a:gd name="connsiteX29" fmla="*/ 2854411 w 4689159"/>
                <a:gd name="connsiteY29" fmla="*/ 324137 h 1834756"/>
                <a:gd name="connsiteX30" fmla="*/ 3126259 w 4689159"/>
                <a:gd name="connsiteY30" fmla="*/ 336494 h 1834756"/>
                <a:gd name="connsiteX31" fmla="*/ 3286897 w 4689159"/>
                <a:gd name="connsiteY31" fmla="*/ 324137 h 1834756"/>
                <a:gd name="connsiteX32" fmla="*/ 3323967 w 4689159"/>
                <a:gd name="connsiteY32" fmla="*/ 311780 h 1834756"/>
                <a:gd name="connsiteX33" fmla="*/ 3373394 w 4689159"/>
                <a:gd name="connsiteY33" fmla="*/ 299423 h 1834756"/>
                <a:gd name="connsiteX34" fmla="*/ 3472248 w 4689159"/>
                <a:gd name="connsiteY34" fmla="*/ 287067 h 1834756"/>
                <a:gd name="connsiteX35" fmla="*/ 3595816 w 4689159"/>
                <a:gd name="connsiteY35" fmla="*/ 249996 h 1834756"/>
                <a:gd name="connsiteX36" fmla="*/ 3632886 w 4689159"/>
                <a:gd name="connsiteY36" fmla="*/ 237640 h 1834756"/>
                <a:gd name="connsiteX37" fmla="*/ 3793524 w 4689159"/>
                <a:gd name="connsiteY37" fmla="*/ 225283 h 1834756"/>
                <a:gd name="connsiteX38" fmla="*/ 3904735 w 4689159"/>
                <a:gd name="connsiteY38" fmla="*/ 188213 h 1834756"/>
                <a:gd name="connsiteX39" fmla="*/ 3941805 w 4689159"/>
                <a:gd name="connsiteY39" fmla="*/ 175856 h 1834756"/>
                <a:gd name="connsiteX40" fmla="*/ 3978875 w 4689159"/>
                <a:gd name="connsiteY40" fmla="*/ 163499 h 1834756"/>
                <a:gd name="connsiteX41" fmla="*/ 4176584 w 4689159"/>
                <a:gd name="connsiteY41" fmla="*/ 114072 h 1834756"/>
                <a:gd name="connsiteX42" fmla="*/ 4250724 w 4689159"/>
                <a:gd name="connsiteY42" fmla="*/ 64645 h 1834756"/>
                <a:gd name="connsiteX43" fmla="*/ 4287794 w 4689159"/>
                <a:gd name="connsiteY43" fmla="*/ 39932 h 1834756"/>
                <a:gd name="connsiteX44" fmla="*/ 4324865 w 4689159"/>
                <a:gd name="connsiteY44" fmla="*/ 27575 h 1834756"/>
                <a:gd name="connsiteX45" fmla="*/ 4460789 w 4689159"/>
                <a:gd name="connsiteY45" fmla="*/ 15218 h 1834756"/>
                <a:gd name="connsiteX46" fmla="*/ 4633784 w 4689159"/>
                <a:gd name="connsiteY46" fmla="*/ 39932 h 1834756"/>
                <a:gd name="connsiteX47" fmla="*/ 4670854 w 4689159"/>
                <a:gd name="connsiteY47" fmla="*/ 52288 h 1834756"/>
                <a:gd name="connsiteX48" fmla="*/ 4670854 w 4689159"/>
                <a:gd name="connsiteY48" fmla="*/ 287067 h 1834756"/>
                <a:gd name="connsiteX49" fmla="*/ 4658497 w 4689159"/>
                <a:gd name="connsiteY49" fmla="*/ 460061 h 1834756"/>
                <a:gd name="connsiteX50" fmla="*/ 4633784 w 4689159"/>
                <a:gd name="connsiteY50" fmla="*/ 534202 h 1834756"/>
                <a:gd name="connsiteX51" fmla="*/ 4621427 w 4689159"/>
                <a:gd name="connsiteY51" fmla="*/ 571272 h 1834756"/>
                <a:gd name="connsiteX52" fmla="*/ 4584357 w 4689159"/>
                <a:gd name="connsiteY52" fmla="*/ 818407 h 1834756"/>
                <a:gd name="connsiteX53" fmla="*/ 4559643 w 4689159"/>
                <a:gd name="connsiteY53" fmla="*/ 954332 h 1834756"/>
                <a:gd name="connsiteX54" fmla="*/ 4572000 w 4689159"/>
                <a:gd name="connsiteY54" fmla="*/ 1448602 h 1834756"/>
                <a:gd name="connsiteX55" fmla="*/ 4584357 w 4689159"/>
                <a:gd name="connsiteY55" fmla="*/ 1671023 h 1834756"/>
                <a:gd name="connsiteX56" fmla="*/ 4609070 w 4689159"/>
                <a:gd name="connsiteY56" fmla="*/ 1757521 h 1834756"/>
                <a:gd name="connsiteX57" fmla="*/ 4596713 w 4689159"/>
                <a:gd name="connsiteY57" fmla="*/ 1831661 h 1834756"/>
                <a:gd name="connsiteX58" fmla="*/ 4522573 w 4689159"/>
                <a:gd name="connsiteY58" fmla="*/ 1806948 h 1834756"/>
                <a:gd name="connsiteX59" fmla="*/ 4473146 w 4689159"/>
                <a:gd name="connsiteY59" fmla="*/ 1794591 h 1834756"/>
                <a:gd name="connsiteX60" fmla="*/ 4411362 w 4689159"/>
                <a:gd name="connsiteY60" fmla="*/ 1782234 h 1834756"/>
                <a:gd name="connsiteX61" fmla="*/ 4374292 w 4689159"/>
                <a:gd name="connsiteY61" fmla="*/ 1769878 h 1834756"/>
                <a:gd name="connsiteX62" fmla="*/ 4188940 w 4689159"/>
                <a:gd name="connsiteY62" fmla="*/ 1757521 h 1834756"/>
                <a:gd name="connsiteX63" fmla="*/ 4114800 w 4689159"/>
                <a:gd name="connsiteY63" fmla="*/ 1745164 h 1834756"/>
                <a:gd name="connsiteX64" fmla="*/ 4077729 w 4689159"/>
                <a:gd name="connsiteY64" fmla="*/ 1732807 h 1834756"/>
                <a:gd name="connsiteX65" fmla="*/ 3842951 w 4689159"/>
                <a:gd name="connsiteY65" fmla="*/ 1708094 h 1834756"/>
                <a:gd name="connsiteX66" fmla="*/ 3805881 w 4689159"/>
                <a:gd name="connsiteY66" fmla="*/ 1695737 h 1834756"/>
                <a:gd name="connsiteX67" fmla="*/ 3546389 w 4689159"/>
                <a:gd name="connsiteY67" fmla="*/ 1658667 h 1834756"/>
                <a:gd name="connsiteX68" fmla="*/ 3323967 w 4689159"/>
                <a:gd name="connsiteY68" fmla="*/ 1658667 h 1834756"/>
                <a:gd name="connsiteX69" fmla="*/ 3237470 w 4689159"/>
                <a:gd name="connsiteY69" fmla="*/ 1683380 h 1834756"/>
                <a:gd name="connsiteX70" fmla="*/ 3200400 w 4689159"/>
                <a:gd name="connsiteY70" fmla="*/ 1708094 h 1834756"/>
                <a:gd name="connsiteX71" fmla="*/ 3126259 w 4689159"/>
                <a:gd name="connsiteY71" fmla="*/ 1732807 h 1834756"/>
                <a:gd name="connsiteX72" fmla="*/ 3052119 w 4689159"/>
                <a:gd name="connsiteY72" fmla="*/ 1769878 h 1834756"/>
                <a:gd name="connsiteX73" fmla="*/ 2965621 w 4689159"/>
                <a:gd name="connsiteY73" fmla="*/ 1732807 h 1834756"/>
                <a:gd name="connsiteX74" fmla="*/ 2916194 w 4689159"/>
                <a:gd name="connsiteY74" fmla="*/ 1671023 h 1834756"/>
                <a:gd name="connsiteX75" fmla="*/ 2718486 w 4689159"/>
                <a:gd name="connsiteY75" fmla="*/ 1646310 h 1834756"/>
                <a:gd name="connsiteX76" fmla="*/ 2520778 w 4689159"/>
                <a:gd name="connsiteY76" fmla="*/ 1658667 h 1834756"/>
                <a:gd name="connsiteX77" fmla="*/ 2483708 w 4689159"/>
                <a:gd name="connsiteY77" fmla="*/ 1671023 h 1834756"/>
                <a:gd name="connsiteX78" fmla="*/ 2248929 w 4689159"/>
                <a:gd name="connsiteY78" fmla="*/ 1658667 h 1834756"/>
                <a:gd name="connsiteX79" fmla="*/ 2026508 w 4689159"/>
                <a:gd name="connsiteY79" fmla="*/ 1683380 h 1834756"/>
                <a:gd name="connsiteX80" fmla="*/ 1952367 w 4689159"/>
                <a:gd name="connsiteY80" fmla="*/ 1708094 h 1834756"/>
                <a:gd name="connsiteX81" fmla="*/ 1915297 w 4689159"/>
                <a:gd name="connsiteY81" fmla="*/ 1720450 h 1834756"/>
                <a:gd name="connsiteX82" fmla="*/ 1729946 w 4689159"/>
                <a:gd name="connsiteY82" fmla="*/ 1708094 h 1834756"/>
                <a:gd name="connsiteX83" fmla="*/ 1680519 w 4689159"/>
                <a:gd name="connsiteY83" fmla="*/ 1695737 h 1834756"/>
                <a:gd name="connsiteX84" fmla="*/ 1618735 w 4689159"/>
                <a:gd name="connsiteY84" fmla="*/ 1683380 h 1834756"/>
                <a:gd name="connsiteX85" fmla="*/ 1544594 w 4689159"/>
                <a:gd name="connsiteY85" fmla="*/ 1658667 h 1834756"/>
                <a:gd name="connsiteX86" fmla="*/ 1421027 w 4689159"/>
                <a:gd name="connsiteY86" fmla="*/ 1633953 h 1834756"/>
                <a:gd name="connsiteX87" fmla="*/ 1198605 w 4689159"/>
                <a:gd name="connsiteY87" fmla="*/ 1646310 h 1834756"/>
                <a:gd name="connsiteX88" fmla="*/ 1124465 w 4689159"/>
                <a:gd name="connsiteY88" fmla="*/ 1671023 h 1834756"/>
                <a:gd name="connsiteX89" fmla="*/ 1087394 w 4689159"/>
                <a:gd name="connsiteY89" fmla="*/ 1695737 h 1834756"/>
                <a:gd name="connsiteX90" fmla="*/ 889686 w 4689159"/>
                <a:gd name="connsiteY90" fmla="*/ 1720450 h 1834756"/>
                <a:gd name="connsiteX91" fmla="*/ 617838 w 4689159"/>
                <a:gd name="connsiteY91" fmla="*/ 1745164 h 1834756"/>
                <a:gd name="connsiteX92" fmla="*/ 469557 w 4689159"/>
                <a:gd name="connsiteY92" fmla="*/ 1757521 h 1834756"/>
                <a:gd name="connsiteX93" fmla="*/ 370702 w 4689159"/>
                <a:gd name="connsiteY93" fmla="*/ 1745164 h 1834756"/>
                <a:gd name="connsiteX94" fmla="*/ 247135 w 4689159"/>
                <a:gd name="connsiteY94" fmla="*/ 1720450 h 1834756"/>
                <a:gd name="connsiteX95" fmla="*/ 74140 w 4689159"/>
                <a:gd name="connsiteY95" fmla="*/ 1732807 h 1834756"/>
                <a:gd name="connsiteX96" fmla="*/ 61784 w 4689159"/>
                <a:gd name="connsiteY96" fmla="*/ 1695737 h 1834756"/>
                <a:gd name="connsiteX97" fmla="*/ 86497 w 4689159"/>
                <a:gd name="connsiteY97" fmla="*/ 1584526 h 1834756"/>
                <a:gd name="connsiteX98" fmla="*/ 74140 w 4689159"/>
                <a:gd name="connsiteY98" fmla="*/ 1102613 h 1834756"/>
                <a:gd name="connsiteX99" fmla="*/ 61784 w 4689159"/>
                <a:gd name="connsiteY99" fmla="*/ 1016115 h 1834756"/>
                <a:gd name="connsiteX100" fmla="*/ 49427 w 4689159"/>
                <a:gd name="connsiteY100" fmla="*/ 917261 h 1834756"/>
                <a:gd name="connsiteX101" fmla="*/ 49427 w 4689159"/>
                <a:gd name="connsiteY101" fmla="*/ 756623 h 183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4689159" h="1834756">
                  <a:moveTo>
                    <a:pt x="0" y="744267"/>
                  </a:moveTo>
                  <a:cubicBezTo>
                    <a:pt x="249697" y="735944"/>
                    <a:pt x="269710" y="701292"/>
                    <a:pt x="420129" y="744267"/>
                  </a:cubicBezTo>
                  <a:cubicBezTo>
                    <a:pt x="432653" y="747845"/>
                    <a:pt x="444843" y="752504"/>
                    <a:pt x="457200" y="756623"/>
                  </a:cubicBezTo>
                  <a:cubicBezTo>
                    <a:pt x="469557" y="764861"/>
                    <a:pt x="480987" y="774695"/>
                    <a:pt x="494270" y="781337"/>
                  </a:cubicBezTo>
                  <a:cubicBezTo>
                    <a:pt x="564438" y="816422"/>
                    <a:pt x="668117" y="785145"/>
                    <a:pt x="729048" y="781337"/>
                  </a:cubicBezTo>
                  <a:cubicBezTo>
                    <a:pt x="753762" y="773099"/>
                    <a:pt x="781514" y="771073"/>
                    <a:pt x="803189" y="756623"/>
                  </a:cubicBezTo>
                  <a:lnTo>
                    <a:pt x="877329" y="707196"/>
                  </a:lnTo>
                  <a:cubicBezTo>
                    <a:pt x="889686" y="698958"/>
                    <a:pt x="900311" y="687179"/>
                    <a:pt x="914400" y="682483"/>
                  </a:cubicBezTo>
                  <a:cubicBezTo>
                    <a:pt x="965559" y="665430"/>
                    <a:pt x="940632" y="677351"/>
                    <a:pt x="988540" y="645413"/>
                  </a:cubicBezTo>
                  <a:lnTo>
                    <a:pt x="1062681" y="534202"/>
                  </a:lnTo>
                  <a:cubicBezTo>
                    <a:pt x="1070919" y="521845"/>
                    <a:pt x="1076893" y="507633"/>
                    <a:pt x="1087394" y="497132"/>
                  </a:cubicBezTo>
                  <a:cubicBezTo>
                    <a:pt x="1110674" y="473852"/>
                    <a:pt x="1135415" y="453958"/>
                    <a:pt x="1149178" y="422991"/>
                  </a:cubicBezTo>
                  <a:cubicBezTo>
                    <a:pt x="1159758" y="399186"/>
                    <a:pt x="1159442" y="370525"/>
                    <a:pt x="1173892" y="348850"/>
                  </a:cubicBezTo>
                  <a:cubicBezTo>
                    <a:pt x="1182130" y="336493"/>
                    <a:pt x="1192573" y="325351"/>
                    <a:pt x="1198605" y="311780"/>
                  </a:cubicBezTo>
                  <a:cubicBezTo>
                    <a:pt x="1204596" y="298300"/>
                    <a:pt x="1222221" y="216701"/>
                    <a:pt x="1248032" y="200569"/>
                  </a:cubicBezTo>
                  <a:cubicBezTo>
                    <a:pt x="1270123" y="186762"/>
                    <a:pt x="1297459" y="184094"/>
                    <a:pt x="1322173" y="175856"/>
                  </a:cubicBezTo>
                  <a:lnTo>
                    <a:pt x="1359243" y="163499"/>
                  </a:lnTo>
                  <a:lnTo>
                    <a:pt x="1396313" y="151142"/>
                  </a:lnTo>
                  <a:lnTo>
                    <a:pt x="1433384" y="138786"/>
                  </a:lnTo>
                  <a:cubicBezTo>
                    <a:pt x="1445741" y="130548"/>
                    <a:pt x="1455891" y="116985"/>
                    <a:pt x="1470454" y="114072"/>
                  </a:cubicBezTo>
                  <a:cubicBezTo>
                    <a:pt x="1600738" y="88015"/>
                    <a:pt x="1838835" y="110181"/>
                    <a:pt x="1940011" y="114072"/>
                  </a:cubicBezTo>
                  <a:cubicBezTo>
                    <a:pt x="1952368" y="118191"/>
                    <a:pt x="1965431" y="120604"/>
                    <a:pt x="1977081" y="126429"/>
                  </a:cubicBezTo>
                  <a:cubicBezTo>
                    <a:pt x="2049286" y="162532"/>
                    <a:pt x="1978752" y="142793"/>
                    <a:pt x="2051221" y="163499"/>
                  </a:cubicBezTo>
                  <a:cubicBezTo>
                    <a:pt x="2131353" y="186394"/>
                    <a:pt x="2215648" y="194443"/>
                    <a:pt x="2298357" y="200569"/>
                  </a:cubicBezTo>
                  <a:cubicBezTo>
                    <a:pt x="2368308" y="205750"/>
                    <a:pt x="2438400" y="208807"/>
                    <a:pt x="2508421" y="212926"/>
                  </a:cubicBezTo>
                  <a:lnTo>
                    <a:pt x="2582562" y="237640"/>
                  </a:lnTo>
                  <a:lnTo>
                    <a:pt x="2619632" y="249996"/>
                  </a:lnTo>
                  <a:cubicBezTo>
                    <a:pt x="2631989" y="258234"/>
                    <a:pt x="2643419" y="268068"/>
                    <a:pt x="2656702" y="274710"/>
                  </a:cubicBezTo>
                  <a:cubicBezTo>
                    <a:pt x="2684950" y="288834"/>
                    <a:pt x="2727355" y="292373"/>
                    <a:pt x="2755557" y="299423"/>
                  </a:cubicBezTo>
                  <a:cubicBezTo>
                    <a:pt x="2806457" y="312148"/>
                    <a:pt x="2789683" y="319342"/>
                    <a:pt x="2854411" y="324137"/>
                  </a:cubicBezTo>
                  <a:cubicBezTo>
                    <a:pt x="2944873" y="330838"/>
                    <a:pt x="3035643" y="332375"/>
                    <a:pt x="3126259" y="336494"/>
                  </a:cubicBezTo>
                  <a:cubicBezTo>
                    <a:pt x="3179805" y="332375"/>
                    <a:pt x="3233608" y="330798"/>
                    <a:pt x="3286897" y="324137"/>
                  </a:cubicBezTo>
                  <a:cubicBezTo>
                    <a:pt x="3299822" y="322521"/>
                    <a:pt x="3311443" y="315358"/>
                    <a:pt x="3323967" y="311780"/>
                  </a:cubicBezTo>
                  <a:cubicBezTo>
                    <a:pt x="3340296" y="307114"/>
                    <a:pt x="3356642" y="302215"/>
                    <a:pt x="3373394" y="299423"/>
                  </a:cubicBezTo>
                  <a:cubicBezTo>
                    <a:pt x="3406150" y="293964"/>
                    <a:pt x="3439297" y="291186"/>
                    <a:pt x="3472248" y="287067"/>
                  </a:cubicBezTo>
                  <a:cubicBezTo>
                    <a:pt x="3546953" y="268390"/>
                    <a:pt x="3505556" y="280083"/>
                    <a:pt x="3595816" y="249996"/>
                  </a:cubicBezTo>
                  <a:cubicBezTo>
                    <a:pt x="3608173" y="245877"/>
                    <a:pt x="3619899" y="238639"/>
                    <a:pt x="3632886" y="237640"/>
                  </a:cubicBezTo>
                  <a:lnTo>
                    <a:pt x="3793524" y="225283"/>
                  </a:lnTo>
                  <a:lnTo>
                    <a:pt x="3904735" y="188213"/>
                  </a:lnTo>
                  <a:lnTo>
                    <a:pt x="3941805" y="175856"/>
                  </a:lnTo>
                  <a:cubicBezTo>
                    <a:pt x="3954162" y="171737"/>
                    <a:pt x="3966103" y="166053"/>
                    <a:pt x="3978875" y="163499"/>
                  </a:cubicBezTo>
                  <a:cubicBezTo>
                    <a:pt x="3996702" y="159934"/>
                    <a:pt x="4144014" y="135786"/>
                    <a:pt x="4176584" y="114072"/>
                  </a:cubicBezTo>
                  <a:lnTo>
                    <a:pt x="4250724" y="64645"/>
                  </a:lnTo>
                  <a:cubicBezTo>
                    <a:pt x="4263081" y="56407"/>
                    <a:pt x="4273705" y="44628"/>
                    <a:pt x="4287794" y="39932"/>
                  </a:cubicBezTo>
                  <a:lnTo>
                    <a:pt x="4324865" y="27575"/>
                  </a:lnTo>
                  <a:cubicBezTo>
                    <a:pt x="4390042" y="-15877"/>
                    <a:pt x="4346134" y="1729"/>
                    <a:pt x="4460789" y="15218"/>
                  </a:cubicBezTo>
                  <a:cubicBezTo>
                    <a:pt x="4533417" y="23763"/>
                    <a:pt x="4568906" y="23713"/>
                    <a:pt x="4633784" y="39932"/>
                  </a:cubicBezTo>
                  <a:cubicBezTo>
                    <a:pt x="4646420" y="43091"/>
                    <a:pt x="4658497" y="48169"/>
                    <a:pt x="4670854" y="52288"/>
                  </a:cubicBezTo>
                  <a:cubicBezTo>
                    <a:pt x="4703948" y="151569"/>
                    <a:pt x="4684755" y="78554"/>
                    <a:pt x="4670854" y="287067"/>
                  </a:cubicBezTo>
                  <a:cubicBezTo>
                    <a:pt x="4667008" y="344751"/>
                    <a:pt x="4667073" y="402889"/>
                    <a:pt x="4658497" y="460061"/>
                  </a:cubicBezTo>
                  <a:cubicBezTo>
                    <a:pt x="4654633" y="485823"/>
                    <a:pt x="4642022" y="509488"/>
                    <a:pt x="4633784" y="534202"/>
                  </a:cubicBezTo>
                  <a:lnTo>
                    <a:pt x="4621427" y="571272"/>
                  </a:lnTo>
                  <a:cubicBezTo>
                    <a:pt x="4605569" y="666419"/>
                    <a:pt x="4598489" y="705357"/>
                    <a:pt x="4584357" y="818407"/>
                  </a:cubicBezTo>
                  <a:cubicBezTo>
                    <a:pt x="4570384" y="930186"/>
                    <a:pt x="4582501" y="885757"/>
                    <a:pt x="4559643" y="954332"/>
                  </a:cubicBezTo>
                  <a:cubicBezTo>
                    <a:pt x="4563762" y="1119089"/>
                    <a:pt x="4566320" y="1283892"/>
                    <a:pt x="4572000" y="1448602"/>
                  </a:cubicBezTo>
                  <a:cubicBezTo>
                    <a:pt x="4574559" y="1522813"/>
                    <a:pt x="4577634" y="1597073"/>
                    <a:pt x="4584357" y="1671023"/>
                  </a:cubicBezTo>
                  <a:cubicBezTo>
                    <a:pt x="4586297" y="1692361"/>
                    <a:pt x="4601755" y="1735575"/>
                    <a:pt x="4609070" y="1757521"/>
                  </a:cubicBezTo>
                  <a:cubicBezTo>
                    <a:pt x="4604951" y="1782234"/>
                    <a:pt x="4618466" y="1819231"/>
                    <a:pt x="4596713" y="1831661"/>
                  </a:cubicBezTo>
                  <a:cubicBezTo>
                    <a:pt x="4574095" y="1844585"/>
                    <a:pt x="4547845" y="1813266"/>
                    <a:pt x="4522573" y="1806948"/>
                  </a:cubicBezTo>
                  <a:cubicBezTo>
                    <a:pt x="4506097" y="1802829"/>
                    <a:pt x="4489724" y="1798275"/>
                    <a:pt x="4473146" y="1794591"/>
                  </a:cubicBezTo>
                  <a:cubicBezTo>
                    <a:pt x="4452644" y="1790035"/>
                    <a:pt x="4431737" y="1787328"/>
                    <a:pt x="4411362" y="1782234"/>
                  </a:cubicBezTo>
                  <a:cubicBezTo>
                    <a:pt x="4398726" y="1779075"/>
                    <a:pt x="4387237" y="1771316"/>
                    <a:pt x="4374292" y="1769878"/>
                  </a:cubicBezTo>
                  <a:cubicBezTo>
                    <a:pt x="4312750" y="1763040"/>
                    <a:pt x="4250724" y="1761640"/>
                    <a:pt x="4188940" y="1757521"/>
                  </a:cubicBezTo>
                  <a:cubicBezTo>
                    <a:pt x="4164227" y="1753402"/>
                    <a:pt x="4139258" y="1750599"/>
                    <a:pt x="4114800" y="1745164"/>
                  </a:cubicBezTo>
                  <a:cubicBezTo>
                    <a:pt x="4102085" y="1742338"/>
                    <a:pt x="4090501" y="1735362"/>
                    <a:pt x="4077729" y="1732807"/>
                  </a:cubicBezTo>
                  <a:cubicBezTo>
                    <a:pt x="4008542" y="1718969"/>
                    <a:pt x="3907164" y="1713445"/>
                    <a:pt x="3842951" y="1708094"/>
                  </a:cubicBezTo>
                  <a:cubicBezTo>
                    <a:pt x="3830594" y="1703975"/>
                    <a:pt x="3818653" y="1698291"/>
                    <a:pt x="3805881" y="1695737"/>
                  </a:cubicBezTo>
                  <a:cubicBezTo>
                    <a:pt x="3690204" y="1672601"/>
                    <a:pt x="3655748" y="1670817"/>
                    <a:pt x="3546389" y="1658667"/>
                  </a:cubicBezTo>
                  <a:cubicBezTo>
                    <a:pt x="3447007" y="1633821"/>
                    <a:pt x="3493032" y="1639882"/>
                    <a:pt x="3323967" y="1658667"/>
                  </a:cubicBezTo>
                  <a:cubicBezTo>
                    <a:pt x="3313783" y="1659799"/>
                    <a:pt x="3250862" y="1676684"/>
                    <a:pt x="3237470" y="1683380"/>
                  </a:cubicBezTo>
                  <a:cubicBezTo>
                    <a:pt x="3224187" y="1690022"/>
                    <a:pt x="3213971" y="1702062"/>
                    <a:pt x="3200400" y="1708094"/>
                  </a:cubicBezTo>
                  <a:cubicBezTo>
                    <a:pt x="3176595" y="1718674"/>
                    <a:pt x="3147934" y="1718357"/>
                    <a:pt x="3126259" y="1732807"/>
                  </a:cubicBezTo>
                  <a:cubicBezTo>
                    <a:pt x="3078352" y="1764746"/>
                    <a:pt x="3103278" y="1752825"/>
                    <a:pt x="3052119" y="1769878"/>
                  </a:cubicBezTo>
                  <a:cubicBezTo>
                    <a:pt x="3022439" y="1762458"/>
                    <a:pt x="2986955" y="1759474"/>
                    <a:pt x="2965621" y="1732807"/>
                  </a:cubicBezTo>
                  <a:cubicBezTo>
                    <a:pt x="2918115" y="1673424"/>
                    <a:pt x="2998826" y="1712339"/>
                    <a:pt x="2916194" y="1671023"/>
                  </a:cubicBezTo>
                  <a:cubicBezTo>
                    <a:pt x="2862852" y="1644353"/>
                    <a:pt x="2749132" y="1648667"/>
                    <a:pt x="2718486" y="1646310"/>
                  </a:cubicBezTo>
                  <a:cubicBezTo>
                    <a:pt x="2652583" y="1650429"/>
                    <a:pt x="2586446" y="1651755"/>
                    <a:pt x="2520778" y="1658667"/>
                  </a:cubicBezTo>
                  <a:cubicBezTo>
                    <a:pt x="2507825" y="1660030"/>
                    <a:pt x="2496733" y="1671023"/>
                    <a:pt x="2483708" y="1671023"/>
                  </a:cubicBezTo>
                  <a:cubicBezTo>
                    <a:pt x="2405340" y="1671023"/>
                    <a:pt x="2327189" y="1662786"/>
                    <a:pt x="2248929" y="1658667"/>
                  </a:cubicBezTo>
                  <a:cubicBezTo>
                    <a:pt x="2176042" y="1664273"/>
                    <a:pt x="2098446" y="1663760"/>
                    <a:pt x="2026508" y="1683380"/>
                  </a:cubicBezTo>
                  <a:cubicBezTo>
                    <a:pt x="2001375" y="1690234"/>
                    <a:pt x="1977081" y="1699856"/>
                    <a:pt x="1952367" y="1708094"/>
                  </a:cubicBezTo>
                  <a:lnTo>
                    <a:pt x="1915297" y="1720450"/>
                  </a:lnTo>
                  <a:cubicBezTo>
                    <a:pt x="1853513" y="1716331"/>
                    <a:pt x="1791527" y="1714576"/>
                    <a:pt x="1729946" y="1708094"/>
                  </a:cubicBezTo>
                  <a:cubicBezTo>
                    <a:pt x="1713057" y="1706316"/>
                    <a:pt x="1697097" y="1699421"/>
                    <a:pt x="1680519" y="1695737"/>
                  </a:cubicBezTo>
                  <a:cubicBezTo>
                    <a:pt x="1660017" y="1691181"/>
                    <a:pt x="1638998" y="1688906"/>
                    <a:pt x="1618735" y="1683380"/>
                  </a:cubicBezTo>
                  <a:cubicBezTo>
                    <a:pt x="1593602" y="1676526"/>
                    <a:pt x="1570290" y="1662950"/>
                    <a:pt x="1544594" y="1658667"/>
                  </a:cubicBezTo>
                  <a:cubicBezTo>
                    <a:pt x="1453702" y="1643518"/>
                    <a:pt x="1494760" y="1652387"/>
                    <a:pt x="1421027" y="1633953"/>
                  </a:cubicBezTo>
                  <a:cubicBezTo>
                    <a:pt x="1346886" y="1638072"/>
                    <a:pt x="1272287" y="1637100"/>
                    <a:pt x="1198605" y="1646310"/>
                  </a:cubicBezTo>
                  <a:cubicBezTo>
                    <a:pt x="1172756" y="1649541"/>
                    <a:pt x="1124465" y="1671023"/>
                    <a:pt x="1124465" y="1671023"/>
                  </a:cubicBezTo>
                  <a:cubicBezTo>
                    <a:pt x="1112108" y="1679261"/>
                    <a:pt x="1100677" y="1689095"/>
                    <a:pt x="1087394" y="1695737"/>
                  </a:cubicBezTo>
                  <a:cubicBezTo>
                    <a:pt x="1034048" y="1722410"/>
                    <a:pt x="920352" y="1718091"/>
                    <a:pt x="889686" y="1720450"/>
                  </a:cubicBezTo>
                  <a:cubicBezTo>
                    <a:pt x="764903" y="1751646"/>
                    <a:pt x="871723" y="1728238"/>
                    <a:pt x="617838" y="1745164"/>
                  </a:cubicBezTo>
                  <a:cubicBezTo>
                    <a:pt x="568350" y="1748463"/>
                    <a:pt x="518984" y="1753402"/>
                    <a:pt x="469557" y="1757521"/>
                  </a:cubicBezTo>
                  <a:cubicBezTo>
                    <a:pt x="436605" y="1753402"/>
                    <a:pt x="403458" y="1750623"/>
                    <a:pt x="370702" y="1745164"/>
                  </a:cubicBezTo>
                  <a:cubicBezTo>
                    <a:pt x="329269" y="1738258"/>
                    <a:pt x="247135" y="1720450"/>
                    <a:pt x="247135" y="1720450"/>
                  </a:cubicBezTo>
                  <a:cubicBezTo>
                    <a:pt x="189470" y="1724569"/>
                    <a:pt x="131445" y="1740447"/>
                    <a:pt x="74140" y="1732807"/>
                  </a:cubicBezTo>
                  <a:cubicBezTo>
                    <a:pt x="61229" y="1731086"/>
                    <a:pt x="61784" y="1708762"/>
                    <a:pt x="61784" y="1695737"/>
                  </a:cubicBezTo>
                  <a:cubicBezTo>
                    <a:pt x="61784" y="1680044"/>
                    <a:pt x="81730" y="1603593"/>
                    <a:pt x="86497" y="1584526"/>
                  </a:cubicBezTo>
                  <a:cubicBezTo>
                    <a:pt x="82378" y="1423888"/>
                    <a:pt x="81120" y="1263152"/>
                    <a:pt x="74140" y="1102613"/>
                  </a:cubicBezTo>
                  <a:cubicBezTo>
                    <a:pt x="72875" y="1073515"/>
                    <a:pt x="65633" y="1044985"/>
                    <a:pt x="61784" y="1016115"/>
                  </a:cubicBezTo>
                  <a:cubicBezTo>
                    <a:pt x="57395" y="983199"/>
                    <a:pt x="51007" y="950431"/>
                    <a:pt x="49427" y="917261"/>
                  </a:cubicBezTo>
                  <a:cubicBezTo>
                    <a:pt x="46880" y="863776"/>
                    <a:pt x="49427" y="810169"/>
                    <a:pt x="49427" y="756623"/>
                  </a:cubicBezTo>
                </a:path>
              </a:pathLst>
            </a:custGeom>
            <a:pattFill prst="wdUpDiag">
              <a:fgClr>
                <a:schemeClr val="bg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1103121" y="2760804"/>
              <a:ext cx="45225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dirty="0" smtClean="0">
                  <a:solidFill>
                    <a:schemeClr val="accent5">
                      <a:lumMod val="50000"/>
                    </a:schemeClr>
                  </a:solidFill>
                </a:rPr>
                <a:t>Exportación de crudo</a:t>
              </a:r>
              <a:endParaRPr lang="es-EC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682" y="2019348"/>
            <a:ext cx="5607916" cy="4044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41131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031072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Evolución y situación al 2015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-282863" y="1009514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>
                <a:solidFill>
                  <a:srgbClr val="C00000"/>
                </a:solidFill>
              </a:rPr>
              <a:t>Energía Primaria</a:t>
            </a:r>
            <a:endParaRPr lang="es-EC" sz="3600" dirty="0">
              <a:solidFill>
                <a:srgbClr val="C00000"/>
              </a:solidFill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6247252" y="1182881"/>
            <a:ext cx="5672265" cy="4450409"/>
            <a:chOff x="6247252" y="1350967"/>
            <a:chExt cx="5672265" cy="4450409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47252" y="1350967"/>
              <a:ext cx="5672265" cy="44504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CuadroTexto 24"/>
            <p:cNvSpPr txBox="1"/>
            <p:nvPr/>
          </p:nvSpPr>
          <p:spPr>
            <a:xfrm>
              <a:off x="8622236" y="3155251"/>
              <a:ext cx="123580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400" dirty="0" smtClean="0">
                  <a:solidFill>
                    <a:srgbClr val="C00000"/>
                  </a:solidFill>
                </a:rPr>
                <a:t>2015</a:t>
              </a:r>
              <a:endParaRPr lang="es-EC" sz="24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9" name="Picture 8" descr="Resultado de imagen para petróleo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977" y="1317927"/>
            <a:ext cx="1900467" cy="121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/>
          <p:cNvSpPr txBox="1"/>
          <p:nvPr/>
        </p:nvSpPr>
        <p:spPr>
          <a:xfrm>
            <a:off x="6247252" y="5807777"/>
            <a:ext cx="419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accent5">
                    <a:lumMod val="50000"/>
                  </a:schemeClr>
                </a:solidFill>
              </a:rPr>
              <a:t>Fuente: </a:t>
            </a:r>
            <a:r>
              <a:rPr lang="es-EC" sz="1400" dirty="0" smtClean="0">
                <a:solidFill>
                  <a:schemeClr val="accent5">
                    <a:lumMod val="50000"/>
                  </a:schemeClr>
                </a:solidFill>
              </a:rPr>
              <a:t>Balance Energético Nacional 2016</a:t>
            </a:r>
            <a:endParaRPr lang="es-EC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9" name="Grupo 38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40" name="Rectángulo 39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1" name="Rectángulo 40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2704284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14642" y="6352778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60403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Evolución y situación al 2015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-106018" y="1005886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>
                <a:solidFill>
                  <a:srgbClr val="C00000"/>
                </a:solidFill>
              </a:rPr>
              <a:t>Energía Secundaria</a:t>
            </a:r>
            <a:endParaRPr lang="es-EC" sz="3600" dirty="0">
              <a:solidFill>
                <a:srgbClr val="C00000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469" y="2092441"/>
            <a:ext cx="6228889" cy="44776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upo 10"/>
          <p:cNvGrpSpPr/>
          <p:nvPr/>
        </p:nvGrpSpPr>
        <p:grpSpPr>
          <a:xfrm>
            <a:off x="2432014" y="2753954"/>
            <a:ext cx="3728320" cy="1234912"/>
            <a:chOff x="2399103" y="1941578"/>
            <a:chExt cx="3728320" cy="1234912"/>
          </a:xfrm>
        </p:grpSpPr>
        <p:sp>
          <p:nvSpPr>
            <p:cNvPr id="8" name="Forma libre 7"/>
            <p:cNvSpPr/>
            <p:nvPr/>
          </p:nvSpPr>
          <p:spPr>
            <a:xfrm>
              <a:off x="2399103" y="1941578"/>
              <a:ext cx="3728320" cy="1234912"/>
            </a:xfrm>
            <a:custGeom>
              <a:avLst/>
              <a:gdLst>
                <a:gd name="connsiteX0" fmla="*/ 19 w 3728320"/>
                <a:gd name="connsiteY0" fmla="*/ 1173637 h 1234912"/>
                <a:gd name="connsiteX1" fmla="*/ 33012 w 3728320"/>
                <a:gd name="connsiteY1" fmla="*/ 1168924 h 1234912"/>
                <a:gd name="connsiteX2" fmla="*/ 51866 w 3728320"/>
                <a:gd name="connsiteY2" fmla="*/ 1164210 h 1234912"/>
                <a:gd name="connsiteX3" fmla="*/ 103713 w 3728320"/>
                <a:gd name="connsiteY3" fmla="*/ 1154784 h 1234912"/>
                <a:gd name="connsiteX4" fmla="*/ 131994 w 3728320"/>
                <a:gd name="connsiteY4" fmla="*/ 1145357 h 1234912"/>
                <a:gd name="connsiteX5" fmla="*/ 188555 w 3728320"/>
                <a:gd name="connsiteY5" fmla="*/ 1135930 h 1234912"/>
                <a:gd name="connsiteX6" fmla="*/ 216835 w 3728320"/>
                <a:gd name="connsiteY6" fmla="*/ 1126503 h 1234912"/>
                <a:gd name="connsiteX7" fmla="*/ 230975 w 3728320"/>
                <a:gd name="connsiteY7" fmla="*/ 1121790 h 1234912"/>
                <a:gd name="connsiteX8" fmla="*/ 245116 w 3728320"/>
                <a:gd name="connsiteY8" fmla="*/ 1112363 h 1234912"/>
                <a:gd name="connsiteX9" fmla="*/ 287536 w 3728320"/>
                <a:gd name="connsiteY9" fmla="*/ 1098223 h 1234912"/>
                <a:gd name="connsiteX10" fmla="*/ 301676 w 3728320"/>
                <a:gd name="connsiteY10" fmla="*/ 1093509 h 1234912"/>
                <a:gd name="connsiteX11" fmla="*/ 315817 w 3728320"/>
                <a:gd name="connsiteY11" fmla="*/ 1088796 h 1234912"/>
                <a:gd name="connsiteX12" fmla="*/ 329957 w 3728320"/>
                <a:gd name="connsiteY12" fmla="*/ 1079369 h 1234912"/>
                <a:gd name="connsiteX13" fmla="*/ 358237 w 3728320"/>
                <a:gd name="connsiteY13" fmla="*/ 1069942 h 1234912"/>
                <a:gd name="connsiteX14" fmla="*/ 391231 w 3728320"/>
                <a:gd name="connsiteY14" fmla="*/ 1060516 h 1234912"/>
                <a:gd name="connsiteX15" fmla="*/ 419511 w 3728320"/>
                <a:gd name="connsiteY15" fmla="*/ 1055802 h 1234912"/>
                <a:gd name="connsiteX16" fmla="*/ 447792 w 3728320"/>
                <a:gd name="connsiteY16" fmla="*/ 1046375 h 1234912"/>
                <a:gd name="connsiteX17" fmla="*/ 461932 w 3728320"/>
                <a:gd name="connsiteY17" fmla="*/ 1041662 h 1234912"/>
                <a:gd name="connsiteX18" fmla="*/ 490212 w 3728320"/>
                <a:gd name="connsiteY18" fmla="*/ 1027522 h 1234912"/>
                <a:gd name="connsiteX19" fmla="*/ 504353 w 3728320"/>
                <a:gd name="connsiteY19" fmla="*/ 1018095 h 1234912"/>
                <a:gd name="connsiteX20" fmla="*/ 532633 w 3728320"/>
                <a:gd name="connsiteY20" fmla="*/ 1008668 h 1234912"/>
                <a:gd name="connsiteX21" fmla="*/ 546773 w 3728320"/>
                <a:gd name="connsiteY21" fmla="*/ 999241 h 1234912"/>
                <a:gd name="connsiteX22" fmla="*/ 608048 w 3728320"/>
                <a:gd name="connsiteY22" fmla="*/ 985101 h 1234912"/>
                <a:gd name="connsiteX23" fmla="*/ 622188 w 3728320"/>
                <a:gd name="connsiteY23" fmla="*/ 980388 h 1234912"/>
                <a:gd name="connsiteX24" fmla="*/ 674035 w 3728320"/>
                <a:gd name="connsiteY24" fmla="*/ 970961 h 1234912"/>
                <a:gd name="connsiteX25" fmla="*/ 702316 w 3728320"/>
                <a:gd name="connsiteY25" fmla="*/ 961534 h 1234912"/>
                <a:gd name="connsiteX26" fmla="*/ 730596 w 3728320"/>
                <a:gd name="connsiteY26" fmla="*/ 952107 h 1234912"/>
                <a:gd name="connsiteX27" fmla="*/ 763590 w 3728320"/>
                <a:gd name="connsiteY27" fmla="*/ 942681 h 1234912"/>
                <a:gd name="connsiteX28" fmla="*/ 810724 w 3728320"/>
                <a:gd name="connsiteY28" fmla="*/ 937967 h 1234912"/>
                <a:gd name="connsiteX29" fmla="*/ 853144 w 3728320"/>
                <a:gd name="connsiteY29" fmla="*/ 933254 h 1234912"/>
                <a:gd name="connsiteX30" fmla="*/ 904992 w 3728320"/>
                <a:gd name="connsiteY30" fmla="*/ 928540 h 1234912"/>
                <a:gd name="connsiteX31" fmla="*/ 966266 w 3728320"/>
                <a:gd name="connsiteY31" fmla="*/ 919114 h 1234912"/>
                <a:gd name="connsiteX32" fmla="*/ 1055821 w 3728320"/>
                <a:gd name="connsiteY32" fmla="*/ 909687 h 1234912"/>
                <a:gd name="connsiteX33" fmla="*/ 1145375 w 3728320"/>
                <a:gd name="connsiteY33" fmla="*/ 904973 h 1234912"/>
                <a:gd name="connsiteX34" fmla="*/ 1168942 w 3728320"/>
                <a:gd name="connsiteY34" fmla="*/ 900260 h 1234912"/>
                <a:gd name="connsiteX35" fmla="*/ 1197223 w 3728320"/>
                <a:gd name="connsiteY35" fmla="*/ 895547 h 1234912"/>
                <a:gd name="connsiteX36" fmla="*/ 1239643 w 3728320"/>
                <a:gd name="connsiteY36" fmla="*/ 881406 h 1234912"/>
                <a:gd name="connsiteX37" fmla="*/ 1282064 w 3728320"/>
                <a:gd name="connsiteY37" fmla="*/ 867266 h 1234912"/>
                <a:gd name="connsiteX38" fmla="*/ 1296204 w 3728320"/>
                <a:gd name="connsiteY38" fmla="*/ 862553 h 1234912"/>
                <a:gd name="connsiteX39" fmla="*/ 1310344 w 3728320"/>
                <a:gd name="connsiteY39" fmla="*/ 853126 h 1234912"/>
                <a:gd name="connsiteX40" fmla="*/ 1338625 w 3728320"/>
                <a:gd name="connsiteY40" fmla="*/ 843699 h 1234912"/>
                <a:gd name="connsiteX41" fmla="*/ 1381045 w 3728320"/>
                <a:gd name="connsiteY41" fmla="*/ 829559 h 1234912"/>
                <a:gd name="connsiteX42" fmla="*/ 1409326 w 3728320"/>
                <a:gd name="connsiteY42" fmla="*/ 820132 h 1234912"/>
                <a:gd name="connsiteX43" fmla="*/ 1423466 w 3728320"/>
                <a:gd name="connsiteY43" fmla="*/ 815419 h 1234912"/>
                <a:gd name="connsiteX44" fmla="*/ 1465887 w 3728320"/>
                <a:gd name="connsiteY44" fmla="*/ 791852 h 1234912"/>
                <a:gd name="connsiteX45" fmla="*/ 1475313 w 3728320"/>
                <a:gd name="connsiteY45" fmla="*/ 777712 h 1234912"/>
                <a:gd name="connsiteX46" fmla="*/ 1489454 w 3728320"/>
                <a:gd name="connsiteY46" fmla="*/ 772998 h 1234912"/>
                <a:gd name="connsiteX47" fmla="*/ 1503594 w 3728320"/>
                <a:gd name="connsiteY47" fmla="*/ 763571 h 1234912"/>
                <a:gd name="connsiteX48" fmla="*/ 1513021 w 3728320"/>
                <a:gd name="connsiteY48" fmla="*/ 749431 h 1234912"/>
                <a:gd name="connsiteX49" fmla="*/ 1541301 w 3728320"/>
                <a:gd name="connsiteY49" fmla="*/ 730578 h 1234912"/>
                <a:gd name="connsiteX50" fmla="*/ 1555441 w 3728320"/>
                <a:gd name="connsiteY50" fmla="*/ 721151 h 1234912"/>
                <a:gd name="connsiteX51" fmla="*/ 1569582 w 3728320"/>
                <a:gd name="connsiteY51" fmla="*/ 711724 h 1234912"/>
                <a:gd name="connsiteX52" fmla="*/ 1583722 w 3728320"/>
                <a:gd name="connsiteY52" fmla="*/ 697584 h 1234912"/>
                <a:gd name="connsiteX53" fmla="*/ 1612002 w 3728320"/>
                <a:gd name="connsiteY53" fmla="*/ 688157 h 1234912"/>
                <a:gd name="connsiteX54" fmla="*/ 1654423 w 3728320"/>
                <a:gd name="connsiteY54" fmla="*/ 674017 h 1234912"/>
                <a:gd name="connsiteX55" fmla="*/ 1682703 w 3728320"/>
                <a:gd name="connsiteY55" fmla="*/ 664590 h 1234912"/>
                <a:gd name="connsiteX56" fmla="*/ 1748691 w 3728320"/>
                <a:gd name="connsiteY56" fmla="*/ 645736 h 1234912"/>
                <a:gd name="connsiteX57" fmla="*/ 1776971 w 3728320"/>
                <a:gd name="connsiteY57" fmla="*/ 636309 h 1234912"/>
                <a:gd name="connsiteX58" fmla="*/ 1791111 w 3728320"/>
                <a:gd name="connsiteY58" fmla="*/ 631596 h 1234912"/>
                <a:gd name="connsiteX59" fmla="*/ 1805252 w 3728320"/>
                <a:gd name="connsiteY59" fmla="*/ 622169 h 1234912"/>
                <a:gd name="connsiteX60" fmla="*/ 1819392 w 3728320"/>
                <a:gd name="connsiteY60" fmla="*/ 617456 h 1234912"/>
                <a:gd name="connsiteX61" fmla="*/ 1847672 w 3728320"/>
                <a:gd name="connsiteY61" fmla="*/ 598602 h 1234912"/>
                <a:gd name="connsiteX62" fmla="*/ 1861812 w 3728320"/>
                <a:gd name="connsiteY62" fmla="*/ 589175 h 1234912"/>
                <a:gd name="connsiteX63" fmla="*/ 1875953 w 3728320"/>
                <a:gd name="connsiteY63" fmla="*/ 579749 h 1234912"/>
                <a:gd name="connsiteX64" fmla="*/ 1913660 w 3728320"/>
                <a:gd name="connsiteY64" fmla="*/ 556182 h 1234912"/>
                <a:gd name="connsiteX65" fmla="*/ 1927800 w 3728320"/>
                <a:gd name="connsiteY65" fmla="*/ 551468 h 1234912"/>
                <a:gd name="connsiteX66" fmla="*/ 1941940 w 3728320"/>
                <a:gd name="connsiteY66" fmla="*/ 546755 h 1234912"/>
                <a:gd name="connsiteX67" fmla="*/ 1956081 w 3728320"/>
                <a:gd name="connsiteY67" fmla="*/ 537328 h 1234912"/>
                <a:gd name="connsiteX68" fmla="*/ 1970221 w 3728320"/>
                <a:gd name="connsiteY68" fmla="*/ 532615 h 1234912"/>
                <a:gd name="connsiteX69" fmla="*/ 2012641 w 3728320"/>
                <a:gd name="connsiteY69" fmla="*/ 509048 h 1234912"/>
                <a:gd name="connsiteX70" fmla="*/ 2055062 w 3728320"/>
                <a:gd name="connsiteY70" fmla="*/ 490194 h 1234912"/>
                <a:gd name="connsiteX71" fmla="*/ 2069202 w 3728320"/>
                <a:gd name="connsiteY71" fmla="*/ 485481 h 1234912"/>
                <a:gd name="connsiteX72" fmla="*/ 2111623 w 3728320"/>
                <a:gd name="connsiteY72" fmla="*/ 466627 h 1234912"/>
                <a:gd name="connsiteX73" fmla="*/ 2139903 w 3728320"/>
                <a:gd name="connsiteY73" fmla="*/ 457200 h 1234912"/>
                <a:gd name="connsiteX74" fmla="*/ 2182324 w 3728320"/>
                <a:gd name="connsiteY74" fmla="*/ 438347 h 1234912"/>
                <a:gd name="connsiteX75" fmla="*/ 2196464 w 3728320"/>
                <a:gd name="connsiteY75" fmla="*/ 433633 h 1234912"/>
                <a:gd name="connsiteX76" fmla="*/ 2224744 w 3728320"/>
                <a:gd name="connsiteY76" fmla="*/ 414780 h 1234912"/>
                <a:gd name="connsiteX77" fmla="*/ 2267165 w 3728320"/>
                <a:gd name="connsiteY77" fmla="*/ 400639 h 1234912"/>
                <a:gd name="connsiteX78" fmla="*/ 2281305 w 3728320"/>
                <a:gd name="connsiteY78" fmla="*/ 395926 h 1234912"/>
                <a:gd name="connsiteX79" fmla="*/ 2314299 w 3728320"/>
                <a:gd name="connsiteY79" fmla="*/ 391213 h 1234912"/>
                <a:gd name="connsiteX80" fmla="*/ 2356720 w 3728320"/>
                <a:gd name="connsiteY80" fmla="*/ 377072 h 1234912"/>
                <a:gd name="connsiteX81" fmla="*/ 2370860 w 3728320"/>
                <a:gd name="connsiteY81" fmla="*/ 372359 h 1234912"/>
                <a:gd name="connsiteX82" fmla="*/ 2450988 w 3728320"/>
                <a:gd name="connsiteY82" fmla="*/ 362932 h 1234912"/>
                <a:gd name="connsiteX83" fmla="*/ 2549969 w 3728320"/>
                <a:gd name="connsiteY83" fmla="*/ 358219 h 1234912"/>
                <a:gd name="connsiteX84" fmla="*/ 2592390 w 3728320"/>
                <a:gd name="connsiteY84" fmla="*/ 353505 h 1234912"/>
                <a:gd name="connsiteX85" fmla="*/ 2606530 w 3728320"/>
                <a:gd name="connsiteY85" fmla="*/ 348792 h 1234912"/>
                <a:gd name="connsiteX86" fmla="*/ 2625384 w 3728320"/>
                <a:gd name="connsiteY86" fmla="*/ 344079 h 1234912"/>
                <a:gd name="connsiteX87" fmla="*/ 2648951 w 3728320"/>
                <a:gd name="connsiteY87" fmla="*/ 339365 h 1234912"/>
                <a:gd name="connsiteX88" fmla="*/ 2663091 w 3728320"/>
                <a:gd name="connsiteY88" fmla="*/ 334652 h 1234912"/>
                <a:gd name="connsiteX89" fmla="*/ 2681944 w 3728320"/>
                <a:gd name="connsiteY89" fmla="*/ 329938 h 1234912"/>
                <a:gd name="connsiteX90" fmla="*/ 2724365 w 3728320"/>
                <a:gd name="connsiteY90" fmla="*/ 315798 h 1234912"/>
                <a:gd name="connsiteX91" fmla="*/ 2738505 w 3728320"/>
                <a:gd name="connsiteY91" fmla="*/ 311085 h 1234912"/>
                <a:gd name="connsiteX92" fmla="*/ 2780926 w 3728320"/>
                <a:gd name="connsiteY92" fmla="*/ 292231 h 1234912"/>
                <a:gd name="connsiteX93" fmla="*/ 2809206 w 3728320"/>
                <a:gd name="connsiteY93" fmla="*/ 282804 h 1234912"/>
                <a:gd name="connsiteX94" fmla="*/ 2851627 w 3728320"/>
                <a:gd name="connsiteY94" fmla="*/ 263951 h 1234912"/>
                <a:gd name="connsiteX95" fmla="*/ 2879907 w 3728320"/>
                <a:gd name="connsiteY95" fmla="*/ 249810 h 1234912"/>
                <a:gd name="connsiteX96" fmla="*/ 2908188 w 3728320"/>
                <a:gd name="connsiteY96" fmla="*/ 240384 h 1234912"/>
                <a:gd name="connsiteX97" fmla="*/ 2950608 w 3728320"/>
                <a:gd name="connsiteY97" fmla="*/ 221530 h 1234912"/>
                <a:gd name="connsiteX98" fmla="*/ 2964749 w 3728320"/>
                <a:gd name="connsiteY98" fmla="*/ 216817 h 1234912"/>
                <a:gd name="connsiteX99" fmla="*/ 2978889 w 3728320"/>
                <a:gd name="connsiteY99" fmla="*/ 212103 h 1234912"/>
                <a:gd name="connsiteX100" fmla="*/ 2988316 w 3728320"/>
                <a:gd name="connsiteY100" fmla="*/ 197963 h 1234912"/>
                <a:gd name="connsiteX101" fmla="*/ 3030736 w 3728320"/>
                <a:gd name="connsiteY101" fmla="*/ 183823 h 1234912"/>
                <a:gd name="connsiteX102" fmla="*/ 3044876 w 3728320"/>
                <a:gd name="connsiteY102" fmla="*/ 179109 h 1234912"/>
                <a:gd name="connsiteX103" fmla="*/ 3073157 w 3728320"/>
                <a:gd name="connsiteY103" fmla="*/ 160256 h 1234912"/>
                <a:gd name="connsiteX104" fmla="*/ 3087297 w 3728320"/>
                <a:gd name="connsiteY104" fmla="*/ 150829 h 1234912"/>
                <a:gd name="connsiteX105" fmla="*/ 3129718 w 3728320"/>
                <a:gd name="connsiteY105" fmla="*/ 136689 h 1234912"/>
                <a:gd name="connsiteX106" fmla="*/ 3143858 w 3728320"/>
                <a:gd name="connsiteY106" fmla="*/ 131975 h 1234912"/>
                <a:gd name="connsiteX107" fmla="*/ 3157998 w 3728320"/>
                <a:gd name="connsiteY107" fmla="*/ 127262 h 1234912"/>
                <a:gd name="connsiteX108" fmla="*/ 3172138 w 3728320"/>
                <a:gd name="connsiteY108" fmla="*/ 117835 h 1234912"/>
                <a:gd name="connsiteX109" fmla="*/ 3186278 w 3728320"/>
                <a:gd name="connsiteY109" fmla="*/ 113122 h 1234912"/>
                <a:gd name="connsiteX110" fmla="*/ 3200419 w 3728320"/>
                <a:gd name="connsiteY110" fmla="*/ 98982 h 1234912"/>
                <a:gd name="connsiteX111" fmla="*/ 3228699 w 3728320"/>
                <a:gd name="connsiteY111" fmla="*/ 80128 h 1234912"/>
                <a:gd name="connsiteX112" fmla="*/ 3242839 w 3728320"/>
                <a:gd name="connsiteY112" fmla="*/ 70701 h 1234912"/>
                <a:gd name="connsiteX113" fmla="*/ 3256979 w 3728320"/>
                <a:gd name="connsiteY113" fmla="*/ 65988 h 1234912"/>
                <a:gd name="connsiteX114" fmla="*/ 3280546 w 3728320"/>
                <a:gd name="connsiteY114" fmla="*/ 47134 h 1234912"/>
                <a:gd name="connsiteX115" fmla="*/ 3294687 w 3728320"/>
                <a:gd name="connsiteY115" fmla="*/ 37707 h 1234912"/>
                <a:gd name="connsiteX116" fmla="*/ 3322967 w 3728320"/>
                <a:gd name="connsiteY116" fmla="*/ 28281 h 1234912"/>
                <a:gd name="connsiteX117" fmla="*/ 3337107 w 3728320"/>
                <a:gd name="connsiteY117" fmla="*/ 18854 h 1234912"/>
                <a:gd name="connsiteX118" fmla="*/ 3355961 w 3728320"/>
                <a:gd name="connsiteY118" fmla="*/ 14140 h 1234912"/>
                <a:gd name="connsiteX119" fmla="*/ 3384241 w 3728320"/>
                <a:gd name="connsiteY119" fmla="*/ 4714 h 1234912"/>
                <a:gd name="connsiteX120" fmla="*/ 3398382 w 3728320"/>
                <a:gd name="connsiteY120" fmla="*/ 0 h 1234912"/>
                <a:gd name="connsiteX121" fmla="*/ 3473796 w 3728320"/>
                <a:gd name="connsiteY121" fmla="*/ 4714 h 1234912"/>
                <a:gd name="connsiteX122" fmla="*/ 3487936 w 3728320"/>
                <a:gd name="connsiteY122" fmla="*/ 9427 h 1234912"/>
                <a:gd name="connsiteX123" fmla="*/ 3516217 w 3728320"/>
                <a:gd name="connsiteY123" fmla="*/ 14140 h 1234912"/>
                <a:gd name="connsiteX124" fmla="*/ 3553924 w 3728320"/>
                <a:gd name="connsiteY124" fmla="*/ 23567 h 1234912"/>
                <a:gd name="connsiteX125" fmla="*/ 3695326 w 3728320"/>
                <a:gd name="connsiteY125" fmla="*/ 37707 h 1234912"/>
                <a:gd name="connsiteX126" fmla="*/ 3709466 w 3728320"/>
                <a:gd name="connsiteY126" fmla="*/ 42421 h 1234912"/>
                <a:gd name="connsiteX127" fmla="*/ 3714179 w 3728320"/>
                <a:gd name="connsiteY127" fmla="*/ 56561 h 1234912"/>
                <a:gd name="connsiteX128" fmla="*/ 3718893 w 3728320"/>
                <a:gd name="connsiteY128" fmla="*/ 84841 h 1234912"/>
                <a:gd name="connsiteX129" fmla="*/ 3728320 w 3728320"/>
                <a:gd name="connsiteY129" fmla="*/ 131975 h 1234912"/>
                <a:gd name="connsiteX130" fmla="*/ 3718893 w 3728320"/>
                <a:gd name="connsiteY130" fmla="*/ 245097 h 1234912"/>
                <a:gd name="connsiteX131" fmla="*/ 3714179 w 3728320"/>
                <a:gd name="connsiteY131" fmla="*/ 278091 h 1234912"/>
                <a:gd name="connsiteX132" fmla="*/ 3709466 w 3728320"/>
                <a:gd name="connsiteY132" fmla="*/ 400639 h 1234912"/>
                <a:gd name="connsiteX133" fmla="*/ 3704753 w 3728320"/>
                <a:gd name="connsiteY133" fmla="*/ 419493 h 1234912"/>
                <a:gd name="connsiteX134" fmla="*/ 3700039 w 3728320"/>
                <a:gd name="connsiteY134" fmla="*/ 457200 h 1234912"/>
                <a:gd name="connsiteX135" fmla="*/ 3700039 w 3728320"/>
                <a:gd name="connsiteY135" fmla="*/ 659876 h 1234912"/>
                <a:gd name="connsiteX136" fmla="*/ 3690612 w 3728320"/>
                <a:gd name="connsiteY136" fmla="*/ 744718 h 1234912"/>
                <a:gd name="connsiteX137" fmla="*/ 3695326 w 3728320"/>
                <a:gd name="connsiteY137" fmla="*/ 853126 h 1234912"/>
                <a:gd name="connsiteX138" fmla="*/ 3700039 w 3728320"/>
                <a:gd name="connsiteY138" fmla="*/ 904973 h 1234912"/>
                <a:gd name="connsiteX139" fmla="*/ 3704753 w 3728320"/>
                <a:gd name="connsiteY139" fmla="*/ 1112363 h 1234912"/>
                <a:gd name="connsiteX140" fmla="*/ 3709466 w 3728320"/>
                <a:gd name="connsiteY140" fmla="*/ 1131217 h 1234912"/>
                <a:gd name="connsiteX141" fmla="*/ 3714179 w 3728320"/>
                <a:gd name="connsiteY141" fmla="*/ 1164210 h 1234912"/>
                <a:gd name="connsiteX142" fmla="*/ 3709466 w 3728320"/>
                <a:gd name="connsiteY142" fmla="*/ 1230198 h 1234912"/>
                <a:gd name="connsiteX143" fmla="*/ 3695326 w 3728320"/>
                <a:gd name="connsiteY143" fmla="*/ 1234912 h 1234912"/>
                <a:gd name="connsiteX144" fmla="*/ 3643478 w 3728320"/>
                <a:gd name="connsiteY144" fmla="*/ 1230198 h 1234912"/>
                <a:gd name="connsiteX145" fmla="*/ 3577491 w 3728320"/>
                <a:gd name="connsiteY145" fmla="*/ 1220771 h 1234912"/>
                <a:gd name="connsiteX146" fmla="*/ 3563351 w 3728320"/>
                <a:gd name="connsiteY146" fmla="*/ 1216058 h 1234912"/>
                <a:gd name="connsiteX147" fmla="*/ 3525643 w 3728320"/>
                <a:gd name="connsiteY147" fmla="*/ 1211345 h 1234912"/>
                <a:gd name="connsiteX148" fmla="*/ 3492650 w 3728320"/>
                <a:gd name="connsiteY148" fmla="*/ 1206631 h 1234912"/>
                <a:gd name="connsiteX149" fmla="*/ 3464369 w 3728320"/>
                <a:gd name="connsiteY149" fmla="*/ 1201918 h 1234912"/>
                <a:gd name="connsiteX150" fmla="*/ 3440802 w 3728320"/>
                <a:gd name="connsiteY150" fmla="*/ 1197204 h 1234912"/>
                <a:gd name="connsiteX151" fmla="*/ 3374815 w 3728320"/>
                <a:gd name="connsiteY151" fmla="*/ 1187778 h 1234912"/>
                <a:gd name="connsiteX152" fmla="*/ 3332394 w 3728320"/>
                <a:gd name="connsiteY152" fmla="*/ 1173637 h 1234912"/>
                <a:gd name="connsiteX153" fmla="*/ 3318254 w 3728320"/>
                <a:gd name="connsiteY153" fmla="*/ 1168924 h 1234912"/>
                <a:gd name="connsiteX154" fmla="*/ 3289973 w 3728320"/>
                <a:gd name="connsiteY154" fmla="*/ 1150070 h 1234912"/>
                <a:gd name="connsiteX155" fmla="*/ 3261693 w 3728320"/>
                <a:gd name="connsiteY155" fmla="*/ 1140643 h 1234912"/>
                <a:gd name="connsiteX156" fmla="*/ 3233412 w 3728320"/>
                <a:gd name="connsiteY156" fmla="*/ 1126503 h 1234912"/>
                <a:gd name="connsiteX157" fmla="*/ 3219272 w 3728320"/>
                <a:gd name="connsiteY157" fmla="*/ 1117076 h 1234912"/>
                <a:gd name="connsiteX158" fmla="*/ 3190992 w 3728320"/>
                <a:gd name="connsiteY158" fmla="*/ 1107650 h 1234912"/>
                <a:gd name="connsiteX159" fmla="*/ 3162711 w 3728320"/>
                <a:gd name="connsiteY159" fmla="*/ 1098223 h 1234912"/>
                <a:gd name="connsiteX160" fmla="*/ 3148571 w 3728320"/>
                <a:gd name="connsiteY160" fmla="*/ 1093509 h 1234912"/>
                <a:gd name="connsiteX161" fmla="*/ 3134431 w 3728320"/>
                <a:gd name="connsiteY161" fmla="*/ 1084083 h 1234912"/>
                <a:gd name="connsiteX162" fmla="*/ 3106151 w 3728320"/>
                <a:gd name="connsiteY162" fmla="*/ 1074656 h 1234912"/>
                <a:gd name="connsiteX163" fmla="*/ 3092010 w 3728320"/>
                <a:gd name="connsiteY163" fmla="*/ 1069942 h 1234912"/>
                <a:gd name="connsiteX164" fmla="*/ 3077870 w 3728320"/>
                <a:gd name="connsiteY164" fmla="*/ 1060516 h 1234912"/>
                <a:gd name="connsiteX165" fmla="*/ 3049590 w 3728320"/>
                <a:gd name="connsiteY165" fmla="*/ 1051089 h 1234912"/>
                <a:gd name="connsiteX166" fmla="*/ 3021309 w 3728320"/>
                <a:gd name="connsiteY166" fmla="*/ 1032235 h 1234912"/>
                <a:gd name="connsiteX167" fmla="*/ 2978889 w 3728320"/>
                <a:gd name="connsiteY167" fmla="*/ 1018095 h 1234912"/>
                <a:gd name="connsiteX168" fmla="*/ 2964749 w 3728320"/>
                <a:gd name="connsiteY168" fmla="*/ 1013382 h 1234912"/>
                <a:gd name="connsiteX169" fmla="*/ 2912901 w 3728320"/>
                <a:gd name="connsiteY169" fmla="*/ 1008668 h 1234912"/>
                <a:gd name="connsiteX170" fmla="*/ 2889334 w 3728320"/>
                <a:gd name="connsiteY170" fmla="*/ 1003955 h 1234912"/>
                <a:gd name="connsiteX171" fmla="*/ 2861054 w 3728320"/>
                <a:gd name="connsiteY171" fmla="*/ 994528 h 1234912"/>
                <a:gd name="connsiteX172" fmla="*/ 2846913 w 3728320"/>
                <a:gd name="connsiteY172" fmla="*/ 989815 h 1234912"/>
                <a:gd name="connsiteX173" fmla="*/ 2818633 w 3728320"/>
                <a:gd name="connsiteY173" fmla="*/ 980388 h 1234912"/>
                <a:gd name="connsiteX174" fmla="*/ 2785639 w 3728320"/>
                <a:gd name="connsiteY174" fmla="*/ 975674 h 1234912"/>
                <a:gd name="connsiteX175" fmla="*/ 2729078 w 3728320"/>
                <a:gd name="connsiteY175" fmla="*/ 956821 h 1234912"/>
                <a:gd name="connsiteX176" fmla="*/ 2714938 w 3728320"/>
                <a:gd name="connsiteY176" fmla="*/ 952107 h 1234912"/>
                <a:gd name="connsiteX177" fmla="*/ 2700798 w 3728320"/>
                <a:gd name="connsiteY177" fmla="*/ 947394 h 1234912"/>
                <a:gd name="connsiteX178" fmla="*/ 2686658 w 3728320"/>
                <a:gd name="connsiteY178" fmla="*/ 937967 h 1234912"/>
                <a:gd name="connsiteX179" fmla="*/ 2601817 w 3728320"/>
                <a:gd name="connsiteY179" fmla="*/ 928540 h 1234912"/>
                <a:gd name="connsiteX180" fmla="*/ 2573536 w 3728320"/>
                <a:gd name="connsiteY180" fmla="*/ 923827 h 1234912"/>
                <a:gd name="connsiteX181" fmla="*/ 2549969 w 3728320"/>
                <a:gd name="connsiteY181" fmla="*/ 919114 h 1234912"/>
                <a:gd name="connsiteX182" fmla="*/ 2483982 w 3728320"/>
                <a:gd name="connsiteY182" fmla="*/ 914400 h 1234912"/>
                <a:gd name="connsiteX183" fmla="*/ 2441561 w 3728320"/>
                <a:gd name="connsiteY183" fmla="*/ 909687 h 1234912"/>
                <a:gd name="connsiteX184" fmla="*/ 2427421 w 3728320"/>
                <a:gd name="connsiteY184" fmla="*/ 904973 h 1234912"/>
                <a:gd name="connsiteX185" fmla="*/ 2253025 w 3728320"/>
                <a:gd name="connsiteY185" fmla="*/ 904973 h 1234912"/>
                <a:gd name="connsiteX186" fmla="*/ 2238885 w 3728320"/>
                <a:gd name="connsiteY186" fmla="*/ 914400 h 1234912"/>
                <a:gd name="connsiteX187" fmla="*/ 2229458 w 3728320"/>
                <a:gd name="connsiteY187" fmla="*/ 928540 h 1234912"/>
                <a:gd name="connsiteX188" fmla="*/ 2215318 w 3728320"/>
                <a:gd name="connsiteY188" fmla="*/ 933254 h 1234912"/>
                <a:gd name="connsiteX189" fmla="*/ 2201177 w 3728320"/>
                <a:gd name="connsiteY189" fmla="*/ 942681 h 1234912"/>
                <a:gd name="connsiteX190" fmla="*/ 2182324 w 3728320"/>
                <a:gd name="connsiteY190" fmla="*/ 952107 h 1234912"/>
                <a:gd name="connsiteX191" fmla="*/ 2168184 w 3728320"/>
                <a:gd name="connsiteY191" fmla="*/ 956821 h 1234912"/>
                <a:gd name="connsiteX192" fmla="*/ 2154043 w 3728320"/>
                <a:gd name="connsiteY192" fmla="*/ 966248 h 1234912"/>
                <a:gd name="connsiteX193" fmla="*/ 2144617 w 3728320"/>
                <a:gd name="connsiteY193" fmla="*/ 980388 h 1234912"/>
                <a:gd name="connsiteX194" fmla="*/ 2116336 w 3728320"/>
                <a:gd name="connsiteY194" fmla="*/ 999241 h 1234912"/>
                <a:gd name="connsiteX195" fmla="*/ 2111623 w 3728320"/>
                <a:gd name="connsiteY195" fmla="*/ 1013382 h 1234912"/>
                <a:gd name="connsiteX196" fmla="*/ 2097483 w 3728320"/>
                <a:gd name="connsiteY196" fmla="*/ 1018095 h 1234912"/>
                <a:gd name="connsiteX197" fmla="*/ 2083342 w 3728320"/>
                <a:gd name="connsiteY197" fmla="*/ 1027522 h 1234912"/>
                <a:gd name="connsiteX198" fmla="*/ 2059775 w 3728320"/>
                <a:gd name="connsiteY198" fmla="*/ 1046375 h 1234912"/>
                <a:gd name="connsiteX199" fmla="*/ 2031495 w 3728320"/>
                <a:gd name="connsiteY199" fmla="*/ 1065229 h 1234912"/>
                <a:gd name="connsiteX200" fmla="*/ 2003215 w 3728320"/>
                <a:gd name="connsiteY200" fmla="*/ 1074656 h 1234912"/>
                <a:gd name="connsiteX201" fmla="*/ 1993788 w 3728320"/>
                <a:gd name="connsiteY201" fmla="*/ 1088796 h 1234912"/>
                <a:gd name="connsiteX202" fmla="*/ 1965507 w 3728320"/>
                <a:gd name="connsiteY202" fmla="*/ 1098223 h 1234912"/>
                <a:gd name="connsiteX203" fmla="*/ 1946654 w 3728320"/>
                <a:gd name="connsiteY203" fmla="*/ 1126503 h 1234912"/>
                <a:gd name="connsiteX204" fmla="*/ 1941940 w 3728320"/>
                <a:gd name="connsiteY204" fmla="*/ 1140643 h 1234912"/>
                <a:gd name="connsiteX205" fmla="*/ 1913660 w 3728320"/>
                <a:gd name="connsiteY205" fmla="*/ 1150070 h 1234912"/>
                <a:gd name="connsiteX206" fmla="*/ 1871239 w 3728320"/>
                <a:gd name="connsiteY206" fmla="*/ 1131217 h 1234912"/>
                <a:gd name="connsiteX207" fmla="*/ 1866526 w 3728320"/>
                <a:gd name="connsiteY207" fmla="*/ 1117076 h 1234912"/>
                <a:gd name="connsiteX208" fmla="*/ 1852386 w 3728320"/>
                <a:gd name="connsiteY208" fmla="*/ 1112363 h 1234912"/>
                <a:gd name="connsiteX209" fmla="*/ 1838245 w 3728320"/>
                <a:gd name="connsiteY209" fmla="*/ 1102936 h 1234912"/>
                <a:gd name="connsiteX210" fmla="*/ 1833532 w 3728320"/>
                <a:gd name="connsiteY210" fmla="*/ 1088796 h 1234912"/>
                <a:gd name="connsiteX211" fmla="*/ 1814678 w 3728320"/>
                <a:gd name="connsiteY211" fmla="*/ 1084083 h 1234912"/>
                <a:gd name="connsiteX212" fmla="*/ 1767544 w 3728320"/>
                <a:gd name="connsiteY212" fmla="*/ 1074656 h 1234912"/>
                <a:gd name="connsiteX213" fmla="*/ 1753404 w 3728320"/>
                <a:gd name="connsiteY213" fmla="*/ 1069942 h 1234912"/>
                <a:gd name="connsiteX214" fmla="*/ 1725124 w 3728320"/>
                <a:gd name="connsiteY214" fmla="*/ 1051089 h 1234912"/>
                <a:gd name="connsiteX215" fmla="*/ 1696843 w 3728320"/>
                <a:gd name="connsiteY215" fmla="*/ 1041662 h 1234912"/>
                <a:gd name="connsiteX216" fmla="*/ 1668563 w 3728320"/>
                <a:gd name="connsiteY216" fmla="*/ 1032235 h 1234912"/>
                <a:gd name="connsiteX217" fmla="*/ 1654423 w 3728320"/>
                <a:gd name="connsiteY217" fmla="*/ 1027522 h 1234912"/>
                <a:gd name="connsiteX218" fmla="*/ 1640283 w 3728320"/>
                <a:gd name="connsiteY218" fmla="*/ 1018095 h 1234912"/>
                <a:gd name="connsiteX219" fmla="*/ 1630856 w 3728320"/>
                <a:gd name="connsiteY219" fmla="*/ 1003955 h 1234912"/>
                <a:gd name="connsiteX220" fmla="*/ 1602575 w 3728320"/>
                <a:gd name="connsiteY220" fmla="*/ 994528 h 1234912"/>
                <a:gd name="connsiteX221" fmla="*/ 1574295 w 3728320"/>
                <a:gd name="connsiteY221" fmla="*/ 975674 h 1234912"/>
                <a:gd name="connsiteX222" fmla="*/ 1546015 w 3728320"/>
                <a:gd name="connsiteY222" fmla="*/ 966248 h 1234912"/>
                <a:gd name="connsiteX223" fmla="*/ 1522448 w 3728320"/>
                <a:gd name="connsiteY223" fmla="*/ 970961 h 1234912"/>
                <a:gd name="connsiteX224" fmla="*/ 1541301 w 3728320"/>
                <a:gd name="connsiteY224" fmla="*/ 975674 h 1234912"/>
                <a:gd name="connsiteX225" fmla="*/ 1588435 w 3728320"/>
                <a:gd name="connsiteY225" fmla="*/ 985101 h 1234912"/>
                <a:gd name="connsiteX226" fmla="*/ 1597862 w 3728320"/>
                <a:gd name="connsiteY226" fmla="*/ 999241 h 1234912"/>
                <a:gd name="connsiteX227" fmla="*/ 1579008 w 3728320"/>
                <a:gd name="connsiteY227" fmla="*/ 1003955 h 1234912"/>
                <a:gd name="connsiteX228" fmla="*/ 1494167 w 3728320"/>
                <a:gd name="connsiteY228" fmla="*/ 999241 h 1234912"/>
                <a:gd name="connsiteX229" fmla="*/ 1451746 w 3728320"/>
                <a:gd name="connsiteY229" fmla="*/ 985101 h 1234912"/>
                <a:gd name="connsiteX230" fmla="*/ 1437606 w 3728320"/>
                <a:gd name="connsiteY230" fmla="*/ 980388 h 1234912"/>
                <a:gd name="connsiteX231" fmla="*/ 1164229 w 3728320"/>
                <a:gd name="connsiteY231" fmla="*/ 985101 h 1234912"/>
                <a:gd name="connsiteX232" fmla="*/ 1135949 w 3728320"/>
                <a:gd name="connsiteY232" fmla="*/ 994528 h 1234912"/>
                <a:gd name="connsiteX233" fmla="*/ 1107668 w 3728320"/>
                <a:gd name="connsiteY233" fmla="*/ 1013382 h 1234912"/>
                <a:gd name="connsiteX234" fmla="*/ 1051107 w 3728320"/>
                <a:gd name="connsiteY234" fmla="*/ 1032235 h 1234912"/>
                <a:gd name="connsiteX235" fmla="*/ 1022827 w 3728320"/>
                <a:gd name="connsiteY235" fmla="*/ 1041662 h 1234912"/>
                <a:gd name="connsiteX236" fmla="*/ 942699 w 3728320"/>
                <a:gd name="connsiteY236" fmla="*/ 1051089 h 1234912"/>
                <a:gd name="connsiteX237" fmla="*/ 904992 w 3728320"/>
                <a:gd name="connsiteY237" fmla="*/ 1060516 h 1234912"/>
                <a:gd name="connsiteX238" fmla="*/ 876711 w 3728320"/>
                <a:gd name="connsiteY238" fmla="*/ 1069942 h 1234912"/>
                <a:gd name="connsiteX239" fmla="*/ 834291 w 3728320"/>
                <a:gd name="connsiteY239" fmla="*/ 1088796 h 1234912"/>
                <a:gd name="connsiteX240" fmla="*/ 820151 w 3728320"/>
                <a:gd name="connsiteY240" fmla="*/ 1093509 h 1234912"/>
                <a:gd name="connsiteX241" fmla="*/ 806010 w 3728320"/>
                <a:gd name="connsiteY241" fmla="*/ 1098223 h 1234912"/>
                <a:gd name="connsiteX242" fmla="*/ 688175 w 3728320"/>
                <a:gd name="connsiteY242" fmla="*/ 1093509 h 1234912"/>
                <a:gd name="connsiteX243" fmla="*/ 504353 w 3728320"/>
                <a:gd name="connsiteY243" fmla="*/ 1102936 h 1234912"/>
                <a:gd name="connsiteX244" fmla="*/ 494926 w 3728320"/>
                <a:gd name="connsiteY244" fmla="*/ 1117076 h 1234912"/>
                <a:gd name="connsiteX245" fmla="*/ 480786 w 3728320"/>
                <a:gd name="connsiteY245" fmla="*/ 1121790 h 1234912"/>
                <a:gd name="connsiteX246" fmla="*/ 424225 w 3728320"/>
                <a:gd name="connsiteY246" fmla="*/ 1131217 h 1234912"/>
                <a:gd name="connsiteX247" fmla="*/ 377091 w 3728320"/>
                <a:gd name="connsiteY247" fmla="*/ 1145357 h 1234912"/>
                <a:gd name="connsiteX248" fmla="*/ 362951 w 3728320"/>
                <a:gd name="connsiteY248" fmla="*/ 1150070 h 1234912"/>
                <a:gd name="connsiteX249" fmla="*/ 296963 w 3728320"/>
                <a:gd name="connsiteY249" fmla="*/ 1154784 h 1234912"/>
                <a:gd name="connsiteX250" fmla="*/ 268683 w 3728320"/>
                <a:gd name="connsiteY250" fmla="*/ 1164210 h 1234912"/>
                <a:gd name="connsiteX251" fmla="*/ 254542 w 3728320"/>
                <a:gd name="connsiteY251" fmla="*/ 1173637 h 1234912"/>
                <a:gd name="connsiteX252" fmla="*/ 226262 w 3728320"/>
                <a:gd name="connsiteY252" fmla="*/ 1183064 h 1234912"/>
                <a:gd name="connsiteX253" fmla="*/ 212122 w 3728320"/>
                <a:gd name="connsiteY253" fmla="*/ 1187778 h 1234912"/>
                <a:gd name="connsiteX254" fmla="*/ 193268 w 3728320"/>
                <a:gd name="connsiteY254" fmla="*/ 1192491 h 1234912"/>
                <a:gd name="connsiteX255" fmla="*/ 150848 w 3728320"/>
                <a:gd name="connsiteY255" fmla="*/ 1201918 h 1234912"/>
                <a:gd name="connsiteX256" fmla="*/ 136707 w 3728320"/>
                <a:gd name="connsiteY256" fmla="*/ 1206631 h 1234912"/>
                <a:gd name="connsiteX257" fmla="*/ 94287 w 3728320"/>
                <a:gd name="connsiteY257" fmla="*/ 1183064 h 1234912"/>
                <a:gd name="connsiteX258" fmla="*/ 70720 w 3728320"/>
                <a:gd name="connsiteY258" fmla="*/ 1178351 h 1234912"/>
                <a:gd name="connsiteX259" fmla="*/ 51866 w 3728320"/>
                <a:gd name="connsiteY259" fmla="*/ 1173637 h 1234912"/>
                <a:gd name="connsiteX260" fmla="*/ 37726 w 3728320"/>
                <a:gd name="connsiteY260" fmla="*/ 1168924 h 1234912"/>
                <a:gd name="connsiteX261" fmla="*/ 19 w 3728320"/>
                <a:gd name="connsiteY261" fmla="*/ 1173637 h 123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3728320" h="1234912">
                  <a:moveTo>
                    <a:pt x="19" y="1173637"/>
                  </a:moveTo>
                  <a:cubicBezTo>
                    <a:pt x="-767" y="1173637"/>
                    <a:pt x="22082" y="1170911"/>
                    <a:pt x="33012" y="1168924"/>
                  </a:cubicBezTo>
                  <a:cubicBezTo>
                    <a:pt x="39386" y="1167765"/>
                    <a:pt x="45542" y="1165615"/>
                    <a:pt x="51866" y="1164210"/>
                  </a:cubicBezTo>
                  <a:cubicBezTo>
                    <a:pt x="71621" y="1159820"/>
                    <a:pt x="83257" y="1158193"/>
                    <a:pt x="103713" y="1154784"/>
                  </a:cubicBezTo>
                  <a:cubicBezTo>
                    <a:pt x="113140" y="1151642"/>
                    <a:pt x="122157" y="1146762"/>
                    <a:pt x="131994" y="1145357"/>
                  </a:cubicBezTo>
                  <a:cubicBezTo>
                    <a:pt x="146147" y="1143335"/>
                    <a:pt x="173399" y="1140063"/>
                    <a:pt x="188555" y="1135930"/>
                  </a:cubicBezTo>
                  <a:cubicBezTo>
                    <a:pt x="198141" y="1133316"/>
                    <a:pt x="207408" y="1129645"/>
                    <a:pt x="216835" y="1126503"/>
                  </a:cubicBezTo>
                  <a:lnTo>
                    <a:pt x="230975" y="1121790"/>
                  </a:lnTo>
                  <a:cubicBezTo>
                    <a:pt x="235689" y="1118648"/>
                    <a:pt x="239939" y="1114664"/>
                    <a:pt x="245116" y="1112363"/>
                  </a:cubicBezTo>
                  <a:cubicBezTo>
                    <a:pt x="245131" y="1112356"/>
                    <a:pt x="280458" y="1100582"/>
                    <a:pt x="287536" y="1098223"/>
                  </a:cubicBezTo>
                  <a:lnTo>
                    <a:pt x="301676" y="1093509"/>
                  </a:lnTo>
                  <a:lnTo>
                    <a:pt x="315817" y="1088796"/>
                  </a:lnTo>
                  <a:cubicBezTo>
                    <a:pt x="320530" y="1085654"/>
                    <a:pt x="324780" y="1081670"/>
                    <a:pt x="329957" y="1079369"/>
                  </a:cubicBezTo>
                  <a:cubicBezTo>
                    <a:pt x="339037" y="1075333"/>
                    <a:pt x="348810" y="1073084"/>
                    <a:pt x="358237" y="1069942"/>
                  </a:cubicBezTo>
                  <a:cubicBezTo>
                    <a:pt x="371714" y="1065450"/>
                    <a:pt x="376434" y="1063475"/>
                    <a:pt x="391231" y="1060516"/>
                  </a:cubicBezTo>
                  <a:cubicBezTo>
                    <a:pt x="400602" y="1058642"/>
                    <a:pt x="410240" y="1058120"/>
                    <a:pt x="419511" y="1055802"/>
                  </a:cubicBezTo>
                  <a:cubicBezTo>
                    <a:pt x="429151" y="1053392"/>
                    <a:pt x="438365" y="1049517"/>
                    <a:pt x="447792" y="1046375"/>
                  </a:cubicBezTo>
                  <a:lnTo>
                    <a:pt x="461932" y="1041662"/>
                  </a:lnTo>
                  <a:cubicBezTo>
                    <a:pt x="502451" y="1014648"/>
                    <a:pt x="451188" y="1047033"/>
                    <a:pt x="490212" y="1027522"/>
                  </a:cubicBezTo>
                  <a:cubicBezTo>
                    <a:pt x="495279" y="1024989"/>
                    <a:pt x="499176" y="1020396"/>
                    <a:pt x="504353" y="1018095"/>
                  </a:cubicBezTo>
                  <a:cubicBezTo>
                    <a:pt x="513433" y="1014059"/>
                    <a:pt x="524365" y="1014180"/>
                    <a:pt x="532633" y="1008668"/>
                  </a:cubicBezTo>
                  <a:cubicBezTo>
                    <a:pt x="537346" y="1005526"/>
                    <a:pt x="541596" y="1001542"/>
                    <a:pt x="546773" y="999241"/>
                  </a:cubicBezTo>
                  <a:cubicBezTo>
                    <a:pt x="571287" y="988346"/>
                    <a:pt x="581212" y="988935"/>
                    <a:pt x="608048" y="985101"/>
                  </a:cubicBezTo>
                  <a:cubicBezTo>
                    <a:pt x="612761" y="983530"/>
                    <a:pt x="617316" y="981362"/>
                    <a:pt x="622188" y="980388"/>
                  </a:cubicBezTo>
                  <a:cubicBezTo>
                    <a:pt x="658693" y="973087"/>
                    <a:pt x="646096" y="979343"/>
                    <a:pt x="674035" y="970961"/>
                  </a:cubicBezTo>
                  <a:cubicBezTo>
                    <a:pt x="683553" y="968106"/>
                    <a:pt x="692889" y="964676"/>
                    <a:pt x="702316" y="961534"/>
                  </a:cubicBezTo>
                  <a:lnTo>
                    <a:pt x="730596" y="952107"/>
                  </a:lnTo>
                  <a:cubicBezTo>
                    <a:pt x="740668" y="948749"/>
                    <a:pt x="753233" y="944161"/>
                    <a:pt x="763590" y="942681"/>
                  </a:cubicBezTo>
                  <a:cubicBezTo>
                    <a:pt x="779221" y="940448"/>
                    <a:pt x="795021" y="939620"/>
                    <a:pt x="810724" y="937967"/>
                  </a:cubicBezTo>
                  <a:lnTo>
                    <a:pt x="853144" y="933254"/>
                  </a:lnTo>
                  <a:cubicBezTo>
                    <a:pt x="870412" y="931527"/>
                    <a:pt x="887744" y="930456"/>
                    <a:pt x="904992" y="928540"/>
                  </a:cubicBezTo>
                  <a:cubicBezTo>
                    <a:pt x="923192" y="926518"/>
                    <a:pt x="947892" y="922176"/>
                    <a:pt x="966266" y="919114"/>
                  </a:cubicBezTo>
                  <a:cubicBezTo>
                    <a:pt x="1003993" y="906536"/>
                    <a:pt x="977004" y="914191"/>
                    <a:pt x="1055821" y="909687"/>
                  </a:cubicBezTo>
                  <a:lnTo>
                    <a:pt x="1145375" y="904973"/>
                  </a:lnTo>
                  <a:lnTo>
                    <a:pt x="1168942" y="900260"/>
                  </a:lnTo>
                  <a:cubicBezTo>
                    <a:pt x="1178345" y="898551"/>
                    <a:pt x="1187951" y="897865"/>
                    <a:pt x="1197223" y="895547"/>
                  </a:cubicBezTo>
                  <a:cubicBezTo>
                    <a:pt x="1197245" y="895542"/>
                    <a:pt x="1232562" y="883766"/>
                    <a:pt x="1239643" y="881406"/>
                  </a:cubicBezTo>
                  <a:lnTo>
                    <a:pt x="1282064" y="867266"/>
                  </a:lnTo>
                  <a:lnTo>
                    <a:pt x="1296204" y="862553"/>
                  </a:lnTo>
                  <a:cubicBezTo>
                    <a:pt x="1300917" y="859411"/>
                    <a:pt x="1305167" y="855427"/>
                    <a:pt x="1310344" y="853126"/>
                  </a:cubicBezTo>
                  <a:cubicBezTo>
                    <a:pt x="1319424" y="849090"/>
                    <a:pt x="1329198" y="846841"/>
                    <a:pt x="1338625" y="843699"/>
                  </a:cubicBezTo>
                  <a:lnTo>
                    <a:pt x="1381045" y="829559"/>
                  </a:lnTo>
                  <a:lnTo>
                    <a:pt x="1409326" y="820132"/>
                  </a:lnTo>
                  <a:lnTo>
                    <a:pt x="1423466" y="815419"/>
                  </a:lnTo>
                  <a:cubicBezTo>
                    <a:pt x="1455880" y="793809"/>
                    <a:pt x="1440998" y="800147"/>
                    <a:pt x="1465887" y="791852"/>
                  </a:cubicBezTo>
                  <a:cubicBezTo>
                    <a:pt x="1469029" y="787139"/>
                    <a:pt x="1470890" y="781251"/>
                    <a:pt x="1475313" y="777712"/>
                  </a:cubicBezTo>
                  <a:cubicBezTo>
                    <a:pt x="1479193" y="774608"/>
                    <a:pt x="1485010" y="775220"/>
                    <a:pt x="1489454" y="772998"/>
                  </a:cubicBezTo>
                  <a:cubicBezTo>
                    <a:pt x="1494521" y="770465"/>
                    <a:pt x="1498881" y="766713"/>
                    <a:pt x="1503594" y="763571"/>
                  </a:cubicBezTo>
                  <a:cubicBezTo>
                    <a:pt x="1506736" y="758858"/>
                    <a:pt x="1508758" y="753161"/>
                    <a:pt x="1513021" y="749431"/>
                  </a:cubicBezTo>
                  <a:cubicBezTo>
                    <a:pt x="1521547" y="741971"/>
                    <a:pt x="1531874" y="736862"/>
                    <a:pt x="1541301" y="730578"/>
                  </a:cubicBezTo>
                  <a:lnTo>
                    <a:pt x="1555441" y="721151"/>
                  </a:lnTo>
                  <a:cubicBezTo>
                    <a:pt x="1560155" y="718009"/>
                    <a:pt x="1565576" y="715730"/>
                    <a:pt x="1569582" y="711724"/>
                  </a:cubicBezTo>
                  <a:cubicBezTo>
                    <a:pt x="1574295" y="707011"/>
                    <a:pt x="1577895" y="700821"/>
                    <a:pt x="1583722" y="697584"/>
                  </a:cubicBezTo>
                  <a:cubicBezTo>
                    <a:pt x="1592408" y="692758"/>
                    <a:pt x="1602575" y="691299"/>
                    <a:pt x="1612002" y="688157"/>
                  </a:cubicBezTo>
                  <a:lnTo>
                    <a:pt x="1654423" y="674017"/>
                  </a:lnTo>
                  <a:lnTo>
                    <a:pt x="1682703" y="664590"/>
                  </a:lnTo>
                  <a:cubicBezTo>
                    <a:pt x="1730055" y="652752"/>
                    <a:pt x="1708115" y="659261"/>
                    <a:pt x="1748691" y="645736"/>
                  </a:cubicBezTo>
                  <a:lnTo>
                    <a:pt x="1776971" y="636309"/>
                  </a:lnTo>
                  <a:lnTo>
                    <a:pt x="1791111" y="631596"/>
                  </a:lnTo>
                  <a:cubicBezTo>
                    <a:pt x="1795825" y="628454"/>
                    <a:pt x="1800185" y="624702"/>
                    <a:pt x="1805252" y="622169"/>
                  </a:cubicBezTo>
                  <a:cubicBezTo>
                    <a:pt x="1809696" y="619947"/>
                    <a:pt x="1815049" y="619869"/>
                    <a:pt x="1819392" y="617456"/>
                  </a:cubicBezTo>
                  <a:cubicBezTo>
                    <a:pt x="1829296" y="611954"/>
                    <a:pt x="1838245" y="604887"/>
                    <a:pt x="1847672" y="598602"/>
                  </a:cubicBezTo>
                  <a:lnTo>
                    <a:pt x="1861812" y="589175"/>
                  </a:lnTo>
                  <a:lnTo>
                    <a:pt x="1875953" y="579749"/>
                  </a:lnTo>
                  <a:cubicBezTo>
                    <a:pt x="1890891" y="557339"/>
                    <a:pt x="1880004" y="567400"/>
                    <a:pt x="1913660" y="556182"/>
                  </a:cubicBezTo>
                  <a:lnTo>
                    <a:pt x="1927800" y="551468"/>
                  </a:lnTo>
                  <a:lnTo>
                    <a:pt x="1941940" y="546755"/>
                  </a:lnTo>
                  <a:cubicBezTo>
                    <a:pt x="1946654" y="543613"/>
                    <a:pt x="1951014" y="539861"/>
                    <a:pt x="1956081" y="537328"/>
                  </a:cubicBezTo>
                  <a:cubicBezTo>
                    <a:pt x="1960525" y="535106"/>
                    <a:pt x="1965878" y="535028"/>
                    <a:pt x="1970221" y="532615"/>
                  </a:cubicBezTo>
                  <a:cubicBezTo>
                    <a:pt x="2018842" y="505603"/>
                    <a:pt x="1980646" y="519712"/>
                    <a:pt x="2012641" y="509048"/>
                  </a:cubicBezTo>
                  <a:cubicBezTo>
                    <a:pt x="2035049" y="494110"/>
                    <a:pt x="2021409" y="501412"/>
                    <a:pt x="2055062" y="490194"/>
                  </a:cubicBezTo>
                  <a:lnTo>
                    <a:pt x="2069202" y="485481"/>
                  </a:lnTo>
                  <a:cubicBezTo>
                    <a:pt x="2091609" y="470542"/>
                    <a:pt x="2077969" y="477845"/>
                    <a:pt x="2111623" y="466627"/>
                  </a:cubicBezTo>
                  <a:cubicBezTo>
                    <a:pt x="2111628" y="466625"/>
                    <a:pt x="2139899" y="457203"/>
                    <a:pt x="2139903" y="457200"/>
                  </a:cubicBezTo>
                  <a:cubicBezTo>
                    <a:pt x="2162312" y="442260"/>
                    <a:pt x="2148666" y="449566"/>
                    <a:pt x="2182324" y="438347"/>
                  </a:cubicBezTo>
                  <a:cubicBezTo>
                    <a:pt x="2187037" y="436776"/>
                    <a:pt x="2192330" y="436389"/>
                    <a:pt x="2196464" y="433633"/>
                  </a:cubicBezTo>
                  <a:cubicBezTo>
                    <a:pt x="2205891" y="427349"/>
                    <a:pt x="2213996" y="418363"/>
                    <a:pt x="2224744" y="414780"/>
                  </a:cubicBezTo>
                  <a:lnTo>
                    <a:pt x="2267165" y="400639"/>
                  </a:lnTo>
                  <a:cubicBezTo>
                    <a:pt x="2271878" y="399068"/>
                    <a:pt x="2276387" y="396629"/>
                    <a:pt x="2281305" y="395926"/>
                  </a:cubicBezTo>
                  <a:lnTo>
                    <a:pt x="2314299" y="391213"/>
                  </a:lnTo>
                  <a:lnTo>
                    <a:pt x="2356720" y="377072"/>
                  </a:lnTo>
                  <a:cubicBezTo>
                    <a:pt x="2361433" y="375501"/>
                    <a:pt x="2365930" y="372975"/>
                    <a:pt x="2370860" y="372359"/>
                  </a:cubicBezTo>
                  <a:lnTo>
                    <a:pt x="2450988" y="362932"/>
                  </a:lnTo>
                  <a:cubicBezTo>
                    <a:pt x="2483946" y="360735"/>
                    <a:pt x="2516975" y="359790"/>
                    <a:pt x="2549969" y="358219"/>
                  </a:cubicBezTo>
                  <a:cubicBezTo>
                    <a:pt x="2564109" y="356648"/>
                    <a:pt x="2578356" y="355844"/>
                    <a:pt x="2592390" y="353505"/>
                  </a:cubicBezTo>
                  <a:cubicBezTo>
                    <a:pt x="2597291" y="352688"/>
                    <a:pt x="2601753" y="350157"/>
                    <a:pt x="2606530" y="348792"/>
                  </a:cubicBezTo>
                  <a:cubicBezTo>
                    <a:pt x="2612759" y="347012"/>
                    <a:pt x="2619060" y="345484"/>
                    <a:pt x="2625384" y="344079"/>
                  </a:cubicBezTo>
                  <a:cubicBezTo>
                    <a:pt x="2633205" y="342341"/>
                    <a:pt x="2641179" y="341308"/>
                    <a:pt x="2648951" y="339365"/>
                  </a:cubicBezTo>
                  <a:cubicBezTo>
                    <a:pt x="2653771" y="338160"/>
                    <a:pt x="2658314" y="336017"/>
                    <a:pt x="2663091" y="334652"/>
                  </a:cubicBezTo>
                  <a:cubicBezTo>
                    <a:pt x="2669320" y="332872"/>
                    <a:pt x="2675739" y="331799"/>
                    <a:pt x="2681944" y="329938"/>
                  </a:cubicBezTo>
                  <a:cubicBezTo>
                    <a:pt x="2682041" y="329909"/>
                    <a:pt x="2717247" y="318171"/>
                    <a:pt x="2724365" y="315798"/>
                  </a:cubicBezTo>
                  <a:lnTo>
                    <a:pt x="2738505" y="311085"/>
                  </a:lnTo>
                  <a:cubicBezTo>
                    <a:pt x="2760912" y="296146"/>
                    <a:pt x="2747272" y="303449"/>
                    <a:pt x="2780926" y="292231"/>
                  </a:cubicBezTo>
                  <a:cubicBezTo>
                    <a:pt x="2780931" y="292229"/>
                    <a:pt x="2809202" y="282807"/>
                    <a:pt x="2809206" y="282804"/>
                  </a:cubicBezTo>
                  <a:cubicBezTo>
                    <a:pt x="2831615" y="267866"/>
                    <a:pt x="2817971" y="275170"/>
                    <a:pt x="2851627" y="263951"/>
                  </a:cubicBezTo>
                  <a:cubicBezTo>
                    <a:pt x="2903206" y="246757"/>
                    <a:pt x="2825074" y="274179"/>
                    <a:pt x="2879907" y="249810"/>
                  </a:cubicBezTo>
                  <a:cubicBezTo>
                    <a:pt x="2888987" y="245774"/>
                    <a:pt x="2908188" y="240384"/>
                    <a:pt x="2908188" y="240384"/>
                  </a:cubicBezTo>
                  <a:cubicBezTo>
                    <a:pt x="2930595" y="225446"/>
                    <a:pt x="2916956" y="232747"/>
                    <a:pt x="2950608" y="221530"/>
                  </a:cubicBezTo>
                  <a:lnTo>
                    <a:pt x="2964749" y="216817"/>
                  </a:lnTo>
                  <a:lnTo>
                    <a:pt x="2978889" y="212103"/>
                  </a:lnTo>
                  <a:cubicBezTo>
                    <a:pt x="2982031" y="207390"/>
                    <a:pt x="2983512" y="200965"/>
                    <a:pt x="2988316" y="197963"/>
                  </a:cubicBezTo>
                  <a:cubicBezTo>
                    <a:pt x="2988322" y="197959"/>
                    <a:pt x="3023663" y="186181"/>
                    <a:pt x="3030736" y="183823"/>
                  </a:cubicBezTo>
                  <a:cubicBezTo>
                    <a:pt x="3035449" y="182252"/>
                    <a:pt x="3040742" y="181865"/>
                    <a:pt x="3044876" y="179109"/>
                  </a:cubicBezTo>
                  <a:lnTo>
                    <a:pt x="3073157" y="160256"/>
                  </a:lnTo>
                  <a:cubicBezTo>
                    <a:pt x="3077870" y="157114"/>
                    <a:pt x="3081923" y="152620"/>
                    <a:pt x="3087297" y="150829"/>
                  </a:cubicBezTo>
                  <a:lnTo>
                    <a:pt x="3129718" y="136689"/>
                  </a:lnTo>
                  <a:lnTo>
                    <a:pt x="3143858" y="131975"/>
                  </a:lnTo>
                  <a:lnTo>
                    <a:pt x="3157998" y="127262"/>
                  </a:lnTo>
                  <a:cubicBezTo>
                    <a:pt x="3162711" y="124120"/>
                    <a:pt x="3167071" y="120368"/>
                    <a:pt x="3172138" y="117835"/>
                  </a:cubicBezTo>
                  <a:cubicBezTo>
                    <a:pt x="3176582" y="115613"/>
                    <a:pt x="3182144" y="115878"/>
                    <a:pt x="3186278" y="113122"/>
                  </a:cubicBezTo>
                  <a:cubicBezTo>
                    <a:pt x="3191824" y="109425"/>
                    <a:pt x="3195157" y="103074"/>
                    <a:pt x="3200419" y="98982"/>
                  </a:cubicBezTo>
                  <a:cubicBezTo>
                    <a:pt x="3209362" y="92026"/>
                    <a:pt x="3219272" y="86413"/>
                    <a:pt x="3228699" y="80128"/>
                  </a:cubicBezTo>
                  <a:cubicBezTo>
                    <a:pt x="3233412" y="76986"/>
                    <a:pt x="3237465" y="72492"/>
                    <a:pt x="3242839" y="70701"/>
                  </a:cubicBezTo>
                  <a:lnTo>
                    <a:pt x="3256979" y="65988"/>
                  </a:lnTo>
                  <a:cubicBezTo>
                    <a:pt x="3272870" y="42153"/>
                    <a:pt x="3257780" y="58517"/>
                    <a:pt x="3280546" y="47134"/>
                  </a:cubicBezTo>
                  <a:cubicBezTo>
                    <a:pt x="3285613" y="44600"/>
                    <a:pt x="3289510" y="40008"/>
                    <a:pt x="3294687" y="37707"/>
                  </a:cubicBezTo>
                  <a:cubicBezTo>
                    <a:pt x="3303767" y="33672"/>
                    <a:pt x="3322967" y="28281"/>
                    <a:pt x="3322967" y="28281"/>
                  </a:cubicBezTo>
                  <a:cubicBezTo>
                    <a:pt x="3327680" y="25139"/>
                    <a:pt x="3331900" y="21086"/>
                    <a:pt x="3337107" y="18854"/>
                  </a:cubicBezTo>
                  <a:cubicBezTo>
                    <a:pt x="3343061" y="16302"/>
                    <a:pt x="3349756" y="16001"/>
                    <a:pt x="3355961" y="14140"/>
                  </a:cubicBezTo>
                  <a:cubicBezTo>
                    <a:pt x="3365478" y="11285"/>
                    <a:pt x="3374814" y="7856"/>
                    <a:pt x="3384241" y="4714"/>
                  </a:cubicBezTo>
                  <a:lnTo>
                    <a:pt x="3398382" y="0"/>
                  </a:lnTo>
                  <a:cubicBezTo>
                    <a:pt x="3423520" y="1571"/>
                    <a:pt x="3448747" y="2077"/>
                    <a:pt x="3473796" y="4714"/>
                  </a:cubicBezTo>
                  <a:cubicBezTo>
                    <a:pt x="3478737" y="5234"/>
                    <a:pt x="3483086" y="8349"/>
                    <a:pt x="3487936" y="9427"/>
                  </a:cubicBezTo>
                  <a:cubicBezTo>
                    <a:pt x="3497265" y="11500"/>
                    <a:pt x="3506872" y="12138"/>
                    <a:pt x="3516217" y="14140"/>
                  </a:cubicBezTo>
                  <a:cubicBezTo>
                    <a:pt x="3528885" y="16855"/>
                    <a:pt x="3541098" y="21735"/>
                    <a:pt x="3553924" y="23567"/>
                  </a:cubicBezTo>
                  <a:cubicBezTo>
                    <a:pt x="3644845" y="36556"/>
                    <a:pt x="3597735" y="31608"/>
                    <a:pt x="3695326" y="37707"/>
                  </a:cubicBezTo>
                  <a:cubicBezTo>
                    <a:pt x="3700039" y="39278"/>
                    <a:pt x="3705953" y="38908"/>
                    <a:pt x="3709466" y="42421"/>
                  </a:cubicBezTo>
                  <a:cubicBezTo>
                    <a:pt x="3712979" y="45934"/>
                    <a:pt x="3713101" y="51711"/>
                    <a:pt x="3714179" y="56561"/>
                  </a:cubicBezTo>
                  <a:cubicBezTo>
                    <a:pt x="3716252" y="65890"/>
                    <a:pt x="3717440" y="75395"/>
                    <a:pt x="3718893" y="84841"/>
                  </a:cubicBezTo>
                  <a:cubicBezTo>
                    <a:pt x="3725083" y="125078"/>
                    <a:pt x="3719746" y="106256"/>
                    <a:pt x="3728320" y="131975"/>
                  </a:cubicBezTo>
                  <a:cubicBezTo>
                    <a:pt x="3726155" y="160123"/>
                    <a:pt x="3722174" y="215569"/>
                    <a:pt x="3718893" y="245097"/>
                  </a:cubicBezTo>
                  <a:cubicBezTo>
                    <a:pt x="3717666" y="256139"/>
                    <a:pt x="3715750" y="267093"/>
                    <a:pt x="3714179" y="278091"/>
                  </a:cubicBezTo>
                  <a:cubicBezTo>
                    <a:pt x="3712608" y="318940"/>
                    <a:pt x="3712185" y="359850"/>
                    <a:pt x="3709466" y="400639"/>
                  </a:cubicBezTo>
                  <a:cubicBezTo>
                    <a:pt x="3709035" y="407103"/>
                    <a:pt x="3705818" y="413103"/>
                    <a:pt x="3704753" y="419493"/>
                  </a:cubicBezTo>
                  <a:cubicBezTo>
                    <a:pt x="3702671" y="431987"/>
                    <a:pt x="3701610" y="444631"/>
                    <a:pt x="3700039" y="457200"/>
                  </a:cubicBezTo>
                  <a:cubicBezTo>
                    <a:pt x="3706858" y="566294"/>
                    <a:pt x="3706601" y="522086"/>
                    <a:pt x="3700039" y="659876"/>
                  </a:cubicBezTo>
                  <a:cubicBezTo>
                    <a:pt x="3696676" y="730494"/>
                    <a:pt x="3702443" y="709231"/>
                    <a:pt x="3690612" y="744718"/>
                  </a:cubicBezTo>
                  <a:cubicBezTo>
                    <a:pt x="3692183" y="780854"/>
                    <a:pt x="3693202" y="817018"/>
                    <a:pt x="3695326" y="853126"/>
                  </a:cubicBezTo>
                  <a:cubicBezTo>
                    <a:pt x="3696345" y="870450"/>
                    <a:pt x="3699408" y="887631"/>
                    <a:pt x="3700039" y="904973"/>
                  </a:cubicBezTo>
                  <a:cubicBezTo>
                    <a:pt x="3702552" y="974075"/>
                    <a:pt x="3701874" y="1043275"/>
                    <a:pt x="3704753" y="1112363"/>
                  </a:cubicBezTo>
                  <a:cubicBezTo>
                    <a:pt x="3705023" y="1118835"/>
                    <a:pt x="3708307" y="1124843"/>
                    <a:pt x="3709466" y="1131217"/>
                  </a:cubicBezTo>
                  <a:cubicBezTo>
                    <a:pt x="3711453" y="1142147"/>
                    <a:pt x="3712608" y="1153212"/>
                    <a:pt x="3714179" y="1164210"/>
                  </a:cubicBezTo>
                  <a:cubicBezTo>
                    <a:pt x="3712608" y="1186206"/>
                    <a:pt x="3715148" y="1208890"/>
                    <a:pt x="3709466" y="1230198"/>
                  </a:cubicBezTo>
                  <a:cubicBezTo>
                    <a:pt x="3708186" y="1234999"/>
                    <a:pt x="3700294" y="1234912"/>
                    <a:pt x="3695326" y="1234912"/>
                  </a:cubicBezTo>
                  <a:cubicBezTo>
                    <a:pt x="3677972" y="1234912"/>
                    <a:pt x="3660737" y="1232015"/>
                    <a:pt x="3643478" y="1230198"/>
                  </a:cubicBezTo>
                  <a:cubicBezTo>
                    <a:pt x="3629908" y="1228770"/>
                    <a:pt x="3592900" y="1224195"/>
                    <a:pt x="3577491" y="1220771"/>
                  </a:cubicBezTo>
                  <a:cubicBezTo>
                    <a:pt x="3572641" y="1219693"/>
                    <a:pt x="3568239" y="1216947"/>
                    <a:pt x="3563351" y="1216058"/>
                  </a:cubicBezTo>
                  <a:cubicBezTo>
                    <a:pt x="3550888" y="1213792"/>
                    <a:pt x="3538199" y="1213019"/>
                    <a:pt x="3525643" y="1211345"/>
                  </a:cubicBezTo>
                  <a:lnTo>
                    <a:pt x="3492650" y="1206631"/>
                  </a:lnTo>
                  <a:cubicBezTo>
                    <a:pt x="3483204" y="1205178"/>
                    <a:pt x="3473772" y="1203628"/>
                    <a:pt x="3464369" y="1201918"/>
                  </a:cubicBezTo>
                  <a:cubicBezTo>
                    <a:pt x="3456487" y="1200485"/>
                    <a:pt x="3448715" y="1198453"/>
                    <a:pt x="3440802" y="1197204"/>
                  </a:cubicBezTo>
                  <a:cubicBezTo>
                    <a:pt x="3418855" y="1193739"/>
                    <a:pt x="3374815" y="1187778"/>
                    <a:pt x="3374815" y="1187778"/>
                  </a:cubicBezTo>
                  <a:lnTo>
                    <a:pt x="3332394" y="1173637"/>
                  </a:lnTo>
                  <a:lnTo>
                    <a:pt x="3318254" y="1168924"/>
                  </a:lnTo>
                  <a:cubicBezTo>
                    <a:pt x="3308827" y="1162639"/>
                    <a:pt x="3300721" y="1153653"/>
                    <a:pt x="3289973" y="1150070"/>
                  </a:cubicBezTo>
                  <a:cubicBezTo>
                    <a:pt x="3280546" y="1146928"/>
                    <a:pt x="3269961" y="1146155"/>
                    <a:pt x="3261693" y="1140643"/>
                  </a:cubicBezTo>
                  <a:cubicBezTo>
                    <a:pt x="3221163" y="1113625"/>
                    <a:pt x="3272449" y="1146022"/>
                    <a:pt x="3233412" y="1126503"/>
                  </a:cubicBezTo>
                  <a:cubicBezTo>
                    <a:pt x="3228345" y="1123970"/>
                    <a:pt x="3224449" y="1119377"/>
                    <a:pt x="3219272" y="1117076"/>
                  </a:cubicBezTo>
                  <a:cubicBezTo>
                    <a:pt x="3210192" y="1113040"/>
                    <a:pt x="3200419" y="1110792"/>
                    <a:pt x="3190992" y="1107650"/>
                  </a:cubicBezTo>
                  <a:lnTo>
                    <a:pt x="3162711" y="1098223"/>
                  </a:lnTo>
                  <a:cubicBezTo>
                    <a:pt x="3157998" y="1096652"/>
                    <a:pt x="3152705" y="1096265"/>
                    <a:pt x="3148571" y="1093509"/>
                  </a:cubicBezTo>
                  <a:cubicBezTo>
                    <a:pt x="3143858" y="1090367"/>
                    <a:pt x="3139607" y="1086384"/>
                    <a:pt x="3134431" y="1084083"/>
                  </a:cubicBezTo>
                  <a:cubicBezTo>
                    <a:pt x="3125351" y="1080047"/>
                    <a:pt x="3115578" y="1077798"/>
                    <a:pt x="3106151" y="1074656"/>
                  </a:cubicBezTo>
                  <a:cubicBezTo>
                    <a:pt x="3101437" y="1073085"/>
                    <a:pt x="3096144" y="1072698"/>
                    <a:pt x="3092010" y="1069942"/>
                  </a:cubicBezTo>
                  <a:cubicBezTo>
                    <a:pt x="3087297" y="1066800"/>
                    <a:pt x="3083046" y="1062817"/>
                    <a:pt x="3077870" y="1060516"/>
                  </a:cubicBezTo>
                  <a:cubicBezTo>
                    <a:pt x="3068790" y="1056480"/>
                    <a:pt x="3049590" y="1051089"/>
                    <a:pt x="3049590" y="1051089"/>
                  </a:cubicBezTo>
                  <a:cubicBezTo>
                    <a:pt x="3040163" y="1044804"/>
                    <a:pt x="3032057" y="1035818"/>
                    <a:pt x="3021309" y="1032235"/>
                  </a:cubicBezTo>
                  <a:lnTo>
                    <a:pt x="2978889" y="1018095"/>
                  </a:lnTo>
                  <a:cubicBezTo>
                    <a:pt x="2974176" y="1016524"/>
                    <a:pt x="2969697" y="1013832"/>
                    <a:pt x="2964749" y="1013382"/>
                  </a:cubicBezTo>
                  <a:lnTo>
                    <a:pt x="2912901" y="1008668"/>
                  </a:lnTo>
                  <a:cubicBezTo>
                    <a:pt x="2905045" y="1007097"/>
                    <a:pt x="2897063" y="1006063"/>
                    <a:pt x="2889334" y="1003955"/>
                  </a:cubicBezTo>
                  <a:cubicBezTo>
                    <a:pt x="2879748" y="1001341"/>
                    <a:pt x="2870481" y="997670"/>
                    <a:pt x="2861054" y="994528"/>
                  </a:cubicBezTo>
                  <a:lnTo>
                    <a:pt x="2846913" y="989815"/>
                  </a:lnTo>
                  <a:lnTo>
                    <a:pt x="2818633" y="980388"/>
                  </a:lnTo>
                  <a:lnTo>
                    <a:pt x="2785639" y="975674"/>
                  </a:lnTo>
                  <a:lnTo>
                    <a:pt x="2729078" y="956821"/>
                  </a:lnTo>
                  <a:lnTo>
                    <a:pt x="2714938" y="952107"/>
                  </a:lnTo>
                  <a:lnTo>
                    <a:pt x="2700798" y="947394"/>
                  </a:lnTo>
                  <a:cubicBezTo>
                    <a:pt x="2696085" y="944252"/>
                    <a:pt x="2692084" y="939595"/>
                    <a:pt x="2686658" y="937967"/>
                  </a:cubicBezTo>
                  <a:cubicBezTo>
                    <a:pt x="2673822" y="934116"/>
                    <a:pt x="2606406" y="929080"/>
                    <a:pt x="2601817" y="928540"/>
                  </a:cubicBezTo>
                  <a:cubicBezTo>
                    <a:pt x="2592325" y="927423"/>
                    <a:pt x="2582939" y="925536"/>
                    <a:pt x="2573536" y="923827"/>
                  </a:cubicBezTo>
                  <a:cubicBezTo>
                    <a:pt x="2565654" y="922394"/>
                    <a:pt x="2557936" y="919953"/>
                    <a:pt x="2549969" y="919114"/>
                  </a:cubicBezTo>
                  <a:cubicBezTo>
                    <a:pt x="2528038" y="916805"/>
                    <a:pt x="2505951" y="916310"/>
                    <a:pt x="2483982" y="914400"/>
                  </a:cubicBezTo>
                  <a:cubicBezTo>
                    <a:pt x="2469808" y="913167"/>
                    <a:pt x="2455701" y="911258"/>
                    <a:pt x="2441561" y="909687"/>
                  </a:cubicBezTo>
                  <a:cubicBezTo>
                    <a:pt x="2436848" y="908116"/>
                    <a:pt x="2432375" y="905354"/>
                    <a:pt x="2427421" y="904973"/>
                  </a:cubicBezTo>
                  <a:cubicBezTo>
                    <a:pt x="2326393" y="897202"/>
                    <a:pt x="2337159" y="898964"/>
                    <a:pt x="2253025" y="904973"/>
                  </a:cubicBezTo>
                  <a:cubicBezTo>
                    <a:pt x="2248312" y="908115"/>
                    <a:pt x="2242891" y="910394"/>
                    <a:pt x="2238885" y="914400"/>
                  </a:cubicBezTo>
                  <a:cubicBezTo>
                    <a:pt x="2234879" y="918406"/>
                    <a:pt x="2233881" y="925001"/>
                    <a:pt x="2229458" y="928540"/>
                  </a:cubicBezTo>
                  <a:cubicBezTo>
                    <a:pt x="2225578" y="931644"/>
                    <a:pt x="2219762" y="931032"/>
                    <a:pt x="2215318" y="933254"/>
                  </a:cubicBezTo>
                  <a:cubicBezTo>
                    <a:pt x="2210251" y="935788"/>
                    <a:pt x="2206096" y="939870"/>
                    <a:pt x="2201177" y="942681"/>
                  </a:cubicBezTo>
                  <a:cubicBezTo>
                    <a:pt x="2195077" y="946167"/>
                    <a:pt x="2188782" y="949339"/>
                    <a:pt x="2182324" y="952107"/>
                  </a:cubicBezTo>
                  <a:cubicBezTo>
                    <a:pt x="2177757" y="954064"/>
                    <a:pt x="2172628" y="954599"/>
                    <a:pt x="2168184" y="956821"/>
                  </a:cubicBezTo>
                  <a:cubicBezTo>
                    <a:pt x="2163117" y="959355"/>
                    <a:pt x="2158757" y="963106"/>
                    <a:pt x="2154043" y="966248"/>
                  </a:cubicBezTo>
                  <a:cubicBezTo>
                    <a:pt x="2150901" y="970961"/>
                    <a:pt x="2148880" y="976658"/>
                    <a:pt x="2144617" y="980388"/>
                  </a:cubicBezTo>
                  <a:cubicBezTo>
                    <a:pt x="2136090" y="987849"/>
                    <a:pt x="2116336" y="999241"/>
                    <a:pt x="2116336" y="999241"/>
                  </a:cubicBezTo>
                  <a:cubicBezTo>
                    <a:pt x="2114765" y="1003955"/>
                    <a:pt x="2115136" y="1009869"/>
                    <a:pt x="2111623" y="1013382"/>
                  </a:cubicBezTo>
                  <a:cubicBezTo>
                    <a:pt x="2108110" y="1016895"/>
                    <a:pt x="2101927" y="1015873"/>
                    <a:pt x="2097483" y="1018095"/>
                  </a:cubicBezTo>
                  <a:cubicBezTo>
                    <a:pt x="2092416" y="1020628"/>
                    <a:pt x="2088056" y="1024380"/>
                    <a:pt x="2083342" y="1027522"/>
                  </a:cubicBezTo>
                  <a:cubicBezTo>
                    <a:pt x="2065925" y="1053650"/>
                    <a:pt x="2083882" y="1032982"/>
                    <a:pt x="2059775" y="1046375"/>
                  </a:cubicBezTo>
                  <a:cubicBezTo>
                    <a:pt x="2049871" y="1051877"/>
                    <a:pt x="2042243" y="1061646"/>
                    <a:pt x="2031495" y="1065229"/>
                  </a:cubicBezTo>
                  <a:lnTo>
                    <a:pt x="2003215" y="1074656"/>
                  </a:lnTo>
                  <a:cubicBezTo>
                    <a:pt x="2000073" y="1079369"/>
                    <a:pt x="1998592" y="1085794"/>
                    <a:pt x="1993788" y="1088796"/>
                  </a:cubicBezTo>
                  <a:cubicBezTo>
                    <a:pt x="1985361" y="1094062"/>
                    <a:pt x="1965507" y="1098223"/>
                    <a:pt x="1965507" y="1098223"/>
                  </a:cubicBezTo>
                  <a:cubicBezTo>
                    <a:pt x="1959223" y="1107650"/>
                    <a:pt x="1950237" y="1115755"/>
                    <a:pt x="1946654" y="1126503"/>
                  </a:cubicBezTo>
                  <a:cubicBezTo>
                    <a:pt x="1945083" y="1131216"/>
                    <a:pt x="1945983" y="1137755"/>
                    <a:pt x="1941940" y="1140643"/>
                  </a:cubicBezTo>
                  <a:cubicBezTo>
                    <a:pt x="1933854" y="1146419"/>
                    <a:pt x="1913660" y="1150070"/>
                    <a:pt x="1913660" y="1150070"/>
                  </a:cubicBezTo>
                  <a:cubicBezTo>
                    <a:pt x="1880005" y="1138852"/>
                    <a:pt x="1893647" y="1146155"/>
                    <a:pt x="1871239" y="1131217"/>
                  </a:cubicBezTo>
                  <a:cubicBezTo>
                    <a:pt x="1869668" y="1126503"/>
                    <a:pt x="1870039" y="1120589"/>
                    <a:pt x="1866526" y="1117076"/>
                  </a:cubicBezTo>
                  <a:cubicBezTo>
                    <a:pt x="1863013" y="1113563"/>
                    <a:pt x="1856830" y="1114585"/>
                    <a:pt x="1852386" y="1112363"/>
                  </a:cubicBezTo>
                  <a:cubicBezTo>
                    <a:pt x="1847319" y="1109830"/>
                    <a:pt x="1842959" y="1106078"/>
                    <a:pt x="1838245" y="1102936"/>
                  </a:cubicBezTo>
                  <a:cubicBezTo>
                    <a:pt x="1836674" y="1098223"/>
                    <a:pt x="1837412" y="1091900"/>
                    <a:pt x="1833532" y="1088796"/>
                  </a:cubicBezTo>
                  <a:cubicBezTo>
                    <a:pt x="1828473" y="1084749"/>
                    <a:pt x="1820907" y="1085863"/>
                    <a:pt x="1814678" y="1084083"/>
                  </a:cubicBezTo>
                  <a:cubicBezTo>
                    <a:pt x="1781766" y="1074679"/>
                    <a:pt x="1823866" y="1082701"/>
                    <a:pt x="1767544" y="1074656"/>
                  </a:cubicBezTo>
                  <a:cubicBezTo>
                    <a:pt x="1762831" y="1073085"/>
                    <a:pt x="1757747" y="1072355"/>
                    <a:pt x="1753404" y="1069942"/>
                  </a:cubicBezTo>
                  <a:cubicBezTo>
                    <a:pt x="1743500" y="1064440"/>
                    <a:pt x="1735872" y="1054672"/>
                    <a:pt x="1725124" y="1051089"/>
                  </a:cubicBezTo>
                  <a:lnTo>
                    <a:pt x="1696843" y="1041662"/>
                  </a:lnTo>
                  <a:lnTo>
                    <a:pt x="1668563" y="1032235"/>
                  </a:lnTo>
                  <a:lnTo>
                    <a:pt x="1654423" y="1027522"/>
                  </a:lnTo>
                  <a:cubicBezTo>
                    <a:pt x="1649710" y="1024380"/>
                    <a:pt x="1644289" y="1022101"/>
                    <a:pt x="1640283" y="1018095"/>
                  </a:cubicBezTo>
                  <a:cubicBezTo>
                    <a:pt x="1636277" y="1014089"/>
                    <a:pt x="1635660" y="1006957"/>
                    <a:pt x="1630856" y="1003955"/>
                  </a:cubicBezTo>
                  <a:cubicBezTo>
                    <a:pt x="1622429" y="998689"/>
                    <a:pt x="1602575" y="994528"/>
                    <a:pt x="1602575" y="994528"/>
                  </a:cubicBezTo>
                  <a:cubicBezTo>
                    <a:pt x="1593148" y="988243"/>
                    <a:pt x="1585043" y="979256"/>
                    <a:pt x="1574295" y="975674"/>
                  </a:cubicBezTo>
                  <a:lnTo>
                    <a:pt x="1546015" y="966248"/>
                  </a:lnTo>
                  <a:cubicBezTo>
                    <a:pt x="1538159" y="967819"/>
                    <a:pt x="1526031" y="963796"/>
                    <a:pt x="1522448" y="970961"/>
                  </a:cubicBezTo>
                  <a:cubicBezTo>
                    <a:pt x="1519551" y="976755"/>
                    <a:pt x="1534949" y="974404"/>
                    <a:pt x="1541301" y="975674"/>
                  </a:cubicBezTo>
                  <a:cubicBezTo>
                    <a:pt x="1599084" y="987231"/>
                    <a:pt x="1544645" y="974154"/>
                    <a:pt x="1588435" y="985101"/>
                  </a:cubicBezTo>
                  <a:cubicBezTo>
                    <a:pt x="1591577" y="989814"/>
                    <a:pt x="1600395" y="994174"/>
                    <a:pt x="1597862" y="999241"/>
                  </a:cubicBezTo>
                  <a:cubicBezTo>
                    <a:pt x="1594965" y="1005035"/>
                    <a:pt x="1585486" y="1003955"/>
                    <a:pt x="1579008" y="1003955"/>
                  </a:cubicBezTo>
                  <a:cubicBezTo>
                    <a:pt x="1550684" y="1003955"/>
                    <a:pt x="1522447" y="1000812"/>
                    <a:pt x="1494167" y="999241"/>
                  </a:cubicBezTo>
                  <a:lnTo>
                    <a:pt x="1451746" y="985101"/>
                  </a:lnTo>
                  <a:lnTo>
                    <a:pt x="1437606" y="980388"/>
                  </a:lnTo>
                  <a:cubicBezTo>
                    <a:pt x="1346480" y="981959"/>
                    <a:pt x="1255268" y="980834"/>
                    <a:pt x="1164229" y="985101"/>
                  </a:cubicBezTo>
                  <a:cubicBezTo>
                    <a:pt x="1154303" y="985566"/>
                    <a:pt x="1135949" y="994528"/>
                    <a:pt x="1135949" y="994528"/>
                  </a:cubicBezTo>
                  <a:cubicBezTo>
                    <a:pt x="1126522" y="1000813"/>
                    <a:pt x="1118417" y="1009799"/>
                    <a:pt x="1107668" y="1013382"/>
                  </a:cubicBezTo>
                  <a:lnTo>
                    <a:pt x="1051107" y="1032235"/>
                  </a:lnTo>
                  <a:cubicBezTo>
                    <a:pt x="1051100" y="1032237"/>
                    <a:pt x="1022835" y="1041661"/>
                    <a:pt x="1022827" y="1041662"/>
                  </a:cubicBezTo>
                  <a:cubicBezTo>
                    <a:pt x="977428" y="1049228"/>
                    <a:pt x="1004064" y="1045510"/>
                    <a:pt x="942699" y="1051089"/>
                  </a:cubicBezTo>
                  <a:cubicBezTo>
                    <a:pt x="930130" y="1054231"/>
                    <a:pt x="917283" y="1056419"/>
                    <a:pt x="904992" y="1060516"/>
                  </a:cubicBezTo>
                  <a:lnTo>
                    <a:pt x="876711" y="1069942"/>
                  </a:lnTo>
                  <a:cubicBezTo>
                    <a:pt x="854304" y="1084881"/>
                    <a:pt x="867944" y="1077578"/>
                    <a:pt x="834291" y="1088796"/>
                  </a:cubicBezTo>
                  <a:lnTo>
                    <a:pt x="820151" y="1093509"/>
                  </a:lnTo>
                  <a:lnTo>
                    <a:pt x="806010" y="1098223"/>
                  </a:lnTo>
                  <a:cubicBezTo>
                    <a:pt x="766732" y="1096652"/>
                    <a:pt x="727485" y="1093509"/>
                    <a:pt x="688175" y="1093509"/>
                  </a:cubicBezTo>
                  <a:cubicBezTo>
                    <a:pt x="528084" y="1093509"/>
                    <a:pt x="570894" y="1080757"/>
                    <a:pt x="504353" y="1102936"/>
                  </a:cubicBezTo>
                  <a:cubicBezTo>
                    <a:pt x="501211" y="1107649"/>
                    <a:pt x="499349" y="1113537"/>
                    <a:pt x="494926" y="1117076"/>
                  </a:cubicBezTo>
                  <a:cubicBezTo>
                    <a:pt x="491046" y="1120180"/>
                    <a:pt x="485563" y="1120425"/>
                    <a:pt x="480786" y="1121790"/>
                  </a:cubicBezTo>
                  <a:cubicBezTo>
                    <a:pt x="451097" y="1130273"/>
                    <a:pt x="465518" y="1124335"/>
                    <a:pt x="424225" y="1131217"/>
                  </a:cubicBezTo>
                  <a:cubicBezTo>
                    <a:pt x="409972" y="1133593"/>
                    <a:pt x="389673" y="1141163"/>
                    <a:pt x="377091" y="1145357"/>
                  </a:cubicBezTo>
                  <a:cubicBezTo>
                    <a:pt x="372378" y="1146928"/>
                    <a:pt x="367907" y="1149716"/>
                    <a:pt x="362951" y="1150070"/>
                  </a:cubicBezTo>
                  <a:lnTo>
                    <a:pt x="296963" y="1154784"/>
                  </a:lnTo>
                  <a:cubicBezTo>
                    <a:pt x="287536" y="1157926"/>
                    <a:pt x="276951" y="1158698"/>
                    <a:pt x="268683" y="1164210"/>
                  </a:cubicBezTo>
                  <a:cubicBezTo>
                    <a:pt x="263969" y="1167352"/>
                    <a:pt x="259719" y="1171336"/>
                    <a:pt x="254542" y="1173637"/>
                  </a:cubicBezTo>
                  <a:cubicBezTo>
                    <a:pt x="245462" y="1177673"/>
                    <a:pt x="235689" y="1179922"/>
                    <a:pt x="226262" y="1183064"/>
                  </a:cubicBezTo>
                  <a:cubicBezTo>
                    <a:pt x="221549" y="1184635"/>
                    <a:pt x="216942" y="1186573"/>
                    <a:pt x="212122" y="1187778"/>
                  </a:cubicBezTo>
                  <a:cubicBezTo>
                    <a:pt x="205837" y="1189349"/>
                    <a:pt x="199592" y="1191086"/>
                    <a:pt x="193268" y="1192491"/>
                  </a:cubicBezTo>
                  <a:cubicBezTo>
                    <a:pt x="171379" y="1197355"/>
                    <a:pt x="170980" y="1196166"/>
                    <a:pt x="150848" y="1201918"/>
                  </a:cubicBezTo>
                  <a:cubicBezTo>
                    <a:pt x="146071" y="1203283"/>
                    <a:pt x="141421" y="1205060"/>
                    <a:pt x="136707" y="1206631"/>
                  </a:cubicBezTo>
                  <a:cubicBezTo>
                    <a:pt x="115649" y="1192593"/>
                    <a:pt x="114195" y="1188041"/>
                    <a:pt x="94287" y="1183064"/>
                  </a:cubicBezTo>
                  <a:cubicBezTo>
                    <a:pt x="86515" y="1181121"/>
                    <a:pt x="78540" y="1180089"/>
                    <a:pt x="70720" y="1178351"/>
                  </a:cubicBezTo>
                  <a:cubicBezTo>
                    <a:pt x="64396" y="1176946"/>
                    <a:pt x="58095" y="1175417"/>
                    <a:pt x="51866" y="1173637"/>
                  </a:cubicBezTo>
                  <a:cubicBezTo>
                    <a:pt x="47089" y="1172272"/>
                    <a:pt x="39297" y="1173637"/>
                    <a:pt x="37726" y="1168924"/>
                  </a:cubicBezTo>
                  <a:cubicBezTo>
                    <a:pt x="36321" y="1164708"/>
                    <a:pt x="805" y="1173637"/>
                    <a:pt x="19" y="1173637"/>
                  </a:cubicBezTo>
                  <a:close/>
                </a:path>
              </a:pathLst>
            </a:custGeom>
            <a:pattFill prst="pct25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4722951" y="2253439"/>
              <a:ext cx="13554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dirty="0" smtClean="0"/>
                <a:t>Déficit</a:t>
              </a:r>
              <a:br>
                <a:rPr lang="es-EC" sz="1600" dirty="0" smtClean="0"/>
              </a:br>
              <a:r>
                <a:rPr lang="es-EC" sz="1600" dirty="0" smtClean="0"/>
                <a:t>(Importación)</a:t>
              </a:r>
              <a:endParaRPr lang="es-EC" sz="1600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6777858" y="1856888"/>
            <a:ext cx="4986469" cy="4363693"/>
            <a:chOff x="6730914" y="1155734"/>
            <a:chExt cx="5461086" cy="4541711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30914" y="1155734"/>
              <a:ext cx="5461086" cy="45417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CuadroTexto 24"/>
            <p:cNvSpPr txBox="1"/>
            <p:nvPr/>
          </p:nvSpPr>
          <p:spPr>
            <a:xfrm>
              <a:off x="8660903" y="2603161"/>
              <a:ext cx="119661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400" dirty="0" smtClean="0">
                  <a:solidFill>
                    <a:srgbClr val="C00000"/>
                  </a:solidFill>
                </a:rPr>
                <a:t>2015</a:t>
              </a:r>
              <a:endParaRPr lang="es-EC" sz="2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4027316" y="998342"/>
            <a:ext cx="3625964" cy="1153067"/>
            <a:chOff x="-19879" y="2665996"/>
            <a:chExt cx="4951211" cy="1769742"/>
          </a:xfrm>
        </p:grpSpPr>
        <p:pic>
          <p:nvPicPr>
            <p:cNvPr id="23" name="Picture 2" descr="Resultado de imagen para barriles combustible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9" t="21656" r="2612" b="46096"/>
            <a:stretch/>
          </p:blipFill>
          <p:spPr bwMode="auto">
            <a:xfrm>
              <a:off x="-19879" y="2986559"/>
              <a:ext cx="4951211" cy="1449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uadroTexto 23"/>
            <p:cNvSpPr txBox="1"/>
            <p:nvPr/>
          </p:nvSpPr>
          <p:spPr>
            <a:xfrm>
              <a:off x="1777545" y="3507419"/>
              <a:ext cx="705616" cy="330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800" dirty="0" smtClean="0">
                  <a:solidFill>
                    <a:schemeClr val="bg1"/>
                  </a:solidFill>
                </a:rPr>
                <a:t>DIÉSEL</a:t>
              </a:r>
              <a:endParaRPr lang="es-EC" sz="800" dirty="0">
                <a:solidFill>
                  <a:schemeClr val="bg1"/>
                </a:solidFill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917015" y="3507964"/>
              <a:ext cx="762009" cy="330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800" dirty="0" smtClean="0">
                  <a:solidFill>
                    <a:schemeClr val="bg1"/>
                  </a:solidFill>
                </a:rPr>
                <a:t>FUEL </a:t>
              </a:r>
              <a:r>
                <a:rPr lang="es-EC" sz="800" dirty="0" err="1" smtClean="0">
                  <a:solidFill>
                    <a:schemeClr val="bg1"/>
                  </a:solidFill>
                </a:rPr>
                <a:t>OIL</a:t>
              </a:r>
              <a:endParaRPr lang="es-EC" sz="800" dirty="0">
                <a:solidFill>
                  <a:schemeClr val="bg1"/>
                </a:solidFill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2447749" y="3507500"/>
              <a:ext cx="762009" cy="330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800" dirty="0" smtClean="0">
                  <a:solidFill>
                    <a:schemeClr val="bg1"/>
                  </a:solidFill>
                </a:rPr>
                <a:t>JET FUEL</a:t>
              </a:r>
              <a:endParaRPr lang="es-EC" sz="800" dirty="0">
                <a:solidFill>
                  <a:schemeClr val="bg1"/>
                </a:solidFill>
              </a:endParaRP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121383" y="3507966"/>
              <a:ext cx="851010" cy="330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800" dirty="0" smtClean="0">
                  <a:solidFill>
                    <a:schemeClr val="bg1"/>
                  </a:solidFill>
                </a:rPr>
                <a:t>GASOLINA</a:t>
              </a:r>
              <a:endParaRPr lang="es-EC" sz="800" dirty="0">
                <a:solidFill>
                  <a:schemeClr val="bg1"/>
                </a:solidFill>
              </a:endParaRP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3238844" y="3485395"/>
              <a:ext cx="851010" cy="330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800" dirty="0" err="1" smtClean="0">
                  <a:solidFill>
                    <a:schemeClr val="bg1"/>
                  </a:solidFill>
                </a:rPr>
                <a:t>KEROSEN</a:t>
              </a:r>
              <a:endParaRPr lang="es-EC" sz="800" dirty="0">
                <a:solidFill>
                  <a:schemeClr val="bg1"/>
                </a:solidFill>
              </a:endParaRPr>
            </a:p>
          </p:txBody>
        </p:sp>
        <p:grpSp>
          <p:nvGrpSpPr>
            <p:cNvPr id="30" name="Grupo 29"/>
            <p:cNvGrpSpPr/>
            <p:nvPr/>
          </p:nvGrpSpPr>
          <p:grpSpPr>
            <a:xfrm>
              <a:off x="3916100" y="2665996"/>
              <a:ext cx="945566" cy="1610836"/>
              <a:chOff x="3929955" y="2056383"/>
              <a:chExt cx="945566" cy="1610836"/>
            </a:xfrm>
          </p:grpSpPr>
          <p:pic>
            <p:nvPicPr>
              <p:cNvPr id="31" name="Picture 6" descr="Imagen relacionada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81" t="10149" r="27106" b="11074"/>
              <a:stretch/>
            </p:blipFill>
            <p:spPr bwMode="auto">
              <a:xfrm>
                <a:off x="3959039" y="2056383"/>
                <a:ext cx="916482" cy="1610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Resultado de imagen para GLP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9955" y="2683279"/>
                <a:ext cx="916519" cy="617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4" name="CuadroTexto 33"/>
          <p:cNvSpPr txBox="1"/>
          <p:nvPr/>
        </p:nvSpPr>
        <p:spPr>
          <a:xfrm>
            <a:off x="6666217" y="6294634"/>
            <a:ext cx="419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accent5">
                    <a:lumMod val="50000"/>
                  </a:schemeClr>
                </a:solidFill>
              </a:rPr>
              <a:t>Fuente: </a:t>
            </a:r>
            <a:r>
              <a:rPr lang="es-EC" sz="1400" dirty="0" smtClean="0">
                <a:solidFill>
                  <a:schemeClr val="accent5">
                    <a:lumMod val="50000"/>
                  </a:schemeClr>
                </a:solidFill>
              </a:rPr>
              <a:t>Balance Energético Nacional 2016</a:t>
            </a:r>
            <a:endParaRPr lang="es-EC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3" name="Grupo 32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42" name="Rectángulo 41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45" name="Grupo 44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46" name="Rectángulo 45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989594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28" name="Rectángulo 27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44593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017004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Consumo al 2015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8"/>
          <a:stretch/>
        </p:blipFill>
        <p:spPr>
          <a:xfrm>
            <a:off x="172802" y="912139"/>
            <a:ext cx="6254080" cy="56266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CuadroTexto 17"/>
          <p:cNvSpPr txBox="1"/>
          <p:nvPr/>
        </p:nvSpPr>
        <p:spPr>
          <a:xfrm>
            <a:off x="7044196" y="1328711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solidFill>
                  <a:srgbClr val="C00000"/>
                </a:solidFill>
              </a:rPr>
              <a:t>Consumo</a:t>
            </a:r>
            <a:endParaRPr lang="es-EC" sz="3600" b="1" dirty="0">
              <a:solidFill>
                <a:srgbClr val="C00000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607223" y="2526990"/>
            <a:ext cx="5407104" cy="3646470"/>
            <a:chOff x="6601991" y="1753667"/>
            <a:chExt cx="5407104" cy="3646470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01991" y="1753667"/>
              <a:ext cx="5407104" cy="36464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CuadroTexto 18"/>
            <p:cNvSpPr txBox="1"/>
            <p:nvPr/>
          </p:nvSpPr>
          <p:spPr>
            <a:xfrm>
              <a:off x="9300251" y="2895324"/>
              <a:ext cx="1092622" cy="4435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400" dirty="0" smtClean="0">
                  <a:solidFill>
                    <a:srgbClr val="C00000"/>
                  </a:solidFill>
                </a:rPr>
                <a:t>2015</a:t>
              </a:r>
              <a:endParaRPr lang="es-EC" sz="2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20" name="CuadroTexto 19"/>
          <p:cNvSpPr txBox="1"/>
          <p:nvPr/>
        </p:nvSpPr>
        <p:spPr>
          <a:xfrm>
            <a:off x="6493687" y="6260128"/>
            <a:ext cx="419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accent5">
                    <a:lumMod val="50000"/>
                  </a:schemeClr>
                </a:solidFill>
              </a:rPr>
              <a:t>Fuente: </a:t>
            </a:r>
            <a:r>
              <a:rPr lang="es-EC" sz="1400" dirty="0" smtClean="0">
                <a:solidFill>
                  <a:schemeClr val="accent5">
                    <a:lumMod val="50000"/>
                  </a:schemeClr>
                </a:solidFill>
              </a:rPr>
              <a:t>Balance Energético Nacional 2016</a:t>
            </a:r>
            <a:endParaRPr lang="es-EC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1" name="Grupo 30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32" name="Rectángulo 31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1494896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31" name="Rectángulo 30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44593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002938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Déficit al 2015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323512" y="3177778"/>
            <a:ext cx="4575517" cy="193899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chemeClr val="bg1"/>
                </a:solidFill>
              </a:rPr>
              <a:t>Derivados de Petróleo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chemeClr val="bg1"/>
                </a:solidFill>
              </a:rPr>
              <a:t>Gas Licuado de Petróleo (</a:t>
            </a:r>
            <a:r>
              <a:rPr lang="es-EC" sz="2400" b="1" dirty="0" err="1" smtClean="0">
                <a:solidFill>
                  <a:schemeClr val="bg1"/>
                </a:solidFill>
              </a:rPr>
              <a:t>GLP</a:t>
            </a:r>
            <a:r>
              <a:rPr lang="es-EC" sz="2400" b="1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chemeClr val="bg1"/>
                </a:solidFill>
              </a:rPr>
              <a:t>Gas Natural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chemeClr val="bg1"/>
                </a:solidFill>
              </a:rPr>
              <a:t>Generación de Energía Eléctrica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b="1" dirty="0" err="1" smtClean="0">
                <a:solidFill>
                  <a:schemeClr val="bg1"/>
                </a:solidFill>
              </a:rPr>
              <a:t>ERNC</a:t>
            </a:r>
            <a:endParaRPr lang="es-EC" sz="2400" b="1" dirty="0">
              <a:solidFill>
                <a:schemeClr val="bg1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82942" y="1090894"/>
            <a:ext cx="6581775" cy="5058759"/>
            <a:chOff x="482942" y="1090894"/>
            <a:chExt cx="6581775" cy="5058759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942" y="1090894"/>
              <a:ext cx="6581775" cy="50587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CuadroTexto 3"/>
            <p:cNvSpPr txBox="1"/>
            <p:nvPr/>
          </p:nvSpPr>
          <p:spPr>
            <a:xfrm>
              <a:off x="1771291" y="4515242"/>
              <a:ext cx="5782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C" b="1" dirty="0" smtClean="0">
                  <a:solidFill>
                    <a:schemeClr val="bg1"/>
                  </a:solidFill>
                </a:rPr>
                <a:t>225</a:t>
              </a:r>
              <a:endParaRPr lang="es-EC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5675421" y="4515242"/>
              <a:ext cx="5782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C" b="1" dirty="0">
                  <a:solidFill>
                    <a:schemeClr val="bg1"/>
                  </a:solidFill>
                </a:rPr>
                <a:t>9</a:t>
              </a:r>
              <a:r>
                <a:rPr lang="es-EC" b="1" dirty="0" smtClean="0">
                  <a:solidFill>
                    <a:schemeClr val="bg1"/>
                  </a:solidFill>
                </a:rPr>
                <a:t>5</a:t>
              </a:r>
              <a:endParaRPr lang="es-EC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3773829" y="4515242"/>
              <a:ext cx="5782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C" b="1" dirty="0" smtClean="0"/>
                <a:t>65</a:t>
              </a:r>
              <a:endParaRPr lang="es-EC" b="1" dirty="0"/>
            </a:p>
          </p:txBody>
        </p:sp>
      </p:grpSp>
      <p:sp>
        <p:nvSpPr>
          <p:cNvPr id="9" name="CuadroTexto 8"/>
          <p:cNvSpPr txBox="1"/>
          <p:nvPr/>
        </p:nvSpPr>
        <p:spPr>
          <a:xfrm>
            <a:off x="7323511" y="2544980"/>
            <a:ext cx="4575517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bg1"/>
                </a:solidFill>
              </a:rPr>
              <a:t>Se mantiene un déficit al 2015</a:t>
            </a:r>
            <a:endParaRPr lang="es-EC" sz="2400" b="1" dirty="0">
              <a:solidFill>
                <a:schemeClr val="bg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61637" y="6190704"/>
            <a:ext cx="419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accent5">
                    <a:lumMod val="50000"/>
                  </a:schemeClr>
                </a:solidFill>
              </a:rPr>
              <a:t>Fuente: </a:t>
            </a:r>
            <a:r>
              <a:rPr lang="es-EC" sz="1400" dirty="0" smtClean="0">
                <a:solidFill>
                  <a:schemeClr val="accent5">
                    <a:lumMod val="50000"/>
                  </a:schemeClr>
                </a:solidFill>
              </a:rPr>
              <a:t>Elaboración propia.</a:t>
            </a:r>
            <a:endParaRPr lang="es-EC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35" name="Rectángulo 34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6" name="Rectángulo 35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715574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o 44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46" name="Rectángulo 45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48" name="Imagen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44593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017006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Derivados de Petróleo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 descr="Resultado de imagen para refinería de shushufin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575" y="903905"/>
            <a:ext cx="6196709" cy="33435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9" name="Grupo 18"/>
          <p:cNvGrpSpPr/>
          <p:nvPr/>
        </p:nvGrpSpPr>
        <p:grpSpPr>
          <a:xfrm>
            <a:off x="742169" y="5145511"/>
            <a:ext cx="4951211" cy="1449179"/>
            <a:chOff x="-19879" y="2986559"/>
            <a:chExt cx="4951211" cy="1449179"/>
          </a:xfrm>
        </p:grpSpPr>
        <p:pic>
          <p:nvPicPr>
            <p:cNvPr id="32" name="Picture 2" descr="Resultado de imagen para barriles combustible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9" t="21656" r="2612" b="46096"/>
            <a:stretch/>
          </p:blipFill>
          <p:spPr bwMode="auto">
            <a:xfrm>
              <a:off x="-19879" y="2986559"/>
              <a:ext cx="4951211" cy="1449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uadroTexto 32"/>
            <p:cNvSpPr txBox="1"/>
            <p:nvPr/>
          </p:nvSpPr>
          <p:spPr>
            <a:xfrm>
              <a:off x="1777545" y="3507419"/>
              <a:ext cx="7056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dirty="0" smtClean="0">
                  <a:solidFill>
                    <a:schemeClr val="bg1"/>
                  </a:solidFill>
                </a:rPr>
                <a:t>DIÉSEL</a:t>
              </a:r>
              <a:endParaRPr lang="es-EC" sz="1200" dirty="0">
                <a:solidFill>
                  <a:schemeClr val="bg1"/>
                </a:solidFill>
              </a:endParaRP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917015" y="3507964"/>
              <a:ext cx="7620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dirty="0" smtClean="0">
                  <a:solidFill>
                    <a:schemeClr val="bg1"/>
                  </a:solidFill>
                </a:rPr>
                <a:t>FUEL </a:t>
              </a:r>
              <a:r>
                <a:rPr lang="es-EC" sz="1200" dirty="0" err="1" smtClean="0">
                  <a:solidFill>
                    <a:schemeClr val="bg1"/>
                  </a:solidFill>
                </a:rPr>
                <a:t>OIL</a:t>
              </a:r>
              <a:endParaRPr lang="es-EC" sz="1200" dirty="0">
                <a:solidFill>
                  <a:schemeClr val="bg1"/>
                </a:solidFill>
              </a:endParaRPr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2447750" y="3507501"/>
              <a:ext cx="7620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dirty="0" smtClean="0">
                  <a:solidFill>
                    <a:schemeClr val="bg1"/>
                  </a:solidFill>
                </a:rPr>
                <a:t>JET FUEL</a:t>
              </a:r>
              <a:endParaRPr lang="es-EC" sz="1200" dirty="0">
                <a:solidFill>
                  <a:schemeClr val="bg1"/>
                </a:solidFill>
              </a:endParaRP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121384" y="3507965"/>
              <a:ext cx="8510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dirty="0" smtClean="0">
                  <a:solidFill>
                    <a:schemeClr val="bg1"/>
                  </a:solidFill>
                </a:rPr>
                <a:t>GASOLINA</a:t>
              </a:r>
              <a:endParaRPr lang="es-EC" sz="1200" dirty="0">
                <a:solidFill>
                  <a:schemeClr val="bg1"/>
                </a:solidFill>
              </a:endParaRP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3238843" y="3518446"/>
              <a:ext cx="8510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dirty="0" err="1" smtClean="0">
                  <a:solidFill>
                    <a:schemeClr val="bg1"/>
                  </a:solidFill>
                </a:rPr>
                <a:t>KEROSEN</a:t>
              </a:r>
              <a:endParaRPr lang="es-EC" sz="1200" dirty="0">
                <a:solidFill>
                  <a:schemeClr val="bg1"/>
                </a:solidFill>
              </a:endParaRP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3942086" y="3538642"/>
              <a:ext cx="8510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dirty="0" smtClean="0">
                  <a:solidFill>
                    <a:schemeClr val="bg1"/>
                  </a:solidFill>
                </a:rPr>
                <a:t>NAFTAS</a:t>
              </a:r>
              <a:endParaRPr lang="es-EC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1780963" y="4293943"/>
            <a:ext cx="276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C00000"/>
                </a:solidFill>
              </a:rPr>
              <a:t>Aumento en el consumo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8711" y="1292572"/>
            <a:ext cx="5190821" cy="29334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CuadroTexto 25"/>
          <p:cNvSpPr txBox="1"/>
          <p:nvPr/>
        </p:nvSpPr>
        <p:spPr>
          <a:xfrm>
            <a:off x="7563170" y="4231582"/>
            <a:ext cx="360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C00000"/>
                </a:solidFill>
              </a:rPr>
              <a:t>Reducida capacidad de Refinación</a:t>
            </a:r>
          </a:p>
          <a:p>
            <a:pPr algn="ctr"/>
            <a:r>
              <a:rPr lang="es-EC" b="1" dirty="0" smtClean="0">
                <a:solidFill>
                  <a:srgbClr val="C00000"/>
                </a:solidFill>
              </a:rPr>
              <a:t>(Caída en la producción)</a:t>
            </a:r>
            <a:endParaRPr lang="es-EC" b="1" dirty="0">
              <a:solidFill>
                <a:srgbClr val="C00000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6561426" y="5042991"/>
            <a:ext cx="5427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Déficit creciente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Capacidad de refinación no es suficiente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No hay sustituto viable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Se mantienen los subsidios</a:t>
            </a: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2" y="887941"/>
            <a:ext cx="6234096" cy="415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30"/>
          <p:cNvSpPr txBox="1"/>
          <p:nvPr/>
        </p:nvSpPr>
        <p:spPr>
          <a:xfrm>
            <a:off x="6920189" y="1893885"/>
            <a:ext cx="5427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Criterios y estudios técnicos reales: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Demanda futura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Reservas petroleras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Precios futuros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Posible eliminación de subsidios, etc.</a:t>
            </a:r>
            <a:br>
              <a:rPr lang="es-EC" sz="2000" b="1" dirty="0" smtClean="0"/>
            </a:br>
            <a:endParaRPr lang="es-EC" sz="2000" b="1" dirty="0" smtClean="0"/>
          </a:p>
        </p:txBody>
      </p:sp>
      <p:sp>
        <p:nvSpPr>
          <p:cNvPr id="29" name="CuadroTexto 28"/>
          <p:cNvSpPr txBox="1"/>
          <p:nvPr/>
        </p:nvSpPr>
        <p:spPr>
          <a:xfrm>
            <a:off x="3709430" y="2769601"/>
            <a:ext cx="5020073" cy="10156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solidFill>
                  <a:schemeClr val="bg1"/>
                </a:solidFill>
              </a:rPr>
              <a:t>Se mantiene</a:t>
            </a:r>
          </a:p>
          <a:p>
            <a:pPr algn="ctr"/>
            <a:r>
              <a:rPr lang="es-EC" sz="1600" dirty="0" smtClean="0">
                <a:solidFill>
                  <a:schemeClr val="bg1"/>
                </a:solidFill>
              </a:rPr>
              <a:t>(Desde </a:t>
            </a:r>
            <a:r>
              <a:rPr lang="es-EC" sz="1600" dirty="0">
                <a:solidFill>
                  <a:schemeClr val="bg1"/>
                </a:solidFill>
              </a:rPr>
              <a:t>el punto de vista de la Seguridad </a:t>
            </a:r>
            <a:r>
              <a:rPr lang="es-EC" sz="1600" dirty="0" smtClean="0">
                <a:solidFill>
                  <a:schemeClr val="bg1"/>
                </a:solidFill>
              </a:rPr>
              <a:t>Energética)</a:t>
            </a:r>
            <a:endParaRPr lang="es-EC" sz="1600" dirty="0">
              <a:solidFill>
                <a:schemeClr val="bg1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6583086" y="873051"/>
            <a:ext cx="419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accent5">
                    <a:lumMod val="50000"/>
                  </a:schemeClr>
                </a:solidFill>
              </a:rPr>
              <a:t>Fuente: </a:t>
            </a:r>
            <a:r>
              <a:rPr lang="es-EC" sz="1400" dirty="0" smtClean="0">
                <a:solidFill>
                  <a:schemeClr val="accent5">
                    <a:lumMod val="50000"/>
                  </a:schemeClr>
                </a:solidFill>
              </a:rPr>
              <a:t>Balance Energético Nacional 2016</a:t>
            </a:r>
            <a:endParaRPr lang="es-EC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49" name="Grupo 48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50" name="Rectángulo 49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1" name="Rectángulo 50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2950920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6" grpId="0"/>
      <p:bldP spid="26" grpId="1"/>
      <p:bldP spid="27" grpId="0"/>
      <p:bldP spid="31" grpId="0"/>
      <p:bldP spid="29" grpId="0" animBg="1"/>
      <p:bldP spid="28" grpId="0"/>
      <p:bldP spid="2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o 55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57" name="Rectángulo 56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58" name="Imagen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59" name="Imagen 5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244" y="917397"/>
            <a:ext cx="6569016" cy="31672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14642" y="6344593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74802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Gas Licuado de Petróleo (</a:t>
            </a:r>
            <a:r>
              <a:rPr lang="es-EC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GLP</a:t>
            </a:r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 descr="Resultado de imagen para refinería de shushufin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" name="CuadroTexto 1"/>
          <p:cNvSpPr txBox="1"/>
          <p:nvPr/>
        </p:nvSpPr>
        <p:spPr>
          <a:xfrm>
            <a:off x="2286663" y="4312218"/>
            <a:ext cx="276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C00000"/>
                </a:solidFill>
              </a:rPr>
              <a:t>Aumento en el consumo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7679501" y="3846175"/>
            <a:ext cx="360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C00000"/>
                </a:solidFill>
              </a:rPr>
              <a:t>Planes para sustitución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5810923" y="4691309"/>
            <a:ext cx="57315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Déficit creciente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Sustitutos: 	Gas natural – Industria cerámica</a:t>
            </a:r>
            <a:br>
              <a:rPr lang="es-EC" sz="2000" b="1" dirty="0" smtClean="0"/>
            </a:br>
            <a:r>
              <a:rPr lang="es-EC" sz="2000" b="1" dirty="0" smtClean="0"/>
              <a:t>		Electricidad – Cocción de alimentos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Se mantiene el subsidio:</a:t>
            </a:r>
            <a:br>
              <a:rPr lang="es-EC" sz="2000" b="1" dirty="0" smtClean="0"/>
            </a:br>
            <a:r>
              <a:rPr lang="es-EC" sz="2000" b="1" dirty="0" smtClean="0"/>
              <a:t>		Contrabando y tráfico ilícito (40%)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1261064" y="4754101"/>
            <a:ext cx="4139071" cy="1868573"/>
            <a:chOff x="174066" y="4287801"/>
            <a:chExt cx="4797063" cy="2325659"/>
          </a:xfrm>
        </p:grpSpPr>
        <p:grpSp>
          <p:nvGrpSpPr>
            <p:cNvPr id="49" name="Grupo 48"/>
            <p:cNvGrpSpPr/>
            <p:nvPr/>
          </p:nvGrpSpPr>
          <p:grpSpPr>
            <a:xfrm>
              <a:off x="3316444" y="4287801"/>
              <a:ext cx="1654685" cy="2197966"/>
              <a:chOff x="405718" y="4702207"/>
              <a:chExt cx="945566" cy="1610836"/>
            </a:xfrm>
          </p:grpSpPr>
          <p:pic>
            <p:nvPicPr>
              <p:cNvPr id="50" name="Picture 6" descr="Imagen relacionada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81" t="10149" r="27106" b="11074"/>
              <a:stretch/>
            </p:blipFill>
            <p:spPr bwMode="auto">
              <a:xfrm>
                <a:off x="434802" y="4702207"/>
                <a:ext cx="916482" cy="1610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4" descr="Resultado de imagen para GLP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718" y="5329103"/>
                <a:ext cx="916519" cy="617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upo 10"/>
            <p:cNvGrpSpPr/>
            <p:nvPr/>
          </p:nvGrpSpPr>
          <p:grpSpPr>
            <a:xfrm>
              <a:off x="174066" y="4363471"/>
              <a:ext cx="1654685" cy="2197966"/>
              <a:chOff x="405718" y="4702207"/>
              <a:chExt cx="945566" cy="1610836"/>
            </a:xfrm>
          </p:grpSpPr>
          <p:pic>
            <p:nvPicPr>
              <p:cNvPr id="30" name="Picture 6" descr="Imagen relacionada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81" t="10149" r="27106" b="11074"/>
              <a:stretch/>
            </p:blipFill>
            <p:spPr bwMode="auto">
              <a:xfrm>
                <a:off x="434802" y="4702207"/>
                <a:ext cx="916482" cy="1610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esultado de imagen para GLP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718" y="5329103"/>
                <a:ext cx="916519" cy="617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" name="Grupo 38"/>
            <p:cNvGrpSpPr/>
            <p:nvPr/>
          </p:nvGrpSpPr>
          <p:grpSpPr>
            <a:xfrm>
              <a:off x="1041133" y="4384731"/>
              <a:ext cx="1654685" cy="2197966"/>
              <a:chOff x="405718" y="4702207"/>
              <a:chExt cx="945566" cy="1610836"/>
            </a:xfrm>
          </p:grpSpPr>
          <p:pic>
            <p:nvPicPr>
              <p:cNvPr id="40" name="Picture 6" descr="Imagen relacionada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81" t="10149" r="27106" b="11074"/>
              <a:stretch/>
            </p:blipFill>
            <p:spPr bwMode="auto">
              <a:xfrm>
                <a:off x="434802" y="4702207"/>
                <a:ext cx="916482" cy="1610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" descr="Resultado de imagen para GLP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718" y="5329103"/>
                <a:ext cx="916519" cy="617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Grupo 45"/>
            <p:cNvGrpSpPr/>
            <p:nvPr/>
          </p:nvGrpSpPr>
          <p:grpSpPr>
            <a:xfrm>
              <a:off x="2662754" y="4361200"/>
              <a:ext cx="1654685" cy="2197966"/>
              <a:chOff x="405718" y="4702207"/>
              <a:chExt cx="945566" cy="1610836"/>
            </a:xfrm>
          </p:grpSpPr>
          <p:pic>
            <p:nvPicPr>
              <p:cNvPr id="47" name="Picture 6" descr="Imagen relacionada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81" t="10149" r="27106" b="11074"/>
              <a:stretch/>
            </p:blipFill>
            <p:spPr bwMode="auto">
              <a:xfrm>
                <a:off x="434802" y="4702207"/>
                <a:ext cx="916482" cy="1610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4" descr="Resultado de imagen para GLP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718" y="5329103"/>
                <a:ext cx="916519" cy="617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3" name="Grupo 42"/>
            <p:cNvGrpSpPr/>
            <p:nvPr/>
          </p:nvGrpSpPr>
          <p:grpSpPr>
            <a:xfrm>
              <a:off x="1843060" y="4415494"/>
              <a:ext cx="1654685" cy="2197966"/>
              <a:chOff x="405718" y="4702207"/>
              <a:chExt cx="945566" cy="1610836"/>
            </a:xfrm>
          </p:grpSpPr>
          <p:pic>
            <p:nvPicPr>
              <p:cNvPr id="44" name="Picture 6" descr="Imagen relacionada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81" t="10149" r="27106" b="11074"/>
              <a:stretch/>
            </p:blipFill>
            <p:spPr bwMode="auto">
              <a:xfrm>
                <a:off x="434802" y="4702207"/>
                <a:ext cx="916482" cy="1610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" descr="Resultado de imagen para GLP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718" y="5329103"/>
                <a:ext cx="916519" cy="617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52" name="Picture 10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170" y="1212218"/>
            <a:ext cx="3834958" cy="251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/>
          <p:cNvSpPr txBox="1"/>
          <p:nvPr/>
        </p:nvSpPr>
        <p:spPr>
          <a:xfrm>
            <a:off x="3667704" y="3097120"/>
            <a:ext cx="5020073" cy="126188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solidFill>
                  <a:schemeClr val="bg1"/>
                </a:solidFill>
              </a:rPr>
              <a:t>Se mantiene +</a:t>
            </a:r>
          </a:p>
          <a:p>
            <a:pPr algn="ctr"/>
            <a:r>
              <a:rPr lang="es-EC" sz="1600" dirty="0" smtClean="0">
                <a:solidFill>
                  <a:schemeClr val="bg1"/>
                </a:solidFill>
              </a:rPr>
              <a:t>(Sustitución de energía importada)</a:t>
            </a:r>
          </a:p>
          <a:p>
            <a:pPr algn="ctr"/>
            <a:r>
              <a:rPr lang="es-EC" sz="1600" dirty="0" smtClean="0">
                <a:solidFill>
                  <a:schemeClr val="bg1"/>
                </a:solidFill>
              </a:rPr>
              <a:t>(Aumento en la eficiencia energética)</a:t>
            </a:r>
            <a:endParaRPr lang="es-EC" sz="1600" dirty="0">
              <a:solidFill>
                <a:schemeClr val="bg1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187691" y="4082480"/>
            <a:ext cx="419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accent5">
                    <a:lumMod val="50000"/>
                  </a:schemeClr>
                </a:solidFill>
              </a:rPr>
              <a:t>Fuente: </a:t>
            </a:r>
            <a:r>
              <a:rPr lang="es-EC" sz="1400" dirty="0" smtClean="0">
                <a:solidFill>
                  <a:schemeClr val="accent5">
                    <a:lumMod val="50000"/>
                  </a:schemeClr>
                </a:solidFill>
              </a:rPr>
              <a:t>Balance Energético Nacional 2016</a:t>
            </a:r>
            <a:endParaRPr lang="es-EC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60" name="Grupo 59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61" name="Rectángulo 60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2" name="Rectángulo 61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1488945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2"/>
      <p:bldP spid="26" grpId="0"/>
      <p:bldP spid="27" grpId="0"/>
      <p:bldP spid="29" grpId="0" animBg="1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31" name="Rectángulo 30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727" y="874111"/>
            <a:ext cx="6636554" cy="31533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64853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60734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Gas Natural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 descr="Resultado de imagen para refinería de shushufin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" name="CuadroTexto 1"/>
          <p:cNvSpPr txBox="1"/>
          <p:nvPr/>
        </p:nvSpPr>
        <p:spPr>
          <a:xfrm>
            <a:off x="4321661" y="4050356"/>
            <a:ext cx="276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C00000"/>
                </a:solidFill>
              </a:rPr>
              <a:t>Aumento en el consumo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8121992" y="3598522"/>
            <a:ext cx="360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C00000"/>
                </a:solidFill>
              </a:rPr>
              <a:t>Aumento en la producción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6012052" y="4660377"/>
            <a:ext cx="59074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Reducción de la cantidad desaprovechada (40%)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Crecimiento del consumo para generación eléctrica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Empleado como sustituto:</a:t>
            </a:r>
            <a:br>
              <a:rPr lang="es-EC" sz="2000" b="1" dirty="0" smtClean="0"/>
            </a:br>
            <a:r>
              <a:rPr lang="es-EC" sz="2000" b="1" dirty="0" smtClean="0"/>
              <a:t>		</a:t>
            </a:r>
            <a:r>
              <a:rPr lang="es-EC" sz="2000" b="1" dirty="0" err="1" smtClean="0"/>
              <a:t>GLP</a:t>
            </a:r>
            <a:r>
              <a:rPr lang="es-EC" sz="2000" b="1" dirty="0" smtClean="0"/>
              <a:t> – Industria cerámica</a:t>
            </a:r>
            <a:br>
              <a:rPr lang="es-EC" sz="2000" b="1" dirty="0" smtClean="0"/>
            </a:br>
            <a:r>
              <a:rPr lang="es-EC" sz="2000" b="1" dirty="0" smtClean="0"/>
              <a:t>		</a:t>
            </a:r>
            <a:r>
              <a:rPr lang="es-EC" sz="2000" b="1" dirty="0" err="1" smtClean="0"/>
              <a:t>GLP</a:t>
            </a:r>
            <a:r>
              <a:rPr lang="es-EC" sz="2000" b="1" dirty="0" smtClean="0"/>
              <a:t> – Cocción de alimentos</a:t>
            </a:r>
          </a:p>
        </p:txBody>
      </p:sp>
      <p:pic>
        <p:nvPicPr>
          <p:cNvPr id="2050" name="Picture 2" descr="Resultado de imagen para plataforma amista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r="12917"/>
          <a:stretch/>
        </p:blipFill>
        <p:spPr bwMode="auto">
          <a:xfrm>
            <a:off x="7865919" y="1169036"/>
            <a:ext cx="3676571" cy="241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/>
          <p:cNvSpPr txBox="1"/>
          <p:nvPr/>
        </p:nvSpPr>
        <p:spPr>
          <a:xfrm>
            <a:off x="3502015" y="3163469"/>
            <a:ext cx="5020073" cy="10156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solidFill>
                  <a:schemeClr val="bg1"/>
                </a:solidFill>
              </a:rPr>
              <a:t>Cambio Positivo</a:t>
            </a:r>
          </a:p>
          <a:p>
            <a:pPr algn="ctr"/>
            <a:r>
              <a:rPr lang="es-EC" sz="1600" dirty="0" smtClean="0">
                <a:solidFill>
                  <a:schemeClr val="bg1"/>
                </a:solidFill>
              </a:rPr>
              <a:t>(Aumento en la eficiencia energética)</a:t>
            </a:r>
            <a:endParaRPr lang="es-EC" sz="1600" dirty="0">
              <a:solidFill>
                <a:schemeClr val="bg1"/>
              </a:solidFill>
            </a:endParaRPr>
          </a:p>
        </p:txBody>
      </p:sp>
      <p:pic>
        <p:nvPicPr>
          <p:cNvPr id="8194" name="Picture 2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43" y="4429063"/>
            <a:ext cx="4988859" cy="219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/>
          <p:cNvSpPr txBox="1"/>
          <p:nvPr/>
        </p:nvSpPr>
        <p:spPr>
          <a:xfrm>
            <a:off x="49667" y="3978962"/>
            <a:ext cx="419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accent5">
                    <a:lumMod val="50000"/>
                  </a:schemeClr>
                </a:solidFill>
              </a:rPr>
              <a:t>Fuente: </a:t>
            </a:r>
            <a:r>
              <a:rPr lang="es-EC" sz="1400" dirty="0" smtClean="0">
                <a:solidFill>
                  <a:schemeClr val="accent5">
                    <a:lumMod val="50000"/>
                  </a:schemeClr>
                </a:solidFill>
              </a:rPr>
              <a:t>Balance Energético Nacional 2016</a:t>
            </a:r>
            <a:endParaRPr lang="es-EC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35" name="Rectángulo 34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6" name="Rectángulo 35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231059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9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20" name="Rectángulo 19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72447" y="6342730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611790988"/>
              </p:ext>
            </p:extLst>
          </p:nvPr>
        </p:nvGraphicFramePr>
        <p:xfrm>
          <a:off x="4514670" y="1153666"/>
          <a:ext cx="740484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045138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ESQUEMA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-448573" y="958651"/>
            <a:ext cx="5451894" cy="5615796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3" name="Grupo 22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24" name="Rectángulo 23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516589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upo 50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52" name="Rectángulo 51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53" name="Imagen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54" name="Imagen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41539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059210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Generación de Energía Eléctrica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 descr="Resultado de imagen para refinería de shushufin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7" name="CuadroTexto 26"/>
          <p:cNvSpPr txBox="1"/>
          <p:nvPr/>
        </p:nvSpPr>
        <p:spPr>
          <a:xfrm>
            <a:off x="6228932" y="4593690"/>
            <a:ext cx="5731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Abastecimiento de la demanda futura (25 años)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Reducción de importaciones en el 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Exportación de electricidad en el 2016 (400 </a:t>
            </a:r>
            <a:r>
              <a:rPr lang="es-EC" sz="2000" b="1" dirty="0" err="1" smtClean="0"/>
              <a:t>GWh</a:t>
            </a:r>
            <a:r>
              <a:rPr lang="es-EC" sz="2000" b="1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Aumento de la eficiencia energética </a:t>
            </a:r>
          </a:p>
        </p:txBody>
      </p:sp>
      <p:grpSp>
        <p:nvGrpSpPr>
          <p:cNvPr id="37" name="Grupo 36"/>
          <p:cNvGrpSpPr/>
          <p:nvPr/>
        </p:nvGrpSpPr>
        <p:grpSpPr>
          <a:xfrm>
            <a:off x="307975" y="780738"/>
            <a:ext cx="6378307" cy="3102113"/>
            <a:chOff x="51759" y="781070"/>
            <a:chExt cx="6378307" cy="3102113"/>
          </a:xfrm>
        </p:grpSpPr>
        <p:sp>
          <p:nvSpPr>
            <p:cNvPr id="2" name="CuadroTexto 1"/>
            <p:cNvSpPr txBox="1"/>
            <p:nvPr/>
          </p:nvSpPr>
          <p:spPr>
            <a:xfrm>
              <a:off x="1399822" y="781070"/>
              <a:ext cx="385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srgbClr val="C00000"/>
                  </a:solidFill>
                </a:rPr>
                <a:t>Aumento del 5% anual en el consumo</a:t>
              </a:r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51759" y="1138893"/>
              <a:ext cx="6378307" cy="2744290"/>
              <a:chOff x="51759" y="1138893"/>
              <a:chExt cx="6378307" cy="2744290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1759" y="1138893"/>
                <a:ext cx="6378307" cy="274429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2" name="Imagen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8753" y="1383339"/>
                <a:ext cx="800100" cy="285750"/>
              </a:xfrm>
              <a:prstGeom prst="rect">
                <a:avLst/>
              </a:prstGeom>
            </p:spPr>
          </p:pic>
          <p:pic>
            <p:nvPicPr>
              <p:cNvPr id="13" name="Imagen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16391" y="1392566"/>
                <a:ext cx="723900" cy="266700"/>
              </a:xfrm>
              <a:prstGeom prst="rect">
                <a:avLst/>
              </a:prstGeom>
            </p:spPr>
          </p:pic>
          <p:pic>
            <p:nvPicPr>
              <p:cNvPr id="18" name="Imagen 1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44318" y="1415786"/>
                <a:ext cx="657225" cy="247650"/>
              </a:xfrm>
              <a:prstGeom prst="rect">
                <a:avLst/>
              </a:prstGeom>
            </p:spPr>
          </p:pic>
          <p:pic>
            <p:nvPicPr>
              <p:cNvPr id="20" name="Imagen 1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25819" y="1433159"/>
                <a:ext cx="590550" cy="228600"/>
              </a:xfrm>
              <a:prstGeom prst="rect">
                <a:avLst/>
              </a:prstGeom>
            </p:spPr>
          </p:pic>
          <p:pic>
            <p:nvPicPr>
              <p:cNvPr id="22" name="Imagen 2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16369" y="1442684"/>
                <a:ext cx="438150" cy="219075"/>
              </a:xfrm>
              <a:prstGeom prst="rect">
                <a:avLst/>
              </a:prstGeom>
            </p:spPr>
          </p:pic>
        </p:grpSp>
      </p:grpSp>
      <p:grpSp>
        <p:nvGrpSpPr>
          <p:cNvPr id="24" name="Grupo 23"/>
          <p:cNvGrpSpPr/>
          <p:nvPr/>
        </p:nvGrpSpPr>
        <p:grpSpPr>
          <a:xfrm>
            <a:off x="888152" y="4404861"/>
            <a:ext cx="4602001" cy="2099734"/>
            <a:chOff x="155575" y="4438426"/>
            <a:chExt cx="4602001" cy="2099734"/>
          </a:xfrm>
        </p:grpSpPr>
        <p:pic>
          <p:nvPicPr>
            <p:cNvPr id="4098" name="Picture 2" descr="Resultado de imagen para batería persona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4" t="5880" r="14225" b="15897"/>
            <a:stretch/>
          </p:blipFill>
          <p:spPr bwMode="auto">
            <a:xfrm>
              <a:off x="1340937" y="4438426"/>
              <a:ext cx="2077709" cy="209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uadroTexto 20"/>
            <p:cNvSpPr txBox="1"/>
            <p:nvPr/>
          </p:nvSpPr>
          <p:spPr>
            <a:xfrm>
              <a:off x="155575" y="5106146"/>
              <a:ext cx="11494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b="1" dirty="0" smtClean="0"/>
                <a:t>933 </a:t>
              </a:r>
              <a:r>
                <a:rPr lang="es-EC" sz="2000" b="1" dirty="0" err="1" smtClean="0"/>
                <a:t>kWh</a:t>
              </a:r>
              <a:r>
                <a:rPr lang="es-EC" sz="2000" b="1" dirty="0" smtClean="0"/>
                <a:t/>
              </a:r>
              <a:br>
                <a:rPr lang="es-EC" sz="2000" b="1" dirty="0" smtClean="0"/>
              </a:br>
              <a:r>
                <a:rPr lang="es-EC" sz="2000" b="1" dirty="0" smtClean="0"/>
                <a:t>(2005) </a:t>
              </a: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3418646" y="5129214"/>
              <a:ext cx="13389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b="1" dirty="0" smtClean="0"/>
                <a:t>1.436 </a:t>
              </a:r>
              <a:r>
                <a:rPr lang="es-EC" sz="2000" b="1" dirty="0" err="1" smtClean="0"/>
                <a:t>kWh</a:t>
              </a:r>
              <a:r>
                <a:rPr lang="es-EC" sz="2000" b="1" dirty="0" smtClean="0"/>
                <a:t/>
              </a:r>
              <a:br>
                <a:rPr lang="es-EC" sz="2000" b="1" dirty="0" smtClean="0"/>
              </a:br>
              <a:r>
                <a:rPr lang="es-EC" sz="2000" b="1" dirty="0" smtClean="0"/>
                <a:t>(2015) </a:t>
              </a: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1710326" y="5950694"/>
              <a:ext cx="13389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b="1" dirty="0" smtClean="0"/>
                <a:t>54%</a:t>
              </a: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285890" y="4183142"/>
            <a:ext cx="5622813" cy="2590070"/>
            <a:chOff x="555184" y="4165821"/>
            <a:chExt cx="5622813" cy="2590070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5184" y="4165821"/>
              <a:ext cx="5622813" cy="22207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6" name="CuadroTexto 35"/>
            <p:cNvSpPr txBox="1"/>
            <p:nvPr/>
          </p:nvSpPr>
          <p:spPr>
            <a:xfrm>
              <a:off x="1269776" y="6386559"/>
              <a:ext cx="36022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srgbClr val="C00000"/>
                  </a:solidFill>
                </a:rPr>
                <a:t>Reducción de pérdidas</a:t>
              </a: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6874886" y="760294"/>
            <a:ext cx="4967863" cy="3246506"/>
            <a:chOff x="6874886" y="639523"/>
            <a:chExt cx="4967863" cy="3246506"/>
          </a:xfrm>
        </p:grpSpPr>
        <p:grpSp>
          <p:nvGrpSpPr>
            <p:cNvPr id="38" name="Grupo 37"/>
            <p:cNvGrpSpPr/>
            <p:nvPr/>
          </p:nvGrpSpPr>
          <p:grpSpPr>
            <a:xfrm>
              <a:off x="6874886" y="639523"/>
              <a:ext cx="4967863" cy="3246506"/>
              <a:chOff x="6874886" y="639523"/>
              <a:chExt cx="4967863" cy="3246506"/>
            </a:xfrm>
          </p:grpSpPr>
          <p:sp>
            <p:nvSpPr>
              <p:cNvPr id="26" name="CuadroTexto 25"/>
              <p:cNvSpPr txBox="1"/>
              <p:nvPr/>
            </p:nvSpPr>
            <p:spPr>
              <a:xfrm>
                <a:off x="7591393" y="639523"/>
                <a:ext cx="360229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b="1" dirty="0" smtClean="0">
                    <a:solidFill>
                      <a:srgbClr val="C00000"/>
                    </a:solidFill>
                  </a:rPr>
                  <a:t>Aumento en la capacidad instalada</a:t>
                </a:r>
              </a:p>
            </p:txBody>
          </p:sp>
          <p:pic>
            <p:nvPicPr>
              <p:cNvPr id="33" name="Imagen 32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874886" y="993899"/>
                <a:ext cx="4967863" cy="289213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39" name="CuadroTexto 38"/>
            <p:cNvSpPr txBox="1"/>
            <p:nvPr/>
          </p:nvSpPr>
          <p:spPr>
            <a:xfrm>
              <a:off x="10918076" y="2764216"/>
              <a:ext cx="59806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C" dirty="0" smtClean="0">
                  <a:solidFill>
                    <a:schemeClr val="bg1"/>
                  </a:solidFill>
                </a:rPr>
                <a:t>56%</a:t>
              </a:r>
              <a:endParaRPr lang="es-EC" dirty="0">
                <a:solidFill>
                  <a:schemeClr val="bg1"/>
                </a:solidFill>
              </a:endParaRP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7717675" y="3088892"/>
              <a:ext cx="59806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C" dirty="0" smtClean="0">
                  <a:solidFill>
                    <a:schemeClr val="bg1"/>
                  </a:solidFill>
                </a:rPr>
                <a:t>42%</a:t>
              </a:r>
              <a:endParaRPr lang="es-EC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CuadroTexto 48"/>
          <p:cNvSpPr txBox="1"/>
          <p:nvPr/>
        </p:nvSpPr>
        <p:spPr>
          <a:xfrm>
            <a:off x="6801854" y="3942024"/>
            <a:ext cx="419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accent5">
                    <a:lumMod val="50000"/>
                  </a:schemeClr>
                </a:solidFill>
              </a:rPr>
              <a:t>Fuente: </a:t>
            </a:r>
            <a:r>
              <a:rPr lang="es-EC" sz="1400" dirty="0" smtClean="0">
                <a:solidFill>
                  <a:schemeClr val="accent5">
                    <a:lumMod val="50000"/>
                  </a:schemeClr>
                </a:solidFill>
              </a:rPr>
              <a:t>Balance Energético Nacional 2016</a:t>
            </a:r>
            <a:endParaRPr lang="es-EC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176617" y="3864669"/>
            <a:ext cx="419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accent5">
                    <a:lumMod val="50000"/>
                  </a:schemeClr>
                </a:solidFill>
              </a:rPr>
              <a:t>Fuente: </a:t>
            </a:r>
            <a:r>
              <a:rPr lang="es-EC" sz="1400" dirty="0" err="1" smtClean="0">
                <a:solidFill>
                  <a:schemeClr val="accent5">
                    <a:lumMod val="50000"/>
                  </a:schemeClr>
                </a:solidFill>
              </a:rPr>
              <a:t>CONELEC</a:t>
            </a:r>
            <a:r>
              <a:rPr lang="es-EC" sz="1400" dirty="0" smtClean="0">
                <a:solidFill>
                  <a:schemeClr val="accent5">
                    <a:lumMod val="50000"/>
                  </a:schemeClr>
                </a:solidFill>
              </a:rPr>
              <a:t> 2013</a:t>
            </a:r>
            <a:endParaRPr lang="es-EC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3777212" y="3270288"/>
            <a:ext cx="5581605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solidFill>
                  <a:schemeClr val="bg1"/>
                </a:solidFill>
              </a:rPr>
              <a:t>Cambio Positivo</a:t>
            </a:r>
          </a:p>
          <a:p>
            <a:pPr algn="ctr"/>
            <a:r>
              <a:rPr lang="es-EC" sz="1600" dirty="0" smtClean="0">
                <a:solidFill>
                  <a:schemeClr val="bg1"/>
                </a:solidFill>
              </a:rPr>
              <a:t>(Aumento de la capacidad de generación)</a:t>
            </a:r>
            <a:br>
              <a:rPr lang="es-EC" sz="1600" dirty="0" smtClean="0">
                <a:solidFill>
                  <a:schemeClr val="bg1"/>
                </a:solidFill>
              </a:rPr>
            </a:br>
            <a:r>
              <a:rPr lang="es-EC" sz="1600" dirty="0" smtClean="0">
                <a:solidFill>
                  <a:schemeClr val="bg1"/>
                </a:solidFill>
              </a:rPr>
              <a:t>(Energía renovable)</a:t>
            </a:r>
            <a:br>
              <a:rPr lang="es-EC" sz="1600" dirty="0" smtClean="0">
                <a:solidFill>
                  <a:schemeClr val="bg1"/>
                </a:solidFill>
              </a:rPr>
            </a:br>
            <a:r>
              <a:rPr lang="es-EC" sz="1600" dirty="0" smtClean="0">
                <a:solidFill>
                  <a:schemeClr val="bg1"/>
                </a:solidFill>
              </a:rPr>
              <a:t>(Aumento en la eficiencia energética)</a:t>
            </a:r>
            <a:endParaRPr lang="es-EC" sz="1600" dirty="0">
              <a:solidFill>
                <a:schemeClr val="bg1"/>
              </a:solidFill>
            </a:endParaRPr>
          </a:p>
        </p:txBody>
      </p:sp>
      <p:grpSp>
        <p:nvGrpSpPr>
          <p:cNvPr id="55" name="Grupo 54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56" name="Rectángulo 55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523258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9" grpId="0"/>
      <p:bldP spid="50" grpId="0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31" name="Rectángulo 30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41" name="Imagen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378426" y="6344593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031076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Energías Renovables No Convencionales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 descr="Resultado de imagen para refinería de shushufin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7" name="CuadroTexto 26"/>
          <p:cNvSpPr txBox="1"/>
          <p:nvPr/>
        </p:nvSpPr>
        <p:spPr>
          <a:xfrm>
            <a:off x="713843" y="5289588"/>
            <a:ext cx="4271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Desarrollo sostenido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Representan el 3% de la Oferta 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1586926" y="1557450"/>
            <a:ext cx="360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C00000"/>
                </a:solidFill>
              </a:rPr>
              <a:t>Aumento porcentual 2014 - 2015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940" y="965084"/>
            <a:ext cx="7422362" cy="3537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Resultado de imagen para aceite de piñón isla florean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0"/>
          <a:stretch/>
        </p:blipFill>
        <p:spPr bwMode="auto">
          <a:xfrm>
            <a:off x="5490753" y="5419721"/>
            <a:ext cx="1282318" cy="89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7823744" y="940897"/>
            <a:ext cx="4404100" cy="2042407"/>
            <a:chOff x="7057579" y="972877"/>
            <a:chExt cx="4404100" cy="2042407"/>
          </a:xfrm>
        </p:grpSpPr>
        <p:pic>
          <p:nvPicPr>
            <p:cNvPr id="1028" name="Picture 4" descr="Resultado de imagen para parque eólico ecuado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7579" y="972877"/>
              <a:ext cx="3063611" cy="2042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CuadroTexto 43"/>
            <p:cNvSpPr txBox="1"/>
            <p:nvPr/>
          </p:nvSpPr>
          <p:spPr>
            <a:xfrm>
              <a:off x="10085949" y="1613565"/>
              <a:ext cx="13757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b="1" dirty="0" err="1" smtClean="0"/>
                <a:t>Villonaco</a:t>
              </a:r>
              <a:endParaRPr lang="es-EC" sz="2000" b="1" dirty="0"/>
            </a:p>
            <a:p>
              <a:pPr algn="ctr"/>
              <a:r>
                <a:rPr lang="es-EC" sz="2000" b="1" dirty="0" smtClean="0"/>
                <a:t>(16,5 </a:t>
              </a:r>
              <a:r>
                <a:rPr lang="es-EC" sz="2000" b="1" dirty="0" err="1" smtClean="0"/>
                <a:t>MW</a:t>
              </a:r>
              <a:r>
                <a:rPr lang="es-EC" sz="2000" b="1" dirty="0" smtClean="0"/>
                <a:t>)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7870856" y="3198755"/>
            <a:ext cx="4172261" cy="1648633"/>
            <a:chOff x="7870856" y="3198755"/>
            <a:chExt cx="4172261" cy="1648633"/>
          </a:xfrm>
        </p:grpSpPr>
        <p:pic>
          <p:nvPicPr>
            <p:cNvPr id="1030" name="Picture 6" descr="http://www.elcomercio.com/files/article_main/uploads/2014/05/23/537f9b1974996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8426" y="3198755"/>
              <a:ext cx="2664691" cy="1648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CuadroTexto 44"/>
            <p:cNvSpPr txBox="1"/>
            <p:nvPr/>
          </p:nvSpPr>
          <p:spPr>
            <a:xfrm>
              <a:off x="7870856" y="3691261"/>
              <a:ext cx="13757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b="1" dirty="0" err="1" smtClean="0"/>
                <a:t>Pimampiro</a:t>
              </a:r>
              <a:endParaRPr lang="es-EC" sz="2000" b="1" dirty="0"/>
            </a:p>
            <a:p>
              <a:pPr algn="ctr"/>
              <a:r>
                <a:rPr lang="es-EC" sz="2000" b="1" dirty="0" smtClean="0"/>
                <a:t>(994 </a:t>
              </a:r>
              <a:r>
                <a:rPr lang="es-EC" sz="2000" b="1" dirty="0"/>
                <a:t>k</a:t>
              </a:r>
              <a:r>
                <a:rPr lang="es-EC" sz="2000" b="1" dirty="0" smtClean="0"/>
                <a:t>W)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6819355" y="4924006"/>
            <a:ext cx="5302271" cy="1725678"/>
            <a:chOff x="6819355" y="4924006"/>
            <a:chExt cx="5302271" cy="1725678"/>
          </a:xfrm>
        </p:grpSpPr>
        <p:pic>
          <p:nvPicPr>
            <p:cNvPr id="1032" name="Picture 8" descr="Resultado de imagen para piñón isla florean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9355" y="4924006"/>
              <a:ext cx="2811642" cy="172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CuadroTexto 45"/>
            <p:cNvSpPr txBox="1"/>
            <p:nvPr/>
          </p:nvSpPr>
          <p:spPr>
            <a:xfrm>
              <a:off x="9630997" y="5380855"/>
              <a:ext cx="24906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b="1" dirty="0" smtClean="0"/>
                <a:t>Isla </a:t>
              </a:r>
              <a:r>
                <a:rPr lang="es-EC" sz="2000" b="1" dirty="0" err="1" smtClean="0"/>
                <a:t>Floreana</a:t>
              </a:r>
              <a:endParaRPr lang="es-EC" sz="2000" b="1" dirty="0"/>
            </a:p>
            <a:p>
              <a:pPr algn="ctr"/>
              <a:r>
                <a:rPr lang="es-EC" sz="2000" b="1" dirty="0" smtClean="0"/>
                <a:t>(20% aceite de </a:t>
              </a:r>
              <a:r>
                <a:rPr lang="es-EC" sz="2000" b="1" dirty="0" err="1" smtClean="0"/>
                <a:t>piñon</a:t>
              </a:r>
              <a:r>
                <a:rPr lang="es-EC" sz="2000" b="1" dirty="0" smtClean="0"/>
                <a:t>)</a:t>
              </a:r>
            </a:p>
          </p:txBody>
        </p:sp>
      </p:grpSp>
      <p:sp>
        <p:nvSpPr>
          <p:cNvPr id="29" name="CuadroTexto 28"/>
          <p:cNvSpPr txBox="1"/>
          <p:nvPr/>
        </p:nvSpPr>
        <p:spPr>
          <a:xfrm>
            <a:off x="3621875" y="2999852"/>
            <a:ext cx="5020073" cy="126188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solidFill>
                  <a:schemeClr val="bg1"/>
                </a:solidFill>
              </a:rPr>
              <a:t>Cambio Positivo</a:t>
            </a:r>
          </a:p>
          <a:p>
            <a:pPr algn="ctr"/>
            <a:r>
              <a:rPr lang="es-EC" sz="1600" dirty="0" smtClean="0">
                <a:solidFill>
                  <a:schemeClr val="bg1"/>
                </a:solidFill>
              </a:rPr>
              <a:t>(Diversificación de fuentes de energía)</a:t>
            </a:r>
          </a:p>
          <a:p>
            <a:pPr algn="ctr"/>
            <a:r>
              <a:rPr lang="es-EC" sz="1600" dirty="0" smtClean="0">
                <a:solidFill>
                  <a:schemeClr val="bg1"/>
                </a:solidFill>
              </a:rPr>
              <a:t>(Energías renovables)</a:t>
            </a:r>
            <a:endParaRPr lang="es-EC" sz="1600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4770" y="4471120"/>
            <a:ext cx="419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accent5">
                    <a:lumMod val="50000"/>
                  </a:schemeClr>
                </a:solidFill>
              </a:rPr>
              <a:t>Fuente: </a:t>
            </a:r>
            <a:r>
              <a:rPr lang="es-EC" sz="1400" dirty="0" smtClean="0">
                <a:solidFill>
                  <a:schemeClr val="accent5">
                    <a:lumMod val="50000"/>
                  </a:schemeClr>
                </a:solidFill>
              </a:rPr>
              <a:t>Balance Energético Nacional 2016</a:t>
            </a:r>
            <a:endParaRPr lang="es-EC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42" name="Grupo 41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43" name="Rectángulo 42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662989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6" grpId="0"/>
      <p:bldP spid="29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upo 65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67" name="Rectángulo 66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68" name="Imagen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69" name="Imagen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21734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143614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Evaluación del Cambio de la Matriz Energética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 descr="Resultado de imagen para refinería de shushufin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9" name="CuadroTexto 28"/>
          <p:cNvSpPr txBox="1"/>
          <p:nvPr/>
        </p:nvSpPr>
        <p:spPr>
          <a:xfrm>
            <a:off x="9275995" y="3010283"/>
            <a:ext cx="2639182" cy="175432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solidFill>
                  <a:schemeClr val="bg1"/>
                </a:solidFill>
              </a:rPr>
              <a:t>Cambio</a:t>
            </a:r>
          </a:p>
          <a:p>
            <a:pPr algn="ctr"/>
            <a:r>
              <a:rPr lang="es-EC" sz="4400" b="1" dirty="0" smtClean="0">
                <a:solidFill>
                  <a:schemeClr val="bg1"/>
                </a:solidFill>
              </a:rPr>
              <a:t>Positivo</a:t>
            </a:r>
          </a:p>
          <a:p>
            <a:pPr algn="ctr"/>
            <a:r>
              <a:rPr lang="es-EC" dirty="0" smtClean="0">
                <a:solidFill>
                  <a:schemeClr val="bg1"/>
                </a:solidFill>
              </a:rPr>
              <a:t>(Seguridad Energética)</a:t>
            </a:r>
            <a:endParaRPr lang="es-EC" dirty="0">
              <a:solidFill>
                <a:schemeClr val="bg1"/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1187121" y="863650"/>
            <a:ext cx="2767630" cy="950200"/>
            <a:chOff x="1187121" y="863650"/>
            <a:chExt cx="2767630" cy="950200"/>
          </a:xfrm>
        </p:grpSpPr>
        <p:pic>
          <p:nvPicPr>
            <p:cNvPr id="32" name="Picture 22" descr="Resultado de imagen para gasolin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7818" y="863650"/>
              <a:ext cx="1266933" cy="95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uadroTexto 3"/>
            <p:cNvSpPr txBox="1"/>
            <p:nvPr/>
          </p:nvSpPr>
          <p:spPr>
            <a:xfrm>
              <a:off x="1187121" y="1105964"/>
              <a:ext cx="15006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b="1" dirty="0" smtClean="0"/>
                <a:t>Derivados de Petróleo</a:t>
              </a:r>
              <a:endParaRPr lang="es-EC" sz="2000" b="1" dirty="0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1242505" y="1879451"/>
            <a:ext cx="2489443" cy="1375900"/>
            <a:chOff x="1242505" y="1879451"/>
            <a:chExt cx="2489443" cy="1375900"/>
          </a:xfrm>
        </p:grpSpPr>
        <p:grpSp>
          <p:nvGrpSpPr>
            <p:cNvPr id="2" name="Grupo 1"/>
            <p:cNvGrpSpPr/>
            <p:nvPr/>
          </p:nvGrpSpPr>
          <p:grpSpPr>
            <a:xfrm>
              <a:off x="2867573" y="1879451"/>
              <a:ext cx="864375" cy="1375900"/>
              <a:chOff x="3916100" y="2665996"/>
              <a:chExt cx="945566" cy="1610836"/>
            </a:xfrm>
          </p:grpSpPr>
          <p:pic>
            <p:nvPicPr>
              <p:cNvPr id="33" name="Picture 6" descr="Imagen relacionada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81" t="10149" r="27106" b="11074"/>
              <a:stretch/>
            </p:blipFill>
            <p:spPr bwMode="auto">
              <a:xfrm>
                <a:off x="3945184" y="2665996"/>
                <a:ext cx="916482" cy="1610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4" descr="Resultado de imagen para GLP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6100" y="3292892"/>
                <a:ext cx="916519" cy="617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5" name="CuadroTexto 34"/>
            <p:cNvSpPr txBox="1"/>
            <p:nvPr/>
          </p:nvSpPr>
          <p:spPr>
            <a:xfrm>
              <a:off x="1242505" y="2367346"/>
              <a:ext cx="1500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b="1" dirty="0" err="1" smtClean="0"/>
                <a:t>GLP</a:t>
              </a:r>
              <a:endParaRPr lang="es-EC" sz="2000" b="1" dirty="0"/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1187121" y="3254220"/>
            <a:ext cx="2698618" cy="1185362"/>
            <a:chOff x="1187121" y="3254220"/>
            <a:chExt cx="2698618" cy="1185362"/>
          </a:xfrm>
        </p:grpSpPr>
        <p:sp>
          <p:nvSpPr>
            <p:cNvPr id="37" name="CuadroTexto 36"/>
            <p:cNvSpPr txBox="1"/>
            <p:nvPr/>
          </p:nvSpPr>
          <p:spPr>
            <a:xfrm>
              <a:off x="1187121" y="3570288"/>
              <a:ext cx="1500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b="1" dirty="0" smtClean="0"/>
                <a:t>Gas Natural</a:t>
              </a:r>
              <a:endParaRPr lang="es-EC" sz="2000" b="1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2674036" y="3254220"/>
              <a:ext cx="1211703" cy="1185362"/>
              <a:chOff x="1656118" y="4099611"/>
              <a:chExt cx="1211703" cy="1185362"/>
            </a:xfrm>
          </p:grpSpPr>
          <p:pic>
            <p:nvPicPr>
              <p:cNvPr id="2052" name="Picture 4" descr="Resultado de imagen para gas natural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6118" y="4099611"/>
                <a:ext cx="1211703" cy="1185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CuadroTexto 11"/>
              <p:cNvSpPr txBox="1"/>
              <p:nvPr/>
            </p:nvSpPr>
            <p:spPr>
              <a:xfrm>
                <a:off x="2011803" y="4507626"/>
                <a:ext cx="5003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dirty="0" err="1" smtClean="0"/>
                  <a:t>NG</a:t>
                </a:r>
                <a:endParaRPr lang="es-EC" dirty="0"/>
              </a:p>
            </p:txBody>
          </p:sp>
        </p:grpSp>
      </p:grpSp>
      <p:grpSp>
        <p:nvGrpSpPr>
          <p:cNvPr id="22" name="Grupo 21"/>
          <p:cNvGrpSpPr/>
          <p:nvPr/>
        </p:nvGrpSpPr>
        <p:grpSpPr>
          <a:xfrm>
            <a:off x="1242351" y="4475141"/>
            <a:ext cx="2368826" cy="1122872"/>
            <a:chOff x="1242351" y="4475141"/>
            <a:chExt cx="2368826" cy="1122872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9"/>
            <a:srcRect r="52441"/>
            <a:stretch/>
          </p:blipFill>
          <p:spPr>
            <a:xfrm>
              <a:off x="2826822" y="4475141"/>
              <a:ext cx="784355" cy="1122872"/>
            </a:xfrm>
            <a:prstGeom prst="rect">
              <a:avLst/>
            </a:prstGeom>
          </p:spPr>
        </p:pic>
        <p:sp>
          <p:nvSpPr>
            <p:cNvPr id="41" name="CuadroTexto 40"/>
            <p:cNvSpPr txBox="1"/>
            <p:nvPr/>
          </p:nvSpPr>
          <p:spPr>
            <a:xfrm>
              <a:off x="1242351" y="4653542"/>
              <a:ext cx="15006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b="1" dirty="0" smtClean="0"/>
                <a:t>Generación Eléctrica</a:t>
              </a:r>
              <a:endParaRPr lang="es-EC" sz="2000" b="1" dirty="0"/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1242350" y="5495561"/>
            <a:ext cx="2688369" cy="1171670"/>
            <a:chOff x="1242350" y="5495561"/>
            <a:chExt cx="2688369" cy="1171670"/>
          </a:xfrm>
        </p:grpSpPr>
        <p:sp>
          <p:nvSpPr>
            <p:cNvPr id="47" name="CuadroTexto 46"/>
            <p:cNvSpPr txBox="1"/>
            <p:nvPr/>
          </p:nvSpPr>
          <p:spPr>
            <a:xfrm>
              <a:off x="1242350" y="5942381"/>
              <a:ext cx="1500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b="1" dirty="0" err="1" smtClean="0"/>
                <a:t>ERNC</a:t>
              </a:r>
              <a:endParaRPr lang="es-EC" sz="2000" b="1" dirty="0"/>
            </a:p>
          </p:txBody>
        </p:sp>
        <p:pic>
          <p:nvPicPr>
            <p:cNvPr id="2054" name="Picture 6" descr="Resultado de imagen para energías renovables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219" y="5495561"/>
              <a:ext cx="1298500" cy="1171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CuadroTexto 47"/>
          <p:cNvSpPr txBox="1"/>
          <p:nvPr/>
        </p:nvSpPr>
        <p:spPr>
          <a:xfrm>
            <a:off x="5137418" y="1154269"/>
            <a:ext cx="274712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</a:rPr>
              <a:t>Se mantiene</a:t>
            </a:r>
            <a:endParaRPr lang="es-EC" sz="2800" b="1" dirty="0">
              <a:solidFill>
                <a:schemeClr val="bg1"/>
              </a:solidFill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5137418" y="2503287"/>
            <a:ext cx="274712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</a:rPr>
              <a:t>Se mantiene +</a:t>
            </a:r>
            <a:endParaRPr lang="es-EC" sz="2800" b="1" dirty="0">
              <a:solidFill>
                <a:schemeClr val="bg1"/>
              </a:solidFill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5142119" y="3619474"/>
            <a:ext cx="274712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</a:rPr>
              <a:t>Cambio Positivo</a:t>
            </a:r>
            <a:endParaRPr lang="es-EC" sz="2800" b="1" dirty="0">
              <a:solidFill>
                <a:schemeClr val="bg1"/>
              </a:solidFill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5137418" y="4805409"/>
            <a:ext cx="274712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</a:rPr>
              <a:t>Cambio Positivo</a:t>
            </a:r>
            <a:endParaRPr lang="es-EC" sz="2800" b="1" dirty="0">
              <a:solidFill>
                <a:schemeClr val="bg1"/>
              </a:solidFill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5137418" y="5913459"/>
            <a:ext cx="274712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chemeClr val="bg1"/>
                </a:solidFill>
              </a:rPr>
              <a:t>Cambio Positivo</a:t>
            </a:r>
            <a:endParaRPr lang="es-EC" sz="2800" b="1" dirty="0">
              <a:solidFill>
                <a:schemeClr val="bg1"/>
              </a:solidFill>
            </a:endParaRPr>
          </a:p>
        </p:txBody>
      </p:sp>
      <p:sp>
        <p:nvSpPr>
          <p:cNvPr id="53" name="CuadroTexto 52"/>
          <p:cNvSpPr txBox="1"/>
          <p:nvPr/>
        </p:nvSpPr>
        <p:spPr>
          <a:xfrm rot="16200000">
            <a:off x="-1880748" y="3508447"/>
            <a:ext cx="5419389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</a:rPr>
              <a:t>P l a n e s  d e  </a:t>
            </a:r>
            <a:r>
              <a:rPr lang="es-EC" sz="2000" b="1" dirty="0" err="1" smtClean="0">
                <a:solidFill>
                  <a:schemeClr val="bg1"/>
                </a:solidFill>
              </a:rPr>
              <a:t>E</a:t>
            </a:r>
            <a:r>
              <a:rPr lang="es-EC" sz="2000" b="1" dirty="0" smtClean="0">
                <a:solidFill>
                  <a:schemeClr val="bg1"/>
                </a:solidFill>
              </a:rPr>
              <a:t> f i c i e n c i a  E n e r g é t i c a</a:t>
            </a:r>
            <a:endParaRPr lang="es-EC" sz="2000" b="1" dirty="0">
              <a:solidFill>
                <a:schemeClr val="bg1"/>
              </a:solidFill>
            </a:endParaRPr>
          </a:p>
        </p:txBody>
      </p:sp>
      <p:grpSp>
        <p:nvGrpSpPr>
          <p:cNvPr id="56" name="Grupo 55"/>
          <p:cNvGrpSpPr/>
          <p:nvPr/>
        </p:nvGrpSpPr>
        <p:grpSpPr>
          <a:xfrm>
            <a:off x="7847162" y="1415879"/>
            <a:ext cx="1428833" cy="4778216"/>
            <a:chOff x="7847162" y="1415879"/>
            <a:chExt cx="1428833" cy="4778216"/>
          </a:xfrm>
        </p:grpSpPr>
        <p:cxnSp>
          <p:nvCxnSpPr>
            <p:cNvPr id="26" name="Conector recto 25"/>
            <p:cNvCxnSpPr>
              <a:stCxn id="48" idx="3"/>
            </p:cNvCxnSpPr>
            <p:nvPr/>
          </p:nvCxnSpPr>
          <p:spPr>
            <a:xfrm>
              <a:off x="7884542" y="1415879"/>
              <a:ext cx="58659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>
              <a:off x="7847162" y="2769413"/>
              <a:ext cx="58659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/>
            <p:cNvCxnSpPr/>
            <p:nvPr/>
          </p:nvCxnSpPr>
          <p:spPr>
            <a:xfrm>
              <a:off x="7861538" y="3870718"/>
              <a:ext cx="58659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/>
            <p:cNvCxnSpPr/>
            <p:nvPr/>
          </p:nvCxnSpPr>
          <p:spPr>
            <a:xfrm>
              <a:off x="7893167" y="5092791"/>
              <a:ext cx="58659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/>
            <p:cNvCxnSpPr/>
            <p:nvPr/>
          </p:nvCxnSpPr>
          <p:spPr>
            <a:xfrm>
              <a:off x="7873037" y="6194095"/>
              <a:ext cx="58659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/>
            <p:cNvCxnSpPr/>
            <p:nvPr/>
          </p:nvCxnSpPr>
          <p:spPr>
            <a:xfrm flipH="1">
              <a:off x="8433760" y="1415879"/>
              <a:ext cx="25875" cy="47782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/>
            <p:cNvCxnSpPr>
              <a:endCxn id="29" idx="1"/>
            </p:cNvCxnSpPr>
            <p:nvPr/>
          </p:nvCxnSpPr>
          <p:spPr>
            <a:xfrm>
              <a:off x="8448136" y="3870718"/>
              <a:ext cx="827859" cy="1672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o 69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71" name="Rectángulo 70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2" name="Rectángulo 71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2209711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E02949-4CF0-41F9-868E-9DB81E933003}" type="slidenum">
              <a:rPr lang="es-EC" sz="140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s-EC" sz="14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335446" y="1642853"/>
            <a:ext cx="6919901" cy="2308324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C" sz="4800" kern="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Influencia del cambio en la Seguridad Nacional del Estado Ecuatoriano</a:t>
            </a:r>
          </a:p>
        </p:txBody>
      </p:sp>
    </p:spTree>
    <p:extLst>
      <p:ext uri="{BB962C8B-B14F-4D97-AF65-F5344CB8AC3E}">
        <p14:creationId xmlns:p14="http://schemas.microsoft.com/office/powerpoint/2010/main" val="314881085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46" name="Rectángulo 45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49" name="Imagen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50" name="Grupo 49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51" name="Rectángulo 50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67453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059210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Sistema “Energía – Seguridad”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68029" y="1511308"/>
            <a:ext cx="2005045" cy="10772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solidFill>
                  <a:schemeClr val="bg1"/>
                </a:solidFill>
              </a:rPr>
              <a:t>Matriz Energética</a:t>
            </a:r>
            <a:endParaRPr lang="es-EC" sz="3200" dirty="0">
              <a:solidFill>
                <a:schemeClr val="bg1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25814" y="1511306"/>
            <a:ext cx="1918334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/>
              <a:t>Seguridad Nacional</a:t>
            </a:r>
            <a:endParaRPr lang="es-EC" sz="3200" dirty="0"/>
          </a:p>
        </p:txBody>
      </p:sp>
      <p:cxnSp>
        <p:nvCxnSpPr>
          <p:cNvPr id="16" name="Conector recto de flecha 15"/>
          <p:cNvCxnSpPr/>
          <p:nvPr/>
        </p:nvCxnSpPr>
        <p:spPr>
          <a:xfrm flipV="1">
            <a:off x="2747338" y="1969614"/>
            <a:ext cx="6878476" cy="80301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upo 59"/>
          <p:cNvGrpSpPr/>
          <p:nvPr/>
        </p:nvGrpSpPr>
        <p:grpSpPr>
          <a:xfrm>
            <a:off x="768029" y="738443"/>
            <a:ext cx="10776118" cy="5986736"/>
            <a:chOff x="361637" y="738443"/>
            <a:chExt cx="10776118" cy="5986736"/>
          </a:xfrm>
        </p:grpSpPr>
        <p:pic>
          <p:nvPicPr>
            <p:cNvPr id="9226" name="Picture 10" descr="Resultado de imagen para mapa bandera del ecuador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403" y="738443"/>
              <a:ext cx="7485246" cy="5986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Conector recto 31"/>
            <p:cNvCxnSpPr/>
            <p:nvPr/>
          </p:nvCxnSpPr>
          <p:spPr>
            <a:xfrm flipV="1">
              <a:off x="7650561" y="1511308"/>
              <a:ext cx="1568861" cy="12453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/>
            <p:cNvCxnSpPr/>
            <p:nvPr/>
          </p:nvCxnSpPr>
          <p:spPr>
            <a:xfrm flipV="1">
              <a:off x="7650561" y="2588526"/>
              <a:ext cx="1568861" cy="31940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 flipV="1">
              <a:off x="7825372" y="2611387"/>
              <a:ext cx="3312383" cy="2965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43"/>
            <p:cNvCxnSpPr/>
            <p:nvPr/>
          </p:nvCxnSpPr>
          <p:spPr>
            <a:xfrm flipV="1">
              <a:off x="7780316" y="2271628"/>
              <a:ext cx="1439106" cy="5044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ángulo 44"/>
            <p:cNvSpPr/>
            <p:nvPr/>
          </p:nvSpPr>
          <p:spPr>
            <a:xfrm>
              <a:off x="7650561" y="2756647"/>
              <a:ext cx="174811" cy="1512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cxnSp>
          <p:nvCxnSpPr>
            <p:cNvPr id="48" name="Conector recto 47"/>
            <p:cNvCxnSpPr/>
            <p:nvPr/>
          </p:nvCxnSpPr>
          <p:spPr>
            <a:xfrm flipH="1" flipV="1">
              <a:off x="2366682" y="1537083"/>
              <a:ext cx="1512591" cy="21947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/>
            <p:cNvCxnSpPr/>
            <p:nvPr/>
          </p:nvCxnSpPr>
          <p:spPr>
            <a:xfrm flipH="1" flipV="1">
              <a:off x="1898073" y="2611387"/>
              <a:ext cx="1814945" cy="11204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/>
            <p:cNvCxnSpPr>
              <a:stCxn id="57" idx="3"/>
            </p:cNvCxnSpPr>
            <p:nvPr/>
          </p:nvCxnSpPr>
          <p:spPr>
            <a:xfrm flipH="1" flipV="1">
              <a:off x="2366683" y="2588525"/>
              <a:ext cx="1538326" cy="123157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/>
            <p:cNvCxnSpPr>
              <a:stCxn id="57" idx="2"/>
            </p:cNvCxnSpPr>
            <p:nvPr/>
          </p:nvCxnSpPr>
          <p:spPr>
            <a:xfrm flipH="1" flipV="1">
              <a:off x="361637" y="2588525"/>
              <a:ext cx="3447377" cy="13198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ángulo 56"/>
            <p:cNvSpPr/>
            <p:nvPr/>
          </p:nvSpPr>
          <p:spPr>
            <a:xfrm>
              <a:off x="3713018" y="3731811"/>
              <a:ext cx="191991" cy="17658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67" name="Grupo 66"/>
          <p:cNvGrpSpPr/>
          <p:nvPr/>
        </p:nvGrpSpPr>
        <p:grpSpPr>
          <a:xfrm>
            <a:off x="229868" y="956603"/>
            <a:ext cx="2999482" cy="5524468"/>
            <a:chOff x="229868" y="956603"/>
            <a:chExt cx="2999482" cy="5524468"/>
          </a:xfrm>
        </p:grpSpPr>
        <p:grpSp>
          <p:nvGrpSpPr>
            <p:cNvPr id="68" name="Grupo 67"/>
            <p:cNvGrpSpPr/>
            <p:nvPr/>
          </p:nvGrpSpPr>
          <p:grpSpPr>
            <a:xfrm>
              <a:off x="713843" y="956603"/>
              <a:ext cx="1844659" cy="2416210"/>
              <a:chOff x="479131" y="2065782"/>
              <a:chExt cx="1844659" cy="2416210"/>
            </a:xfrm>
          </p:grpSpPr>
          <p:pic>
            <p:nvPicPr>
              <p:cNvPr id="70" name="Picture 2" descr="Resultado de imagen para general beaufre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368"/>
              <a:stretch/>
            </p:blipFill>
            <p:spPr bwMode="auto">
              <a:xfrm>
                <a:off x="479131" y="2065782"/>
                <a:ext cx="1844659" cy="21320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CuadroTexto 70"/>
              <p:cNvSpPr txBox="1"/>
              <p:nvPr/>
            </p:nvSpPr>
            <p:spPr>
              <a:xfrm>
                <a:off x="724897" y="4143438"/>
                <a:ext cx="14837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1902 - 1975</a:t>
                </a:r>
                <a:endParaRPr lang="es-EC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Rectángulo 68"/>
            <p:cNvSpPr/>
            <p:nvPr/>
          </p:nvSpPr>
          <p:spPr>
            <a:xfrm>
              <a:off x="229868" y="3387917"/>
              <a:ext cx="2999482" cy="3093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EC" sz="1500" i="1" dirty="0" smtClean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“En </a:t>
              </a:r>
              <a:r>
                <a:rPr lang="es-EC" sz="1500" i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 elección de procedimientos, no me he limitado, naturalmente, a los de orden militar, porque todo el mundo sabe que actualmente la guerra ha llegado a ser abiertamente total, es decir, llevada simultáneamente a todos los ámbitos: político, económico, diplomático y militar, (…). Por tanto, no puede existir sino una estrategia </a:t>
              </a:r>
              <a:r>
                <a:rPr lang="es-EC" sz="1500" i="1" dirty="0" smtClean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total”</a:t>
              </a:r>
            </a:p>
            <a:p>
              <a:pPr>
                <a:spcAft>
                  <a:spcPts val="0"/>
                </a:spcAft>
              </a:pPr>
              <a:r>
                <a:rPr lang="es-CL" sz="1200" i="1" dirty="0" smtClean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(Introducción a la Estrategia, </a:t>
              </a:r>
              <a:r>
                <a:rPr lang="es-CL" sz="1200" i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pág. 8)</a:t>
              </a:r>
              <a:endParaRPr lang="es-CL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Grupo 71"/>
          <p:cNvGrpSpPr/>
          <p:nvPr/>
        </p:nvGrpSpPr>
        <p:grpSpPr>
          <a:xfrm>
            <a:off x="3399283" y="962636"/>
            <a:ext cx="8446125" cy="5418667"/>
            <a:chOff x="2032000" y="719666"/>
            <a:chExt cx="8128000" cy="5418667"/>
          </a:xfrm>
        </p:grpSpPr>
        <p:graphicFrame>
          <p:nvGraphicFramePr>
            <p:cNvPr id="73" name="Diagrama 72"/>
            <p:cNvGraphicFramePr/>
            <p:nvPr>
              <p:extLst>
                <p:ext uri="{D42A27DB-BD31-4B8C-83A1-F6EECF244321}">
                  <p14:modId xmlns:p14="http://schemas.microsoft.com/office/powerpoint/2010/main" val="161919201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74" name="CuadroTexto 73"/>
            <p:cNvSpPr txBox="1"/>
            <p:nvPr/>
          </p:nvSpPr>
          <p:spPr>
            <a:xfrm>
              <a:off x="4353061" y="5409128"/>
              <a:ext cx="3593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S T R A T E G I A    T O T A L</a:t>
              </a:r>
              <a:endParaRPr lang="es-EC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966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4" grpId="0" animBg="1"/>
      <p:bldP spid="2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o 25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27" name="Rectángulo 26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30" name="Grupo 29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31" name="Rectángulo 30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2988870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Matriz de Impacto Cruzado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67453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67" y="1161673"/>
            <a:ext cx="6305641" cy="5269714"/>
          </a:xfrm>
          <a:prstGeom prst="rect">
            <a:avLst/>
          </a:prstGeom>
        </p:spPr>
      </p:pic>
      <p:sp>
        <p:nvSpPr>
          <p:cNvPr id="56" name="CuadroTexto 55"/>
          <p:cNvSpPr txBox="1"/>
          <p:nvPr/>
        </p:nvSpPr>
        <p:spPr>
          <a:xfrm>
            <a:off x="6641870" y="981278"/>
            <a:ext cx="4076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err="1" smtClean="0"/>
              <a:t>TCRN</a:t>
            </a:r>
            <a:r>
              <a:rPr lang="es-EC" b="1" dirty="0" smtClean="0"/>
              <a:t>. DE </a:t>
            </a:r>
            <a:r>
              <a:rPr lang="es-EC" b="1" dirty="0" err="1" smtClean="0"/>
              <a:t>E.M</a:t>
            </a:r>
            <a:r>
              <a:rPr lang="es-EC" b="1" dirty="0" smtClean="0"/>
              <a:t>. </a:t>
            </a:r>
            <a:r>
              <a:rPr lang="es-EC" b="1" dirty="0" err="1" smtClean="0"/>
              <a:t>Vinueza</a:t>
            </a:r>
            <a:r>
              <a:rPr lang="es-EC" b="1" dirty="0" smtClean="0"/>
              <a:t> Luna Álex Vinicio</a:t>
            </a:r>
          </a:p>
          <a:p>
            <a:r>
              <a:rPr lang="es-EC" dirty="0" smtClean="0"/>
              <a:t>Magister en Seguridad y Defensa (</a:t>
            </a:r>
            <a:r>
              <a:rPr lang="es-EC" dirty="0" err="1" smtClean="0"/>
              <a:t>IAEN</a:t>
            </a:r>
            <a:r>
              <a:rPr lang="es-EC" dirty="0" smtClean="0"/>
              <a:t>)</a:t>
            </a:r>
            <a:endParaRPr lang="es-EC" dirty="0"/>
          </a:p>
        </p:txBody>
      </p:sp>
      <p:sp>
        <p:nvSpPr>
          <p:cNvPr id="57" name="Rectángulo 56"/>
          <p:cNvSpPr/>
          <p:nvPr/>
        </p:nvSpPr>
        <p:spPr>
          <a:xfrm>
            <a:off x="6641870" y="17416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CPFG-IG</a:t>
            </a:r>
            <a:r>
              <a:rPr lang="es-CL" b="1" dirty="0">
                <a:ea typeface="Calibri" panose="020F0502020204030204" pitchFamily="34" charset="0"/>
                <a:cs typeface="Times New Roman" panose="02020603050405020304" pitchFamily="18" charset="0"/>
              </a:rPr>
              <a:t> Manzano Soria </a:t>
            </a:r>
            <a:r>
              <a:rPr lang="es-CL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Edisson</a:t>
            </a:r>
            <a:r>
              <a:rPr lang="es-CL" b="1" dirty="0">
                <a:ea typeface="Calibri" panose="020F0502020204030204" pitchFamily="34" charset="0"/>
                <a:cs typeface="Times New Roman" panose="02020603050405020304" pitchFamily="18" charset="0"/>
              </a:rPr>
              <a:t> Xavier</a:t>
            </a:r>
            <a:endParaRPr lang="es-CL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L" dirty="0">
                <a:ea typeface="Calibri" panose="020F0502020204030204" pitchFamily="34" charset="0"/>
              </a:rPr>
              <a:t>Ingeniero Eléctrico – Especialidad Potencia (</a:t>
            </a:r>
            <a:r>
              <a:rPr lang="es-CL" dirty="0" err="1">
                <a:ea typeface="Calibri" panose="020F0502020204030204" pitchFamily="34" charset="0"/>
              </a:rPr>
              <a:t>ESPOL</a:t>
            </a:r>
            <a:r>
              <a:rPr lang="es-CL" dirty="0">
                <a:ea typeface="Calibri" panose="020F0502020204030204" pitchFamily="34" charset="0"/>
              </a:rPr>
              <a:t>)</a:t>
            </a:r>
            <a:endParaRPr lang="es-EC" dirty="0"/>
          </a:p>
        </p:txBody>
      </p:sp>
      <p:sp>
        <p:nvSpPr>
          <p:cNvPr id="58" name="Rectángulo 57"/>
          <p:cNvSpPr/>
          <p:nvPr/>
        </p:nvSpPr>
        <p:spPr>
          <a:xfrm>
            <a:off x="6641870" y="25469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b="1" dirty="0" err="1"/>
              <a:t>CPFG</a:t>
            </a:r>
            <a:r>
              <a:rPr lang="es-CL" b="1" dirty="0"/>
              <a:t>-(</a:t>
            </a:r>
            <a:r>
              <a:rPr lang="es-CL" b="1" dirty="0" err="1"/>
              <a:t>SP</a:t>
            </a:r>
            <a:r>
              <a:rPr lang="es-CL" b="1" dirty="0"/>
              <a:t>) </a:t>
            </a:r>
            <a:r>
              <a:rPr lang="es-CL" b="1" dirty="0" err="1"/>
              <a:t>Agusto</a:t>
            </a:r>
            <a:r>
              <a:rPr lang="es-CL" b="1" dirty="0"/>
              <a:t> </a:t>
            </a:r>
            <a:r>
              <a:rPr lang="es-CL" b="1" dirty="0" err="1"/>
              <a:t>Agusto</a:t>
            </a:r>
            <a:r>
              <a:rPr lang="es-CL" b="1" dirty="0"/>
              <a:t> Lenin Fidel</a:t>
            </a:r>
          </a:p>
          <a:p>
            <a:r>
              <a:rPr lang="es-CL" dirty="0"/>
              <a:t>Ingeniero </a:t>
            </a:r>
            <a:r>
              <a:rPr lang="es-CL" dirty="0" smtClean="0"/>
              <a:t>Eléctrico </a:t>
            </a:r>
            <a:r>
              <a:rPr lang="es-CL" dirty="0"/>
              <a:t>– Especialidad Potencia (</a:t>
            </a:r>
            <a:r>
              <a:rPr lang="es-CL" dirty="0" err="1"/>
              <a:t>ESPOL</a:t>
            </a:r>
            <a:r>
              <a:rPr lang="es-CL" dirty="0"/>
              <a:t>)</a:t>
            </a:r>
          </a:p>
        </p:txBody>
      </p:sp>
      <p:sp>
        <p:nvSpPr>
          <p:cNvPr id="59" name="Rectángulo 58"/>
          <p:cNvSpPr/>
          <p:nvPr/>
        </p:nvSpPr>
        <p:spPr>
          <a:xfrm>
            <a:off x="6641870" y="33521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err="1"/>
              <a:t>CPFG</a:t>
            </a:r>
            <a:r>
              <a:rPr lang="pt-BR" b="1" dirty="0"/>
              <a:t>-EM Silva Delgado Miguel Fernando</a:t>
            </a:r>
          </a:p>
          <a:p>
            <a:r>
              <a:rPr lang="pt-BR" dirty="0" err="1"/>
              <a:t>Magíster</a:t>
            </a:r>
            <a:r>
              <a:rPr lang="pt-BR" dirty="0"/>
              <a:t>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Estrategia</a:t>
            </a:r>
            <a:r>
              <a:rPr lang="pt-BR" dirty="0"/>
              <a:t> Militar Marítima (UFA-</a:t>
            </a:r>
            <a:r>
              <a:rPr lang="pt-BR" dirty="0" err="1"/>
              <a:t>ESPE</a:t>
            </a:r>
            <a:r>
              <a:rPr lang="pt-BR" dirty="0"/>
              <a:t>)</a:t>
            </a:r>
          </a:p>
        </p:txBody>
      </p:sp>
      <p:sp>
        <p:nvSpPr>
          <p:cNvPr id="60" name="Rectángulo 59"/>
          <p:cNvSpPr/>
          <p:nvPr/>
        </p:nvSpPr>
        <p:spPr>
          <a:xfrm>
            <a:off x="6641870" y="410590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b="1" dirty="0"/>
              <a:t>ING. </a:t>
            </a:r>
            <a:r>
              <a:rPr lang="es-CL" b="1" dirty="0" err="1"/>
              <a:t>MEC</a:t>
            </a:r>
            <a:r>
              <a:rPr lang="es-CL" b="1" dirty="0"/>
              <a:t>. Endara Maldonado Christian Fernando</a:t>
            </a:r>
          </a:p>
          <a:p>
            <a:r>
              <a:rPr lang="es-CL" dirty="0"/>
              <a:t>Magíster en Energías Renovables (</a:t>
            </a:r>
            <a:r>
              <a:rPr lang="es-CL" dirty="0" err="1"/>
              <a:t>ESPE</a:t>
            </a:r>
            <a:r>
              <a:rPr lang="es-CL" dirty="0"/>
              <a:t>)</a:t>
            </a:r>
          </a:p>
          <a:p>
            <a:r>
              <a:rPr lang="es-CL" dirty="0"/>
              <a:t>Ingeniero de Explotación Campo </a:t>
            </a:r>
            <a:r>
              <a:rPr lang="es-CL" dirty="0" smtClean="0"/>
              <a:t>Sacha </a:t>
            </a:r>
            <a:br>
              <a:rPr lang="es-CL" dirty="0" smtClean="0"/>
            </a:br>
            <a:r>
              <a:rPr lang="es-CL" dirty="0" smtClean="0"/>
              <a:t>(</a:t>
            </a:r>
            <a:r>
              <a:rPr lang="es-CL" dirty="0" err="1"/>
              <a:t>PETROAMAZONAS</a:t>
            </a:r>
            <a:r>
              <a:rPr lang="es-CL" dirty="0"/>
              <a:t> </a:t>
            </a:r>
            <a:r>
              <a:rPr lang="es-CL" dirty="0" err="1"/>
              <a:t>EP</a:t>
            </a:r>
            <a:r>
              <a:rPr lang="es-CL" dirty="0"/>
              <a:t>)</a:t>
            </a:r>
          </a:p>
        </p:txBody>
      </p:sp>
      <p:sp>
        <p:nvSpPr>
          <p:cNvPr id="61" name="Rectángulo 60"/>
          <p:cNvSpPr/>
          <p:nvPr/>
        </p:nvSpPr>
        <p:spPr>
          <a:xfrm>
            <a:off x="6641866" y="537524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b="1" dirty="0"/>
              <a:t>ING. QUÍM. Rivas Ron Jessica Catalina</a:t>
            </a:r>
          </a:p>
          <a:p>
            <a:r>
              <a:rPr lang="es-EC" dirty="0" err="1"/>
              <a:t>MSc</a:t>
            </a:r>
            <a:r>
              <a:rPr lang="es-EC" dirty="0"/>
              <a:t>. </a:t>
            </a:r>
            <a:r>
              <a:rPr lang="es-EC" dirty="0" err="1"/>
              <a:t>Eng</a:t>
            </a:r>
            <a:r>
              <a:rPr lang="es-EC" dirty="0"/>
              <a:t>. (</a:t>
            </a:r>
            <a:r>
              <a:rPr lang="es-EC" dirty="0" err="1"/>
              <a:t>Purdue</a:t>
            </a:r>
            <a:r>
              <a:rPr lang="es-EC" dirty="0"/>
              <a:t> </a:t>
            </a:r>
            <a:r>
              <a:rPr lang="es-EC" dirty="0" err="1"/>
              <a:t>University</a:t>
            </a:r>
            <a:r>
              <a:rPr lang="es-EC" dirty="0"/>
              <a:t> - Indiana - EEUU)</a:t>
            </a:r>
          </a:p>
          <a:p>
            <a:r>
              <a:rPr lang="es-EC" dirty="0"/>
              <a:t>Supervisora de Operaciones Terminal Gasero </a:t>
            </a:r>
            <a:r>
              <a:rPr lang="es-EC" dirty="0" smtClean="0"/>
              <a:t>Monteverde</a:t>
            </a:r>
            <a:br>
              <a:rPr lang="es-EC" dirty="0" smtClean="0"/>
            </a:br>
            <a:r>
              <a:rPr lang="es-EC" dirty="0" smtClean="0"/>
              <a:t>(</a:t>
            </a:r>
            <a:r>
              <a:rPr lang="es-EC" dirty="0" err="1" smtClean="0"/>
              <a:t>EP</a:t>
            </a:r>
            <a:r>
              <a:rPr lang="es-EC" dirty="0" smtClean="0"/>
              <a:t> </a:t>
            </a:r>
            <a:r>
              <a:rPr lang="es-EC" dirty="0"/>
              <a:t>PETROECUADOR)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885547" y="2827034"/>
            <a:ext cx="4646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Análisis Estructural:</a:t>
            </a:r>
          </a:p>
          <a:p>
            <a:r>
              <a:rPr lang="es-EC" sz="2400" dirty="0" smtClean="0"/>
              <a:t>“Herramienta de organización de pensamientos y reflexiones colectivas”</a:t>
            </a:r>
          </a:p>
          <a:p>
            <a:pPr algn="r"/>
            <a:r>
              <a:rPr lang="es-EC" sz="2400" i="1" dirty="0" smtClean="0"/>
              <a:t>Prof. Michel </a:t>
            </a:r>
            <a:r>
              <a:rPr lang="es-EC" sz="2400" i="1" dirty="0" err="1" smtClean="0"/>
              <a:t>Godet</a:t>
            </a:r>
            <a:endParaRPr lang="es-EC" sz="2400" i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661461"/>
              </p:ext>
            </p:extLst>
          </p:nvPr>
        </p:nvGraphicFramePr>
        <p:xfrm>
          <a:off x="4010701" y="3253218"/>
          <a:ext cx="1745522" cy="197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033"/>
                <a:gridCol w="77948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Grado de Influencia</a:t>
                      </a:r>
                      <a:endParaRPr lang="es-EC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243404">
                <a:tc>
                  <a:txBody>
                    <a:bodyPr/>
                    <a:lstStyle/>
                    <a:p>
                      <a:r>
                        <a:rPr lang="es-EC" sz="1500" b="1" dirty="0" smtClean="0"/>
                        <a:t>Nula</a:t>
                      </a:r>
                      <a:endParaRPr lang="es-EC" sz="1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/>
                        <a:t>0</a:t>
                      </a:r>
                      <a:endParaRPr lang="es-EC" sz="1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2328">
                <a:tc>
                  <a:txBody>
                    <a:bodyPr/>
                    <a:lstStyle/>
                    <a:p>
                      <a:r>
                        <a:rPr lang="es-EC" sz="1500" b="1" dirty="0" smtClean="0"/>
                        <a:t>Débil</a:t>
                      </a:r>
                      <a:endParaRPr lang="es-EC" sz="1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/>
                        <a:t>1</a:t>
                      </a:r>
                      <a:endParaRPr lang="es-EC" sz="1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2321">
                <a:tc>
                  <a:txBody>
                    <a:bodyPr/>
                    <a:lstStyle/>
                    <a:p>
                      <a:r>
                        <a:rPr lang="es-EC" sz="1500" b="1" dirty="0" smtClean="0"/>
                        <a:t>Mediana</a:t>
                      </a:r>
                      <a:endParaRPr lang="es-EC" sz="1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/>
                        <a:t>2</a:t>
                      </a:r>
                      <a:endParaRPr lang="es-EC" sz="1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2334">
                <a:tc>
                  <a:txBody>
                    <a:bodyPr/>
                    <a:lstStyle/>
                    <a:p>
                      <a:r>
                        <a:rPr lang="es-EC" sz="1500" b="1" dirty="0" smtClean="0"/>
                        <a:t>Fuerte</a:t>
                      </a:r>
                      <a:endParaRPr lang="es-EC" sz="1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/>
                        <a:t>3</a:t>
                      </a:r>
                      <a:endParaRPr lang="es-EC" sz="1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s-EC" sz="1500" b="1" dirty="0" smtClean="0"/>
                        <a:t>Potencial</a:t>
                      </a:r>
                      <a:endParaRPr lang="es-EC" sz="1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/>
                        <a:t>P</a:t>
                      </a:r>
                      <a:endParaRPr lang="es-EC" sz="1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2967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upo 61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63" name="Rectángulo 62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64" name="Imagen 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66" name="Grupo 65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67" name="Rectángulo 66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8" name="Rectángulo 67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3087344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Matriz Promedio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72447" y="6377236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8537799" y="3799588"/>
            <a:ext cx="3240000" cy="2844302"/>
            <a:chOff x="8537799" y="3799588"/>
            <a:chExt cx="3240000" cy="2844302"/>
          </a:xfrm>
        </p:grpSpPr>
        <p:pic>
          <p:nvPicPr>
            <p:cNvPr id="25" name="Imagen 2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537799" y="4015890"/>
              <a:ext cx="3240000" cy="2628000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8917086" y="3799588"/>
              <a:ext cx="24689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L" sz="10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ING. </a:t>
              </a:r>
              <a:r>
                <a:rPr lang="es-CL" sz="1000" b="1" dirty="0">
                  <a:latin typeface="Arial" panose="020B0604020202020204" pitchFamily="34" charset="0"/>
                  <a:ea typeface="Calibri" panose="020F0502020204030204" pitchFamily="34" charset="0"/>
                </a:rPr>
                <a:t>RIVAS RON JESSICA CATALINA</a:t>
              </a:r>
              <a:endParaRPr lang="es-EC" sz="1000" dirty="0"/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4563285" y="3786256"/>
            <a:ext cx="3414717" cy="2838519"/>
            <a:chOff x="4563285" y="3786256"/>
            <a:chExt cx="3414717" cy="2838519"/>
          </a:xfrm>
        </p:grpSpPr>
        <p:pic>
          <p:nvPicPr>
            <p:cNvPr id="24" name="Imagen 23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591625" y="3996775"/>
              <a:ext cx="3240000" cy="2628000"/>
            </a:xfrm>
            <a:prstGeom prst="rect">
              <a:avLst/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4563285" y="3786256"/>
              <a:ext cx="34147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L" sz="10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ING. ENDARA </a:t>
              </a:r>
              <a:r>
                <a:rPr lang="es-CL" sz="1000" b="1" dirty="0">
                  <a:latin typeface="Arial" panose="020B0604020202020204" pitchFamily="34" charset="0"/>
                  <a:ea typeface="Calibri" panose="020F0502020204030204" pitchFamily="34" charset="0"/>
                </a:rPr>
                <a:t>MALDONADO CHRISTIAN FERNANDO</a:t>
              </a: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381028" y="3760157"/>
            <a:ext cx="3240000" cy="2864618"/>
            <a:chOff x="381028" y="3760157"/>
            <a:chExt cx="3240000" cy="2864618"/>
          </a:xfrm>
        </p:grpSpPr>
        <p:pic>
          <p:nvPicPr>
            <p:cNvPr id="23" name="Imagen 22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81028" y="3996775"/>
              <a:ext cx="3240000" cy="2628000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423761" y="3760157"/>
              <a:ext cx="3161443" cy="2982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s-CL" sz="10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CPFG-EM</a:t>
              </a:r>
              <a:r>
                <a:rPr lang="es-CL" sz="10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SILVA DELGADO MIGUEL FERNANDO</a:t>
              </a:r>
              <a:endParaRPr lang="es-C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8537799" y="799986"/>
            <a:ext cx="3240000" cy="2890662"/>
            <a:chOff x="8537799" y="799986"/>
            <a:chExt cx="3240000" cy="2890662"/>
          </a:xfrm>
        </p:grpSpPr>
        <p:pic>
          <p:nvPicPr>
            <p:cNvPr id="22" name="Imagen 21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8537799" y="1062648"/>
              <a:ext cx="3240000" cy="2628000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8814467" y="799986"/>
              <a:ext cx="2832827" cy="2982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s-CL" sz="10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CPFG</a:t>
              </a:r>
              <a:r>
                <a:rPr lang="es-CL" sz="10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-(</a:t>
              </a:r>
              <a:r>
                <a:rPr lang="es-CL" sz="10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SP</a:t>
              </a:r>
              <a:r>
                <a:rPr lang="es-CL" sz="10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s-CL" sz="10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AGUSTO</a:t>
              </a:r>
              <a:r>
                <a:rPr lang="es-CL" sz="10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s-CL" sz="10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AGUSTO</a:t>
              </a:r>
              <a:r>
                <a:rPr lang="es-CL" sz="10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LENIN FIDEL</a:t>
              </a:r>
              <a:endParaRPr lang="es-C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4619575" y="795565"/>
            <a:ext cx="3240000" cy="2871547"/>
            <a:chOff x="4619575" y="795565"/>
            <a:chExt cx="3240000" cy="2871547"/>
          </a:xfrm>
        </p:grpSpPr>
        <p:pic>
          <p:nvPicPr>
            <p:cNvPr id="21" name="Imagen 20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619575" y="1039112"/>
              <a:ext cx="3240000" cy="2628000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4857734" y="795565"/>
              <a:ext cx="2973891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s-CL" sz="10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CPFG-IG</a:t>
              </a:r>
              <a:r>
                <a:rPr lang="es-CL" sz="10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MANZANO SORIA </a:t>
              </a:r>
              <a:r>
                <a:rPr lang="es-CL" sz="10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EDISSON</a:t>
              </a:r>
              <a:r>
                <a:rPr lang="es-CL" sz="10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XAVIER</a:t>
              </a:r>
              <a:endParaRPr lang="es-C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396733" y="790547"/>
            <a:ext cx="3240000" cy="2876565"/>
            <a:chOff x="396733" y="790547"/>
            <a:chExt cx="3240000" cy="2876565"/>
          </a:xfrm>
        </p:grpSpPr>
        <p:pic>
          <p:nvPicPr>
            <p:cNvPr id="18" name="Imagen 17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396733" y="1039112"/>
              <a:ext cx="3240000" cy="2628000"/>
            </a:xfrm>
            <a:prstGeom prst="rect">
              <a:avLst/>
            </a:prstGeom>
          </p:spPr>
        </p:pic>
        <p:sp>
          <p:nvSpPr>
            <p:cNvPr id="12" name="Rectángulo 11"/>
            <p:cNvSpPr/>
            <p:nvPr/>
          </p:nvSpPr>
          <p:spPr>
            <a:xfrm>
              <a:off x="487100" y="790547"/>
              <a:ext cx="296747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s-CL" sz="10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TCRN</a:t>
              </a:r>
              <a:r>
                <a:rPr lang="es-CL" sz="10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DE </a:t>
              </a:r>
              <a:r>
                <a:rPr lang="es-CL" sz="10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E.M</a:t>
              </a:r>
              <a:r>
                <a:rPr lang="es-CL" sz="10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s-CL" sz="10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VINUEZA</a:t>
              </a:r>
              <a:r>
                <a:rPr lang="es-CL" sz="10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LUNA ALEX VINICIO</a:t>
              </a:r>
              <a:endParaRPr lang="es-C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Imagen 34"/>
          <p:cNvPicPr/>
          <p:nvPr/>
        </p:nvPicPr>
        <p:blipFill>
          <a:blip r:embed="rId11"/>
          <a:stretch>
            <a:fillRect/>
          </a:stretch>
        </p:blipFill>
        <p:spPr>
          <a:xfrm>
            <a:off x="2690591" y="918178"/>
            <a:ext cx="7042067" cy="5725712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2120" y="1068777"/>
            <a:ext cx="1779057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8998" y="1166121"/>
            <a:ext cx="1813771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39647" y="1224090"/>
            <a:ext cx="1800000" cy="2559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60296" y="1291769"/>
            <a:ext cx="1800000" cy="25496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0945" y="1357112"/>
            <a:ext cx="1800000" cy="25520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01594" y="1442157"/>
            <a:ext cx="1800000" cy="2559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22243" y="1532445"/>
            <a:ext cx="1800000" cy="2559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42892" y="1612981"/>
            <a:ext cx="1800000" cy="25691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44616" y="1722222"/>
            <a:ext cx="1800000" cy="25383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46340" y="1810447"/>
            <a:ext cx="1800000" cy="2559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39647" y="1892947"/>
            <a:ext cx="1800000" cy="2565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1371" y="1990882"/>
            <a:ext cx="1800000" cy="25496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20621" y="2080039"/>
            <a:ext cx="1800000" cy="2559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41371" y="2170888"/>
            <a:ext cx="1800000" cy="25576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25590" y="2275420"/>
            <a:ext cx="1800000" cy="25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23866" y="2379287"/>
            <a:ext cx="1800000" cy="25496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798206" y="2488978"/>
            <a:ext cx="1800000" cy="25553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668897" y="2586271"/>
            <a:ext cx="1800000" cy="256107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2" name="Grupo 31"/>
          <p:cNvGrpSpPr/>
          <p:nvPr/>
        </p:nvGrpSpPr>
        <p:grpSpPr>
          <a:xfrm>
            <a:off x="8506605" y="2684803"/>
            <a:ext cx="1800000" cy="2540000"/>
            <a:chOff x="8506605" y="2684803"/>
            <a:chExt cx="1800000" cy="2540000"/>
          </a:xfrm>
        </p:grpSpPr>
        <p:pic>
          <p:nvPicPr>
            <p:cNvPr id="54" name="Imagen 53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506605" y="2684803"/>
              <a:ext cx="1800000" cy="25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1" name="CuadroTexto 30"/>
            <p:cNvSpPr txBox="1"/>
            <p:nvPr/>
          </p:nvSpPr>
          <p:spPr>
            <a:xfrm>
              <a:off x="8585394" y="3482203"/>
              <a:ext cx="166606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b="1" dirty="0" smtClean="0">
                  <a:solidFill>
                    <a:schemeClr val="accent5">
                      <a:lumMod val="75000"/>
                    </a:schemeClr>
                  </a:solidFill>
                </a:rPr>
                <a:t>Final </a:t>
              </a:r>
              <a:r>
                <a:rPr lang="es-EC" sz="14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Micmac</a:t>
              </a:r>
              <a:r>
                <a:rPr lang="es-EC" sz="1400" b="1" dirty="0" smtClean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s-EC" sz="14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report</a:t>
              </a:r>
              <a:endParaRPr lang="es-EC" sz="1400" b="1" dirty="0" smtClean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r>
                <a:rPr lang="es-EC" sz="1400" b="1" dirty="0" smtClean="0">
                  <a:solidFill>
                    <a:schemeClr val="accent5">
                      <a:lumMod val="75000"/>
                    </a:schemeClr>
                  </a:solidFill>
                </a:rPr>
                <a:t>MATRIZ PROMEDIO </a:t>
              </a:r>
              <a:endParaRPr lang="es-EC" sz="1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7419707" y="5263267"/>
            <a:ext cx="4227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err="1" smtClean="0">
                <a:solidFill>
                  <a:srgbClr val="C00000"/>
                </a:solidFill>
              </a:rPr>
              <a:t>MICMAC</a:t>
            </a:r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/>
              <a:t>“Matriz de Impactos Cruzados y Multiplicación Aplicada a una Clasificación”</a:t>
            </a:r>
          </a:p>
        </p:txBody>
      </p:sp>
    </p:spTree>
    <p:extLst>
      <p:ext uri="{BB962C8B-B14F-4D97-AF65-F5344CB8AC3E}">
        <p14:creationId xmlns:p14="http://schemas.microsoft.com/office/powerpoint/2010/main" val="4127408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112 -0.0027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6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"/>
                            </p:stCondLst>
                            <p:childTnLst>
                              <p:par>
                                <p:cTn id="10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"/>
                            </p:stCondLst>
                            <p:childTnLst>
                              <p:par>
                                <p:cTn id="1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750"/>
                            </p:stCondLst>
                            <p:childTnLst>
                              <p:par>
                                <p:cTn id="1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250"/>
                            </p:stCondLst>
                            <p:childTnLst>
                              <p:par>
                                <p:cTn id="1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0"/>
                            </p:stCondLst>
                            <p:childTnLst>
                              <p:par>
                                <p:cTn id="1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750"/>
                            </p:stCondLst>
                            <p:childTnLst>
                              <p:par>
                                <p:cTn id="1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250"/>
                            </p:stCondLst>
                            <p:childTnLst>
                              <p:par>
                                <p:cTn id="1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500"/>
                            </p:stCondLst>
                            <p:childTnLst>
                              <p:par>
                                <p:cTn id="1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750"/>
                            </p:stCondLst>
                            <p:childTnLst>
                              <p:par>
                                <p:cTn id="1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250"/>
                            </p:stCondLst>
                            <p:childTnLst>
                              <p:par>
                                <p:cTn id="1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500"/>
                            </p:stCondLst>
                            <p:childTnLst>
                              <p:par>
                                <p:cTn id="1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6908710" y="683786"/>
            <a:ext cx="3852805" cy="1606460"/>
            <a:chOff x="6908710" y="683786"/>
            <a:chExt cx="3852805" cy="1606460"/>
          </a:xfrm>
        </p:grpSpPr>
        <p:sp>
          <p:nvSpPr>
            <p:cNvPr id="3" name="Elipse 2"/>
            <p:cNvSpPr/>
            <p:nvPr/>
          </p:nvSpPr>
          <p:spPr>
            <a:xfrm rot="1537794">
              <a:off x="6908710" y="874698"/>
              <a:ext cx="3760290" cy="1415548"/>
            </a:xfrm>
            <a:prstGeom prst="ellipse">
              <a:avLst/>
            </a:prstGeom>
            <a:solidFill>
              <a:srgbClr val="C00000">
                <a:alpha val="8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9179850" y="683786"/>
              <a:ext cx="1581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Variables Clave</a:t>
              </a:r>
              <a:endParaRPr lang="es-EC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7935998" y="2650408"/>
            <a:ext cx="3895154" cy="1953851"/>
            <a:chOff x="7935998" y="2650408"/>
            <a:chExt cx="3895154" cy="1953851"/>
          </a:xfrm>
        </p:grpSpPr>
        <p:sp>
          <p:nvSpPr>
            <p:cNvPr id="6" name="Elipse 5"/>
            <p:cNvSpPr/>
            <p:nvPr/>
          </p:nvSpPr>
          <p:spPr>
            <a:xfrm rot="546580">
              <a:off x="7935998" y="2650408"/>
              <a:ext cx="3895154" cy="1253166"/>
            </a:xfrm>
            <a:prstGeom prst="ellipse">
              <a:avLst/>
            </a:prstGeom>
            <a:solidFill>
              <a:schemeClr val="accent6">
                <a:lumMod val="75000"/>
                <a:alpha val="8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9568248" y="3957928"/>
              <a:ext cx="1581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Variables Objetivo</a:t>
              </a:r>
              <a:endParaRPr lang="es-EC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5905058" y="4314424"/>
            <a:ext cx="1759890" cy="1566702"/>
            <a:chOff x="5905058" y="4314424"/>
            <a:chExt cx="1759890" cy="1566702"/>
          </a:xfrm>
        </p:grpSpPr>
        <p:sp>
          <p:nvSpPr>
            <p:cNvPr id="5" name="Elipse 4"/>
            <p:cNvSpPr/>
            <p:nvPr/>
          </p:nvSpPr>
          <p:spPr>
            <a:xfrm>
              <a:off x="5905058" y="4314424"/>
              <a:ext cx="1759890" cy="927278"/>
            </a:xfrm>
            <a:prstGeom prst="ellipse">
              <a:avLst/>
            </a:prstGeom>
            <a:solidFill>
              <a:schemeClr val="accent5">
                <a:lumMod val="75000"/>
                <a:alpha val="8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6013608" y="5234795"/>
              <a:ext cx="1581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Variable Resultado</a:t>
              </a:r>
              <a:endParaRPr lang="es-EC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4473778" y="1721353"/>
            <a:ext cx="3091137" cy="2057338"/>
            <a:chOff x="4473778" y="1721353"/>
            <a:chExt cx="3091137" cy="2057338"/>
          </a:xfrm>
        </p:grpSpPr>
        <p:sp>
          <p:nvSpPr>
            <p:cNvPr id="10" name="Elipse 9"/>
            <p:cNvSpPr/>
            <p:nvPr/>
          </p:nvSpPr>
          <p:spPr>
            <a:xfrm>
              <a:off x="4473778" y="2425345"/>
              <a:ext cx="3091137" cy="1353346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8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5305157" y="1721353"/>
              <a:ext cx="1581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Variables Reguladoras</a:t>
              </a:r>
              <a:endParaRPr lang="es-EC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3626091" y="3286897"/>
            <a:ext cx="1930316" cy="1926962"/>
            <a:chOff x="3626091" y="3286897"/>
            <a:chExt cx="1930316" cy="1926962"/>
          </a:xfrm>
        </p:grpSpPr>
        <p:sp>
          <p:nvSpPr>
            <p:cNvPr id="21" name="Elipse 20"/>
            <p:cNvSpPr/>
            <p:nvPr/>
          </p:nvSpPr>
          <p:spPr>
            <a:xfrm>
              <a:off x="3626091" y="3286897"/>
              <a:ext cx="1182959" cy="1334530"/>
            </a:xfrm>
            <a:prstGeom prst="ellipse">
              <a:avLst/>
            </a:prstGeom>
            <a:solidFill>
              <a:schemeClr val="accent4">
                <a:alpha val="8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3974742" y="4567528"/>
              <a:ext cx="1581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Palanca Secundaria</a:t>
              </a:r>
              <a:endParaRPr lang="es-EC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1166721" y="1779014"/>
            <a:ext cx="3207551" cy="1523737"/>
            <a:chOff x="1166721" y="1779014"/>
            <a:chExt cx="3207551" cy="1523737"/>
          </a:xfrm>
        </p:grpSpPr>
        <p:sp>
          <p:nvSpPr>
            <p:cNvPr id="7" name="Elipse 6"/>
            <p:cNvSpPr/>
            <p:nvPr/>
          </p:nvSpPr>
          <p:spPr>
            <a:xfrm rot="2247947">
              <a:off x="1166721" y="2157847"/>
              <a:ext cx="2699427" cy="1144904"/>
            </a:xfrm>
            <a:prstGeom prst="ellipse">
              <a:avLst/>
            </a:prstGeom>
            <a:solidFill>
              <a:schemeClr val="accent4">
                <a:lumMod val="75000"/>
                <a:alpha val="8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2792607" y="1779014"/>
              <a:ext cx="1581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Variables de Entorno</a:t>
              </a:r>
              <a:endParaRPr lang="es-EC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9" name="Grupo 68"/>
          <p:cNvGrpSpPr/>
          <p:nvPr/>
        </p:nvGrpSpPr>
        <p:grpSpPr>
          <a:xfrm>
            <a:off x="35477" y="11102"/>
            <a:ext cx="12202235" cy="6858000"/>
            <a:chOff x="35477" y="11102"/>
            <a:chExt cx="12202235" cy="6858000"/>
          </a:xfrm>
        </p:grpSpPr>
        <p:grpSp>
          <p:nvGrpSpPr>
            <p:cNvPr id="68" name="Grupo 67"/>
            <p:cNvGrpSpPr/>
            <p:nvPr/>
          </p:nvGrpSpPr>
          <p:grpSpPr>
            <a:xfrm>
              <a:off x="35477" y="11102"/>
              <a:ext cx="12202235" cy="6858000"/>
              <a:chOff x="35477" y="11102"/>
              <a:chExt cx="12202235" cy="6858000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162"/>
              <a:stretch/>
            </p:blipFill>
            <p:spPr>
              <a:xfrm>
                <a:off x="35477" y="11102"/>
                <a:ext cx="12202235" cy="6858000"/>
              </a:xfrm>
              <a:prstGeom prst="rect">
                <a:avLst/>
              </a:prstGeom>
            </p:spPr>
          </p:pic>
          <p:cxnSp>
            <p:nvCxnSpPr>
              <p:cNvPr id="31" name="Conector recto 30"/>
              <p:cNvCxnSpPr/>
              <p:nvPr/>
            </p:nvCxnSpPr>
            <p:spPr>
              <a:xfrm flipV="1">
                <a:off x="6117465" y="689317"/>
                <a:ext cx="5347705" cy="2723584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upo 12"/>
              <p:cNvGrpSpPr/>
              <p:nvPr/>
            </p:nvGrpSpPr>
            <p:grpSpPr>
              <a:xfrm>
                <a:off x="773724" y="6306694"/>
                <a:ext cx="10691446" cy="407963"/>
                <a:chOff x="773724" y="6306694"/>
                <a:chExt cx="10691446" cy="407963"/>
              </a:xfrm>
            </p:grpSpPr>
            <p:sp>
              <p:nvSpPr>
                <p:cNvPr id="11" name="Flecha derecha 10"/>
                <p:cNvSpPr/>
                <p:nvPr/>
              </p:nvSpPr>
              <p:spPr>
                <a:xfrm>
                  <a:off x="773724" y="6306694"/>
                  <a:ext cx="10691446" cy="407963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CuadroTexto 11"/>
                <p:cNvSpPr txBox="1"/>
                <p:nvPr/>
              </p:nvSpPr>
              <p:spPr>
                <a:xfrm>
                  <a:off x="5394347" y="6331467"/>
                  <a:ext cx="144254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C" sz="1600" dirty="0" smtClean="0">
                      <a:solidFill>
                        <a:prstClr val="white"/>
                      </a:solidFill>
                    </a:rPr>
                    <a:t>Dependencia</a:t>
                  </a:r>
                  <a:endParaRPr lang="es-EC" sz="1600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4" name="Grupo 13"/>
              <p:cNvGrpSpPr/>
              <p:nvPr/>
            </p:nvGrpSpPr>
            <p:grpSpPr>
              <a:xfrm rot="16200000">
                <a:off x="-2328039" y="3218994"/>
                <a:ext cx="5467316" cy="407963"/>
                <a:chOff x="773724" y="6306694"/>
                <a:chExt cx="10691446" cy="407963"/>
              </a:xfrm>
            </p:grpSpPr>
            <p:sp>
              <p:nvSpPr>
                <p:cNvPr id="15" name="Flecha derecha 14"/>
                <p:cNvSpPr/>
                <p:nvPr/>
              </p:nvSpPr>
              <p:spPr>
                <a:xfrm>
                  <a:off x="773724" y="6306694"/>
                  <a:ext cx="10691446" cy="407963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CuadroTexto 15"/>
                <p:cNvSpPr txBox="1"/>
                <p:nvPr/>
              </p:nvSpPr>
              <p:spPr>
                <a:xfrm>
                  <a:off x="4883463" y="6331783"/>
                  <a:ext cx="31056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C" sz="1600" dirty="0" smtClean="0">
                      <a:solidFill>
                        <a:prstClr val="white"/>
                      </a:solidFill>
                    </a:rPr>
                    <a:t>Influencia</a:t>
                  </a:r>
                  <a:endParaRPr lang="es-EC" sz="1600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9" name="CuadroTexto 28"/>
              <p:cNvSpPr txBox="1"/>
              <p:nvPr/>
            </p:nvSpPr>
            <p:spPr>
              <a:xfrm>
                <a:off x="3824707" y="174520"/>
                <a:ext cx="45912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b="1" dirty="0" smtClean="0">
                    <a:solidFill>
                      <a:srgbClr val="C00000"/>
                    </a:solidFill>
                  </a:rPr>
                  <a:t>MAPA DE INFLUENCIA/DEPENDENCIA DIRECTA</a:t>
                </a:r>
                <a:endParaRPr lang="es-EC" b="1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18" name="Conector recto 17"/>
            <p:cNvCxnSpPr/>
            <p:nvPr/>
          </p:nvCxnSpPr>
          <p:spPr>
            <a:xfrm flipV="1">
              <a:off x="773724" y="3400023"/>
              <a:ext cx="5356620" cy="2756611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o 29"/>
          <p:cNvGrpSpPr/>
          <p:nvPr/>
        </p:nvGrpSpPr>
        <p:grpSpPr>
          <a:xfrm>
            <a:off x="372396" y="3589149"/>
            <a:ext cx="3632510" cy="2712700"/>
            <a:chOff x="372396" y="3589149"/>
            <a:chExt cx="3632510" cy="2712700"/>
          </a:xfrm>
        </p:grpSpPr>
        <p:sp>
          <p:nvSpPr>
            <p:cNvPr id="8" name="Elipse 7"/>
            <p:cNvSpPr/>
            <p:nvPr/>
          </p:nvSpPr>
          <p:spPr>
            <a:xfrm rot="2247947">
              <a:off x="372396" y="3589149"/>
              <a:ext cx="3632510" cy="1710806"/>
            </a:xfrm>
            <a:prstGeom prst="ellipse">
              <a:avLst/>
            </a:prstGeom>
            <a:solidFill>
              <a:srgbClr val="7030A0">
                <a:alpha val="4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20" name="Elipse 19"/>
            <p:cNvSpPr/>
            <p:nvPr/>
          </p:nvSpPr>
          <p:spPr>
            <a:xfrm rot="19211698">
              <a:off x="566721" y="5550390"/>
              <a:ext cx="1001672" cy="751459"/>
            </a:xfrm>
            <a:prstGeom prst="ellipse">
              <a:avLst/>
            </a:prstGeom>
            <a:solidFill>
              <a:srgbClr val="7030A0">
                <a:alpha val="4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1416941" y="5565878"/>
              <a:ext cx="1581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prstClr val="black"/>
                  </a:solidFill>
                </a:rPr>
                <a:t>Variables Autónomas</a:t>
              </a:r>
              <a:endParaRPr lang="es-EC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71" name="Marcador de número de diapositiva 17"/>
          <p:cNvSpPr>
            <a:spLocks noGrp="1"/>
          </p:cNvSpPr>
          <p:nvPr>
            <p:ph type="sldNum" sz="quarter" idx="12"/>
          </p:nvPr>
        </p:nvSpPr>
        <p:spPr>
          <a:xfrm>
            <a:off x="9384325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r>
              <a:rPr lang="es-EC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404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140659" y="5716855"/>
            <a:ext cx="7941" cy="737837"/>
            <a:chOff x="5140659" y="5716855"/>
            <a:chExt cx="7941" cy="737837"/>
          </a:xfrm>
        </p:grpSpPr>
        <p:cxnSp>
          <p:nvCxnSpPr>
            <p:cNvPr id="62" name="Conector recto 61"/>
            <p:cNvCxnSpPr/>
            <p:nvPr/>
          </p:nvCxnSpPr>
          <p:spPr>
            <a:xfrm flipH="1">
              <a:off x="5147916" y="5716855"/>
              <a:ext cx="684" cy="19709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29"/>
            <p:cNvCxnSpPr/>
            <p:nvPr/>
          </p:nvCxnSpPr>
          <p:spPr>
            <a:xfrm flipH="1">
              <a:off x="5147916" y="6011221"/>
              <a:ext cx="684" cy="16919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de flecha 36"/>
            <p:cNvCxnSpPr/>
            <p:nvPr/>
          </p:nvCxnSpPr>
          <p:spPr>
            <a:xfrm flipH="1">
              <a:off x="5140659" y="6291212"/>
              <a:ext cx="7257" cy="16348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uadroTexto 7"/>
          <p:cNvSpPr txBox="1"/>
          <p:nvPr/>
        </p:nvSpPr>
        <p:spPr>
          <a:xfrm>
            <a:off x="9900225" y="5923427"/>
            <a:ext cx="122388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solidFill>
                  <a:srgbClr val="C00000"/>
                </a:solidFill>
              </a:rPr>
              <a:t>SEG NAC</a:t>
            </a:r>
            <a:endParaRPr lang="es-EC" sz="1600" dirty="0">
              <a:solidFill>
                <a:srgbClr val="C00000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126658" y="5614942"/>
            <a:ext cx="5437129" cy="406615"/>
            <a:chOff x="3126658" y="5614942"/>
            <a:chExt cx="5437129" cy="406615"/>
          </a:xfrm>
        </p:grpSpPr>
        <p:cxnSp>
          <p:nvCxnSpPr>
            <p:cNvPr id="50" name="Conector recto de flecha 49"/>
            <p:cNvCxnSpPr/>
            <p:nvPr/>
          </p:nvCxnSpPr>
          <p:spPr>
            <a:xfrm flipV="1">
              <a:off x="3126658" y="5906082"/>
              <a:ext cx="4213240" cy="115475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uadroTexto 8"/>
            <p:cNvSpPr txBox="1"/>
            <p:nvPr/>
          </p:nvSpPr>
          <p:spPr>
            <a:xfrm>
              <a:off x="7339898" y="5614942"/>
              <a:ext cx="1223889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dirty="0" smtClean="0">
                  <a:solidFill>
                    <a:prstClr val="black"/>
                  </a:solidFill>
                </a:rPr>
                <a:t>ECO NAC</a:t>
              </a:r>
              <a:endParaRPr lang="es-EC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3291837" y="5459049"/>
            <a:ext cx="2478489" cy="461171"/>
            <a:chOff x="3291837" y="5459049"/>
            <a:chExt cx="2478489" cy="461171"/>
          </a:xfrm>
        </p:grpSpPr>
        <p:sp>
          <p:nvSpPr>
            <p:cNvPr id="14" name="CuadroTexto 13"/>
            <p:cNvSpPr txBox="1"/>
            <p:nvPr/>
          </p:nvSpPr>
          <p:spPr>
            <a:xfrm>
              <a:off x="4546437" y="5459049"/>
              <a:ext cx="1223889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dirty="0" smtClean="0">
                  <a:solidFill>
                    <a:prstClr val="black"/>
                  </a:solidFill>
                </a:rPr>
                <a:t>SOB ENERG</a:t>
              </a:r>
              <a:endParaRPr lang="es-EC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25" name="Conector recto de flecha 24"/>
            <p:cNvCxnSpPr>
              <a:endCxn id="14" idx="1"/>
            </p:cNvCxnSpPr>
            <p:nvPr/>
          </p:nvCxnSpPr>
          <p:spPr>
            <a:xfrm flipV="1">
              <a:off x="3291837" y="5628326"/>
              <a:ext cx="1254600" cy="291894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o 10"/>
          <p:cNvGrpSpPr/>
          <p:nvPr/>
        </p:nvGrpSpPr>
        <p:grpSpPr>
          <a:xfrm>
            <a:off x="3281068" y="6244636"/>
            <a:ext cx="2459275" cy="538384"/>
            <a:chOff x="3281068" y="6244636"/>
            <a:chExt cx="2459275" cy="538384"/>
          </a:xfrm>
        </p:grpSpPr>
        <p:sp>
          <p:nvSpPr>
            <p:cNvPr id="16" name="CuadroTexto 15"/>
            <p:cNvSpPr txBox="1"/>
            <p:nvPr/>
          </p:nvSpPr>
          <p:spPr>
            <a:xfrm>
              <a:off x="4516454" y="6444466"/>
              <a:ext cx="1223889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dirty="0" smtClean="0">
                  <a:solidFill>
                    <a:prstClr val="black"/>
                  </a:solidFill>
                </a:rPr>
                <a:t>OBJ NAC</a:t>
              </a:r>
              <a:endParaRPr lang="es-EC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29" name="Conector recto de flecha 28"/>
            <p:cNvCxnSpPr>
              <a:endCxn id="16" idx="1"/>
            </p:cNvCxnSpPr>
            <p:nvPr/>
          </p:nvCxnSpPr>
          <p:spPr>
            <a:xfrm>
              <a:off x="3281068" y="6244636"/>
              <a:ext cx="1235386" cy="369107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o 9"/>
          <p:cNvGrpSpPr/>
          <p:nvPr/>
        </p:nvGrpSpPr>
        <p:grpSpPr>
          <a:xfrm>
            <a:off x="3291837" y="6139789"/>
            <a:ext cx="5272028" cy="489977"/>
            <a:chOff x="3291837" y="6139789"/>
            <a:chExt cx="5272028" cy="489977"/>
          </a:xfrm>
        </p:grpSpPr>
        <p:sp>
          <p:nvSpPr>
            <p:cNvPr id="15" name="CuadroTexto 14"/>
            <p:cNvSpPr txBox="1"/>
            <p:nvPr/>
          </p:nvSpPr>
          <p:spPr>
            <a:xfrm>
              <a:off x="7339976" y="6291212"/>
              <a:ext cx="1223889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dirty="0" smtClean="0">
                  <a:solidFill>
                    <a:prstClr val="black"/>
                  </a:solidFill>
                </a:rPr>
                <a:t>SEG ENERG</a:t>
              </a:r>
              <a:endParaRPr lang="es-EC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35" name="Conector recto de flecha 34"/>
            <p:cNvCxnSpPr/>
            <p:nvPr/>
          </p:nvCxnSpPr>
          <p:spPr>
            <a:xfrm>
              <a:off x="3291837" y="6139789"/>
              <a:ext cx="4048061" cy="204083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o 11"/>
          <p:cNvGrpSpPr/>
          <p:nvPr/>
        </p:nvGrpSpPr>
        <p:grpSpPr>
          <a:xfrm>
            <a:off x="5770326" y="5628326"/>
            <a:ext cx="4129899" cy="325170"/>
            <a:chOff x="5770326" y="5628326"/>
            <a:chExt cx="4129899" cy="325170"/>
          </a:xfrm>
        </p:grpSpPr>
        <p:cxnSp>
          <p:nvCxnSpPr>
            <p:cNvPr id="52" name="Conector recto de flecha 51"/>
            <p:cNvCxnSpPr>
              <a:stCxn id="14" idx="3"/>
            </p:cNvCxnSpPr>
            <p:nvPr/>
          </p:nvCxnSpPr>
          <p:spPr>
            <a:xfrm>
              <a:off x="5770326" y="5628326"/>
              <a:ext cx="1569572" cy="32415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de flecha 56"/>
            <p:cNvCxnSpPr>
              <a:stCxn id="9" idx="3"/>
            </p:cNvCxnSpPr>
            <p:nvPr/>
          </p:nvCxnSpPr>
          <p:spPr>
            <a:xfrm>
              <a:off x="8563787" y="5784219"/>
              <a:ext cx="1336438" cy="169277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/>
          <p:cNvGrpSpPr/>
          <p:nvPr/>
        </p:nvGrpSpPr>
        <p:grpSpPr>
          <a:xfrm>
            <a:off x="5740343" y="6261981"/>
            <a:ext cx="4159882" cy="351762"/>
            <a:chOff x="5740343" y="6261981"/>
            <a:chExt cx="4159882" cy="351762"/>
          </a:xfrm>
        </p:grpSpPr>
        <p:cxnSp>
          <p:nvCxnSpPr>
            <p:cNvPr id="54" name="Conector recto de flecha 53"/>
            <p:cNvCxnSpPr>
              <a:stCxn id="16" idx="3"/>
            </p:cNvCxnSpPr>
            <p:nvPr/>
          </p:nvCxnSpPr>
          <p:spPr>
            <a:xfrm flipV="1">
              <a:off x="5740343" y="6578699"/>
              <a:ext cx="1599555" cy="35044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de flecha 58"/>
            <p:cNvCxnSpPr>
              <a:stCxn id="15" idx="3"/>
            </p:cNvCxnSpPr>
            <p:nvPr/>
          </p:nvCxnSpPr>
          <p:spPr>
            <a:xfrm flipV="1">
              <a:off x="8563865" y="6261981"/>
              <a:ext cx="1336360" cy="198508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3"/>
          <p:cNvGrpSpPr/>
          <p:nvPr/>
        </p:nvGrpSpPr>
        <p:grpSpPr>
          <a:xfrm>
            <a:off x="276184" y="5427077"/>
            <a:ext cx="1180781" cy="1370050"/>
            <a:chOff x="276184" y="5427077"/>
            <a:chExt cx="1180781" cy="1370050"/>
          </a:xfrm>
        </p:grpSpPr>
        <p:sp>
          <p:nvSpPr>
            <p:cNvPr id="64" name="CuadroTexto 63"/>
            <p:cNvSpPr txBox="1"/>
            <p:nvPr/>
          </p:nvSpPr>
          <p:spPr>
            <a:xfrm>
              <a:off x="283339" y="5427077"/>
              <a:ext cx="1173626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 smtClean="0">
                  <a:solidFill>
                    <a:prstClr val="black"/>
                  </a:solidFill>
                </a:rPr>
                <a:t>Político</a:t>
              </a:r>
              <a:endParaRPr lang="es-EC" sz="1400" dirty="0">
                <a:solidFill>
                  <a:prstClr val="black"/>
                </a:solidFill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281428" y="5785539"/>
              <a:ext cx="1173626" cy="30777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 smtClean="0">
                  <a:solidFill>
                    <a:prstClr val="black"/>
                  </a:solidFill>
                </a:rPr>
                <a:t>Económico</a:t>
              </a:r>
              <a:endParaRPr lang="es-EC" sz="1400" dirty="0">
                <a:solidFill>
                  <a:prstClr val="black"/>
                </a:solidFill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278332" y="6139789"/>
              <a:ext cx="1173626" cy="30777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 smtClean="0">
                  <a:solidFill>
                    <a:prstClr val="black"/>
                  </a:solidFill>
                </a:rPr>
                <a:t>Diplomático</a:t>
              </a:r>
              <a:endParaRPr lang="es-EC" sz="1400" dirty="0">
                <a:solidFill>
                  <a:prstClr val="black"/>
                </a:solidFill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276184" y="6489350"/>
              <a:ext cx="1173626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 smtClean="0">
                  <a:solidFill>
                    <a:prstClr val="black"/>
                  </a:solidFill>
                </a:rPr>
                <a:t>Militar</a:t>
              </a:r>
              <a:endParaRPr lang="es-EC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223429" y="57466"/>
            <a:ext cx="11810747" cy="5374222"/>
            <a:chOff x="202405" y="70345"/>
            <a:chExt cx="11810747" cy="5374222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2405" y="352926"/>
              <a:ext cx="11810747" cy="5091641"/>
            </a:xfrm>
            <a:prstGeom prst="rect">
              <a:avLst/>
            </a:prstGeom>
          </p:spPr>
        </p:pic>
        <p:sp>
          <p:nvSpPr>
            <p:cNvPr id="20" name="CuadroTexto 19"/>
            <p:cNvSpPr txBox="1"/>
            <p:nvPr/>
          </p:nvSpPr>
          <p:spPr>
            <a:xfrm>
              <a:off x="4588641" y="70345"/>
              <a:ext cx="3542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srgbClr val="C00000"/>
                  </a:solidFill>
                </a:rPr>
                <a:t>GRÁFICO DE INFLUENCIA DIRECTA</a:t>
              </a:r>
              <a:endParaRPr lang="es-EC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2067948" y="5906082"/>
            <a:ext cx="122388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solidFill>
                  <a:srgbClr val="C00000"/>
                </a:solidFill>
              </a:rPr>
              <a:t>MAT ENERG</a:t>
            </a:r>
            <a:endParaRPr lang="es-EC" sz="1600" dirty="0">
              <a:solidFill>
                <a:srgbClr val="C00000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7836130" y="543505"/>
            <a:ext cx="1455313" cy="772732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33" name="Elipse 32"/>
          <p:cNvSpPr/>
          <p:nvPr/>
        </p:nvSpPr>
        <p:spPr>
          <a:xfrm>
            <a:off x="943778" y="1829245"/>
            <a:ext cx="1455313" cy="772732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18" name="Marcador de número de diapositiva 17"/>
          <p:cNvSpPr>
            <a:spLocks noGrp="1"/>
          </p:cNvSpPr>
          <p:nvPr>
            <p:ph type="sldNum" sz="quarter" idx="12"/>
          </p:nvPr>
        </p:nvSpPr>
        <p:spPr>
          <a:xfrm>
            <a:off x="9384325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9B73FF06-6E91-470D-9C36-949CF95A51C7}" type="slidenum">
              <a:rPr lang="es-EC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6540120" y="1267587"/>
            <a:ext cx="1455313" cy="772732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39" name="Elipse 38"/>
          <p:cNvSpPr/>
          <p:nvPr/>
        </p:nvSpPr>
        <p:spPr>
          <a:xfrm>
            <a:off x="5401145" y="2764401"/>
            <a:ext cx="1455313" cy="772732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40" name="Elipse 39"/>
          <p:cNvSpPr/>
          <p:nvPr/>
        </p:nvSpPr>
        <p:spPr>
          <a:xfrm>
            <a:off x="8483291" y="2012112"/>
            <a:ext cx="1455313" cy="772732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41" name="Elipse 40"/>
          <p:cNvSpPr/>
          <p:nvPr/>
        </p:nvSpPr>
        <p:spPr>
          <a:xfrm>
            <a:off x="9439548" y="1267587"/>
            <a:ext cx="1455313" cy="772732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82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7" grpId="0" animBg="1"/>
      <p:bldP spid="33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/>
          <p:cNvSpPr/>
          <p:nvPr/>
        </p:nvSpPr>
        <p:spPr>
          <a:xfrm>
            <a:off x="556590" y="4544156"/>
            <a:ext cx="1815549" cy="1494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 rot="20474015">
            <a:off x="7614880" y="4152896"/>
            <a:ext cx="2634403" cy="1908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grpSp>
        <p:nvGrpSpPr>
          <p:cNvPr id="30" name="Grupo 29"/>
          <p:cNvGrpSpPr/>
          <p:nvPr/>
        </p:nvGrpSpPr>
        <p:grpSpPr>
          <a:xfrm>
            <a:off x="212871" y="92117"/>
            <a:ext cx="11841925" cy="5363733"/>
            <a:chOff x="212699" y="-1718109"/>
            <a:chExt cx="11841925" cy="536373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2699" y="-1440635"/>
              <a:ext cx="11841925" cy="5086259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4099242" y="-1718109"/>
              <a:ext cx="379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srgbClr val="C00000"/>
                  </a:solidFill>
                </a:rPr>
                <a:t>GRÁFICO DE INFLUENCIA INDIRECTA</a:t>
              </a:r>
              <a:endParaRPr lang="es-EC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276184" y="5427077"/>
            <a:ext cx="1180781" cy="1370050"/>
            <a:chOff x="276184" y="5427077"/>
            <a:chExt cx="1180781" cy="1370050"/>
          </a:xfrm>
        </p:grpSpPr>
        <p:sp>
          <p:nvSpPr>
            <p:cNvPr id="5" name="CuadroTexto 4"/>
            <p:cNvSpPr txBox="1"/>
            <p:nvPr/>
          </p:nvSpPr>
          <p:spPr>
            <a:xfrm>
              <a:off x="283339" y="5427077"/>
              <a:ext cx="1173626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 smtClean="0">
                  <a:solidFill>
                    <a:prstClr val="black"/>
                  </a:solidFill>
                </a:rPr>
                <a:t>Político</a:t>
              </a:r>
              <a:endParaRPr lang="es-EC" sz="1400" dirty="0">
                <a:solidFill>
                  <a:prstClr val="black"/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281428" y="5785539"/>
              <a:ext cx="1173626" cy="30777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 smtClean="0">
                  <a:solidFill>
                    <a:prstClr val="black"/>
                  </a:solidFill>
                </a:rPr>
                <a:t>Económico</a:t>
              </a:r>
              <a:endParaRPr lang="es-EC" sz="1400" dirty="0">
                <a:solidFill>
                  <a:prstClr val="black"/>
                </a:solidFill>
              </a:endParaRP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278332" y="6139789"/>
              <a:ext cx="1173626" cy="30777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 smtClean="0">
                  <a:solidFill>
                    <a:prstClr val="black"/>
                  </a:solidFill>
                </a:rPr>
                <a:t>Diplomático</a:t>
              </a:r>
              <a:endParaRPr lang="es-EC" sz="1400" dirty="0">
                <a:solidFill>
                  <a:prstClr val="black"/>
                </a:solidFill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276184" y="6489350"/>
              <a:ext cx="1173626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 smtClean="0">
                  <a:solidFill>
                    <a:prstClr val="black"/>
                  </a:solidFill>
                </a:rPr>
                <a:t>Militar</a:t>
              </a:r>
              <a:endParaRPr lang="es-EC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9900225" y="5923427"/>
            <a:ext cx="122388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solidFill>
                  <a:srgbClr val="C00000"/>
                </a:solidFill>
              </a:rPr>
              <a:t>SEG NAC</a:t>
            </a:r>
            <a:endParaRPr lang="es-EC" sz="1600" dirty="0">
              <a:solidFill>
                <a:srgbClr val="C00000"/>
              </a:solidFill>
            </a:endParaRPr>
          </a:p>
        </p:txBody>
      </p:sp>
      <p:sp>
        <p:nvSpPr>
          <p:cNvPr id="37" name="Elipse 36"/>
          <p:cNvSpPr/>
          <p:nvPr/>
        </p:nvSpPr>
        <p:spPr>
          <a:xfrm>
            <a:off x="7016318" y="4297648"/>
            <a:ext cx="1455313" cy="772732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9514356" y="3389872"/>
            <a:ext cx="1455313" cy="772732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9B73FF06-6E91-470D-9C36-949CF95A51C7}" type="slidenum">
              <a:rPr lang="es-EC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es-EC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3291837" y="5717303"/>
            <a:ext cx="6608388" cy="462938"/>
            <a:chOff x="3291837" y="5717303"/>
            <a:chExt cx="6608388" cy="462938"/>
          </a:xfrm>
        </p:grpSpPr>
        <p:grpSp>
          <p:nvGrpSpPr>
            <p:cNvPr id="9" name="Grupo 8"/>
            <p:cNvGrpSpPr/>
            <p:nvPr/>
          </p:nvGrpSpPr>
          <p:grpSpPr>
            <a:xfrm>
              <a:off x="3291837" y="6010964"/>
              <a:ext cx="6608388" cy="169277"/>
              <a:chOff x="3291837" y="6010964"/>
              <a:chExt cx="6608388" cy="169277"/>
            </a:xfrm>
          </p:grpSpPr>
          <p:sp>
            <p:nvSpPr>
              <p:cNvPr id="36" name="Rectángulo 35"/>
              <p:cNvSpPr/>
              <p:nvPr/>
            </p:nvSpPr>
            <p:spPr>
              <a:xfrm>
                <a:off x="3291837" y="6010964"/>
                <a:ext cx="6608388" cy="1692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2" name="Conector recto de flecha 31"/>
              <p:cNvCxnSpPr/>
              <p:nvPr/>
            </p:nvCxnSpPr>
            <p:spPr>
              <a:xfrm>
                <a:off x="3291837" y="6088611"/>
                <a:ext cx="6608388" cy="17345"/>
              </a:xfrm>
              <a:prstGeom prst="straightConnector1">
                <a:avLst/>
              </a:prstGeom>
              <a:ln w="28575">
                <a:solidFill>
                  <a:schemeClr val="accent5">
                    <a:lumMod val="7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CuadroTexto 10"/>
            <p:cNvSpPr txBox="1"/>
            <p:nvPr/>
          </p:nvSpPr>
          <p:spPr>
            <a:xfrm>
              <a:off x="4233751" y="5717303"/>
              <a:ext cx="47245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b="1" dirty="0" smtClean="0">
                  <a:solidFill>
                    <a:schemeClr val="accent5">
                      <a:lumMod val="50000"/>
                    </a:schemeClr>
                  </a:solidFill>
                </a:rPr>
                <a:t>Influencia Indirecta Relativamente Fuerte</a:t>
              </a:r>
              <a:endParaRPr lang="es-EC" sz="20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29" name="CuadroTexto 28"/>
          <p:cNvSpPr txBox="1"/>
          <p:nvPr/>
        </p:nvSpPr>
        <p:spPr>
          <a:xfrm>
            <a:off x="2067948" y="5906082"/>
            <a:ext cx="122388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solidFill>
                  <a:srgbClr val="C00000"/>
                </a:solidFill>
              </a:rPr>
              <a:t>MAT ENERG</a:t>
            </a:r>
            <a:endParaRPr lang="es-EC" sz="1600" dirty="0">
              <a:solidFill>
                <a:srgbClr val="C00000"/>
              </a:solidFill>
            </a:endParaRPr>
          </a:p>
        </p:txBody>
      </p:sp>
      <p:grpSp>
        <p:nvGrpSpPr>
          <p:cNvPr id="68" name="Grupo 67"/>
          <p:cNvGrpSpPr/>
          <p:nvPr/>
        </p:nvGrpSpPr>
        <p:grpSpPr>
          <a:xfrm>
            <a:off x="3291837" y="5415507"/>
            <a:ext cx="6608388" cy="1301343"/>
            <a:chOff x="3291837" y="5415507"/>
            <a:chExt cx="6608388" cy="1301343"/>
          </a:xfrm>
        </p:grpSpPr>
        <p:sp>
          <p:nvSpPr>
            <p:cNvPr id="49" name="CuadroTexto 48"/>
            <p:cNvSpPr txBox="1"/>
            <p:nvPr/>
          </p:nvSpPr>
          <p:spPr>
            <a:xfrm>
              <a:off x="7339898" y="5426260"/>
              <a:ext cx="1223889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dirty="0" smtClean="0">
                  <a:solidFill>
                    <a:prstClr val="black"/>
                  </a:solidFill>
                </a:rPr>
                <a:t>ECO NAC</a:t>
              </a:r>
              <a:endParaRPr lang="es-EC" sz="1600" dirty="0">
                <a:solidFill>
                  <a:prstClr val="black"/>
                </a:solidFill>
              </a:endParaRPr>
            </a:p>
          </p:txBody>
        </p:sp>
        <p:sp>
          <p:nvSpPr>
            <p:cNvPr id="51" name="CuadroTexto 50"/>
            <p:cNvSpPr txBox="1"/>
            <p:nvPr/>
          </p:nvSpPr>
          <p:spPr>
            <a:xfrm>
              <a:off x="4546437" y="5415507"/>
              <a:ext cx="1223889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dirty="0" smtClean="0">
                  <a:solidFill>
                    <a:prstClr val="black"/>
                  </a:solidFill>
                </a:rPr>
                <a:t>SOB ENERG</a:t>
              </a:r>
              <a:endParaRPr lang="es-EC" sz="1600" dirty="0">
                <a:solidFill>
                  <a:prstClr val="black"/>
                </a:solidFill>
              </a:endParaRPr>
            </a:p>
          </p:txBody>
        </p:sp>
        <p:sp>
          <p:nvSpPr>
            <p:cNvPr id="54" name="CuadroTexto 53"/>
            <p:cNvSpPr txBox="1"/>
            <p:nvPr/>
          </p:nvSpPr>
          <p:spPr>
            <a:xfrm>
              <a:off x="4545482" y="6371896"/>
              <a:ext cx="1223889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dirty="0" smtClean="0">
                  <a:solidFill>
                    <a:prstClr val="black"/>
                  </a:solidFill>
                </a:rPr>
                <a:t>OBJ NAC</a:t>
              </a:r>
              <a:endParaRPr lang="es-EC" sz="1600" dirty="0">
                <a:solidFill>
                  <a:prstClr val="black"/>
                </a:solidFill>
              </a:endParaRPr>
            </a:p>
          </p:txBody>
        </p:sp>
        <p:sp>
          <p:nvSpPr>
            <p:cNvPr id="57" name="CuadroTexto 56"/>
            <p:cNvSpPr txBox="1"/>
            <p:nvPr/>
          </p:nvSpPr>
          <p:spPr>
            <a:xfrm>
              <a:off x="7339976" y="6378296"/>
              <a:ext cx="1223889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dirty="0" smtClean="0">
                  <a:solidFill>
                    <a:prstClr val="black"/>
                  </a:solidFill>
                </a:rPr>
                <a:t>SEG ENERG</a:t>
              </a:r>
              <a:endParaRPr lang="es-EC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14" name="Conector recto 13"/>
            <p:cNvCxnSpPr>
              <a:endCxn id="51" idx="1"/>
            </p:cNvCxnSpPr>
            <p:nvPr/>
          </p:nvCxnSpPr>
          <p:spPr>
            <a:xfrm flipV="1">
              <a:off x="3291837" y="5584784"/>
              <a:ext cx="1254600" cy="321298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>
              <a:stCxn id="51" idx="3"/>
              <a:endCxn id="49" idx="1"/>
            </p:cNvCxnSpPr>
            <p:nvPr/>
          </p:nvCxnSpPr>
          <p:spPr>
            <a:xfrm>
              <a:off x="5770326" y="5584784"/>
              <a:ext cx="1569572" cy="10753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>
              <a:stCxn id="49" idx="3"/>
            </p:cNvCxnSpPr>
            <p:nvPr/>
          </p:nvCxnSpPr>
          <p:spPr>
            <a:xfrm>
              <a:off x="8563787" y="5595537"/>
              <a:ext cx="1336438" cy="32789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>
              <a:endCxn id="54" idx="1"/>
            </p:cNvCxnSpPr>
            <p:nvPr/>
          </p:nvCxnSpPr>
          <p:spPr>
            <a:xfrm>
              <a:off x="3291837" y="6244636"/>
              <a:ext cx="1253645" cy="296537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64"/>
            <p:cNvCxnSpPr>
              <a:stCxn id="54" idx="3"/>
              <a:endCxn id="57" idx="1"/>
            </p:cNvCxnSpPr>
            <p:nvPr/>
          </p:nvCxnSpPr>
          <p:spPr>
            <a:xfrm>
              <a:off x="5769371" y="6541173"/>
              <a:ext cx="1570605" cy="640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/>
            <p:cNvCxnSpPr>
              <a:stCxn id="57" idx="3"/>
            </p:cNvCxnSpPr>
            <p:nvPr/>
          </p:nvCxnSpPr>
          <p:spPr>
            <a:xfrm flipV="1">
              <a:off x="8563865" y="6261981"/>
              <a:ext cx="1336360" cy="285592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CuadroTexto 32"/>
          <p:cNvSpPr txBox="1"/>
          <p:nvPr/>
        </p:nvSpPr>
        <p:spPr>
          <a:xfrm>
            <a:off x="1464364" y="2833928"/>
            <a:ext cx="9734386" cy="104644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solidFill>
                  <a:schemeClr val="bg1"/>
                </a:solidFill>
              </a:rPr>
              <a:t>Influencia indirecta relativamente fuerte</a:t>
            </a:r>
          </a:p>
          <a:p>
            <a:pPr algn="ctr"/>
            <a:r>
              <a:rPr lang="es-EC" dirty="0" smtClean="0">
                <a:solidFill>
                  <a:schemeClr val="bg1"/>
                </a:solidFill>
              </a:rPr>
              <a:t>(Soberanía Energética – Economía Nacional – Objetivos Nacionales – Seguridad Energética)</a:t>
            </a:r>
          </a:p>
        </p:txBody>
      </p:sp>
    </p:spTree>
    <p:extLst>
      <p:ext uri="{BB962C8B-B14F-4D97-AF65-F5344CB8AC3E}">
        <p14:creationId xmlns:p14="http://schemas.microsoft.com/office/powerpoint/2010/main" val="1079451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5" grpId="0" animBg="1"/>
      <p:bldP spid="15" grpId="0" animBg="1"/>
      <p:bldP spid="37" grpId="0" animBg="1"/>
      <p:bldP spid="38" grpId="0" animBg="1"/>
      <p:bldP spid="29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E02949-4CF0-41F9-868E-9DB81E933003}" type="slidenum">
              <a:rPr lang="es-EC" sz="140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s-EC" sz="14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32394" y="2219628"/>
            <a:ext cx="6919901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Antecedentes y nuevas conceptualizaciones </a:t>
            </a:r>
            <a:endParaRPr lang="es-EC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96614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E02949-4CF0-41F9-868E-9DB81E933003}" type="slidenum">
              <a:rPr lang="es-EC" sz="140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s-EC" sz="14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33920" y="2022681"/>
            <a:ext cx="6919901" cy="1569660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C" sz="4800" kern="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Criterios para optimizar la protección y defensa</a:t>
            </a:r>
          </a:p>
        </p:txBody>
      </p:sp>
    </p:spTree>
    <p:extLst>
      <p:ext uri="{BB962C8B-B14F-4D97-AF65-F5344CB8AC3E}">
        <p14:creationId xmlns:p14="http://schemas.microsoft.com/office/powerpoint/2010/main" val="31138442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38" name="Rectángulo 37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41" name="Grupo 40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42" name="Rectángulo 41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3" name="Rectángulo 42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3073278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Consideraciones previas y </a:t>
            </a:r>
            <a:r>
              <a:rPr lang="es-EC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ormativa Legal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517" y="869548"/>
            <a:ext cx="91440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21734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31</a:t>
            </a:fld>
            <a:endParaRPr lang="es-EC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upo 30"/>
          <p:cNvGrpSpPr/>
          <p:nvPr/>
        </p:nvGrpSpPr>
        <p:grpSpPr>
          <a:xfrm>
            <a:off x="170814" y="851996"/>
            <a:ext cx="2604703" cy="2454781"/>
            <a:chOff x="170814" y="851996"/>
            <a:chExt cx="2604703" cy="2454781"/>
          </a:xfrm>
        </p:grpSpPr>
        <p:sp>
          <p:nvSpPr>
            <p:cNvPr id="15" name="CuadroTexto 14"/>
            <p:cNvSpPr txBox="1"/>
            <p:nvPr/>
          </p:nvSpPr>
          <p:spPr>
            <a:xfrm>
              <a:off x="178621" y="851996"/>
              <a:ext cx="2596896" cy="1200329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schemeClr val="bg1"/>
                  </a:solidFill>
                </a:rPr>
                <a:t>Estrategia de Defensa</a:t>
              </a:r>
            </a:p>
            <a:p>
              <a:pPr algn="ctr"/>
              <a:r>
                <a:rPr lang="es-EC" dirty="0" err="1" smtClean="0">
                  <a:solidFill>
                    <a:schemeClr val="bg1"/>
                  </a:solidFill>
                </a:rPr>
                <a:t>Z.S.E</a:t>
              </a:r>
              <a:r>
                <a:rPr lang="es-EC" dirty="0" smtClean="0">
                  <a:solidFill>
                    <a:schemeClr val="bg1"/>
                  </a:solidFill>
                </a:rPr>
                <a:t>. Zonas de Seguridad del Estado </a:t>
              </a:r>
            </a:p>
            <a:p>
              <a:pPr algn="ctr"/>
              <a:r>
                <a:rPr lang="es-EC" dirty="0" smtClean="0">
                  <a:solidFill>
                    <a:schemeClr val="bg1"/>
                  </a:solidFill>
                </a:rPr>
                <a:t>(Art. 38 </a:t>
              </a:r>
              <a:r>
                <a:rPr lang="es-EC" dirty="0" err="1" smtClean="0">
                  <a:solidFill>
                    <a:schemeClr val="bg1"/>
                  </a:solidFill>
                </a:rPr>
                <a:t>LOSEPE</a:t>
              </a:r>
              <a:r>
                <a:rPr lang="es-EC" dirty="0" smtClean="0">
                  <a:solidFill>
                    <a:schemeClr val="bg1"/>
                  </a:solidFill>
                </a:rPr>
                <a:t>)</a:t>
              </a:r>
              <a:endParaRPr lang="es-EC" dirty="0">
                <a:solidFill>
                  <a:schemeClr val="bg1"/>
                </a:solidFill>
              </a:endParaRP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170814" y="2383447"/>
              <a:ext cx="2596896" cy="92333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schemeClr val="bg1"/>
                  </a:solidFill>
                </a:rPr>
                <a:t>Planes de Defensa Externa y del Ámbito Interno</a:t>
              </a:r>
            </a:p>
          </p:txBody>
        </p:sp>
        <p:cxnSp>
          <p:nvCxnSpPr>
            <p:cNvPr id="5" name="Conector recto de flecha 4"/>
            <p:cNvCxnSpPr>
              <a:stCxn id="15" idx="2"/>
              <a:endCxn id="16" idx="0"/>
            </p:cNvCxnSpPr>
            <p:nvPr/>
          </p:nvCxnSpPr>
          <p:spPr>
            <a:xfrm flipH="1">
              <a:off x="1469262" y="2052325"/>
              <a:ext cx="7807" cy="33112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o 31"/>
          <p:cNvGrpSpPr/>
          <p:nvPr/>
        </p:nvGrpSpPr>
        <p:grpSpPr>
          <a:xfrm>
            <a:off x="118670" y="3563486"/>
            <a:ext cx="2621325" cy="3048139"/>
            <a:chOff x="118670" y="3563486"/>
            <a:chExt cx="2621325" cy="3048139"/>
          </a:xfrm>
        </p:grpSpPr>
        <p:sp>
          <p:nvSpPr>
            <p:cNvPr id="13" name="CuadroTexto 12"/>
            <p:cNvSpPr txBox="1"/>
            <p:nvPr/>
          </p:nvSpPr>
          <p:spPr>
            <a:xfrm>
              <a:off x="118670" y="4210968"/>
              <a:ext cx="2596896" cy="240065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solidFill>
                    <a:schemeClr val="bg1"/>
                  </a:solidFill>
                </a:rPr>
                <a:t>Art. 16 </a:t>
              </a:r>
              <a:r>
                <a:rPr lang="es-EC" b="1" dirty="0" err="1" smtClean="0">
                  <a:solidFill>
                    <a:schemeClr val="bg1"/>
                  </a:solidFill>
                </a:rPr>
                <a:t>LODN</a:t>
              </a:r>
              <a:r>
                <a:rPr lang="es-EC" b="1" dirty="0" smtClean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s-EC" dirty="0" err="1" smtClean="0">
                  <a:solidFill>
                    <a:schemeClr val="bg1"/>
                  </a:solidFill>
                </a:rPr>
                <a:t>CC.FF.AA</a:t>
              </a:r>
              <a:r>
                <a:rPr lang="es-EC" dirty="0" smtClean="0">
                  <a:solidFill>
                    <a:schemeClr val="bg1"/>
                  </a:solidFill>
                </a:rPr>
                <a:t>.: “calificar los recursos estratégicos que tengan relación con la seguridad nacional”.</a:t>
              </a:r>
            </a:p>
            <a:p>
              <a:pPr algn="ctr"/>
              <a:r>
                <a:rPr lang="es-EC" b="1" dirty="0" err="1" smtClean="0">
                  <a:solidFill>
                    <a:schemeClr val="bg1"/>
                  </a:solidFill>
                </a:rPr>
                <a:t>Z.S</a:t>
              </a:r>
              <a:r>
                <a:rPr lang="es-EC" b="1" dirty="0" smtClean="0">
                  <a:solidFill>
                    <a:schemeClr val="bg1"/>
                  </a:solidFill>
                </a:rPr>
                <a:t>. Zonas de Seguridad</a:t>
              </a:r>
            </a:p>
            <a:p>
              <a:pPr algn="ctr"/>
              <a:r>
                <a:rPr lang="es-EC" sz="1400" dirty="0" smtClean="0">
                  <a:solidFill>
                    <a:schemeClr val="bg1"/>
                  </a:solidFill>
                </a:rPr>
                <a:t>Áreas Reservadas</a:t>
              </a:r>
            </a:p>
            <a:p>
              <a:pPr algn="ctr"/>
              <a:r>
                <a:rPr lang="es-EC" sz="1400" dirty="0" smtClean="0">
                  <a:solidFill>
                    <a:schemeClr val="bg1"/>
                  </a:solidFill>
                </a:rPr>
                <a:t>Áreas Prohibidas</a:t>
              </a:r>
            </a:p>
            <a:p>
              <a:pPr algn="ctr"/>
              <a:r>
                <a:rPr lang="es-EC" sz="1400" dirty="0" smtClean="0">
                  <a:solidFill>
                    <a:schemeClr val="bg1"/>
                  </a:solidFill>
                </a:rPr>
                <a:t>Áreas Restringidas</a:t>
              </a:r>
              <a:endParaRPr lang="es-EC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143099" y="3563486"/>
              <a:ext cx="2596896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err="1" smtClean="0">
                  <a:solidFill>
                    <a:schemeClr val="bg1"/>
                  </a:solidFill>
                </a:rPr>
                <a:t>COSEPE</a:t>
              </a:r>
              <a:endParaRPr lang="es-EC" b="1" dirty="0">
                <a:solidFill>
                  <a:schemeClr val="bg1"/>
                </a:solidFill>
              </a:endParaRPr>
            </a:p>
          </p:txBody>
        </p:sp>
        <p:cxnSp>
          <p:nvCxnSpPr>
            <p:cNvPr id="25" name="Conector recto de flecha 24"/>
            <p:cNvCxnSpPr/>
            <p:nvPr/>
          </p:nvCxnSpPr>
          <p:spPr>
            <a:xfrm flipH="1" flipV="1">
              <a:off x="1438782" y="3887221"/>
              <a:ext cx="7807" cy="33112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o 32"/>
          <p:cNvGrpSpPr/>
          <p:nvPr/>
        </p:nvGrpSpPr>
        <p:grpSpPr>
          <a:xfrm>
            <a:off x="2715566" y="5101363"/>
            <a:ext cx="4392370" cy="830997"/>
            <a:chOff x="2715566" y="5101363"/>
            <a:chExt cx="4392370" cy="830997"/>
          </a:xfrm>
        </p:grpSpPr>
        <p:sp>
          <p:nvSpPr>
            <p:cNvPr id="26" name="CuadroTexto 25"/>
            <p:cNvSpPr txBox="1"/>
            <p:nvPr/>
          </p:nvSpPr>
          <p:spPr>
            <a:xfrm>
              <a:off x="3304032" y="5101363"/>
              <a:ext cx="3803904" cy="8309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 smtClean="0">
                  <a:solidFill>
                    <a:schemeClr val="bg1"/>
                  </a:solidFill>
                </a:rPr>
                <a:t>Cumplir con los objetivos de seguridad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 smtClean="0">
                  <a:solidFill>
                    <a:schemeClr val="bg1"/>
                  </a:solidFill>
                </a:rPr>
                <a:t>Facilitar el planeamiento en todos los niveles</a:t>
              </a:r>
              <a:endParaRPr lang="es-EC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Conector recto 11"/>
            <p:cNvCxnSpPr/>
            <p:nvPr/>
          </p:nvCxnSpPr>
          <p:spPr>
            <a:xfrm>
              <a:off x="2715566" y="5516861"/>
              <a:ext cx="58846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o 33"/>
          <p:cNvGrpSpPr/>
          <p:nvPr/>
        </p:nvGrpSpPr>
        <p:grpSpPr>
          <a:xfrm>
            <a:off x="2721662" y="3583459"/>
            <a:ext cx="3849826" cy="338554"/>
            <a:chOff x="2721662" y="3583459"/>
            <a:chExt cx="3849826" cy="338554"/>
          </a:xfrm>
        </p:grpSpPr>
        <p:sp>
          <p:nvSpPr>
            <p:cNvPr id="27" name="CuadroTexto 26"/>
            <p:cNvSpPr txBox="1"/>
            <p:nvPr/>
          </p:nvSpPr>
          <p:spPr>
            <a:xfrm>
              <a:off x="3310128" y="3583459"/>
              <a:ext cx="3261360" cy="33855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EC" sz="1600" dirty="0" err="1" smtClean="0">
                  <a:solidFill>
                    <a:schemeClr val="bg1"/>
                  </a:solidFill>
                </a:rPr>
                <a:t>D.E</a:t>
              </a:r>
              <a:r>
                <a:rPr lang="es-EC" sz="1600" dirty="0" smtClean="0">
                  <a:solidFill>
                    <a:schemeClr val="bg1"/>
                  </a:solidFill>
                </a:rPr>
                <a:t>. No. 03 RESERVADO 22-FEB-2017</a:t>
              </a:r>
              <a:endParaRPr lang="es-EC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Conector recto 27"/>
            <p:cNvCxnSpPr/>
            <p:nvPr/>
          </p:nvCxnSpPr>
          <p:spPr>
            <a:xfrm>
              <a:off x="2721662" y="3755117"/>
              <a:ext cx="588466" cy="0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o 34"/>
          <p:cNvGrpSpPr/>
          <p:nvPr/>
        </p:nvGrpSpPr>
        <p:grpSpPr>
          <a:xfrm>
            <a:off x="2704999" y="3633127"/>
            <a:ext cx="8732722" cy="2308324"/>
            <a:chOff x="2715566" y="3501849"/>
            <a:chExt cx="8732722" cy="2308324"/>
          </a:xfrm>
        </p:grpSpPr>
        <p:cxnSp>
          <p:nvCxnSpPr>
            <p:cNvPr id="29" name="Conector recto de flecha 28"/>
            <p:cNvCxnSpPr/>
            <p:nvPr/>
          </p:nvCxnSpPr>
          <p:spPr>
            <a:xfrm>
              <a:off x="2715566" y="4535424"/>
              <a:ext cx="4709362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uadroTexto 29"/>
            <p:cNvSpPr txBox="1"/>
            <p:nvPr/>
          </p:nvSpPr>
          <p:spPr>
            <a:xfrm>
              <a:off x="7424928" y="3501849"/>
              <a:ext cx="4023360" cy="230832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 smtClean="0">
                  <a:solidFill>
                    <a:schemeClr val="bg1"/>
                  </a:solidFill>
                </a:rPr>
                <a:t>C R I T E R I O 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 smtClean="0">
                  <a:solidFill>
                    <a:schemeClr val="bg1"/>
                  </a:solidFill>
                </a:rPr>
                <a:t>Consolidación y convalidación de </a:t>
              </a:r>
              <a:r>
                <a:rPr lang="es-EC" sz="1600" dirty="0">
                  <a:solidFill>
                    <a:schemeClr val="bg1"/>
                  </a:solidFill>
                </a:rPr>
                <a:t>i</a:t>
              </a:r>
              <a:r>
                <a:rPr lang="es-EC" sz="1600" dirty="0" smtClean="0">
                  <a:solidFill>
                    <a:schemeClr val="bg1"/>
                  </a:solidFill>
                </a:rPr>
                <a:t>nformación estratégica, táctica, técnica, jurídica y geográfica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 smtClean="0">
                  <a:solidFill>
                    <a:schemeClr val="bg1"/>
                  </a:solidFill>
                </a:rPr>
                <a:t>Criterios específicos de cada Fuerza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 err="1" smtClean="0">
                  <a:solidFill>
                    <a:schemeClr val="bg1"/>
                  </a:solidFill>
                </a:rPr>
                <a:t>EEM</a:t>
              </a:r>
              <a:r>
                <a:rPr lang="es-EC" sz="1600" dirty="0" smtClean="0">
                  <a:solidFill>
                    <a:schemeClr val="bg1"/>
                  </a:solidFill>
                </a:rPr>
                <a:t> Institucionales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 smtClean="0">
                  <a:solidFill>
                    <a:schemeClr val="bg1"/>
                  </a:solidFill>
                </a:rPr>
                <a:t>Informes Técnicos Militares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 smtClean="0">
                  <a:solidFill>
                    <a:schemeClr val="bg1"/>
                  </a:solidFill>
                </a:rPr>
                <a:t>Orientación al desarrollo del país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 smtClean="0">
                  <a:solidFill>
                    <a:schemeClr val="bg1"/>
                  </a:solidFill>
                </a:rPr>
                <a:t>Acuerdos internacionales</a:t>
              </a:r>
              <a:endParaRPr lang="es-EC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CuadroTexto 35"/>
          <p:cNvSpPr txBox="1"/>
          <p:nvPr/>
        </p:nvSpPr>
        <p:spPr>
          <a:xfrm>
            <a:off x="8160415" y="2626145"/>
            <a:ext cx="2596896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Dentro del concepto tradicional de Seguridad Energética</a:t>
            </a:r>
          </a:p>
        </p:txBody>
      </p:sp>
    </p:spTree>
    <p:extLst>
      <p:ext uri="{BB962C8B-B14F-4D97-AF65-F5344CB8AC3E}">
        <p14:creationId xmlns:p14="http://schemas.microsoft.com/office/powerpoint/2010/main" val="1256136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16" name="Rectángulo 15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26" name="Grupo 25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27" name="Rectángulo 26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21734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115478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Criterios para optimizar la protección y defensa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07975" y="1113753"/>
            <a:ext cx="3959225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bg1"/>
                </a:solidFill>
              </a:rPr>
              <a:t>1. Planificación conjunta: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60375" y="2002098"/>
            <a:ext cx="11321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Establecimiento de </a:t>
            </a:r>
            <a:r>
              <a:rPr lang="es-EC" sz="2200" dirty="0" err="1" smtClean="0"/>
              <a:t>Z.S.E</a:t>
            </a:r>
            <a:r>
              <a:rPr lang="es-EC" sz="2200" dirty="0" smtClean="0"/>
              <a:t>. en base a criterios específicos de cada Fuerza (aérea y marítima)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Zonas terrestres en que confluyen varias Fuerzas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Planificación conjunta que respete la Estrategia particular (optimizar medios y entrenamiento) </a:t>
            </a:r>
            <a:endParaRPr lang="es-EC" sz="2200" dirty="0"/>
          </a:p>
        </p:txBody>
      </p:sp>
      <p:sp>
        <p:nvSpPr>
          <p:cNvPr id="54" name="CuadroTexto 53"/>
          <p:cNvSpPr txBox="1"/>
          <p:nvPr/>
        </p:nvSpPr>
        <p:spPr>
          <a:xfrm>
            <a:off x="344264" y="3675525"/>
            <a:ext cx="5882366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EC" sz="2800" dirty="0">
                <a:solidFill>
                  <a:schemeClr val="bg1"/>
                </a:solidFill>
              </a:rPr>
              <a:t>2</a:t>
            </a:r>
            <a:r>
              <a:rPr lang="es-EC" sz="2800" dirty="0" smtClean="0">
                <a:solidFill>
                  <a:schemeClr val="bg1"/>
                </a:solidFill>
              </a:rPr>
              <a:t>. Estandarización de procedimientos: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460375" y="4582545"/>
            <a:ext cx="1115025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Para designación de objetivos estratégicos para los comandos subordinados. Poder de veto.</a:t>
            </a:r>
            <a:br>
              <a:rPr lang="es-EC" sz="2200" dirty="0" smtClean="0"/>
            </a:br>
            <a:r>
              <a:rPr lang="es-EC" sz="2200" dirty="0" smtClean="0"/>
              <a:t>	</a:t>
            </a:r>
            <a:br>
              <a:rPr lang="es-EC" sz="2200" dirty="0" smtClean="0"/>
            </a:br>
            <a:r>
              <a:rPr lang="es-EC" sz="2200" dirty="0" smtClean="0"/>
              <a:t>	Directiva 2008/114/CE:	1. Número de víctimas</a:t>
            </a:r>
            <a:br>
              <a:rPr lang="es-EC" sz="2200" dirty="0" smtClean="0"/>
            </a:br>
            <a:r>
              <a:rPr lang="es-EC" sz="2200" dirty="0" smtClean="0"/>
              <a:t>				2. Impacto económico</a:t>
            </a:r>
            <a:br>
              <a:rPr lang="es-EC" sz="2200" dirty="0" smtClean="0"/>
            </a:br>
            <a:r>
              <a:rPr lang="es-EC" sz="2200" dirty="0" smtClean="0"/>
              <a:t>				3. Impacto público</a:t>
            </a:r>
          </a:p>
        </p:txBody>
      </p:sp>
    </p:spTree>
    <p:extLst>
      <p:ext uri="{BB962C8B-B14F-4D97-AF65-F5344CB8AC3E}">
        <p14:creationId xmlns:p14="http://schemas.microsoft.com/office/powerpoint/2010/main" val="3627571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54" grpId="0" animBg="1"/>
      <p:bldP spid="5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17" name="Rectángulo 16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28" name="Grupo 27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29" name="Rectángulo 28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21734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 descr="Resultado de imagen para refinería de shushufin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307975" y="1113753"/>
            <a:ext cx="4844596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EC" sz="2800" dirty="0">
                <a:solidFill>
                  <a:schemeClr val="bg1"/>
                </a:solidFill>
              </a:rPr>
              <a:t>3</a:t>
            </a:r>
            <a:r>
              <a:rPr lang="es-EC" sz="2800" dirty="0" smtClean="0">
                <a:solidFill>
                  <a:schemeClr val="bg1"/>
                </a:solidFill>
              </a:rPr>
              <a:t>. Gestión de riesgos naturales: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60375" y="2002098"/>
            <a:ext cx="11321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Desastres naturales (amenaza según el </a:t>
            </a:r>
            <a:r>
              <a:rPr lang="es-EC" sz="2200" dirty="0" err="1" smtClean="0"/>
              <a:t>PNSI</a:t>
            </a:r>
            <a:r>
              <a:rPr lang="es-EC" sz="2200" dirty="0" smtClean="0"/>
              <a:t> 2014)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Incluir el aporte de la </a:t>
            </a:r>
            <a:r>
              <a:rPr lang="es-EC" sz="2200" dirty="0" err="1" smtClean="0"/>
              <a:t>S.G.R</a:t>
            </a:r>
            <a:r>
              <a:rPr lang="es-EC" sz="2200" dirty="0" smtClean="0"/>
              <a:t>. en la elaboración de Planes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La </a:t>
            </a:r>
            <a:r>
              <a:rPr lang="es-EC" sz="2200" dirty="0" err="1" smtClean="0"/>
              <a:t>S.G.R</a:t>
            </a:r>
            <a:r>
              <a:rPr lang="es-EC" sz="2200" dirty="0" smtClean="0"/>
              <a:t>. debe supervisar los planes de emergencia de cada Instalación Estratégica</a:t>
            </a:r>
            <a:endParaRPr lang="es-EC" sz="2200" dirty="0"/>
          </a:p>
        </p:txBody>
      </p:sp>
      <p:sp>
        <p:nvSpPr>
          <p:cNvPr id="54" name="CuadroTexto 53"/>
          <p:cNvSpPr txBox="1"/>
          <p:nvPr/>
        </p:nvSpPr>
        <p:spPr>
          <a:xfrm>
            <a:off x="344264" y="3472329"/>
            <a:ext cx="4924422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bg1"/>
                </a:solidFill>
              </a:rPr>
              <a:t>4. Responsabilidad compartida: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460375" y="4190659"/>
            <a:ext cx="1132114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Coordinación público – privada (administradores y operadores)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Concatenar Planes de Defensa de FF.AA. con Planes de seguridad de Instalaciones Estratégicas.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Programa Europeo  de Protección de Infraestructuras Críticas (</a:t>
            </a:r>
            <a:r>
              <a:rPr lang="es-EC" sz="2200" dirty="0" err="1" smtClean="0"/>
              <a:t>PEPIC</a:t>
            </a:r>
            <a:r>
              <a:rPr lang="es-EC" sz="2200" dirty="0" smtClean="0"/>
              <a:t>) – Designación de una Autoridad responsable: 	Coordinación y comunicación</a:t>
            </a:r>
            <a:br>
              <a:rPr lang="es-EC" sz="2200" dirty="0" smtClean="0"/>
            </a:br>
            <a:r>
              <a:rPr lang="es-EC" sz="2200" dirty="0" smtClean="0"/>
              <a:t>				Planificación escalonada</a:t>
            </a:r>
            <a:br>
              <a:rPr lang="es-EC" sz="2200" dirty="0" smtClean="0"/>
            </a:br>
            <a:r>
              <a:rPr lang="es-EC" sz="2200" dirty="0" smtClean="0"/>
              <a:t>				Equilibrio y eficiencia</a:t>
            </a:r>
            <a:br>
              <a:rPr lang="es-EC" sz="2200" dirty="0" smtClean="0"/>
            </a:br>
            <a:r>
              <a:rPr lang="es-EC" sz="2200" dirty="0" smtClean="0"/>
              <a:t>				</a:t>
            </a:r>
            <a:r>
              <a:rPr lang="es-EC" sz="2200" dirty="0" err="1" smtClean="0"/>
              <a:t>Resiliencia</a:t>
            </a:r>
            <a:r>
              <a:rPr lang="es-EC" sz="2200" dirty="0" smtClean="0"/>
              <a:t> del sistema energético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059212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Criterios para optimizar la protección y defensa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07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54" grpId="0" animBg="1"/>
      <p:bldP spid="5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17" name="Rectángulo 16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28" name="Grupo 27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29" name="Rectángulo 28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21734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 descr="Resultado de imagen para refinería de shushufin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307975" y="1113753"/>
            <a:ext cx="571545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bg1"/>
                </a:solidFill>
              </a:rPr>
              <a:t>5. Protección de información sensible: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60375" y="2002098"/>
            <a:ext cx="11321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Documentación técnica RESERVADA (diseño y construcción)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Entidad gubernamental responsable</a:t>
            </a:r>
            <a:endParaRPr lang="es-EC" sz="2200" dirty="0"/>
          </a:p>
        </p:txBody>
      </p:sp>
      <p:sp>
        <p:nvSpPr>
          <p:cNvPr id="54" name="CuadroTexto 53"/>
          <p:cNvSpPr txBox="1"/>
          <p:nvPr/>
        </p:nvSpPr>
        <p:spPr>
          <a:xfrm>
            <a:off x="344264" y="3472329"/>
            <a:ext cx="4198707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EC" sz="2800" dirty="0">
                <a:solidFill>
                  <a:schemeClr val="bg1"/>
                </a:solidFill>
              </a:rPr>
              <a:t>6</a:t>
            </a:r>
            <a:r>
              <a:rPr lang="es-EC" sz="2800" dirty="0" smtClean="0">
                <a:solidFill>
                  <a:schemeClr val="bg1"/>
                </a:solidFill>
              </a:rPr>
              <a:t>. Inseguridad cibernética: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460375" y="4190659"/>
            <a:ext cx="113211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err="1" smtClean="0"/>
              <a:t>Ciberataques</a:t>
            </a:r>
            <a:r>
              <a:rPr lang="es-EC" sz="2200" dirty="0" smtClean="0"/>
              <a:t> – amenaza </a:t>
            </a:r>
            <a:r>
              <a:rPr lang="es-EC" sz="2200" dirty="0" err="1" smtClean="0"/>
              <a:t>PNSI</a:t>
            </a:r>
            <a:r>
              <a:rPr lang="es-EC" sz="2200" dirty="0" smtClean="0"/>
              <a:t> 2014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No se considera dentro de los Planes de Defensa Militares (no es su función)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Designación de una institución a nivel gobierno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Creación del “Centro de respuesta a Emergencias Informáticas” (</a:t>
            </a:r>
            <a:r>
              <a:rPr lang="es-EC" sz="2200" dirty="0" err="1" smtClean="0"/>
              <a:t>Tcrn</a:t>
            </a:r>
            <a:r>
              <a:rPr lang="es-EC" sz="2200" dirty="0" smtClean="0"/>
              <a:t>. </a:t>
            </a:r>
            <a:r>
              <a:rPr lang="es-EC" sz="2200" dirty="0" err="1" smtClean="0"/>
              <a:t>EMT</a:t>
            </a:r>
            <a:r>
              <a:rPr lang="es-EC" sz="2200" dirty="0" smtClean="0"/>
              <a:t>. </a:t>
            </a:r>
            <a:r>
              <a:rPr lang="es-EC" sz="2200" dirty="0" err="1" smtClean="0"/>
              <a:t>Avc</a:t>
            </a:r>
            <a:r>
              <a:rPr lang="es-EC" sz="2200" dirty="0" smtClean="0"/>
              <a:t>. Víctor Nieto).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045142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Criterios para optimizar la protección y defensa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99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54" grpId="0" animBg="1"/>
      <p:bldP spid="5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17" name="Rectángulo 16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28" name="Grupo 27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29" name="Rectángulo 28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21734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 descr="Resultado de imagen para refinería de shushufin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307975" y="1113753"/>
            <a:ext cx="631054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EC" sz="2800" dirty="0">
                <a:solidFill>
                  <a:schemeClr val="bg1"/>
                </a:solidFill>
              </a:rPr>
              <a:t>7</a:t>
            </a:r>
            <a:r>
              <a:rPr lang="es-EC" sz="2800" dirty="0" smtClean="0">
                <a:solidFill>
                  <a:schemeClr val="bg1"/>
                </a:solidFill>
              </a:rPr>
              <a:t>. Protección de las líneas de suministro: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60375" y="2002098"/>
            <a:ext cx="11321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err="1" smtClean="0"/>
              <a:t>ESN</a:t>
            </a:r>
            <a:r>
              <a:rPr lang="es-EC" sz="2200" dirty="0" smtClean="0"/>
              <a:t> España – vulnerabilidad en la línea de suministro (marítimas)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12 a 13 tanqueros arriban y zarpan de </a:t>
            </a:r>
            <a:r>
              <a:rPr lang="es-EC" sz="2200" dirty="0" err="1" smtClean="0"/>
              <a:t>SUINBA</a:t>
            </a:r>
            <a:r>
              <a:rPr lang="es-EC" sz="2200" dirty="0" smtClean="0"/>
              <a:t>, </a:t>
            </a:r>
            <a:r>
              <a:rPr lang="es-EC" sz="2200" dirty="0" err="1" smtClean="0"/>
              <a:t>EE.UU</a:t>
            </a:r>
            <a:r>
              <a:rPr lang="es-EC" sz="2200" dirty="0" smtClean="0"/>
              <a:t>, Panamá y Holanda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A futuro – protección de las LL.CC.MM. ecuatorianas</a:t>
            </a:r>
            <a:endParaRPr lang="es-EC" sz="2200" dirty="0"/>
          </a:p>
        </p:txBody>
      </p:sp>
      <p:sp>
        <p:nvSpPr>
          <p:cNvPr id="54" name="CuadroTexto 53"/>
          <p:cNvSpPr txBox="1"/>
          <p:nvPr/>
        </p:nvSpPr>
        <p:spPr>
          <a:xfrm>
            <a:off x="344264" y="3988403"/>
            <a:ext cx="5954936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bg1"/>
                </a:solidFill>
              </a:rPr>
              <a:t>8. Diplomacia económica y energética: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460375" y="4706733"/>
            <a:ext cx="11321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Fin precautelar el suministro – mantener buenas relaciones con proveedores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Política Exterior coherente y estable.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059208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Criterios para optimizar la protección y defensa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546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54" grpId="0" animBg="1"/>
      <p:bldP spid="5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17" name="Rectángulo 16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28" name="Grupo 27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29" name="Rectángulo 28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21734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 descr="Resultado de imagen para refinería de shushufin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307975" y="1113753"/>
            <a:ext cx="631054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bg1"/>
                </a:solidFill>
              </a:rPr>
              <a:t>9. Diversificación de la Matriz Energética: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60375" y="2002098"/>
            <a:ext cx="11321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Diferentes:  fuentes, proveedores y rutas de transporte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Reducir la dependencia de un solo proveedor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Panamá 57,59%,  EE.UU. 36,16% y Holanda 6,25%.</a:t>
            </a:r>
            <a:endParaRPr lang="es-EC" sz="2200" dirty="0"/>
          </a:p>
        </p:txBody>
      </p:sp>
      <p:sp>
        <p:nvSpPr>
          <p:cNvPr id="54" name="CuadroTexto 53"/>
          <p:cNvSpPr txBox="1"/>
          <p:nvPr/>
        </p:nvSpPr>
        <p:spPr>
          <a:xfrm>
            <a:off x="344264" y="3988403"/>
            <a:ext cx="617265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bg1"/>
                </a:solidFill>
              </a:rPr>
              <a:t>10. Incremento de Energías Renovables: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460375" y="4706733"/>
            <a:ext cx="11321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Diversificación con </a:t>
            </a:r>
            <a:r>
              <a:rPr lang="es-EC" sz="2200" dirty="0" err="1" smtClean="0"/>
              <a:t>ERNC</a:t>
            </a:r>
            <a:endParaRPr lang="es-EC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Impulso y políticas gubernamentales – atraer inversión extranjera – estabilidad política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073276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Criterios para optimizar la protección y defensa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138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54" grpId="0" animBg="1"/>
      <p:bldP spid="5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17" name="Rectángulo 16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28" name="Grupo 27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29" name="Rectángulo 28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21734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 descr="Resultado de imagen para refinería de shushufin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307974" y="1113753"/>
            <a:ext cx="8124826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bg1"/>
                </a:solidFill>
              </a:rPr>
              <a:t>11. Eficiencia Energética y subsidio a los combustibles: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60375" y="1813167"/>
            <a:ext cx="1132114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Subsidios generan problemas de seguridad y consumo</a:t>
            </a:r>
            <a:br>
              <a:rPr lang="es-EC" sz="2200" dirty="0" smtClean="0"/>
            </a:br>
            <a:r>
              <a:rPr lang="es-EC" sz="2200" dirty="0" smtClean="0"/>
              <a:t>	Crimen organizado – bandas transnacionales – contrabando y tráfico ilícito</a:t>
            </a:r>
            <a:br>
              <a:rPr lang="es-EC" sz="2200" dirty="0" smtClean="0"/>
            </a:br>
            <a:r>
              <a:rPr lang="es-EC" sz="2200" dirty="0" smtClean="0"/>
              <a:t>	No permite un consumo energético eficiente</a:t>
            </a:r>
            <a:br>
              <a:rPr lang="es-EC" sz="2200" dirty="0" smtClean="0"/>
            </a:br>
            <a:r>
              <a:rPr lang="es-EC" sz="2200" dirty="0" smtClean="0"/>
              <a:t>	Limitante para el desarrollo de energías renovables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Evaluación técnica, focalización – eliminación (única forma de frenar el contrabando)	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344264" y="3988403"/>
            <a:ext cx="4663165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chemeClr val="bg1"/>
                </a:solidFill>
              </a:rPr>
              <a:t>12. Cooperación internacional: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460375" y="4706733"/>
            <a:ext cx="113211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/>
              <a:t>Interconexión para asegurar el suministro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Libro Verde Europeo – Protección de Infraestructuras Críticas (2005)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err="1" smtClean="0"/>
              <a:t>IIRSA</a:t>
            </a:r>
            <a:r>
              <a:rPr lang="es-EC" sz="2200" dirty="0" smtClean="0"/>
              <a:t> – Iniciativa para la Integración Regional Suramericana – </a:t>
            </a:r>
            <a:r>
              <a:rPr lang="es-EC" sz="2200" dirty="0" err="1" smtClean="0"/>
              <a:t>UNASUR</a:t>
            </a:r>
            <a:r>
              <a:rPr lang="es-EC" sz="2200" dirty="0" smtClean="0"/>
              <a:t> (2000)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200" dirty="0" smtClean="0"/>
              <a:t>Plantea solo integración más no protección – debe implementarse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2988872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Criterios para optimizar la protección y defensa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256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54" grpId="0" animBg="1"/>
      <p:bldP spid="5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E02949-4CF0-41F9-868E-9DB81E933003}" type="slidenum">
              <a:rPr lang="es-EC" sz="140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s-EC" sz="14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194769" y="2093019"/>
            <a:ext cx="6919901" cy="1569660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C" sz="4800" kern="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Conclusiones y Recomendación</a:t>
            </a:r>
          </a:p>
        </p:txBody>
      </p:sp>
    </p:spTree>
    <p:extLst>
      <p:ext uri="{BB962C8B-B14F-4D97-AF65-F5344CB8AC3E}">
        <p14:creationId xmlns:p14="http://schemas.microsoft.com/office/powerpoint/2010/main" val="333475554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14" name="Rectángulo 13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26" name="Grupo 25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27" name="Rectángulo 26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9" name="Marcador de número de diapositiva 18"/>
          <p:cNvSpPr>
            <a:spLocks noGrp="1"/>
          </p:cNvSpPr>
          <p:nvPr>
            <p:ph type="sldNum" sz="quarter" idx="12"/>
          </p:nvPr>
        </p:nvSpPr>
        <p:spPr>
          <a:xfrm>
            <a:off x="9448800" y="6356023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00966468-81FB-459C-BDE0-F1EF64F727CC}" type="slidenum">
              <a:rPr lang="es-EC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39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68652" y="1263089"/>
            <a:ext cx="11117658" cy="2585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L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El aumento de la eficiencia energética, el incremento de la participación de energías renovables, el mayor aprovechamiento del gas natural y el aseguramiento futuro del suministro eléctrico, en conjunto con los planes e intenciones de reducir la dependencia de combustibles fósiles importados, permite establecer que el cambio en la Matriz Energética ecuatoriana efectuado entre el 2000 y 2015 es positivo, sin embargo, requiere que se concreten las acciones tendientes a alcanzar la producción endógena de derivados de petróleo para consolidarse a futuro.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49553" y="3981699"/>
            <a:ext cx="11082488" cy="25340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CL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La reflexión colectiva de varios expertos, recopilada en el resultado final del análisis estructural realizado al sistema “Energía - Seguridad”, permite aseverar que el cambio en la Matriz Energética del Ecuador, influye positivamente, en forma indirecta y relativamente fuerte sobre la Seguridad Nacional del Estado ecuatoriano, materializando dicha influencia a través de su aporte a la Seguridad Energética, la Soberanía Energética, la Economía Nacional y los Objetivos Nacionales del país.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002938" y="155067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9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61740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60403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Antecedentes del Estudio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193059" y="857407"/>
            <a:ext cx="4951565" cy="3440576"/>
            <a:chOff x="193060" y="850394"/>
            <a:chExt cx="4951565" cy="3440576"/>
          </a:xfrm>
        </p:grpSpPr>
        <p:sp>
          <p:nvSpPr>
            <p:cNvPr id="2" name="CuadroTexto 1"/>
            <p:cNvSpPr txBox="1"/>
            <p:nvPr/>
          </p:nvSpPr>
          <p:spPr>
            <a:xfrm>
              <a:off x="193060" y="850394"/>
              <a:ext cx="49515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400" b="1" dirty="0" smtClean="0">
                  <a:solidFill>
                    <a:srgbClr val="C00000"/>
                  </a:solidFill>
                </a:rPr>
                <a:t>Incremento del consumo energético</a:t>
              </a:r>
              <a:endParaRPr lang="es-EC" sz="2400" b="1" dirty="0">
                <a:solidFill>
                  <a:srgbClr val="C00000"/>
                </a:solidFill>
              </a:endParaRPr>
            </a:p>
          </p:txBody>
        </p:sp>
        <p:pic>
          <p:nvPicPr>
            <p:cNvPr id="4100" name="Picture 4" descr="Resultado de imagen para recursos energéticos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32"/>
            <a:stretch/>
          </p:blipFill>
          <p:spPr bwMode="auto">
            <a:xfrm>
              <a:off x="527389" y="1295159"/>
              <a:ext cx="4217141" cy="2995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o 10"/>
          <p:cNvGrpSpPr/>
          <p:nvPr/>
        </p:nvGrpSpPr>
        <p:grpSpPr>
          <a:xfrm>
            <a:off x="112554" y="4314399"/>
            <a:ext cx="4951565" cy="2340787"/>
            <a:chOff x="112554" y="4314399"/>
            <a:chExt cx="4951565" cy="2340787"/>
          </a:xfrm>
        </p:grpSpPr>
        <p:pic>
          <p:nvPicPr>
            <p:cNvPr id="4102" name="Picture 6" descr="Resultado de imagen para el petróleo se está acabando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06" y="4773357"/>
              <a:ext cx="2083509" cy="1850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Resultado de imagen para el petróleo se está acabando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8842" y="4858727"/>
              <a:ext cx="2395277" cy="179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uadroTexto 24"/>
            <p:cNvSpPr txBox="1"/>
            <p:nvPr/>
          </p:nvSpPr>
          <p:spPr>
            <a:xfrm>
              <a:off x="112554" y="4314399"/>
              <a:ext cx="49515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400" b="1" dirty="0" smtClean="0">
                  <a:solidFill>
                    <a:srgbClr val="C00000"/>
                  </a:solidFill>
                </a:rPr>
                <a:t>Reducción de recursos energéticos</a:t>
              </a:r>
              <a:endParaRPr lang="es-EC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936815" y="1231946"/>
            <a:ext cx="5479388" cy="5353450"/>
            <a:chOff x="5936815" y="1231946"/>
            <a:chExt cx="5479388" cy="5353450"/>
          </a:xfrm>
        </p:grpSpPr>
        <p:pic>
          <p:nvPicPr>
            <p:cNvPr id="4108" name="Picture 12" descr="Resultado de imagen para lucha por los recursos energético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815" y="1231946"/>
              <a:ext cx="5479388" cy="4898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CuadroTexto 28"/>
            <p:cNvSpPr txBox="1"/>
            <p:nvPr/>
          </p:nvSpPr>
          <p:spPr>
            <a:xfrm>
              <a:off x="6256405" y="6123731"/>
              <a:ext cx="49515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400" b="1" dirty="0" smtClean="0">
                  <a:solidFill>
                    <a:srgbClr val="C00000"/>
                  </a:solidFill>
                </a:rPr>
                <a:t>Crisis energéticas</a:t>
              </a:r>
              <a:endParaRPr lang="es-EC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279366" y="1355959"/>
            <a:ext cx="6640151" cy="4875336"/>
            <a:chOff x="5551849" y="874206"/>
            <a:chExt cx="6640151" cy="4875336"/>
          </a:xfrm>
        </p:grpSpPr>
        <p:pic>
          <p:nvPicPr>
            <p:cNvPr id="4098" name="Picture 2" descr="Resultado de imagen para pnuma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6" t="13429" r="12962" b="19811"/>
            <a:stretch/>
          </p:blipFill>
          <p:spPr bwMode="auto">
            <a:xfrm>
              <a:off x="6006868" y="874206"/>
              <a:ext cx="5158597" cy="2225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uadroTexto 17"/>
            <p:cNvSpPr txBox="1"/>
            <p:nvPr/>
          </p:nvSpPr>
          <p:spPr>
            <a:xfrm>
              <a:off x="6366293" y="3243513"/>
              <a:ext cx="4572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400" b="1" dirty="0" smtClean="0">
                  <a:solidFill>
                    <a:srgbClr val="C00000"/>
                  </a:solidFill>
                </a:rPr>
                <a:t>Minimizar inseguridad energética</a:t>
              </a:r>
              <a:endParaRPr lang="es-EC" sz="2400" dirty="0"/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5551849" y="3687439"/>
              <a:ext cx="664015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arenR"/>
              </a:pPr>
              <a:r>
                <a:rPr lang="es-EC" sz="2200" dirty="0" smtClean="0"/>
                <a:t>Manejo de </a:t>
              </a:r>
              <a:r>
                <a:rPr lang="es-EC" sz="2200" u="sng" dirty="0" smtClean="0"/>
                <a:t>riesgos</a:t>
              </a:r>
              <a:r>
                <a:rPr lang="es-EC" sz="2200" dirty="0" smtClean="0"/>
                <a:t> para evitar interrupciones</a:t>
              </a:r>
            </a:p>
            <a:p>
              <a:pPr marL="457200" indent="-457200">
                <a:buAutoNum type="arabicParenR"/>
              </a:pPr>
              <a:r>
                <a:rPr lang="es-EC" sz="2200" dirty="0" smtClean="0"/>
                <a:t>Aumentar la </a:t>
              </a:r>
              <a:r>
                <a:rPr lang="es-EC" sz="2200" u="sng" dirty="0" smtClean="0"/>
                <a:t>capacidad de generación</a:t>
              </a:r>
            </a:p>
            <a:p>
              <a:pPr marL="457200" indent="-457200">
                <a:buAutoNum type="arabicParenR"/>
              </a:pPr>
              <a:r>
                <a:rPr lang="es-EC" sz="2200" dirty="0" smtClean="0"/>
                <a:t>Acceso a fuentes </a:t>
              </a:r>
              <a:r>
                <a:rPr lang="es-EC" sz="2200" u="sng" dirty="0" smtClean="0"/>
                <a:t>renovables</a:t>
              </a:r>
            </a:p>
            <a:p>
              <a:pPr marL="457200" indent="-457200">
                <a:buAutoNum type="arabicParenR"/>
              </a:pPr>
              <a:r>
                <a:rPr lang="es-EC" sz="2200" dirty="0" smtClean="0"/>
                <a:t>Modificar la </a:t>
              </a:r>
              <a:r>
                <a:rPr lang="es-EC" sz="2200" u="sng" dirty="0"/>
                <a:t>m</a:t>
              </a:r>
              <a:r>
                <a:rPr lang="es-EC" sz="2200" u="sng" dirty="0" smtClean="0"/>
                <a:t>atriz </a:t>
              </a:r>
              <a:r>
                <a:rPr lang="es-EC" sz="2200" u="sng" dirty="0"/>
                <a:t>e</a:t>
              </a:r>
              <a:r>
                <a:rPr lang="es-EC" sz="2200" u="sng" dirty="0" smtClean="0"/>
                <a:t>nergética </a:t>
              </a:r>
              <a:r>
                <a:rPr lang="es-EC" sz="2200" dirty="0" smtClean="0"/>
                <a:t>y su </a:t>
              </a:r>
              <a:r>
                <a:rPr lang="es-EC" sz="2200" u="sng" dirty="0" smtClean="0"/>
                <a:t>dependencia de energías importadas</a:t>
              </a:r>
            </a:p>
            <a:p>
              <a:pPr algn="r"/>
              <a:r>
                <a:rPr lang="es-EC" dirty="0" err="1" smtClean="0"/>
                <a:t>PNUMA</a:t>
              </a:r>
              <a:r>
                <a:rPr lang="es-EC" dirty="0" smtClean="0"/>
                <a:t> 2011</a:t>
              </a:r>
              <a:endParaRPr lang="es-EC" dirty="0"/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46" name="Rectángulo 45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48" name="Imagen 4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49" name="Grupo 48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50" name="Rectángulo 49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1" name="Rectángulo 50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001236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13" name="Rectángulo 12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25" name="Grupo 24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26" name="Rectángulo 25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9" name="Marcador de número de diapositiva 18"/>
          <p:cNvSpPr>
            <a:spLocks noGrp="1"/>
          </p:cNvSpPr>
          <p:nvPr>
            <p:ph type="sldNum" sz="quarter" idx="12"/>
          </p:nvPr>
        </p:nvSpPr>
        <p:spPr>
          <a:xfrm>
            <a:off x="9448800" y="6333164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00966468-81FB-459C-BDE0-F1EF64F727CC}" type="slidenum">
              <a:rPr lang="es-EC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40</a:t>
            </a:fld>
            <a:endParaRPr lang="es-EC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33047" y="1353242"/>
            <a:ext cx="11117658" cy="21185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CL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La aplicación de la nueva concepción de la Seguridad Energética para el establecimiento de criterios que optimicen la protección y defensa de la Matriz Energética ecuatoriana en todo su conjunto, permitirá coadyuvar al aseguramiento de la disponibilidad, accesibilidad, asequibilidad y aceptabilidad de los recursos energéticos necesarios para el normal desenvolvimiento del Estado ecuatoriano y sus ciudadanos. 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946668" y="155067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647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13" name="Rectángulo 12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grpSp>
        <p:nvGrpSpPr>
          <p:cNvPr id="25" name="Grupo 24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26" name="Rectángulo 25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9" name="Marcador de número de diapositiva 18"/>
          <p:cNvSpPr>
            <a:spLocks noGrp="1"/>
          </p:cNvSpPr>
          <p:nvPr>
            <p:ph type="sldNum" sz="quarter" idx="12"/>
          </p:nvPr>
        </p:nvSpPr>
        <p:spPr>
          <a:xfrm>
            <a:off x="9448800" y="6344593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00966468-81FB-459C-BDE0-F1EF64F727CC}" type="slidenum">
              <a:rPr lang="es-EC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41</a:t>
            </a:fld>
            <a:endParaRPr lang="es-EC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49553" y="1628706"/>
            <a:ext cx="11082488" cy="17030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CL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Solicitar a los estamentos de planificación correspondientes, la evaluación y determinación del nivel de pertinencia de los criterios planteados para optimizar la protección y defensa de la Matriz Energética ecuatoriana, a fin de que sean considerados dentro de los Planes de Defensa del país.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031073" y="155067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Recomendación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1021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E02949-4CF0-41F9-868E-9DB81E933003}" type="slidenum">
              <a:rPr lang="es-EC" sz="140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s-EC" sz="14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194769" y="2093019"/>
            <a:ext cx="6919901" cy="830997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C" sz="4800" kern="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340152101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o 46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48" name="Rectángulo 47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49" name="Imagen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50" name="Imagen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61740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031074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Seguridad Energética UE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5" y="3163080"/>
            <a:ext cx="5476940" cy="307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o 17"/>
          <p:cNvGrpSpPr/>
          <p:nvPr/>
        </p:nvGrpSpPr>
        <p:grpSpPr>
          <a:xfrm>
            <a:off x="7011031" y="794330"/>
            <a:ext cx="4598670" cy="5561697"/>
            <a:chOff x="-4027" y="828336"/>
            <a:chExt cx="4598670" cy="5561697"/>
          </a:xfrm>
        </p:grpSpPr>
        <p:pic>
          <p:nvPicPr>
            <p:cNvPr id="1026" name="Picture 2" descr="Resultado de imagen para crisis de gas rus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00107"/>
              <a:ext cx="4553585" cy="2789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n relacionad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27" y="1261709"/>
              <a:ext cx="4598670" cy="2338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uadroTexto 1"/>
            <p:cNvSpPr txBox="1"/>
            <p:nvPr/>
          </p:nvSpPr>
          <p:spPr>
            <a:xfrm>
              <a:off x="151250" y="828336"/>
              <a:ext cx="4147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400" b="1" dirty="0" smtClean="0">
                  <a:solidFill>
                    <a:srgbClr val="C00000"/>
                  </a:solidFill>
                </a:rPr>
                <a:t>Crisis de Ucrania (Enero  2009)</a:t>
              </a:r>
              <a:endParaRPr lang="es-EC" sz="24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084" name="Picture 12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31" y="1083878"/>
            <a:ext cx="2747059" cy="183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o 19"/>
          <p:cNvGrpSpPr/>
          <p:nvPr/>
        </p:nvGrpSpPr>
        <p:grpSpPr>
          <a:xfrm>
            <a:off x="361637" y="1148034"/>
            <a:ext cx="6230672" cy="1798545"/>
            <a:chOff x="1" y="6522519"/>
            <a:chExt cx="6230672" cy="1798545"/>
          </a:xfrm>
        </p:grpSpPr>
        <p:sp>
          <p:nvSpPr>
            <p:cNvPr id="31" name="CuadroTexto 30"/>
            <p:cNvSpPr txBox="1"/>
            <p:nvPr/>
          </p:nvSpPr>
          <p:spPr>
            <a:xfrm>
              <a:off x="713843" y="6522519"/>
              <a:ext cx="4572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400" b="1" dirty="0" smtClean="0">
                  <a:solidFill>
                    <a:srgbClr val="C00000"/>
                  </a:solidFill>
                </a:rPr>
                <a:t>Seguridad energética</a:t>
              </a:r>
              <a:endParaRPr lang="es-EC" sz="2400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1" y="6936069"/>
              <a:ext cx="62306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200" dirty="0" smtClean="0"/>
                <a:t>Aseguramiento de la disponibilidad, accesibilidad, asequibilidad  y aceptabilidad del flujo energético para el Estado.</a:t>
              </a:r>
            </a:p>
            <a:p>
              <a:pPr algn="r"/>
              <a:r>
                <a:rPr lang="es-EC" dirty="0" err="1" smtClean="0"/>
                <a:t>European</a:t>
              </a:r>
              <a:r>
                <a:rPr lang="es-EC" dirty="0" smtClean="0"/>
                <a:t> </a:t>
              </a:r>
              <a:r>
                <a:rPr lang="es-EC" dirty="0" err="1" smtClean="0"/>
                <a:t>Union</a:t>
              </a:r>
              <a:r>
                <a:rPr lang="es-EC" dirty="0" smtClean="0"/>
                <a:t> Global </a:t>
              </a:r>
              <a:r>
                <a:rPr lang="es-EC" dirty="0" err="1" smtClean="0"/>
                <a:t>Strategy</a:t>
              </a:r>
              <a:r>
                <a:rPr lang="es-EC" dirty="0" smtClean="0"/>
                <a:t> 2016</a:t>
              </a:r>
              <a:endParaRPr lang="es-EC" dirty="0"/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6821954" y="761002"/>
            <a:ext cx="4993919" cy="5610198"/>
            <a:chOff x="9589394" y="991956"/>
            <a:chExt cx="4993919" cy="5610198"/>
          </a:xfrm>
        </p:grpSpPr>
        <p:pic>
          <p:nvPicPr>
            <p:cNvPr id="3080" name="Picture 8" descr="Resultado de imagen para isis petróle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9394" y="1476699"/>
              <a:ext cx="4993133" cy="1823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uadroTexto 26"/>
            <p:cNvSpPr txBox="1"/>
            <p:nvPr/>
          </p:nvSpPr>
          <p:spPr>
            <a:xfrm>
              <a:off x="10957769" y="991956"/>
              <a:ext cx="25881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400" b="1" dirty="0" smtClean="0">
                  <a:solidFill>
                    <a:srgbClr val="C00000"/>
                  </a:solidFill>
                </a:rPr>
                <a:t>Nuevas amenazas</a:t>
              </a:r>
              <a:endParaRPr lang="es-EC" sz="2400" dirty="0"/>
            </a:p>
          </p:txBody>
        </p:sp>
        <p:pic>
          <p:nvPicPr>
            <p:cNvPr id="3082" name="Picture 10" descr="Resultado de imagen para piratería de petrolero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4351" y="3300191"/>
              <a:ext cx="4968962" cy="163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 descr="Resultado de imagen para huracan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34" b="10166"/>
            <a:stretch/>
          </p:blipFill>
          <p:spPr bwMode="auto">
            <a:xfrm>
              <a:off x="9614351" y="4933361"/>
              <a:ext cx="4968176" cy="1668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o 12"/>
          <p:cNvGrpSpPr/>
          <p:nvPr/>
        </p:nvGrpSpPr>
        <p:grpSpPr>
          <a:xfrm>
            <a:off x="5568361" y="1867202"/>
            <a:ext cx="6640151" cy="4179126"/>
            <a:chOff x="4292117" y="5127787"/>
            <a:chExt cx="6640151" cy="4179126"/>
          </a:xfrm>
        </p:grpSpPr>
        <p:grpSp>
          <p:nvGrpSpPr>
            <p:cNvPr id="12" name="Grupo 11"/>
            <p:cNvGrpSpPr/>
            <p:nvPr/>
          </p:nvGrpSpPr>
          <p:grpSpPr>
            <a:xfrm>
              <a:off x="5622820" y="5127787"/>
              <a:ext cx="3736212" cy="1647825"/>
              <a:chOff x="6158115" y="4899382"/>
              <a:chExt cx="3736212" cy="1647825"/>
            </a:xfrm>
          </p:grpSpPr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58115" y="4899382"/>
                <a:ext cx="3714750" cy="1647825"/>
              </a:xfrm>
              <a:prstGeom prst="rect">
                <a:avLst/>
              </a:prstGeom>
            </p:spPr>
          </p:pic>
          <p:sp>
            <p:nvSpPr>
              <p:cNvPr id="11" name="CuadroTexto 10"/>
              <p:cNvSpPr txBox="1"/>
              <p:nvPr/>
            </p:nvSpPr>
            <p:spPr>
              <a:xfrm>
                <a:off x="9155971" y="6167598"/>
                <a:ext cx="738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2016</a:t>
                </a:r>
                <a:endParaRPr lang="es-EC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CuadroTexto 21"/>
            <p:cNvSpPr txBox="1"/>
            <p:nvPr/>
          </p:nvSpPr>
          <p:spPr>
            <a:xfrm>
              <a:off x="5106694" y="6831850"/>
              <a:ext cx="4572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400" b="1" dirty="0" smtClean="0">
                  <a:solidFill>
                    <a:srgbClr val="C00000"/>
                  </a:solidFill>
                </a:rPr>
                <a:t>Minimizar inseguridad energética</a:t>
              </a:r>
              <a:endParaRPr lang="es-EC" sz="2400" dirty="0"/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4292117" y="7244810"/>
              <a:ext cx="664015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arenR"/>
              </a:pPr>
              <a:r>
                <a:rPr lang="es-EC" sz="2200" u="sng" dirty="0" smtClean="0"/>
                <a:t>Diversificación de fuentes </a:t>
              </a:r>
              <a:r>
                <a:rPr lang="es-EC" sz="2200" dirty="0" smtClean="0"/>
                <a:t>diferentes a la Rusa</a:t>
              </a:r>
            </a:p>
            <a:p>
              <a:pPr marL="457200" indent="-457200">
                <a:buAutoNum type="arabicParenR"/>
              </a:pPr>
              <a:r>
                <a:rPr lang="es-EC" sz="2200" u="sng" dirty="0" smtClean="0"/>
                <a:t>Interconexión</a:t>
              </a:r>
              <a:r>
                <a:rPr lang="es-EC" sz="2200" dirty="0" smtClean="0"/>
                <a:t> para intercambio de energía</a:t>
              </a:r>
            </a:p>
            <a:p>
              <a:pPr marL="457200" indent="-457200">
                <a:buAutoNum type="arabicParenR"/>
              </a:pPr>
              <a:r>
                <a:rPr lang="es-EC" sz="2200" dirty="0" smtClean="0"/>
                <a:t>Aumentar la </a:t>
              </a:r>
              <a:r>
                <a:rPr lang="es-EC" sz="2200" u="sng" dirty="0" smtClean="0"/>
                <a:t>eficiencia energética</a:t>
              </a:r>
            </a:p>
            <a:p>
              <a:pPr marL="457200" indent="-457200">
                <a:buAutoNum type="arabicParenR"/>
              </a:pPr>
              <a:r>
                <a:rPr lang="es-EC" sz="2200" u="sng" dirty="0" smtClean="0"/>
                <a:t>Disminuir</a:t>
              </a:r>
              <a:r>
                <a:rPr lang="es-EC" sz="2200" dirty="0" smtClean="0"/>
                <a:t> la </a:t>
              </a:r>
              <a:r>
                <a:rPr lang="es-EC" sz="2200" u="sng" dirty="0" smtClean="0"/>
                <a:t>dependencia de importaciones</a:t>
              </a:r>
            </a:p>
            <a:p>
              <a:pPr marL="457200" indent="-457200">
                <a:buAutoNum type="arabicParenR"/>
              </a:pPr>
              <a:r>
                <a:rPr lang="es-EC" sz="2200" dirty="0" smtClean="0"/>
                <a:t>Investigación y desarrollo tecnológico</a:t>
              </a:r>
            </a:p>
            <a:p>
              <a:pPr algn="r"/>
              <a:r>
                <a:rPr lang="es-EC" dirty="0" err="1" smtClean="0"/>
                <a:t>European</a:t>
              </a:r>
              <a:r>
                <a:rPr lang="es-EC" dirty="0" smtClean="0"/>
                <a:t> </a:t>
              </a:r>
              <a:r>
                <a:rPr lang="es-EC" dirty="0" err="1" smtClean="0"/>
                <a:t>Union</a:t>
              </a:r>
              <a:r>
                <a:rPr lang="es-EC" dirty="0" smtClean="0"/>
                <a:t> Global </a:t>
              </a:r>
              <a:r>
                <a:rPr lang="es-EC" dirty="0" err="1" smtClean="0"/>
                <a:t>Strategy</a:t>
              </a:r>
              <a:r>
                <a:rPr lang="es-EC" dirty="0" smtClean="0"/>
                <a:t> 2016</a:t>
              </a:r>
              <a:endParaRPr lang="es-EC" dirty="0"/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52" name="Rectángulo 51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2936791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0248 0.45139 " pathEditMode="relative" rAng="0" ptsTypes="AA">
                                      <p:cBhvr>
                                        <p:cTn id="56" dur="1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225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38" name="Rectángulo 37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21734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002943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Seguridad Energética España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5935228" y="1117344"/>
            <a:ext cx="6517468" cy="2504889"/>
            <a:chOff x="4187318" y="3994451"/>
            <a:chExt cx="8813116" cy="2504889"/>
          </a:xfrm>
        </p:grpSpPr>
        <p:sp>
          <p:nvSpPr>
            <p:cNvPr id="26" name="CuadroTexto 25"/>
            <p:cNvSpPr txBox="1"/>
            <p:nvPr/>
          </p:nvSpPr>
          <p:spPr>
            <a:xfrm>
              <a:off x="5618877" y="3994451"/>
              <a:ext cx="62933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400" b="1" dirty="0" smtClean="0">
                  <a:solidFill>
                    <a:srgbClr val="C00000"/>
                  </a:solidFill>
                </a:rPr>
                <a:t>Aumentar la seguridad energética</a:t>
              </a:r>
              <a:endParaRPr lang="es-EC" sz="2400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4187318" y="4375682"/>
              <a:ext cx="8813116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arenR"/>
              </a:pPr>
              <a:r>
                <a:rPr lang="es-EC" sz="2200" u="sng" dirty="0" smtClean="0"/>
                <a:t>Diversificar la </a:t>
              </a:r>
              <a:r>
                <a:rPr lang="es-EC" sz="2200" u="sng" dirty="0"/>
                <a:t>m</a:t>
              </a:r>
              <a:r>
                <a:rPr lang="es-EC" sz="2200" u="sng" dirty="0" smtClean="0"/>
                <a:t>atriz </a:t>
              </a:r>
              <a:r>
                <a:rPr lang="es-EC" sz="2200" u="sng" dirty="0"/>
                <a:t>e</a:t>
              </a:r>
              <a:r>
                <a:rPr lang="es-EC" sz="2200" u="sng" dirty="0" smtClean="0"/>
                <a:t>nergética</a:t>
              </a:r>
              <a:endParaRPr lang="es-EC" sz="2200" u="sng" dirty="0"/>
            </a:p>
            <a:p>
              <a:pPr marL="457200" indent="-457200">
                <a:buAutoNum type="arabicParenR"/>
              </a:pPr>
              <a:r>
                <a:rPr lang="es-EC" sz="2200" u="sng" dirty="0" smtClean="0"/>
                <a:t>Producción propia </a:t>
              </a:r>
              <a:r>
                <a:rPr lang="es-EC" sz="2200" dirty="0" smtClean="0"/>
                <a:t>de energía</a:t>
              </a:r>
              <a:endParaRPr lang="es-EC" sz="2200" dirty="0"/>
            </a:p>
            <a:p>
              <a:pPr marL="457200" indent="-457200">
                <a:buAutoNum type="arabicParenR"/>
              </a:pPr>
              <a:r>
                <a:rPr lang="es-EC" sz="2200" dirty="0" smtClean="0"/>
                <a:t>Impulso a las </a:t>
              </a:r>
              <a:r>
                <a:rPr lang="es-EC" sz="2200" u="sng" dirty="0" smtClean="0"/>
                <a:t>energías renovables</a:t>
              </a:r>
              <a:endParaRPr lang="es-EC" sz="2200" u="sng" dirty="0"/>
            </a:p>
            <a:p>
              <a:pPr marL="457200" indent="-457200">
                <a:buAutoNum type="arabicParenR"/>
              </a:pPr>
              <a:r>
                <a:rPr lang="es-EC" sz="2200" u="sng" dirty="0" smtClean="0"/>
                <a:t>Interconexión</a:t>
              </a:r>
              <a:r>
                <a:rPr lang="es-EC" sz="2200" dirty="0" smtClean="0"/>
                <a:t> con la UE</a:t>
              </a:r>
            </a:p>
            <a:p>
              <a:pPr marL="457200" indent="-457200">
                <a:buAutoNum type="arabicParenR"/>
              </a:pPr>
              <a:r>
                <a:rPr lang="es-EC" sz="2200" dirty="0" smtClean="0"/>
                <a:t>Refuerzo de la seguridad de las infraestructuras</a:t>
              </a:r>
              <a:endParaRPr lang="es-EC" sz="2200" dirty="0"/>
            </a:p>
            <a:p>
              <a:pPr marL="457200" indent="-457200">
                <a:buAutoNum type="arabicParenR"/>
              </a:pPr>
              <a:r>
                <a:rPr lang="es-EC" sz="2200" dirty="0" smtClean="0"/>
                <a:t>Mejora de la </a:t>
              </a:r>
              <a:r>
                <a:rPr lang="es-EC" sz="2200" u="sng" dirty="0" smtClean="0"/>
                <a:t>eficiencia energética</a:t>
              </a:r>
            </a:p>
          </p:txBody>
        </p:sp>
      </p:grpSp>
      <p:pic>
        <p:nvPicPr>
          <p:cNvPr id="6150" name="Picture 6" descr="Resultado de imagen para gobierno españ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54" y="5092152"/>
            <a:ext cx="3018946" cy="14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n para seguridad energétic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r="8259"/>
          <a:stretch/>
        </p:blipFill>
        <p:spPr bwMode="auto">
          <a:xfrm>
            <a:off x="254319" y="1062436"/>
            <a:ext cx="5423470" cy="374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6039530" y="4079142"/>
            <a:ext cx="5712705" cy="1803241"/>
            <a:chOff x="6090797" y="6989133"/>
            <a:chExt cx="5712705" cy="1803241"/>
          </a:xfrm>
        </p:grpSpPr>
        <p:sp>
          <p:nvSpPr>
            <p:cNvPr id="35" name="CuadroTexto 34"/>
            <p:cNvSpPr txBox="1"/>
            <p:nvPr/>
          </p:nvSpPr>
          <p:spPr>
            <a:xfrm>
              <a:off x="7301862" y="6989133"/>
              <a:ext cx="2819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400" b="1" dirty="0" smtClean="0">
                  <a:solidFill>
                    <a:srgbClr val="C00000"/>
                  </a:solidFill>
                </a:rPr>
                <a:t>Seguridad Nacional</a:t>
              </a:r>
              <a:endParaRPr lang="es-EC" sz="2400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6090797" y="7345824"/>
              <a:ext cx="571270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200" dirty="0" smtClean="0"/>
                <a:t>La acción del Estado dirigida a proteger la libertad, los derechos y bienestar de los ciudadanos, garantizando la defensa del Estado, sus principios y valores constitucionales.</a:t>
              </a: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42" name="Rectángulo 41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3" name="Rectángulo 42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167650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o 38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40" name="Rectángulo 39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41" name="Imagen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21734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031072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Seguridad Energética regional y local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Resultado de imagen para estrategia nacional de defensa brasil 2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37" y="883225"/>
            <a:ext cx="3048099" cy="257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705" y="883225"/>
            <a:ext cx="2956531" cy="25591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170" name="Picture 2" descr="Resultado de imagen para estrategia nacional de seguridad y defensa de chi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405" y="892746"/>
            <a:ext cx="3012383" cy="255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o 17"/>
          <p:cNvGrpSpPr/>
          <p:nvPr/>
        </p:nvGrpSpPr>
        <p:grpSpPr>
          <a:xfrm>
            <a:off x="2920736" y="5441739"/>
            <a:ext cx="7268294" cy="836806"/>
            <a:chOff x="3515499" y="5690790"/>
            <a:chExt cx="7268294" cy="836806"/>
          </a:xfrm>
        </p:grpSpPr>
        <p:sp>
          <p:nvSpPr>
            <p:cNvPr id="12" name="CuadroTexto 11"/>
            <p:cNvSpPr txBox="1"/>
            <p:nvPr/>
          </p:nvSpPr>
          <p:spPr>
            <a:xfrm>
              <a:off x="3515499" y="5696599"/>
              <a:ext cx="1752366" cy="8309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CL"/>
              </a:defPPr>
              <a:lvl1pPr algn="ctr">
                <a:defRPr sz="2400" b="1">
                  <a:solidFill>
                    <a:schemeClr val="bg1"/>
                  </a:solidFill>
                </a:defRPr>
              </a:lvl1pPr>
            </a:lstStyle>
            <a:p>
              <a:r>
                <a:rPr lang="es-EC" dirty="0"/>
                <a:t>Seguridad Energética </a:t>
              </a: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6528743" y="5690790"/>
              <a:ext cx="4255050" cy="8309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400" b="1" dirty="0" smtClean="0">
                  <a:solidFill>
                    <a:schemeClr val="bg1"/>
                  </a:solidFill>
                </a:rPr>
                <a:t>Se mantiene en la protección de </a:t>
              </a:r>
            </a:p>
            <a:p>
              <a:pPr algn="ctr"/>
              <a:r>
                <a:rPr lang="es-EC" sz="2400" b="1" dirty="0" smtClean="0">
                  <a:solidFill>
                    <a:schemeClr val="bg1"/>
                  </a:solidFill>
                </a:rPr>
                <a:t>Infraestructura Estratégica</a:t>
              </a:r>
              <a:endParaRPr lang="es-EC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5612077" y="5782353"/>
              <a:ext cx="638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3600" b="1" dirty="0" smtClean="0">
                  <a:solidFill>
                    <a:srgbClr val="C00000"/>
                  </a:solidFill>
                </a:rPr>
                <a:t>=</a:t>
              </a:r>
              <a:endParaRPr lang="es-EC" sz="3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2525487" y="3759055"/>
            <a:ext cx="7939313" cy="1365933"/>
            <a:chOff x="2525487" y="3759055"/>
            <a:chExt cx="7939313" cy="1365933"/>
          </a:xfrm>
        </p:grpSpPr>
        <p:pic>
          <p:nvPicPr>
            <p:cNvPr id="31" name="Picture 2" descr="Imagen relacionad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487" y="3759055"/>
              <a:ext cx="3843920" cy="1365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Resultado de imagen para OLEODUCTO MILITARE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0877" y="3759160"/>
              <a:ext cx="4123923" cy="1365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upo 42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44" name="Rectángulo 43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705648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8E02949-4CF0-41F9-868E-9DB81E933003}" type="slidenum">
              <a:rPr lang="es-EC" sz="140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s-EC" sz="14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32394" y="2219628"/>
            <a:ext cx="6919901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48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Hipótesis y Objetivos</a:t>
            </a:r>
            <a:endParaRPr lang="es-EC" sz="4800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93041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/>
          <p:cNvGrpSpPr/>
          <p:nvPr/>
        </p:nvGrpSpPr>
        <p:grpSpPr>
          <a:xfrm>
            <a:off x="0" y="-8445"/>
            <a:ext cx="12192000" cy="785208"/>
            <a:chOff x="0" y="-8445"/>
            <a:chExt cx="12192000" cy="785208"/>
          </a:xfrm>
        </p:grpSpPr>
        <p:sp>
          <p:nvSpPr>
            <p:cNvPr id="36" name="Rectángulo 35"/>
            <p:cNvSpPr/>
            <p:nvPr/>
          </p:nvSpPr>
          <p:spPr>
            <a:xfrm>
              <a:off x="0" y="-8445"/>
              <a:ext cx="12192000" cy="7852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7472" y="48162"/>
              <a:ext cx="678156" cy="671991"/>
            </a:xfrm>
            <a:prstGeom prst="rect">
              <a:avLst/>
            </a:prstGeom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29" y="54147"/>
              <a:ext cx="2557610" cy="666005"/>
            </a:xfrm>
            <a:prstGeom prst="rect">
              <a:avLst/>
            </a:prstGeom>
          </p:spPr>
        </p:pic>
      </p:grp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9448800" y="6367453"/>
            <a:ext cx="2743200" cy="365125"/>
          </a:xfrm>
        </p:spPr>
        <p:txBody>
          <a:bodyPr/>
          <a:lstStyle/>
          <a:p>
            <a:fld id="{00966468-81FB-459C-BDE0-F1EF64F727CC}" type="slidenum">
              <a:rPr lang="es-EC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s-EC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017006" y="126931"/>
            <a:ext cx="806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Hipótesis y Objetivos</a:t>
            </a:r>
            <a:endParaRPr lang="es-EC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43548" y="3056469"/>
            <a:ext cx="108944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10260" algn="l"/>
              </a:tabLst>
            </a:pPr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Determinar el cambio de la matriz energética ecuatoriana entre los años 2000 y 2015, en base a un análisis documental cuantitativo y cualitativo de la composición, evolución y situación actual de la misma, evaluado dentro del marco de las nuevas tendencias mundiales relacionadas con el manejo de la energía</a:t>
            </a:r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3352800" y="865336"/>
            <a:ext cx="6096000" cy="1727192"/>
            <a:chOff x="3352800" y="865336"/>
            <a:chExt cx="6096000" cy="1727192"/>
          </a:xfrm>
        </p:grpSpPr>
        <p:sp>
          <p:nvSpPr>
            <p:cNvPr id="2" name="Rectángulo 1"/>
            <p:cNvSpPr/>
            <p:nvPr/>
          </p:nvSpPr>
          <p:spPr>
            <a:xfrm>
              <a:off x="3352800" y="1269089"/>
              <a:ext cx="6096000" cy="13234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EC" sz="2000" i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“El </a:t>
              </a:r>
              <a:r>
                <a:rPr lang="es-EC" sz="2000" i="1" dirty="0">
                  <a:latin typeface="Arial" panose="020B0604020202020204" pitchFamily="34" charset="0"/>
                  <a:ea typeface="Calibri" panose="020F0502020204030204" pitchFamily="34" charset="0"/>
                </a:rPr>
                <a:t>cambio en la matriz energética, orientado bajo la nueva concepción de la seguridad energética, tiene una influencia positiva en el fortalecimiento de la seguridad nacional del Estado </a:t>
              </a:r>
              <a:r>
                <a:rPr lang="es-EC" sz="2000" i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ecuatoriano”</a:t>
              </a:r>
              <a:endParaRPr lang="es-EC" sz="2000" i="1" dirty="0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5172933" y="865336"/>
              <a:ext cx="18357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2400" b="1" i="1" dirty="0" smtClean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Hipótesis</a:t>
              </a:r>
              <a:endParaRPr lang="es-EC" sz="2400" b="1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5172932" y="2594804"/>
            <a:ext cx="1835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i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Objetivos</a:t>
            </a:r>
            <a:endParaRPr lang="es-EC" sz="2400" b="1" i="1" dirty="0">
              <a:solidFill>
                <a:srgbClr val="C00000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643546" y="4596425"/>
            <a:ext cx="108944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10260" algn="l"/>
              </a:tabLst>
            </a:pPr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Establecer </a:t>
            </a:r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influencia del cambio de la matriz energética en la seguridad nacional ecuatoriana, mediante la aplicación de un análisis estructural basado en la conceptualización de la Estrategia Total del General </a:t>
            </a:r>
            <a:r>
              <a:rPr lang="es-EC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Beaufre</a:t>
            </a:r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643546" y="5748728"/>
            <a:ext cx="10894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10260" algn="l"/>
              </a:tabLst>
            </a:pPr>
            <a:r>
              <a:rPr lang="es-EC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Establecer </a:t>
            </a:r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criterios que permitan optimizar la protección y defensa de la matriz energética ecuatoriana enmarcados dentro de la nueva conceptualización de la seguridad energética.</a:t>
            </a:r>
            <a:endParaRPr lang="es-CL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upo 38"/>
          <p:cNvGrpSpPr/>
          <p:nvPr/>
        </p:nvGrpSpPr>
        <p:grpSpPr>
          <a:xfrm>
            <a:off x="0" y="6686859"/>
            <a:ext cx="12192000" cy="171141"/>
            <a:chOff x="0" y="6686859"/>
            <a:chExt cx="12192000" cy="171141"/>
          </a:xfrm>
        </p:grpSpPr>
        <p:sp>
          <p:nvSpPr>
            <p:cNvPr id="40" name="Rectángulo 39"/>
            <p:cNvSpPr/>
            <p:nvPr/>
          </p:nvSpPr>
          <p:spPr>
            <a:xfrm>
              <a:off x="0" y="6709719"/>
              <a:ext cx="12192000" cy="14828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1" name="Rectángulo 40"/>
            <p:cNvSpPr/>
            <p:nvPr/>
          </p:nvSpPr>
          <p:spPr>
            <a:xfrm>
              <a:off x="0" y="6686859"/>
              <a:ext cx="121920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1606704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7194</TotalTime>
  <Words>2331</Words>
  <Application>Microsoft Office PowerPoint</Application>
  <PresentationFormat>Panorámica</PresentationFormat>
  <Paragraphs>496</Paragraphs>
  <Slides>42</Slides>
  <Notes>29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5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5" baseType="lpstr">
      <vt:lpstr>Arial</vt:lpstr>
      <vt:lpstr>Arial Narrow</vt:lpstr>
      <vt:lpstr>Calibri</vt:lpstr>
      <vt:lpstr>Calibri Light</vt:lpstr>
      <vt:lpstr>Symbol</vt:lpstr>
      <vt:lpstr>Times New Roman</vt:lpstr>
      <vt:lpstr>Verdana</vt:lpstr>
      <vt:lpstr>Tema de Office</vt:lpstr>
      <vt:lpstr>1_Tema de Office</vt:lpstr>
      <vt:lpstr>3_Tema de Office</vt:lpstr>
      <vt:lpstr>4_Tema de Office</vt:lpstr>
      <vt:lpstr>5_Tema de Office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Luffi</cp:lastModifiedBy>
  <cp:revision>446</cp:revision>
  <cp:lastPrinted>2017-08-03T18:59:54Z</cp:lastPrinted>
  <dcterms:created xsi:type="dcterms:W3CDTF">2017-07-19T14:40:48Z</dcterms:created>
  <dcterms:modified xsi:type="dcterms:W3CDTF">2019-04-02T16:12:51Z</dcterms:modified>
</cp:coreProperties>
</file>