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419" r:id="rId2"/>
    <p:sldId id="390" r:id="rId3"/>
    <p:sldId id="435" r:id="rId4"/>
    <p:sldId id="377" r:id="rId5"/>
    <p:sldId id="426" r:id="rId6"/>
    <p:sldId id="378" r:id="rId7"/>
    <p:sldId id="311" r:id="rId8"/>
    <p:sldId id="312" r:id="rId9"/>
    <p:sldId id="379" r:id="rId10"/>
    <p:sldId id="367" r:id="rId11"/>
    <p:sldId id="445" r:id="rId12"/>
    <p:sldId id="443" r:id="rId13"/>
    <p:sldId id="444" r:id="rId14"/>
    <p:sldId id="356" r:id="rId15"/>
    <p:sldId id="392" r:id="rId16"/>
    <p:sldId id="458" r:id="rId17"/>
    <p:sldId id="421" r:id="rId18"/>
    <p:sldId id="460" r:id="rId19"/>
    <p:sldId id="439" r:id="rId20"/>
    <p:sldId id="461" r:id="rId21"/>
    <p:sldId id="462" r:id="rId22"/>
    <p:sldId id="463" r:id="rId23"/>
    <p:sldId id="465" r:id="rId24"/>
    <p:sldId id="466" r:id="rId25"/>
    <p:sldId id="469" r:id="rId26"/>
    <p:sldId id="470" r:id="rId27"/>
    <p:sldId id="468" r:id="rId28"/>
    <p:sldId id="446" r:id="rId29"/>
    <p:sldId id="427" r:id="rId30"/>
    <p:sldId id="428" r:id="rId31"/>
    <p:sldId id="429" r:id="rId32"/>
    <p:sldId id="430" r:id="rId33"/>
    <p:sldId id="432" r:id="rId34"/>
    <p:sldId id="384" r:id="rId35"/>
    <p:sldId id="407" r:id="rId36"/>
    <p:sldId id="442" r:id="rId37"/>
    <p:sldId id="408" r:id="rId38"/>
    <p:sldId id="440" r:id="rId39"/>
    <p:sldId id="441" r:id="rId40"/>
    <p:sldId id="380" r:id="rId41"/>
    <p:sldId id="415" r:id="rId42"/>
    <p:sldId id="416" r:id="rId43"/>
    <p:sldId id="364" r:id="rId44"/>
    <p:sldId id="391" r:id="rId45"/>
  </p:sldIdLst>
  <p:sldSz cx="12192000" cy="6858000"/>
  <p:notesSz cx="9979025" cy="6834188"/>
  <p:defaultTextStyle>
    <a:defPPr>
      <a:defRPr lang="es-UY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53">
          <p15:clr>
            <a:srgbClr val="A4A3A4"/>
          </p15:clr>
        </p15:guide>
        <p15:guide id="2" pos="3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" initials="RKE" lastIdx="54" clrIdx="0"/>
  <p:cmAuthor id="1" name="Rodrigo Fonseca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5757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9587" autoAdjust="0"/>
  </p:normalViewPr>
  <p:slideViewPr>
    <p:cSldViewPr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590" y="-102"/>
      </p:cViewPr>
      <p:guideLst>
        <p:guide orient="horz" pos="2153"/>
        <p:guide pos="3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Métodos</a:t>
            </a:r>
            <a:r>
              <a:rPr lang="en-US" baseline="0"/>
              <a:t> de Investigación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Hoja1!$A$2:$A$6</c:f>
              <c:strCache>
                <c:ptCount val="4"/>
                <c:pt idx="0">
                  <c:v>Encuestas</c:v>
                </c:pt>
                <c:pt idx="1">
                  <c:v>Caso de estudio</c:v>
                </c:pt>
                <c:pt idx="2">
                  <c:v>Experimento</c:v>
                </c:pt>
                <c:pt idx="3">
                  <c:v>reporte de experiencua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6</c:v>
                </c:pt>
                <c:pt idx="1">
                  <c:v>9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C2A036-B85C-4B04-AE50-693871524FC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CDC977-B0F0-472F-A9E3-474D9E3F50F1}">
      <dgm:prSet phldrT="[Texto]"/>
      <dgm:spPr/>
      <dgm:t>
        <a:bodyPr/>
        <a:lstStyle/>
        <a:p>
          <a:r>
            <a:rPr lang="es-EC" dirty="0" smtClean="0"/>
            <a:t>Definición </a:t>
          </a:r>
          <a:r>
            <a:rPr lang="es-419" dirty="0" smtClean="0"/>
            <a:t>del problema y</a:t>
          </a:r>
          <a:r>
            <a:rPr lang="es-EC" dirty="0" smtClean="0"/>
            <a:t> objetivos</a:t>
          </a:r>
          <a:endParaRPr lang="en-US" dirty="0"/>
        </a:p>
      </dgm:t>
    </dgm:pt>
    <dgm:pt modelId="{CD5408E4-5398-4AFA-AA85-A6A0BD3819F0}" type="parTrans" cxnId="{379E76AB-5899-4DF7-87DC-4A78BE776AA1}">
      <dgm:prSet/>
      <dgm:spPr/>
      <dgm:t>
        <a:bodyPr/>
        <a:lstStyle/>
        <a:p>
          <a:endParaRPr lang="en-US"/>
        </a:p>
      </dgm:t>
    </dgm:pt>
    <dgm:pt modelId="{37A368D0-9999-4C75-918B-D7C6B26DF4C9}" type="sibTrans" cxnId="{379E76AB-5899-4DF7-87DC-4A78BE776AA1}">
      <dgm:prSet/>
      <dgm:spPr/>
      <dgm:t>
        <a:bodyPr/>
        <a:lstStyle/>
        <a:p>
          <a:endParaRPr lang="en-US"/>
        </a:p>
      </dgm:t>
    </dgm:pt>
    <dgm:pt modelId="{38B3D50D-D39A-43FC-AB7D-4070C392A224}">
      <dgm:prSet phldrT="[Texto]"/>
      <dgm:spPr/>
      <dgm:t>
        <a:bodyPr/>
        <a:lstStyle/>
        <a:p>
          <a:r>
            <a:rPr lang="es-EC" dirty="0" smtClean="0"/>
            <a:t>Desarrollo del conocimiento</a:t>
          </a:r>
          <a:endParaRPr lang="en-US" dirty="0"/>
        </a:p>
      </dgm:t>
    </dgm:pt>
    <dgm:pt modelId="{B83EC1CE-A884-45B6-85BA-492BC2370511}" type="parTrans" cxnId="{81574486-5FB8-496E-94F0-9AE22A8FB678}">
      <dgm:prSet/>
      <dgm:spPr/>
      <dgm:t>
        <a:bodyPr/>
        <a:lstStyle/>
        <a:p>
          <a:endParaRPr lang="en-US"/>
        </a:p>
      </dgm:t>
    </dgm:pt>
    <dgm:pt modelId="{793029C7-8B08-4BAC-AEE8-9C191046334E}" type="sibTrans" cxnId="{81574486-5FB8-496E-94F0-9AE22A8FB678}">
      <dgm:prSet/>
      <dgm:spPr/>
      <dgm:t>
        <a:bodyPr/>
        <a:lstStyle/>
        <a:p>
          <a:endParaRPr lang="en-US"/>
        </a:p>
      </dgm:t>
    </dgm:pt>
    <dgm:pt modelId="{CB318D5E-344E-431A-89DC-8C9181F7A351}">
      <dgm:prSet phldrT="[Texto]"/>
      <dgm:spPr/>
      <dgm:t>
        <a:bodyPr/>
        <a:lstStyle/>
        <a:p>
          <a:r>
            <a:rPr lang="en-US" dirty="0" err="1" smtClean="0"/>
            <a:t>Diseño</a:t>
          </a:r>
          <a:r>
            <a:rPr lang="en-US" dirty="0" smtClean="0"/>
            <a:t> del </a:t>
          </a:r>
          <a:r>
            <a:rPr lang="en-US" dirty="0" err="1" smtClean="0"/>
            <a:t>artefacto</a:t>
          </a:r>
          <a:endParaRPr lang="en-US" dirty="0"/>
        </a:p>
      </dgm:t>
    </dgm:pt>
    <dgm:pt modelId="{68DC57A9-95E4-449D-BD90-B6CBAE402E85}" type="parTrans" cxnId="{721F71C1-4F24-411F-8D63-BBFCD03F4080}">
      <dgm:prSet/>
      <dgm:spPr/>
      <dgm:t>
        <a:bodyPr/>
        <a:lstStyle/>
        <a:p>
          <a:endParaRPr lang="en-US"/>
        </a:p>
      </dgm:t>
    </dgm:pt>
    <dgm:pt modelId="{7BDE4533-FA6C-458B-9A1D-910C0239E287}" type="sibTrans" cxnId="{721F71C1-4F24-411F-8D63-BBFCD03F4080}">
      <dgm:prSet/>
      <dgm:spPr/>
      <dgm:t>
        <a:bodyPr/>
        <a:lstStyle/>
        <a:p>
          <a:endParaRPr lang="en-US"/>
        </a:p>
      </dgm:t>
    </dgm:pt>
    <dgm:pt modelId="{C7FE64C9-B18E-402F-86C5-DD6FD4CA225E}">
      <dgm:prSet/>
      <dgm:spPr/>
      <dgm:t>
        <a:bodyPr/>
        <a:lstStyle/>
        <a:p>
          <a:r>
            <a:rPr lang="es-419" dirty="0" smtClean="0"/>
            <a:t>Demostración del artefacto</a:t>
          </a:r>
          <a:endParaRPr lang="en-US" dirty="0"/>
        </a:p>
      </dgm:t>
    </dgm:pt>
    <dgm:pt modelId="{89F86997-F316-4D64-BF9B-C65DE1EDCD02}" type="parTrans" cxnId="{1DD87CB8-F840-4773-932D-5C88C94A8930}">
      <dgm:prSet/>
      <dgm:spPr/>
      <dgm:t>
        <a:bodyPr/>
        <a:lstStyle/>
        <a:p>
          <a:endParaRPr lang="en-US"/>
        </a:p>
      </dgm:t>
    </dgm:pt>
    <dgm:pt modelId="{D8A734BB-BA26-4FE3-AD5A-249FB888C489}" type="sibTrans" cxnId="{1DD87CB8-F840-4773-932D-5C88C94A8930}">
      <dgm:prSet/>
      <dgm:spPr/>
      <dgm:t>
        <a:bodyPr/>
        <a:lstStyle/>
        <a:p>
          <a:endParaRPr lang="en-US"/>
        </a:p>
      </dgm:t>
    </dgm:pt>
    <dgm:pt modelId="{ECFA241C-8F27-45A8-A3F9-576F05A1EFDC}">
      <dgm:prSet/>
      <dgm:spPr/>
      <dgm:t>
        <a:bodyPr/>
        <a:lstStyle/>
        <a:p>
          <a:r>
            <a:rPr lang="es-419" dirty="0" smtClean="0"/>
            <a:t>Evaluación del artefacto</a:t>
          </a:r>
          <a:endParaRPr lang="en-US" dirty="0"/>
        </a:p>
      </dgm:t>
    </dgm:pt>
    <dgm:pt modelId="{324FDEA7-DA4E-40F5-A5DF-56D883A8FD85}" type="parTrans" cxnId="{92638D9C-DFB6-4D4D-BEFC-76117BD65941}">
      <dgm:prSet/>
      <dgm:spPr/>
      <dgm:t>
        <a:bodyPr/>
        <a:lstStyle/>
        <a:p>
          <a:endParaRPr lang="en-US"/>
        </a:p>
      </dgm:t>
    </dgm:pt>
    <dgm:pt modelId="{E21C9E39-C13C-45AA-863C-86413C31E229}" type="sibTrans" cxnId="{92638D9C-DFB6-4D4D-BEFC-76117BD65941}">
      <dgm:prSet/>
      <dgm:spPr/>
      <dgm:t>
        <a:bodyPr/>
        <a:lstStyle/>
        <a:p>
          <a:endParaRPr lang="en-US"/>
        </a:p>
      </dgm:t>
    </dgm:pt>
    <dgm:pt modelId="{7AB88477-1017-45E8-96FD-9725E091B951}" type="pres">
      <dgm:prSet presAssocID="{A6C2A036-B85C-4B04-AE50-693871524FC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B3F94B0-D2AD-43AA-BD7A-DD5F4487BF2C}" type="pres">
      <dgm:prSet presAssocID="{06CDC977-B0F0-472F-A9E3-474D9E3F50F1}" presName="composite" presStyleCnt="0"/>
      <dgm:spPr/>
    </dgm:pt>
    <dgm:pt modelId="{4AF2D2B8-665A-4F22-8155-4B7BF9B58943}" type="pres">
      <dgm:prSet presAssocID="{06CDC977-B0F0-472F-A9E3-474D9E3F50F1}" presName="bentUpArrow1" presStyleLbl="alignImgPlace1" presStyleIdx="0" presStyleCnt="4"/>
      <dgm:spPr/>
    </dgm:pt>
    <dgm:pt modelId="{23AD1A8C-183D-479C-86C5-9C986FFAFAC7}" type="pres">
      <dgm:prSet presAssocID="{06CDC977-B0F0-472F-A9E3-474D9E3F50F1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B4873-632B-4CE0-A0A9-645D2B41FF47}" type="pres">
      <dgm:prSet presAssocID="{06CDC977-B0F0-472F-A9E3-474D9E3F50F1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487B3-54DD-4027-BD59-2C078FA9FC3B}" type="pres">
      <dgm:prSet presAssocID="{37A368D0-9999-4C75-918B-D7C6B26DF4C9}" presName="sibTrans" presStyleCnt="0"/>
      <dgm:spPr/>
    </dgm:pt>
    <dgm:pt modelId="{EEF0B002-DE75-42A6-A0F1-798D2E0B3130}" type="pres">
      <dgm:prSet presAssocID="{38B3D50D-D39A-43FC-AB7D-4070C392A224}" presName="composite" presStyleCnt="0"/>
      <dgm:spPr/>
    </dgm:pt>
    <dgm:pt modelId="{2EF9C94F-3635-45E3-9FA3-D7889E8D38D1}" type="pres">
      <dgm:prSet presAssocID="{38B3D50D-D39A-43FC-AB7D-4070C392A224}" presName="bentUpArrow1" presStyleLbl="alignImgPlace1" presStyleIdx="1" presStyleCnt="4"/>
      <dgm:spPr/>
    </dgm:pt>
    <dgm:pt modelId="{E226C861-ECCD-47AC-9A10-458A578FF248}" type="pres">
      <dgm:prSet presAssocID="{38B3D50D-D39A-43FC-AB7D-4070C392A224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84E45-6A74-4C72-BA44-BE701CFCE9DD}" type="pres">
      <dgm:prSet presAssocID="{38B3D50D-D39A-43FC-AB7D-4070C392A224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CBDF7-3C22-4B3C-9AFA-FF596C798325}" type="pres">
      <dgm:prSet presAssocID="{793029C7-8B08-4BAC-AEE8-9C191046334E}" presName="sibTrans" presStyleCnt="0"/>
      <dgm:spPr/>
    </dgm:pt>
    <dgm:pt modelId="{10B4D245-9154-4E83-AFDB-29A284D33F92}" type="pres">
      <dgm:prSet presAssocID="{CB318D5E-344E-431A-89DC-8C9181F7A351}" presName="composite" presStyleCnt="0"/>
      <dgm:spPr/>
    </dgm:pt>
    <dgm:pt modelId="{D3D86E59-4356-4DF0-B9DD-7CD0AA761052}" type="pres">
      <dgm:prSet presAssocID="{CB318D5E-344E-431A-89DC-8C9181F7A351}" presName="bentUpArrow1" presStyleLbl="alignImgPlace1" presStyleIdx="2" presStyleCnt="4"/>
      <dgm:spPr/>
    </dgm:pt>
    <dgm:pt modelId="{86AA0E92-FE18-497A-B93C-89FB6AA94DD8}" type="pres">
      <dgm:prSet presAssocID="{CB318D5E-344E-431A-89DC-8C9181F7A351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9330A-9DE7-4E26-9587-E80ADF471CD6}" type="pres">
      <dgm:prSet presAssocID="{CB318D5E-344E-431A-89DC-8C9181F7A351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B5762-0AC5-4483-8940-F37AB83187D3}" type="pres">
      <dgm:prSet presAssocID="{7BDE4533-FA6C-458B-9A1D-910C0239E287}" presName="sibTrans" presStyleCnt="0"/>
      <dgm:spPr/>
    </dgm:pt>
    <dgm:pt modelId="{ACB3C74B-68CA-469D-9744-F1D77DAFC9AC}" type="pres">
      <dgm:prSet presAssocID="{C7FE64C9-B18E-402F-86C5-DD6FD4CA225E}" presName="composite" presStyleCnt="0"/>
      <dgm:spPr/>
    </dgm:pt>
    <dgm:pt modelId="{DC0E042F-5A32-4B96-94D3-5164FF28242F}" type="pres">
      <dgm:prSet presAssocID="{C7FE64C9-B18E-402F-86C5-DD6FD4CA225E}" presName="bentUpArrow1" presStyleLbl="alignImgPlace1" presStyleIdx="3" presStyleCnt="4"/>
      <dgm:spPr/>
    </dgm:pt>
    <dgm:pt modelId="{2427273A-FFE9-46A4-B924-D65EF650FD8C}" type="pres">
      <dgm:prSet presAssocID="{C7FE64C9-B18E-402F-86C5-DD6FD4CA225E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7247F-4F9F-47E6-9EE5-61CD6153151B}" type="pres">
      <dgm:prSet presAssocID="{C7FE64C9-B18E-402F-86C5-DD6FD4CA225E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86E7D684-77FB-4239-9454-ED50736767AE}" type="pres">
      <dgm:prSet presAssocID="{D8A734BB-BA26-4FE3-AD5A-249FB888C489}" presName="sibTrans" presStyleCnt="0"/>
      <dgm:spPr/>
    </dgm:pt>
    <dgm:pt modelId="{B0A6C8DC-5E2F-40BA-B123-2D2BF9194F69}" type="pres">
      <dgm:prSet presAssocID="{ECFA241C-8F27-45A8-A3F9-576F05A1EFDC}" presName="composite" presStyleCnt="0"/>
      <dgm:spPr/>
    </dgm:pt>
    <dgm:pt modelId="{F491C4C0-CB20-41F7-9323-4B48150E3524}" type="pres">
      <dgm:prSet presAssocID="{ECFA241C-8F27-45A8-A3F9-576F05A1EFDC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B46647-A2EB-4312-9C3C-806E808E50A3}" type="presOf" srcId="{06CDC977-B0F0-472F-A9E3-474D9E3F50F1}" destId="{23AD1A8C-183D-479C-86C5-9C986FFAFAC7}" srcOrd="0" destOrd="0" presId="urn:microsoft.com/office/officeart/2005/8/layout/StepDownProcess"/>
    <dgm:cxn modelId="{81574486-5FB8-496E-94F0-9AE22A8FB678}" srcId="{A6C2A036-B85C-4B04-AE50-693871524FCF}" destId="{38B3D50D-D39A-43FC-AB7D-4070C392A224}" srcOrd="1" destOrd="0" parTransId="{B83EC1CE-A884-45B6-85BA-492BC2370511}" sibTransId="{793029C7-8B08-4BAC-AEE8-9C191046334E}"/>
    <dgm:cxn modelId="{92638D9C-DFB6-4D4D-BEFC-76117BD65941}" srcId="{A6C2A036-B85C-4B04-AE50-693871524FCF}" destId="{ECFA241C-8F27-45A8-A3F9-576F05A1EFDC}" srcOrd="4" destOrd="0" parTransId="{324FDEA7-DA4E-40F5-A5DF-56D883A8FD85}" sibTransId="{E21C9E39-C13C-45AA-863C-86413C31E229}"/>
    <dgm:cxn modelId="{1DD87CB8-F840-4773-932D-5C88C94A8930}" srcId="{A6C2A036-B85C-4B04-AE50-693871524FCF}" destId="{C7FE64C9-B18E-402F-86C5-DD6FD4CA225E}" srcOrd="3" destOrd="0" parTransId="{89F86997-F316-4D64-BF9B-C65DE1EDCD02}" sibTransId="{D8A734BB-BA26-4FE3-AD5A-249FB888C489}"/>
    <dgm:cxn modelId="{3A2811E7-C58A-4DC3-B1DE-F6DE60C95E17}" type="presOf" srcId="{A6C2A036-B85C-4B04-AE50-693871524FCF}" destId="{7AB88477-1017-45E8-96FD-9725E091B951}" srcOrd="0" destOrd="0" presId="urn:microsoft.com/office/officeart/2005/8/layout/StepDownProcess"/>
    <dgm:cxn modelId="{4D36A7C8-AFC6-4AB4-AC66-F36F594F6A3C}" type="presOf" srcId="{ECFA241C-8F27-45A8-A3F9-576F05A1EFDC}" destId="{F491C4C0-CB20-41F7-9323-4B48150E3524}" srcOrd="0" destOrd="0" presId="urn:microsoft.com/office/officeart/2005/8/layout/StepDownProcess"/>
    <dgm:cxn modelId="{26C7B417-CE37-4FDA-971D-D6548CE5EDB0}" type="presOf" srcId="{CB318D5E-344E-431A-89DC-8C9181F7A351}" destId="{86AA0E92-FE18-497A-B93C-89FB6AA94DD8}" srcOrd="0" destOrd="0" presId="urn:microsoft.com/office/officeart/2005/8/layout/StepDownProcess"/>
    <dgm:cxn modelId="{721F71C1-4F24-411F-8D63-BBFCD03F4080}" srcId="{A6C2A036-B85C-4B04-AE50-693871524FCF}" destId="{CB318D5E-344E-431A-89DC-8C9181F7A351}" srcOrd="2" destOrd="0" parTransId="{68DC57A9-95E4-449D-BD90-B6CBAE402E85}" sibTransId="{7BDE4533-FA6C-458B-9A1D-910C0239E287}"/>
    <dgm:cxn modelId="{0E83BC84-B352-4AB1-8812-CAF245FD0C84}" type="presOf" srcId="{38B3D50D-D39A-43FC-AB7D-4070C392A224}" destId="{E226C861-ECCD-47AC-9A10-458A578FF248}" srcOrd="0" destOrd="0" presId="urn:microsoft.com/office/officeart/2005/8/layout/StepDownProcess"/>
    <dgm:cxn modelId="{292B6BEF-4C7A-4266-B478-CC4C1A1D4D6B}" type="presOf" srcId="{C7FE64C9-B18E-402F-86C5-DD6FD4CA225E}" destId="{2427273A-FFE9-46A4-B924-D65EF650FD8C}" srcOrd="0" destOrd="0" presId="urn:microsoft.com/office/officeart/2005/8/layout/StepDownProcess"/>
    <dgm:cxn modelId="{379E76AB-5899-4DF7-87DC-4A78BE776AA1}" srcId="{A6C2A036-B85C-4B04-AE50-693871524FCF}" destId="{06CDC977-B0F0-472F-A9E3-474D9E3F50F1}" srcOrd="0" destOrd="0" parTransId="{CD5408E4-5398-4AFA-AA85-A6A0BD3819F0}" sibTransId="{37A368D0-9999-4C75-918B-D7C6B26DF4C9}"/>
    <dgm:cxn modelId="{AF117615-1A44-4789-952B-41918FD313C8}" type="presParOf" srcId="{7AB88477-1017-45E8-96FD-9725E091B951}" destId="{4B3F94B0-D2AD-43AA-BD7A-DD5F4487BF2C}" srcOrd="0" destOrd="0" presId="urn:microsoft.com/office/officeart/2005/8/layout/StepDownProcess"/>
    <dgm:cxn modelId="{66DC4722-65BE-4EB8-BAF9-80FEC3D4DFBB}" type="presParOf" srcId="{4B3F94B0-D2AD-43AA-BD7A-DD5F4487BF2C}" destId="{4AF2D2B8-665A-4F22-8155-4B7BF9B58943}" srcOrd="0" destOrd="0" presId="urn:microsoft.com/office/officeart/2005/8/layout/StepDownProcess"/>
    <dgm:cxn modelId="{C583767F-D707-4C93-BF3A-ACACBCA66E59}" type="presParOf" srcId="{4B3F94B0-D2AD-43AA-BD7A-DD5F4487BF2C}" destId="{23AD1A8C-183D-479C-86C5-9C986FFAFAC7}" srcOrd="1" destOrd="0" presId="urn:microsoft.com/office/officeart/2005/8/layout/StepDownProcess"/>
    <dgm:cxn modelId="{0D8302DC-0BBB-4374-BFD3-7355C381A078}" type="presParOf" srcId="{4B3F94B0-D2AD-43AA-BD7A-DD5F4487BF2C}" destId="{C99B4873-632B-4CE0-A0A9-645D2B41FF47}" srcOrd="2" destOrd="0" presId="urn:microsoft.com/office/officeart/2005/8/layout/StepDownProcess"/>
    <dgm:cxn modelId="{47F530D6-236E-4A27-AB52-A027285EF044}" type="presParOf" srcId="{7AB88477-1017-45E8-96FD-9725E091B951}" destId="{E1E487B3-54DD-4027-BD59-2C078FA9FC3B}" srcOrd="1" destOrd="0" presId="urn:microsoft.com/office/officeart/2005/8/layout/StepDownProcess"/>
    <dgm:cxn modelId="{B571558C-84BC-4F7C-B42C-0EFD1F72102E}" type="presParOf" srcId="{7AB88477-1017-45E8-96FD-9725E091B951}" destId="{EEF0B002-DE75-42A6-A0F1-798D2E0B3130}" srcOrd="2" destOrd="0" presId="urn:microsoft.com/office/officeart/2005/8/layout/StepDownProcess"/>
    <dgm:cxn modelId="{D266B227-D288-4C94-B5AF-D055654AF2DC}" type="presParOf" srcId="{EEF0B002-DE75-42A6-A0F1-798D2E0B3130}" destId="{2EF9C94F-3635-45E3-9FA3-D7889E8D38D1}" srcOrd="0" destOrd="0" presId="urn:microsoft.com/office/officeart/2005/8/layout/StepDownProcess"/>
    <dgm:cxn modelId="{5022856D-B411-4D3F-B47E-F24EE1F0CF2E}" type="presParOf" srcId="{EEF0B002-DE75-42A6-A0F1-798D2E0B3130}" destId="{E226C861-ECCD-47AC-9A10-458A578FF248}" srcOrd="1" destOrd="0" presId="urn:microsoft.com/office/officeart/2005/8/layout/StepDownProcess"/>
    <dgm:cxn modelId="{6BEA7CB7-BC03-4575-822D-2D295DE7B55F}" type="presParOf" srcId="{EEF0B002-DE75-42A6-A0F1-798D2E0B3130}" destId="{0B884E45-6A74-4C72-BA44-BE701CFCE9DD}" srcOrd="2" destOrd="0" presId="urn:microsoft.com/office/officeart/2005/8/layout/StepDownProcess"/>
    <dgm:cxn modelId="{9F491263-311B-468A-814D-D15B2E4E69EF}" type="presParOf" srcId="{7AB88477-1017-45E8-96FD-9725E091B951}" destId="{121CBDF7-3C22-4B3C-9AFA-FF596C798325}" srcOrd="3" destOrd="0" presId="urn:microsoft.com/office/officeart/2005/8/layout/StepDownProcess"/>
    <dgm:cxn modelId="{0F258FCF-6386-48C2-BE8F-1A38E80DA793}" type="presParOf" srcId="{7AB88477-1017-45E8-96FD-9725E091B951}" destId="{10B4D245-9154-4E83-AFDB-29A284D33F92}" srcOrd="4" destOrd="0" presId="urn:microsoft.com/office/officeart/2005/8/layout/StepDownProcess"/>
    <dgm:cxn modelId="{895E9EDF-DB7A-4EAD-BAAF-E67186FEA805}" type="presParOf" srcId="{10B4D245-9154-4E83-AFDB-29A284D33F92}" destId="{D3D86E59-4356-4DF0-B9DD-7CD0AA761052}" srcOrd="0" destOrd="0" presId="urn:microsoft.com/office/officeart/2005/8/layout/StepDownProcess"/>
    <dgm:cxn modelId="{82E97284-BADB-42AE-B6C8-4AEDEC84C4F5}" type="presParOf" srcId="{10B4D245-9154-4E83-AFDB-29A284D33F92}" destId="{86AA0E92-FE18-497A-B93C-89FB6AA94DD8}" srcOrd="1" destOrd="0" presId="urn:microsoft.com/office/officeart/2005/8/layout/StepDownProcess"/>
    <dgm:cxn modelId="{67F392B7-E796-4E78-B759-FF5C1188DB53}" type="presParOf" srcId="{10B4D245-9154-4E83-AFDB-29A284D33F92}" destId="{6FB9330A-9DE7-4E26-9587-E80ADF471CD6}" srcOrd="2" destOrd="0" presId="urn:microsoft.com/office/officeart/2005/8/layout/StepDownProcess"/>
    <dgm:cxn modelId="{A5D53A13-B091-4282-8AED-14D2B3EBC9E3}" type="presParOf" srcId="{7AB88477-1017-45E8-96FD-9725E091B951}" destId="{5D7B5762-0AC5-4483-8940-F37AB83187D3}" srcOrd="5" destOrd="0" presId="urn:microsoft.com/office/officeart/2005/8/layout/StepDownProcess"/>
    <dgm:cxn modelId="{87E28DFA-A4FB-4C22-A1D8-FA06C3EAE449}" type="presParOf" srcId="{7AB88477-1017-45E8-96FD-9725E091B951}" destId="{ACB3C74B-68CA-469D-9744-F1D77DAFC9AC}" srcOrd="6" destOrd="0" presId="urn:microsoft.com/office/officeart/2005/8/layout/StepDownProcess"/>
    <dgm:cxn modelId="{978B6007-0C04-48D7-80FA-9BC7961C7068}" type="presParOf" srcId="{ACB3C74B-68CA-469D-9744-F1D77DAFC9AC}" destId="{DC0E042F-5A32-4B96-94D3-5164FF28242F}" srcOrd="0" destOrd="0" presId="urn:microsoft.com/office/officeart/2005/8/layout/StepDownProcess"/>
    <dgm:cxn modelId="{598E92B9-449E-419C-96F5-CC8F482B1CCC}" type="presParOf" srcId="{ACB3C74B-68CA-469D-9744-F1D77DAFC9AC}" destId="{2427273A-FFE9-46A4-B924-D65EF650FD8C}" srcOrd="1" destOrd="0" presId="urn:microsoft.com/office/officeart/2005/8/layout/StepDownProcess"/>
    <dgm:cxn modelId="{7F86BB65-A469-454C-926C-39322736B9AF}" type="presParOf" srcId="{ACB3C74B-68CA-469D-9744-F1D77DAFC9AC}" destId="{72A7247F-4F9F-47E6-9EE5-61CD6153151B}" srcOrd="2" destOrd="0" presId="urn:microsoft.com/office/officeart/2005/8/layout/StepDownProcess"/>
    <dgm:cxn modelId="{9D5B1DDB-2E20-47A0-AAC3-DE699D23AB3A}" type="presParOf" srcId="{7AB88477-1017-45E8-96FD-9725E091B951}" destId="{86E7D684-77FB-4239-9454-ED50736767AE}" srcOrd="7" destOrd="0" presId="urn:microsoft.com/office/officeart/2005/8/layout/StepDownProcess"/>
    <dgm:cxn modelId="{3A04EAF1-74BE-4473-A02F-D0156404A0DF}" type="presParOf" srcId="{7AB88477-1017-45E8-96FD-9725E091B951}" destId="{B0A6C8DC-5E2F-40BA-B123-2D2BF9194F69}" srcOrd="8" destOrd="0" presId="urn:microsoft.com/office/officeart/2005/8/layout/StepDownProcess"/>
    <dgm:cxn modelId="{A90466E3-2864-4B43-9CEC-9F81C9DC9CF6}" type="presParOf" srcId="{B0A6C8DC-5E2F-40BA-B123-2D2BF9194F69}" destId="{F491C4C0-CB20-41F7-9323-4B48150E352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2D2B8-665A-4F22-8155-4B7BF9B58943}">
      <dsp:nvSpPr>
        <dsp:cNvPr id="0" name=""/>
        <dsp:cNvSpPr/>
      </dsp:nvSpPr>
      <dsp:spPr>
        <a:xfrm rot="5400000">
          <a:off x="1162530" y="823288"/>
          <a:ext cx="716495" cy="8157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D1A8C-183D-479C-86C5-9C986FFAFAC7}">
      <dsp:nvSpPr>
        <dsp:cNvPr id="0" name=""/>
        <dsp:cNvSpPr/>
      </dsp:nvSpPr>
      <dsp:spPr>
        <a:xfrm>
          <a:off x="972702" y="29038"/>
          <a:ext cx="1206156" cy="84427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Definición </a:t>
          </a:r>
          <a:r>
            <a:rPr lang="es-419" sz="1400" kern="1200" dirty="0" smtClean="0"/>
            <a:t>del problema y</a:t>
          </a:r>
          <a:r>
            <a:rPr lang="es-EC" sz="1400" kern="1200" dirty="0" smtClean="0"/>
            <a:t> objetivos</a:t>
          </a:r>
          <a:endParaRPr lang="en-US" sz="1400" kern="1200" dirty="0"/>
        </a:p>
      </dsp:txBody>
      <dsp:txXfrm>
        <a:off x="1013923" y="70259"/>
        <a:ext cx="1123714" cy="761828"/>
      </dsp:txXfrm>
    </dsp:sp>
    <dsp:sp modelId="{C99B4873-632B-4CE0-A0A9-645D2B41FF47}">
      <dsp:nvSpPr>
        <dsp:cNvPr id="0" name=""/>
        <dsp:cNvSpPr/>
      </dsp:nvSpPr>
      <dsp:spPr>
        <a:xfrm>
          <a:off x="2178858" y="109559"/>
          <a:ext cx="877243" cy="682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9C94F-3635-45E3-9FA3-D7889E8D38D1}">
      <dsp:nvSpPr>
        <dsp:cNvPr id="0" name=""/>
        <dsp:cNvSpPr/>
      </dsp:nvSpPr>
      <dsp:spPr>
        <a:xfrm rot="5400000">
          <a:off x="2162562" y="1771682"/>
          <a:ext cx="716495" cy="8157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6C861-ECCD-47AC-9A10-458A578FF248}">
      <dsp:nvSpPr>
        <dsp:cNvPr id="0" name=""/>
        <dsp:cNvSpPr/>
      </dsp:nvSpPr>
      <dsp:spPr>
        <a:xfrm>
          <a:off x="1972734" y="977432"/>
          <a:ext cx="1206156" cy="84427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Desarrollo del conocimiento</a:t>
          </a:r>
          <a:endParaRPr lang="en-US" sz="1400" kern="1200" dirty="0"/>
        </a:p>
      </dsp:txBody>
      <dsp:txXfrm>
        <a:off x="2013955" y="1018653"/>
        <a:ext cx="1123714" cy="761828"/>
      </dsp:txXfrm>
    </dsp:sp>
    <dsp:sp modelId="{0B884E45-6A74-4C72-BA44-BE701CFCE9DD}">
      <dsp:nvSpPr>
        <dsp:cNvPr id="0" name=""/>
        <dsp:cNvSpPr/>
      </dsp:nvSpPr>
      <dsp:spPr>
        <a:xfrm>
          <a:off x="3178890" y="1057953"/>
          <a:ext cx="877243" cy="682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86E59-4356-4DF0-B9DD-7CD0AA761052}">
      <dsp:nvSpPr>
        <dsp:cNvPr id="0" name=""/>
        <dsp:cNvSpPr/>
      </dsp:nvSpPr>
      <dsp:spPr>
        <a:xfrm rot="5400000">
          <a:off x="3162594" y="2720076"/>
          <a:ext cx="716495" cy="8157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A0E92-FE18-497A-B93C-89FB6AA94DD8}">
      <dsp:nvSpPr>
        <dsp:cNvPr id="0" name=""/>
        <dsp:cNvSpPr/>
      </dsp:nvSpPr>
      <dsp:spPr>
        <a:xfrm>
          <a:off x="2972766" y="1925827"/>
          <a:ext cx="1206156" cy="84427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Diseño</a:t>
          </a:r>
          <a:r>
            <a:rPr lang="en-US" sz="1400" kern="1200" dirty="0" smtClean="0"/>
            <a:t> del </a:t>
          </a:r>
          <a:r>
            <a:rPr lang="en-US" sz="1400" kern="1200" dirty="0" err="1" smtClean="0"/>
            <a:t>artefacto</a:t>
          </a:r>
          <a:endParaRPr lang="en-US" sz="1400" kern="1200" dirty="0"/>
        </a:p>
      </dsp:txBody>
      <dsp:txXfrm>
        <a:off x="3013987" y="1967048"/>
        <a:ext cx="1123714" cy="761828"/>
      </dsp:txXfrm>
    </dsp:sp>
    <dsp:sp modelId="{6FB9330A-9DE7-4E26-9587-E80ADF471CD6}">
      <dsp:nvSpPr>
        <dsp:cNvPr id="0" name=""/>
        <dsp:cNvSpPr/>
      </dsp:nvSpPr>
      <dsp:spPr>
        <a:xfrm>
          <a:off x="4178922" y="2006347"/>
          <a:ext cx="877243" cy="682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E042F-5A32-4B96-94D3-5164FF28242F}">
      <dsp:nvSpPr>
        <dsp:cNvPr id="0" name=""/>
        <dsp:cNvSpPr/>
      </dsp:nvSpPr>
      <dsp:spPr>
        <a:xfrm rot="5400000">
          <a:off x="4162625" y="3668471"/>
          <a:ext cx="716495" cy="8157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7273A-FFE9-46A4-B924-D65EF650FD8C}">
      <dsp:nvSpPr>
        <dsp:cNvPr id="0" name=""/>
        <dsp:cNvSpPr/>
      </dsp:nvSpPr>
      <dsp:spPr>
        <a:xfrm>
          <a:off x="3972798" y="2874221"/>
          <a:ext cx="1206156" cy="84427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 smtClean="0"/>
            <a:t>Demostración del artefacto</a:t>
          </a:r>
          <a:endParaRPr lang="en-US" sz="1400" kern="1200" dirty="0"/>
        </a:p>
      </dsp:txBody>
      <dsp:txXfrm>
        <a:off x="4014019" y="2915442"/>
        <a:ext cx="1123714" cy="761828"/>
      </dsp:txXfrm>
    </dsp:sp>
    <dsp:sp modelId="{72A7247F-4F9F-47E6-9EE5-61CD6153151B}">
      <dsp:nvSpPr>
        <dsp:cNvPr id="0" name=""/>
        <dsp:cNvSpPr/>
      </dsp:nvSpPr>
      <dsp:spPr>
        <a:xfrm>
          <a:off x="5178954" y="2954742"/>
          <a:ext cx="877243" cy="682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1C4C0-CB20-41F7-9323-4B48150E3524}">
      <dsp:nvSpPr>
        <dsp:cNvPr id="0" name=""/>
        <dsp:cNvSpPr/>
      </dsp:nvSpPr>
      <dsp:spPr>
        <a:xfrm>
          <a:off x="4972830" y="3822615"/>
          <a:ext cx="1206156" cy="84427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 smtClean="0"/>
            <a:t>Evaluación del artefacto</a:t>
          </a:r>
          <a:endParaRPr lang="en-US" sz="1400" kern="1200" dirty="0"/>
        </a:p>
      </dsp:txBody>
      <dsp:txXfrm>
        <a:off x="5014051" y="3863836"/>
        <a:ext cx="1123714" cy="761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53088" y="6489700"/>
            <a:ext cx="4324350" cy="342900"/>
          </a:xfrm>
          <a:prstGeom prst="rect">
            <a:avLst/>
          </a:prstGeom>
        </p:spPr>
        <p:txBody>
          <a:bodyPr vert="horz" wrap="square" lIns="96093" tIns="48047" rIns="96093" bIns="4804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99BDD11A-F8AA-5C4E-BA21-569791DAC009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21246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4350" cy="342900"/>
          </a:xfrm>
          <a:prstGeom prst="rect">
            <a:avLst/>
          </a:prstGeom>
        </p:spPr>
        <p:txBody>
          <a:bodyPr vert="horz" lIns="96093" tIns="48047" rIns="96093" bIns="48047" rtlCol="0"/>
          <a:lstStyle>
            <a:lvl1pPr algn="l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53088" y="0"/>
            <a:ext cx="4324350" cy="342900"/>
          </a:xfrm>
          <a:prstGeom prst="rect">
            <a:avLst/>
          </a:prstGeom>
        </p:spPr>
        <p:txBody>
          <a:bodyPr vert="horz" wrap="square" lIns="96093" tIns="48047" rIns="96093" bIns="4804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2E2638D-A84D-054F-842A-6E74DE74FA81}" type="datetimeFigureOut">
              <a:rPr lang="es-ES"/>
              <a:pPr>
                <a:defRPr/>
              </a:pPr>
              <a:t>13/05/2019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711450" y="512763"/>
            <a:ext cx="4556125" cy="256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93" tIns="48047" rIns="96093" bIns="48047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8538" y="3246439"/>
            <a:ext cx="7981951" cy="3076575"/>
          </a:xfrm>
          <a:prstGeom prst="rect">
            <a:avLst/>
          </a:prstGeom>
        </p:spPr>
        <p:txBody>
          <a:bodyPr vert="horz" wrap="square" lIns="96093" tIns="48047" rIns="96093" bIns="4804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89700"/>
            <a:ext cx="4324350" cy="342900"/>
          </a:xfrm>
          <a:prstGeom prst="rect">
            <a:avLst/>
          </a:prstGeom>
        </p:spPr>
        <p:txBody>
          <a:bodyPr vert="horz" lIns="96093" tIns="48047" rIns="96093" bIns="48047" rtlCol="0" anchor="b"/>
          <a:lstStyle>
            <a:lvl1pPr algn="l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53088" y="6489700"/>
            <a:ext cx="4324350" cy="342900"/>
          </a:xfrm>
          <a:prstGeom prst="rect">
            <a:avLst/>
          </a:prstGeom>
        </p:spPr>
        <p:txBody>
          <a:bodyPr vert="horz" wrap="square" lIns="96093" tIns="48047" rIns="96093" bIns="4804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7E3B1B6-01E7-F64F-8823-887D4F024E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827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2763"/>
            <a:ext cx="455612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27DAD6-D0A4-AF48-99B6-120E0EFEB305}" type="slidenum">
              <a:rPr lang="es-ES" sz="1300">
                <a:solidFill>
                  <a:prstClr val="black"/>
                </a:solidFill>
              </a:rPr>
              <a:pPr eaLnBrk="1" hangingPunct="1"/>
              <a:t>1</a:t>
            </a:fld>
            <a:endParaRPr lang="es-E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64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2763"/>
            <a:ext cx="455612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noProof="0" dirty="0" smtClean="0">
              <a:latin typeface="Calibri" charset="0"/>
            </a:endParaRPr>
          </a:p>
        </p:txBody>
      </p:sp>
      <p:sp>
        <p:nvSpPr>
          <p:cNvPr id="2662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7B27EC-2B19-0E44-999F-A88CD30E821F}" type="slidenum">
              <a:rPr lang="es-ES" sz="1300"/>
              <a:pPr eaLnBrk="1" hangingPunct="1"/>
              <a:t>10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4132579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2763"/>
            <a:ext cx="455612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noProof="0" dirty="0" smtClean="0">
              <a:latin typeface="Calibri" charset="0"/>
            </a:endParaRPr>
          </a:p>
        </p:txBody>
      </p:sp>
      <p:sp>
        <p:nvSpPr>
          <p:cNvPr id="2662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7B27EC-2B19-0E44-999F-A88CD30E821F}" type="slidenum">
              <a:rPr lang="es-ES" sz="1300"/>
              <a:pPr eaLnBrk="1" hangingPunct="1"/>
              <a:t>11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2578231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2763"/>
            <a:ext cx="455612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noProof="0" dirty="0" smtClean="0">
              <a:latin typeface="Calibri" charset="0"/>
            </a:endParaRPr>
          </a:p>
        </p:txBody>
      </p:sp>
      <p:sp>
        <p:nvSpPr>
          <p:cNvPr id="2662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7B27EC-2B19-0E44-999F-A88CD30E821F}" type="slidenum">
              <a:rPr lang="es-ES" sz="1300"/>
              <a:pPr eaLnBrk="1" hangingPunct="1"/>
              <a:t>12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4197275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2763"/>
            <a:ext cx="455612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noProof="0" dirty="0" smtClean="0">
              <a:latin typeface="Calibri" charset="0"/>
            </a:endParaRPr>
          </a:p>
        </p:txBody>
      </p:sp>
      <p:sp>
        <p:nvSpPr>
          <p:cNvPr id="2662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7B27EC-2B19-0E44-999F-A88CD30E821F}" type="slidenum">
              <a:rPr lang="es-ES" sz="1300"/>
              <a:pPr eaLnBrk="1" hangingPunct="1"/>
              <a:t>13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3724213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2763"/>
            <a:ext cx="455612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14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632238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2763"/>
            <a:ext cx="455612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15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3891272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2763"/>
            <a:ext cx="455612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16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413991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2763"/>
            <a:ext cx="455612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17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207345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B1B6-01E7-F64F-8823-887D4F024EA3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516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B1B6-01E7-F64F-8823-887D4F024EA3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0488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711450" y="512763"/>
            <a:ext cx="4556125" cy="25638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Borrar </a:t>
            </a:r>
            <a:r>
              <a:rPr lang="es-ES" dirty="0" err="1" smtClean="0"/>
              <a:t>subpartes</a:t>
            </a:r>
            <a:r>
              <a:rPr lang="es-ES" dirty="0" smtClean="0"/>
              <a:t> del</a:t>
            </a:r>
            <a:r>
              <a:rPr lang="es-ES" baseline="0" dirty="0" smtClean="0"/>
              <a:t> mapeo y poner sobre la metodología.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B1B6-01E7-F64F-8823-887D4F024EA3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616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B1B6-01E7-F64F-8823-887D4F024EA3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822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B1B6-01E7-F64F-8823-887D4F024EA3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067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B1B6-01E7-F64F-8823-887D4F024EA3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3858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B1B6-01E7-F64F-8823-887D4F024EA3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495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B1B6-01E7-F64F-8823-887D4F024EA3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305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B1B6-01E7-F64F-8823-887D4F024EA3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47789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B1B6-01E7-F64F-8823-887D4F024EA3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1331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2763"/>
            <a:ext cx="455612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28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39910436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2763"/>
            <a:ext cx="455612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29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20799882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2763"/>
            <a:ext cx="455612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30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130934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B1B6-01E7-F64F-8823-887D4F024EA3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1928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2763"/>
            <a:ext cx="455612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31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3553575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2763"/>
            <a:ext cx="455612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32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2222334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2763"/>
            <a:ext cx="455612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33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20203751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2763"/>
            <a:ext cx="455612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34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26362143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2763"/>
            <a:ext cx="455612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35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30273598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2763"/>
            <a:ext cx="455612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36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31747637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2763"/>
            <a:ext cx="455612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37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12965759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2763"/>
            <a:ext cx="455612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38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3011045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2763"/>
            <a:ext cx="455612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39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22938407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2763"/>
            <a:ext cx="455612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63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endParaRPr lang="en-US" sz="1200" u="none" kern="1200" baseline="0" noProof="0" dirty="0" smtClean="0">
              <a:solidFill>
                <a:schemeClr val="tx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96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2DBECD-E19D-D24C-8EDE-E992600F7946}" type="slidenum">
              <a:rPr lang="es-ES" sz="1300"/>
              <a:pPr eaLnBrk="1" hangingPunct="1"/>
              <a:t>40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190915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2763"/>
            <a:ext cx="455612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noProof="0" dirty="0" smtClean="0">
              <a:latin typeface="Calibri" charset="0"/>
            </a:endParaRPr>
          </a:p>
        </p:txBody>
      </p:sp>
      <p:sp>
        <p:nvSpPr>
          <p:cNvPr id="2048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C32BC6-506D-484E-BAF5-B477E96F2BB0}" type="slidenum">
              <a:rPr lang="es-ES" sz="1300"/>
              <a:pPr eaLnBrk="1" hangingPunct="1"/>
              <a:t>4</a:t>
            </a:fld>
            <a:endParaRPr lang="es-ES" sz="1300" dirty="0"/>
          </a:p>
        </p:txBody>
      </p:sp>
    </p:spTree>
    <p:extLst>
      <p:ext uri="{BB962C8B-B14F-4D97-AF65-F5344CB8AC3E}">
        <p14:creationId xmlns:p14="http://schemas.microsoft.com/office/powerpoint/2010/main" val="11298613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2763"/>
            <a:ext cx="455612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63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endParaRPr lang="en-US" sz="1200" u="none" kern="1200" baseline="0" noProof="0" dirty="0" smtClean="0">
              <a:solidFill>
                <a:schemeClr val="tx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96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2DBECD-E19D-D24C-8EDE-E992600F7946}" type="slidenum">
              <a:rPr lang="es-ES" sz="1300"/>
              <a:pPr eaLnBrk="1" hangingPunct="1"/>
              <a:t>41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24569915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2763"/>
            <a:ext cx="455612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63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endParaRPr lang="en-US" sz="1200" u="none" kern="1200" baseline="0" noProof="0" dirty="0" smtClean="0">
              <a:solidFill>
                <a:schemeClr val="tx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96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2DBECD-E19D-D24C-8EDE-E992600F7946}" type="slidenum">
              <a:rPr lang="es-ES" sz="1300"/>
              <a:pPr eaLnBrk="1" hangingPunct="1"/>
              <a:t>42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2368692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2763"/>
            <a:ext cx="455612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27DAD6-D0A4-AF48-99B6-120E0EFEB305}" type="slidenum">
              <a:rPr lang="es-ES" sz="1300"/>
              <a:pPr eaLnBrk="1" hangingPunct="1"/>
              <a:t>44</a:t>
            </a:fld>
            <a:endParaRPr lang="es-ES" sz="1300" dirty="0"/>
          </a:p>
        </p:txBody>
      </p:sp>
    </p:spTree>
    <p:extLst>
      <p:ext uri="{BB962C8B-B14F-4D97-AF65-F5344CB8AC3E}">
        <p14:creationId xmlns:p14="http://schemas.microsoft.com/office/powerpoint/2010/main" val="3338397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2763"/>
            <a:ext cx="455612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noProof="0" dirty="0" smtClean="0">
              <a:latin typeface="Calibri" charset="0"/>
            </a:endParaRPr>
          </a:p>
        </p:txBody>
      </p:sp>
      <p:sp>
        <p:nvSpPr>
          <p:cNvPr id="2048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C32BC6-506D-484E-BAF5-B477E96F2BB0}" type="slidenum">
              <a:rPr lang="es-ES" sz="1300"/>
              <a:pPr eaLnBrk="1" hangingPunct="1"/>
              <a:t>5</a:t>
            </a:fld>
            <a:endParaRPr lang="es-ES" sz="1300" dirty="0"/>
          </a:p>
        </p:txBody>
      </p:sp>
    </p:spTree>
    <p:extLst>
      <p:ext uri="{BB962C8B-B14F-4D97-AF65-F5344CB8AC3E}">
        <p14:creationId xmlns:p14="http://schemas.microsoft.com/office/powerpoint/2010/main" val="3228179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2763"/>
            <a:ext cx="455612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noProof="0" dirty="0" smtClean="0">
              <a:latin typeface="Calibri" charset="0"/>
            </a:endParaRPr>
          </a:p>
        </p:txBody>
      </p:sp>
      <p:sp>
        <p:nvSpPr>
          <p:cNvPr id="2048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C32BC6-506D-484E-BAF5-B477E96F2BB0}" type="slidenum">
              <a:rPr lang="es-ES" sz="1300"/>
              <a:pPr eaLnBrk="1" hangingPunct="1"/>
              <a:t>6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1684888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2763"/>
            <a:ext cx="455612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noProof="0" dirty="0" smtClean="0">
              <a:latin typeface="Calibri" charset="0"/>
            </a:endParaRPr>
          </a:p>
        </p:txBody>
      </p:sp>
      <p:sp>
        <p:nvSpPr>
          <p:cNvPr id="2048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C32BC6-506D-484E-BAF5-B477E96F2BB0}" type="slidenum">
              <a:rPr lang="es-ES" sz="1300"/>
              <a:pPr eaLnBrk="1" hangingPunct="1"/>
              <a:t>7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1238752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2763"/>
            <a:ext cx="455612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noProof="0" dirty="0">
              <a:latin typeface="Calibri" charset="0"/>
            </a:endParaRPr>
          </a:p>
        </p:txBody>
      </p:sp>
      <p:sp>
        <p:nvSpPr>
          <p:cNvPr id="2253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D92924-1AE6-D749-9C70-DEE98E37861E}" type="slidenum">
              <a:rPr lang="es-ES" sz="1300"/>
              <a:pPr eaLnBrk="1" hangingPunct="1"/>
              <a:t>8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2342999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1450" y="512763"/>
            <a:ext cx="455612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noProof="0" dirty="0" smtClean="0">
              <a:latin typeface="Calibri" charset="0"/>
            </a:endParaRPr>
          </a:p>
        </p:txBody>
      </p:sp>
      <p:sp>
        <p:nvSpPr>
          <p:cNvPr id="2253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D92924-1AE6-D749-9C70-DEE98E37861E}" type="slidenum">
              <a:rPr lang="es-ES" sz="1300"/>
              <a:pPr eaLnBrk="1" hangingPunct="1"/>
              <a:t>9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358556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94A31-EB05-6744-ACD2-7DFC0CB7EE88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98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A83E-B8A0-E642-9308-3F750035431F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5211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E6459-FD99-4E4F-8DEF-DA319767C34D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7134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67541" y="274639"/>
            <a:ext cx="9601067" cy="634082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55573" y="1628802"/>
            <a:ext cx="9326827" cy="4497363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UY" dirty="0"/>
          </a:p>
        </p:txBody>
      </p:sp>
      <p:sp>
        <p:nvSpPr>
          <p:cNvPr id="9" name="2 Subtítulo"/>
          <p:cNvSpPr>
            <a:spLocks noGrp="1"/>
          </p:cNvSpPr>
          <p:nvPr>
            <p:ph type="subTitle" idx="13"/>
          </p:nvPr>
        </p:nvSpPr>
        <p:spPr>
          <a:xfrm>
            <a:off x="2735628" y="836712"/>
            <a:ext cx="8832981" cy="36004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U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4"/>
          </p:nvPr>
        </p:nvSpPr>
        <p:spPr>
          <a:xfrm>
            <a:off x="5711959" y="6309327"/>
            <a:ext cx="781812" cy="365125"/>
          </a:xfrm>
        </p:spPr>
        <p:txBody>
          <a:bodyPr/>
          <a:lstStyle>
            <a:lvl1pPr algn="ctr">
              <a:defRPr sz="1400" b="1"/>
            </a:lvl1pPr>
          </a:lstStyle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‹Nº›</a:t>
            </a:fld>
            <a:endParaRPr lang="es-UY" dirty="0"/>
          </a:p>
        </p:txBody>
      </p:sp>
      <p:pic>
        <p:nvPicPr>
          <p:cNvPr id="7" name="Imagen 6" descr="logo_ESPE_2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188640"/>
            <a:ext cx="1536171" cy="1041818"/>
          </a:xfrm>
          <a:prstGeom prst="rect">
            <a:avLst/>
          </a:prstGeom>
        </p:spPr>
      </p:pic>
      <p:pic>
        <p:nvPicPr>
          <p:cNvPr id="8" name="Imagen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5877272"/>
            <a:ext cx="1440160" cy="97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192422" y="1477968"/>
            <a:ext cx="1871135" cy="315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  <a:cs typeface="+mn-cs"/>
              </a:rPr>
              <a:t>Metodología de investigación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  <a:cs typeface="+mn-cs"/>
              </a:rPr>
              <a:t>Modelos propuestos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Modelo conceptual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Modelo de procesos</a:t>
            </a:r>
            <a:endParaRPr lang="es-EC" altLang="en-US" sz="1000" i="1" dirty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Validación del prototipo</a:t>
            </a:r>
            <a:endParaRPr lang="es-EC" altLang="en-US" sz="1200" b="1" i="1" dirty="0" smtClean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82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>
            <a:spLocks noGrp="1"/>
          </p:cNvSpPr>
          <p:nvPr>
            <p:ph type="sldNum" sz="quarter" idx="14"/>
          </p:nvPr>
        </p:nvSpPr>
        <p:spPr>
          <a:xfrm>
            <a:off x="5711959" y="6309327"/>
            <a:ext cx="781812" cy="365125"/>
          </a:xfrm>
        </p:spPr>
        <p:txBody>
          <a:bodyPr/>
          <a:lstStyle>
            <a:lvl1pPr algn="ctr">
              <a:defRPr sz="1400" b="1"/>
            </a:lvl1pPr>
          </a:lstStyle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‹Nº›</a:t>
            </a:fld>
            <a:endParaRPr lang="es-UY" dirty="0"/>
          </a:p>
        </p:txBody>
      </p:sp>
      <p:pic>
        <p:nvPicPr>
          <p:cNvPr id="8" name="Imagen 7" descr="logo_ESPE_2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188640"/>
            <a:ext cx="1536171" cy="1041818"/>
          </a:xfrm>
          <a:prstGeom prst="rect">
            <a:avLst/>
          </a:prstGeom>
        </p:spPr>
      </p:pic>
      <p:pic>
        <p:nvPicPr>
          <p:cNvPr id="9" name="Imagen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5877272"/>
            <a:ext cx="1440160" cy="97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1967541" y="274639"/>
            <a:ext cx="9601067" cy="634082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UY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609600" y="1628802"/>
            <a:ext cx="10972800" cy="4497363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UY" dirty="0"/>
          </a:p>
        </p:txBody>
      </p:sp>
      <p:sp>
        <p:nvSpPr>
          <p:cNvPr id="12" name="2 Subtítulo"/>
          <p:cNvSpPr>
            <a:spLocks noGrp="1"/>
          </p:cNvSpPr>
          <p:nvPr>
            <p:ph type="subTitle" idx="13"/>
          </p:nvPr>
        </p:nvSpPr>
        <p:spPr>
          <a:xfrm>
            <a:off x="2735628" y="836712"/>
            <a:ext cx="8832981" cy="36004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879368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AB2A9-F693-4141-B1DF-7112371DD857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07830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180D7-26E7-DD42-9893-8EACDD24DED2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448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UY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B1224-8D32-594D-909F-20628313961D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3983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95D73-390E-D346-B46B-DF2BB8DA0C76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7450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047C-C345-E94A-AE93-B967D4563D96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812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5EC9D-002F-E643-BBB6-1D7111419662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7040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0E3DD157-C729-3D4F-A64D-F7E0D75357D5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7" r:id="rId1"/>
    <p:sldLayoutId id="2147484907" r:id="rId2"/>
    <p:sldLayoutId id="2147484898" r:id="rId3"/>
    <p:sldLayoutId id="2147484899" r:id="rId4"/>
    <p:sldLayoutId id="2147484900" r:id="rId5"/>
    <p:sldLayoutId id="2147484901" r:id="rId6"/>
    <p:sldLayoutId id="2147484902" r:id="rId7"/>
    <p:sldLayoutId id="2147484903" r:id="rId8"/>
    <p:sldLayoutId id="2147484904" r:id="rId9"/>
    <p:sldLayoutId id="2147484905" r:id="rId10"/>
    <p:sldLayoutId id="21474849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6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ctrTitle"/>
          </p:nvPr>
        </p:nvSpPr>
        <p:spPr>
          <a:xfrm>
            <a:off x="2208212" y="727332"/>
            <a:ext cx="7772400" cy="1898279"/>
          </a:xfrm>
        </p:spPr>
        <p:txBody>
          <a:bodyPr/>
          <a:lstStyle/>
          <a:p>
            <a:pPr eaLnBrk="1" hangingPunct="1"/>
            <a:r>
              <a:rPr lang="es-E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MODELO DE PROCESOS ALTERNATIVO DE INGENIERÍA DE REQUISITOS EN POS DE MEJORAR LA CALIDAD DEL SOFTWARE</a:t>
            </a:r>
            <a:endParaRPr lang="en-GB" sz="3200" b="1" dirty="0">
              <a:latin typeface="Calibri" charset="0"/>
            </a:endParaRPr>
          </a:p>
        </p:txBody>
      </p:sp>
      <p:sp>
        <p:nvSpPr>
          <p:cNvPr id="15362" name="2 Subtítulo"/>
          <p:cNvSpPr>
            <a:spLocks noGrp="1"/>
          </p:cNvSpPr>
          <p:nvPr>
            <p:ph type="subTitle" idx="1"/>
          </p:nvPr>
        </p:nvSpPr>
        <p:spPr>
          <a:xfrm>
            <a:off x="2421731" y="3069729"/>
            <a:ext cx="7345363" cy="2016224"/>
          </a:xfrm>
        </p:spPr>
        <p:txBody>
          <a:bodyPr/>
          <a:lstStyle/>
          <a:p>
            <a:pPr eaLnBrk="1" hangingPunct="1"/>
            <a:r>
              <a:rPr lang="es-ES" sz="1600" b="1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s-ES" sz="1800" b="1" dirty="0">
                <a:solidFill>
                  <a:schemeClr val="tx1"/>
                </a:solidFill>
                <a:latin typeface="Calibri" charset="0"/>
              </a:rPr>
              <a:t>AUTORES:</a:t>
            </a:r>
          </a:p>
          <a:p>
            <a:pPr eaLnBrk="1" hangingPunct="1"/>
            <a:r>
              <a:rPr lang="es-ES" sz="1800" b="1" i="1" dirty="0">
                <a:solidFill>
                  <a:schemeClr val="tx1"/>
                </a:solidFill>
                <a:latin typeface="Calibri" charset="0"/>
              </a:rPr>
              <a:t>Esparza </a:t>
            </a:r>
            <a:r>
              <a:rPr lang="es-ES" sz="1800" b="1" i="1" dirty="0" err="1">
                <a:solidFill>
                  <a:schemeClr val="tx1"/>
                </a:solidFill>
                <a:latin typeface="Calibri" charset="0"/>
              </a:rPr>
              <a:t>Echanique</a:t>
            </a:r>
            <a:r>
              <a:rPr lang="es-ES" sz="1800" b="1" i="1" dirty="0">
                <a:solidFill>
                  <a:schemeClr val="tx1"/>
                </a:solidFill>
                <a:latin typeface="Calibri" charset="0"/>
              </a:rPr>
              <a:t>, Richard </a:t>
            </a:r>
            <a:r>
              <a:rPr lang="es-ES" sz="1800" b="1" i="1" dirty="0" err="1">
                <a:solidFill>
                  <a:schemeClr val="tx1"/>
                </a:solidFill>
                <a:latin typeface="Calibri" charset="0"/>
              </a:rPr>
              <a:t>Sebasti</a:t>
            </a:r>
            <a:r>
              <a:rPr lang="es-EC" sz="1800" b="1" i="1" dirty="0" err="1">
                <a:solidFill>
                  <a:schemeClr val="tx1"/>
                </a:solidFill>
                <a:latin typeface="Calibri" charset="0"/>
              </a:rPr>
              <a:t>án</a:t>
            </a:r>
            <a:endParaRPr lang="es-ES" sz="1800" b="1" i="1" dirty="0">
              <a:solidFill>
                <a:schemeClr val="tx1"/>
              </a:solidFill>
              <a:latin typeface="Calibri" charset="0"/>
            </a:endParaRPr>
          </a:p>
          <a:p>
            <a:pPr eaLnBrk="1" hangingPunct="1"/>
            <a:r>
              <a:rPr lang="es-ES" sz="1800" b="1" i="1" dirty="0">
                <a:solidFill>
                  <a:schemeClr val="tx1"/>
                </a:solidFill>
                <a:latin typeface="Calibri" charset="0"/>
              </a:rPr>
              <a:t>Peláez Ramos, Paola </a:t>
            </a:r>
            <a:r>
              <a:rPr lang="es-ES" sz="1800" b="1" i="1" dirty="0" err="1">
                <a:solidFill>
                  <a:schemeClr val="tx1"/>
                </a:solidFill>
                <a:latin typeface="Calibri" charset="0"/>
              </a:rPr>
              <a:t>Stefanía</a:t>
            </a:r>
            <a:endParaRPr lang="es-ES" sz="1800" b="1" i="1" dirty="0">
              <a:solidFill>
                <a:schemeClr val="tx1"/>
              </a:solidFill>
              <a:latin typeface="Calibri" charset="0"/>
            </a:endParaRPr>
          </a:p>
          <a:p>
            <a:pPr eaLnBrk="1" hangingPunct="1"/>
            <a:endParaRPr lang="es-ES" sz="1800" b="1" i="1" dirty="0">
              <a:solidFill>
                <a:schemeClr val="tx1"/>
              </a:solidFill>
              <a:latin typeface="Calibri" charset="0"/>
            </a:endParaRPr>
          </a:p>
          <a:p>
            <a:pPr eaLnBrk="1" hangingPunct="1"/>
            <a:r>
              <a:rPr lang="es-ES" sz="1800" b="1" dirty="0">
                <a:solidFill>
                  <a:schemeClr val="tx1"/>
                </a:solidFill>
                <a:latin typeface="Calibri" charset="0"/>
              </a:rPr>
              <a:t>DIRECTOR:</a:t>
            </a:r>
          </a:p>
          <a:p>
            <a:pPr eaLnBrk="1" hangingPunct="1"/>
            <a:r>
              <a:rPr lang="es-ES" sz="1800" b="1" i="1" dirty="0">
                <a:solidFill>
                  <a:schemeClr val="tx1"/>
                </a:solidFill>
                <a:latin typeface="Calibri" charset="0"/>
              </a:rPr>
              <a:t>Ing. Fonseca Carrera, Efraín Rodrigo, PhD</a:t>
            </a:r>
          </a:p>
        </p:txBody>
      </p:sp>
      <p:pic>
        <p:nvPicPr>
          <p:cNvPr id="8" name="Imagen 1" descr="LOGO-PRINCIPAL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31" y="5796290"/>
            <a:ext cx="2808000" cy="72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5085953"/>
            <a:ext cx="1584176" cy="158417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654118" y="5974188"/>
            <a:ext cx="288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prstClr val="black"/>
                </a:solidFill>
                <a:latin typeface="Calibri" charset="0"/>
              </a:rPr>
              <a:t>LUNES 13 DE MAYO DE 2019</a:t>
            </a:r>
          </a:p>
        </p:txBody>
      </p:sp>
    </p:spTree>
    <p:extLst>
      <p:ext uri="{BB962C8B-B14F-4D97-AF65-F5344CB8AC3E}">
        <p14:creationId xmlns:p14="http://schemas.microsoft.com/office/powerpoint/2010/main" val="477813569"/>
      </p:ext>
    </p:extLst>
  </p:cSld>
  <p:clrMapOvr>
    <a:masterClrMapping/>
  </p:clrMapOvr>
  <p:transition advTm="1099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ubtítulo 3"/>
          <p:cNvSpPr>
            <a:spLocks noGrp="1"/>
          </p:cNvSpPr>
          <p:nvPr>
            <p:ph type="subTitle" idx="13"/>
          </p:nvPr>
        </p:nvSpPr>
        <p:spPr>
          <a:xfrm>
            <a:off x="3000382" y="836615"/>
            <a:ext cx="7559675" cy="360363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898989"/>
                </a:solidFill>
                <a:latin typeface="Calibri" charset="0"/>
              </a:rPr>
              <a:t>Justificación Marco </a:t>
            </a:r>
            <a:r>
              <a:rPr lang="es-EC" dirty="0">
                <a:solidFill>
                  <a:srgbClr val="898989"/>
                </a:solidFill>
                <a:latin typeface="Calibri" charset="0"/>
              </a:rPr>
              <a:t>T</a:t>
            </a:r>
            <a:r>
              <a:rPr lang="es-EC" dirty="0" smtClean="0">
                <a:solidFill>
                  <a:srgbClr val="898989"/>
                </a:solidFill>
                <a:latin typeface="Calibri" charset="0"/>
              </a:rPr>
              <a:t>eórico</a:t>
            </a:r>
            <a:endParaRPr lang="es-EC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7" name="Marcador de contenido 1"/>
          <p:cNvSpPr>
            <a:spLocks noGrp="1"/>
          </p:cNvSpPr>
          <p:nvPr>
            <p:ph idx="1"/>
          </p:nvPr>
        </p:nvSpPr>
        <p:spPr>
          <a:xfrm>
            <a:off x="3071818" y="1470027"/>
            <a:ext cx="7345363" cy="4896544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s-EC" sz="2400" dirty="0"/>
              <a:t>Hipótesis</a:t>
            </a:r>
          </a:p>
          <a:p>
            <a:pPr marL="0" indent="0" algn="just" eaLnBrk="1" hangingPunct="1">
              <a:buNone/>
              <a:defRPr/>
            </a:pPr>
            <a:r>
              <a:rPr lang="es-ES" sz="2000" i="1" dirty="0"/>
              <a:t>El desarrollo de un Modelo de procesos alternativo de Ingeniería de Requisitos permitirá aportar a la mejora en la calidad de los productos de software en el estudio de caso propuesto.</a:t>
            </a:r>
            <a:endParaRPr lang="es-EC" sz="2000" i="1" dirty="0"/>
          </a:p>
          <a:p>
            <a:pPr eaLnBrk="1" hangingPunct="1">
              <a:defRPr/>
            </a:pPr>
            <a:endParaRPr lang="es-EC" sz="2000" dirty="0">
              <a:latin typeface="Calibri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079776" y="1865967"/>
            <a:ext cx="316835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/>
              <a:t>Variable independiente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3215680" y="2233319"/>
            <a:ext cx="4536504" cy="36004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i="1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Modelo de Procesos de IR</a:t>
            </a:r>
          </a:p>
        </p:txBody>
      </p:sp>
      <p:sp>
        <p:nvSpPr>
          <p:cNvPr id="30" name="Marcador de contenido 1"/>
          <p:cNvSpPr txBox="1">
            <a:spLocks/>
          </p:cNvSpPr>
          <p:nvPr/>
        </p:nvSpPr>
        <p:spPr bwMode="auto">
          <a:xfrm>
            <a:off x="3071670" y="1473204"/>
            <a:ext cx="7345363" cy="2531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s-EC" sz="2400" dirty="0"/>
              <a:t>Hipótesis</a:t>
            </a:r>
          </a:p>
          <a:p>
            <a:pPr marL="0" indent="0" algn="just" eaLnBrk="1" hangingPunct="1">
              <a:buNone/>
              <a:defRPr/>
            </a:pPr>
            <a:r>
              <a:rPr lang="es-ES" sz="2000" i="1" dirty="0"/>
              <a:t>El desarrollo de un Modelo de procesos alternativo de Ingeniería de Requisitos permitirá aportar a la mejora en la calidad de los productos de software en el estudio de caso propuesto.</a:t>
            </a:r>
            <a:endParaRPr lang="es-EC" sz="2000" i="1" dirty="0"/>
          </a:p>
          <a:p>
            <a:pPr eaLnBrk="1" hangingPunct="1">
              <a:defRPr/>
            </a:pPr>
            <a:endParaRPr lang="es-EC" sz="2000" dirty="0">
              <a:latin typeface="Calibri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6420036" y="2053216"/>
            <a:ext cx="316835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/>
              <a:t>Variable dependiente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5627800" y="2534239"/>
            <a:ext cx="4536504" cy="42647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i="1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Calidad de los productos de software</a:t>
            </a:r>
            <a:endParaRPr lang="es-EC" sz="2000" i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934" y="3318549"/>
            <a:ext cx="2904257" cy="31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4439816" y="259000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Marco Teórico</a:t>
            </a:r>
            <a:endParaRPr lang="es-EC" dirty="0">
              <a:latin typeface="Calibri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10</a:t>
            </a:fld>
            <a:endParaRPr lang="es-UY" dirty="0"/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 rot="5400000">
            <a:off x="1216579" y="2544305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  <p:cxnSp>
        <p:nvCxnSpPr>
          <p:cNvPr id="20" name="7 Conector recto"/>
          <p:cNvCxnSpPr/>
          <p:nvPr/>
        </p:nvCxnSpPr>
        <p:spPr>
          <a:xfrm flipH="1">
            <a:off x="1147349" y="1507584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5 Rectángulo"/>
          <p:cNvSpPr/>
          <p:nvPr/>
        </p:nvSpPr>
        <p:spPr>
          <a:xfrm flipH="1">
            <a:off x="1162944" y="1280643"/>
            <a:ext cx="36512" cy="142646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487488" y="1395220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01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28" grpId="0" animBg="1"/>
      <p:bldP spid="29" grpId="0" animBg="1"/>
      <p:bldP spid="30" grpId="0" animBg="1"/>
      <p:bldP spid="31" grpId="0" animBg="1"/>
      <p:bldP spid="32" grpId="0" animBg="1"/>
      <p:bldP spid="18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ubtítulo 3"/>
          <p:cNvSpPr>
            <a:spLocks noGrp="1"/>
          </p:cNvSpPr>
          <p:nvPr>
            <p:ph type="subTitle" idx="13"/>
          </p:nvPr>
        </p:nvSpPr>
        <p:spPr>
          <a:xfrm>
            <a:off x="3000382" y="836615"/>
            <a:ext cx="7559675" cy="360363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898989"/>
                </a:solidFill>
                <a:latin typeface="Calibri" charset="0"/>
              </a:rPr>
              <a:t>Ingeniería de Requisitos</a:t>
            </a:r>
            <a:endParaRPr lang="es-EC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7" name="Marcador de contenido 1"/>
          <p:cNvSpPr>
            <a:spLocks noGrp="1"/>
          </p:cNvSpPr>
          <p:nvPr>
            <p:ph idx="1"/>
          </p:nvPr>
        </p:nvSpPr>
        <p:spPr>
          <a:xfrm>
            <a:off x="3071818" y="1470027"/>
            <a:ext cx="7345363" cy="2679053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" sz="2400" dirty="0"/>
              <a:t>F</a:t>
            </a:r>
            <a:r>
              <a:rPr lang="es-ES" sz="2400" dirty="0" smtClean="0"/>
              <a:t>ase </a:t>
            </a:r>
            <a:r>
              <a:rPr lang="es-ES" sz="2400" dirty="0"/>
              <a:t>fundamental del </a:t>
            </a:r>
            <a:r>
              <a:rPr lang="es-ES" sz="2400" dirty="0" smtClean="0"/>
              <a:t>proceso de desarrollo </a:t>
            </a:r>
            <a:r>
              <a:rPr lang="es-ES" sz="2400" dirty="0"/>
              <a:t>de </a:t>
            </a:r>
            <a:r>
              <a:rPr lang="es-ES" sz="2400" dirty="0" smtClean="0"/>
              <a:t>software.</a:t>
            </a:r>
          </a:p>
          <a:p>
            <a:pPr lvl="1" algn="just" eaLnBrk="1" hangingPunct="1">
              <a:buFont typeface="Courier New" panose="02070309020205020404" pitchFamily="49" charset="0"/>
              <a:buChar char="o"/>
              <a:defRPr/>
            </a:pPr>
            <a:r>
              <a:rPr lang="es-ES" sz="2000" dirty="0"/>
              <a:t>C</a:t>
            </a:r>
            <a:r>
              <a:rPr lang="es-ES" sz="2000" dirty="0" smtClean="0"/>
              <a:t>omprender </a:t>
            </a:r>
            <a:r>
              <a:rPr lang="es-ES" sz="2000" dirty="0"/>
              <a:t>de forma </a:t>
            </a:r>
            <a:r>
              <a:rPr lang="es-ES" sz="2000" dirty="0" smtClean="0"/>
              <a:t>clara, concisa </a:t>
            </a:r>
            <a:r>
              <a:rPr lang="es-ES" sz="2000" dirty="0"/>
              <a:t>y precisa los requisitos del cliente para el desarrollo del </a:t>
            </a:r>
            <a:r>
              <a:rPr lang="es-ES" sz="2000" dirty="0" smtClean="0"/>
              <a:t>sistema.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s-ES" sz="2400" dirty="0"/>
              <a:t>La IR se creó con el objetivo de incrementar la calidad del </a:t>
            </a:r>
            <a:r>
              <a:rPr lang="es-ES" sz="2400" dirty="0" smtClean="0"/>
              <a:t>software.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endParaRPr lang="es-ES" sz="2400" dirty="0"/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endParaRPr lang="es-ES" sz="2400" dirty="0" smtClean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727848" y="400506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 smtClean="0">
                <a:latin typeface="+mn-lt"/>
              </a:rPr>
              <a:t>Requisitos</a:t>
            </a:r>
            <a:endParaRPr lang="en-US" dirty="0">
              <a:latin typeface="+mn-lt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394785" y="4684858"/>
            <a:ext cx="298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 smtClean="0">
                <a:latin typeface="+mn-lt"/>
              </a:rPr>
              <a:t>Tiempo establecido</a:t>
            </a:r>
            <a:endParaRPr lang="en-US" dirty="0">
              <a:latin typeface="+mn-lt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305050" y="5393394"/>
            <a:ext cx="192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 smtClean="0">
                <a:latin typeface="+mn-lt"/>
              </a:rPr>
              <a:t>Presupuesto</a:t>
            </a:r>
            <a:endParaRPr lang="en-US" dirty="0">
              <a:latin typeface="+mn-lt"/>
            </a:endParaRPr>
          </a:p>
        </p:txBody>
      </p:sp>
      <p:pic>
        <p:nvPicPr>
          <p:cNvPr id="1028" name="Picture 4" descr="Resultado de imagen para check 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357" y="3893939"/>
            <a:ext cx="682491" cy="68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esultado de imagen para check 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66" y="4564321"/>
            <a:ext cx="682491" cy="68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sultado de imagen para check 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031" y="5285042"/>
            <a:ext cx="682491" cy="68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4439816" y="259000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Marco Teórico</a:t>
            </a:r>
            <a:endParaRPr lang="es-EC" dirty="0">
              <a:latin typeface="Calibri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11</a:t>
            </a:fld>
            <a:endParaRPr lang="es-UY" dirty="0"/>
          </a:p>
        </p:txBody>
      </p:sp>
      <p:cxnSp>
        <p:nvCxnSpPr>
          <p:cNvPr id="24" name="7 Conector recto"/>
          <p:cNvCxnSpPr/>
          <p:nvPr/>
        </p:nvCxnSpPr>
        <p:spPr>
          <a:xfrm flipH="1">
            <a:off x="1147349" y="1507584"/>
            <a:ext cx="21258" cy="38404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5 Rectángulo"/>
          <p:cNvSpPr/>
          <p:nvPr/>
        </p:nvSpPr>
        <p:spPr>
          <a:xfrm flipH="1">
            <a:off x="1162944" y="1280643"/>
            <a:ext cx="36512" cy="142646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1487488" y="1395220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 rot="5400000">
            <a:off x="1216579" y="2544305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21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2" grpId="0"/>
      <p:bldP spid="13" grpId="0"/>
      <p:bldP spid="14" grpId="0"/>
      <p:bldP spid="26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ubtítulo 3"/>
          <p:cNvSpPr>
            <a:spLocks noGrp="1"/>
          </p:cNvSpPr>
          <p:nvPr>
            <p:ph type="subTitle" idx="13"/>
          </p:nvPr>
        </p:nvSpPr>
        <p:spPr>
          <a:xfrm>
            <a:off x="3000382" y="836615"/>
            <a:ext cx="7559675" cy="360363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898989"/>
                </a:solidFill>
                <a:latin typeface="Calibri" charset="0"/>
              </a:rPr>
              <a:t>Modelo de Procesos de IR</a:t>
            </a:r>
            <a:endParaRPr lang="es-EC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7" name="Marcador de contenido 1"/>
          <p:cNvSpPr>
            <a:spLocks noGrp="1"/>
          </p:cNvSpPr>
          <p:nvPr>
            <p:ph idx="1"/>
          </p:nvPr>
        </p:nvSpPr>
        <p:spPr>
          <a:xfrm>
            <a:off x="3071818" y="1470027"/>
            <a:ext cx="7345363" cy="4896544"/>
          </a:xfrm>
        </p:spPr>
        <p:txBody>
          <a:bodyPr/>
          <a:lstStyle/>
          <a:p>
            <a:pPr eaLnBrk="1" hangingPunct="1">
              <a:defRPr/>
            </a:pPr>
            <a:r>
              <a:rPr lang="es-ES" sz="2400" dirty="0" smtClean="0"/>
              <a:t>Conjunto </a:t>
            </a:r>
            <a:r>
              <a:rPr lang="es-ES" sz="2400" dirty="0"/>
              <a:t>de actividades </a:t>
            </a:r>
            <a:r>
              <a:rPr lang="es-ES" sz="2400" dirty="0" smtClean="0"/>
              <a:t>dirigidas a: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s-ES" sz="2000" dirty="0" smtClean="0"/>
              <a:t>Descubrir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s-ES" sz="2000" dirty="0" smtClean="0"/>
              <a:t>Obtener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s-ES" sz="2000" dirty="0"/>
              <a:t>V</a:t>
            </a:r>
            <a:r>
              <a:rPr lang="es-ES" sz="2000" dirty="0" smtClean="0"/>
              <a:t>alidar </a:t>
            </a:r>
          </a:p>
          <a:p>
            <a:pPr eaLnBrk="1" hangingPunct="1">
              <a:defRPr/>
            </a:pPr>
            <a:r>
              <a:rPr lang="es-ES" sz="2400" dirty="0" smtClean="0"/>
              <a:t>Requisitos </a:t>
            </a:r>
            <a:r>
              <a:rPr lang="es-ES" sz="2400" dirty="0"/>
              <a:t>que debe cumplir un sistema en desarrollo. </a:t>
            </a:r>
            <a:endParaRPr lang="es-ES" sz="2400" dirty="0" smtClean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 rot="20002240">
            <a:off x="4376380" y="2778750"/>
            <a:ext cx="4878643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sz="4400" b="1" dirty="0" smtClean="0"/>
              <a:t>Calidad de Software</a:t>
            </a:r>
            <a:endParaRPr lang="es-EC" sz="4400" b="1" dirty="0"/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439816" y="259000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Marco Teórico</a:t>
            </a:r>
            <a:endParaRPr lang="es-EC" dirty="0">
              <a:latin typeface="Calibri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12</a:t>
            </a:fld>
            <a:endParaRPr lang="es-UY" dirty="0"/>
          </a:p>
        </p:txBody>
      </p:sp>
      <p:cxnSp>
        <p:nvCxnSpPr>
          <p:cNvPr id="16" name="7 Conector recto"/>
          <p:cNvCxnSpPr/>
          <p:nvPr/>
        </p:nvCxnSpPr>
        <p:spPr>
          <a:xfrm flipH="1">
            <a:off x="1147349" y="1507584"/>
            <a:ext cx="21258" cy="41148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5 Rectángulo"/>
          <p:cNvSpPr/>
          <p:nvPr/>
        </p:nvSpPr>
        <p:spPr>
          <a:xfrm flipH="1">
            <a:off x="1162944" y="1280643"/>
            <a:ext cx="36512" cy="142646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487488" y="1395220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 rot="5400000">
            <a:off x="1216579" y="2544305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84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2" grpId="0" animBg="1"/>
      <p:bldP spid="19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ubtítulo 3"/>
          <p:cNvSpPr>
            <a:spLocks noGrp="1"/>
          </p:cNvSpPr>
          <p:nvPr>
            <p:ph type="subTitle" idx="13"/>
          </p:nvPr>
        </p:nvSpPr>
        <p:spPr>
          <a:xfrm>
            <a:off x="3000382" y="836615"/>
            <a:ext cx="7559675" cy="360363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898989"/>
                </a:solidFill>
                <a:latin typeface="Calibri" charset="0"/>
              </a:rPr>
              <a:t>Modelo de Procesos de IR</a:t>
            </a:r>
            <a:endParaRPr lang="es-EC" dirty="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pic>
        <p:nvPicPr>
          <p:cNvPr id="14" name="Marcador de contenido 13"/>
          <p:cNvPicPr>
            <a:picLocks noGrp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506" y="1881518"/>
            <a:ext cx="4590686" cy="1871634"/>
          </a:xfrm>
          <a:prstGeom prst="rect">
            <a:avLst/>
          </a:prstGeom>
          <a:noFill/>
        </p:spPr>
      </p:pic>
      <p:pic>
        <p:nvPicPr>
          <p:cNvPr id="15" name="Imagen 14"/>
          <p:cNvPicPr/>
          <p:nvPr/>
        </p:nvPicPr>
        <p:blipFill rotWithShape="1">
          <a:blip r:embed="rId6"/>
          <a:srcRect l="12340" t="18814" r="55171" b="34435"/>
          <a:stretch/>
        </p:blipFill>
        <p:spPr bwMode="auto">
          <a:xfrm>
            <a:off x="8256240" y="2382584"/>
            <a:ext cx="3844423" cy="30599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/>
          <p:cNvPicPr/>
          <p:nvPr/>
        </p:nvPicPr>
        <p:blipFill rotWithShape="1">
          <a:blip r:embed="rId7"/>
          <a:srcRect l="6336" t="18244" r="24657" b="41562"/>
          <a:stretch/>
        </p:blipFill>
        <p:spPr bwMode="auto">
          <a:xfrm>
            <a:off x="2935172" y="4201480"/>
            <a:ext cx="5537092" cy="1963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entágono 3"/>
          <p:cNvSpPr/>
          <p:nvPr/>
        </p:nvSpPr>
        <p:spPr>
          <a:xfrm>
            <a:off x="4079776" y="1611200"/>
            <a:ext cx="2023089" cy="2703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 smtClean="0"/>
              <a:t>Pohl</a:t>
            </a:r>
            <a:endParaRPr lang="en-US" dirty="0"/>
          </a:p>
        </p:txBody>
      </p:sp>
      <p:sp>
        <p:nvSpPr>
          <p:cNvPr id="21" name="Pentágono 20"/>
          <p:cNvSpPr/>
          <p:nvPr/>
        </p:nvSpPr>
        <p:spPr>
          <a:xfrm>
            <a:off x="9166906" y="1881518"/>
            <a:ext cx="2023089" cy="2703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 smtClean="0"/>
              <a:t>Espiral</a:t>
            </a:r>
            <a:endParaRPr lang="en-US" dirty="0"/>
          </a:p>
        </p:txBody>
      </p:sp>
      <p:sp>
        <p:nvSpPr>
          <p:cNvPr id="24" name="Pentágono 23"/>
          <p:cNvSpPr/>
          <p:nvPr/>
        </p:nvSpPr>
        <p:spPr>
          <a:xfrm>
            <a:off x="3464605" y="5830869"/>
            <a:ext cx="2023089" cy="2703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 smtClean="0"/>
              <a:t>Swebok</a:t>
            </a:r>
            <a:endParaRPr lang="en-US" dirty="0"/>
          </a:p>
        </p:txBody>
      </p:sp>
      <p:sp>
        <p:nvSpPr>
          <p:cNvPr id="25" name="CuadroTexto 24"/>
          <p:cNvSpPr txBox="1"/>
          <p:nvPr/>
        </p:nvSpPr>
        <p:spPr>
          <a:xfrm rot="20002240">
            <a:off x="3571872" y="3042532"/>
            <a:ext cx="6416693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sz="4400" b="1" dirty="0" smtClean="0"/>
              <a:t>¡Los problemas continúan!</a:t>
            </a:r>
            <a:endParaRPr lang="es-EC" sz="4400" b="1" dirty="0"/>
          </a:p>
        </p:txBody>
      </p:sp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4439816" y="259000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Marco Teórico</a:t>
            </a:r>
            <a:endParaRPr lang="es-EC" dirty="0">
              <a:latin typeface="Calibri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13</a:t>
            </a:fld>
            <a:endParaRPr lang="es-UY" dirty="0"/>
          </a:p>
        </p:txBody>
      </p:sp>
      <p:cxnSp>
        <p:nvCxnSpPr>
          <p:cNvPr id="18" name="7 Conector recto"/>
          <p:cNvCxnSpPr/>
          <p:nvPr/>
        </p:nvCxnSpPr>
        <p:spPr>
          <a:xfrm flipH="1">
            <a:off x="695400" y="1507584"/>
            <a:ext cx="21258" cy="41148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5 Rectángulo"/>
          <p:cNvSpPr/>
          <p:nvPr/>
        </p:nvSpPr>
        <p:spPr>
          <a:xfrm flipH="1">
            <a:off x="710995" y="1280643"/>
            <a:ext cx="36512" cy="142646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035539" y="1395220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 rot="5400000">
            <a:off x="764630" y="2544305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62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4" grpId="0" animBg="1"/>
      <p:bldP spid="25" grpId="0" animBg="1"/>
      <p:bldP spid="22" grpId="0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2713933" y="853455"/>
            <a:ext cx="7559675" cy="360363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898989"/>
                </a:solidFill>
                <a:latin typeface="Calibri" charset="0"/>
              </a:rPr>
              <a:t>Design Science</a:t>
            </a:r>
            <a:endParaRPr lang="en-GB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533248" y="1656027"/>
            <a:ext cx="59210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Desarrollar conocimiento, de modo que el profesional de una disciplina específica lo pueda utilizar para diseñar soluciones (artefactos) en su campo de estudio</a:t>
            </a:r>
            <a:r>
              <a:rPr lang="es-ES" sz="2000" dirty="0" smtClean="0">
                <a:latin typeface="+mn-lt"/>
              </a:rPr>
              <a:t>.</a:t>
            </a:r>
            <a:endParaRPr lang="es-ES" sz="2000" dirty="0">
              <a:latin typeface="+mn-lt"/>
            </a:endParaRPr>
          </a:p>
          <a:p>
            <a:pPr algn="just"/>
            <a:endParaRPr lang="es-ES" sz="1800" dirty="0">
              <a:latin typeface="+mn-lt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2" name="Flecha abajo 1"/>
          <p:cNvSpPr/>
          <p:nvPr/>
        </p:nvSpPr>
        <p:spPr>
          <a:xfrm>
            <a:off x="6277746" y="3080491"/>
            <a:ext cx="432048" cy="458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 descr="C:\Users\SMS\Dropbox\NaPiRE\SMS\8-Resultados\Modelo\Modelo V3.pn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" r="15097"/>
          <a:stretch/>
        </p:blipFill>
        <p:spPr bwMode="auto">
          <a:xfrm>
            <a:off x="4225158" y="3605892"/>
            <a:ext cx="4537224" cy="2282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lipse 2"/>
          <p:cNvSpPr/>
          <p:nvPr/>
        </p:nvSpPr>
        <p:spPr>
          <a:xfrm>
            <a:off x="9423079" y="3729452"/>
            <a:ext cx="1701057" cy="11402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dirty="0" smtClean="0"/>
              <a:t>Modelo de procesos</a:t>
            </a:r>
            <a:endParaRPr lang="en-US" sz="2000" dirty="0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4439816" y="259000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Metodología</a:t>
            </a:r>
            <a:endParaRPr lang="es-EC" dirty="0">
              <a:latin typeface="Calibri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14</a:t>
            </a:fld>
            <a:endParaRPr lang="es-UY" dirty="0"/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 rot="5400000">
            <a:off x="1415480" y="2642592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  <p:cxnSp>
        <p:nvCxnSpPr>
          <p:cNvPr id="27" name="7 Conector recto"/>
          <p:cNvCxnSpPr/>
          <p:nvPr/>
        </p:nvCxnSpPr>
        <p:spPr>
          <a:xfrm flipH="1">
            <a:off x="1363373" y="1351685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5 Rectángulo"/>
          <p:cNvSpPr/>
          <p:nvPr/>
        </p:nvSpPr>
        <p:spPr>
          <a:xfrm flipH="1">
            <a:off x="1378968" y="1124744"/>
            <a:ext cx="36512" cy="167335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1703512" y="1239321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  <p:bldP spid="26" grpId="0" animBg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2423598" y="841229"/>
            <a:ext cx="7559675" cy="360363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rgbClr val="898989"/>
                </a:solidFill>
                <a:latin typeface="Calibri" charset="0"/>
              </a:rPr>
              <a:t>Etapas</a:t>
            </a:r>
            <a:r>
              <a:rPr lang="en-GB" dirty="0" smtClean="0">
                <a:solidFill>
                  <a:srgbClr val="898989"/>
                </a:solidFill>
                <a:latin typeface="Calibri" charset="0"/>
              </a:rPr>
              <a:t> - Design Science</a:t>
            </a:r>
            <a:endParaRPr lang="en-GB" dirty="0">
              <a:solidFill>
                <a:srgbClr val="898989"/>
              </a:solidFill>
              <a:latin typeface="Calibri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98127833"/>
              </p:ext>
            </p:extLst>
          </p:nvPr>
        </p:nvGraphicFramePr>
        <p:xfrm>
          <a:off x="3143672" y="1493931"/>
          <a:ext cx="7151689" cy="4695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9" name="Imagen 2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4439816" y="259000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Metodología</a:t>
            </a:r>
            <a:endParaRPr lang="es-EC" dirty="0">
              <a:latin typeface="Calibri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15</a:t>
            </a:fld>
            <a:endParaRPr lang="es-UY" dirty="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5400000">
            <a:off x="1415480" y="2642592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  <p:cxnSp>
        <p:nvCxnSpPr>
          <p:cNvPr id="13" name="7 Conector recto"/>
          <p:cNvCxnSpPr/>
          <p:nvPr/>
        </p:nvCxnSpPr>
        <p:spPr>
          <a:xfrm flipH="1">
            <a:off x="1363373" y="1351685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5 Rectángulo"/>
          <p:cNvSpPr/>
          <p:nvPr/>
        </p:nvSpPr>
        <p:spPr>
          <a:xfrm flipH="1">
            <a:off x="1378968" y="1124744"/>
            <a:ext cx="36512" cy="167335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703512" y="1239321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4097756" y="1504610"/>
            <a:ext cx="1206156" cy="844270"/>
            <a:chOff x="972702" y="29038"/>
            <a:chExt cx="1206156" cy="844270"/>
          </a:xfrm>
          <a:solidFill>
            <a:srgbClr val="00B050"/>
          </a:solidFill>
        </p:grpSpPr>
        <p:sp>
          <p:nvSpPr>
            <p:cNvPr id="17" name="Rectángulo redondeado 16"/>
            <p:cNvSpPr/>
            <p:nvPr/>
          </p:nvSpPr>
          <p:spPr>
            <a:xfrm>
              <a:off x="972702" y="29038"/>
              <a:ext cx="1206156" cy="844270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ángulo 18"/>
            <p:cNvSpPr/>
            <p:nvPr/>
          </p:nvSpPr>
          <p:spPr>
            <a:xfrm>
              <a:off x="1013923" y="70259"/>
              <a:ext cx="1123714" cy="7618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/>
                <a:t>Definición </a:t>
              </a:r>
              <a:r>
                <a:rPr lang="es-419" sz="1400" kern="1200" dirty="0" smtClean="0"/>
                <a:t>del problema y</a:t>
              </a:r>
              <a:r>
                <a:rPr lang="es-EC" sz="1400" kern="1200" dirty="0" smtClean="0"/>
                <a:t> objetivos</a:t>
              </a:r>
              <a:endParaRPr lang="en-US" sz="1400" kern="1200" dirty="0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5087888" y="2470202"/>
            <a:ext cx="1206156" cy="844270"/>
            <a:chOff x="1972734" y="977432"/>
            <a:chExt cx="1206156" cy="844270"/>
          </a:xfrm>
          <a:solidFill>
            <a:srgbClr val="00B050"/>
          </a:solidFill>
        </p:grpSpPr>
        <p:sp>
          <p:nvSpPr>
            <p:cNvPr id="21" name="Rectángulo redondeado 20"/>
            <p:cNvSpPr/>
            <p:nvPr/>
          </p:nvSpPr>
          <p:spPr>
            <a:xfrm>
              <a:off x="1972734" y="977432"/>
              <a:ext cx="1206156" cy="844270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ángulo 21"/>
            <p:cNvSpPr/>
            <p:nvPr/>
          </p:nvSpPr>
          <p:spPr>
            <a:xfrm>
              <a:off x="2013955" y="1018653"/>
              <a:ext cx="1123714" cy="7618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/>
                <a:t>Desarrollo del conocimiento</a:t>
              </a:r>
              <a:endParaRPr lang="en-US" sz="1400" kern="1200" dirty="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6102865" y="3401119"/>
            <a:ext cx="1206156" cy="844270"/>
            <a:chOff x="2972766" y="1925827"/>
            <a:chExt cx="1206156" cy="844270"/>
          </a:xfrm>
          <a:solidFill>
            <a:srgbClr val="00B050"/>
          </a:solidFill>
        </p:grpSpPr>
        <p:sp>
          <p:nvSpPr>
            <p:cNvPr id="24" name="Rectángulo redondeado 23"/>
            <p:cNvSpPr/>
            <p:nvPr/>
          </p:nvSpPr>
          <p:spPr>
            <a:xfrm>
              <a:off x="2972766" y="1925827"/>
              <a:ext cx="1206156" cy="844270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3013987" y="1967048"/>
              <a:ext cx="1123714" cy="7618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 smtClean="0"/>
                <a:t>Diseño</a:t>
              </a:r>
              <a:r>
                <a:rPr lang="en-US" sz="1400" kern="1200" dirty="0" smtClean="0"/>
                <a:t> del </a:t>
              </a:r>
              <a:r>
                <a:rPr lang="en-US" sz="1400" kern="1200" dirty="0" err="1" smtClean="0"/>
                <a:t>artefacto</a:t>
              </a:r>
              <a:endParaRPr lang="en-US" sz="1400" kern="1200" dirty="0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7104112" y="4384930"/>
            <a:ext cx="1206156" cy="844270"/>
            <a:chOff x="3972798" y="2874221"/>
            <a:chExt cx="1206156" cy="844270"/>
          </a:xfrm>
          <a:solidFill>
            <a:srgbClr val="00B050"/>
          </a:solidFill>
        </p:grpSpPr>
        <p:sp>
          <p:nvSpPr>
            <p:cNvPr id="27" name="Rectángulo redondeado 26"/>
            <p:cNvSpPr/>
            <p:nvPr/>
          </p:nvSpPr>
          <p:spPr>
            <a:xfrm>
              <a:off x="3972798" y="2874221"/>
              <a:ext cx="1206156" cy="844270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4014019" y="2915442"/>
              <a:ext cx="1123714" cy="7618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1400" kern="1200" dirty="0" smtClean="0"/>
                <a:t>Demostración del artefacto</a:t>
              </a:r>
              <a:endParaRPr lang="en-US" sz="1400" kern="1200" dirty="0"/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8130204" y="5321034"/>
            <a:ext cx="1206156" cy="844270"/>
            <a:chOff x="3972798" y="2874221"/>
            <a:chExt cx="1206156" cy="844270"/>
          </a:xfrm>
          <a:solidFill>
            <a:srgbClr val="00B050"/>
          </a:solidFill>
        </p:grpSpPr>
        <p:sp>
          <p:nvSpPr>
            <p:cNvPr id="32" name="Rectángulo redondeado 31"/>
            <p:cNvSpPr/>
            <p:nvPr/>
          </p:nvSpPr>
          <p:spPr>
            <a:xfrm>
              <a:off x="3972798" y="2874221"/>
              <a:ext cx="1206156" cy="844270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ángulo 32"/>
            <p:cNvSpPr/>
            <p:nvPr/>
          </p:nvSpPr>
          <p:spPr>
            <a:xfrm>
              <a:off x="4014019" y="2915442"/>
              <a:ext cx="1123714" cy="7618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1400" kern="1200" dirty="0" smtClean="0"/>
                <a:t>Evaluación del </a:t>
              </a:r>
              <a:r>
                <a:rPr lang="es-419" sz="1400" kern="1200" dirty="0" smtClean="0"/>
                <a:t>artefacto</a:t>
              </a:r>
              <a:endParaRPr lang="en-U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54508364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2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2423598" y="841229"/>
            <a:ext cx="7559675" cy="360363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rgbClr val="898989"/>
                </a:solidFill>
                <a:latin typeface="Calibri" charset="0"/>
              </a:rPr>
              <a:t>Definición</a:t>
            </a:r>
            <a:r>
              <a:rPr lang="en-GB" dirty="0" smtClean="0">
                <a:solidFill>
                  <a:srgbClr val="898989"/>
                </a:solidFill>
                <a:latin typeface="Calibri" charset="0"/>
              </a:rPr>
              <a:t> del </a:t>
            </a:r>
            <a:r>
              <a:rPr lang="en-GB" dirty="0" err="1" smtClean="0">
                <a:solidFill>
                  <a:srgbClr val="898989"/>
                </a:solidFill>
                <a:latin typeface="Calibri" charset="0"/>
              </a:rPr>
              <a:t>problema</a:t>
            </a:r>
            <a:r>
              <a:rPr lang="en-GB" dirty="0" smtClean="0">
                <a:solidFill>
                  <a:srgbClr val="898989"/>
                </a:solidFill>
                <a:latin typeface="Calibri" charset="0"/>
              </a:rPr>
              <a:t> y </a:t>
            </a:r>
            <a:r>
              <a:rPr lang="en-GB" dirty="0" err="1" smtClean="0">
                <a:solidFill>
                  <a:srgbClr val="898989"/>
                </a:solidFill>
                <a:latin typeface="Calibri" charset="0"/>
              </a:rPr>
              <a:t>objetivos</a:t>
            </a:r>
            <a:endParaRPr lang="en-GB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927648" y="1632110"/>
            <a:ext cx="799172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s-ES" sz="2000" b="1" dirty="0" smtClean="0">
                <a:latin typeface="+mn-lt"/>
              </a:rPr>
              <a:t>Método</a:t>
            </a:r>
            <a:r>
              <a:rPr lang="es-ES" sz="2000" dirty="0" smtClean="0">
                <a:latin typeface="+mn-lt"/>
              </a:rPr>
              <a:t>: revisión </a:t>
            </a:r>
            <a:r>
              <a:rPr lang="es-ES" sz="2000" dirty="0">
                <a:latin typeface="+mn-lt"/>
              </a:rPr>
              <a:t>de </a:t>
            </a:r>
            <a:r>
              <a:rPr lang="es-ES" sz="2000" dirty="0" smtClean="0">
                <a:latin typeface="+mn-lt"/>
              </a:rPr>
              <a:t>literatura preliminar.</a:t>
            </a:r>
          </a:p>
          <a:p>
            <a:endParaRPr lang="es-ES" sz="1400" dirty="0">
              <a:latin typeface="+mn-lt"/>
            </a:endParaRPr>
          </a:p>
          <a:p>
            <a:r>
              <a:rPr lang="es-ES" sz="1400" dirty="0" smtClean="0">
                <a:latin typeface="+mn-lt"/>
              </a:rPr>
              <a:t> </a:t>
            </a:r>
            <a:endParaRPr lang="en-US" sz="1400" dirty="0">
              <a:latin typeface="+mn-lt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4439816" y="259000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Metodología</a:t>
            </a:r>
            <a:endParaRPr lang="es-EC" dirty="0">
              <a:latin typeface="Calibri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16</a:t>
            </a:fld>
            <a:endParaRPr lang="es-UY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3815" y="2363688"/>
            <a:ext cx="6627442" cy="2001285"/>
          </a:xfrm>
          <a:prstGeom prst="rect">
            <a:avLst/>
          </a:prstGeom>
        </p:spPr>
      </p:pic>
      <p:sp>
        <p:nvSpPr>
          <p:cNvPr id="50" name="Rectángulo 49"/>
          <p:cNvSpPr/>
          <p:nvPr/>
        </p:nvSpPr>
        <p:spPr>
          <a:xfrm>
            <a:off x="3180494" y="5152418"/>
            <a:ext cx="7374084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latin typeface="+mn-lt"/>
              </a:rPr>
              <a:t>Protocolo adaptado de las guías propuestas por </a:t>
            </a:r>
            <a:endParaRPr lang="es-EC" sz="2000" dirty="0" smtClean="0">
              <a:latin typeface="+mn-lt"/>
            </a:endParaRPr>
          </a:p>
          <a:p>
            <a:pPr algn="ctr"/>
            <a:r>
              <a:rPr lang="es-EC" sz="2000" dirty="0" err="1" smtClean="0">
                <a:latin typeface="+mn-lt"/>
              </a:rPr>
              <a:t>Kitchenham</a:t>
            </a:r>
            <a:r>
              <a:rPr lang="es-EC" sz="2000" dirty="0" smtClean="0">
                <a:latin typeface="+mn-lt"/>
              </a:rPr>
              <a:t> </a:t>
            </a:r>
            <a:r>
              <a:rPr lang="es-EC" sz="2000" dirty="0">
                <a:latin typeface="+mn-lt"/>
              </a:rPr>
              <a:t>y Charters</a:t>
            </a:r>
            <a:endParaRPr lang="es-ES" sz="2000" dirty="0">
              <a:latin typeface="+mn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647728" y="248497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latin typeface="+mn-lt"/>
              </a:rPr>
              <a:t>2 </a:t>
            </a:r>
            <a:r>
              <a:rPr lang="es-EC" sz="2000" dirty="0" err="1" smtClean="0">
                <a:latin typeface="+mn-lt"/>
              </a:rPr>
              <a:t>RQs</a:t>
            </a:r>
            <a:endParaRPr lang="es-EC" sz="2000" dirty="0">
              <a:latin typeface="+mn-lt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6183255" y="4082036"/>
            <a:ext cx="1751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latin typeface="+mn-lt"/>
              </a:rPr>
              <a:t>GC - 4 </a:t>
            </a:r>
          </a:p>
          <a:p>
            <a:r>
              <a:rPr lang="es-EC" sz="2000" dirty="0" err="1" smtClean="0">
                <a:latin typeface="+mn-lt"/>
              </a:rPr>
              <a:t>Scopus</a:t>
            </a:r>
            <a:r>
              <a:rPr lang="es-EC" sz="2000" dirty="0" smtClean="0">
                <a:latin typeface="+mn-lt"/>
              </a:rPr>
              <a:t> &gt; 211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176120" y="2475672"/>
            <a:ext cx="1296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000" dirty="0">
                <a:latin typeface="+mn-lt"/>
              </a:rPr>
              <a:t>8 </a:t>
            </a:r>
            <a:r>
              <a:rPr lang="es-EC" sz="2000" dirty="0" smtClean="0">
                <a:latin typeface="+mn-lt"/>
              </a:rPr>
              <a:t>EPs</a:t>
            </a:r>
            <a:endParaRPr lang="es-EC" sz="2000" dirty="0">
              <a:latin typeface="+mn-lt"/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9703060" y="2906208"/>
            <a:ext cx="24889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Tx/>
              <a:buChar char="-"/>
            </a:pPr>
            <a:r>
              <a:rPr lang="es-EC" sz="2000" dirty="0" smtClean="0">
                <a:latin typeface="+mn-lt"/>
              </a:rPr>
              <a:t>Antecedentes </a:t>
            </a:r>
          </a:p>
          <a:p>
            <a:pPr marL="800100" lvl="1" indent="-342900">
              <a:buFontTx/>
              <a:buChar char="-"/>
            </a:pPr>
            <a:r>
              <a:rPr lang="es-EC" sz="2000" dirty="0" smtClean="0">
                <a:latin typeface="+mn-lt"/>
              </a:rPr>
              <a:t>Problema </a:t>
            </a:r>
          </a:p>
          <a:p>
            <a:pPr marL="800100" lvl="1" indent="-342900">
              <a:buFontTx/>
              <a:buChar char="-"/>
            </a:pPr>
            <a:r>
              <a:rPr lang="es-EC" sz="2000" dirty="0" smtClean="0">
                <a:latin typeface="+mn-lt"/>
              </a:rPr>
              <a:t>Objetivos</a:t>
            </a:r>
            <a:endParaRPr lang="es-EC" sz="2000" dirty="0">
              <a:latin typeface="+mn-lt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 rot="5400000">
            <a:off x="1112225" y="3175873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  <p:cxnSp>
        <p:nvCxnSpPr>
          <p:cNvPr id="20" name="7 Conector recto"/>
          <p:cNvCxnSpPr/>
          <p:nvPr/>
        </p:nvCxnSpPr>
        <p:spPr>
          <a:xfrm flipH="1">
            <a:off x="1055440" y="1495701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5 Rectángulo"/>
          <p:cNvSpPr/>
          <p:nvPr/>
        </p:nvSpPr>
        <p:spPr>
          <a:xfrm flipH="1">
            <a:off x="1071035" y="1268760"/>
            <a:ext cx="36512" cy="206654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395579" y="1383337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756731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0" grpId="0" animBg="1"/>
      <p:bldP spid="7" grpId="0"/>
      <p:bldP spid="51" grpId="0"/>
      <p:bldP spid="8" grpId="0"/>
      <p:bldP spid="52" grpId="0"/>
      <p:bldP spid="19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2423598" y="841229"/>
            <a:ext cx="7559675" cy="360363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898989"/>
                </a:solidFill>
                <a:latin typeface="Calibri" charset="0"/>
              </a:rPr>
              <a:t>Desarrollo del conocimiento</a:t>
            </a:r>
            <a:endParaRPr lang="es-EC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931493" y="1546430"/>
            <a:ext cx="8021882" cy="112371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>
                <a:latin typeface="+mn-lt"/>
              </a:rPr>
              <a:t>Método</a:t>
            </a:r>
            <a:r>
              <a:rPr lang="es-ES" sz="2000" dirty="0" smtClean="0">
                <a:latin typeface="+mn-lt"/>
              </a:rPr>
              <a:t> Mapeo Sistemático de Literatura</a:t>
            </a:r>
          </a:p>
          <a:p>
            <a:pPr lvl="1"/>
            <a:endParaRPr lang="es-ES" sz="2000" dirty="0" smtClean="0">
              <a:latin typeface="+mn-lt"/>
            </a:endParaRPr>
          </a:p>
          <a:p>
            <a:r>
              <a:rPr lang="es-ES" sz="2000" dirty="0" smtClean="0">
                <a:latin typeface="+mn-lt"/>
              </a:rPr>
              <a:t> </a:t>
            </a:r>
            <a:endParaRPr lang="es-ES" sz="2000" dirty="0">
              <a:latin typeface="+mn-lt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4439816" y="259000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Metodología</a:t>
            </a:r>
            <a:endParaRPr lang="es-EC" dirty="0">
              <a:latin typeface="Calibri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17</a:t>
            </a:fld>
            <a:endParaRPr lang="es-UY" dirty="0"/>
          </a:p>
        </p:txBody>
      </p:sp>
      <p:sp>
        <p:nvSpPr>
          <p:cNvPr id="2" name="Rectángulo 1"/>
          <p:cNvSpPr/>
          <p:nvPr/>
        </p:nvSpPr>
        <p:spPr>
          <a:xfrm>
            <a:off x="3006166" y="2162310"/>
            <a:ext cx="7872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EC" sz="2000" b="1" dirty="0" smtClean="0">
                <a:solidFill>
                  <a:srgbClr val="000000"/>
                </a:solidFill>
                <a:latin typeface="+mn-lt"/>
              </a:rPr>
              <a:t>	Objetivo</a:t>
            </a:r>
            <a:r>
              <a:rPr lang="es-EC" sz="2000" dirty="0">
                <a:solidFill>
                  <a:srgbClr val="000000"/>
                </a:solidFill>
                <a:latin typeface="+mn-lt"/>
              </a:rPr>
              <a:t>: </a:t>
            </a:r>
            <a:r>
              <a:rPr lang="es-ES" sz="2000" dirty="0">
                <a:solidFill>
                  <a:srgbClr val="000000"/>
                </a:solidFill>
                <a:latin typeface="+mn-lt"/>
              </a:rPr>
              <a:t>Construir una estructura que provea una vista </a:t>
            </a:r>
            <a:r>
              <a:rPr lang="es-ES" sz="2000" dirty="0" smtClean="0">
                <a:solidFill>
                  <a:srgbClr val="000000"/>
                </a:solidFill>
                <a:latin typeface="+mn-lt"/>
              </a:rPr>
              <a:t>	panorámica </a:t>
            </a:r>
            <a:r>
              <a:rPr lang="es-ES" sz="2000" dirty="0">
                <a:solidFill>
                  <a:srgbClr val="000000"/>
                </a:solidFill>
                <a:latin typeface="+mn-lt"/>
              </a:rPr>
              <a:t>de los problemas en torno a la IR, sus causas y las </a:t>
            </a:r>
            <a:r>
              <a:rPr lang="es-ES" sz="2000" dirty="0" smtClean="0">
                <a:solidFill>
                  <a:srgbClr val="000000"/>
                </a:solidFill>
                <a:latin typeface="+mn-lt"/>
              </a:rPr>
              <a:t>	características </a:t>
            </a:r>
            <a:r>
              <a:rPr lang="es-ES" sz="2000" dirty="0">
                <a:solidFill>
                  <a:srgbClr val="000000"/>
                </a:solidFill>
                <a:latin typeface="+mn-lt"/>
              </a:rPr>
              <a:t>de las soluciones propuestas para dichos </a:t>
            </a:r>
            <a:r>
              <a:rPr lang="es-ES" sz="2000" dirty="0" smtClean="0">
                <a:solidFill>
                  <a:srgbClr val="000000"/>
                </a:solidFill>
                <a:latin typeface="+mn-lt"/>
              </a:rPr>
              <a:t>	problemas.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rgbClr val="000000"/>
                </a:solidFill>
                <a:latin typeface="+mn-lt"/>
              </a:rPr>
              <a:t>	</a:t>
            </a:r>
            <a:endParaRPr lang="es-ES" sz="2000" dirty="0" smtClean="0">
              <a:solidFill>
                <a:srgbClr val="000000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es-ES" sz="2000" dirty="0">
                <a:solidFill>
                  <a:srgbClr val="000000"/>
                </a:solidFill>
                <a:latin typeface="+mn-lt"/>
              </a:rPr>
              <a:t>	</a:t>
            </a:r>
            <a:r>
              <a:rPr lang="es-ES" sz="2000" b="1" dirty="0" smtClean="0">
                <a:solidFill>
                  <a:srgbClr val="000000"/>
                </a:solidFill>
                <a:latin typeface="+mn-lt"/>
              </a:rPr>
              <a:t>Planteamiento del SMS: </a:t>
            </a:r>
            <a:r>
              <a:rPr lang="es-ES" sz="2000" dirty="0" smtClean="0">
                <a:solidFill>
                  <a:srgbClr val="000000"/>
                </a:solidFill>
                <a:latin typeface="+mn-lt"/>
              </a:rPr>
              <a:t>4 </a:t>
            </a:r>
            <a:r>
              <a:rPr lang="es-ES" sz="2000" dirty="0" err="1" smtClean="0">
                <a:solidFill>
                  <a:srgbClr val="000000"/>
                </a:solidFill>
                <a:latin typeface="+mn-lt"/>
              </a:rPr>
              <a:t>RQs</a:t>
            </a:r>
            <a:endParaRPr lang="es-ES" sz="2000" dirty="0" smtClean="0">
              <a:solidFill>
                <a:srgbClr val="000000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es-ES" sz="2000" dirty="0">
                <a:solidFill>
                  <a:srgbClr val="000000"/>
                </a:solidFill>
                <a:latin typeface="+mn-lt"/>
              </a:rPr>
              <a:t>	</a:t>
            </a:r>
            <a:endParaRPr lang="es-ES" sz="2000" dirty="0" smtClean="0">
              <a:solidFill>
                <a:srgbClr val="000000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es-ES" sz="2000" dirty="0">
                <a:solidFill>
                  <a:srgbClr val="000000"/>
                </a:solidFill>
                <a:latin typeface="+mn-lt"/>
              </a:rPr>
              <a:t>	</a:t>
            </a:r>
            <a:r>
              <a:rPr lang="es-ES" sz="2000" b="1" dirty="0" smtClean="0">
                <a:solidFill>
                  <a:srgbClr val="000000"/>
                </a:solidFill>
                <a:latin typeface="+mn-lt"/>
              </a:rPr>
              <a:t>Estrategia de búsqueda:</a:t>
            </a:r>
            <a:endParaRPr lang="es-ES" sz="2000" b="1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endParaRPr lang="es-ES" sz="20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3" name="7 Conector recto"/>
          <p:cNvCxnSpPr/>
          <p:nvPr/>
        </p:nvCxnSpPr>
        <p:spPr>
          <a:xfrm flipH="1">
            <a:off x="1055440" y="1495701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5 Rectángulo"/>
          <p:cNvSpPr/>
          <p:nvPr/>
        </p:nvSpPr>
        <p:spPr>
          <a:xfrm flipH="1">
            <a:off x="1071035" y="1268760"/>
            <a:ext cx="36512" cy="243230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395579" y="1383337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 rot="5400000">
            <a:off x="1107547" y="3530241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581188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5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4">
            <a:extLst>
              <a:ext uri="{FF2B5EF4-FFF2-40B4-BE49-F238E27FC236}">
                <a16:creationId xmlns:a16="http://schemas.microsoft.com/office/drawing/2014/main" xmlns="" id="{78330D6B-2985-C34E-BD4B-9666FD18E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660" y="1467399"/>
            <a:ext cx="7304856" cy="3904591"/>
          </a:xfrm>
        </p:spPr>
        <p:txBody>
          <a:bodyPr/>
          <a:lstStyle/>
          <a:p>
            <a:r>
              <a:rPr lang="es-EC" sz="2000" dirty="0"/>
              <a:t>Conformación del GC</a:t>
            </a:r>
          </a:p>
          <a:p>
            <a:pPr lvl="1"/>
            <a:r>
              <a:rPr lang="es-EC" sz="1800" dirty="0"/>
              <a:t>6 estudios </a:t>
            </a:r>
          </a:p>
          <a:p>
            <a:r>
              <a:rPr lang="es-EC" sz="2000" dirty="0"/>
              <a:t>Construcción de la cadena de búsqueda</a:t>
            </a:r>
          </a:p>
          <a:p>
            <a:pPr lvl="1"/>
            <a:r>
              <a:rPr lang="es-EC" sz="1800" dirty="0">
                <a:solidFill>
                  <a:srgbClr val="000000"/>
                </a:solidFill>
              </a:rPr>
              <a:t>5 contextos: Entorno, Problema, Propuesta, Propósito y Herramienta.</a:t>
            </a:r>
          </a:p>
          <a:p>
            <a:pPr lvl="1"/>
            <a:endParaRPr lang="es-EC" sz="1800" dirty="0">
              <a:solidFill>
                <a:srgbClr val="000000"/>
              </a:solidFill>
            </a:endParaRPr>
          </a:p>
          <a:p>
            <a:pPr marL="530339" lvl="1" indent="0">
              <a:buNone/>
            </a:pPr>
            <a:endParaRPr lang="es-EC" sz="1800" dirty="0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18</a:t>
            </a:fld>
            <a:endParaRPr lang="es-UY" dirty="0"/>
          </a:p>
        </p:txBody>
      </p:sp>
      <p:sp>
        <p:nvSpPr>
          <p:cNvPr id="27" name="Rectángulo: esquinas redondeadas 1">
            <a:extLst>
              <a:ext uri="{FF2B5EF4-FFF2-40B4-BE49-F238E27FC236}">
                <a16:creationId xmlns:a16="http://schemas.microsoft.com/office/drawing/2014/main" xmlns="" id="{71FAF45F-612C-6B4E-AE75-682754BD95F6}"/>
              </a:ext>
            </a:extLst>
          </p:cNvPr>
          <p:cNvSpPr/>
          <p:nvPr/>
        </p:nvSpPr>
        <p:spPr>
          <a:xfrm>
            <a:off x="3566556" y="3287654"/>
            <a:ext cx="6643063" cy="8257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b="1" i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ALL</a:t>
            </a:r>
            <a:r>
              <a:rPr lang="en-US" sz="2000" i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( ({requirements engineering}) </a:t>
            </a:r>
            <a:r>
              <a:rPr lang="en-US" sz="2000" b="1" i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AND</a:t>
            </a:r>
            <a:r>
              <a:rPr lang="en-US" sz="2000" i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 ({problems} ) </a:t>
            </a:r>
            <a:r>
              <a:rPr lang="en-US" sz="2000" b="1" i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AND</a:t>
            </a:r>
            <a:r>
              <a:rPr lang="en-US" sz="2000" i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({quality})  </a:t>
            </a:r>
            <a:r>
              <a:rPr lang="en-US" sz="2000" b="1" i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AND</a:t>
            </a:r>
            <a:r>
              <a:rPr lang="en-US" sz="2000" i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 ({practices}) </a:t>
            </a:r>
            <a:r>
              <a:rPr lang="en-US" sz="2000" b="1" i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AND</a:t>
            </a:r>
            <a:r>
              <a:rPr lang="en-US" sz="2000" i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 ({surveys}))</a:t>
            </a:r>
            <a:endParaRPr lang="es-EC" sz="2000" i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022FECED-9E28-AE40-9998-0F349734E649}"/>
              </a:ext>
            </a:extLst>
          </p:cNvPr>
          <p:cNvSpPr txBox="1"/>
          <p:nvPr/>
        </p:nvSpPr>
        <p:spPr>
          <a:xfrm>
            <a:off x="3566556" y="4415609"/>
            <a:ext cx="6096896" cy="1510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b="1" u="none" strike="noStrike" baseline="0">
                <a:solidFill>
                  <a:srgbClr val="000000"/>
                </a:solidFill>
                <a:effectLst/>
              </a:defRPr>
            </a:lvl1pPr>
            <a:lvl2pPr marL="914400" lvl="1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0" baseline="0">
                <a:solidFill>
                  <a:schemeClr val="tx2"/>
                </a:solidFill>
              </a:defRPr>
            </a:lvl2pPr>
            <a:lvl3pPr marL="13716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>
                <a:solidFill>
                  <a:schemeClr val="tx2"/>
                </a:solidFill>
              </a:defRPr>
            </a:lvl3pPr>
            <a:lvl4pPr marL="18288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baseline="0">
                <a:solidFill>
                  <a:schemeClr val="tx2"/>
                </a:solidFill>
              </a:defRPr>
            </a:lvl4pPr>
            <a:lvl5pPr marL="22860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baseline="0">
                <a:solidFill>
                  <a:schemeClr val="tx2"/>
                </a:solidFill>
              </a:defRPr>
            </a:lvl5pPr>
            <a:lvl6pPr marL="27432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baseline="0">
                <a:solidFill>
                  <a:schemeClr val="tx2"/>
                </a:solidFill>
              </a:defRPr>
            </a:lvl6pPr>
            <a:lvl7pPr marL="32004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7pPr>
            <a:lvl8pPr marL="36576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baseline="0">
                <a:solidFill>
                  <a:schemeClr val="tx2"/>
                </a:solidFill>
              </a:defRPr>
            </a:lvl8pPr>
            <a:lvl9pPr marL="41148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s-EC" sz="1600" dirty="0"/>
              <a:t>Búsqueda de estudios</a:t>
            </a:r>
          </a:p>
          <a:p>
            <a:pPr lvl="1"/>
            <a:r>
              <a:rPr lang="es-EC" sz="1400" dirty="0">
                <a:solidFill>
                  <a:srgbClr val="1F497D"/>
                </a:solidFill>
              </a:rPr>
              <a:t>SCOPUS</a:t>
            </a:r>
          </a:p>
          <a:p>
            <a:pPr lvl="1"/>
            <a:r>
              <a:rPr lang="es-EC" sz="1400" dirty="0">
                <a:solidFill>
                  <a:srgbClr val="1F497D"/>
                </a:solidFill>
              </a:rPr>
              <a:t>IEEE </a:t>
            </a:r>
            <a:r>
              <a:rPr lang="es-EC" sz="1400" dirty="0" err="1">
                <a:solidFill>
                  <a:srgbClr val="1F497D"/>
                </a:solidFill>
              </a:rPr>
              <a:t>Xplore</a:t>
            </a:r>
            <a:endParaRPr lang="es-EC" sz="1400" dirty="0">
              <a:solidFill>
                <a:srgbClr val="1F497D"/>
              </a:solidFill>
            </a:endParaRPr>
          </a:p>
          <a:p>
            <a:pPr lvl="1"/>
            <a:r>
              <a:rPr lang="es-EC" sz="1400" dirty="0" err="1">
                <a:solidFill>
                  <a:srgbClr val="1F497D"/>
                </a:solidFill>
              </a:rPr>
              <a:t>ScienceDirect</a:t>
            </a:r>
            <a:endParaRPr lang="es-EC" sz="1400" dirty="0">
              <a:solidFill>
                <a:srgbClr val="1F497D"/>
              </a:solidFill>
            </a:endParaRPr>
          </a:p>
          <a:p>
            <a:pPr lvl="1"/>
            <a:r>
              <a:rPr lang="es-EC" sz="1400" dirty="0" err="1">
                <a:solidFill>
                  <a:srgbClr val="1F497D"/>
                </a:solidFill>
              </a:rPr>
              <a:t>SpringerLink</a:t>
            </a:r>
            <a:endParaRPr lang="es-EC" sz="1400" dirty="0">
              <a:solidFill>
                <a:srgbClr val="1F497D"/>
              </a:solidFill>
            </a:endParaRPr>
          </a:p>
        </p:txBody>
      </p:sp>
      <p:sp>
        <p:nvSpPr>
          <p:cNvPr id="33" name="Flecha derecha 32"/>
          <p:cNvSpPr/>
          <p:nvPr/>
        </p:nvSpPr>
        <p:spPr>
          <a:xfrm>
            <a:off x="5951984" y="4690219"/>
            <a:ext cx="653219" cy="39496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022FECED-9E28-AE40-9998-0F349734E649}"/>
              </a:ext>
            </a:extLst>
          </p:cNvPr>
          <p:cNvSpPr txBox="1"/>
          <p:nvPr/>
        </p:nvSpPr>
        <p:spPr>
          <a:xfrm>
            <a:off x="6744072" y="4664941"/>
            <a:ext cx="2104408" cy="646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b="1" u="none" strike="noStrike" baseline="0">
                <a:solidFill>
                  <a:srgbClr val="000000"/>
                </a:solidFill>
                <a:effectLst/>
              </a:defRPr>
            </a:lvl1pPr>
            <a:lvl2pPr marL="914400" lvl="1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0" baseline="0">
                <a:solidFill>
                  <a:schemeClr val="tx2"/>
                </a:solidFill>
              </a:defRPr>
            </a:lvl2pPr>
            <a:lvl3pPr marL="13716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>
                <a:solidFill>
                  <a:schemeClr val="tx2"/>
                </a:solidFill>
              </a:defRPr>
            </a:lvl3pPr>
            <a:lvl4pPr marL="18288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baseline="0">
                <a:solidFill>
                  <a:schemeClr val="tx2"/>
                </a:solidFill>
              </a:defRPr>
            </a:lvl4pPr>
            <a:lvl5pPr marL="22860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baseline="0">
                <a:solidFill>
                  <a:schemeClr val="tx2"/>
                </a:solidFill>
              </a:defRPr>
            </a:lvl5pPr>
            <a:lvl6pPr marL="27432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baseline="0">
                <a:solidFill>
                  <a:schemeClr val="tx2"/>
                </a:solidFill>
              </a:defRPr>
            </a:lvl6pPr>
            <a:lvl7pPr marL="32004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7pPr>
            <a:lvl8pPr marL="36576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baseline="0">
                <a:solidFill>
                  <a:schemeClr val="tx2"/>
                </a:solidFill>
              </a:defRPr>
            </a:lvl8pPr>
            <a:lvl9pPr marL="41148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s-EC" dirty="0"/>
              <a:t>289 Estudios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807968" y="4725137"/>
            <a:ext cx="4104456" cy="15121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Cerrar llave 35"/>
          <p:cNvSpPr/>
          <p:nvPr/>
        </p:nvSpPr>
        <p:spPr>
          <a:xfrm>
            <a:off x="6023992" y="5134839"/>
            <a:ext cx="479940" cy="713759"/>
          </a:xfrm>
          <a:prstGeom prst="rightBrace">
            <a:avLst>
              <a:gd name="adj1" fmla="val 8333"/>
              <a:gd name="adj2" fmla="val 52002"/>
            </a:avLst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Explosión 2 36"/>
          <p:cNvSpPr/>
          <p:nvPr/>
        </p:nvSpPr>
        <p:spPr>
          <a:xfrm>
            <a:off x="6528048" y="4697012"/>
            <a:ext cx="3145715" cy="1468292"/>
          </a:xfrm>
          <a:prstGeom prst="irregularSeal2">
            <a:avLst/>
          </a:prstGeom>
          <a:solidFill>
            <a:srgbClr val="F7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b="1" dirty="0">
                <a:solidFill>
                  <a:prstClr val="black"/>
                </a:solidFill>
              </a:rPr>
              <a:t>Demasiados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999656" y="3068960"/>
            <a:ext cx="8064896" cy="3168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4"/>
          <a:srcRect l="20637" t="7763" r="25140" b="7856"/>
          <a:stretch/>
        </p:blipFill>
        <p:spPr>
          <a:xfrm>
            <a:off x="4723712" y="3514233"/>
            <a:ext cx="1860274" cy="1705251"/>
          </a:xfrm>
          <a:prstGeom prst="rect">
            <a:avLst/>
          </a:prstGeom>
        </p:spPr>
      </p:pic>
      <p:sp>
        <p:nvSpPr>
          <p:cNvPr id="39" name="CuadroTexto 38"/>
          <p:cNvSpPr txBox="1"/>
          <p:nvPr/>
        </p:nvSpPr>
        <p:spPr>
          <a:xfrm>
            <a:off x="6343446" y="3982954"/>
            <a:ext cx="2968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ESTUDIO TERCIARIO</a:t>
            </a:r>
            <a:endParaRPr lang="en-US" sz="32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235660" y="3140968"/>
            <a:ext cx="7612868" cy="30243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3" name="Rectángulo: esquinas redondeadas 1">
            <a:extLst>
              <a:ext uri="{FF2B5EF4-FFF2-40B4-BE49-F238E27FC236}">
                <a16:creationId xmlns:a16="http://schemas.microsoft.com/office/drawing/2014/main" xmlns="" id="{71FAF45F-612C-6B4E-AE75-682754BD95F6}"/>
              </a:ext>
            </a:extLst>
          </p:cNvPr>
          <p:cNvSpPr/>
          <p:nvPr/>
        </p:nvSpPr>
        <p:spPr>
          <a:xfrm>
            <a:off x="3468533" y="3154235"/>
            <a:ext cx="6839107" cy="10168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800" b="1" i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ALL</a:t>
            </a:r>
            <a:r>
              <a:rPr lang="en-US" sz="1800" i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( ({requirements engineering}) </a:t>
            </a:r>
            <a:r>
              <a:rPr lang="en-US" sz="1800" b="1" i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AND </a:t>
            </a:r>
            <a:r>
              <a:rPr lang="en-US" sz="1800" i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({problems} ) </a:t>
            </a:r>
            <a:r>
              <a:rPr lang="en-US" sz="1800" b="1" i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AND </a:t>
            </a:r>
            <a:r>
              <a:rPr lang="en-US" sz="1800" i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({quality}) AND ({practices}) </a:t>
            </a:r>
            <a:r>
              <a:rPr lang="en-US" sz="1800" b="1" i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AND </a:t>
            </a:r>
            <a:r>
              <a:rPr lang="en-US" sz="1800" i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({surveys}) </a:t>
            </a:r>
            <a:r>
              <a:rPr lang="en-US" sz="1800" b="1" i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AND </a:t>
            </a:r>
            <a:r>
              <a:rPr lang="en-US" sz="1800" i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({Systematic  Mapping Study}</a:t>
            </a:r>
            <a:r>
              <a:rPr lang="en-US" sz="1800" b="1" i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OR </a:t>
            </a:r>
            <a:r>
              <a:rPr lang="en-US" sz="1800" i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{Systematic Literature Review}))</a:t>
            </a:r>
            <a:endParaRPr lang="es-EC" sz="1800" i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44" name="Tabla 43"/>
          <p:cNvGraphicFramePr>
            <a:graphicFrameLocks noGrp="1"/>
          </p:cNvGraphicFramePr>
          <p:nvPr>
            <p:extLst/>
          </p:nvPr>
        </p:nvGraphicFramePr>
        <p:xfrm>
          <a:off x="4281411" y="4208751"/>
          <a:ext cx="5213350" cy="205740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606675"/>
                <a:gridCol w="2606675"/>
              </a:tblGrid>
              <a:tr h="33528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Base Digital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# Estudios resultantes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 err="1">
                          <a:effectLst/>
                        </a:rPr>
                        <a:t>Scopus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71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IEEE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621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SpringerLink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223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 err="1">
                          <a:effectLst/>
                        </a:rPr>
                        <a:t>Science</a:t>
                      </a:r>
                      <a:r>
                        <a:rPr lang="es-ES" sz="1500" dirty="0">
                          <a:effectLst/>
                        </a:rPr>
                        <a:t> </a:t>
                      </a:r>
                      <a:r>
                        <a:rPr lang="es-ES" sz="1500" dirty="0" err="1">
                          <a:effectLst/>
                        </a:rPr>
                        <a:t>Direct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189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Total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1104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2" name="Subtítulo 3"/>
          <p:cNvSpPr>
            <a:spLocks noGrp="1"/>
          </p:cNvSpPr>
          <p:nvPr>
            <p:ph type="subTitle" idx="13"/>
          </p:nvPr>
        </p:nvSpPr>
        <p:spPr>
          <a:xfrm>
            <a:off x="2423598" y="841229"/>
            <a:ext cx="7559675" cy="360363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898989"/>
                </a:solidFill>
                <a:latin typeface="Calibri" charset="0"/>
              </a:rPr>
              <a:t>Desarrollo del conocimiento</a:t>
            </a:r>
            <a:endParaRPr lang="es-EC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5" name="Título 1"/>
          <p:cNvSpPr txBox="1">
            <a:spLocks/>
          </p:cNvSpPr>
          <p:nvPr/>
        </p:nvSpPr>
        <p:spPr bwMode="auto">
          <a:xfrm>
            <a:off x="4439816" y="259000"/>
            <a:ext cx="71993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smtClean="0">
                <a:latin typeface="Calibri" charset="0"/>
              </a:rPr>
              <a:t>Metodología</a:t>
            </a:r>
            <a:endParaRPr lang="es-EC" dirty="0">
              <a:latin typeface="Calibri" charset="0"/>
            </a:endParaRPr>
          </a:p>
        </p:txBody>
      </p:sp>
      <p:cxnSp>
        <p:nvCxnSpPr>
          <p:cNvPr id="35" name="7 Conector recto"/>
          <p:cNvCxnSpPr/>
          <p:nvPr/>
        </p:nvCxnSpPr>
        <p:spPr>
          <a:xfrm flipH="1">
            <a:off x="1055440" y="1495701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5 Rectángulo"/>
          <p:cNvSpPr/>
          <p:nvPr/>
        </p:nvSpPr>
        <p:spPr>
          <a:xfrm flipH="1">
            <a:off x="1071035" y="1268760"/>
            <a:ext cx="36512" cy="243230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1395579" y="1383337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 rot="5400000">
            <a:off x="1107547" y="3530241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9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7" grpId="0" animBg="1"/>
      <p:bldP spid="29" grpId="0"/>
      <p:bldP spid="33" grpId="0" animBg="1"/>
      <p:bldP spid="34" grpId="0"/>
      <p:bldP spid="15" grpId="0" animBg="1"/>
      <p:bldP spid="36" grpId="0" animBg="1"/>
      <p:bldP spid="37" grpId="0" animBg="1"/>
      <p:bldP spid="21" grpId="0" animBg="1"/>
      <p:bldP spid="39" grpId="0"/>
      <p:bldP spid="22" grpId="0" animBg="1"/>
      <p:bldP spid="43" grpId="0" animBg="1"/>
      <p:bldP spid="41" grpId="0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6359994" y="4759573"/>
            <a:ext cx="2013334" cy="3074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19</a:t>
            </a:fld>
            <a:endParaRPr lang="es-UY" dirty="0"/>
          </a:p>
        </p:txBody>
      </p:sp>
      <p:pic>
        <p:nvPicPr>
          <p:cNvPr id="1026" name="Picture 2" descr="Resultado de imagen para investigadores 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54" y="2169003"/>
            <a:ext cx="650849" cy="65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n relacionad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255" y="2142404"/>
            <a:ext cx="768202" cy="104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magen relacionad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589" y="4416040"/>
            <a:ext cx="767100" cy="104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heurón 5"/>
          <p:cNvSpPr/>
          <p:nvPr/>
        </p:nvSpPr>
        <p:spPr>
          <a:xfrm>
            <a:off x="5829763" y="3145396"/>
            <a:ext cx="339779" cy="1089925"/>
          </a:xfrm>
          <a:prstGeom prst="chevron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691990" y="3443318"/>
            <a:ext cx="1665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 dirty="0" smtClean="0">
                <a:latin typeface="+mn-lt"/>
              </a:rPr>
              <a:t>Título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 dirty="0" smtClean="0">
                <a:latin typeface="+mn-lt"/>
              </a:rPr>
              <a:t>Resumen</a:t>
            </a:r>
            <a:endParaRPr lang="en-US" sz="2000" b="1" dirty="0">
              <a:latin typeface="+mn-lt"/>
            </a:endParaRPr>
          </a:p>
        </p:txBody>
      </p:sp>
      <p:pic>
        <p:nvPicPr>
          <p:cNvPr id="23" name="Picture 2" descr="Resultado de imagen para investigadores 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499" y="4317076"/>
            <a:ext cx="627228" cy="62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n relacionad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304" y="5403288"/>
            <a:ext cx="948632" cy="94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articulos 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" r="19287" b="36277"/>
          <a:stretch/>
        </p:blipFill>
        <p:spPr bwMode="auto">
          <a:xfrm>
            <a:off x="6483557" y="2856193"/>
            <a:ext cx="1538475" cy="155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6359994" y="2458550"/>
            <a:ext cx="1756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73 estudios</a:t>
            </a:r>
            <a:endParaRPr lang="en-US" sz="2000" dirty="0"/>
          </a:p>
        </p:txBody>
      </p:sp>
      <p:pic>
        <p:nvPicPr>
          <p:cNvPr id="1040" name="Picture 16" descr="Imagen relacionada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853" y="2656050"/>
            <a:ext cx="1729639" cy="172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Imagen relacionada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742" y="5527923"/>
            <a:ext cx="1005753" cy="100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Imagen relacionada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99" y="4871851"/>
            <a:ext cx="1005753" cy="100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Imagen relacionada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346" y="4522170"/>
            <a:ext cx="1005753" cy="100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echa derecha 8"/>
          <p:cNvSpPr/>
          <p:nvPr/>
        </p:nvSpPr>
        <p:spPr>
          <a:xfrm>
            <a:off x="8669813" y="3443318"/>
            <a:ext cx="420627" cy="400628"/>
          </a:xfrm>
          <a:prstGeom prst="rightArrow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10" descr="Imagen relacionada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012" y="1882567"/>
            <a:ext cx="463995" cy="63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Imagen relacionada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471" y="2446777"/>
            <a:ext cx="462227" cy="62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uadroTexto 34"/>
          <p:cNvSpPr txBox="1"/>
          <p:nvPr/>
        </p:nvSpPr>
        <p:spPr>
          <a:xfrm>
            <a:off x="8215902" y="5903362"/>
            <a:ext cx="1309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B050"/>
                </a:solidFill>
              </a:rPr>
              <a:t>15 </a:t>
            </a:r>
            <a:r>
              <a:rPr lang="es-EC" b="1" dirty="0" err="1" smtClean="0">
                <a:solidFill>
                  <a:srgbClr val="00B050"/>
                </a:solidFill>
              </a:rPr>
              <a:t>EPs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2" name="Título 1"/>
          <p:cNvSpPr>
            <a:spLocks noGrp="1"/>
          </p:cNvSpPr>
          <p:nvPr>
            <p:ph type="title"/>
          </p:nvPr>
        </p:nvSpPr>
        <p:spPr>
          <a:xfrm>
            <a:off x="4439816" y="259000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Metodología</a:t>
            </a:r>
            <a:endParaRPr lang="es-EC" dirty="0">
              <a:latin typeface="Calibri" charset="0"/>
            </a:endParaRPr>
          </a:p>
        </p:txBody>
      </p:sp>
      <p:sp>
        <p:nvSpPr>
          <p:cNvPr id="36" name="Subtítulo 3"/>
          <p:cNvSpPr>
            <a:spLocks noGrp="1"/>
          </p:cNvSpPr>
          <p:nvPr>
            <p:ph type="subTitle" idx="13"/>
          </p:nvPr>
        </p:nvSpPr>
        <p:spPr>
          <a:xfrm>
            <a:off x="2423598" y="841229"/>
            <a:ext cx="7559675" cy="360363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898989"/>
                </a:solidFill>
                <a:latin typeface="Calibri" charset="0"/>
              </a:rPr>
              <a:t>Desarrollo del conocimiento</a:t>
            </a:r>
            <a:endParaRPr lang="es-EC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116640" y="1581753"/>
            <a:ext cx="3033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>
              <a:buNone/>
            </a:pPr>
            <a:r>
              <a:rPr lang="es-ES" sz="2000" b="1" dirty="0" smtClean="0">
                <a:solidFill>
                  <a:srgbClr val="000000"/>
                </a:solidFill>
              </a:rPr>
              <a:t>Selección de estudios :</a:t>
            </a:r>
            <a:endParaRPr lang="es-ES" sz="2000" b="1" dirty="0">
              <a:solidFill>
                <a:srgbClr val="000000"/>
              </a:solidFill>
            </a:endParaRPr>
          </a:p>
        </p:txBody>
      </p:sp>
      <p:cxnSp>
        <p:nvCxnSpPr>
          <p:cNvPr id="37" name="7 Conector recto"/>
          <p:cNvCxnSpPr/>
          <p:nvPr/>
        </p:nvCxnSpPr>
        <p:spPr>
          <a:xfrm flipH="1">
            <a:off x="1055440" y="1495701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5 Rectángulo"/>
          <p:cNvSpPr/>
          <p:nvPr/>
        </p:nvSpPr>
        <p:spPr>
          <a:xfrm flipH="1">
            <a:off x="1071035" y="1268760"/>
            <a:ext cx="36512" cy="243230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1395579" y="1383337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sp>
        <p:nvSpPr>
          <p:cNvPr id="40" name="AutoShape 6"/>
          <p:cNvSpPr>
            <a:spLocks noChangeArrowheads="1"/>
          </p:cNvSpPr>
          <p:nvPr/>
        </p:nvSpPr>
        <p:spPr bwMode="auto">
          <a:xfrm rot="5400000">
            <a:off x="1107547" y="3530241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34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35" grpId="0"/>
      <p:bldP spid="39" grpId="0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367808" y="274639"/>
            <a:ext cx="7199313" cy="633412"/>
          </a:xfrm>
        </p:spPr>
        <p:txBody>
          <a:bodyPr/>
          <a:lstStyle/>
          <a:p>
            <a:pPr algn="r" eaLnBrk="1" hangingPunct="1"/>
            <a:r>
              <a:rPr lang="es-ES" sz="4000" dirty="0">
                <a:latin typeface="Calibri" charset="0"/>
              </a:rPr>
              <a:t>Contenido</a:t>
            </a:r>
            <a:endParaRPr lang="es-UY" sz="4000" dirty="0">
              <a:latin typeface="Calibri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3920407" y="1086222"/>
            <a:ext cx="7200900" cy="44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 indent="-285744" eaLnBrk="1" hangingPunct="1">
              <a:buFont typeface="Arial" panose="020B0604020202020204" pitchFamily="34" charset="0"/>
              <a:buChar char="•"/>
            </a:pPr>
            <a:r>
              <a:rPr lang="es-EC" sz="1800" b="1" dirty="0">
                <a:solidFill>
                  <a:schemeClr val="tx1"/>
                </a:solidFill>
                <a:latin typeface="Calibri" charset="0"/>
              </a:rPr>
              <a:t>INTRODUCCIÓN</a:t>
            </a:r>
          </a:p>
          <a:p>
            <a:pPr marL="685783" lvl="1" indent="-285744" eaLnBrk="1" hangingPunct="1">
              <a:buFont typeface="Arial" charset="0"/>
              <a:buChar char="–"/>
            </a:pPr>
            <a:r>
              <a:rPr lang="es-EC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</a:rPr>
              <a:t>Antecedentes</a:t>
            </a:r>
          </a:p>
          <a:p>
            <a:pPr marL="685783" lvl="1" indent="-285744" eaLnBrk="1" hangingPunct="1">
              <a:buFont typeface="Arial" charset="0"/>
              <a:buChar char="–"/>
            </a:pPr>
            <a:r>
              <a:rPr lang="es-EC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</a:rPr>
              <a:t>Problema</a:t>
            </a:r>
          </a:p>
          <a:p>
            <a:pPr marL="685783" lvl="1" indent="-285744" eaLnBrk="1" hangingPunct="1">
              <a:buFont typeface="Arial" charset="0"/>
              <a:buChar char="–"/>
            </a:pPr>
            <a:r>
              <a:rPr lang="es-EC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</a:rPr>
              <a:t>Objetivos</a:t>
            </a:r>
          </a:p>
          <a:p>
            <a:pPr marL="685783" lvl="1" indent="-285744" eaLnBrk="1" hangingPunct="1">
              <a:buFont typeface="Arial" charset="0"/>
              <a:buChar char="–"/>
            </a:pPr>
            <a:r>
              <a:rPr lang="es-EC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</a:rPr>
              <a:t>Alcance</a:t>
            </a:r>
          </a:p>
          <a:p>
            <a:pPr marL="285744" indent="-285744" eaLnBrk="1" hangingPunct="1">
              <a:buFont typeface="Arial" panose="020B0604020202020204" pitchFamily="34" charset="0"/>
              <a:buChar char="•"/>
            </a:pPr>
            <a:r>
              <a:rPr lang="es-EC" sz="1800" b="1" dirty="0">
                <a:solidFill>
                  <a:schemeClr val="tx1"/>
                </a:solidFill>
                <a:latin typeface="Calibri" charset="0"/>
              </a:rPr>
              <a:t>MARCO </a:t>
            </a:r>
            <a:r>
              <a:rPr lang="es-EC" sz="1800" b="1" dirty="0" smtClean="0">
                <a:solidFill>
                  <a:schemeClr val="tx1"/>
                </a:solidFill>
                <a:latin typeface="Calibri" charset="0"/>
              </a:rPr>
              <a:t>TEÓRICO</a:t>
            </a:r>
          </a:p>
          <a:p>
            <a:pPr marL="285744" indent="-285744" eaLnBrk="1" hangingPunct="1">
              <a:buFont typeface="Arial" panose="020B0604020202020204" pitchFamily="34" charset="0"/>
              <a:buChar char="•"/>
            </a:pPr>
            <a:r>
              <a:rPr lang="es-EC" sz="1800" b="1" dirty="0" smtClean="0">
                <a:solidFill>
                  <a:schemeClr val="tx1"/>
                </a:solidFill>
                <a:latin typeface="Calibri" charset="0"/>
              </a:rPr>
              <a:t>METODOLOGÍA DE INVESTIGACIÓN</a:t>
            </a:r>
            <a:endParaRPr lang="es-EC" sz="1800" b="1" dirty="0">
              <a:solidFill>
                <a:schemeClr val="tx1"/>
              </a:solidFill>
              <a:latin typeface="Calibri" charset="0"/>
            </a:endParaRPr>
          </a:p>
          <a:p>
            <a:pPr marL="685783" lvl="1" indent="-285744" eaLnBrk="1" hangingPunct="1">
              <a:buFont typeface="Arial" charset="0"/>
              <a:buChar char="–"/>
            </a:pPr>
            <a:r>
              <a:rPr lang="es-419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Definición </a:t>
            </a:r>
            <a:r>
              <a:rPr lang="es-419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 problema y </a:t>
            </a:r>
            <a:r>
              <a:rPr lang="es-419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objetivos</a:t>
            </a:r>
            <a:endParaRPr lang="es-EC" sz="1600" dirty="0">
              <a:solidFill>
                <a:schemeClr val="tx1">
                  <a:lumMod val="85000"/>
                  <a:lumOff val="15000"/>
                </a:schemeClr>
              </a:solidFill>
              <a:latin typeface="Calibri" charset="0"/>
            </a:endParaRPr>
          </a:p>
          <a:p>
            <a:pPr marL="685783" lvl="1" indent="-285744" eaLnBrk="1" hangingPunct="1">
              <a:buFont typeface="Arial" charset="0"/>
              <a:buChar char="–"/>
            </a:pPr>
            <a:r>
              <a:rPr lang="es-EC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</a:rPr>
              <a:t>Desarrollo del conocimiento</a:t>
            </a:r>
            <a:endParaRPr lang="es-EC" sz="1600" dirty="0">
              <a:solidFill>
                <a:schemeClr val="tx1">
                  <a:lumMod val="85000"/>
                  <a:lumOff val="15000"/>
                </a:schemeClr>
              </a:solidFill>
              <a:latin typeface="Calibri" charset="0"/>
            </a:endParaRPr>
          </a:p>
          <a:p>
            <a:pPr marL="685783" lvl="1" indent="-285744" eaLnBrk="1" hangingPunct="1">
              <a:buFont typeface="Arial" charset="0"/>
              <a:buChar char="–"/>
            </a:pPr>
            <a:r>
              <a:rPr lang="es-EC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</a:rPr>
              <a:t>Diseño del artefacto</a:t>
            </a:r>
            <a:endParaRPr lang="es-EC" sz="1600" dirty="0">
              <a:solidFill>
                <a:schemeClr val="tx1">
                  <a:lumMod val="85000"/>
                  <a:lumOff val="15000"/>
                </a:schemeClr>
              </a:solidFill>
              <a:latin typeface="Calibri" charset="0"/>
            </a:endParaRPr>
          </a:p>
          <a:p>
            <a:pPr marL="685783" lvl="1" indent="-285744" eaLnBrk="1" hangingPunct="1">
              <a:buFont typeface="Arial" charset="0"/>
              <a:buChar char="–"/>
            </a:pPr>
            <a:r>
              <a:rPr lang="es-EC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</a:rPr>
              <a:t>Demostración del artefacto</a:t>
            </a:r>
          </a:p>
          <a:p>
            <a:pPr marL="685783" lvl="1" indent="-285744" eaLnBrk="1" hangingPunct="1">
              <a:buFont typeface="Arial" charset="0"/>
              <a:buChar char="–"/>
            </a:pPr>
            <a:r>
              <a:rPr lang="es-EC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</a:rPr>
              <a:t>Evaluación del artefacto</a:t>
            </a:r>
          </a:p>
          <a:p>
            <a:pPr marL="285744" indent="-285744" eaLnBrk="1" hangingPunct="1">
              <a:buFont typeface="Arial" panose="020B0604020202020204" pitchFamily="34" charset="0"/>
              <a:buChar char="•"/>
            </a:pPr>
            <a:r>
              <a:rPr lang="es-EC" sz="1800" b="1" dirty="0" smtClean="0">
                <a:solidFill>
                  <a:schemeClr val="tx1"/>
                </a:solidFill>
                <a:latin typeface="Calibri" charset="0"/>
              </a:rPr>
              <a:t>RESULTADOS</a:t>
            </a:r>
          </a:p>
          <a:p>
            <a:pPr marL="285744" indent="-285744" eaLnBrk="1" hangingPunct="1">
              <a:buFont typeface="Arial" panose="020B0604020202020204" pitchFamily="34" charset="0"/>
              <a:buChar char="•"/>
            </a:pPr>
            <a:r>
              <a:rPr lang="es-EC" sz="1800" b="1" dirty="0" smtClean="0">
                <a:solidFill>
                  <a:schemeClr val="tx1"/>
                </a:solidFill>
                <a:latin typeface="Calibri" charset="0"/>
              </a:rPr>
              <a:t>CONCLUSIONES, RECOMENDACIONES Y TRABAJOS FUTUROS</a:t>
            </a:r>
            <a:endParaRPr lang="es-EC" sz="1800" b="1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837052" y="1383723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2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95552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20</a:t>
            </a:fld>
            <a:endParaRPr lang="es-UY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7B365FC6-A434-4A56-B067-FA5BCBC0A7DA}"/>
              </a:ext>
            </a:extLst>
          </p:cNvPr>
          <p:cNvSpPr/>
          <p:nvPr/>
        </p:nvSpPr>
        <p:spPr>
          <a:xfrm>
            <a:off x="2999656" y="2002765"/>
            <a:ext cx="8513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b="1" dirty="0"/>
              <a:t>RQ1: ¿Cuál es la frecuencia de los estudios realizados cuyo enfoque es la Ingeniería de Requisitos?</a:t>
            </a:r>
            <a:endParaRPr lang="en-US" sz="1800" dirty="0"/>
          </a:p>
        </p:txBody>
      </p:sp>
      <p:pic>
        <p:nvPicPr>
          <p:cNvPr id="20" name="Imagen 1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14" y="2609365"/>
            <a:ext cx="5929436" cy="3739694"/>
          </a:xfrm>
          <a:prstGeom prst="rect">
            <a:avLst/>
          </a:prstGeom>
          <a:noFill/>
        </p:spPr>
      </p:pic>
      <p:pic>
        <p:nvPicPr>
          <p:cNvPr id="22" name="Picture 12" descr="Imagen relacionada">
            <a:extLst>
              <a:ext uri="{FF2B5EF4-FFF2-40B4-BE49-F238E27FC236}">
                <a16:creationId xmlns:a16="http://schemas.microsoft.com/office/drawing/2014/main" xmlns="" id="{A8879954-CA79-43F6-920C-2614A962BD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82014" y="4272868"/>
            <a:ext cx="1150897" cy="16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9991273" y="3142091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rgbClr val="F75757"/>
                </a:solidFill>
              </a:rPr>
              <a:t>105</a:t>
            </a:r>
            <a:endParaRPr lang="en-US" sz="2000" dirty="0">
              <a:solidFill>
                <a:srgbClr val="F75757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772864" y="3327007"/>
            <a:ext cx="883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1047</a:t>
            </a:r>
            <a:endParaRPr lang="en-US" sz="2000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3160908" y="2822951"/>
            <a:ext cx="618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15</a:t>
            </a:r>
            <a:endParaRPr lang="en-US" sz="2000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673076" y="3759055"/>
            <a:ext cx="846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823</a:t>
            </a:r>
            <a:endParaRPr lang="en-US" sz="2000" b="1" dirty="0"/>
          </a:p>
        </p:txBody>
      </p:sp>
      <p:cxnSp>
        <p:nvCxnSpPr>
          <p:cNvPr id="8" name="Conector angular 7"/>
          <p:cNvCxnSpPr>
            <a:stCxn id="23" idx="2"/>
            <a:endCxn id="6" idx="1"/>
          </p:cNvCxnSpPr>
          <p:nvPr/>
        </p:nvCxnSpPr>
        <p:spPr>
          <a:xfrm rot="16200000" flipH="1">
            <a:off x="3469452" y="3223649"/>
            <a:ext cx="304001" cy="30282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angular 9"/>
          <p:cNvCxnSpPr>
            <a:stCxn id="6" idx="2"/>
          </p:cNvCxnSpPr>
          <p:nvPr/>
        </p:nvCxnSpPr>
        <p:spPr>
          <a:xfrm rot="16200000" flipH="1">
            <a:off x="4325738" y="3616119"/>
            <a:ext cx="232658" cy="45465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o 24">
            <a:extLst>
              <a:ext uri="{FF2B5EF4-FFF2-40B4-BE49-F238E27FC236}">
                <a16:creationId xmlns:a16="http://schemas.microsoft.com/office/drawing/2014/main" xmlns="" id="{7A04DE01-CBFE-49E0-B424-3F382096F9D0}"/>
              </a:ext>
            </a:extLst>
          </p:cNvPr>
          <p:cNvGrpSpPr/>
          <p:nvPr/>
        </p:nvGrpSpPr>
        <p:grpSpPr>
          <a:xfrm>
            <a:off x="2971311" y="4272868"/>
            <a:ext cx="2110609" cy="1651135"/>
            <a:chOff x="6336327" y="3754926"/>
            <a:chExt cx="2709200" cy="2354229"/>
          </a:xfrm>
        </p:grpSpPr>
        <p:pic>
          <p:nvPicPr>
            <p:cNvPr id="26" name="Picture 6" descr="Resultado de imagen para explosion png">
              <a:extLst>
                <a:ext uri="{FF2B5EF4-FFF2-40B4-BE49-F238E27FC236}">
                  <a16:creationId xmlns:a16="http://schemas.microsoft.com/office/drawing/2014/main" xmlns="" id="{575911A9-7CD6-476F-BFC3-16DA3D4D3A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6" r="12973"/>
            <a:stretch/>
          </p:blipFill>
          <p:spPr bwMode="auto">
            <a:xfrm>
              <a:off x="6336327" y="3754926"/>
              <a:ext cx="2709200" cy="2354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xmlns="" id="{3C880EF2-6CB8-4A5A-A101-F42B8643C486}"/>
                </a:ext>
              </a:extLst>
            </p:cNvPr>
            <p:cNvSpPr txBox="1"/>
            <p:nvPr/>
          </p:nvSpPr>
          <p:spPr>
            <a:xfrm>
              <a:off x="7021052" y="4423696"/>
              <a:ext cx="1311611" cy="746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Bahnschrift" panose="020B0502040204020203" pitchFamily="34" charset="0"/>
                </a:rPr>
                <a:t>2000</a:t>
              </a:r>
            </a:p>
          </p:txBody>
        </p:sp>
      </p:grpSp>
      <p:sp>
        <p:nvSpPr>
          <p:cNvPr id="28" name="Título 1"/>
          <p:cNvSpPr>
            <a:spLocks noGrp="1"/>
          </p:cNvSpPr>
          <p:nvPr>
            <p:ph type="title"/>
          </p:nvPr>
        </p:nvSpPr>
        <p:spPr>
          <a:xfrm>
            <a:off x="4439816" y="259000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Metodología</a:t>
            </a:r>
            <a:endParaRPr lang="es-EC" dirty="0">
              <a:latin typeface="Calibri" charset="0"/>
            </a:endParaRPr>
          </a:p>
        </p:txBody>
      </p:sp>
      <p:sp>
        <p:nvSpPr>
          <p:cNvPr id="29" name="Subtítulo 3"/>
          <p:cNvSpPr>
            <a:spLocks noGrp="1"/>
          </p:cNvSpPr>
          <p:nvPr>
            <p:ph type="subTitle" idx="13"/>
          </p:nvPr>
        </p:nvSpPr>
        <p:spPr>
          <a:xfrm>
            <a:off x="2423598" y="841229"/>
            <a:ext cx="7559675" cy="360363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898989"/>
                </a:solidFill>
                <a:latin typeface="Calibri" charset="0"/>
              </a:rPr>
              <a:t>Desarrollo del conocimiento</a:t>
            </a:r>
            <a:endParaRPr lang="es-EC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3019908" y="1570052"/>
            <a:ext cx="3405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>
              <a:buNone/>
            </a:pPr>
            <a:r>
              <a:rPr lang="es-ES" sz="2000" b="1" dirty="0" smtClean="0">
                <a:solidFill>
                  <a:srgbClr val="000000"/>
                </a:solidFill>
              </a:rPr>
              <a:t>Extracción de Resultados:</a:t>
            </a:r>
            <a:endParaRPr lang="es-ES" sz="2000" b="1" dirty="0">
              <a:solidFill>
                <a:srgbClr val="000000"/>
              </a:solidFill>
            </a:endParaRPr>
          </a:p>
        </p:txBody>
      </p:sp>
      <p:cxnSp>
        <p:nvCxnSpPr>
          <p:cNvPr id="31" name="7 Conector recto"/>
          <p:cNvCxnSpPr/>
          <p:nvPr/>
        </p:nvCxnSpPr>
        <p:spPr>
          <a:xfrm flipH="1">
            <a:off x="839416" y="1495701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5 Rectángulo"/>
          <p:cNvSpPr/>
          <p:nvPr/>
        </p:nvSpPr>
        <p:spPr>
          <a:xfrm flipH="1">
            <a:off x="855011" y="1268760"/>
            <a:ext cx="36512" cy="243230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1179555" y="1383337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auto">
          <a:xfrm rot="5400000">
            <a:off x="891523" y="3530241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56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6" grpId="0"/>
      <p:bldP spid="23" grpId="0"/>
      <p:bldP spid="24" grpId="0"/>
      <p:bldP spid="30" grpId="0"/>
      <p:bldP spid="33" grpId="0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21</a:t>
            </a:fld>
            <a:endParaRPr lang="es-UY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7B365FC6-A434-4A56-B067-FA5BCBC0A7DA}"/>
              </a:ext>
            </a:extLst>
          </p:cNvPr>
          <p:cNvSpPr/>
          <p:nvPr/>
        </p:nvSpPr>
        <p:spPr>
          <a:xfrm>
            <a:off x="3019908" y="1923912"/>
            <a:ext cx="8513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b="1" dirty="0"/>
              <a:t>RQ2: ¿Qué problemas y causas son más habituales dentro de la Ingeniería de Requisitos? </a:t>
            </a:r>
            <a:endParaRPr lang="en-US" sz="1800" dirty="0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22" y="3458340"/>
            <a:ext cx="1813527" cy="181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adroTexto 27"/>
          <p:cNvSpPr txBox="1"/>
          <p:nvPr/>
        </p:nvSpPr>
        <p:spPr>
          <a:xfrm>
            <a:off x="3212936" y="2868665"/>
            <a:ext cx="127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15 </a:t>
            </a:r>
            <a:r>
              <a:rPr lang="es-EC" b="1" dirty="0" err="1" smtClean="0"/>
              <a:t>EPs</a:t>
            </a:r>
            <a:endParaRPr lang="en-US" b="1" dirty="0"/>
          </a:p>
        </p:txBody>
      </p:sp>
      <p:sp>
        <p:nvSpPr>
          <p:cNvPr id="29" name="CuadroTexto 28"/>
          <p:cNvSpPr txBox="1"/>
          <p:nvPr/>
        </p:nvSpPr>
        <p:spPr>
          <a:xfrm>
            <a:off x="5519936" y="264714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800" b="1" dirty="0" smtClean="0">
                <a:solidFill>
                  <a:srgbClr val="FF0000"/>
                </a:solidFill>
              </a:rPr>
              <a:t>64 problemas de IR</a:t>
            </a:r>
            <a:endParaRPr lang="en-US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906208"/>
              </p:ext>
            </p:extLst>
          </p:nvPr>
        </p:nvGraphicFramePr>
        <p:xfrm>
          <a:off x="6096000" y="3337411"/>
          <a:ext cx="5904656" cy="2768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22525"/>
                <a:gridCol w="22821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PROBLEMAS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ESTUDIOS PRIMARIOS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200" kern="1200" dirty="0" smtClean="0">
                          <a:effectLst/>
                        </a:rPr>
                        <a:t>Recolección de requisitos incompletos y ambiguos.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effectLst/>
                        </a:rPr>
                        <a:t>EP1, EP2, EP10, EP13, EP14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200" kern="1200" dirty="0" smtClean="0">
                          <a:effectLst/>
                        </a:rPr>
                        <a:t>Falta de documentación de requisitos funcionales y no-funcionales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effectLst/>
                        </a:rPr>
                        <a:t>EP1, EP10, EP2, EP14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200" kern="1200" dirty="0" smtClean="0">
                          <a:effectLst/>
                        </a:rPr>
                        <a:t>Ambigüedad en la definición del alcance del sistema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effectLst/>
                        </a:rPr>
                        <a:t>EP1, EP10, EP2, EP12, EP13, EP14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200" kern="1200" dirty="0" smtClean="0">
                          <a:effectLst/>
                        </a:rPr>
                        <a:t>Comunicación deficiente.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effectLst/>
                        </a:rPr>
                        <a:t>EP2, EP4, EP7, EP6, EP10, EP14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200" kern="1200" dirty="0" smtClean="0">
                          <a:effectLst/>
                        </a:rPr>
                        <a:t>Falta de herramientas colaborativas y tecnología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effectLst/>
                        </a:rPr>
                        <a:t>EP4, EP6, EP10, EP2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200" kern="1200" dirty="0" smtClean="0">
                          <a:effectLst/>
                        </a:rPr>
                        <a:t>Dificultad de estimación de tiempo y presupuesto del proyecto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effectLst/>
                        </a:rPr>
                        <a:t>EP7, EP6, EP10, EP2, EP12, EP14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Flecha a la derecha con bandas 10"/>
          <p:cNvSpPr/>
          <p:nvPr/>
        </p:nvSpPr>
        <p:spPr>
          <a:xfrm>
            <a:off x="4641425" y="2803808"/>
            <a:ext cx="807770" cy="662915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echa curvada hacia abajo 12"/>
          <p:cNvSpPr/>
          <p:nvPr/>
        </p:nvSpPr>
        <p:spPr>
          <a:xfrm rot="2343853">
            <a:off x="7349150" y="2564475"/>
            <a:ext cx="780762" cy="506654"/>
          </a:xfrm>
          <a:prstGeom prst="curved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4439816" y="259000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Metodología</a:t>
            </a:r>
            <a:endParaRPr lang="es-EC" dirty="0">
              <a:latin typeface="Calibri" charset="0"/>
            </a:endParaRPr>
          </a:p>
        </p:txBody>
      </p:sp>
      <p:sp>
        <p:nvSpPr>
          <p:cNvPr id="21" name="Subtítulo 3"/>
          <p:cNvSpPr>
            <a:spLocks noGrp="1"/>
          </p:cNvSpPr>
          <p:nvPr>
            <p:ph type="subTitle" idx="13"/>
          </p:nvPr>
        </p:nvSpPr>
        <p:spPr>
          <a:xfrm>
            <a:off x="2423598" y="841229"/>
            <a:ext cx="7559675" cy="360363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898989"/>
                </a:solidFill>
                <a:latin typeface="Calibri" charset="0"/>
              </a:rPr>
              <a:t>Desarrollo del conocimiento</a:t>
            </a:r>
            <a:endParaRPr lang="es-EC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3017587" y="1456014"/>
            <a:ext cx="3405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>
              <a:buNone/>
            </a:pPr>
            <a:r>
              <a:rPr lang="es-ES" sz="2000" b="1" dirty="0" smtClean="0">
                <a:solidFill>
                  <a:srgbClr val="000000"/>
                </a:solidFill>
              </a:rPr>
              <a:t>Extracción de Resultados:</a:t>
            </a:r>
            <a:endParaRPr lang="es-ES" sz="2000" b="1" dirty="0">
              <a:solidFill>
                <a:srgbClr val="000000"/>
              </a:solidFill>
            </a:endParaRPr>
          </a:p>
        </p:txBody>
      </p:sp>
      <p:cxnSp>
        <p:nvCxnSpPr>
          <p:cNvPr id="23" name="7 Conector recto"/>
          <p:cNvCxnSpPr/>
          <p:nvPr/>
        </p:nvCxnSpPr>
        <p:spPr>
          <a:xfrm flipH="1">
            <a:off x="983432" y="1499024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5 Rectángulo"/>
          <p:cNvSpPr/>
          <p:nvPr/>
        </p:nvSpPr>
        <p:spPr>
          <a:xfrm flipH="1">
            <a:off x="983432" y="1508760"/>
            <a:ext cx="36512" cy="217627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1323571" y="1383337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 rot="5400000">
            <a:off x="1035539" y="3530241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6023992" y="4510553"/>
            <a:ext cx="6096000" cy="3586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ipse 26"/>
          <p:cNvSpPr/>
          <p:nvPr/>
        </p:nvSpPr>
        <p:spPr>
          <a:xfrm>
            <a:off x="6023992" y="4869160"/>
            <a:ext cx="6096000" cy="3586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ipse 29"/>
          <p:cNvSpPr/>
          <p:nvPr/>
        </p:nvSpPr>
        <p:spPr>
          <a:xfrm>
            <a:off x="5951984" y="5527922"/>
            <a:ext cx="6096000" cy="6549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9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11" grpId="0" animBg="1"/>
      <p:bldP spid="13" grpId="0" animBg="1"/>
      <p:bldP spid="22" grpId="0"/>
      <p:bldP spid="25" grpId="0"/>
      <p:bldP spid="26" grpId="0" animBg="1"/>
      <p:bldP spid="2" grpId="0" animBg="1"/>
      <p:bldP spid="27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22</a:t>
            </a:fld>
            <a:endParaRPr lang="es-UY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7B365FC6-A434-4A56-B067-FA5BCBC0A7DA}"/>
              </a:ext>
            </a:extLst>
          </p:cNvPr>
          <p:cNvSpPr/>
          <p:nvPr/>
        </p:nvSpPr>
        <p:spPr>
          <a:xfrm>
            <a:off x="3054865" y="1827208"/>
            <a:ext cx="8513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b="1" dirty="0"/>
              <a:t>RQ2: ¿Qué problemas y causas son más habituales dentro de la Ingeniería de Requisitos? </a:t>
            </a:r>
            <a:endParaRPr lang="en-US" sz="18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339666" y="270302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Causas:</a:t>
            </a:r>
          </a:p>
        </p:txBody>
      </p:sp>
      <p:sp>
        <p:nvSpPr>
          <p:cNvPr id="20" name="Flecha doblada 19"/>
          <p:cNvSpPr/>
          <p:nvPr/>
        </p:nvSpPr>
        <p:spPr>
          <a:xfrm rot="10800000" flipH="1">
            <a:off x="3924737" y="3156777"/>
            <a:ext cx="522073" cy="474802"/>
          </a:xfrm>
          <a:prstGeom prst="ben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72807" y="3206953"/>
            <a:ext cx="169391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 </a:t>
            </a:r>
            <a:r>
              <a:rPr lang="en-US" sz="1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específicas</a:t>
            </a:r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</a:t>
            </a:r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endParaRPr lang="en-US" sz="1800" b="1" dirty="0"/>
          </a:p>
        </p:txBody>
      </p:sp>
      <p:pic>
        <p:nvPicPr>
          <p:cNvPr id="1026" name="Picture 2" descr="Resultado de imagen para causas 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695" y="3959207"/>
            <a:ext cx="903491" cy="136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ítulo 1"/>
          <p:cNvSpPr>
            <a:spLocks noGrp="1"/>
          </p:cNvSpPr>
          <p:nvPr>
            <p:ph type="title"/>
          </p:nvPr>
        </p:nvSpPr>
        <p:spPr>
          <a:xfrm>
            <a:off x="4430397" y="188478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Metodología</a:t>
            </a:r>
            <a:endParaRPr lang="es-EC" dirty="0">
              <a:latin typeface="Calibri" charset="0"/>
            </a:endParaRPr>
          </a:p>
        </p:txBody>
      </p:sp>
      <p:sp>
        <p:nvSpPr>
          <p:cNvPr id="27" name="Subtítulo 3"/>
          <p:cNvSpPr txBox="1">
            <a:spLocks/>
          </p:cNvSpPr>
          <p:nvPr/>
        </p:nvSpPr>
        <p:spPr bwMode="auto">
          <a:xfrm>
            <a:off x="2414179" y="770707"/>
            <a:ext cx="75596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189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377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56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75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5943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dirty="0" smtClean="0">
                <a:solidFill>
                  <a:srgbClr val="898989"/>
                </a:solidFill>
                <a:latin typeface="Calibri" charset="0"/>
              </a:rPr>
              <a:t>Desarrollo del conocimiento</a:t>
            </a:r>
            <a:endParaRPr lang="es-EC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3054865" y="1402034"/>
            <a:ext cx="3405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>
              <a:buNone/>
            </a:pPr>
            <a:r>
              <a:rPr lang="es-ES" sz="2000" b="1" dirty="0" smtClean="0">
                <a:solidFill>
                  <a:srgbClr val="000000"/>
                </a:solidFill>
              </a:rPr>
              <a:t>Extracción de Resultados:</a:t>
            </a:r>
            <a:endParaRPr lang="es-ES" sz="2000" b="1" dirty="0">
              <a:solidFill>
                <a:srgbClr val="000000"/>
              </a:solidFill>
            </a:endParaRPr>
          </a:p>
        </p:txBody>
      </p:sp>
      <p:cxnSp>
        <p:nvCxnSpPr>
          <p:cNvPr id="22" name="7 Conector recto"/>
          <p:cNvCxnSpPr/>
          <p:nvPr/>
        </p:nvCxnSpPr>
        <p:spPr>
          <a:xfrm flipH="1">
            <a:off x="1055440" y="1495701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5 Rectángulo"/>
          <p:cNvSpPr/>
          <p:nvPr/>
        </p:nvSpPr>
        <p:spPr>
          <a:xfrm flipH="1">
            <a:off x="1071035" y="1268760"/>
            <a:ext cx="36512" cy="243230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1395579" y="1383337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 rot="5400000">
            <a:off x="1107547" y="3530241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910174"/>
              </p:ext>
            </p:extLst>
          </p:nvPr>
        </p:nvGraphicFramePr>
        <p:xfrm>
          <a:off x="6415588" y="4329602"/>
          <a:ext cx="5441052" cy="142525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92780"/>
                <a:gridCol w="2448272"/>
              </a:tblGrid>
              <a:tr h="351259"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CAUSAS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ESTUDIOS PRIMARIOS</a:t>
                      </a:r>
                      <a:endParaRPr lang="en-US" sz="1400" b="1" dirty="0"/>
                    </a:p>
                  </a:txBody>
                  <a:tcPr/>
                </a:tc>
              </a:tr>
              <a:tr h="332315">
                <a:tc>
                  <a:txBody>
                    <a:bodyPr/>
                    <a:lstStyle/>
                    <a:p>
                      <a:r>
                        <a:rPr lang="es-EC" sz="1200" kern="1200" dirty="0" smtClean="0">
                          <a:effectLst/>
                        </a:rPr>
                        <a:t>Requisitos volátiles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effectLst/>
                        </a:rPr>
                        <a:t>EP7,EP10,EP2, EP14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200" kern="1200" dirty="0" smtClean="0">
                          <a:effectLst/>
                        </a:rPr>
                        <a:t>Diferencias  Socio-Culturales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effectLst/>
                        </a:rPr>
                        <a:t>EP6, EP2, EP9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200" kern="1200" dirty="0" smtClean="0">
                          <a:effectLst/>
                        </a:rPr>
                        <a:t>Dificultad de entendimiento de requisitos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effectLst/>
                        </a:rPr>
                        <a:t>EP2, EP14, EP13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Flecha curvada hacia abajo 29"/>
          <p:cNvSpPr/>
          <p:nvPr/>
        </p:nvSpPr>
        <p:spPr>
          <a:xfrm rot="2343853">
            <a:off x="6744434" y="3396335"/>
            <a:ext cx="780762" cy="506654"/>
          </a:xfrm>
          <a:prstGeom prst="curved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3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20" grpId="0" animBg="1"/>
      <p:bldP spid="5" grpId="0" animBg="1"/>
      <p:bldP spid="28" grpId="0"/>
      <p:bldP spid="24" grpId="0"/>
      <p:bldP spid="25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23</a:t>
            </a:fld>
            <a:endParaRPr lang="es-UY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7B365FC6-A434-4A56-B067-FA5BCBC0A7DA}"/>
              </a:ext>
            </a:extLst>
          </p:cNvPr>
          <p:cNvSpPr/>
          <p:nvPr/>
        </p:nvSpPr>
        <p:spPr>
          <a:xfrm>
            <a:off x="3048341" y="1706586"/>
            <a:ext cx="8513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b="1" dirty="0"/>
              <a:t>RQ3: ¿Cuáles son los métodos de investigación empleados en los trabajos que se han llevado a cabo en torno a la Ingeniería de Requisitos?</a:t>
            </a:r>
            <a:endParaRPr lang="en-US" sz="1800" dirty="0"/>
          </a:p>
        </p:txBody>
      </p:sp>
      <p:pic>
        <p:nvPicPr>
          <p:cNvPr id="20" name="Picture 2" descr="Resultado de imagen para metodo de investigacion png">
            <a:extLst>
              <a:ext uri="{FF2B5EF4-FFF2-40B4-BE49-F238E27FC236}">
                <a16:creationId xmlns="" xmlns:a16="http://schemas.microsoft.com/office/drawing/2014/main" id="{5B0F38DD-8D4B-4F1B-BBDF-23203D273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23" y="2508737"/>
            <a:ext cx="2878461" cy="301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Gráfico 12"/>
          <p:cNvGraphicFramePr>
            <a:graphicFrameLocks/>
          </p:cNvGraphicFramePr>
          <p:nvPr>
            <p:extLst/>
          </p:nvPr>
        </p:nvGraphicFramePr>
        <p:xfrm>
          <a:off x="3069877" y="2421603"/>
          <a:ext cx="5186363" cy="327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4439816" y="259000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Metodología</a:t>
            </a:r>
            <a:endParaRPr lang="es-EC" dirty="0">
              <a:latin typeface="Calibri" charset="0"/>
            </a:endParaRPr>
          </a:p>
        </p:txBody>
      </p:sp>
      <p:sp>
        <p:nvSpPr>
          <p:cNvPr id="22" name="Subtítulo 3"/>
          <p:cNvSpPr>
            <a:spLocks noGrp="1"/>
          </p:cNvSpPr>
          <p:nvPr>
            <p:ph type="subTitle" idx="13"/>
          </p:nvPr>
        </p:nvSpPr>
        <p:spPr>
          <a:xfrm>
            <a:off x="2423598" y="841229"/>
            <a:ext cx="7559675" cy="360363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898989"/>
                </a:solidFill>
                <a:latin typeface="Calibri" charset="0"/>
              </a:rPr>
              <a:t>Desarrollo del conocimiento</a:t>
            </a:r>
            <a:endParaRPr lang="es-EC" dirty="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23" name="7 Conector recto"/>
          <p:cNvCxnSpPr/>
          <p:nvPr/>
        </p:nvCxnSpPr>
        <p:spPr>
          <a:xfrm flipH="1">
            <a:off x="1055440" y="1495701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5 Rectángulo"/>
          <p:cNvSpPr/>
          <p:nvPr/>
        </p:nvSpPr>
        <p:spPr>
          <a:xfrm flipH="1">
            <a:off x="1071035" y="1268760"/>
            <a:ext cx="36512" cy="243230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1395579" y="1383337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 rot="5400000">
            <a:off x="1107547" y="3530241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3050286" y="1333552"/>
            <a:ext cx="3405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>
              <a:buNone/>
            </a:pPr>
            <a:r>
              <a:rPr lang="es-ES" sz="2000" b="1" dirty="0" smtClean="0">
                <a:solidFill>
                  <a:srgbClr val="000000"/>
                </a:solidFill>
              </a:rPr>
              <a:t>Extracción de Resultados:</a:t>
            </a:r>
            <a:endParaRPr lang="es-E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Graphic spid="13" grpId="0">
        <p:bldAsOne/>
      </p:bldGraphic>
      <p:bldP spid="25" grpId="0"/>
      <p:bldP spid="26" grpId="0" animBg="1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24</a:t>
            </a:fld>
            <a:endParaRPr lang="es-UY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7B365FC6-A434-4A56-B067-FA5BCBC0A7DA}"/>
              </a:ext>
            </a:extLst>
          </p:cNvPr>
          <p:cNvSpPr/>
          <p:nvPr/>
        </p:nvSpPr>
        <p:spPr>
          <a:xfrm>
            <a:off x="2700285" y="1631010"/>
            <a:ext cx="8513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800" b="1" dirty="0"/>
              <a:t>RQ4: ¿Cuál es la tendencia en torno a las propuestas realizadas con miras a tratar los problemas vinculados a la Ingeniería de Requisitos</a:t>
            </a:r>
            <a:r>
              <a:rPr lang="es-EC" sz="1800" b="1" dirty="0" smtClean="0"/>
              <a:t>?</a:t>
            </a:r>
            <a:endParaRPr lang="en-US" sz="1800" dirty="0"/>
          </a:p>
        </p:txBody>
      </p:sp>
      <p:pic>
        <p:nvPicPr>
          <p:cNvPr id="13" name="Imagen 12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4"/>
          <a:stretch/>
        </p:blipFill>
        <p:spPr bwMode="auto">
          <a:xfrm>
            <a:off x="2643035" y="2284486"/>
            <a:ext cx="6919659" cy="4024841"/>
          </a:xfrm>
          <a:prstGeom prst="rect">
            <a:avLst/>
          </a:prstGeom>
          <a:noFill/>
        </p:spPr>
      </p:pic>
      <p:sp>
        <p:nvSpPr>
          <p:cNvPr id="5" name="Rectángulo 4"/>
          <p:cNvSpPr/>
          <p:nvPr/>
        </p:nvSpPr>
        <p:spPr>
          <a:xfrm>
            <a:off x="9631482" y="2603999"/>
            <a:ext cx="2105549" cy="132343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modelo para la priorización de requisitos, una técnica de bosquejo de metas para 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88840FB5-EBD1-4C99-9CB1-13CA52F53CEE}"/>
              </a:ext>
            </a:extLst>
          </p:cNvPr>
          <p:cNvSpPr/>
          <p:nvPr/>
        </p:nvSpPr>
        <p:spPr>
          <a:xfrm>
            <a:off x="9965793" y="4231993"/>
            <a:ext cx="1436925" cy="181588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cs typeface="Times New Roman" panose="02020603050405020304" pitchFamily="18" charset="0"/>
              </a:rPr>
              <a:t>Enfocados al cambio </a:t>
            </a:r>
            <a:r>
              <a:rPr lang="es-ES" sz="1600" dirty="0">
                <a:cs typeface="Times New Roman" panose="02020603050405020304" pitchFamily="18" charset="0"/>
              </a:rPr>
              <a:t>hacia procesos ágiles, que incluyan la participación del cliente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4439816" y="259000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Metodología</a:t>
            </a:r>
            <a:endParaRPr lang="es-EC" dirty="0">
              <a:latin typeface="Calibri" charset="0"/>
            </a:endParaRPr>
          </a:p>
        </p:txBody>
      </p:sp>
      <p:sp>
        <p:nvSpPr>
          <p:cNvPr id="22" name="Subtítulo 3"/>
          <p:cNvSpPr>
            <a:spLocks noGrp="1"/>
          </p:cNvSpPr>
          <p:nvPr>
            <p:ph type="subTitle" idx="13"/>
          </p:nvPr>
        </p:nvSpPr>
        <p:spPr>
          <a:xfrm>
            <a:off x="2590296" y="715803"/>
            <a:ext cx="7559675" cy="360363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898989"/>
                </a:solidFill>
                <a:latin typeface="Calibri" charset="0"/>
              </a:rPr>
              <a:t>Desarrollo del conocimiento</a:t>
            </a:r>
            <a:endParaRPr lang="es-EC" dirty="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23" name="7 Conector recto"/>
          <p:cNvCxnSpPr/>
          <p:nvPr/>
        </p:nvCxnSpPr>
        <p:spPr>
          <a:xfrm flipH="1">
            <a:off x="623392" y="1495701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5 Rectángulo"/>
          <p:cNvSpPr/>
          <p:nvPr/>
        </p:nvSpPr>
        <p:spPr>
          <a:xfrm flipH="1">
            <a:off x="638987" y="1268760"/>
            <a:ext cx="36512" cy="243230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963531" y="1383337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 rot="5400000">
            <a:off x="675499" y="3530241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2700285" y="1250079"/>
            <a:ext cx="3405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>
              <a:buNone/>
            </a:pPr>
            <a:r>
              <a:rPr lang="es-ES" sz="2000" b="1" dirty="0" smtClean="0">
                <a:solidFill>
                  <a:srgbClr val="000000"/>
                </a:solidFill>
              </a:rPr>
              <a:t>Extracción de Resultados:</a:t>
            </a:r>
            <a:endParaRPr lang="es-E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6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animBg="1"/>
      <p:bldP spid="20" grpId="0" animBg="1"/>
      <p:bldP spid="25" grpId="0"/>
      <p:bldP spid="26" grpId="0" animBg="1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25</a:t>
            </a:fld>
            <a:endParaRPr lang="es-UY" dirty="0"/>
          </a:p>
        </p:txBody>
      </p:sp>
      <p:sp>
        <p:nvSpPr>
          <p:cNvPr id="6" name="CuadroTexto 5"/>
          <p:cNvSpPr txBox="1"/>
          <p:nvPr/>
        </p:nvSpPr>
        <p:spPr>
          <a:xfrm>
            <a:off x="3201459" y="249030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Problemas Comunes</a:t>
            </a:r>
            <a:endParaRPr lang="en-US" sz="2000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3201459" y="3718773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Causas Comunes</a:t>
            </a:r>
            <a:endParaRPr lang="en-US" sz="2000" b="1" dirty="0"/>
          </a:p>
        </p:txBody>
      </p:sp>
      <p:sp>
        <p:nvSpPr>
          <p:cNvPr id="32" name="Subtítulo 3"/>
          <p:cNvSpPr>
            <a:spLocks noGrp="1"/>
          </p:cNvSpPr>
          <p:nvPr>
            <p:ph type="subTitle" idx="13"/>
          </p:nvPr>
        </p:nvSpPr>
        <p:spPr>
          <a:xfrm>
            <a:off x="2587451" y="841910"/>
            <a:ext cx="7559675" cy="360363"/>
          </a:xfrm>
        </p:spPr>
        <p:txBody>
          <a:bodyPr/>
          <a:lstStyle/>
          <a:p>
            <a:pPr lvl="0" algn="ctr"/>
            <a:r>
              <a:rPr lang="en-US" dirty="0" err="1" smtClean="0"/>
              <a:t>Diseño</a:t>
            </a:r>
            <a:r>
              <a:rPr lang="en-US" dirty="0" smtClean="0"/>
              <a:t> del </a:t>
            </a:r>
            <a:r>
              <a:rPr lang="en-US" dirty="0" err="1" smtClean="0"/>
              <a:t>artefacto</a:t>
            </a:r>
            <a:endParaRPr lang="en-US" dirty="0"/>
          </a:p>
        </p:txBody>
      </p:sp>
      <p:sp>
        <p:nvSpPr>
          <p:cNvPr id="33" name="Título 1"/>
          <p:cNvSpPr>
            <a:spLocks noGrp="1"/>
          </p:cNvSpPr>
          <p:nvPr>
            <p:ph type="title"/>
          </p:nvPr>
        </p:nvSpPr>
        <p:spPr>
          <a:xfrm>
            <a:off x="4439816" y="259000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Metodología</a:t>
            </a:r>
            <a:endParaRPr lang="es-EC" dirty="0">
              <a:latin typeface="Calibri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5688567" y="255185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rgbClr val="FF0000"/>
                </a:solidFill>
              </a:rPr>
              <a:t>64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5657917" y="3780329"/>
            <a:ext cx="709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rgbClr val="FF0000"/>
                </a:solidFill>
              </a:rPr>
              <a:t>36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5081853" y="2679783"/>
            <a:ext cx="576064" cy="4089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echa derecha 41"/>
          <p:cNvSpPr/>
          <p:nvPr/>
        </p:nvSpPr>
        <p:spPr>
          <a:xfrm>
            <a:off x="5037956" y="3888051"/>
            <a:ext cx="576064" cy="4089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upo 3"/>
          <p:cNvGrpSpPr/>
          <p:nvPr/>
        </p:nvGrpSpPr>
        <p:grpSpPr>
          <a:xfrm>
            <a:off x="7636101" y="1844824"/>
            <a:ext cx="2996403" cy="1039421"/>
            <a:chOff x="7292804" y="1700808"/>
            <a:chExt cx="2996403" cy="1039421"/>
          </a:xfrm>
        </p:grpSpPr>
        <p:pic>
          <p:nvPicPr>
            <p:cNvPr id="43" name="Picture 4" descr="Resultado de imagen para relaciÃ³n 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2804" y="1700808"/>
              <a:ext cx="695969" cy="695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ángulo 43"/>
            <p:cNvSpPr/>
            <p:nvPr/>
          </p:nvSpPr>
          <p:spPr>
            <a:xfrm>
              <a:off x="7334552" y="1909232"/>
              <a:ext cx="295465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b="1" dirty="0" smtClean="0"/>
                <a:t>¿Relación </a:t>
              </a:r>
            </a:p>
            <a:p>
              <a:pPr algn="ctr"/>
              <a:r>
                <a:rPr lang="es-ES" b="1" dirty="0" smtClean="0"/>
                <a:t>Causa - </a:t>
              </a:r>
              <a:r>
                <a:rPr lang="es-ES" b="1" dirty="0"/>
                <a:t>problema?</a:t>
              </a:r>
            </a:p>
          </p:txBody>
        </p:sp>
      </p:grpSp>
      <p:sp>
        <p:nvSpPr>
          <p:cNvPr id="45" name="Rectángulo 44"/>
          <p:cNvSpPr/>
          <p:nvPr/>
        </p:nvSpPr>
        <p:spPr>
          <a:xfrm>
            <a:off x="6515769" y="4006411"/>
            <a:ext cx="51530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Problemas relacionados con la comunicación PRC.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Gestión del Conocimiento GDC.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Problemas relacionados con el equipo del proyecto PRE.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Herramientas y Técnicas HYT.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Problemas relacionados con los Requisitos PRR.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Problemas relacionados con el Proyecto PRP. </a:t>
            </a: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7933853" y="3509496"/>
            <a:ext cx="2442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5">
                    <a:lumMod val="75000"/>
                  </a:schemeClr>
                </a:solidFill>
              </a:rPr>
              <a:t>CATEGORÍAS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7" name="Flecha abajo 46"/>
          <p:cNvSpPr/>
          <p:nvPr/>
        </p:nvSpPr>
        <p:spPr>
          <a:xfrm>
            <a:off x="8794989" y="2962890"/>
            <a:ext cx="318733" cy="41827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7 Conector recto"/>
          <p:cNvCxnSpPr/>
          <p:nvPr/>
        </p:nvCxnSpPr>
        <p:spPr>
          <a:xfrm flipH="1">
            <a:off x="1055440" y="1507584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5 Rectángulo"/>
          <p:cNvSpPr/>
          <p:nvPr/>
        </p:nvSpPr>
        <p:spPr>
          <a:xfrm flipH="1">
            <a:off x="1071035" y="1484784"/>
            <a:ext cx="36512" cy="2596896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1395579" y="1383337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sp>
        <p:nvSpPr>
          <p:cNvPr id="51" name="AutoShape 6"/>
          <p:cNvSpPr>
            <a:spLocks noChangeArrowheads="1"/>
          </p:cNvSpPr>
          <p:nvPr/>
        </p:nvSpPr>
        <p:spPr bwMode="auto">
          <a:xfrm rot="5400000">
            <a:off x="1107547" y="3914800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3358265" y="1391754"/>
            <a:ext cx="3047753" cy="783193"/>
          </a:xfrm>
          <a:prstGeom prst="roundRect">
            <a:avLst/>
          </a:prstGeom>
        </p:spPr>
        <p:txBody>
          <a:bodyPr wrap="none">
            <a:spAutoFit/>
          </a:bodyPr>
          <a:lstStyle>
            <a:defPPr>
              <a:defRPr lang="es-UY"/>
            </a:defPPr>
            <a:lvl1pPr marL="0" indent="0" algn="just"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s-ES" dirty="0"/>
              <a:t>Síntesis de resultados:</a:t>
            </a:r>
          </a:p>
          <a:p>
            <a:r>
              <a:rPr lang="es-ES" dirty="0"/>
              <a:t> 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3152718" y="1440069"/>
            <a:ext cx="8564111" cy="46805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034" y="2247102"/>
            <a:ext cx="8117842" cy="32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4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40" grpId="0"/>
      <p:bldP spid="41" grpId="0"/>
      <p:bldP spid="2" grpId="0" animBg="1"/>
      <p:bldP spid="42" grpId="0" animBg="1"/>
      <p:bldP spid="46" grpId="0"/>
      <p:bldP spid="47" grpId="0" animBg="1"/>
      <p:bldP spid="50" grpId="0"/>
      <p:bldP spid="51" grpId="0" animBg="1"/>
      <p:bldP spid="52" grpId="0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26</a:t>
            </a:fld>
            <a:endParaRPr lang="es-UY" dirty="0"/>
          </a:p>
        </p:txBody>
      </p:sp>
      <p:sp>
        <p:nvSpPr>
          <p:cNvPr id="32" name="Subtítulo 3"/>
          <p:cNvSpPr>
            <a:spLocks noGrp="1"/>
          </p:cNvSpPr>
          <p:nvPr>
            <p:ph type="subTitle" idx="13"/>
          </p:nvPr>
        </p:nvSpPr>
        <p:spPr>
          <a:xfrm>
            <a:off x="2423598" y="841229"/>
            <a:ext cx="7559675" cy="360363"/>
          </a:xfrm>
        </p:spPr>
        <p:txBody>
          <a:bodyPr/>
          <a:lstStyle/>
          <a:p>
            <a:pPr lvl="0" algn="ctr"/>
            <a:r>
              <a:rPr lang="en-US" dirty="0" err="1" smtClean="0"/>
              <a:t>Diseño</a:t>
            </a:r>
            <a:r>
              <a:rPr lang="en-US" dirty="0" smtClean="0"/>
              <a:t> del </a:t>
            </a:r>
            <a:r>
              <a:rPr lang="en-US" dirty="0" err="1" smtClean="0"/>
              <a:t>artefacto</a:t>
            </a:r>
            <a:endParaRPr lang="en-US" dirty="0"/>
          </a:p>
        </p:txBody>
      </p:sp>
      <p:sp>
        <p:nvSpPr>
          <p:cNvPr id="33" name="Título 1"/>
          <p:cNvSpPr>
            <a:spLocks noGrp="1"/>
          </p:cNvSpPr>
          <p:nvPr>
            <p:ph type="title"/>
          </p:nvPr>
        </p:nvSpPr>
        <p:spPr>
          <a:xfrm>
            <a:off x="4439816" y="259000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Metodología</a:t>
            </a:r>
            <a:endParaRPr lang="es-EC" dirty="0">
              <a:latin typeface="Calibri" charset="0"/>
            </a:endParaRPr>
          </a:p>
        </p:txBody>
      </p:sp>
      <p:cxnSp>
        <p:nvCxnSpPr>
          <p:cNvPr id="24" name="7 Conector recto"/>
          <p:cNvCxnSpPr/>
          <p:nvPr/>
        </p:nvCxnSpPr>
        <p:spPr>
          <a:xfrm flipH="1">
            <a:off x="983432" y="1507584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5 Rectángulo"/>
          <p:cNvSpPr/>
          <p:nvPr/>
        </p:nvSpPr>
        <p:spPr>
          <a:xfrm flipH="1">
            <a:off x="999027" y="1484784"/>
            <a:ext cx="36512" cy="2596896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1323571" y="1383337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 rot="5400000">
            <a:off x="1035539" y="3914800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3791744" y="2302514"/>
            <a:ext cx="7593047" cy="2956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s-EC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Falta </a:t>
            </a: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coordinación del equipo de </a:t>
            </a:r>
            <a:r>
              <a:rPr lang="es-EC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trabajo.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s-EC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alta </a:t>
            </a: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herramientas para apoyar el proceso de </a:t>
            </a:r>
            <a:r>
              <a:rPr lang="es-EC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IR.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s-EC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 </a:t>
            </a: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planificación y diseño del </a:t>
            </a:r>
            <a:r>
              <a:rPr lang="es-EC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proyecto.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s-EC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ificultad </a:t>
            </a: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extraer información relevante de los </a:t>
            </a:r>
            <a:r>
              <a:rPr lang="es-EC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stakeholders.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EC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omunicación </a:t>
            </a: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deficiente entre los stakeholders y el equipo de </a:t>
            </a:r>
            <a:r>
              <a:rPr lang="es-EC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trabajo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s-EC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tilización </a:t>
            </a: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diferentes terminologías y notaciones para referirse al mismo </a:t>
            </a:r>
            <a:r>
              <a:rPr lang="es-EC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concepto. Requisitos </a:t>
            </a: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restricciones de dominio no </a:t>
            </a:r>
            <a:r>
              <a:rPr lang="es-EC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definidos</a:t>
            </a:r>
            <a:endParaRPr lang="en-US" sz="18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3370644" y="1519321"/>
            <a:ext cx="3047753" cy="783193"/>
          </a:xfrm>
          <a:prstGeom prst="roundRect">
            <a:avLst/>
          </a:prstGeom>
        </p:spPr>
        <p:txBody>
          <a:bodyPr wrap="none">
            <a:spAutoFit/>
          </a:bodyPr>
          <a:lstStyle>
            <a:defPPr>
              <a:defRPr lang="es-UY"/>
            </a:defPPr>
            <a:lvl1pPr marL="0" indent="0" algn="just"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s-ES" dirty="0"/>
              <a:t>Síntesis de resultados:</a:t>
            </a:r>
          </a:p>
          <a:p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718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9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27</a:t>
            </a:fld>
            <a:endParaRPr lang="es-UY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119522" y="2729470"/>
            <a:ext cx="1625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</a:t>
            </a:r>
            <a:r>
              <a:rPr lang="es-EC" dirty="0" err="1" smtClean="0"/>
              <a:t>écnicas</a:t>
            </a:r>
            <a:r>
              <a:rPr lang="es-EC" dirty="0" smtClean="0"/>
              <a:t> más aceptadas</a:t>
            </a:r>
            <a:endParaRPr lang="en-US" dirty="0"/>
          </a:p>
        </p:txBody>
      </p:sp>
      <p:sp>
        <p:nvSpPr>
          <p:cNvPr id="20" name="Rectángulo 19"/>
          <p:cNvSpPr/>
          <p:nvPr/>
        </p:nvSpPr>
        <p:spPr>
          <a:xfrm>
            <a:off x="5879976" y="2225982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s-EC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JAD </a:t>
            </a: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Joint</a:t>
            </a: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Development)</a:t>
            </a:r>
          </a:p>
          <a:p>
            <a:pPr marL="342900" indent="-342900">
              <a:buFontTx/>
              <a:buChar char="-"/>
            </a:pPr>
            <a:r>
              <a:rPr lang="es-EC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Casos </a:t>
            </a: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C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uso </a:t>
            </a:r>
          </a:p>
          <a:p>
            <a:pPr marL="342900" indent="-342900">
              <a:buFontTx/>
              <a:buChar char="-"/>
            </a:pP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EC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evisión </a:t>
            </a: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pares, </a:t>
            </a:r>
            <a:endParaRPr lang="es-EC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s-EC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EC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hecklist</a:t>
            </a:r>
            <a:r>
              <a:rPr lang="es-EC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EC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luvia </a:t>
            </a: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C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ideas</a:t>
            </a:r>
          </a:p>
          <a:p>
            <a:pPr marL="342900" indent="-342900">
              <a:buFontTx/>
              <a:buChar char="-"/>
            </a:pP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EC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enguaje </a:t>
            </a: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 </a:t>
            </a:r>
            <a:r>
              <a:rPr lang="es-EC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estructurado</a:t>
            </a:r>
          </a:p>
          <a:p>
            <a:pPr marL="342900" indent="-342900">
              <a:buFontTx/>
              <a:buChar char="-"/>
            </a:pP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s-EC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iagrama </a:t>
            </a: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C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actividades</a:t>
            </a:r>
          </a:p>
          <a:p>
            <a:pPr marL="342900" indent="-342900">
              <a:buFontTx/>
              <a:buChar char="-"/>
            </a:pPr>
            <a:r>
              <a:rPr lang="es-EC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Especificación </a:t>
            </a: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requisitos de Software</a:t>
            </a:r>
            <a:endParaRPr lang="en-US" sz="1800" dirty="0"/>
          </a:p>
        </p:txBody>
      </p:sp>
      <p:sp>
        <p:nvSpPr>
          <p:cNvPr id="32" name="CuadroTexto 31"/>
          <p:cNvSpPr txBox="1"/>
          <p:nvPr/>
        </p:nvSpPr>
        <p:spPr>
          <a:xfrm rot="20002240">
            <a:off x="3588680" y="3123114"/>
            <a:ext cx="7917424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sz="3600" dirty="0"/>
              <a:t>N</a:t>
            </a:r>
            <a:r>
              <a:rPr lang="es-EC" sz="3600" dirty="0" smtClean="0"/>
              <a:t>o </a:t>
            </a:r>
            <a:r>
              <a:rPr lang="es-EC" sz="3600" dirty="0"/>
              <a:t>se ha llegado a una solución definitiva</a:t>
            </a:r>
            <a:endParaRPr lang="es-EC" sz="3600" b="1" dirty="0"/>
          </a:p>
        </p:txBody>
      </p:sp>
      <p:sp>
        <p:nvSpPr>
          <p:cNvPr id="21" name="Subtítulo 3"/>
          <p:cNvSpPr>
            <a:spLocks noGrp="1"/>
          </p:cNvSpPr>
          <p:nvPr>
            <p:ph type="subTitle" idx="13"/>
          </p:nvPr>
        </p:nvSpPr>
        <p:spPr>
          <a:xfrm>
            <a:off x="2423598" y="841229"/>
            <a:ext cx="7559675" cy="360363"/>
          </a:xfrm>
        </p:spPr>
        <p:txBody>
          <a:bodyPr/>
          <a:lstStyle/>
          <a:p>
            <a:pPr lvl="0" algn="ctr"/>
            <a:r>
              <a:rPr lang="en-US" dirty="0" err="1" smtClean="0"/>
              <a:t>Diseño</a:t>
            </a:r>
            <a:r>
              <a:rPr lang="en-US" dirty="0" smtClean="0"/>
              <a:t> del </a:t>
            </a:r>
            <a:r>
              <a:rPr lang="en-US" dirty="0" err="1" smtClean="0"/>
              <a:t>artefacto</a:t>
            </a:r>
            <a:endParaRPr lang="en-US" dirty="0"/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4439816" y="259000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Metodología</a:t>
            </a:r>
            <a:endParaRPr lang="es-EC" dirty="0">
              <a:latin typeface="Calibri" charset="0"/>
            </a:endParaRPr>
          </a:p>
        </p:txBody>
      </p:sp>
      <p:cxnSp>
        <p:nvCxnSpPr>
          <p:cNvPr id="23" name="7 Conector recto"/>
          <p:cNvCxnSpPr/>
          <p:nvPr/>
        </p:nvCxnSpPr>
        <p:spPr>
          <a:xfrm flipH="1">
            <a:off x="1055440" y="1507584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5 Rectángulo"/>
          <p:cNvSpPr/>
          <p:nvPr/>
        </p:nvSpPr>
        <p:spPr>
          <a:xfrm flipH="1">
            <a:off x="1071035" y="1484784"/>
            <a:ext cx="36512" cy="2596896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1395579" y="1383337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 rot="5400000">
            <a:off x="1107547" y="3914800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387127" y="1346750"/>
            <a:ext cx="8685537" cy="48410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Rectángulo 26"/>
          <p:cNvSpPr/>
          <p:nvPr/>
        </p:nvSpPr>
        <p:spPr>
          <a:xfrm>
            <a:off x="4139266" y="2918480"/>
            <a:ext cx="1812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Snowballing</a:t>
            </a:r>
            <a:endParaRPr lang="en-US" b="1" dirty="0"/>
          </a:p>
        </p:txBody>
      </p:sp>
      <p:sp>
        <p:nvSpPr>
          <p:cNvPr id="28" name="Rectángulo 27"/>
          <p:cNvSpPr/>
          <p:nvPr/>
        </p:nvSpPr>
        <p:spPr>
          <a:xfrm>
            <a:off x="5958181" y="2279375"/>
            <a:ext cx="33022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Artículos relevantes adicionales.</a:t>
            </a:r>
          </a:p>
          <a:p>
            <a:pPr marL="342900" indent="-342900" algn="just">
              <a:buFontTx/>
              <a:buChar char="-"/>
            </a:pPr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adicional respecto al área de </a:t>
            </a:r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interés.</a:t>
            </a:r>
            <a:endParaRPr lang="en-US" dirty="0"/>
          </a:p>
        </p:txBody>
      </p:sp>
      <p:pic>
        <p:nvPicPr>
          <p:cNvPr id="29" name="Picture 6" descr="Resultado de imagen para importante 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439" y="2305643"/>
            <a:ext cx="2386566" cy="238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uadroTexto 35"/>
          <p:cNvSpPr txBox="1"/>
          <p:nvPr/>
        </p:nvSpPr>
        <p:spPr>
          <a:xfrm>
            <a:off x="9192344" y="4844432"/>
            <a:ext cx="2558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PRIORIZACI</a:t>
            </a:r>
            <a:r>
              <a:rPr lang="es-EC" b="1" dirty="0" smtClean="0">
                <a:solidFill>
                  <a:schemeClr val="accent3">
                    <a:lumMod val="75000"/>
                  </a:schemeClr>
                </a:solidFill>
              </a:rPr>
              <a:t>ÓN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32" grpId="0" animBg="1"/>
      <p:bldP spid="25" grpId="0"/>
      <p:bldP spid="26" grpId="0" animBg="1"/>
      <p:bldP spid="19" grpId="0" animBg="1"/>
      <p:bldP spid="27" grpId="0"/>
      <p:bldP spid="28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27205" y="132059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21" name="Imagen 20" descr="C:\Users\SMS\Dropbox\NaPiRE\SMS\8-Resultados\Modelo\Modelo V3.pn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" r="15097"/>
          <a:stretch/>
        </p:blipFill>
        <p:spPr bwMode="auto">
          <a:xfrm>
            <a:off x="2884654" y="2087274"/>
            <a:ext cx="8424216" cy="39796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lipse 5"/>
          <p:cNvSpPr/>
          <p:nvPr/>
        </p:nvSpPr>
        <p:spPr>
          <a:xfrm>
            <a:off x="2711624" y="1422971"/>
            <a:ext cx="6904515" cy="466007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ipse 21"/>
          <p:cNvSpPr/>
          <p:nvPr/>
        </p:nvSpPr>
        <p:spPr>
          <a:xfrm>
            <a:off x="10041740" y="2204864"/>
            <a:ext cx="1440160" cy="2998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28</a:t>
            </a:fld>
            <a:endParaRPr lang="es-UY" dirty="0"/>
          </a:p>
        </p:txBody>
      </p:sp>
      <p:sp>
        <p:nvSpPr>
          <p:cNvPr id="17" name="Subtítulo 3"/>
          <p:cNvSpPr>
            <a:spLocks noGrp="1"/>
          </p:cNvSpPr>
          <p:nvPr>
            <p:ph type="subTitle" idx="13"/>
          </p:nvPr>
        </p:nvSpPr>
        <p:spPr>
          <a:xfrm>
            <a:off x="2423598" y="841229"/>
            <a:ext cx="7559675" cy="360363"/>
          </a:xfrm>
        </p:spPr>
        <p:txBody>
          <a:bodyPr/>
          <a:lstStyle/>
          <a:p>
            <a:pPr lvl="0" algn="ctr"/>
            <a:r>
              <a:rPr lang="en-US" dirty="0" err="1" smtClean="0"/>
              <a:t>Diseño</a:t>
            </a:r>
            <a:r>
              <a:rPr lang="en-US" dirty="0" smtClean="0"/>
              <a:t> del </a:t>
            </a:r>
            <a:r>
              <a:rPr lang="en-US" dirty="0" err="1" smtClean="0"/>
              <a:t>artefacto</a:t>
            </a:r>
            <a:endParaRPr lang="en-US" dirty="0"/>
          </a:p>
        </p:txBody>
      </p:sp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4439816" y="259000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Metodología</a:t>
            </a:r>
            <a:endParaRPr lang="es-EC" dirty="0">
              <a:latin typeface="Calibri" charset="0"/>
            </a:endParaRPr>
          </a:p>
        </p:txBody>
      </p:sp>
      <p:cxnSp>
        <p:nvCxnSpPr>
          <p:cNvPr id="15" name="7 Conector recto"/>
          <p:cNvCxnSpPr/>
          <p:nvPr/>
        </p:nvCxnSpPr>
        <p:spPr>
          <a:xfrm flipH="1">
            <a:off x="643293" y="1507584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5 Rectángulo"/>
          <p:cNvSpPr/>
          <p:nvPr/>
        </p:nvSpPr>
        <p:spPr>
          <a:xfrm flipH="1">
            <a:off x="658888" y="1484784"/>
            <a:ext cx="36512" cy="2596896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983432" y="1383337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 rot="5400000">
            <a:off x="695400" y="3914800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683646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7" grpId="0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3647728" y="1551428"/>
            <a:ext cx="7559675" cy="360363"/>
          </a:xfrm>
        </p:spPr>
        <p:txBody>
          <a:bodyPr/>
          <a:lstStyle/>
          <a:p>
            <a:pPr algn="l"/>
            <a:r>
              <a:rPr lang="es-419" sz="2000" dirty="0" smtClean="0">
                <a:solidFill>
                  <a:schemeClr val="tx1"/>
                </a:solidFill>
                <a:latin typeface="Calibri" charset="0"/>
              </a:rPr>
              <a:t>Elicitación</a:t>
            </a:r>
            <a:endParaRPr lang="en-GB" sz="20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68253" y="132059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b="33333"/>
          <a:stretch/>
        </p:blipFill>
        <p:spPr>
          <a:xfrm>
            <a:off x="3432869" y="2060856"/>
            <a:ext cx="7535347" cy="187220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/>
          <a:srcRect l="30459" t="68932" r="33228"/>
          <a:stretch/>
        </p:blipFill>
        <p:spPr>
          <a:xfrm>
            <a:off x="4656285" y="4340195"/>
            <a:ext cx="4677165" cy="139306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29</a:t>
            </a:fld>
            <a:endParaRPr lang="es-UY" dirty="0"/>
          </a:p>
        </p:txBody>
      </p:sp>
      <p:sp>
        <p:nvSpPr>
          <p:cNvPr id="16" name="Subtítulo 3"/>
          <p:cNvSpPr txBox="1">
            <a:spLocks/>
          </p:cNvSpPr>
          <p:nvPr/>
        </p:nvSpPr>
        <p:spPr bwMode="auto">
          <a:xfrm>
            <a:off x="2423598" y="841229"/>
            <a:ext cx="75596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189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377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56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75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5943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Diseño</a:t>
            </a:r>
            <a:r>
              <a:rPr lang="en-US" dirty="0" smtClean="0"/>
              <a:t> del </a:t>
            </a:r>
            <a:r>
              <a:rPr lang="en-US" dirty="0" err="1" smtClean="0"/>
              <a:t>artefacto</a:t>
            </a:r>
            <a:endParaRPr lang="en-US" dirty="0"/>
          </a:p>
        </p:txBody>
      </p:sp>
      <p:sp>
        <p:nvSpPr>
          <p:cNvPr id="17" name="Título 1"/>
          <p:cNvSpPr txBox="1">
            <a:spLocks/>
          </p:cNvSpPr>
          <p:nvPr/>
        </p:nvSpPr>
        <p:spPr bwMode="auto">
          <a:xfrm>
            <a:off x="4439816" y="259000"/>
            <a:ext cx="71993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smtClean="0">
                <a:latin typeface="Calibri" charset="0"/>
              </a:rPr>
              <a:t>Metodología</a:t>
            </a:r>
            <a:endParaRPr lang="es-EC" dirty="0">
              <a:latin typeface="Calibri" charset="0"/>
            </a:endParaRPr>
          </a:p>
        </p:txBody>
      </p:sp>
      <p:cxnSp>
        <p:nvCxnSpPr>
          <p:cNvPr id="18" name="7 Conector recto"/>
          <p:cNvCxnSpPr/>
          <p:nvPr/>
        </p:nvCxnSpPr>
        <p:spPr>
          <a:xfrm flipH="1">
            <a:off x="1055440" y="1507584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5 Rectángulo"/>
          <p:cNvSpPr/>
          <p:nvPr/>
        </p:nvSpPr>
        <p:spPr>
          <a:xfrm flipH="1">
            <a:off x="1071035" y="1484784"/>
            <a:ext cx="36512" cy="2596896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395579" y="1383337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 rot="5400000">
            <a:off x="1107547" y="3914800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23999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6"/>
          <p:cNvSpPr>
            <a:spLocks noChangeArrowheads="1"/>
          </p:cNvSpPr>
          <p:nvPr/>
        </p:nvSpPr>
        <p:spPr bwMode="auto">
          <a:xfrm rot="5400000">
            <a:off x="1432603" y="1466528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  <p:cxnSp>
        <p:nvCxnSpPr>
          <p:cNvPr id="38" name="7 Conector recto"/>
          <p:cNvCxnSpPr/>
          <p:nvPr/>
        </p:nvCxnSpPr>
        <p:spPr>
          <a:xfrm flipH="1">
            <a:off x="1363373" y="1351685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5 Rectángulo"/>
          <p:cNvSpPr/>
          <p:nvPr/>
        </p:nvSpPr>
        <p:spPr>
          <a:xfrm flipH="1">
            <a:off x="1378968" y="1124744"/>
            <a:ext cx="36512" cy="51206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23" name="Título 1"/>
          <p:cNvSpPr>
            <a:spLocks noGrp="1"/>
          </p:cNvSpPr>
          <p:nvPr>
            <p:ph type="title"/>
          </p:nvPr>
        </p:nvSpPr>
        <p:spPr>
          <a:xfrm>
            <a:off x="4439816" y="259000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Introducción</a:t>
            </a:r>
            <a:endParaRPr lang="es-EC" dirty="0">
              <a:latin typeface="Calibri" charset="0"/>
            </a:endParaRPr>
          </a:p>
        </p:txBody>
      </p:sp>
      <p:sp>
        <p:nvSpPr>
          <p:cNvPr id="25" name="Subtítulo 3"/>
          <p:cNvSpPr>
            <a:spLocks noGrp="1"/>
          </p:cNvSpPr>
          <p:nvPr>
            <p:ph type="subTitle" idx="13"/>
          </p:nvPr>
        </p:nvSpPr>
        <p:spPr>
          <a:xfrm>
            <a:off x="3508020" y="870378"/>
            <a:ext cx="6624639" cy="360363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898989"/>
                </a:solidFill>
                <a:latin typeface="Calibri" charset="0"/>
              </a:rPr>
              <a:t>Antecedentes</a:t>
            </a:r>
            <a:endParaRPr lang="es-EC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3</a:t>
            </a:fld>
            <a:endParaRPr lang="es-UY" dirty="0"/>
          </a:p>
        </p:txBody>
      </p:sp>
      <p:sp>
        <p:nvSpPr>
          <p:cNvPr id="18" name="Marcador de contenido 2"/>
          <p:cNvSpPr>
            <a:spLocks noGrp="1"/>
          </p:cNvSpPr>
          <p:nvPr>
            <p:ph idx="1"/>
          </p:nvPr>
        </p:nvSpPr>
        <p:spPr>
          <a:xfrm>
            <a:off x="3757125" y="2657214"/>
            <a:ext cx="4486666" cy="35814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endParaRPr lang="es-EC" sz="18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EC" sz="1800" dirty="0" smtClean="0"/>
              <a:t>El producto </a:t>
            </a:r>
            <a:r>
              <a:rPr lang="es-EC" sz="1800" dirty="0"/>
              <a:t>software </a:t>
            </a:r>
            <a:r>
              <a:rPr lang="es-EC" sz="1800" dirty="0" smtClean="0"/>
              <a:t>es </a:t>
            </a:r>
            <a:r>
              <a:rPr lang="es-EC" sz="1800" dirty="0"/>
              <a:t>de suma importancia debido a que: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s-EC" sz="1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C" sz="1600" i="0" dirty="0" smtClean="0"/>
              <a:t>Se optimizan </a:t>
            </a:r>
            <a:r>
              <a:rPr lang="es-EC" sz="1600" i="0" dirty="0"/>
              <a:t>las tareas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C" sz="1600" i="0" dirty="0" smtClean="0"/>
              <a:t>Se optimiza </a:t>
            </a:r>
            <a:r>
              <a:rPr lang="es-EC" sz="1600" i="0" dirty="0"/>
              <a:t>el tiempo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C" sz="1600" i="0" dirty="0" smtClean="0"/>
              <a:t>Se aumentan </a:t>
            </a:r>
            <a:r>
              <a:rPr lang="es-EC" sz="1600" i="0" dirty="0"/>
              <a:t>los ingresos 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s-EC" sz="1600" i="0" dirty="0"/>
          </a:p>
          <a:p>
            <a:pPr algn="just">
              <a:buFont typeface="Wingdings" panose="05000000000000000000" pitchFamily="2" charset="2"/>
              <a:buChar char="q"/>
            </a:pPr>
            <a:endParaRPr lang="en-US" sz="1800" i="0" dirty="0"/>
          </a:p>
          <a:p>
            <a:pPr algn="just">
              <a:buFont typeface="Wingdings" panose="05000000000000000000" pitchFamily="2" charset="2"/>
              <a:buChar char="q"/>
            </a:pPr>
            <a:endParaRPr lang="en-US" sz="1800" dirty="0"/>
          </a:p>
          <a:p>
            <a:pPr algn="just">
              <a:buFont typeface="Wingdings" panose="05000000000000000000" pitchFamily="2" charset="2"/>
              <a:buChar char="q"/>
            </a:pPr>
            <a:endParaRPr lang="en-US" sz="1800" dirty="0"/>
          </a:p>
          <a:p>
            <a:pPr algn="just"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pic>
        <p:nvPicPr>
          <p:cNvPr id="19" name="Picture 4" descr="Resultado de imagen para software en la vida cotidian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427" y="3684538"/>
            <a:ext cx="3224786" cy="200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699323" y="2145339"/>
            <a:ext cx="7128792" cy="1049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lvl="0" indent="-342891" algn="just" eaLnBrk="0" hangingPunct="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s-ES" sz="1800" dirty="0">
                <a:solidFill>
                  <a:prstClr val="black"/>
                </a:solidFill>
                <a:latin typeface="Calibri"/>
              </a:rPr>
              <a:t>En  la  actualidad  el  software  se  encuentra  presente  en  la  mayoría  de  las  actividades  cotidianas  de  las  personas  en  general.</a:t>
            </a:r>
          </a:p>
          <a:p>
            <a:endParaRPr lang="es-EC" dirty="0"/>
          </a:p>
        </p:txBody>
      </p:sp>
      <p:sp>
        <p:nvSpPr>
          <p:cNvPr id="21" name="CuadroTexto 20"/>
          <p:cNvSpPr txBox="1"/>
          <p:nvPr/>
        </p:nvSpPr>
        <p:spPr>
          <a:xfrm rot="20002240">
            <a:off x="4220244" y="3036846"/>
            <a:ext cx="6604757" cy="14465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C" sz="4400" b="1" dirty="0"/>
              <a:t>¡El producto software </a:t>
            </a:r>
          </a:p>
          <a:p>
            <a:pPr algn="ctr"/>
            <a:r>
              <a:rPr lang="es-EC" sz="4400" b="1" dirty="0"/>
              <a:t>NO puede permitirse fallar!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703512" y="1239321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sp>
        <p:nvSpPr>
          <p:cNvPr id="16" name="CuadroTexto 15"/>
          <p:cNvSpPr txBox="1"/>
          <p:nvPr/>
        </p:nvSpPr>
        <p:spPr>
          <a:xfrm rot="286135">
            <a:off x="4763996" y="3299175"/>
            <a:ext cx="5181483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C" sz="4400" b="1" dirty="0" smtClean="0"/>
              <a:t>¡Software de calidad!</a:t>
            </a:r>
            <a:endParaRPr lang="es-EC" sz="4400" b="1" dirty="0"/>
          </a:p>
        </p:txBody>
      </p:sp>
    </p:spTree>
    <p:extLst>
      <p:ext uri="{BB962C8B-B14F-4D97-AF65-F5344CB8AC3E}">
        <p14:creationId xmlns:p14="http://schemas.microsoft.com/office/powerpoint/2010/main" val="414680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/>
      <p:bldP spid="21" grpId="0" animBg="1"/>
      <p:bldP spid="15" grpId="0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31240" y="132059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9" name="Imagen 8"/>
          <p:cNvPicPr/>
          <p:nvPr/>
        </p:nvPicPr>
        <p:blipFill rotWithShape="1">
          <a:blip r:embed="rId3"/>
          <a:srcRect l="9611" t="36863" r="16554" b="27268"/>
          <a:stretch/>
        </p:blipFill>
        <p:spPr bwMode="auto">
          <a:xfrm>
            <a:off x="3498108" y="2060848"/>
            <a:ext cx="7349255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lipse 1"/>
          <p:cNvSpPr/>
          <p:nvPr/>
        </p:nvSpPr>
        <p:spPr>
          <a:xfrm>
            <a:off x="6164616" y="3140968"/>
            <a:ext cx="2016224" cy="792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n 14"/>
          <p:cNvPicPr/>
          <p:nvPr/>
        </p:nvPicPr>
        <p:blipFill rotWithShape="1">
          <a:blip r:embed="rId3"/>
          <a:srcRect l="23356" t="73788" r="29621" b="15038"/>
          <a:stretch/>
        </p:blipFill>
        <p:spPr bwMode="auto">
          <a:xfrm>
            <a:off x="3857397" y="4723407"/>
            <a:ext cx="6624760" cy="10818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30</a:t>
            </a:fld>
            <a:endParaRPr lang="es-UY" dirty="0"/>
          </a:p>
        </p:txBody>
      </p:sp>
      <p:sp>
        <p:nvSpPr>
          <p:cNvPr id="18" name="Subtítulo 3"/>
          <p:cNvSpPr>
            <a:spLocks noGrp="1"/>
          </p:cNvSpPr>
          <p:nvPr>
            <p:ph type="subTitle" idx="13"/>
          </p:nvPr>
        </p:nvSpPr>
        <p:spPr>
          <a:xfrm>
            <a:off x="3647728" y="1551428"/>
            <a:ext cx="7559675" cy="360363"/>
          </a:xfrm>
        </p:spPr>
        <p:txBody>
          <a:bodyPr/>
          <a:lstStyle/>
          <a:p>
            <a:pPr algn="l"/>
            <a:r>
              <a:rPr lang="es-EC" sz="2000" dirty="0" smtClean="0">
                <a:solidFill>
                  <a:schemeClr val="tx1"/>
                </a:solidFill>
                <a:latin typeface="Calibri" charset="0"/>
              </a:rPr>
              <a:t>Análisis y Negociación</a:t>
            </a:r>
            <a:endParaRPr lang="en-GB" sz="20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19" name="Subtítulo 3"/>
          <p:cNvSpPr txBox="1">
            <a:spLocks/>
          </p:cNvSpPr>
          <p:nvPr/>
        </p:nvSpPr>
        <p:spPr bwMode="auto">
          <a:xfrm>
            <a:off x="2423598" y="841229"/>
            <a:ext cx="75596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189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377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56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75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5943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Diseño</a:t>
            </a:r>
            <a:r>
              <a:rPr lang="en-US" dirty="0" smtClean="0"/>
              <a:t> del </a:t>
            </a:r>
            <a:r>
              <a:rPr lang="en-US" dirty="0" err="1" smtClean="0"/>
              <a:t>artefacto</a:t>
            </a:r>
            <a:endParaRPr lang="en-US" dirty="0"/>
          </a:p>
        </p:txBody>
      </p:sp>
      <p:sp>
        <p:nvSpPr>
          <p:cNvPr id="20" name="Título 1"/>
          <p:cNvSpPr txBox="1">
            <a:spLocks/>
          </p:cNvSpPr>
          <p:nvPr/>
        </p:nvSpPr>
        <p:spPr bwMode="auto">
          <a:xfrm>
            <a:off x="4439816" y="259000"/>
            <a:ext cx="71993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smtClean="0">
                <a:latin typeface="Calibri" charset="0"/>
              </a:rPr>
              <a:t>Metodología</a:t>
            </a:r>
            <a:endParaRPr lang="es-EC" dirty="0">
              <a:latin typeface="Calibri" charset="0"/>
            </a:endParaRPr>
          </a:p>
        </p:txBody>
      </p:sp>
      <p:cxnSp>
        <p:nvCxnSpPr>
          <p:cNvPr id="17" name="7 Conector recto"/>
          <p:cNvCxnSpPr/>
          <p:nvPr/>
        </p:nvCxnSpPr>
        <p:spPr>
          <a:xfrm flipH="1">
            <a:off x="1055440" y="1507584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5 Rectángulo"/>
          <p:cNvSpPr/>
          <p:nvPr/>
        </p:nvSpPr>
        <p:spPr>
          <a:xfrm flipH="1">
            <a:off x="1071035" y="1484784"/>
            <a:ext cx="36512" cy="2596896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395579" y="1383337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 rot="5400000">
            <a:off x="1107547" y="3914800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180213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36885" y="1628800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9" name="Imagen 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t="46376" r="11344" b="12861"/>
          <a:stretch/>
        </p:blipFill>
        <p:spPr bwMode="auto">
          <a:xfrm>
            <a:off x="3575720" y="1722719"/>
            <a:ext cx="7125091" cy="2446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b="11990"/>
          <a:stretch/>
        </p:blipFill>
        <p:spPr>
          <a:xfrm>
            <a:off x="4513863" y="4434401"/>
            <a:ext cx="5248800" cy="2232248"/>
          </a:xfrm>
          <a:prstGeom prst="rect">
            <a:avLst/>
          </a:prstGeom>
        </p:spPr>
      </p:pic>
      <p:sp>
        <p:nvSpPr>
          <p:cNvPr id="3" name="Flecha curvada hacia la derecha 2"/>
          <p:cNvSpPr/>
          <p:nvPr/>
        </p:nvSpPr>
        <p:spPr>
          <a:xfrm>
            <a:off x="3860815" y="3809212"/>
            <a:ext cx="653048" cy="1224136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4"/>
          </p:nvPr>
        </p:nvSpPr>
        <p:spPr>
          <a:xfrm>
            <a:off x="5711959" y="6475254"/>
            <a:ext cx="781812" cy="365125"/>
          </a:xfrm>
        </p:spPr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31</a:t>
            </a:fld>
            <a:endParaRPr lang="es-UY" dirty="0"/>
          </a:p>
        </p:txBody>
      </p:sp>
      <p:sp>
        <p:nvSpPr>
          <p:cNvPr id="20" name="Subtítulo 3"/>
          <p:cNvSpPr>
            <a:spLocks noGrp="1"/>
          </p:cNvSpPr>
          <p:nvPr>
            <p:ph type="subTitle" idx="13"/>
          </p:nvPr>
        </p:nvSpPr>
        <p:spPr>
          <a:xfrm>
            <a:off x="3644797" y="1310305"/>
            <a:ext cx="7559675" cy="360363"/>
          </a:xfrm>
        </p:spPr>
        <p:txBody>
          <a:bodyPr/>
          <a:lstStyle/>
          <a:p>
            <a:pPr algn="l"/>
            <a:r>
              <a:rPr lang="es-EC" sz="2000" dirty="0" smtClean="0">
                <a:solidFill>
                  <a:schemeClr val="tx1"/>
                </a:solidFill>
                <a:latin typeface="Calibri" charset="0"/>
              </a:rPr>
              <a:t>Especificación de Requisitos de Software</a:t>
            </a:r>
          </a:p>
        </p:txBody>
      </p:sp>
      <p:sp>
        <p:nvSpPr>
          <p:cNvPr id="22" name="Subtítulo 3"/>
          <p:cNvSpPr txBox="1">
            <a:spLocks/>
          </p:cNvSpPr>
          <p:nvPr/>
        </p:nvSpPr>
        <p:spPr bwMode="auto">
          <a:xfrm>
            <a:off x="2420667" y="600106"/>
            <a:ext cx="75596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189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377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56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75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5943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Diseño</a:t>
            </a:r>
            <a:r>
              <a:rPr lang="en-US" dirty="0" smtClean="0"/>
              <a:t> del </a:t>
            </a:r>
            <a:r>
              <a:rPr lang="en-US" dirty="0" err="1" smtClean="0"/>
              <a:t>artefacto</a:t>
            </a:r>
            <a:endParaRPr lang="en-US" dirty="0"/>
          </a:p>
        </p:txBody>
      </p:sp>
      <p:sp>
        <p:nvSpPr>
          <p:cNvPr id="26" name="Título 1"/>
          <p:cNvSpPr txBox="1">
            <a:spLocks/>
          </p:cNvSpPr>
          <p:nvPr/>
        </p:nvSpPr>
        <p:spPr bwMode="auto">
          <a:xfrm>
            <a:off x="4436885" y="17877"/>
            <a:ext cx="71993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smtClean="0">
                <a:latin typeface="Calibri" charset="0"/>
              </a:rPr>
              <a:t>Metodología</a:t>
            </a:r>
            <a:endParaRPr lang="es-EC" dirty="0">
              <a:latin typeface="Calibri" charset="0"/>
            </a:endParaRPr>
          </a:p>
        </p:txBody>
      </p:sp>
      <p:cxnSp>
        <p:nvCxnSpPr>
          <p:cNvPr id="16" name="7 Conector recto"/>
          <p:cNvCxnSpPr/>
          <p:nvPr/>
        </p:nvCxnSpPr>
        <p:spPr>
          <a:xfrm flipH="1">
            <a:off x="1055440" y="1393007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5 Rectángulo"/>
          <p:cNvSpPr/>
          <p:nvPr/>
        </p:nvSpPr>
        <p:spPr>
          <a:xfrm flipH="1">
            <a:off x="1071035" y="1370207"/>
            <a:ext cx="36512" cy="2596896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395579" y="1268760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 rot="5400000">
            <a:off x="1107547" y="3800223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890115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95083" y="1323111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1" name="Imagen 10"/>
          <p:cNvPicPr/>
          <p:nvPr/>
        </p:nvPicPr>
        <p:blipFill rotWithShape="1">
          <a:blip r:embed="rId3"/>
          <a:srcRect l="17321" t="50547" r="22271" b="29719"/>
          <a:stretch/>
        </p:blipFill>
        <p:spPr bwMode="auto">
          <a:xfrm>
            <a:off x="3383357" y="2204864"/>
            <a:ext cx="7468439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lipse 1"/>
          <p:cNvSpPr/>
          <p:nvPr/>
        </p:nvSpPr>
        <p:spPr>
          <a:xfrm>
            <a:off x="6119658" y="2429876"/>
            <a:ext cx="2088232" cy="16662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n 15"/>
          <p:cNvPicPr/>
          <p:nvPr/>
        </p:nvPicPr>
        <p:blipFill rotWithShape="1">
          <a:blip r:embed="rId3"/>
          <a:srcRect l="25609" t="70572" r="30302" b="21951"/>
          <a:stretch/>
        </p:blipFill>
        <p:spPr bwMode="auto">
          <a:xfrm>
            <a:off x="3661573" y="4443229"/>
            <a:ext cx="6912000" cy="809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32</a:t>
            </a:fld>
            <a:endParaRPr lang="es-UY" dirty="0"/>
          </a:p>
        </p:txBody>
      </p:sp>
      <p:sp>
        <p:nvSpPr>
          <p:cNvPr id="18" name="Subtítulo 3"/>
          <p:cNvSpPr>
            <a:spLocks noGrp="1"/>
          </p:cNvSpPr>
          <p:nvPr>
            <p:ph type="subTitle" idx="13"/>
          </p:nvPr>
        </p:nvSpPr>
        <p:spPr>
          <a:xfrm>
            <a:off x="3647728" y="1551428"/>
            <a:ext cx="7559675" cy="360363"/>
          </a:xfrm>
        </p:spPr>
        <p:txBody>
          <a:bodyPr/>
          <a:lstStyle/>
          <a:p>
            <a:pPr algn="l"/>
            <a:r>
              <a:rPr lang="es-EC" sz="2000" dirty="0" smtClean="0">
                <a:solidFill>
                  <a:schemeClr val="tx1"/>
                </a:solidFill>
                <a:latin typeface="Calibri" charset="0"/>
              </a:rPr>
              <a:t>Validación</a:t>
            </a:r>
            <a:endParaRPr lang="en-GB" sz="20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19" name="Subtítulo 3"/>
          <p:cNvSpPr txBox="1">
            <a:spLocks/>
          </p:cNvSpPr>
          <p:nvPr/>
        </p:nvSpPr>
        <p:spPr bwMode="auto">
          <a:xfrm>
            <a:off x="2423598" y="841229"/>
            <a:ext cx="75596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189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377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56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75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5943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Diseño</a:t>
            </a:r>
            <a:r>
              <a:rPr lang="en-US" dirty="0" smtClean="0"/>
              <a:t> del </a:t>
            </a:r>
            <a:r>
              <a:rPr lang="en-US" dirty="0" err="1" smtClean="0"/>
              <a:t>artefacto</a:t>
            </a:r>
            <a:endParaRPr lang="en-US" dirty="0"/>
          </a:p>
        </p:txBody>
      </p:sp>
      <p:sp>
        <p:nvSpPr>
          <p:cNvPr id="20" name="Título 1"/>
          <p:cNvSpPr txBox="1">
            <a:spLocks/>
          </p:cNvSpPr>
          <p:nvPr/>
        </p:nvSpPr>
        <p:spPr bwMode="auto">
          <a:xfrm>
            <a:off x="4439816" y="259000"/>
            <a:ext cx="71993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smtClean="0">
                <a:latin typeface="Calibri" charset="0"/>
              </a:rPr>
              <a:t>Metodología</a:t>
            </a:r>
            <a:endParaRPr lang="es-EC" dirty="0">
              <a:latin typeface="Calibri" charset="0"/>
            </a:endParaRPr>
          </a:p>
        </p:txBody>
      </p:sp>
      <p:cxnSp>
        <p:nvCxnSpPr>
          <p:cNvPr id="17" name="7 Conector recto"/>
          <p:cNvCxnSpPr/>
          <p:nvPr/>
        </p:nvCxnSpPr>
        <p:spPr>
          <a:xfrm flipH="1">
            <a:off x="1055440" y="1507584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5 Rectángulo"/>
          <p:cNvSpPr/>
          <p:nvPr/>
        </p:nvSpPr>
        <p:spPr>
          <a:xfrm flipH="1">
            <a:off x="1071035" y="1484784"/>
            <a:ext cx="36512" cy="2596896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395579" y="1383337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 rot="5400000">
            <a:off x="1107547" y="3914800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567119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9000" r="38188" b="18500"/>
          <a:stretch/>
        </p:blipFill>
        <p:spPr>
          <a:xfrm>
            <a:off x="4249738" y="1906211"/>
            <a:ext cx="5904656" cy="36004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35766" y="132059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7" name="Rectángulo 16"/>
          <p:cNvSpPr/>
          <p:nvPr/>
        </p:nvSpPr>
        <p:spPr>
          <a:xfrm>
            <a:off x="4223792" y="1883563"/>
            <a:ext cx="6152780" cy="3623047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CuadroTexto 2"/>
          <p:cNvSpPr txBox="1"/>
          <p:nvPr/>
        </p:nvSpPr>
        <p:spPr>
          <a:xfrm>
            <a:off x="4114543" y="5683267"/>
            <a:ext cx="640871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i="1" dirty="0"/>
              <a:t>Las </a:t>
            </a:r>
            <a:r>
              <a:rPr lang="es-ES" sz="1600" i="1" dirty="0" err="1"/>
              <a:t>partial-delivery</a:t>
            </a:r>
            <a:r>
              <a:rPr lang="es-ES" sz="1600" i="1" dirty="0"/>
              <a:t> </a:t>
            </a:r>
            <a:r>
              <a:rPr lang="es-ES" sz="1600" i="1" dirty="0" err="1"/>
              <a:t>stories</a:t>
            </a:r>
            <a:r>
              <a:rPr lang="es-ES" sz="1600" i="1" dirty="0"/>
              <a:t> son creadas con una estrecha colaboración con los clientes.</a:t>
            </a:r>
            <a:endParaRPr lang="en-US" sz="1600" i="1" dirty="0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33</a:t>
            </a:fld>
            <a:endParaRPr lang="es-UY" dirty="0"/>
          </a:p>
        </p:txBody>
      </p:sp>
      <p:sp>
        <p:nvSpPr>
          <p:cNvPr id="19" name="Subtítulo 3"/>
          <p:cNvSpPr>
            <a:spLocks noGrp="1"/>
          </p:cNvSpPr>
          <p:nvPr>
            <p:ph type="subTitle" idx="13"/>
          </p:nvPr>
        </p:nvSpPr>
        <p:spPr>
          <a:xfrm>
            <a:off x="3647728" y="1421898"/>
            <a:ext cx="7559675" cy="360363"/>
          </a:xfrm>
        </p:spPr>
        <p:txBody>
          <a:bodyPr/>
          <a:lstStyle/>
          <a:p>
            <a:pPr algn="l"/>
            <a:r>
              <a:rPr lang="es-419" sz="2000" dirty="0" smtClean="0">
                <a:solidFill>
                  <a:schemeClr val="tx1"/>
                </a:solidFill>
                <a:latin typeface="Calibri" charset="0"/>
              </a:rPr>
              <a:t>E</a:t>
            </a:r>
            <a:r>
              <a:rPr lang="es-EC" sz="2000" dirty="0" err="1" smtClean="0">
                <a:solidFill>
                  <a:schemeClr val="tx1"/>
                </a:solidFill>
                <a:latin typeface="Calibri" charset="0"/>
              </a:rPr>
              <a:t>volución</a:t>
            </a:r>
            <a:endParaRPr lang="en-GB" sz="20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0" name="Subtítulo 3"/>
          <p:cNvSpPr txBox="1">
            <a:spLocks/>
          </p:cNvSpPr>
          <p:nvPr/>
        </p:nvSpPr>
        <p:spPr bwMode="auto">
          <a:xfrm>
            <a:off x="2423598" y="841229"/>
            <a:ext cx="75596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189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377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56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75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5943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Diseño</a:t>
            </a:r>
            <a:r>
              <a:rPr lang="en-US" dirty="0" smtClean="0"/>
              <a:t> del </a:t>
            </a:r>
            <a:r>
              <a:rPr lang="en-US" dirty="0" err="1" smtClean="0"/>
              <a:t>artefacto</a:t>
            </a:r>
            <a:endParaRPr lang="en-US" dirty="0"/>
          </a:p>
        </p:txBody>
      </p:sp>
      <p:sp>
        <p:nvSpPr>
          <p:cNvPr id="21" name="Título 1"/>
          <p:cNvSpPr txBox="1">
            <a:spLocks/>
          </p:cNvSpPr>
          <p:nvPr/>
        </p:nvSpPr>
        <p:spPr bwMode="auto">
          <a:xfrm>
            <a:off x="4439816" y="259000"/>
            <a:ext cx="71993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smtClean="0">
                <a:latin typeface="Calibri" charset="0"/>
              </a:rPr>
              <a:t>Metodología</a:t>
            </a:r>
            <a:endParaRPr lang="es-EC" dirty="0">
              <a:latin typeface="Calibri" charset="0"/>
            </a:endParaRPr>
          </a:p>
        </p:txBody>
      </p:sp>
      <p:cxnSp>
        <p:nvCxnSpPr>
          <p:cNvPr id="18" name="7 Conector recto"/>
          <p:cNvCxnSpPr/>
          <p:nvPr/>
        </p:nvCxnSpPr>
        <p:spPr>
          <a:xfrm flipH="1">
            <a:off x="1055440" y="1507584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5 Rectángulo"/>
          <p:cNvSpPr/>
          <p:nvPr/>
        </p:nvSpPr>
        <p:spPr>
          <a:xfrm flipH="1">
            <a:off x="1071035" y="1484784"/>
            <a:ext cx="36512" cy="2596896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1395579" y="1383337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 rot="5400000">
            <a:off x="1107547" y="3914800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539139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24" grpId="0"/>
      <p:bldP spid="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Calibri" charset="0"/>
              </a:rPr>
              <a:t>Metodología</a:t>
            </a:r>
            <a:endParaRPr lang="en-GB" dirty="0">
              <a:latin typeface="Calibri" charset="0"/>
            </a:endParaRPr>
          </a:p>
        </p:txBody>
      </p:sp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2782690" y="1053584"/>
            <a:ext cx="8832981" cy="360040"/>
          </a:xfrm>
        </p:spPr>
        <p:txBody>
          <a:bodyPr/>
          <a:lstStyle/>
          <a:p>
            <a:pPr algn="ctr"/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Demostración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y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Evaluación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del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Artefacto</a:t>
            </a:r>
            <a:endParaRPr lang="en-GB" sz="2800" dirty="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725" t="23422" r="15133" b="17516"/>
          <a:stretch/>
        </p:blipFill>
        <p:spPr>
          <a:xfrm>
            <a:off x="2814675" y="2158073"/>
            <a:ext cx="9145016" cy="3929910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3473809" y="1992858"/>
            <a:ext cx="1538054" cy="1487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e 14"/>
          <p:cNvSpPr/>
          <p:nvPr/>
        </p:nvSpPr>
        <p:spPr>
          <a:xfrm>
            <a:off x="6510569" y="1964173"/>
            <a:ext cx="1538054" cy="1487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e 15"/>
          <p:cNvSpPr/>
          <p:nvPr/>
        </p:nvSpPr>
        <p:spPr>
          <a:xfrm>
            <a:off x="9696400" y="1992858"/>
            <a:ext cx="1538054" cy="1487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ipse 19"/>
          <p:cNvSpPr/>
          <p:nvPr/>
        </p:nvSpPr>
        <p:spPr>
          <a:xfrm>
            <a:off x="9696400" y="3901330"/>
            <a:ext cx="1538054" cy="1487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ipse 20"/>
          <p:cNvSpPr/>
          <p:nvPr/>
        </p:nvSpPr>
        <p:spPr>
          <a:xfrm>
            <a:off x="6528048" y="3903421"/>
            <a:ext cx="1538054" cy="1487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ipse 21"/>
          <p:cNvSpPr/>
          <p:nvPr/>
        </p:nvSpPr>
        <p:spPr>
          <a:xfrm>
            <a:off x="3373714" y="3901330"/>
            <a:ext cx="1538054" cy="1487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34</a:t>
            </a:fld>
            <a:endParaRPr lang="es-UY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123771" y="1544015"/>
            <a:ext cx="8021882" cy="112371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+mn-lt"/>
              </a:rPr>
              <a:t>Método</a:t>
            </a:r>
            <a:r>
              <a:rPr lang="es-ES" sz="2000" dirty="0" smtClean="0">
                <a:latin typeface="+mn-lt"/>
              </a:rPr>
              <a:t>: Estudio de Caso</a:t>
            </a:r>
          </a:p>
          <a:p>
            <a:pPr lvl="1"/>
            <a:endParaRPr lang="es-ES" sz="2000" dirty="0" smtClean="0">
              <a:latin typeface="+mn-lt"/>
            </a:endParaRPr>
          </a:p>
          <a:p>
            <a:r>
              <a:rPr lang="es-ES" sz="2000" dirty="0" smtClean="0">
                <a:latin typeface="+mn-lt"/>
              </a:rPr>
              <a:t> </a:t>
            </a:r>
            <a:endParaRPr lang="es-ES" sz="2000" dirty="0">
              <a:latin typeface="+mn-lt"/>
            </a:endParaRPr>
          </a:p>
        </p:txBody>
      </p:sp>
      <p:cxnSp>
        <p:nvCxnSpPr>
          <p:cNvPr id="19" name="7 Conector recto"/>
          <p:cNvCxnSpPr/>
          <p:nvPr/>
        </p:nvCxnSpPr>
        <p:spPr>
          <a:xfrm flipH="1">
            <a:off x="1055440" y="1320999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5 Rectángulo"/>
          <p:cNvSpPr/>
          <p:nvPr/>
        </p:nvSpPr>
        <p:spPr>
          <a:xfrm flipH="1">
            <a:off x="1071035" y="1298199"/>
            <a:ext cx="36512" cy="2880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1097015" y="1190264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 rot="5400000">
            <a:off x="1105625" y="4021932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926249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18" grpId="0"/>
      <p:bldP spid="26" grpId="0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2875541" y="1563424"/>
            <a:ext cx="8063731" cy="360363"/>
          </a:xfrm>
        </p:spPr>
        <p:txBody>
          <a:bodyPr/>
          <a:lstStyle/>
          <a:p>
            <a:pPr algn="l"/>
            <a:r>
              <a:rPr lang="en-GB" sz="2000" b="1" dirty="0" err="1" smtClean="0">
                <a:solidFill>
                  <a:schemeClr val="tx1"/>
                </a:solidFill>
                <a:latin typeface="Calibri" charset="0"/>
              </a:rPr>
              <a:t>Grupos</a:t>
            </a:r>
            <a:r>
              <a:rPr lang="en-GB" sz="2000" b="1" dirty="0" smtClean="0">
                <a:solidFill>
                  <a:schemeClr val="tx1"/>
                </a:solidFill>
                <a:latin typeface="Calibri" charset="0"/>
              </a:rPr>
              <a:t> de </a:t>
            </a:r>
            <a:r>
              <a:rPr lang="en-GB" sz="2000" b="1" dirty="0" err="1" smtClean="0">
                <a:solidFill>
                  <a:schemeClr val="tx1"/>
                </a:solidFill>
                <a:latin typeface="Calibri" charset="0"/>
              </a:rPr>
              <a:t>trabajo</a:t>
            </a:r>
            <a:endParaRPr lang="en-GB" sz="2000" b="1" dirty="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986" y="2065989"/>
            <a:ext cx="8383932" cy="358337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35</a:t>
            </a:fld>
            <a:endParaRPr lang="es-UY" dirty="0"/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967541" y="274639"/>
            <a:ext cx="9601067" cy="634082"/>
          </a:xfrm>
        </p:spPr>
        <p:txBody>
          <a:bodyPr/>
          <a:lstStyle/>
          <a:p>
            <a:r>
              <a:rPr lang="en-GB" dirty="0" err="1" smtClean="0">
                <a:latin typeface="Calibri" charset="0"/>
              </a:rPr>
              <a:t>Metodología</a:t>
            </a:r>
            <a:endParaRPr lang="en-GB" dirty="0">
              <a:latin typeface="Calibri" charset="0"/>
            </a:endParaRPr>
          </a:p>
        </p:txBody>
      </p:sp>
      <p:sp>
        <p:nvSpPr>
          <p:cNvPr id="16" name="Subtítulo 3"/>
          <p:cNvSpPr txBox="1">
            <a:spLocks/>
          </p:cNvSpPr>
          <p:nvPr/>
        </p:nvSpPr>
        <p:spPr bwMode="auto">
          <a:xfrm>
            <a:off x="2782690" y="1053584"/>
            <a:ext cx="883298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189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377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56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75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5943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Demostración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y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Evaluación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del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Artefacto</a:t>
            </a:r>
            <a:endParaRPr lang="en-GB" sz="28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127448" y="1225840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cxnSp>
        <p:nvCxnSpPr>
          <p:cNvPr id="24" name="7 Conector recto"/>
          <p:cNvCxnSpPr/>
          <p:nvPr/>
        </p:nvCxnSpPr>
        <p:spPr>
          <a:xfrm flipH="1">
            <a:off x="1055440" y="1363568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5 Rectángulo"/>
          <p:cNvSpPr/>
          <p:nvPr/>
        </p:nvSpPr>
        <p:spPr>
          <a:xfrm flipH="1">
            <a:off x="1071035" y="1340768"/>
            <a:ext cx="36512" cy="2880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 rot="5400000">
            <a:off x="1105625" y="4064501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562007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build="p"/>
      <p:bldP spid="18" grpId="0"/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2937354" y="1246981"/>
            <a:ext cx="8063731" cy="360363"/>
          </a:xfrm>
        </p:spPr>
        <p:txBody>
          <a:bodyPr/>
          <a:lstStyle/>
          <a:p>
            <a:pPr algn="l"/>
            <a:r>
              <a:rPr lang="es-EC" sz="2000" dirty="0" smtClean="0">
                <a:solidFill>
                  <a:schemeClr val="tx1"/>
                </a:solidFill>
                <a:latin typeface="Calibri" charset="0"/>
              </a:rPr>
              <a:t>Métricas de Calidad de Lloyd</a:t>
            </a:r>
            <a:endParaRPr lang="es-EC" sz="20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401145" y="1738018"/>
            <a:ext cx="6465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+mn-lt"/>
              </a:rPr>
              <a:t>Nivel </a:t>
            </a:r>
            <a:r>
              <a:rPr lang="es-ES" sz="2000" dirty="0">
                <a:latin typeface="+mn-lt"/>
              </a:rPr>
              <a:t>de adecuación general del documento (NAD</a:t>
            </a:r>
            <a:r>
              <a:rPr lang="es-ES" sz="2000" dirty="0" smtClean="0">
                <a:latin typeface="+mn-lt"/>
              </a:rPr>
              <a:t>)           </a:t>
            </a:r>
            <a:endParaRPr lang="es-ES" sz="2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endParaRPr lang="es-ES" sz="1600" i="1" dirty="0" smtClean="0">
              <a:latin typeface="+mn-lt"/>
            </a:endParaRPr>
          </a:p>
          <a:p>
            <a:endParaRPr lang="es-ES" sz="2000" dirty="0">
              <a:latin typeface="+mn-lt"/>
            </a:endParaRPr>
          </a:p>
          <a:p>
            <a:r>
              <a:rPr lang="es-ES" sz="2000" dirty="0" smtClean="0">
                <a:latin typeface="+mn-lt"/>
              </a:rPr>
              <a:t>Porcentaje de requisitos evolucionados (RE)</a:t>
            </a:r>
          </a:p>
          <a:p>
            <a:endParaRPr lang="es-ES" sz="2000" dirty="0">
              <a:latin typeface="+mn-lt"/>
            </a:endParaRPr>
          </a:p>
          <a:p>
            <a:endParaRPr lang="es-ES" sz="2000" dirty="0" smtClean="0">
              <a:latin typeface="+mn-lt"/>
            </a:endParaRPr>
          </a:p>
          <a:p>
            <a:r>
              <a:rPr lang="es-ES" sz="2000" dirty="0" smtClean="0">
                <a:latin typeface="+mn-lt"/>
              </a:rPr>
              <a:t>Porcentaje de requisitos sin defectos (RSD)</a:t>
            </a:r>
          </a:p>
          <a:p>
            <a:endParaRPr lang="es-ES" sz="2000" dirty="0" smtClean="0">
              <a:latin typeface="+mn-lt"/>
            </a:endParaRPr>
          </a:p>
          <a:p>
            <a:endParaRPr lang="es-ES" sz="2000" dirty="0">
              <a:latin typeface="+mn-lt"/>
            </a:endParaRPr>
          </a:p>
          <a:p>
            <a:r>
              <a:rPr lang="es-ES" sz="2000" dirty="0" smtClean="0">
                <a:latin typeface="+mn-lt"/>
              </a:rPr>
              <a:t>Porcentaje de requisitos soportados (RS)</a:t>
            </a:r>
          </a:p>
          <a:p>
            <a:endParaRPr lang="en-US" sz="2000" dirty="0"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2688" t="38188" r="33951" b="51969"/>
          <a:stretch/>
        </p:blipFill>
        <p:spPr>
          <a:xfrm>
            <a:off x="9324289" y="2314105"/>
            <a:ext cx="2144473" cy="8882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57194" t="51969" r="27310" b="38188"/>
          <a:stretch/>
        </p:blipFill>
        <p:spPr>
          <a:xfrm>
            <a:off x="9136109" y="3338452"/>
            <a:ext cx="2332653" cy="8330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60515" t="40156" r="28969" b="50984"/>
          <a:stretch/>
        </p:blipFill>
        <p:spPr>
          <a:xfrm>
            <a:off x="9471331" y="4356203"/>
            <a:ext cx="1710338" cy="810160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8439977" y="2758242"/>
            <a:ext cx="576064" cy="2039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echa derecha 14"/>
          <p:cNvSpPr/>
          <p:nvPr/>
        </p:nvSpPr>
        <p:spPr>
          <a:xfrm>
            <a:off x="8439977" y="3653029"/>
            <a:ext cx="576064" cy="2039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echa derecha 15"/>
          <p:cNvSpPr/>
          <p:nvPr/>
        </p:nvSpPr>
        <p:spPr>
          <a:xfrm>
            <a:off x="8439977" y="4560650"/>
            <a:ext cx="576064" cy="2039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echa derecha 16"/>
          <p:cNvSpPr/>
          <p:nvPr/>
        </p:nvSpPr>
        <p:spPr>
          <a:xfrm>
            <a:off x="8946725" y="1870287"/>
            <a:ext cx="576064" cy="2039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30630" t="44592" r="26756" b="48031"/>
          <a:stretch/>
        </p:blipFill>
        <p:spPr>
          <a:xfrm>
            <a:off x="3410628" y="5394221"/>
            <a:ext cx="7897303" cy="768665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13" name="Elipse 12"/>
          <p:cNvSpPr/>
          <p:nvPr/>
        </p:nvSpPr>
        <p:spPr>
          <a:xfrm>
            <a:off x="2967369" y="1738018"/>
            <a:ext cx="360046" cy="336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 smtClean="0"/>
              <a:t>1</a:t>
            </a:r>
            <a:endParaRPr lang="en-US" dirty="0"/>
          </a:p>
        </p:txBody>
      </p:sp>
      <p:sp>
        <p:nvSpPr>
          <p:cNvPr id="20" name="Elipse 19"/>
          <p:cNvSpPr/>
          <p:nvPr/>
        </p:nvSpPr>
        <p:spPr>
          <a:xfrm>
            <a:off x="2971017" y="2590140"/>
            <a:ext cx="360046" cy="336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2</a:t>
            </a:r>
            <a:endParaRPr lang="en-US" dirty="0"/>
          </a:p>
        </p:txBody>
      </p:sp>
      <p:sp>
        <p:nvSpPr>
          <p:cNvPr id="21" name="Elipse 20"/>
          <p:cNvSpPr/>
          <p:nvPr/>
        </p:nvSpPr>
        <p:spPr>
          <a:xfrm>
            <a:off x="2971017" y="3520760"/>
            <a:ext cx="360046" cy="336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3</a:t>
            </a:r>
            <a:endParaRPr lang="en-US" dirty="0"/>
          </a:p>
        </p:txBody>
      </p:sp>
      <p:sp>
        <p:nvSpPr>
          <p:cNvPr id="22" name="Elipse 21"/>
          <p:cNvSpPr/>
          <p:nvPr/>
        </p:nvSpPr>
        <p:spPr>
          <a:xfrm>
            <a:off x="2971017" y="4451380"/>
            <a:ext cx="360046" cy="336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4</a:t>
            </a:r>
            <a:endParaRPr lang="en-US" dirty="0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9" name="Marcador de número de diapositiva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36</a:t>
            </a:fld>
            <a:endParaRPr lang="es-UY" dirty="0"/>
          </a:p>
        </p:txBody>
      </p:sp>
      <p:sp>
        <p:nvSpPr>
          <p:cNvPr id="10" name="CuadroTexto 9"/>
          <p:cNvSpPr txBox="1"/>
          <p:nvPr/>
        </p:nvSpPr>
        <p:spPr>
          <a:xfrm>
            <a:off x="9866897" y="1722679"/>
            <a:ext cx="1601865" cy="591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2009" y="1719644"/>
            <a:ext cx="932769" cy="536494"/>
          </a:xfrm>
          <a:prstGeom prst="rect">
            <a:avLst/>
          </a:prstGeom>
        </p:spPr>
      </p:pic>
      <p:sp>
        <p:nvSpPr>
          <p:cNvPr id="29" name="Subtítulo 3"/>
          <p:cNvSpPr txBox="1">
            <a:spLocks/>
          </p:cNvSpPr>
          <p:nvPr/>
        </p:nvSpPr>
        <p:spPr bwMode="auto">
          <a:xfrm>
            <a:off x="2506816" y="772605"/>
            <a:ext cx="883298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189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377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56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75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5943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Demostración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y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Evaluación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del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Artefacto</a:t>
            </a:r>
            <a:endParaRPr lang="en-GB" sz="28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1967541" y="274639"/>
            <a:ext cx="9601067" cy="634082"/>
          </a:xfrm>
        </p:spPr>
        <p:txBody>
          <a:bodyPr/>
          <a:lstStyle/>
          <a:p>
            <a:r>
              <a:rPr lang="en-GB" dirty="0" err="1" smtClean="0">
                <a:latin typeface="Calibri" charset="0"/>
              </a:rPr>
              <a:t>Metodología</a:t>
            </a:r>
            <a:endParaRPr lang="en-GB" dirty="0">
              <a:latin typeface="Calibri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1127448" y="1225840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cxnSp>
        <p:nvCxnSpPr>
          <p:cNvPr id="28" name="7 Conector recto"/>
          <p:cNvCxnSpPr/>
          <p:nvPr/>
        </p:nvCxnSpPr>
        <p:spPr>
          <a:xfrm flipH="1">
            <a:off x="1055440" y="1363568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5 Rectángulo"/>
          <p:cNvSpPr/>
          <p:nvPr/>
        </p:nvSpPr>
        <p:spPr>
          <a:xfrm flipH="1">
            <a:off x="1071035" y="1340768"/>
            <a:ext cx="36512" cy="3264408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37" name="AutoShape 6"/>
          <p:cNvSpPr>
            <a:spLocks noChangeArrowheads="1"/>
          </p:cNvSpPr>
          <p:nvPr/>
        </p:nvSpPr>
        <p:spPr bwMode="auto">
          <a:xfrm rot="5400000">
            <a:off x="1124670" y="4418856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118139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  <p:bldP spid="13" grpId="0" animBg="1"/>
      <p:bldP spid="20" grpId="0" animBg="1"/>
      <p:bldP spid="21" grpId="0" animBg="1"/>
      <p:bldP spid="22" grpId="0" animBg="1"/>
      <p:bldP spid="27" grpId="0"/>
      <p:bldP spid="3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2877402" y="1125976"/>
            <a:ext cx="8063731" cy="360363"/>
          </a:xfrm>
        </p:spPr>
        <p:txBody>
          <a:bodyPr/>
          <a:lstStyle/>
          <a:p>
            <a:r>
              <a:rPr lang="en-GB" sz="2800" dirty="0" err="1">
                <a:solidFill>
                  <a:srgbClr val="898989"/>
                </a:solidFill>
                <a:latin typeface="Calibri" charset="0"/>
              </a:rPr>
              <a:t>Resultados</a:t>
            </a:r>
            <a:r>
              <a:rPr lang="en-GB" sz="2800" dirty="0">
                <a:solidFill>
                  <a:srgbClr val="898989"/>
                </a:solidFill>
                <a:latin typeface="Calibri" charset="0"/>
              </a:rPr>
              <a:t>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métricas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de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calidad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del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documento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de ERS</a:t>
            </a:r>
            <a:endParaRPr lang="en-GB" sz="28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" name="Marcador de contenido 1"/>
          <p:cNvSpPr>
            <a:spLocks noGrp="1"/>
          </p:cNvSpPr>
          <p:nvPr>
            <p:ph idx="1"/>
          </p:nvPr>
        </p:nvSpPr>
        <p:spPr>
          <a:xfrm>
            <a:off x="3503165" y="1691875"/>
            <a:ext cx="7345363" cy="170568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s-ES" sz="1800" b="1" dirty="0" smtClean="0"/>
              <a:t>Sistema A</a:t>
            </a:r>
            <a:endParaRPr lang="es-EC" sz="18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8969" t="29328" r="27863" b="31297"/>
          <a:stretch/>
        </p:blipFill>
        <p:spPr>
          <a:xfrm>
            <a:off x="3517755" y="2014493"/>
            <a:ext cx="7200801" cy="3692718"/>
          </a:xfrm>
          <a:prstGeom prst="rect">
            <a:avLst/>
          </a:prstGeom>
        </p:spPr>
      </p:pic>
      <p:sp>
        <p:nvSpPr>
          <p:cNvPr id="3" name="Flecha arriba 2"/>
          <p:cNvSpPr/>
          <p:nvPr/>
        </p:nvSpPr>
        <p:spPr>
          <a:xfrm>
            <a:off x="4527348" y="5707211"/>
            <a:ext cx="360040" cy="38571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echa arriba 13"/>
          <p:cNvSpPr/>
          <p:nvPr/>
        </p:nvSpPr>
        <p:spPr>
          <a:xfrm>
            <a:off x="5851597" y="5707208"/>
            <a:ext cx="360040" cy="38571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echa arriba 14"/>
          <p:cNvSpPr/>
          <p:nvPr/>
        </p:nvSpPr>
        <p:spPr>
          <a:xfrm>
            <a:off x="7175847" y="5707209"/>
            <a:ext cx="360040" cy="38571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redondeado 3"/>
          <p:cNvSpPr/>
          <p:nvPr/>
        </p:nvSpPr>
        <p:spPr>
          <a:xfrm>
            <a:off x="9279876" y="3049111"/>
            <a:ext cx="1296144" cy="28509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/>
          <p:cNvSpPr txBox="1"/>
          <p:nvPr/>
        </p:nvSpPr>
        <p:spPr>
          <a:xfrm rot="20630344">
            <a:off x="7659453" y="3811643"/>
            <a:ext cx="382832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dirty="0" smtClean="0">
                <a:latin typeface="Bodoni MT Black" panose="02070A03080606020203" pitchFamily="18" charset="0"/>
              </a:rPr>
              <a:t>Mejora mínima</a:t>
            </a:r>
            <a:endParaRPr lang="es-EC" sz="3200" dirty="0">
              <a:latin typeface="Bodoni MT Black" panose="02070A03080606020203" pitchFamily="18" charset="0"/>
            </a:endParaRPr>
          </a:p>
        </p:txBody>
      </p:sp>
      <p:sp>
        <p:nvSpPr>
          <p:cNvPr id="16" name="Flecha arriba 15"/>
          <p:cNvSpPr/>
          <p:nvPr/>
        </p:nvSpPr>
        <p:spPr>
          <a:xfrm>
            <a:off x="8467930" y="5707208"/>
            <a:ext cx="360040" cy="38571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1967541" y="274639"/>
            <a:ext cx="9601067" cy="634082"/>
          </a:xfrm>
        </p:spPr>
        <p:txBody>
          <a:bodyPr/>
          <a:lstStyle/>
          <a:p>
            <a:r>
              <a:rPr lang="en-GB" dirty="0" err="1" smtClean="0">
                <a:latin typeface="Calibri" charset="0"/>
              </a:rPr>
              <a:t>Resultados</a:t>
            </a:r>
            <a:endParaRPr lang="en-GB" dirty="0">
              <a:latin typeface="Calibri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37</a:t>
            </a:fld>
            <a:endParaRPr lang="es-UY" dirty="0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404566" y="1215393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cxnSp>
        <p:nvCxnSpPr>
          <p:cNvPr id="23" name="7 Conector recto"/>
          <p:cNvCxnSpPr/>
          <p:nvPr/>
        </p:nvCxnSpPr>
        <p:spPr>
          <a:xfrm flipH="1">
            <a:off x="1055440" y="1363568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5 Rectángulo"/>
          <p:cNvSpPr/>
          <p:nvPr/>
        </p:nvSpPr>
        <p:spPr>
          <a:xfrm flipH="1">
            <a:off x="1071035" y="1340768"/>
            <a:ext cx="36512" cy="357530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 rot="5400000">
            <a:off x="1107547" y="4757980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072641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  <p:bldP spid="14" grpId="0" animBg="1"/>
      <p:bldP spid="15" grpId="0" animBg="1"/>
      <p:bldP spid="4" grpId="0" animBg="1"/>
      <p:bldP spid="13" grpId="0" animBg="1"/>
      <p:bldP spid="16" grpId="0" animBg="1"/>
      <p:bldP spid="22" grpId="0"/>
      <p:bldP spid="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8969" t="33265" r="27862" b="26376"/>
          <a:stretch/>
        </p:blipFill>
        <p:spPr>
          <a:xfrm>
            <a:off x="3545480" y="2012623"/>
            <a:ext cx="7200000" cy="3784615"/>
          </a:xfrm>
          <a:prstGeom prst="rect">
            <a:avLst/>
          </a:prstGeom>
        </p:spPr>
      </p:pic>
      <p:sp>
        <p:nvSpPr>
          <p:cNvPr id="8" name="Marcador de contenido 1"/>
          <p:cNvSpPr>
            <a:spLocks noGrp="1"/>
          </p:cNvSpPr>
          <p:nvPr>
            <p:ph idx="1"/>
          </p:nvPr>
        </p:nvSpPr>
        <p:spPr>
          <a:xfrm>
            <a:off x="3563990" y="1691875"/>
            <a:ext cx="7345363" cy="170568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s-ES" sz="1800" b="1" dirty="0" smtClean="0"/>
              <a:t>Sistema B</a:t>
            </a:r>
            <a:endParaRPr lang="es-EC" sz="1800" b="1" dirty="0"/>
          </a:p>
        </p:txBody>
      </p:sp>
      <p:sp>
        <p:nvSpPr>
          <p:cNvPr id="3" name="Flecha arriba 2"/>
          <p:cNvSpPr/>
          <p:nvPr/>
        </p:nvSpPr>
        <p:spPr>
          <a:xfrm>
            <a:off x="4530510" y="5707211"/>
            <a:ext cx="360040" cy="38571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echa arriba 13"/>
          <p:cNvSpPr/>
          <p:nvPr/>
        </p:nvSpPr>
        <p:spPr>
          <a:xfrm>
            <a:off x="5854759" y="5707208"/>
            <a:ext cx="360040" cy="38571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echa arriba 14"/>
          <p:cNvSpPr/>
          <p:nvPr/>
        </p:nvSpPr>
        <p:spPr>
          <a:xfrm>
            <a:off x="7179009" y="5707209"/>
            <a:ext cx="360040" cy="38571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redondeado 3"/>
          <p:cNvSpPr/>
          <p:nvPr/>
        </p:nvSpPr>
        <p:spPr>
          <a:xfrm>
            <a:off x="9283038" y="3049111"/>
            <a:ext cx="1296144" cy="28509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/>
          <p:cNvSpPr txBox="1"/>
          <p:nvPr/>
        </p:nvSpPr>
        <p:spPr>
          <a:xfrm rot="20630344">
            <a:off x="8288311" y="3951858"/>
            <a:ext cx="303427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dirty="0" smtClean="0">
                <a:latin typeface="Bodoni MT Black" panose="02070A03080606020203" pitchFamily="18" charset="0"/>
              </a:rPr>
              <a:t>¡Aún mejor!</a:t>
            </a:r>
            <a:endParaRPr lang="es-EC" sz="3200" dirty="0">
              <a:latin typeface="Bodoni MT Black" panose="02070A03080606020203" pitchFamily="18" charset="0"/>
            </a:endParaRPr>
          </a:p>
        </p:txBody>
      </p:sp>
      <p:sp>
        <p:nvSpPr>
          <p:cNvPr id="16" name="Flecha arriba 15"/>
          <p:cNvSpPr/>
          <p:nvPr/>
        </p:nvSpPr>
        <p:spPr>
          <a:xfrm>
            <a:off x="8471092" y="5707208"/>
            <a:ext cx="360040" cy="38571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25" name="Título 1"/>
          <p:cNvSpPr>
            <a:spLocks noGrp="1"/>
          </p:cNvSpPr>
          <p:nvPr>
            <p:ph type="title"/>
          </p:nvPr>
        </p:nvSpPr>
        <p:spPr>
          <a:xfrm>
            <a:off x="1967541" y="274639"/>
            <a:ext cx="9601067" cy="634082"/>
          </a:xfrm>
        </p:spPr>
        <p:txBody>
          <a:bodyPr/>
          <a:lstStyle/>
          <a:p>
            <a:r>
              <a:rPr lang="en-GB" dirty="0" err="1" smtClean="0">
                <a:latin typeface="Calibri" charset="0"/>
              </a:rPr>
              <a:t>Resultados</a:t>
            </a:r>
            <a:endParaRPr lang="en-GB" dirty="0">
              <a:latin typeface="Calibri" charset="0"/>
            </a:endParaRPr>
          </a:p>
        </p:txBody>
      </p:sp>
      <p:sp>
        <p:nvSpPr>
          <p:cNvPr id="26" name="Subtítulo 3"/>
          <p:cNvSpPr>
            <a:spLocks noGrp="1"/>
          </p:cNvSpPr>
          <p:nvPr>
            <p:ph type="subTitle" idx="13"/>
          </p:nvPr>
        </p:nvSpPr>
        <p:spPr>
          <a:xfrm>
            <a:off x="2863057" y="1078214"/>
            <a:ext cx="8063731" cy="360363"/>
          </a:xfrm>
        </p:spPr>
        <p:txBody>
          <a:bodyPr/>
          <a:lstStyle/>
          <a:p>
            <a:pPr algn="ctr"/>
            <a:r>
              <a:rPr lang="en-GB" sz="2800" dirty="0" err="1">
                <a:solidFill>
                  <a:srgbClr val="898989"/>
                </a:solidFill>
                <a:latin typeface="Calibri" charset="0"/>
              </a:rPr>
              <a:t>Resultados</a:t>
            </a:r>
            <a:r>
              <a:rPr lang="en-GB" sz="2800" dirty="0">
                <a:solidFill>
                  <a:srgbClr val="898989"/>
                </a:solidFill>
                <a:latin typeface="Calibri" charset="0"/>
              </a:rPr>
              <a:t>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métricas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de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calidad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del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documento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de ERS</a:t>
            </a:r>
            <a:endParaRPr lang="en-GB" sz="28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4"/>
          </p:nvPr>
        </p:nvSpPr>
        <p:spPr>
          <a:xfrm>
            <a:off x="5837683" y="6309327"/>
            <a:ext cx="781812" cy="365125"/>
          </a:xfrm>
        </p:spPr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38</a:t>
            </a:fld>
            <a:endParaRPr lang="es-UY" dirty="0"/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404566" y="1215393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cxnSp>
        <p:nvCxnSpPr>
          <p:cNvPr id="27" name="7 Conector recto"/>
          <p:cNvCxnSpPr/>
          <p:nvPr/>
        </p:nvCxnSpPr>
        <p:spPr>
          <a:xfrm flipH="1">
            <a:off x="1055440" y="1363568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5 Rectángulo"/>
          <p:cNvSpPr/>
          <p:nvPr/>
        </p:nvSpPr>
        <p:spPr>
          <a:xfrm flipH="1">
            <a:off x="1071035" y="1340768"/>
            <a:ext cx="36512" cy="357530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 rot="5400000">
            <a:off x="1107547" y="4757980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86726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  <p:bldP spid="14" grpId="0" animBg="1"/>
      <p:bldP spid="15" grpId="0" animBg="1"/>
      <p:bldP spid="4" grpId="0" animBg="1"/>
      <p:bldP spid="13" grpId="0" animBg="1"/>
      <p:bldP spid="16" grpId="0" animBg="1"/>
      <p:bldP spid="19" grpId="0"/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8969" t="32281" r="27862" b="23422"/>
          <a:stretch/>
        </p:blipFill>
        <p:spPr>
          <a:xfrm>
            <a:off x="3312980" y="1706177"/>
            <a:ext cx="7417023" cy="4279052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2880925" y="2211241"/>
            <a:ext cx="8136904" cy="1478848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ángulo redondeado 18"/>
          <p:cNvSpPr/>
          <p:nvPr/>
        </p:nvSpPr>
        <p:spPr>
          <a:xfrm>
            <a:off x="2880925" y="3690090"/>
            <a:ext cx="8136904" cy="155085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ra sonriente 10"/>
          <p:cNvSpPr/>
          <p:nvPr/>
        </p:nvSpPr>
        <p:spPr>
          <a:xfrm>
            <a:off x="10747209" y="2467991"/>
            <a:ext cx="504056" cy="432048"/>
          </a:xfrm>
          <a:prstGeom prst="smileyF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ra sonriente 20"/>
          <p:cNvSpPr/>
          <p:nvPr/>
        </p:nvSpPr>
        <p:spPr>
          <a:xfrm>
            <a:off x="10744514" y="3940138"/>
            <a:ext cx="504056" cy="432048"/>
          </a:xfrm>
          <a:prstGeom prst="smileyF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/>
          <p:cNvSpPr txBox="1"/>
          <p:nvPr/>
        </p:nvSpPr>
        <p:spPr>
          <a:xfrm rot="20630344">
            <a:off x="4150644" y="2752692"/>
            <a:ext cx="5312888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dirty="0" smtClean="0">
                <a:latin typeface="Bodoni MT Black" panose="02070A03080606020203" pitchFamily="18" charset="0"/>
              </a:rPr>
              <a:t>Parecería que el Documento de ERS es de MAYOR calidad!</a:t>
            </a:r>
            <a:endParaRPr lang="es-EC" sz="3200" dirty="0">
              <a:latin typeface="Bodoni MT Black" panose="02070A03080606020203" pitchFamily="18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22" name="Subtítulo 3"/>
          <p:cNvSpPr>
            <a:spLocks noGrp="1"/>
          </p:cNvSpPr>
          <p:nvPr>
            <p:ph type="subTitle" idx="13"/>
          </p:nvPr>
        </p:nvSpPr>
        <p:spPr>
          <a:xfrm>
            <a:off x="2712633" y="885602"/>
            <a:ext cx="8063731" cy="360363"/>
          </a:xfrm>
        </p:spPr>
        <p:txBody>
          <a:bodyPr/>
          <a:lstStyle/>
          <a:p>
            <a:pPr algn="ctr"/>
            <a:r>
              <a:rPr lang="en-GB" sz="2800" dirty="0" err="1">
                <a:solidFill>
                  <a:srgbClr val="898989"/>
                </a:solidFill>
                <a:latin typeface="Calibri" charset="0"/>
              </a:rPr>
              <a:t>Resultados</a:t>
            </a:r>
            <a:r>
              <a:rPr lang="en-GB" sz="2800" dirty="0">
                <a:solidFill>
                  <a:srgbClr val="898989"/>
                </a:solidFill>
                <a:latin typeface="Calibri" charset="0"/>
              </a:rPr>
              <a:t>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métricas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de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calidad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del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documento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de ERS</a:t>
            </a:r>
            <a:endParaRPr lang="en-GB" sz="28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1967541" y="274639"/>
            <a:ext cx="9601067" cy="634082"/>
          </a:xfrm>
        </p:spPr>
        <p:txBody>
          <a:bodyPr/>
          <a:lstStyle/>
          <a:p>
            <a:r>
              <a:rPr lang="en-GB" dirty="0" err="1" smtClean="0">
                <a:latin typeface="Calibri" charset="0"/>
              </a:rPr>
              <a:t>Validación</a:t>
            </a:r>
            <a:r>
              <a:rPr lang="en-GB" dirty="0" smtClean="0">
                <a:latin typeface="Calibri" charset="0"/>
              </a:rPr>
              <a:t> del </a:t>
            </a:r>
            <a:r>
              <a:rPr lang="en-GB" dirty="0" err="1">
                <a:latin typeface="Calibri" charset="0"/>
              </a:rPr>
              <a:t>M</a:t>
            </a:r>
            <a:r>
              <a:rPr lang="en-GB" dirty="0" err="1" smtClean="0">
                <a:latin typeface="Calibri" charset="0"/>
              </a:rPr>
              <a:t>odelo</a:t>
            </a:r>
            <a:endParaRPr lang="en-GB" dirty="0">
              <a:latin typeface="Calibri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39</a:t>
            </a:fld>
            <a:endParaRPr lang="es-UY" dirty="0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972518" y="1215393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cxnSp>
        <p:nvCxnSpPr>
          <p:cNvPr id="28" name="7 Conector recto"/>
          <p:cNvCxnSpPr/>
          <p:nvPr/>
        </p:nvCxnSpPr>
        <p:spPr>
          <a:xfrm flipH="1">
            <a:off x="623392" y="1363568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5 Rectángulo"/>
          <p:cNvSpPr/>
          <p:nvPr/>
        </p:nvSpPr>
        <p:spPr>
          <a:xfrm flipH="1">
            <a:off x="638987" y="1340768"/>
            <a:ext cx="36512" cy="357530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 rot="5400000">
            <a:off x="675499" y="4757980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338258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11" grpId="0" animBg="1"/>
      <p:bldP spid="21" grpId="0" animBg="1"/>
      <p:bldP spid="13" grpId="0" animBg="1"/>
      <p:bldP spid="20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422999" y="1589090"/>
            <a:ext cx="6767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smtClean="0">
                <a:latin typeface="+mn-lt"/>
              </a:rPr>
              <a:t>Numerosos </a:t>
            </a:r>
            <a:r>
              <a:rPr lang="es-ES" sz="1800" dirty="0">
                <a:latin typeface="+mn-lt"/>
              </a:rPr>
              <a:t>estudios muestran la presencia de distintos factores que inciden en la calidad del </a:t>
            </a:r>
            <a:r>
              <a:rPr lang="es-ES" sz="1800" dirty="0" smtClean="0">
                <a:latin typeface="+mn-lt"/>
              </a:rPr>
              <a:t>software</a:t>
            </a:r>
            <a:r>
              <a:rPr lang="es-ES" sz="1800" dirty="0">
                <a:latin typeface="+mn-lt"/>
              </a:rPr>
              <a:t>.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4439816" y="259000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Introducción</a:t>
            </a:r>
            <a:endParaRPr lang="es-EC" dirty="0">
              <a:latin typeface="Calibri" charset="0"/>
            </a:endParaRPr>
          </a:p>
        </p:txBody>
      </p:sp>
      <p:sp>
        <p:nvSpPr>
          <p:cNvPr id="20" name="Subtítulo 3"/>
          <p:cNvSpPr>
            <a:spLocks noGrp="1"/>
          </p:cNvSpPr>
          <p:nvPr>
            <p:ph type="subTitle" idx="13"/>
          </p:nvPr>
        </p:nvSpPr>
        <p:spPr>
          <a:xfrm>
            <a:off x="3508020" y="870378"/>
            <a:ext cx="6624639" cy="360363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898989"/>
                </a:solidFill>
                <a:latin typeface="Calibri" charset="0"/>
              </a:rPr>
              <a:t>Antecedentes</a:t>
            </a:r>
            <a:endParaRPr lang="es-EC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4</a:t>
            </a:fld>
            <a:endParaRPr lang="es-UY" dirty="0"/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 rot="5400000">
            <a:off x="1432603" y="1466528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  <p:cxnSp>
        <p:nvCxnSpPr>
          <p:cNvPr id="29" name="7 Conector recto"/>
          <p:cNvCxnSpPr/>
          <p:nvPr/>
        </p:nvCxnSpPr>
        <p:spPr>
          <a:xfrm flipH="1">
            <a:off x="1363373" y="1351685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5 Rectángulo"/>
          <p:cNvSpPr/>
          <p:nvPr/>
        </p:nvSpPr>
        <p:spPr>
          <a:xfrm flipH="1">
            <a:off x="1378968" y="1124744"/>
            <a:ext cx="36512" cy="51206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1703512" y="1239321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62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 animBg="1"/>
      <p:bldP spid="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1"/>
          <p:cNvSpPr>
            <a:spLocks noGrp="1"/>
          </p:cNvSpPr>
          <p:nvPr>
            <p:ph idx="1"/>
          </p:nvPr>
        </p:nvSpPr>
        <p:spPr>
          <a:xfrm>
            <a:off x="2927648" y="1340768"/>
            <a:ext cx="7848871" cy="5256584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" sz="1800" dirty="0">
                <a:latin typeface="Calibri" charset="0"/>
              </a:rPr>
              <a:t>Existe una gran cantidad de estudios en torno a la Ingeniería de Requisitos, especialmente de revisiones de literatura.</a:t>
            </a:r>
          </a:p>
          <a:p>
            <a:pPr lvl="1" algn="just" eaLnBrk="1" hangingPunct="1">
              <a:buFont typeface="Courier New" panose="02070309020205020404" pitchFamily="49" charset="0"/>
              <a:buChar char="o"/>
              <a:defRPr/>
            </a:pPr>
            <a:r>
              <a:rPr lang="es-ES" sz="1600" dirty="0">
                <a:latin typeface="Calibri" charset="0"/>
              </a:rPr>
              <a:t>Poco o nada se hace más allá de agrupar el conocimiento sin una aplicación real del mismo. </a:t>
            </a:r>
          </a:p>
          <a:p>
            <a:pPr algn="just" eaLnBrk="1" hangingPunct="1">
              <a:defRPr/>
            </a:pPr>
            <a:r>
              <a:rPr lang="es-EC" sz="1800" dirty="0"/>
              <a:t>Se identificaron varios problemas inherentes al proceso de Ingeniería de Requisitos</a:t>
            </a:r>
          </a:p>
          <a:p>
            <a:pPr lvl="1" algn="just" eaLnBrk="1" hangingPunct="1">
              <a:buFont typeface="Courier New" panose="02070309020205020404" pitchFamily="49" charset="0"/>
              <a:buChar char="o"/>
              <a:defRPr/>
            </a:pPr>
            <a:r>
              <a:rPr lang="es-EC" sz="1600" dirty="0"/>
              <a:t>Que ciertos problemas sean citados con mayor frecuencia que otros no implica que estos sean más críticos. </a:t>
            </a:r>
          </a:p>
          <a:p>
            <a:pPr lvl="1" algn="just" eaLnBrk="1" hangingPunct="1">
              <a:buFont typeface="Courier New" panose="02070309020205020404" pitchFamily="49" charset="0"/>
              <a:buChar char="o"/>
              <a:defRPr/>
            </a:pPr>
            <a:r>
              <a:rPr lang="es-EC" sz="1600" dirty="0"/>
              <a:t>Tampoco son los que más impacto tienen en la calidad del software resultante. </a:t>
            </a:r>
          </a:p>
          <a:p>
            <a:pPr algn="just" eaLnBrk="1" hangingPunct="1">
              <a:defRPr/>
            </a:pPr>
            <a:r>
              <a:rPr lang="es-ES" sz="1800" dirty="0"/>
              <a:t>Con respecto a las causas identificadas hay que considerar que una causa puede dar origen a más de un problema específico</a:t>
            </a:r>
          </a:p>
          <a:p>
            <a:pPr lvl="1" algn="just" eaLnBrk="1" hangingPunct="1">
              <a:buFont typeface="Courier New" panose="02070309020205020404" pitchFamily="49" charset="0"/>
              <a:buChar char="o"/>
              <a:defRPr/>
            </a:pPr>
            <a:r>
              <a:rPr lang="es-ES" sz="1600" dirty="0"/>
              <a:t>Se organizaron los problemas identificados dentro de 6 categorías </a:t>
            </a:r>
          </a:p>
          <a:p>
            <a:pPr lvl="1" algn="just" eaLnBrk="1" hangingPunct="1">
              <a:buFont typeface="Courier New" panose="02070309020205020404" pitchFamily="49" charset="0"/>
              <a:buChar char="o"/>
              <a:defRPr/>
            </a:pPr>
            <a:r>
              <a:rPr lang="es-ES" sz="1600" dirty="0"/>
              <a:t>Se establecieron relaciones a través de diagramas de causa-efecto.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s-ES" sz="1800" dirty="0"/>
              <a:t>Existe una discrepancia entre los investigadores sobre qué debería ser considerado como un problema y qué debería ser considerado como causa</a:t>
            </a:r>
            <a:r>
              <a:rPr lang="es-ES" sz="1800" dirty="0" smtClean="0"/>
              <a:t>.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s-ES" sz="1800" dirty="0" smtClean="0"/>
              <a:t>Según los resultados obtenidos la aplicación del modelo supone una mejora con respecto al modelo tradicional</a:t>
            </a:r>
            <a:endParaRPr lang="en-US" sz="1800" dirty="0"/>
          </a:p>
          <a:p>
            <a:pPr eaLnBrk="1" hangingPunct="1">
              <a:defRPr/>
            </a:pPr>
            <a:endParaRPr lang="es-EC" sz="1800" dirty="0">
              <a:latin typeface="Calibri" charset="0"/>
            </a:endParaRPr>
          </a:p>
        </p:txBody>
      </p:sp>
      <p:sp>
        <p:nvSpPr>
          <p:cNvPr id="11" name="Subtítulo 3"/>
          <p:cNvSpPr>
            <a:spLocks noGrp="1"/>
          </p:cNvSpPr>
          <p:nvPr>
            <p:ph type="subTitle" idx="13"/>
          </p:nvPr>
        </p:nvSpPr>
        <p:spPr>
          <a:xfrm>
            <a:off x="2596628" y="838376"/>
            <a:ext cx="8063731" cy="360363"/>
          </a:xfrm>
        </p:spPr>
        <p:txBody>
          <a:bodyPr/>
          <a:lstStyle/>
          <a:p>
            <a:pPr algn="ctr"/>
            <a:r>
              <a:rPr lang="es-EC" sz="2800" dirty="0">
                <a:solidFill>
                  <a:srgbClr val="898989"/>
                </a:solidFill>
                <a:latin typeface="Calibri" charset="0"/>
              </a:rPr>
              <a:t>Conclusiones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Conclusiones</a:t>
            </a:r>
            <a:endParaRPr lang="en-U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40</a:t>
            </a:fld>
            <a:endParaRPr lang="es-UY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188542" y="1215393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cxnSp>
        <p:nvCxnSpPr>
          <p:cNvPr id="16" name="7 Conector recto"/>
          <p:cNvCxnSpPr/>
          <p:nvPr/>
        </p:nvCxnSpPr>
        <p:spPr>
          <a:xfrm flipH="1">
            <a:off x="839416" y="1363568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5 Rectángulo"/>
          <p:cNvSpPr/>
          <p:nvPr/>
        </p:nvSpPr>
        <p:spPr>
          <a:xfrm flipH="1">
            <a:off x="855011" y="1340768"/>
            <a:ext cx="36512" cy="384048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 rot="5400000">
            <a:off x="880794" y="5008763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553281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1"/>
          <p:cNvSpPr>
            <a:spLocks noGrp="1"/>
          </p:cNvSpPr>
          <p:nvPr>
            <p:ph idx="1"/>
          </p:nvPr>
        </p:nvSpPr>
        <p:spPr>
          <a:xfrm>
            <a:off x="2927649" y="1340768"/>
            <a:ext cx="7489528" cy="5256584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" sz="2000" dirty="0" smtClean="0">
                <a:latin typeface="Calibri" charset="0"/>
              </a:rPr>
              <a:t>Siempre apoyarse en técnicas probadas y aceptadas por la industria a fin de entregar productos de mejor calidad.</a:t>
            </a:r>
            <a:endParaRPr lang="es-ES" sz="2000" dirty="0">
              <a:latin typeface="Calibri" charset="0"/>
            </a:endParaRPr>
          </a:p>
          <a:p>
            <a:pPr algn="just" eaLnBrk="1" hangingPunct="1">
              <a:defRPr/>
            </a:pPr>
            <a:r>
              <a:rPr lang="es-ES" sz="2000" dirty="0">
                <a:latin typeface="Calibri" charset="0"/>
              </a:rPr>
              <a:t>Al momento de diseñar estudios de caso se deben planificar adecuadamente todas las actividades que conllevará el mismo.</a:t>
            </a:r>
            <a:endParaRPr lang="es-EC" sz="2000" dirty="0">
              <a:latin typeface="Calibri" charset="0"/>
            </a:endParaRPr>
          </a:p>
        </p:txBody>
      </p:sp>
      <p:sp>
        <p:nvSpPr>
          <p:cNvPr id="8" name="Subtítulo 3"/>
          <p:cNvSpPr>
            <a:spLocks noGrp="1"/>
          </p:cNvSpPr>
          <p:nvPr>
            <p:ph type="subTitle" idx="13"/>
          </p:nvPr>
        </p:nvSpPr>
        <p:spPr>
          <a:xfrm>
            <a:off x="2351590" y="836714"/>
            <a:ext cx="8063731" cy="360363"/>
          </a:xfrm>
        </p:spPr>
        <p:txBody>
          <a:bodyPr/>
          <a:lstStyle/>
          <a:p>
            <a:pPr algn="ctr"/>
            <a:r>
              <a:rPr lang="es-EC" sz="2800" dirty="0">
                <a:solidFill>
                  <a:srgbClr val="898989"/>
                </a:solidFill>
                <a:latin typeface="Calibri" charset="0"/>
              </a:rPr>
              <a:t>Recomendaciones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Conclusiones</a:t>
            </a:r>
            <a:endParaRPr lang="en-U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41</a:t>
            </a:fld>
            <a:endParaRPr lang="es-UY" dirty="0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188542" y="1215393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cxnSp>
        <p:nvCxnSpPr>
          <p:cNvPr id="19" name="7 Conector recto"/>
          <p:cNvCxnSpPr/>
          <p:nvPr/>
        </p:nvCxnSpPr>
        <p:spPr>
          <a:xfrm flipH="1">
            <a:off x="839416" y="1363568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5 Rectángulo"/>
          <p:cNvSpPr/>
          <p:nvPr/>
        </p:nvSpPr>
        <p:spPr>
          <a:xfrm flipH="1">
            <a:off x="855011" y="1340768"/>
            <a:ext cx="36512" cy="384048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 rot="5400000">
            <a:off x="880794" y="5008763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626720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5" grpId="0"/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1"/>
          <p:cNvSpPr>
            <a:spLocks noGrp="1"/>
          </p:cNvSpPr>
          <p:nvPr>
            <p:ph idx="1"/>
          </p:nvPr>
        </p:nvSpPr>
        <p:spPr>
          <a:xfrm>
            <a:off x="2927649" y="1340768"/>
            <a:ext cx="7489528" cy="5256584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" sz="2000" dirty="0">
                <a:latin typeface="Calibri" charset="0"/>
              </a:rPr>
              <a:t>El concepto de </a:t>
            </a:r>
            <a:r>
              <a:rPr lang="es-ES" sz="2000" dirty="0" err="1" smtClean="0">
                <a:latin typeface="Calibri" charset="0"/>
              </a:rPr>
              <a:t>Partial</a:t>
            </a:r>
            <a:r>
              <a:rPr lang="es-ES" sz="2000" dirty="0" smtClean="0">
                <a:latin typeface="Calibri" charset="0"/>
              </a:rPr>
              <a:t> </a:t>
            </a:r>
            <a:r>
              <a:rPr lang="es-ES" sz="2000" dirty="0" err="1" smtClean="0">
                <a:latin typeface="Calibri" charset="0"/>
              </a:rPr>
              <a:t>Delivery</a:t>
            </a:r>
            <a:r>
              <a:rPr lang="es-ES" sz="2000" dirty="0" smtClean="0">
                <a:latin typeface="Calibri" charset="0"/>
              </a:rPr>
              <a:t> </a:t>
            </a:r>
            <a:r>
              <a:rPr lang="es-ES" sz="2000" dirty="0" err="1">
                <a:latin typeface="Calibri" charset="0"/>
              </a:rPr>
              <a:t>Story</a:t>
            </a:r>
            <a:r>
              <a:rPr lang="es-ES" sz="2000" dirty="0">
                <a:latin typeface="Calibri" charset="0"/>
              </a:rPr>
              <a:t> puede estudiarse y ampliarse aún más ya que al ser tan novedoso se puede obtener un margen de mejora para el mismo.</a:t>
            </a:r>
          </a:p>
          <a:p>
            <a:pPr algn="just" eaLnBrk="1" hangingPunct="1">
              <a:defRPr/>
            </a:pPr>
            <a:r>
              <a:rPr lang="es-ES" sz="2000" dirty="0">
                <a:latin typeface="Calibri" charset="0"/>
              </a:rPr>
              <a:t>El modelo propuesto puede ser evaluado en mayor profundidad si se considera como parte del análisis de resultados el producto software generado al completar todo el ciclo de desarrollo y no únicamente el documento de requisitos resultante del proceso de Ingeniería de Requisitos. </a:t>
            </a:r>
            <a:endParaRPr lang="es-EC" sz="1400" dirty="0">
              <a:latin typeface="Calibri" charset="0"/>
            </a:endParaRPr>
          </a:p>
        </p:txBody>
      </p:sp>
      <p:sp>
        <p:nvSpPr>
          <p:cNvPr id="8" name="Subtítulo 3"/>
          <p:cNvSpPr>
            <a:spLocks noGrp="1"/>
          </p:cNvSpPr>
          <p:nvPr>
            <p:ph type="subTitle" idx="13"/>
          </p:nvPr>
        </p:nvSpPr>
        <p:spPr>
          <a:xfrm>
            <a:off x="2351590" y="836714"/>
            <a:ext cx="8063731" cy="360363"/>
          </a:xfrm>
        </p:spPr>
        <p:txBody>
          <a:bodyPr/>
          <a:lstStyle/>
          <a:p>
            <a:pPr algn="ctr"/>
            <a:r>
              <a:rPr lang="es-EC" sz="2800" dirty="0">
                <a:solidFill>
                  <a:srgbClr val="898989"/>
                </a:solidFill>
                <a:latin typeface="Calibri" charset="0"/>
              </a:rPr>
              <a:t>Trabajos futuros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Conclusiones</a:t>
            </a:r>
            <a:endParaRPr lang="en-U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42</a:t>
            </a:fld>
            <a:endParaRPr lang="es-UY" dirty="0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188542" y="1215393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cxnSp>
        <p:nvCxnSpPr>
          <p:cNvPr id="19" name="7 Conector recto"/>
          <p:cNvCxnSpPr/>
          <p:nvPr/>
        </p:nvCxnSpPr>
        <p:spPr>
          <a:xfrm flipH="1">
            <a:off x="839416" y="1363568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5 Rectángulo"/>
          <p:cNvSpPr/>
          <p:nvPr/>
        </p:nvSpPr>
        <p:spPr>
          <a:xfrm flipH="1">
            <a:off x="855011" y="1340768"/>
            <a:ext cx="36512" cy="384048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 rot="5400000">
            <a:off x="880794" y="5008763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060822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5" grpId="0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Resultado de imagen para gracias  f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t="23497" r="-1400" b="33596"/>
          <a:stretch/>
        </p:blipFill>
        <p:spPr bwMode="auto">
          <a:xfrm>
            <a:off x="2794611" y="836712"/>
            <a:ext cx="661307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43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75365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ctrTitle"/>
          </p:nvPr>
        </p:nvSpPr>
        <p:spPr>
          <a:xfrm>
            <a:off x="2208213" y="738636"/>
            <a:ext cx="7772400" cy="1898279"/>
          </a:xfrm>
        </p:spPr>
        <p:txBody>
          <a:bodyPr/>
          <a:lstStyle/>
          <a:p>
            <a:pPr eaLnBrk="1" hangingPunct="1"/>
            <a:r>
              <a:rPr lang="es-E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MODELO DE PROCESOS ALTERNATIVO DE INGENIERÍA DE REQUISITOS EN POS DE MEJORAR LA CALIDAD DEL SOFTWARE</a:t>
            </a:r>
            <a:endParaRPr lang="en-GB" sz="3200" b="1" dirty="0">
              <a:latin typeface="Calibri" charset="0"/>
            </a:endParaRPr>
          </a:p>
        </p:txBody>
      </p:sp>
      <p:sp>
        <p:nvSpPr>
          <p:cNvPr id="15362" name="2 Subtítulo"/>
          <p:cNvSpPr>
            <a:spLocks noGrp="1"/>
          </p:cNvSpPr>
          <p:nvPr>
            <p:ph type="subTitle" idx="1"/>
          </p:nvPr>
        </p:nvSpPr>
        <p:spPr>
          <a:xfrm>
            <a:off x="2495059" y="3068960"/>
            <a:ext cx="7345363" cy="2016224"/>
          </a:xfrm>
        </p:spPr>
        <p:txBody>
          <a:bodyPr/>
          <a:lstStyle/>
          <a:p>
            <a:pPr eaLnBrk="1" hangingPunct="1"/>
            <a:r>
              <a:rPr lang="es-ES" sz="1600" b="1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s-ES" sz="1800" b="1" dirty="0">
                <a:solidFill>
                  <a:schemeClr val="tx1"/>
                </a:solidFill>
                <a:latin typeface="Calibri" charset="0"/>
              </a:rPr>
              <a:t>AUTORES:</a:t>
            </a:r>
          </a:p>
          <a:p>
            <a:pPr eaLnBrk="1" hangingPunct="1"/>
            <a:r>
              <a:rPr lang="es-ES" sz="1800" b="1" i="1" dirty="0">
                <a:solidFill>
                  <a:schemeClr val="tx1"/>
                </a:solidFill>
                <a:latin typeface="Calibri" charset="0"/>
              </a:rPr>
              <a:t>Esparza </a:t>
            </a:r>
            <a:r>
              <a:rPr lang="es-ES" sz="1800" b="1" i="1" dirty="0" err="1">
                <a:solidFill>
                  <a:schemeClr val="tx1"/>
                </a:solidFill>
                <a:latin typeface="Calibri" charset="0"/>
              </a:rPr>
              <a:t>Echanique</a:t>
            </a:r>
            <a:r>
              <a:rPr lang="es-ES" sz="1800" b="1" i="1" dirty="0">
                <a:solidFill>
                  <a:schemeClr val="tx1"/>
                </a:solidFill>
                <a:latin typeface="Calibri" charset="0"/>
              </a:rPr>
              <a:t>, Richard </a:t>
            </a:r>
            <a:r>
              <a:rPr lang="es-ES" sz="1800" b="1" i="1" dirty="0" err="1">
                <a:solidFill>
                  <a:schemeClr val="tx1"/>
                </a:solidFill>
                <a:latin typeface="Calibri" charset="0"/>
              </a:rPr>
              <a:t>Sebasti</a:t>
            </a:r>
            <a:r>
              <a:rPr lang="es-EC" sz="1800" b="1" i="1" dirty="0" err="1">
                <a:solidFill>
                  <a:schemeClr val="tx1"/>
                </a:solidFill>
                <a:latin typeface="Calibri" charset="0"/>
              </a:rPr>
              <a:t>án</a:t>
            </a:r>
            <a:endParaRPr lang="es-ES" sz="1800" b="1" i="1" dirty="0">
              <a:solidFill>
                <a:schemeClr val="tx1"/>
              </a:solidFill>
              <a:latin typeface="Calibri" charset="0"/>
            </a:endParaRPr>
          </a:p>
          <a:p>
            <a:pPr eaLnBrk="1" hangingPunct="1"/>
            <a:r>
              <a:rPr lang="es-ES" sz="1800" b="1" i="1" dirty="0">
                <a:solidFill>
                  <a:schemeClr val="tx1"/>
                </a:solidFill>
                <a:latin typeface="Calibri" charset="0"/>
              </a:rPr>
              <a:t>Peláez Ramos, Paola </a:t>
            </a:r>
            <a:r>
              <a:rPr lang="es-ES" sz="1800" b="1" i="1" dirty="0" err="1">
                <a:solidFill>
                  <a:schemeClr val="tx1"/>
                </a:solidFill>
                <a:latin typeface="Calibri" charset="0"/>
              </a:rPr>
              <a:t>Stefanía</a:t>
            </a:r>
            <a:endParaRPr lang="es-ES" sz="1800" b="1" i="1" dirty="0">
              <a:solidFill>
                <a:schemeClr val="tx1"/>
              </a:solidFill>
              <a:latin typeface="Calibri" charset="0"/>
            </a:endParaRPr>
          </a:p>
          <a:p>
            <a:pPr eaLnBrk="1" hangingPunct="1"/>
            <a:endParaRPr lang="es-ES" sz="1800" b="1" i="1" dirty="0">
              <a:solidFill>
                <a:schemeClr val="tx1"/>
              </a:solidFill>
              <a:latin typeface="Calibri" charset="0"/>
            </a:endParaRPr>
          </a:p>
          <a:p>
            <a:pPr eaLnBrk="1" hangingPunct="1"/>
            <a:r>
              <a:rPr lang="es-ES" sz="1800" b="1" dirty="0">
                <a:solidFill>
                  <a:schemeClr val="tx1"/>
                </a:solidFill>
                <a:latin typeface="Calibri" charset="0"/>
              </a:rPr>
              <a:t>DIRECTOR:</a:t>
            </a:r>
          </a:p>
          <a:p>
            <a:pPr eaLnBrk="1" hangingPunct="1"/>
            <a:r>
              <a:rPr lang="es-ES" sz="1800" b="1" i="1" dirty="0">
                <a:solidFill>
                  <a:schemeClr val="tx1"/>
                </a:solidFill>
                <a:latin typeface="Calibri" charset="0"/>
              </a:rPr>
              <a:t>Ing. Fonseca Carrera, Efraín Rodrigo, PhD</a:t>
            </a:r>
          </a:p>
        </p:txBody>
      </p:sp>
      <p:pic>
        <p:nvPicPr>
          <p:cNvPr id="8" name="Imagen 1" descr="LOGO-PRINCIPAL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5733263"/>
            <a:ext cx="2808000" cy="72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085953"/>
            <a:ext cx="1584176" cy="158417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231904" y="601199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latin typeface="Calibri" charset="0"/>
              </a:rPr>
              <a:t>LUNES 13 DE MAYO DE 2019</a:t>
            </a:r>
          </a:p>
        </p:txBody>
      </p:sp>
    </p:spTree>
    <p:extLst>
      <p:ext uri="{BB962C8B-B14F-4D97-AF65-F5344CB8AC3E}">
        <p14:creationId xmlns:p14="http://schemas.microsoft.com/office/powerpoint/2010/main" val="2659598640"/>
      </p:ext>
    </p:extLst>
  </p:cSld>
  <p:clrMapOvr>
    <a:masterClrMapping/>
  </p:clrMapOvr>
  <p:transition advTm="1099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CE373EC3-5BFE-4C4A-94A2-DEB239D9DC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5" t="13584" r="23957" b="43224"/>
          <a:stretch/>
        </p:blipFill>
        <p:spPr>
          <a:xfrm>
            <a:off x="3551517" y="1291257"/>
            <a:ext cx="4992755" cy="2287657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7DB24D53-FBD4-4670-B9D6-06FD0EE1FB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28" t="19817" r="26224" b="44635"/>
          <a:stretch/>
        </p:blipFill>
        <p:spPr>
          <a:xfrm>
            <a:off x="6000672" y="3279540"/>
            <a:ext cx="5180320" cy="2350467"/>
          </a:xfrm>
          <a:prstGeom prst="rect">
            <a:avLst/>
          </a:prstGeom>
        </p:spPr>
      </p:pic>
      <p:pic>
        <p:nvPicPr>
          <p:cNvPr id="33" name="Picture 2" descr="Resultado de imagen para exit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215" y="1506404"/>
            <a:ext cx="1942975" cy="1155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Resultado de imagen para fracaso">
            <a:extLst>
              <a:ext uri="{FF2B5EF4-FFF2-40B4-BE49-F238E27FC236}">
                <a16:creationId xmlns:a16="http://schemas.microsoft.com/office/drawing/2014/main" xmlns="" id="{F7A16A77-D36C-40D7-A22C-248560BA1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r="3197"/>
          <a:stretch/>
        </p:blipFill>
        <p:spPr bwMode="auto">
          <a:xfrm>
            <a:off x="4238136" y="3933056"/>
            <a:ext cx="1451131" cy="1006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048A7DC-7E84-4BED-88AC-EC40288DCE02}"/>
              </a:ext>
            </a:extLst>
          </p:cNvPr>
          <p:cNvSpPr/>
          <p:nvPr/>
        </p:nvSpPr>
        <p:spPr>
          <a:xfrm>
            <a:off x="3551517" y="2105482"/>
            <a:ext cx="4992755" cy="288032"/>
          </a:xfrm>
          <a:prstGeom prst="rect">
            <a:avLst/>
          </a:prstGeom>
          <a:noFill/>
          <a:ln>
            <a:solidFill>
              <a:srgbClr val="F41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E048A7DC-7E84-4BED-88AC-EC40288DCE02}"/>
              </a:ext>
            </a:extLst>
          </p:cNvPr>
          <p:cNvSpPr/>
          <p:nvPr/>
        </p:nvSpPr>
        <p:spPr>
          <a:xfrm>
            <a:off x="6102864" y="3908309"/>
            <a:ext cx="4992755" cy="464101"/>
          </a:xfrm>
          <a:prstGeom prst="rect">
            <a:avLst/>
          </a:prstGeom>
          <a:noFill/>
          <a:ln>
            <a:solidFill>
              <a:srgbClr val="F41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5" descr="Imagen relacionad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95096" y="5096621"/>
            <a:ext cx="1633249" cy="157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3 CuadroTexto"/>
          <p:cNvSpPr txBox="1"/>
          <p:nvPr/>
        </p:nvSpPr>
        <p:spPr>
          <a:xfrm>
            <a:off x="4063317" y="5570663"/>
            <a:ext cx="14255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/>
              <a:t>INGENIERÍA DE REQUISITOS</a:t>
            </a:r>
          </a:p>
        </p:txBody>
      </p:sp>
      <p:sp>
        <p:nvSpPr>
          <p:cNvPr id="18" name="26 CuadroTexto"/>
          <p:cNvSpPr txBox="1"/>
          <p:nvPr/>
        </p:nvSpPr>
        <p:spPr>
          <a:xfrm>
            <a:off x="6620876" y="5745515"/>
            <a:ext cx="3655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rgbClr val="006600"/>
                </a:solidFill>
              </a:rPr>
              <a:t>ETAPA FUNDAMENTAL</a:t>
            </a:r>
          </a:p>
        </p:txBody>
      </p:sp>
      <p:sp>
        <p:nvSpPr>
          <p:cNvPr id="19" name="11 Flecha curvada hacia la derecha"/>
          <p:cNvSpPr/>
          <p:nvPr/>
        </p:nvSpPr>
        <p:spPr>
          <a:xfrm>
            <a:off x="5386714" y="5697029"/>
            <a:ext cx="1234165" cy="545276"/>
          </a:xfrm>
          <a:prstGeom prst="striped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4439816" y="259000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Introducción</a:t>
            </a:r>
            <a:endParaRPr lang="es-EC" dirty="0">
              <a:latin typeface="Calibri" charset="0"/>
            </a:endParaRPr>
          </a:p>
        </p:txBody>
      </p:sp>
      <p:sp>
        <p:nvSpPr>
          <p:cNvPr id="26" name="Subtítulo 3"/>
          <p:cNvSpPr>
            <a:spLocks noGrp="1"/>
          </p:cNvSpPr>
          <p:nvPr>
            <p:ph type="subTitle" idx="13"/>
          </p:nvPr>
        </p:nvSpPr>
        <p:spPr>
          <a:xfrm>
            <a:off x="3508020" y="870378"/>
            <a:ext cx="6624639" cy="360363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898989"/>
                </a:solidFill>
                <a:latin typeface="Calibri" charset="0"/>
              </a:rPr>
              <a:t>Antecedentes</a:t>
            </a:r>
            <a:endParaRPr lang="es-EC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5</a:t>
            </a:fld>
            <a:endParaRPr lang="es-UY" dirty="0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 rot="5400000">
            <a:off x="1432603" y="1466528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  <p:cxnSp>
        <p:nvCxnSpPr>
          <p:cNvPr id="35" name="7 Conector recto"/>
          <p:cNvCxnSpPr/>
          <p:nvPr/>
        </p:nvCxnSpPr>
        <p:spPr>
          <a:xfrm flipH="1">
            <a:off x="1363373" y="1351685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5 Rectángulo"/>
          <p:cNvSpPr/>
          <p:nvPr/>
        </p:nvSpPr>
        <p:spPr>
          <a:xfrm flipH="1">
            <a:off x="1378968" y="1124744"/>
            <a:ext cx="36512" cy="51206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1703512" y="1239321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99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/>
      <p:bldP spid="18" grpId="0"/>
      <p:bldP spid="19" grpId="0" animBg="1"/>
      <p:bldP spid="30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ubtítulo 3"/>
          <p:cNvSpPr>
            <a:spLocks noGrp="1"/>
          </p:cNvSpPr>
          <p:nvPr>
            <p:ph type="subTitle" idx="13"/>
          </p:nvPr>
        </p:nvSpPr>
        <p:spPr>
          <a:xfrm>
            <a:off x="4079873" y="839539"/>
            <a:ext cx="6624639" cy="360363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898989"/>
                </a:solidFill>
                <a:latin typeface="Calibri" charset="0"/>
              </a:rPr>
              <a:t>Problema</a:t>
            </a:r>
            <a:endParaRPr lang="es-EC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750544" y="1331803"/>
            <a:ext cx="7674048" cy="4497363"/>
          </a:xfrm>
        </p:spPr>
        <p:txBody>
          <a:bodyPr/>
          <a:lstStyle/>
          <a:p>
            <a:endParaRPr lang="es-ES" sz="2000" dirty="0"/>
          </a:p>
          <a:p>
            <a:r>
              <a:rPr lang="es-ES" sz="2000" dirty="0" smtClean="0"/>
              <a:t>Pese </a:t>
            </a:r>
            <a:r>
              <a:rPr lang="es-ES" sz="2000" dirty="0"/>
              <a:t>a los numerosos esfuerzos que se han hecho en torno a esta problemática, no se han encontrado las causas o peor aún las soluciones para estos problemas</a:t>
            </a:r>
            <a:endParaRPr lang="en-U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674" y="3284984"/>
            <a:ext cx="6759846" cy="1543474"/>
          </a:xfrm>
          <a:prstGeom prst="rect">
            <a:avLst/>
          </a:prstGeom>
        </p:spPr>
      </p:pic>
      <p:sp>
        <p:nvSpPr>
          <p:cNvPr id="7" name="Proceso alternativo 6"/>
          <p:cNvSpPr/>
          <p:nvPr/>
        </p:nvSpPr>
        <p:spPr>
          <a:xfrm>
            <a:off x="4206021" y="1700809"/>
            <a:ext cx="1746473" cy="971325"/>
          </a:xfrm>
          <a:prstGeom prst="flowChartAlternate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Falta de comunicación y retroalimentación</a:t>
            </a:r>
          </a:p>
        </p:txBody>
      </p:sp>
      <p:sp>
        <p:nvSpPr>
          <p:cNvPr id="22" name="Proceso alternativo 21"/>
          <p:cNvSpPr/>
          <p:nvPr/>
        </p:nvSpPr>
        <p:spPr>
          <a:xfrm>
            <a:off x="6523361" y="1700808"/>
            <a:ext cx="1746473" cy="971325"/>
          </a:xfrm>
          <a:prstGeom prst="flowChartAlternate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Falta de conocimiento del contexto</a:t>
            </a:r>
          </a:p>
        </p:txBody>
      </p:sp>
      <p:sp>
        <p:nvSpPr>
          <p:cNvPr id="23" name="Proceso alternativo 22"/>
          <p:cNvSpPr/>
          <p:nvPr/>
        </p:nvSpPr>
        <p:spPr>
          <a:xfrm>
            <a:off x="8798733" y="1700808"/>
            <a:ext cx="1746473" cy="971325"/>
          </a:xfrm>
          <a:prstGeom prst="flowChartAlternate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Requisitos ocultos o incompletos </a:t>
            </a: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4439816" y="259000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Introducción</a:t>
            </a:r>
            <a:endParaRPr lang="es-EC" dirty="0">
              <a:latin typeface="Calibri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6</a:t>
            </a:fld>
            <a:endParaRPr lang="es-UY" dirty="0"/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 rot="5400000">
            <a:off x="1432603" y="1701912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  <p:cxnSp>
        <p:nvCxnSpPr>
          <p:cNvPr id="28" name="7 Conector recto"/>
          <p:cNvCxnSpPr/>
          <p:nvPr/>
        </p:nvCxnSpPr>
        <p:spPr>
          <a:xfrm flipH="1">
            <a:off x="1363373" y="1351685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5 Rectángulo"/>
          <p:cNvSpPr/>
          <p:nvPr/>
        </p:nvSpPr>
        <p:spPr>
          <a:xfrm flipH="1">
            <a:off x="1378968" y="1124744"/>
            <a:ext cx="36512" cy="74066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1703512" y="1239321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25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 animBg="1"/>
      <p:bldP spid="27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ubtítulo 3"/>
          <p:cNvSpPr>
            <a:spLocks noGrp="1"/>
          </p:cNvSpPr>
          <p:nvPr>
            <p:ph type="subTitle" idx="13"/>
          </p:nvPr>
        </p:nvSpPr>
        <p:spPr>
          <a:xfrm>
            <a:off x="3978207" y="1113514"/>
            <a:ext cx="6624639" cy="360363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rgbClr val="898989"/>
                </a:solidFill>
                <a:latin typeface="Calibri" charset="0"/>
              </a:rPr>
              <a:t>Objetivo</a:t>
            </a:r>
            <a:r>
              <a:rPr lang="en-GB" dirty="0" smtClean="0">
                <a:solidFill>
                  <a:srgbClr val="898989"/>
                </a:solidFill>
                <a:latin typeface="Calibri" charset="0"/>
              </a:rPr>
              <a:t> general </a:t>
            </a:r>
            <a:endParaRPr lang="en-GB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5" name="Marcador de contenido 1"/>
          <p:cNvSpPr>
            <a:spLocks noGrp="1"/>
          </p:cNvSpPr>
          <p:nvPr>
            <p:ph idx="1"/>
          </p:nvPr>
        </p:nvSpPr>
        <p:spPr>
          <a:xfrm>
            <a:off x="3617846" y="1894486"/>
            <a:ext cx="7345363" cy="2679053"/>
          </a:xfrm>
        </p:spPr>
        <p:txBody>
          <a:bodyPr/>
          <a:lstStyle/>
          <a:p>
            <a:pPr marL="0" indent="0" algn="just">
              <a:buNone/>
            </a:pPr>
            <a:r>
              <a:rPr lang="es-ES" sz="2400" i="1" dirty="0"/>
              <a:t>Plantear un Modelo de procesos alternativo de Ingeniería de Requisitos con el fin contribuir a la mejora de la calidad de los productos de software, a través de la síntesis de resultados de un mapeo sistemático de literatura. </a:t>
            </a:r>
            <a:endParaRPr lang="es-EC" sz="2000" i="1" dirty="0">
              <a:latin typeface="Calibri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439816" y="259000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Introducción</a:t>
            </a:r>
            <a:endParaRPr lang="es-EC" dirty="0">
              <a:latin typeface="Calibri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7</a:t>
            </a:fld>
            <a:endParaRPr lang="es-UY" dirty="0"/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 rot="5400000">
            <a:off x="1433262" y="1924844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  <p:cxnSp>
        <p:nvCxnSpPr>
          <p:cNvPr id="19" name="7 Conector recto"/>
          <p:cNvCxnSpPr/>
          <p:nvPr/>
        </p:nvCxnSpPr>
        <p:spPr>
          <a:xfrm flipH="1">
            <a:off x="1363373" y="1351685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5 Rectángulo"/>
          <p:cNvSpPr/>
          <p:nvPr/>
        </p:nvSpPr>
        <p:spPr>
          <a:xfrm flipH="1">
            <a:off x="1378968" y="1124744"/>
            <a:ext cx="36512" cy="96012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703512" y="1239321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8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3"/>
          </p:nvPr>
        </p:nvSpPr>
        <p:spPr>
          <a:xfrm>
            <a:off x="4432064" y="991322"/>
            <a:ext cx="6624639" cy="360363"/>
          </a:xfrm>
        </p:spPr>
        <p:txBody>
          <a:bodyPr/>
          <a:lstStyle/>
          <a:p>
            <a:pPr algn="ctr">
              <a:defRPr/>
            </a:pPr>
            <a:r>
              <a:rPr lang="es-EC" dirty="0" smtClean="0"/>
              <a:t>Objetivos específicos</a:t>
            </a:r>
            <a:endParaRPr lang="es-EC" dirty="0"/>
          </a:p>
        </p:txBody>
      </p:sp>
      <p:sp>
        <p:nvSpPr>
          <p:cNvPr id="24" name="Marcador de contenido 1"/>
          <p:cNvSpPr>
            <a:spLocks noGrp="1"/>
          </p:cNvSpPr>
          <p:nvPr>
            <p:ph idx="1"/>
          </p:nvPr>
        </p:nvSpPr>
        <p:spPr>
          <a:xfrm>
            <a:off x="3491610" y="1716787"/>
            <a:ext cx="8208758" cy="3932578"/>
          </a:xfrm>
        </p:spPr>
        <p:txBody>
          <a:bodyPr/>
          <a:lstStyle/>
          <a:p>
            <a:pPr algn="just"/>
            <a:r>
              <a:rPr lang="es-ES" sz="2400" i="1" dirty="0"/>
              <a:t>Realizar un estudio exploratorio sobre las propuestas existentes respecto a los problemas en la IR con el propósito de identificar los problemas más comunes y sus causas, a través de un mapeo sistemático de literatura. </a:t>
            </a:r>
          </a:p>
          <a:p>
            <a:pPr algn="just"/>
            <a:r>
              <a:rPr lang="es-ES" sz="2400" i="1" dirty="0"/>
              <a:t>Plantear un modelo de procesos para tratar los problemas críticos identificados de ingeniería de requisitos, a partir de la síntesis de resultados del mapeo sistemático de literatura. </a:t>
            </a:r>
          </a:p>
          <a:p>
            <a:pPr algn="just"/>
            <a:r>
              <a:rPr lang="es-ES" sz="2400" i="1" dirty="0"/>
              <a:t>Validar el modelo propuesto a través de un estudio de caso aplicado a los estudiantes de la asignatura de Desarrollo de sistemas de la Universidad de las Fuerzas Armadas ESPE. </a:t>
            </a:r>
            <a:endParaRPr lang="es-EC" sz="2000" i="1" dirty="0">
              <a:latin typeface="Calibri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439816" y="259000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Introducción</a:t>
            </a:r>
            <a:endParaRPr lang="es-EC" dirty="0">
              <a:latin typeface="Calibri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8</a:t>
            </a:fld>
            <a:endParaRPr lang="es-UY" dirty="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5400000">
            <a:off x="1433262" y="1924844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  <p:cxnSp>
        <p:nvCxnSpPr>
          <p:cNvPr id="14" name="7 Conector recto"/>
          <p:cNvCxnSpPr/>
          <p:nvPr/>
        </p:nvCxnSpPr>
        <p:spPr>
          <a:xfrm flipH="1">
            <a:off x="1363373" y="1351685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5 Rectángulo"/>
          <p:cNvSpPr/>
          <p:nvPr/>
        </p:nvSpPr>
        <p:spPr>
          <a:xfrm flipH="1">
            <a:off x="1378968" y="1124744"/>
            <a:ext cx="36512" cy="96012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703512" y="1239321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12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3"/>
          </p:nvPr>
        </p:nvSpPr>
        <p:spPr>
          <a:xfrm>
            <a:off x="3575056" y="548682"/>
            <a:ext cx="6624639" cy="360363"/>
          </a:xfrm>
        </p:spPr>
        <p:txBody>
          <a:bodyPr/>
          <a:lstStyle/>
          <a:p>
            <a:pPr algn="ctr">
              <a:defRPr/>
            </a:pPr>
            <a:r>
              <a:rPr lang="es-EC" dirty="0" smtClean="0"/>
              <a:t>Alcance</a:t>
            </a:r>
            <a:endParaRPr lang="es-EC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" t="16382" r="8575" b="20611"/>
          <a:stretch/>
        </p:blipFill>
        <p:spPr>
          <a:xfrm>
            <a:off x="3639309" y="1182094"/>
            <a:ext cx="6583032" cy="4840465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 rot="20002240">
            <a:off x="3887443" y="3091274"/>
            <a:ext cx="6357394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3600" b="1" dirty="0"/>
              <a:t>Mapeo Sistemático de Literatura</a:t>
            </a:r>
          </a:p>
        </p:txBody>
      </p:sp>
      <p:pic>
        <p:nvPicPr>
          <p:cNvPr id="57" name="Imagen 5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274639"/>
            <a:ext cx="1074173" cy="971326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7923"/>
            <a:ext cx="1146529" cy="1146529"/>
          </a:xfrm>
          <a:prstGeom prst="rect">
            <a:avLst/>
          </a:prstGeom>
        </p:spPr>
      </p:pic>
      <p:sp>
        <p:nvSpPr>
          <p:cNvPr id="46" name="Título 1"/>
          <p:cNvSpPr>
            <a:spLocks noGrp="1"/>
          </p:cNvSpPr>
          <p:nvPr>
            <p:ph type="title"/>
          </p:nvPr>
        </p:nvSpPr>
        <p:spPr>
          <a:xfrm>
            <a:off x="4439816" y="259000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Introducción</a:t>
            </a:r>
            <a:endParaRPr lang="es-EC" dirty="0">
              <a:latin typeface="Calibri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9</a:t>
            </a:fld>
            <a:endParaRPr lang="es-UY" dirty="0"/>
          </a:p>
        </p:txBody>
      </p:sp>
      <p:sp>
        <p:nvSpPr>
          <p:cNvPr id="68" name="CuadroTexto 67"/>
          <p:cNvSpPr txBox="1"/>
          <p:nvPr/>
        </p:nvSpPr>
        <p:spPr>
          <a:xfrm>
            <a:off x="2596628" y="1052736"/>
            <a:ext cx="9260012" cy="51125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9" name="Grupo 68"/>
          <p:cNvGrpSpPr/>
          <p:nvPr/>
        </p:nvGrpSpPr>
        <p:grpSpPr>
          <a:xfrm>
            <a:off x="3143672" y="1261749"/>
            <a:ext cx="3192287" cy="2347271"/>
            <a:chOff x="3143672" y="1261749"/>
            <a:chExt cx="3192287" cy="2347271"/>
          </a:xfrm>
        </p:grpSpPr>
        <p:pic>
          <p:nvPicPr>
            <p:cNvPr id="70" name="Imagen 6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5" t="16382" r="8575" b="20611"/>
            <a:stretch/>
          </p:blipFill>
          <p:spPr>
            <a:xfrm>
              <a:off x="3143672" y="1261749"/>
              <a:ext cx="3192287" cy="2347271"/>
            </a:xfrm>
            <a:prstGeom prst="rect">
              <a:avLst/>
            </a:prstGeom>
          </p:spPr>
        </p:pic>
        <p:sp>
          <p:nvSpPr>
            <p:cNvPr id="71" name="CuadroTexto 70"/>
            <p:cNvSpPr txBox="1"/>
            <p:nvPr/>
          </p:nvSpPr>
          <p:spPr>
            <a:xfrm>
              <a:off x="4439816" y="3215992"/>
              <a:ext cx="556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b="1" dirty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SMS</a:t>
              </a:r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2596628" y="1052736"/>
            <a:ext cx="9260012" cy="51125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2" name="Imagen 71"/>
          <p:cNvPicPr/>
          <p:nvPr/>
        </p:nvPicPr>
        <p:blipFill rotWithShape="1">
          <a:blip r:embed="rId7"/>
          <a:srcRect l="6336" t="18244" r="24657" b="41562"/>
          <a:stretch/>
        </p:blipFill>
        <p:spPr bwMode="auto">
          <a:xfrm>
            <a:off x="3279033" y="2020708"/>
            <a:ext cx="7425480" cy="3236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3" name="CuadroTexto 72"/>
          <p:cNvSpPr txBox="1"/>
          <p:nvPr/>
        </p:nvSpPr>
        <p:spPr>
          <a:xfrm rot="20002240">
            <a:off x="4795241" y="2713674"/>
            <a:ext cx="4485908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sz="4400" b="1" dirty="0"/>
              <a:t>MODELO SWEBOK</a:t>
            </a:r>
          </a:p>
        </p:txBody>
      </p:sp>
      <p:sp>
        <p:nvSpPr>
          <p:cNvPr id="74" name="CuadroTexto 73"/>
          <p:cNvSpPr txBox="1"/>
          <p:nvPr/>
        </p:nvSpPr>
        <p:spPr>
          <a:xfrm>
            <a:off x="2596628" y="1052736"/>
            <a:ext cx="9260012" cy="51125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77" name="Grupo 76"/>
          <p:cNvGrpSpPr/>
          <p:nvPr/>
        </p:nvGrpSpPr>
        <p:grpSpPr>
          <a:xfrm>
            <a:off x="3143672" y="1261749"/>
            <a:ext cx="3192287" cy="2347271"/>
            <a:chOff x="3143672" y="1261749"/>
            <a:chExt cx="3192287" cy="2347271"/>
          </a:xfrm>
        </p:grpSpPr>
        <p:pic>
          <p:nvPicPr>
            <p:cNvPr id="78" name="Imagen 7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5" t="16382" r="8575" b="20611"/>
            <a:stretch/>
          </p:blipFill>
          <p:spPr>
            <a:xfrm>
              <a:off x="3143672" y="1261749"/>
              <a:ext cx="3192287" cy="2347271"/>
            </a:xfrm>
            <a:prstGeom prst="rect">
              <a:avLst/>
            </a:prstGeom>
          </p:spPr>
        </p:pic>
        <p:sp>
          <p:nvSpPr>
            <p:cNvPr id="79" name="CuadroTexto 78"/>
            <p:cNvSpPr txBox="1"/>
            <p:nvPr/>
          </p:nvSpPr>
          <p:spPr>
            <a:xfrm>
              <a:off x="4439816" y="3215992"/>
              <a:ext cx="556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b="1" dirty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SMS</a:t>
              </a:r>
            </a:p>
          </p:txBody>
        </p:sp>
      </p:grpSp>
      <p:sp>
        <p:nvSpPr>
          <p:cNvPr id="80" name="Cruz 79"/>
          <p:cNvSpPr/>
          <p:nvPr/>
        </p:nvSpPr>
        <p:spPr>
          <a:xfrm>
            <a:off x="4501151" y="3580485"/>
            <a:ext cx="433891" cy="442624"/>
          </a:xfrm>
          <a:prstGeom prst="plus">
            <a:avLst>
              <a:gd name="adj" fmla="val 361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1" name="Imagen 80"/>
          <p:cNvPicPr/>
          <p:nvPr/>
        </p:nvPicPr>
        <p:blipFill rotWithShape="1">
          <a:blip r:embed="rId7"/>
          <a:srcRect l="6336" t="18244" r="24657" b="41562"/>
          <a:stretch/>
        </p:blipFill>
        <p:spPr bwMode="auto">
          <a:xfrm>
            <a:off x="2901333" y="4183433"/>
            <a:ext cx="3770731" cy="1547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5" name="CuadroTexto 84"/>
          <p:cNvSpPr txBox="1"/>
          <p:nvPr/>
        </p:nvSpPr>
        <p:spPr>
          <a:xfrm>
            <a:off x="8332695" y="6145559"/>
            <a:ext cx="2281976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b="1" dirty="0"/>
              <a:t>Modelo de Procesos de IR</a:t>
            </a:r>
          </a:p>
        </p:txBody>
      </p:sp>
      <p:pic>
        <p:nvPicPr>
          <p:cNvPr id="86" name="Imagen 85" descr="C:\Users\SMS\Dropbox\NaPiRE\SMS\8-Resultados\Modelo\Modelo V3.pn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" r="15097"/>
          <a:stretch/>
        </p:blipFill>
        <p:spPr bwMode="auto">
          <a:xfrm>
            <a:off x="7579876" y="3933056"/>
            <a:ext cx="3787614" cy="207730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Igual que 86"/>
          <p:cNvSpPr/>
          <p:nvPr/>
        </p:nvSpPr>
        <p:spPr>
          <a:xfrm>
            <a:off x="6698275" y="4419791"/>
            <a:ext cx="711765" cy="49273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88" name="Flecha derecha 87"/>
          <p:cNvSpPr/>
          <p:nvPr/>
        </p:nvSpPr>
        <p:spPr>
          <a:xfrm rot="5400000">
            <a:off x="8944839" y="3526956"/>
            <a:ext cx="590327" cy="365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9" name="CuadroTexto 88"/>
          <p:cNvSpPr txBox="1"/>
          <p:nvPr/>
        </p:nvSpPr>
        <p:spPr>
          <a:xfrm>
            <a:off x="8921802" y="3499533"/>
            <a:ext cx="666912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200" b="1" dirty="0"/>
              <a:t>Validar</a:t>
            </a:r>
            <a:endParaRPr lang="es-EC" sz="1800" b="1" dirty="0"/>
          </a:p>
        </p:txBody>
      </p:sp>
      <p:pic>
        <p:nvPicPr>
          <p:cNvPr id="90" name="Picture 2" descr="Resultado de imagen para enseÃ±ar 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653" y="1009123"/>
            <a:ext cx="2809154" cy="232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CuadroTexto 90"/>
          <p:cNvSpPr txBox="1"/>
          <p:nvPr/>
        </p:nvSpPr>
        <p:spPr>
          <a:xfrm>
            <a:off x="9696400" y="3193594"/>
            <a:ext cx="1879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>
                <a:latin typeface="+mn-lt"/>
                <a:ea typeface="Adobe Song Std L" panose="02020300000000000000" pitchFamily="18" charset="-128"/>
              </a:rPr>
              <a:t>Desarrollo de Sistemas</a:t>
            </a: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 rot="5400000">
            <a:off x="981313" y="2294435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  <p:cxnSp>
        <p:nvCxnSpPr>
          <p:cNvPr id="35" name="7 Conector recto"/>
          <p:cNvCxnSpPr/>
          <p:nvPr/>
        </p:nvCxnSpPr>
        <p:spPr>
          <a:xfrm flipH="1">
            <a:off x="911424" y="1507584"/>
            <a:ext cx="21258" cy="42976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5 Rectángulo"/>
          <p:cNvSpPr/>
          <p:nvPr/>
        </p:nvSpPr>
        <p:spPr>
          <a:xfrm flipH="1">
            <a:off x="927019" y="1280643"/>
            <a:ext cx="36512" cy="1179576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251563" y="1395220"/>
            <a:ext cx="1728192" cy="44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>
                <a:latin typeface="Tahoma" pitchFamily="34" charset="0"/>
                <a:cs typeface="+mn-cs"/>
              </a:rPr>
              <a:t>Metodología de Investigación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Definición </a:t>
            </a:r>
            <a:r>
              <a:rPr lang="es-EC" altLang="en-US" sz="1000" i="1" dirty="0">
                <a:latin typeface="Tahoma" pitchFamily="34" charset="0"/>
              </a:rPr>
              <a:t>del problema y </a:t>
            </a:r>
            <a:r>
              <a:rPr lang="es-EC" altLang="en-US" sz="1000" i="1" dirty="0" smtClean="0">
                <a:latin typeface="Tahoma" pitchFamily="34" charset="0"/>
              </a:rPr>
              <a:t>objetivos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Desarrollo del conocimiento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Diseño del artefacto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Demostración del artefacto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>
                <a:latin typeface="Tahoma" pitchFamily="34" charset="0"/>
              </a:rPr>
              <a:t>Evaluación del </a:t>
            </a:r>
            <a:r>
              <a:rPr lang="es-EC" altLang="en-US" sz="1000" i="1" dirty="0" smtClean="0">
                <a:latin typeface="Tahoma" pitchFamily="34" charset="0"/>
              </a:rPr>
              <a:t>artefacto</a:t>
            </a:r>
            <a:endParaRPr lang="es-EC" altLang="en-US" sz="1200" b="1" i="1" dirty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Conclusiones, Recomendaciones y Trabajos futuros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2001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8" grpId="0" animBg="1"/>
      <p:bldP spid="7" grpId="0" animBg="1"/>
      <p:bldP spid="73" grpId="0" animBg="1"/>
      <p:bldP spid="74" grpId="0" animBg="1"/>
      <p:bldP spid="80" grpId="0" animBg="1"/>
      <p:bldP spid="85" grpId="0" animBg="1"/>
      <p:bldP spid="87" grpId="0" animBg="1"/>
      <p:bldP spid="88" grpId="0" animBg="1"/>
      <p:bldP spid="89" grpId="0" animBg="1"/>
      <p:bldP spid="91" grpId="0"/>
      <p:bldP spid="33" grpId="0" animBg="1"/>
      <p:bldP spid="3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89490</TotalTime>
  <Words>3274</Words>
  <Application>Microsoft Office PowerPoint</Application>
  <PresentationFormat>Panorámica</PresentationFormat>
  <Paragraphs>1014</Paragraphs>
  <Slides>44</Slides>
  <Notes>42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7" baseType="lpstr">
      <vt:lpstr>ＭＳ Ｐゴシック</vt:lpstr>
      <vt:lpstr>Adobe Song Std L</vt:lpstr>
      <vt:lpstr>Arial</vt:lpstr>
      <vt:lpstr>Arial Black</vt:lpstr>
      <vt:lpstr>Bahnschrift</vt:lpstr>
      <vt:lpstr>Bodoni MT Black</vt:lpstr>
      <vt:lpstr>Calibri</vt:lpstr>
      <vt:lpstr>Courier New</vt:lpstr>
      <vt:lpstr>Franklin Gothic Book</vt:lpstr>
      <vt:lpstr>Tahoma</vt:lpstr>
      <vt:lpstr>Times New Roman</vt:lpstr>
      <vt:lpstr>Wingdings</vt:lpstr>
      <vt:lpstr>Tema de Office</vt:lpstr>
      <vt:lpstr>MODELO DE PROCESOS ALTERNATIVO DE INGENIERÍA DE REQUISITOS EN POS DE MEJORAR LA CALIDAD DEL SOFTWARE</vt:lpstr>
      <vt:lpstr>Contenido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Marco Teórico</vt:lpstr>
      <vt:lpstr>Marco Teórico</vt:lpstr>
      <vt:lpstr>Marco Teórico</vt:lpstr>
      <vt:lpstr>Marco Teórico</vt:lpstr>
      <vt:lpstr>Metodología</vt:lpstr>
      <vt:lpstr>Metodología</vt:lpstr>
      <vt:lpstr>Metodología</vt:lpstr>
      <vt:lpstr>Metodología</vt:lpstr>
      <vt:lpstr>Presentación de PowerPoint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Metodología</vt:lpstr>
      <vt:lpstr>Metodología</vt:lpstr>
      <vt:lpstr>Metodología</vt:lpstr>
      <vt:lpstr>Resultados</vt:lpstr>
      <vt:lpstr>Resultados</vt:lpstr>
      <vt:lpstr>Validación del Modelo</vt:lpstr>
      <vt:lpstr>Conclusiones</vt:lpstr>
      <vt:lpstr>Conclusiones</vt:lpstr>
      <vt:lpstr>Conclusiones</vt:lpstr>
      <vt:lpstr>Presentación de PowerPoint</vt:lpstr>
      <vt:lpstr>MODELO DE PROCESOS ALTERNATIVO DE INGENIERÍA DE REQUISITOS EN POS DE MEJORAR LA CALIDAD DEL SOFTWARE</vt:lpstr>
    </vt:vector>
  </TitlesOfParts>
  <Company>Universidad ORT Uruguay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de Paquete de Laboratorio para Experimentos de Ingeniería de Software</dc:title>
  <dc:creator>Martin Solari</dc:creator>
  <cp:lastModifiedBy>sebas esparza</cp:lastModifiedBy>
  <cp:revision>2280</cp:revision>
  <cp:lastPrinted>2014-07-23T19:24:10Z</cp:lastPrinted>
  <dcterms:created xsi:type="dcterms:W3CDTF">2011-09-16T15:03:35Z</dcterms:created>
  <dcterms:modified xsi:type="dcterms:W3CDTF">2019-05-13T14:44:50Z</dcterms:modified>
</cp:coreProperties>
</file>