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0"/>
  </p:notesMasterIdLst>
  <p:handoutMasterIdLst>
    <p:handoutMasterId r:id="rId51"/>
  </p:handoutMasterIdLst>
  <p:sldIdLst>
    <p:sldId id="259" r:id="rId2"/>
    <p:sldId id="432" r:id="rId3"/>
    <p:sldId id="433" r:id="rId4"/>
    <p:sldId id="405" r:id="rId5"/>
    <p:sldId id="434" r:id="rId6"/>
    <p:sldId id="444" r:id="rId7"/>
    <p:sldId id="406" r:id="rId8"/>
    <p:sldId id="435" r:id="rId9"/>
    <p:sldId id="454" r:id="rId10"/>
    <p:sldId id="455" r:id="rId11"/>
    <p:sldId id="465" r:id="rId12"/>
    <p:sldId id="436" r:id="rId13"/>
    <p:sldId id="445" r:id="rId14"/>
    <p:sldId id="447" r:id="rId15"/>
    <p:sldId id="446" r:id="rId16"/>
    <p:sldId id="448" r:id="rId17"/>
    <p:sldId id="437" r:id="rId18"/>
    <p:sldId id="449" r:id="rId19"/>
    <p:sldId id="468" r:id="rId20"/>
    <p:sldId id="483" r:id="rId21"/>
    <p:sldId id="467" r:id="rId22"/>
    <p:sldId id="469" r:id="rId23"/>
    <p:sldId id="470" r:id="rId24"/>
    <p:sldId id="471" r:id="rId25"/>
    <p:sldId id="472" r:id="rId26"/>
    <p:sldId id="484" r:id="rId27"/>
    <p:sldId id="473" r:id="rId28"/>
    <p:sldId id="474" r:id="rId29"/>
    <p:sldId id="475" r:id="rId30"/>
    <p:sldId id="485" r:id="rId31"/>
    <p:sldId id="486" r:id="rId32"/>
    <p:sldId id="466" r:id="rId33"/>
    <p:sldId id="438" r:id="rId34"/>
    <p:sldId id="459" r:id="rId35"/>
    <p:sldId id="450" r:id="rId36"/>
    <p:sldId id="457" r:id="rId37"/>
    <p:sldId id="458" r:id="rId38"/>
    <p:sldId id="460" r:id="rId39"/>
    <p:sldId id="461" r:id="rId40"/>
    <p:sldId id="463" r:id="rId41"/>
    <p:sldId id="464" r:id="rId42"/>
    <p:sldId id="451" r:id="rId43"/>
    <p:sldId id="439" r:id="rId44"/>
    <p:sldId id="477" r:id="rId45"/>
    <p:sldId id="479" r:id="rId46"/>
    <p:sldId id="481" r:id="rId47"/>
    <p:sldId id="482" r:id="rId48"/>
    <p:sldId id="331" r:id="rId49"/>
  </p:sldIdLst>
  <p:sldSz cx="12190413" cy="6858000"/>
  <p:notesSz cx="6858000" cy="9313863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27C0A"/>
    <a:srgbClr val="660066"/>
    <a:srgbClr val="9EB4CA"/>
    <a:srgbClr val="BECDDC"/>
    <a:srgbClr val="B0CA7C"/>
    <a:srgbClr val="333399"/>
    <a:srgbClr val="3333CC"/>
    <a:srgbClr val="439AD5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4488" autoAdjust="0"/>
  </p:normalViewPr>
  <p:slideViewPr>
    <p:cSldViewPr>
      <p:cViewPr varScale="1">
        <p:scale>
          <a:sx n="77" d="100"/>
          <a:sy n="77" d="100"/>
        </p:scale>
        <p:origin x="1080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226" y="67"/>
      </p:cViewPr>
      <p:guideLst>
        <p:guide orient="horz" pos="293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ka\Desktop\TESIS%20ERIKA_SOFIA\ESTADOS%20FINANCIEROS%20MENUSFACTURAS\ESTADOS-FINANCIEROS-MANUFACTURADOS-1.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ka\Desktop\TESIS%20ERIKA_SOFIA\ESTADOS%20FINANCIEROS%20MENUSFACTURAS\ESTADOS-FINANCIEROS-MANUFACTURADOS-1.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ka\Desktop\TESIS%20ERIKA_SOFIA\ESTADOS%20FINANCIEROS%20MENUSFACTURAS\ESTADOS-FINANCIEROS-MANUFACTURADOS-1.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ka\Desktop\TESIS%20ERIKA_SOFIA\ESTADOS%20FINANCIEROS%20MENUSFACTURAS\ESTADOS-FINANCIEROS-MANUFACTURADOS-1.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ka\Desktop\TESIS%20ERIKA_SOFIA\ESTADOS%20FINANCIEROS%20MENUSFACTURAS\ESTADOS-FINANCIEROS-MANUFACTURADOS-1.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ka\Desktop\TESIS%20ERIKA_SOFIA\ESTADOS%20FINANCIEROS%20MENUSFACTURAS\ESTADOS-FINANCIEROS-MANUFACTURADOS-1.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PLAN%20DE%20TESISs\CALCULO%20TASA%20EV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Análisis horizontal Estado Financiero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4.4055246365730737E-2"/>
          <c:y val="8.730689780739069E-2"/>
          <c:w val="0.93634676647614612"/>
          <c:h val="0.88127553481984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'ANALISIS HORIZONTAL EF'!$B$1</c:f>
              <c:strCache>
                <c:ptCount val="1"/>
                <c:pt idx="0">
                  <c:v>2012-2013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'ANALISIS HORIZONTAL EF'!$A$2:$A$16</c:f>
              <c:strCache>
                <c:ptCount val="8"/>
                <c:pt idx="0">
                  <c:v>EFECTIVO</c:v>
                </c:pt>
                <c:pt idx="1">
                  <c:v>CUENTAS POR COBRAR CORTO PLAZO</c:v>
                </c:pt>
                <c:pt idx="2">
                  <c:v>INVENTARIO </c:v>
                </c:pt>
                <c:pt idx="3">
                  <c:v>ACTIVO CORRIENTE</c:v>
                </c:pt>
                <c:pt idx="4">
                  <c:v>CUENTAS POR COBRAR LARGO PLAZO </c:v>
                </c:pt>
                <c:pt idx="5">
                  <c:v>ACTIVO FIJO NETO </c:v>
                </c:pt>
                <c:pt idx="6">
                  <c:v>ACTIVO NO CORRIENTE</c:v>
                </c:pt>
                <c:pt idx="7">
                  <c:v>ACTIVO</c:v>
                </c:pt>
              </c:strCache>
              <c:extLst/>
            </c:strRef>
          </c:cat>
          <c:val>
            <c:numRef>
              <c:f>'ANALISIS HORIZONTAL EF'!$B$2:$B$16</c:f>
              <c:numCache>
                <c:formatCode>0%</c:formatCode>
                <c:ptCount val="8"/>
                <c:pt idx="0">
                  <c:v>-0.13830511671660772</c:v>
                </c:pt>
                <c:pt idx="1">
                  <c:v>0.1953738016128439</c:v>
                </c:pt>
                <c:pt idx="2">
                  <c:v>1.4111842797130609</c:v>
                </c:pt>
                <c:pt idx="3">
                  <c:v>0.15214748585539281</c:v>
                </c:pt>
                <c:pt idx="4">
                  <c:v>7.3984171760127166</c:v>
                </c:pt>
                <c:pt idx="5">
                  <c:v>0.1392071624910326</c:v>
                </c:pt>
                <c:pt idx="6">
                  <c:v>0.1402977571957249</c:v>
                </c:pt>
                <c:pt idx="7">
                  <c:v>0.14666400612092553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577-4F77-B50A-C2143B08F44A}"/>
            </c:ext>
          </c:extLst>
        </c:ser>
        <c:ser>
          <c:idx val="1"/>
          <c:order val="1"/>
          <c:tx>
            <c:strRef>
              <c:f>'ANALISIS HORIZONTAL EF'!$C$1</c:f>
              <c:strCache>
                <c:ptCount val="1"/>
                <c:pt idx="0">
                  <c:v>2013-2014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613064954416443E-3"/>
                  <c:y val="6.0850262108181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77-4F77-B50A-C2143B08F4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'ANALISIS HORIZONTAL EF'!$A$2:$A$16</c:f>
              <c:strCache>
                <c:ptCount val="8"/>
                <c:pt idx="0">
                  <c:v>EFECTIVO</c:v>
                </c:pt>
                <c:pt idx="1">
                  <c:v>CUENTAS POR COBRAR CORTO PLAZO</c:v>
                </c:pt>
                <c:pt idx="2">
                  <c:v>INVENTARIO </c:v>
                </c:pt>
                <c:pt idx="3">
                  <c:v>ACTIVO CORRIENTE</c:v>
                </c:pt>
                <c:pt idx="4">
                  <c:v>CUENTAS POR COBRAR LARGO PLAZO </c:v>
                </c:pt>
                <c:pt idx="5">
                  <c:v>ACTIVO FIJO NETO </c:v>
                </c:pt>
                <c:pt idx="6">
                  <c:v>ACTIVO NO CORRIENTE</c:v>
                </c:pt>
                <c:pt idx="7">
                  <c:v>ACTIVO</c:v>
                </c:pt>
              </c:strCache>
              <c:extLst/>
            </c:strRef>
          </c:cat>
          <c:val>
            <c:numRef>
              <c:f>'ANALISIS HORIZONTAL EF'!$C$2:$C$16</c:f>
              <c:numCache>
                <c:formatCode>0%</c:formatCode>
                <c:ptCount val="8"/>
                <c:pt idx="0">
                  <c:v>7.6839008532268563E-2</c:v>
                </c:pt>
                <c:pt idx="1">
                  <c:v>-0.15309580554846958</c:v>
                </c:pt>
                <c:pt idx="2">
                  <c:v>-0.42920789368933521</c:v>
                </c:pt>
                <c:pt idx="3">
                  <c:v>6.4791849142322583E-2</c:v>
                </c:pt>
                <c:pt idx="4">
                  <c:v>-1</c:v>
                </c:pt>
                <c:pt idx="5">
                  <c:v>7.5528963528208926E-2</c:v>
                </c:pt>
                <c:pt idx="6">
                  <c:v>0.10281243782618139</c:v>
                </c:pt>
                <c:pt idx="7">
                  <c:v>8.2288251947171639E-2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8577-4F77-B50A-C2143B08F44A}"/>
            </c:ext>
          </c:extLst>
        </c:ser>
        <c:ser>
          <c:idx val="2"/>
          <c:order val="2"/>
          <c:tx>
            <c:strRef>
              <c:f>'ANALISIS HORIZONTAL EF'!$D$1</c:f>
              <c:strCache>
                <c:ptCount val="1"/>
                <c:pt idx="0">
                  <c:v>2014-2015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3.9195974316246288E-3"/>
                  <c:y val="5.0267607828497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77-4F77-B50A-C2143B08F44A}"/>
                </c:ext>
              </c:extLst>
            </c:dLbl>
            <c:dLbl>
              <c:idx val="3"/>
              <c:layout>
                <c:manualLayout>
                  <c:x val="0"/>
                  <c:y val="4.2330617118734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77-4F77-B50A-C2143B08F4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'ANALISIS HORIZONTAL EF'!$A$2:$A$16</c:f>
              <c:strCache>
                <c:ptCount val="8"/>
                <c:pt idx="0">
                  <c:v>EFECTIVO</c:v>
                </c:pt>
                <c:pt idx="1">
                  <c:v>CUENTAS POR COBRAR CORTO PLAZO</c:v>
                </c:pt>
                <c:pt idx="2">
                  <c:v>INVENTARIO </c:v>
                </c:pt>
                <c:pt idx="3">
                  <c:v>ACTIVO CORRIENTE</c:v>
                </c:pt>
                <c:pt idx="4">
                  <c:v>CUENTAS POR COBRAR LARGO PLAZO </c:v>
                </c:pt>
                <c:pt idx="5">
                  <c:v>ACTIVO FIJO NETO </c:v>
                </c:pt>
                <c:pt idx="6">
                  <c:v>ACTIVO NO CORRIENTE</c:v>
                </c:pt>
                <c:pt idx="7">
                  <c:v>ACTIVO</c:v>
                </c:pt>
              </c:strCache>
              <c:extLst/>
            </c:strRef>
          </c:cat>
          <c:val>
            <c:numRef>
              <c:f>'ANALISIS HORIZONTAL EF'!$D$2:$D$16</c:f>
              <c:numCache>
                <c:formatCode>0%</c:formatCode>
                <c:ptCount val="8"/>
                <c:pt idx="0">
                  <c:v>2.1786492661175431E-2</c:v>
                </c:pt>
                <c:pt idx="1">
                  <c:v>0.15825708531735652</c:v>
                </c:pt>
                <c:pt idx="2">
                  <c:v>-4.4573584703848465E-2</c:v>
                </c:pt>
                <c:pt idx="3">
                  <c:v>-3.4006437706764647E-2</c:v>
                </c:pt>
                <c:pt idx="4">
                  <c:v>0</c:v>
                </c:pt>
                <c:pt idx="5">
                  <c:v>8.0342983580056135E-2</c:v>
                </c:pt>
                <c:pt idx="6">
                  <c:v>8.0531269682828491E-2</c:v>
                </c:pt>
                <c:pt idx="7">
                  <c:v>1.9701332143535092E-2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8577-4F77-B50A-C2143B08F44A}"/>
            </c:ext>
          </c:extLst>
        </c:ser>
        <c:ser>
          <c:idx val="3"/>
          <c:order val="3"/>
          <c:tx>
            <c:strRef>
              <c:f>'ANALISIS HORIZONTAL EF'!$E$1</c:f>
              <c:strCache>
                <c:ptCount val="1"/>
                <c:pt idx="0">
                  <c:v>2015-2016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4.2330617118734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77-4F77-B50A-C2143B08F44A}"/>
                </c:ext>
              </c:extLst>
            </c:dLbl>
            <c:dLbl>
              <c:idx val="2"/>
              <c:layout>
                <c:manualLayout>
                  <c:x val="-4.7905637420956249E-17"/>
                  <c:y val="6.085026210818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77-4F77-B50A-C2143B08F44A}"/>
                </c:ext>
              </c:extLst>
            </c:dLbl>
            <c:dLbl>
              <c:idx val="3"/>
              <c:layout>
                <c:manualLayout>
                  <c:x val="1.3065324772081137E-3"/>
                  <c:y val="4.2330617118734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577-4F77-B50A-C2143B08F44A}"/>
                </c:ext>
              </c:extLst>
            </c:dLbl>
            <c:dLbl>
              <c:idx val="4"/>
              <c:layout>
                <c:manualLayout>
                  <c:x val="1.3065324772082096E-3"/>
                  <c:y val="9.5244096837119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77-4F77-B50A-C2143B08F44A}"/>
                </c:ext>
              </c:extLst>
            </c:dLbl>
            <c:dLbl>
              <c:idx val="6"/>
              <c:layout>
                <c:manualLayout>
                  <c:x val="0"/>
                  <c:y val="4.2330617118735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577-4F77-B50A-C2143B08F44A}"/>
                </c:ext>
              </c:extLst>
            </c:dLbl>
            <c:dLbl>
              <c:idx val="7"/>
              <c:layout>
                <c:manualLayout>
                  <c:x val="0"/>
                  <c:y val="3.9684953548813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577-4F77-B50A-C2143B08F4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'ANALISIS HORIZONTAL EF'!$A$2:$A$16</c:f>
              <c:strCache>
                <c:ptCount val="8"/>
                <c:pt idx="0">
                  <c:v>EFECTIVO</c:v>
                </c:pt>
                <c:pt idx="1">
                  <c:v>CUENTAS POR COBRAR CORTO PLAZO</c:v>
                </c:pt>
                <c:pt idx="2">
                  <c:v>INVENTARIO </c:v>
                </c:pt>
                <c:pt idx="3">
                  <c:v>ACTIVO CORRIENTE</c:v>
                </c:pt>
                <c:pt idx="4">
                  <c:v>CUENTAS POR COBRAR LARGO PLAZO </c:v>
                </c:pt>
                <c:pt idx="5">
                  <c:v>ACTIVO FIJO NETO </c:v>
                </c:pt>
                <c:pt idx="6">
                  <c:v>ACTIVO NO CORRIENTE</c:v>
                </c:pt>
                <c:pt idx="7">
                  <c:v>ACTIVO</c:v>
                </c:pt>
              </c:strCache>
              <c:extLst/>
            </c:strRef>
          </c:cat>
          <c:val>
            <c:numRef>
              <c:f>'ANALISIS HORIZONTAL EF'!$E$2:$E$16</c:f>
              <c:numCache>
                <c:formatCode>0%</c:formatCode>
                <c:ptCount val="8"/>
                <c:pt idx="0">
                  <c:v>0.66322030668348031</c:v>
                </c:pt>
                <c:pt idx="1">
                  <c:v>-1.2263690025160451E-2</c:v>
                </c:pt>
                <c:pt idx="2">
                  <c:v>-0.18834997386389715</c:v>
                </c:pt>
                <c:pt idx="3">
                  <c:v>-1.8137840354716004E-3</c:v>
                </c:pt>
                <c:pt idx="4">
                  <c:v>-0.5251193002036828</c:v>
                </c:pt>
                <c:pt idx="5">
                  <c:v>1.714794274246717</c:v>
                </c:pt>
                <c:pt idx="6">
                  <c:v>-1.8298994470700158E-2</c:v>
                </c:pt>
                <c:pt idx="7">
                  <c:v>-1.0004982868521375E-2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8577-4F77-B50A-C2143B08F44A}"/>
            </c:ext>
          </c:extLst>
        </c:ser>
        <c:ser>
          <c:idx val="4"/>
          <c:order val="4"/>
          <c:tx>
            <c:strRef>
              <c:f>'ANALISIS HORIZONTAL EF'!$F$1</c:f>
              <c:strCache>
                <c:ptCount val="1"/>
                <c:pt idx="0">
                  <c:v>2016-2017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9195974316246765E-3"/>
                  <c:y val="5.5558934968339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577-4F77-B50A-C2143B08F44A}"/>
                </c:ext>
              </c:extLst>
            </c:dLbl>
            <c:dLbl>
              <c:idx val="3"/>
              <c:layout>
                <c:manualLayout>
                  <c:x val="3.9195974316246288E-3"/>
                  <c:y val="5.2913271398418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577-4F77-B50A-C2143B08F44A}"/>
                </c:ext>
              </c:extLst>
            </c:dLbl>
            <c:dLbl>
              <c:idx val="6"/>
              <c:layout>
                <c:manualLayout>
                  <c:x val="-9.5811274841912499E-17"/>
                  <c:y val="3.7039289978893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577-4F77-B50A-C2143B08F44A}"/>
                </c:ext>
              </c:extLst>
            </c:dLbl>
            <c:dLbl>
              <c:idx val="7"/>
              <c:layout>
                <c:manualLayout>
                  <c:x val="1.3065324772082096E-3"/>
                  <c:y val="4.4976280688655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577-4F77-B50A-C2143B08F4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'ANALISIS HORIZONTAL EF'!$A$2:$A$16</c:f>
              <c:strCache>
                <c:ptCount val="8"/>
                <c:pt idx="0">
                  <c:v>EFECTIVO</c:v>
                </c:pt>
                <c:pt idx="1">
                  <c:v>CUENTAS POR COBRAR CORTO PLAZO</c:v>
                </c:pt>
                <c:pt idx="2">
                  <c:v>INVENTARIO </c:v>
                </c:pt>
                <c:pt idx="3">
                  <c:v>ACTIVO CORRIENTE</c:v>
                </c:pt>
                <c:pt idx="4">
                  <c:v>CUENTAS POR COBRAR LARGO PLAZO </c:v>
                </c:pt>
                <c:pt idx="5">
                  <c:v>ACTIVO FIJO NETO </c:v>
                </c:pt>
                <c:pt idx="6">
                  <c:v>ACTIVO NO CORRIENTE</c:v>
                </c:pt>
                <c:pt idx="7">
                  <c:v>ACTIVO</c:v>
                </c:pt>
              </c:strCache>
              <c:extLst/>
            </c:strRef>
          </c:cat>
          <c:val>
            <c:numRef>
              <c:f>'ANALISIS HORIZONTAL EF'!$F$2:$F$16</c:f>
              <c:numCache>
                <c:formatCode>0%</c:formatCode>
                <c:ptCount val="8"/>
                <c:pt idx="0">
                  <c:v>8.8103171011038511E-2</c:v>
                </c:pt>
                <c:pt idx="1">
                  <c:v>-0.18784516894428849</c:v>
                </c:pt>
                <c:pt idx="2">
                  <c:v>-0.66006681133642819</c:v>
                </c:pt>
                <c:pt idx="3">
                  <c:v>-1.7201516022625145E-2</c:v>
                </c:pt>
                <c:pt idx="4">
                  <c:v>0.80202954408214833</c:v>
                </c:pt>
                <c:pt idx="5">
                  <c:v>-0.64562946035867042</c:v>
                </c:pt>
                <c:pt idx="6">
                  <c:v>-2.9930891549457047E-3</c:v>
                </c:pt>
                <c:pt idx="7">
                  <c:v>-1.0200755708038016E-2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8577-4F77-B50A-C2143B08F4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7878384"/>
        <c:axId val="-1936967184"/>
      </c:barChart>
      <c:catAx>
        <c:axId val="-787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936967184"/>
        <c:crosses val="autoZero"/>
        <c:auto val="1"/>
        <c:lblAlgn val="ctr"/>
        <c:lblOffset val="100"/>
        <c:noMultiLvlLbl val="0"/>
      </c:catAx>
      <c:valAx>
        <c:axId val="-193696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787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Analisis horizontal Estado Financiero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'ANALISIS HORIZONTAL EF'!$B$1</c:f>
              <c:strCache>
                <c:ptCount val="1"/>
                <c:pt idx="0">
                  <c:v>2012-2013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'ANALISIS HORIZONTAL EF'!$A$2:$A$16</c:f>
              <c:strCache>
                <c:ptCount val="6"/>
                <c:pt idx="0">
                  <c:v>CUENTAS POR PAGAR CORTO PLAZO</c:v>
                </c:pt>
                <c:pt idx="1">
                  <c:v>PASIVO CORRIENTE</c:v>
                </c:pt>
                <c:pt idx="2">
                  <c:v>CUENTAS POR PAGAR LARGO PLAZO</c:v>
                </c:pt>
                <c:pt idx="3">
                  <c:v>PASIVO NO CORRIENTE</c:v>
                </c:pt>
                <c:pt idx="4">
                  <c:v>PASIVOS</c:v>
                </c:pt>
                <c:pt idx="5">
                  <c:v>PATRIMONIO</c:v>
                </c:pt>
              </c:strCache>
              <c:extLst/>
            </c:strRef>
          </c:cat>
          <c:val>
            <c:numRef>
              <c:f>'ANALISIS HORIZONTAL EF'!$B$2:$B$16</c:f>
              <c:numCache>
                <c:formatCode>0%</c:formatCode>
                <c:ptCount val="6"/>
                <c:pt idx="0">
                  <c:v>0.74579977819848864</c:v>
                </c:pt>
                <c:pt idx="1">
                  <c:v>0.20071674991778224</c:v>
                </c:pt>
                <c:pt idx="2">
                  <c:v>-0.63109560815348165</c:v>
                </c:pt>
                <c:pt idx="3">
                  <c:v>0.15760457399927977</c:v>
                </c:pt>
                <c:pt idx="4">
                  <c:v>0.18628212232951136</c:v>
                </c:pt>
                <c:pt idx="5">
                  <c:v>0.10844957634733531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88E-4715-B998-053F035D92EF}"/>
            </c:ext>
          </c:extLst>
        </c:ser>
        <c:ser>
          <c:idx val="1"/>
          <c:order val="1"/>
          <c:tx>
            <c:strRef>
              <c:f>'ANALISIS HORIZONTAL EF'!$C$1</c:f>
              <c:strCache>
                <c:ptCount val="1"/>
                <c:pt idx="0">
                  <c:v>2013-2014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5.0267607828497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8E-4715-B998-053F035D92EF}"/>
                </c:ext>
              </c:extLst>
            </c:dLbl>
            <c:dLbl>
              <c:idx val="3"/>
              <c:layout>
                <c:manualLayout>
                  <c:x val="-9.5811274841912499E-17"/>
                  <c:y val="5.291327139841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8E-4715-B998-053F035D92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'ANALISIS HORIZONTAL EF'!$A$2:$A$16</c:f>
              <c:strCache>
                <c:ptCount val="6"/>
                <c:pt idx="0">
                  <c:v>CUENTAS POR PAGAR CORTO PLAZO</c:v>
                </c:pt>
                <c:pt idx="1">
                  <c:v>PASIVO CORRIENTE</c:v>
                </c:pt>
                <c:pt idx="2">
                  <c:v>CUENTAS POR PAGAR LARGO PLAZO</c:v>
                </c:pt>
                <c:pt idx="3">
                  <c:v>PASIVO NO CORRIENTE</c:v>
                </c:pt>
                <c:pt idx="4">
                  <c:v>PASIVOS</c:v>
                </c:pt>
                <c:pt idx="5">
                  <c:v>PATRIMONIO</c:v>
                </c:pt>
              </c:strCache>
              <c:extLst/>
            </c:strRef>
          </c:cat>
          <c:val>
            <c:numRef>
              <c:f>'ANALISIS HORIZONTAL EF'!$C$2:$C$16</c:f>
              <c:numCache>
                <c:formatCode>0%</c:formatCode>
                <c:ptCount val="6"/>
                <c:pt idx="0">
                  <c:v>-8.954432096665214E-3</c:v>
                </c:pt>
                <c:pt idx="1">
                  <c:v>0.12602934030395976</c:v>
                </c:pt>
                <c:pt idx="2">
                  <c:v>0.93384164052628671</c:v>
                </c:pt>
                <c:pt idx="3">
                  <c:v>-5.6578039213788248E-2</c:v>
                </c:pt>
                <c:pt idx="4">
                  <c:v>8.1477994443585014E-2</c:v>
                </c:pt>
                <c:pt idx="5">
                  <c:v>8.312468072934219E-2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C88E-4715-B998-053F035D92EF}"/>
            </c:ext>
          </c:extLst>
        </c:ser>
        <c:ser>
          <c:idx val="2"/>
          <c:order val="2"/>
          <c:tx>
            <c:strRef>
              <c:f>'ANALISIS HORIZONTAL EF'!$D$1</c:f>
              <c:strCache>
                <c:ptCount val="1"/>
                <c:pt idx="0">
                  <c:v>2014-2015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-1.3065324772082096E-3"/>
                  <c:y val="5.5558934968339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8E-4715-B998-053F035D92EF}"/>
                </c:ext>
              </c:extLst>
            </c:dLbl>
            <c:dLbl>
              <c:idx val="4"/>
              <c:layout>
                <c:manualLayout>
                  <c:x val="1.3065324772081137E-3"/>
                  <c:y val="5.291327139841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8E-4715-B998-053F035D92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'ANALISIS HORIZONTAL EF'!$A$2:$A$16</c:f>
              <c:strCache>
                <c:ptCount val="6"/>
                <c:pt idx="0">
                  <c:v>CUENTAS POR PAGAR CORTO PLAZO</c:v>
                </c:pt>
                <c:pt idx="1">
                  <c:v>PASIVO CORRIENTE</c:v>
                </c:pt>
                <c:pt idx="2">
                  <c:v>CUENTAS POR PAGAR LARGO PLAZO</c:v>
                </c:pt>
                <c:pt idx="3">
                  <c:v>PASIVO NO CORRIENTE</c:v>
                </c:pt>
                <c:pt idx="4">
                  <c:v>PASIVOS</c:v>
                </c:pt>
                <c:pt idx="5">
                  <c:v>PATRIMONIO</c:v>
                </c:pt>
              </c:strCache>
              <c:extLst/>
            </c:strRef>
          </c:cat>
          <c:val>
            <c:numRef>
              <c:f>'ANALISIS HORIZONTAL EF'!$D$2:$D$16</c:f>
              <c:numCache>
                <c:formatCode>0%</c:formatCode>
                <c:ptCount val="6"/>
                <c:pt idx="0">
                  <c:v>0.22698848793061982</c:v>
                </c:pt>
                <c:pt idx="1">
                  <c:v>-6.5911754509770923E-2</c:v>
                </c:pt>
                <c:pt idx="2">
                  <c:v>4.295149949689697</c:v>
                </c:pt>
                <c:pt idx="3">
                  <c:v>9.7426438599828857E-2</c:v>
                </c:pt>
                <c:pt idx="4">
                  <c:v>-3.2409185964053608E-2</c:v>
                </c:pt>
                <c:pt idx="5">
                  <c:v>7.3413195819941074E-2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C88E-4715-B998-053F035D92EF}"/>
            </c:ext>
          </c:extLst>
        </c:ser>
        <c:ser>
          <c:idx val="3"/>
          <c:order val="3"/>
          <c:tx>
            <c:strRef>
              <c:f>'ANALISIS HORIZONTAL EF'!$E$1</c:f>
              <c:strCache>
                <c:ptCount val="1"/>
                <c:pt idx="0">
                  <c:v>2015-2016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0"/>
                  <c:y val="4.7621944258576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8E-4715-B998-053F035D92EF}"/>
                </c:ext>
              </c:extLst>
            </c:dLbl>
            <c:dLbl>
              <c:idx val="2"/>
              <c:layout>
                <c:manualLayout>
                  <c:x val="-9.5811274841912499E-17"/>
                  <c:y val="5.291327139841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88E-4715-B998-053F035D92EF}"/>
                </c:ext>
              </c:extLst>
            </c:dLbl>
            <c:dLbl>
              <c:idx val="4"/>
              <c:layout>
                <c:manualLayout>
                  <c:x val="-9.5811274841912499E-17"/>
                  <c:y val="5.291327139841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88E-4715-B998-053F035D92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'ANALISIS HORIZONTAL EF'!$A$2:$A$16</c:f>
              <c:strCache>
                <c:ptCount val="6"/>
                <c:pt idx="0">
                  <c:v>CUENTAS POR PAGAR CORTO PLAZO</c:v>
                </c:pt>
                <c:pt idx="1">
                  <c:v>PASIVO CORRIENTE</c:v>
                </c:pt>
                <c:pt idx="2">
                  <c:v>CUENTAS POR PAGAR LARGO PLAZO</c:v>
                </c:pt>
                <c:pt idx="3">
                  <c:v>PASIVO NO CORRIENTE</c:v>
                </c:pt>
                <c:pt idx="4">
                  <c:v>PASIVOS</c:v>
                </c:pt>
                <c:pt idx="5">
                  <c:v>PATRIMONIO</c:v>
                </c:pt>
              </c:strCache>
              <c:extLst/>
            </c:strRef>
          </c:cat>
          <c:val>
            <c:numRef>
              <c:f>'ANALISIS HORIZONTAL EF'!$E$2:$E$16</c:f>
              <c:numCache>
                <c:formatCode>0%</c:formatCode>
                <c:ptCount val="6"/>
                <c:pt idx="0">
                  <c:v>1.6168503966127089E-2</c:v>
                </c:pt>
                <c:pt idx="1">
                  <c:v>-5.6831764139135751E-2</c:v>
                </c:pt>
                <c:pt idx="2">
                  <c:v>-1.5828157295690471E-2</c:v>
                </c:pt>
                <c:pt idx="3">
                  <c:v>2.9335524829940861E-2</c:v>
                </c:pt>
                <c:pt idx="4">
                  <c:v>-2.8977461155373814E-2</c:v>
                </c:pt>
                <c:pt idx="5">
                  <c:v>7.6226395930780629E-3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C88E-4715-B998-053F035D92EF}"/>
            </c:ext>
          </c:extLst>
        </c:ser>
        <c:ser>
          <c:idx val="4"/>
          <c:order val="4"/>
          <c:tx>
            <c:strRef>
              <c:f>'ANALISIS HORIZONTAL EF'!$F$1</c:f>
              <c:strCache>
                <c:ptCount val="1"/>
                <c:pt idx="0">
                  <c:v>2016-2017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2.5870646563476737E-3"/>
                  <c:y val="5.2399420798975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88E-4715-B998-053F035D92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'ANALISIS HORIZONTAL EF'!$A$2:$A$16</c:f>
              <c:strCache>
                <c:ptCount val="6"/>
                <c:pt idx="0">
                  <c:v>CUENTAS POR PAGAR CORTO PLAZO</c:v>
                </c:pt>
                <c:pt idx="1">
                  <c:v>PASIVO CORRIENTE</c:v>
                </c:pt>
                <c:pt idx="2">
                  <c:v>CUENTAS POR PAGAR LARGO PLAZO</c:v>
                </c:pt>
                <c:pt idx="3">
                  <c:v>PASIVO NO CORRIENTE</c:v>
                </c:pt>
                <c:pt idx="4">
                  <c:v>PASIVOS</c:v>
                </c:pt>
                <c:pt idx="5">
                  <c:v>PATRIMONIO</c:v>
                </c:pt>
              </c:strCache>
              <c:extLst/>
            </c:strRef>
          </c:cat>
          <c:val>
            <c:numRef>
              <c:f>'ANALISIS HORIZONTAL EF'!$F$2:$F$16</c:f>
              <c:numCache>
                <c:formatCode>0%</c:formatCode>
                <c:ptCount val="6"/>
                <c:pt idx="0">
                  <c:v>-4.5703563189831709E-2</c:v>
                </c:pt>
                <c:pt idx="1">
                  <c:v>-6.0610520274320144E-2</c:v>
                </c:pt>
                <c:pt idx="2">
                  <c:v>-0.2924116943847116</c:v>
                </c:pt>
                <c:pt idx="3">
                  <c:v>-0.11933686625554295</c:v>
                </c:pt>
                <c:pt idx="4">
                  <c:v>-8.0734343627353891E-2</c:v>
                </c:pt>
                <c:pt idx="5">
                  <c:v>5.2952684300493907E-2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C88E-4715-B998-053F035D92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1933056576"/>
        <c:axId val="-1933053312"/>
      </c:barChart>
      <c:catAx>
        <c:axId val="-193305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933053312"/>
        <c:crosses val="autoZero"/>
        <c:auto val="1"/>
        <c:lblAlgn val="ctr"/>
        <c:lblOffset val="100"/>
        <c:noMultiLvlLbl val="0"/>
      </c:catAx>
      <c:valAx>
        <c:axId val="-193305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93305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Análisis horizontal Estado de Resultados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'ANALISIS HORIZONTAL ER'!$B$1</c:f>
              <c:strCache>
                <c:ptCount val="1"/>
                <c:pt idx="0">
                  <c:v>2012-2013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'ANALISIS HORIZONTAL ER'!$A$2:$A$10</c:f>
              <c:strCache>
                <c:ptCount val="5"/>
                <c:pt idx="0">
                  <c:v>INGRESOS</c:v>
                </c:pt>
                <c:pt idx="1">
                  <c:v>COSTOS</c:v>
                </c:pt>
                <c:pt idx="2">
                  <c:v>GASTOS FINANCIEROS</c:v>
                </c:pt>
                <c:pt idx="3">
                  <c:v>GASTOS</c:v>
                </c:pt>
                <c:pt idx="4">
                  <c:v>UTILIDAD NETA</c:v>
                </c:pt>
              </c:strCache>
              <c:extLst/>
            </c:strRef>
          </c:cat>
          <c:val>
            <c:numRef>
              <c:f>'ANALISIS HORIZONTAL ER'!$B$2:$B$10</c:f>
              <c:numCache>
                <c:formatCode>0%</c:formatCode>
                <c:ptCount val="5"/>
                <c:pt idx="0">
                  <c:v>6.913291059429702E-2</c:v>
                </c:pt>
                <c:pt idx="1">
                  <c:v>2.461070380663068E-2</c:v>
                </c:pt>
                <c:pt idx="2">
                  <c:v>5.8041885178967585E-2</c:v>
                </c:pt>
                <c:pt idx="3">
                  <c:v>0.31393148504048352</c:v>
                </c:pt>
                <c:pt idx="4">
                  <c:v>0.11289740791238968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F58-4BCE-93C6-F9C378ED80FE}"/>
            </c:ext>
          </c:extLst>
        </c:ser>
        <c:ser>
          <c:idx val="1"/>
          <c:order val="1"/>
          <c:tx>
            <c:strRef>
              <c:f>'ANALISIS HORIZONTAL ER'!$C$1</c:f>
              <c:strCache>
                <c:ptCount val="1"/>
                <c:pt idx="0">
                  <c:v>2013-2014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'ANALISIS HORIZONTAL ER'!$A$2:$A$10</c:f>
              <c:strCache>
                <c:ptCount val="5"/>
                <c:pt idx="0">
                  <c:v>INGRESOS</c:v>
                </c:pt>
                <c:pt idx="1">
                  <c:v>COSTOS</c:v>
                </c:pt>
                <c:pt idx="2">
                  <c:v>GASTOS FINANCIEROS</c:v>
                </c:pt>
                <c:pt idx="3">
                  <c:v>GASTOS</c:v>
                </c:pt>
                <c:pt idx="4">
                  <c:v>UTILIDAD NETA</c:v>
                </c:pt>
              </c:strCache>
              <c:extLst/>
            </c:strRef>
          </c:cat>
          <c:val>
            <c:numRef>
              <c:f>'ANALISIS HORIZONTAL ER'!$C$2:$C$10</c:f>
              <c:numCache>
                <c:formatCode>0%</c:formatCode>
                <c:ptCount val="5"/>
                <c:pt idx="0">
                  <c:v>7.4433006829708326E-2</c:v>
                </c:pt>
                <c:pt idx="1">
                  <c:v>9.8013536962358899E-2</c:v>
                </c:pt>
                <c:pt idx="2">
                  <c:v>-0.10660083751033947</c:v>
                </c:pt>
                <c:pt idx="3">
                  <c:v>-2.1473466873737228E-2</c:v>
                </c:pt>
                <c:pt idx="4">
                  <c:v>0.53221390481027187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F58-4BCE-93C6-F9C378ED80FE}"/>
            </c:ext>
          </c:extLst>
        </c:ser>
        <c:ser>
          <c:idx val="2"/>
          <c:order val="2"/>
          <c:tx>
            <c:strRef>
              <c:f>'ANALISIS HORIZONTAL ER'!$D$1</c:f>
              <c:strCache>
                <c:ptCount val="1"/>
                <c:pt idx="0">
                  <c:v>2014-2015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'ANALISIS HORIZONTAL ER'!$A$2:$A$10</c:f>
              <c:strCache>
                <c:ptCount val="5"/>
                <c:pt idx="0">
                  <c:v>INGRESOS</c:v>
                </c:pt>
                <c:pt idx="1">
                  <c:v>COSTOS</c:v>
                </c:pt>
                <c:pt idx="2">
                  <c:v>GASTOS FINANCIEROS</c:v>
                </c:pt>
                <c:pt idx="3">
                  <c:v>GASTOS</c:v>
                </c:pt>
                <c:pt idx="4">
                  <c:v>UTILIDAD NETA</c:v>
                </c:pt>
              </c:strCache>
              <c:extLst/>
            </c:strRef>
          </c:cat>
          <c:val>
            <c:numRef>
              <c:f>'ANALISIS HORIZONTAL ER'!$D$2:$D$10</c:f>
              <c:numCache>
                <c:formatCode>0%</c:formatCode>
                <c:ptCount val="5"/>
                <c:pt idx="0">
                  <c:v>7.3286194961933631E-3</c:v>
                </c:pt>
                <c:pt idx="1">
                  <c:v>1.8443866880026416E-2</c:v>
                </c:pt>
                <c:pt idx="2">
                  <c:v>0.71253518280297479</c:v>
                </c:pt>
                <c:pt idx="3">
                  <c:v>6.3869604735194959E-3</c:v>
                </c:pt>
                <c:pt idx="4">
                  <c:v>-0.535202517643944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F58-4BCE-93C6-F9C378ED80FE}"/>
            </c:ext>
          </c:extLst>
        </c:ser>
        <c:ser>
          <c:idx val="3"/>
          <c:order val="3"/>
          <c:tx>
            <c:strRef>
              <c:f>'ANALISIS HORIZONTAL ER'!$E$1</c:f>
              <c:strCache>
                <c:ptCount val="1"/>
                <c:pt idx="0">
                  <c:v>2015-2016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'ANALISIS HORIZONTAL ER'!$A$2:$A$10</c:f>
              <c:strCache>
                <c:ptCount val="5"/>
                <c:pt idx="0">
                  <c:v>INGRESOS</c:v>
                </c:pt>
                <c:pt idx="1">
                  <c:v>COSTOS</c:v>
                </c:pt>
                <c:pt idx="2">
                  <c:v>GASTOS FINANCIEROS</c:v>
                </c:pt>
                <c:pt idx="3">
                  <c:v>GASTOS</c:v>
                </c:pt>
                <c:pt idx="4">
                  <c:v>UTILIDAD NETA</c:v>
                </c:pt>
              </c:strCache>
              <c:extLst/>
            </c:strRef>
          </c:cat>
          <c:val>
            <c:numRef>
              <c:f>'ANALISIS HORIZONTAL ER'!$E$2:$E$10</c:f>
              <c:numCache>
                <c:formatCode>0%</c:formatCode>
                <c:ptCount val="5"/>
                <c:pt idx="0">
                  <c:v>-7.7212288199675794E-2</c:v>
                </c:pt>
                <c:pt idx="1">
                  <c:v>-0.10085027420223511</c:v>
                </c:pt>
                <c:pt idx="2">
                  <c:v>6.0748584876690916E-2</c:v>
                </c:pt>
                <c:pt idx="3">
                  <c:v>7.1301776540864462E-2</c:v>
                </c:pt>
                <c:pt idx="4">
                  <c:v>-6.2928331498670637E-2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0F58-4BCE-93C6-F9C378ED80FE}"/>
            </c:ext>
          </c:extLst>
        </c:ser>
        <c:ser>
          <c:idx val="4"/>
          <c:order val="4"/>
          <c:tx>
            <c:strRef>
              <c:f>'ANALISIS HORIZONTAL ER'!$F$1</c:f>
              <c:strCache>
                <c:ptCount val="1"/>
                <c:pt idx="0">
                  <c:v>2016-2017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'ANALISIS HORIZONTAL ER'!$A$2:$A$10</c:f>
              <c:strCache>
                <c:ptCount val="5"/>
                <c:pt idx="0">
                  <c:v>INGRESOS</c:v>
                </c:pt>
                <c:pt idx="1">
                  <c:v>COSTOS</c:v>
                </c:pt>
                <c:pt idx="2">
                  <c:v>GASTOS FINANCIEROS</c:v>
                </c:pt>
                <c:pt idx="3">
                  <c:v>GASTOS</c:v>
                </c:pt>
                <c:pt idx="4">
                  <c:v>UTILIDAD NETA</c:v>
                </c:pt>
              </c:strCache>
              <c:extLst/>
            </c:strRef>
          </c:cat>
          <c:val>
            <c:numRef>
              <c:f>'ANALISIS HORIZONTAL ER'!$F$2:$F$10</c:f>
              <c:numCache>
                <c:formatCode>0%</c:formatCode>
                <c:ptCount val="5"/>
                <c:pt idx="0">
                  <c:v>-1.6756448001351447E-2</c:v>
                </c:pt>
                <c:pt idx="1">
                  <c:v>-1.8424027332657588E-2</c:v>
                </c:pt>
                <c:pt idx="2">
                  <c:v>-0.15432346722062057</c:v>
                </c:pt>
                <c:pt idx="3">
                  <c:v>-1.5963160691455557E-2</c:v>
                </c:pt>
                <c:pt idx="4">
                  <c:v>-0.28450927417737165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0F58-4BCE-93C6-F9C378ED80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834648656"/>
        <c:axId val="-1834652464"/>
      </c:barChart>
      <c:catAx>
        <c:axId val="-183464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834652464"/>
        <c:crosses val="autoZero"/>
        <c:auto val="1"/>
        <c:lblAlgn val="ctr"/>
        <c:lblOffset val="100"/>
        <c:noMultiLvlLbl val="0"/>
      </c:catAx>
      <c:valAx>
        <c:axId val="-183465246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83464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Analisis Vertical Estado Financiero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'ANALISIS VERTICAL EF'!$B$1</c:f>
              <c:strCache>
                <c:ptCount val="1"/>
                <c:pt idx="0">
                  <c:v>2012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5"/>
              <c:layout>
                <c:manualLayout>
                  <c:x val="-8.6805555555555559E-3"/>
                  <c:y val="2.33535730966837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F6-4087-8DE6-8DCE3186EE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'ANALISIS VERTICAL EF'!$A$2:$A$16</c:f>
              <c:strCache>
                <c:ptCount val="7"/>
                <c:pt idx="0">
                  <c:v>EFECTIVO</c:v>
                </c:pt>
                <c:pt idx="1">
                  <c:v>CUENTAS POR COBRAR CORTO PLAZO</c:v>
                </c:pt>
                <c:pt idx="2">
                  <c:v>INVENTARIO </c:v>
                </c:pt>
                <c:pt idx="3">
                  <c:v>ACTIVO CORRIENTE</c:v>
                </c:pt>
                <c:pt idx="4">
                  <c:v>CUENTAS POR COBRAR LARGO PLAZO </c:v>
                </c:pt>
                <c:pt idx="5">
                  <c:v>ACTIVO FIJO NETO </c:v>
                </c:pt>
                <c:pt idx="6">
                  <c:v>ACTIVO NO CORRIENTE</c:v>
                </c:pt>
              </c:strCache>
              <c:extLst/>
            </c:strRef>
          </c:cat>
          <c:val>
            <c:numRef>
              <c:f>'ANALISIS VERTICAL EF'!$B$2:$B$16</c:f>
              <c:numCache>
                <c:formatCode>0%</c:formatCode>
                <c:ptCount val="7"/>
                <c:pt idx="0">
                  <c:v>5.9071474873681896E-2</c:v>
                </c:pt>
                <c:pt idx="1">
                  <c:v>0.2394960322107173</c:v>
                </c:pt>
                <c:pt idx="2">
                  <c:v>0.17430228151458746</c:v>
                </c:pt>
                <c:pt idx="3">
                  <c:v>0.53724849809166919</c:v>
                </c:pt>
                <c:pt idx="4">
                  <c:v>3.1849667991202071E-4</c:v>
                </c:pt>
                <c:pt idx="5">
                  <c:v>0.44838312469021396</c:v>
                </c:pt>
                <c:pt idx="6">
                  <c:v>0.4627515019083307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2F6-4087-8DE6-8DCE3186EED2}"/>
            </c:ext>
          </c:extLst>
        </c:ser>
        <c:ser>
          <c:idx val="1"/>
          <c:order val="1"/>
          <c:tx>
            <c:strRef>
              <c:f>'ANALISIS VERTICAL EF'!$C$1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3"/>
              <c:layout>
                <c:manualLayout>
                  <c:x val="0"/>
                  <c:y val="-1.6347501167678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F6-4087-8DE6-8DCE3186EED2}"/>
                </c:ext>
              </c:extLst>
            </c:dLbl>
            <c:dLbl>
              <c:idx val="5"/>
              <c:layout>
                <c:manualLayout>
                  <c:x val="-7.2337962962962963E-3"/>
                  <c:y val="-1.1676786548341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2F6-4087-8DE6-8DCE3186EED2}"/>
                </c:ext>
              </c:extLst>
            </c:dLbl>
            <c:dLbl>
              <c:idx val="6"/>
              <c:layout>
                <c:manualLayout>
                  <c:x val="0"/>
                  <c:y val="-1.6347501167678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2F6-4087-8DE6-8DCE3186EE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'ANALISIS VERTICAL EF'!$A$2:$A$16</c:f>
              <c:strCache>
                <c:ptCount val="7"/>
                <c:pt idx="0">
                  <c:v>EFECTIVO</c:v>
                </c:pt>
                <c:pt idx="1">
                  <c:v>CUENTAS POR COBRAR CORTO PLAZO</c:v>
                </c:pt>
                <c:pt idx="2">
                  <c:v>INVENTARIO </c:v>
                </c:pt>
                <c:pt idx="3">
                  <c:v>ACTIVO CORRIENTE</c:v>
                </c:pt>
                <c:pt idx="4">
                  <c:v>CUENTAS POR COBRAR LARGO PLAZO </c:v>
                </c:pt>
                <c:pt idx="5">
                  <c:v>ACTIVO FIJO NETO </c:v>
                </c:pt>
                <c:pt idx="6">
                  <c:v>ACTIVO NO CORRIENTE</c:v>
                </c:pt>
              </c:strCache>
              <c:extLst/>
            </c:strRef>
          </c:cat>
          <c:val>
            <c:numRef>
              <c:f>'ANALISIS VERTICAL EF'!$C$2:$C$16</c:f>
              <c:numCache>
                <c:formatCode>0%</c:formatCode>
                <c:ptCount val="7"/>
                <c:pt idx="0">
                  <c:v>4.4391022457268225E-2</c:v>
                </c:pt>
                <c:pt idx="1">
                  <c:v>0.24966972100520071</c:v>
                </c:pt>
                <c:pt idx="2">
                  <c:v>0.36651967696086568</c:v>
                </c:pt>
                <c:pt idx="3">
                  <c:v>0.53981768246994644</c:v>
                </c:pt>
                <c:pt idx="4">
                  <c:v>2.3327391221819264E-3</c:v>
                </c:pt>
                <c:pt idx="5">
                  <c:v>0.44546725497663625</c:v>
                </c:pt>
                <c:pt idx="6">
                  <c:v>0.46018231753005323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2F6-4087-8DE6-8DCE3186EED2}"/>
            </c:ext>
          </c:extLst>
        </c:ser>
        <c:ser>
          <c:idx val="2"/>
          <c:order val="2"/>
          <c:tx>
            <c:strRef>
              <c:f>'ANALISIS VERTICAL EF'!$D$1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'ANALISIS VERTICAL EF'!$A$2:$A$16</c:f>
              <c:strCache>
                <c:ptCount val="7"/>
                <c:pt idx="0">
                  <c:v>EFECTIVO</c:v>
                </c:pt>
                <c:pt idx="1">
                  <c:v>CUENTAS POR COBRAR CORTO PLAZO</c:v>
                </c:pt>
                <c:pt idx="2">
                  <c:v>INVENTARIO </c:v>
                </c:pt>
                <c:pt idx="3">
                  <c:v>ACTIVO CORRIENTE</c:v>
                </c:pt>
                <c:pt idx="4">
                  <c:v>CUENTAS POR COBRAR LARGO PLAZO </c:v>
                </c:pt>
                <c:pt idx="5">
                  <c:v>ACTIVO FIJO NETO </c:v>
                </c:pt>
                <c:pt idx="6">
                  <c:v>ACTIVO NO CORRIENTE</c:v>
                </c:pt>
              </c:strCache>
              <c:extLst/>
            </c:strRef>
          </c:cat>
          <c:val>
            <c:numRef>
              <c:f>'ANALISIS VERTICAL EF'!$D$2:$D$16</c:f>
              <c:numCache>
                <c:formatCode>0%</c:formatCode>
                <c:ptCount val="7"/>
                <c:pt idx="0">
                  <c:v>4.4167516855714413E-2</c:v>
                </c:pt>
                <c:pt idx="1">
                  <c:v>0.19536970263368333</c:v>
                </c:pt>
                <c:pt idx="2">
                  <c:v>0.19330020264047798</c:v>
                </c:pt>
                <c:pt idx="3">
                  <c:v>0.53109092451366091</c:v>
                </c:pt>
                <c:pt idx="4">
                  <c:v>0</c:v>
                </c:pt>
                <c:pt idx="5">
                  <c:v>0.44268514803592668</c:v>
                </c:pt>
                <c:pt idx="6">
                  <c:v>0.4689090753103653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C2F6-4087-8DE6-8DCE3186EED2}"/>
            </c:ext>
          </c:extLst>
        </c:ser>
        <c:ser>
          <c:idx val="3"/>
          <c:order val="3"/>
          <c:tx>
            <c:strRef>
              <c:f>'ANALISIS VERTICAL EF'!$E$1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'ANALISIS VERTICAL EF'!$A$2:$A$16</c:f>
              <c:strCache>
                <c:ptCount val="7"/>
                <c:pt idx="0">
                  <c:v>EFECTIVO</c:v>
                </c:pt>
                <c:pt idx="1">
                  <c:v>CUENTAS POR COBRAR CORTO PLAZO</c:v>
                </c:pt>
                <c:pt idx="2">
                  <c:v>INVENTARIO </c:v>
                </c:pt>
                <c:pt idx="3">
                  <c:v>ACTIVO CORRIENTE</c:v>
                </c:pt>
                <c:pt idx="4">
                  <c:v>CUENTAS POR COBRAR LARGO PLAZO </c:v>
                </c:pt>
                <c:pt idx="5">
                  <c:v>ACTIVO FIJO NETO </c:v>
                </c:pt>
                <c:pt idx="6">
                  <c:v>ACTIVO NO CORRIENTE</c:v>
                </c:pt>
              </c:strCache>
              <c:extLst/>
            </c:strRef>
          </c:cat>
          <c:val>
            <c:numRef>
              <c:f>'ANALISIS VERTICAL EF'!$E$2:$E$16</c:f>
              <c:numCache>
                <c:formatCode>0%</c:formatCode>
                <c:ptCount val="7"/>
                <c:pt idx="0">
                  <c:v>4.4257833852865087E-2</c:v>
                </c:pt>
                <c:pt idx="1">
                  <c:v>0.22191629568250476</c:v>
                </c:pt>
                <c:pt idx="2">
                  <c:v>0.18111589527551494</c:v>
                </c:pt>
                <c:pt idx="3">
                  <c:v>0.50311831307909283</c:v>
                </c:pt>
                <c:pt idx="4">
                  <c:v>4.9200750292195689E-3</c:v>
                </c:pt>
                <c:pt idx="5">
                  <c:v>0.46901163952622177</c:v>
                </c:pt>
                <c:pt idx="6">
                  <c:v>0.49688168735234139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C2F6-4087-8DE6-8DCE3186EED2}"/>
            </c:ext>
          </c:extLst>
        </c:ser>
        <c:ser>
          <c:idx val="4"/>
          <c:order val="4"/>
          <c:tx>
            <c:strRef>
              <c:f>'ANALISIS VERTICAL EF'!$F$1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4.3402777777777251E-3"/>
                  <c:y val="-7.00607192900522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F6-4087-8DE6-8DCE3186EED2}"/>
                </c:ext>
              </c:extLst>
            </c:dLbl>
            <c:dLbl>
              <c:idx val="3"/>
              <c:layout>
                <c:manualLayout>
                  <c:x val="-4.340277777777778E-3"/>
                  <c:y val="-2.1018215787015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2F6-4087-8DE6-8DCE3186EED2}"/>
                </c:ext>
              </c:extLst>
            </c:dLbl>
            <c:dLbl>
              <c:idx val="6"/>
              <c:layout>
                <c:manualLayout>
                  <c:x val="-2.1218890680033321E-16"/>
                  <c:y val="-2.1018215787015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2F6-4087-8DE6-8DCE3186EE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'ANALISIS VERTICAL EF'!$A$2:$A$16</c:f>
              <c:strCache>
                <c:ptCount val="7"/>
                <c:pt idx="0">
                  <c:v>EFECTIVO</c:v>
                </c:pt>
                <c:pt idx="1">
                  <c:v>CUENTAS POR COBRAR CORTO PLAZO</c:v>
                </c:pt>
                <c:pt idx="2">
                  <c:v>INVENTARIO </c:v>
                </c:pt>
                <c:pt idx="3">
                  <c:v>ACTIVO CORRIENTE</c:v>
                </c:pt>
                <c:pt idx="4">
                  <c:v>CUENTAS POR COBRAR LARGO PLAZO </c:v>
                </c:pt>
                <c:pt idx="5">
                  <c:v>ACTIVO FIJO NETO </c:v>
                </c:pt>
                <c:pt idx="6">
                  <c:v>ACTIVO NO CORRIENTE</c:v>
                </c:pt>
              </c:strCache>
              <c:extLst/>
            </c:strRef>
          </c:cat>
          <c:val>
            <c:numRef>
              <c:f>'ANALISIS VERTICAL EF'!$F$2:$F$16</c:f>
              <c:numCache>
                <c:formatCode>0%</c:formatCode>
                <c:ptCount val="7"/>
                <c:pt idx="0">
                  <c:v>7.4354442921537214E-2</c:v>
                </c:pt>
                <c:pt idx="1">
                  <c:v>0.22140998613896254</c:v>
                </c:pt>
                <c:pt idx="2">
                  <c:v>0.14848834447669984</c:v>
                </c:pt>
                <c:pt idx="3">
                  <c:v>0.50728110386860659</c:v>
                </c:pt>
                <c:pt idx="4">
                  <c:v>2.3600610432323796E-3</c:v>
                </c:pt>
                <c:pt idx="5">
                  <c:v>1.2861379012090042</c:v>
                </c:pt>
                <c:pt idx="6">
                  <c:v>0.49271889621855214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C2F6-4087-8DE6-8DCE3186EED2}"/>
            </c:ext>
          </c:extLst>
        </c:ser>
        <c:ser>
          <c:idx val="5"/>
          <c:order val="5"/>
          <c:tx>
            <c:strRef>
              <c:f>'ANALISIS VERTICAL EF'!$G$1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'ANALISIS VERTICAL EF'!$A$2:$A$16</c:f>
              <c:strCache>
                <c:ptCount val="7"/>
                <c:pt idx="0">
                  <c:v>EFECTIVO</c:v>
                </c:pt>
                <c:pt idx="1">
                  <c:v>CUENTAS POR COBRAR CORTO PLAZO</c:v>
                </c:pt>
                <c:pt idx="2">
                  <c:v>INVENTARIO </c:v>
                </c:pt>
                <c:pt idx="3">
                  <c:v>ACTIVO CORRIENTE</c:v>
                </c:pt>
                <c:pt idx="4">
                  <c:v>CUENTAS POR COBRAR LARGO PLAZO </c:v>
                </c:pt>
                <c:pt idx="5">
                  <c:v>ACTIVO FIJO NETO </c:v>
                </c:pt>
                <c:pt idx="6">
                  <c:v>ACTIVO NO CORRIENTE</c:v>
                </c:pt>
              </c:strCache>
              <c:extLst/>
            </c:strRef>
          </c:cat>
          <c:val>
            <c:numRef>
              <c:f>'ANALISIS VERTICAL EF'!$G$2:$G$16</c:f>
              <c:numCache>
                <c:formatCode>0%</c:formatCode>
                <c:ptCount val="7"/>
                <c:pt idx="0">
                  <c:v>8.1739105771451978E-2</c:v>
                </c:pt>
                <c:pt idx="1">
                  <c:v>0.18167238551022283</c:v>
                </c:pt>
                <c:pt idx="2">
                  <c:v>5.0996317393075787E-2</c:v>
                </c:pt>
                <c:pt idx="3">
                  <c:v>0.50369315061365771</c:v>
                </c:pt>
                <c:pt idx="4">
                  <c:v>4.2967296148870389E-3</c:v>
                </c:pt>
                <c:pt idx="5">
                  <c:v>0.46046648826311198</c:v>
                </c:pt>
                <c:pt idx="6">
                  <c:v>0.49630684956245613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C2F6-4087-8DE6-8DCE3186EE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1834658992"/>
        <c:axId val="-1834651376"/>
      </c:barChart>
      <c:catAx>
        <c:axId val="-183465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834651376"/>
        <c:crosses val="autoZero"/>
        <c:auto val="1"/>
        <c:lblAlgn val="ctr"/>
        <c:lblOffset val="100"/>
        <c:noMultiLvlLbl val="0"/>
      </c:catAx>
      <c:valAx>
        <c:axId val="-183465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83465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Analisis vertical Estado Financiero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'ANALISIS VERTICAL EF'!$B$1</c:f>
              <c:strCache>
                <c:ptCount val="1"/>
                <c:pt idx="0">
                  <c:v>2012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'ANALISIS VERTICAL EF'!$A$2:$A$16</c:f>
              <c:strCache>
                <c:ptCount val="6"/>
                <c:pt idx="0">
                  <c:v>CUENTAS POR PAGAR CORTO PLAZO</c:v>
                </c:pt>
                <c:pt idx="1">
                  <c:v>PASIVO CORRIENTE</c:v>
                </c:pt>
                <c:pt idx="2">
                  <c:v>CUENTAS POR PAGAR LARGO PLAZO</c:v>
                </c:pt>
                <c:pt idx="3">
                  <c:v>PASIVO NO CORRIENTE</c:v>
                </c:pt>
                <c:pt idx="4">
                  <c:v>PASIVOS</c:v>
                </c:pt>
                <c:pt idx="5">
                  <c:v>PATRIMONIO</c:v>
                </c:pt>
              </c:strCache>
              <c:extLst/>
            </c:strRef>
          </c:cat>
          <c:val>
            <c:numRef>
              <c:f>'ANALISIS VERTICAL EF'!$B$2:$B$16</c:f>
              <c:numCache>
                <c:formatCode>0%</c:formatCode>
                <c:ptCount val="6"/>
                <c:pt idx="0">
                  <c:v>0.130647019211445</c:v>
                </c:pt>
                <c:pt idx="1">
                  <c:v>0.32659401684644485</c:v>
                </c:pt>
                <c:pt idx="2">
                  <c:v>1.4418920777898541E-2</c:v>
                </c:pt>
                <c:pt idx="3">
                  <c:v>0.1643886343229185</c:v>
                </c:pt>
                <c:pt idx="4">
                  <c:v>0.49098265116936324</c:v>
                </c:pt>
                <c:pt idx="5">
                  <c:v>0.50901734883063665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26A-4887-A0B7-212758B970DF}"/>
            </c:ext>
          </c:extLst>
        </c:ser>
        <c:ser>
          <c:idx val="1"/>
          <c:order val="1"/>
          <c:tx>
            <c:strRef>
              <c:f>'ANALISIS VERTICAL EF'!$C$1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3"/>
              <c:layout>
                <c:manualLayout>
                  <c:x val="1.849796522382538E-3"/>
                  <c:y val="-3.3370411568409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6A-4887-A0B7-212758B970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'ANALISIS VERTICAL EF'!$A$2:$A$16</c:f>
              <c:strCache>
                <c:ptCount val="6"/>
                <c:pt idx="0">
                  <c:v>CUENTAS POR PAGAR CORTO PLAZO</c:v>
                </c:pt>
                <c:pt idx="1">
                  <c:v>PASIVO CORRIENTE</c:v>
                </c:pt>
                <c:pt idx="2">
                  <c:v>CUENTAS POR PAGAR LARGO PLAZO</c:v>
                </c:pt>
                <c:pt idx="3">
                  <c:v>PASIVO NO CORRIENTE</c:v>
                </c:pt>
                <c:pt idx="4">
                  <c:v>PASIVOS</c:v>
                </c:pt>
                <c:pt idx="5">
                  <c:v>PATRIMONIO</c:v>
                </c:pt>
              </c:strCache>
              <c:extLst/>
            </c:strRef>
          </c:cat>
          <c:val>
            <c:numRef>
              <c:f>'ANALISIS VERTICAL EF'!$C$2:$C$16</c:f>
              <c:numCache>
                <c:formatCode>0%</c:formatCode>
                <c:ptCount val="6"/>
                <c:pt idx="0">
                  <c:v>0.19891052299899348</c:v>
                </c:pt>
                <c:pt idx="1">
                  <c:v>0.34198937470537594</c:v>
                </c:pt>
                <c:pt idx="2">
                  <c:v>4.6388507638329335E-3</c:v>
                </c:pt>
                <c:pt idx="3">
                  <c:v>0.16595710163560937</c:v>
                </c:pt>
                <c:pt idx="4">
                  <c:v>0.50794647634098555</c:v>
                </c:pt>
                <c:pt idx="5">
                  <c:v>0.49205352365901434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26A-4887-A0B7-212758B970DF}"/>
            </c:ext>
          </c:extLst>
        </c:ser>
        <c:ser>
          <c:idx val="2"/>
          <c:order val="2"/>
          <c:tx>
            <c:strRef>
              <c:f>'ANALISIS VERTICAL EF'!$D$1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5.5493895671475798E-3"/>
                  <c:y val="-3.7078235076010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6A-4887-A0B7-212758B970DF}"/>
                </c:ext>
              </c:extLst>
            </c:dLbl>
            <c:dLbl>
              <c:idx val="4"/>
              <c:layout>
                <c:manualLayout>
                  <c:x val="5.5493895671476137E-3"/>
                  <c:y val="-1.1123470522803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6A-4887-A0B7-212758B970DF}"/>
                </c:ext>
              </c:extLst>
            </c:dLbl>
            <c:dLbl>
              <c:idx val="5"/>
              <c:layout>
                <c:manualLayout>
                  <c:x val="-1.849796522382538E-3"/>
                  <c:y val="-2.5954764553207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6A-4887-A0B7-212758B970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'ANALISIS VERTICAL EF'!$A$2:$A$16</c:f>
              <c:strCache>
                <c:ptCount val="6"/>
                <c:pt idx="0">
                  <c:v>CUENTAS POR PAGAR CORTO PLAZO</c:v>
                </c:pt>
                <c:pt idx="1">
                  <c:v>PASIVO CORRIENTE</c:v>
                </c:pt>
                <c:pt idx="2">
                  <c:v>CUENTAS POR PAGAR LARGO PLAZO</c:v>
                </c:pt>
                <c:pt idx="3">
                  <c:v>PASIVO NO CORRIENTE</c:v>
                </c:pt>
                <c:pt idx="4">
                  <c:v>PASIVOS</c:v>
                </c:pt>
                <c:pt idx="5">
                  <c:v>PATRIMONIO</c:v>
                </c:pt>
              </c:strCache>
              <c:extLst/>
            </c:strRef>
          </c:cat>
          <c:val>
            <c:numRef>
              <c:f>'ANALISIS VERTICAL EF'!$D$2:$D$16</c:f>
              <c:numCache>
                <c:formatCode>0%</c:formatCode>
                <c:ptCount val="6"/>
                <c:pt idx="0">
                  <c:v>0.18214130281172919</c:v>
                </c:pt>
                <c:pt idx="1">
                  <c:v>0.3558110044136884</c:v>
                </c:pt>
                <c:pt idx="2">
                  <c:v>8.2887370856587466E-3</c:v>
                </c:pt>
                <c:pt idx="3">
                  <c:v>0.14466347015204001</c:v>
                </c:pt>
                <c:pt idx="4">
                  <c:v>0.50756620108332173</c:v>
                </c:pt>
                <c:pt idx="5">
                  <c:v>0.49243379918063845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E26A-4887-A0B7-212758B970DF}"/>
            </c:ext>
          </c:extLst>
        </c:ser>
        <c:ser>
          <c:idx val="3"/>
          <c:order val="3"/>
          <c:tx>
            <c:strRef>
              <c:f>'ANALISIS VERTICAL EF'!$E$1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5"/>
              <c:layout>
                <c:manualLayout>
                  <c:x val="0"/>
                  <c:y val="-1.853911753800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6A-4887-A0B7-212758B970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'ANALISIS VERTICAL EF'!$A$2:$A$16</c:f>
              <c:strCache>
                <c:ptCount val="6"/>
                <c:pt idx="0">
                  <c:v>CUENTAS POR PAGAR CORTO PLAZO</c:v>
                </c:pt>
                <c:pt idx="1">
                  <c:v>PASIVO CORRIENTE</c:v>
                </c:pt>
                <c:pt idx="2">
                  <c:v>CUENTAS POR PAGAR LARGO PLAZO</c:v>
                </c:pt>
                <c:pt idx="3">
                  <c:v>PASIVO NO CORRIENTE</c:v>
                </c:pt>
                <c:pt idx="4">
                  <c:v>PASIVOS</c:v>
                </c:pt>
                <c:pt idx="5">
                  <c:v>PATRIMONIO</c:v>
                </c:pt>
              </c:strCache>
              <c:extLst/>
            </c:strRef>
          </c:cat>
          <c:val>
            <c:numRef>
              <c:f>'ANALISIS VERTICAL EF'!$E$2:$E$16</c:f>
              <c:numCache>
                <c:formatCode>0%</c:formatCode>
                <c:ptCount val="6"/>
                <c:pt idx="0">
                  <c:v>0.21916739213911171</c:v>
                </c:pt>
                <c:pt idx="1">
                  <c:v>0.32593747439776305</c:v>
                </c:pt>
                <c:pt idx="2">
                  <c:v>4.3042118685728055E-2</c:v>
                </c:pt>
                <c:pt idx="3">
                  <c:v>0.15569021226119073</c:v>
                </c:pt>
                <c:pt idx="4">
                  <c:v>0.48162768665895367</c:v>
                </c:pt>
                <c:pt idx="5">
                  <c:v>0.51837231299589948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E26A-4887-A0B7-212758B970DF}"/>
            </c:ext>
          </c:extLst>
        </c:ser>
        <c:ser>
          <c:idx val="4"/>
          <c:order val="4"/>
          <c:tx>
            <c:strRef>
              <c:f>'ANALISIS VERTICAL EF'!$F$1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6A-4887-A0B7-212758B970DF}"/>
                </c:ext>
              </c:extLst>
            </c:dLbl>
            <c:dLbl>
              <c:idx val="3"/>
              <c:layout>
                <c:manualLayout>
                  <c:x val="-6.7825088966144246E-17"/>
                  <c:y val="-1.8539117538005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26A-4887-A0B7-212758B970DF}"/>
                </c:ext>
              </c:extLst>
            </c:dLbl>
            <c:dLbl>
              <c:idx val="4"/>
              <c:layout>
                <c:manualLayout>
                  <c:x val="-1.3565017793228849E-16"/>
                  <c:y val="1.1123470522803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26A-4887-A0B7-212758B970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'ANALISIS VERTICAL EF'!$A$2:$A$16</c:f>
              <c:strCache>
                <c:ptCount val="6"/>
                <c:pt idx="0">
                  <c:v>CUENTAS POR PAGAR CORTO PLAZO</c:v>
                </c:pt>
                <c:pt idx="1">
                  <c:v>PASIVO CORRIENTE</c:v>
                </c:pt>
                <c:pt idx="2">
                  <c:v>CUENTAS POR PAGAR LARGO PLAZO</c:v>
                </c:pt>
                <c:pt idx="3">
                  <c:v>PASIVO NO CORRIENTE</c:v>
                </c:pt>
                <c:pt idx="4">
                  <c:v>PASIVOS</c:v>
                </c:pt>
                <c:pt idx="5">
                  <c:v>PATRIMONIO</c:v>
                </c:pt>
              </c:strCache>
              <c:extLst/>
            </c:strRef>
          </c:cat>
          <c:val>
            <c:numRef>
              <c:f>'ANALISIS VERTICAL EF'!$F$2:$F$16</c:f>
              <c:numCache>
                <c:formatCode>0%</c:formatCode>
                <c:ptCount val="6"/>
                <c:pt idx="0">
                  <c:v>0.22496173933629102</c:v>
                </c:pt>
                <c:pt idx="1">
                  <c:v>0.31052062627488652</c:v>
                </c:pt>
                <c:pt idx="2">
                  <c:v>4.2788943911628533E-2</c:v>
                </c:pt>
                <c:pt idx="3">
                  <c:v>0.1618770433947288</c:v>
                </c:pt>
                <c:pt idx="4">
                  <c:v>0.47239766966961522</c:v>
                </c:pt>
                <c:pt idx="5">
                  <c:v>0.5276023305918609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E26A-4887-A0B7-212758B970DF}"/>
            </c:ext>
          </c:extLst>
        </c:ser>
        <c:ser>
          <c:idx val="5"/>
          <c:order val="5"/>
          <c:tx>
            <c:strRef>
              <c:f>'ANALISIS VERTICAL EF'!$G$1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'ANALISIS VERTICAL EF'!$A$2:$A$16</c:f>
              <c:strCache>
                <c:ptCount val="6"/>
                <c:pt idx="0">
                  <c:v>CUENTAS POR PAGAR CORTO PLAZO</c:v>
                </c:pt>
                <c:pt idx="1">
                  <c:v>PASIVO CORRIENTE</c:v>
                </c:pt>
                <c:pt idx="2">
                  <c:v>CUENTAS POR PAGAR LARGO PLAZO</c:v>
                </c:pt>
                <c:pt idx="3">
                  <c:v>PASIVO NO CORRIENTE</c:v>
                </c:pt>
                <c:pt idx="4">
                  <c:v>PASIVOS</c:v>
                </c:pt>
                <c:pt idx="5">
                  <c:v>PATRIMONIO</c:v>
                </c:pt>
              </c:strCache>
              <c:extLst/>
            </c:strRef>
          </c:cat>
          <c:val>
            <c:numRef>
              <c:f>'ANALISIS VERTICAL EF'!$G$2:$G$16</c:f>
              <c:numCache>
                <c:formatCode>0%</c:formatCode>
                <c:ptCount val="6"/>
                <c:pt idx="0">
                  <c:v>0.21689265525839904</c:v>
                </c:pt>
                <c:pt idx="1">
                  <c:v>0.29470603381711108</c:v>
                </c:pt>
                <c:pt idx="2">
                  <c:v>3.0588987106324787E-2</c:v>
                </c:pt>
                <c:pt idx="3">
                  <c:v>0.14402834225163191</c:v>
                </c:pt>
                <c:pt idx="4">
                  <c:v>0.43873437606874299</c:v>
                </c:pt>
                <c:pt idx="5">
                  <c:v>0.56126562375514233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E26A-4887-A0B7-212758B970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1834659536"/>
        <c:axId val="-1834657360"/>
      </c:barChart>
      <c:catAx>
        <c:axId val="-183465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834657360"/>
        <c:crosses val="autoZero"/>
        <c:auto val="1"/>
        <c:lblAlgn val="ctr"/>
        <c:lblOffset val="100"/>
        <c:noMultiLvlLbl val="0"/>
      </c:catAx>
      <c:valAx>
        <c:axId val="-183465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83465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Análisis vertical estado de resultados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'ANALISIS VERTICAL ER'!$B$1</c:f>
              <c:strCache>
                <c:ptCount val="1"/>
                <c:pt idx="0">
                  <c:v>2012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'ANALISIS VERTICAL ER'!$A$2:$A$10</c:f>
              <c:strCache>
                <c:ptCount val="4"/>
                <c:pt idx="0">
                  <c:v>COSTOS</c:v>
                </c:pt>
                <c:pt idx="1">
                  <c:v>GASTOS FINANCIEROS</c:v>
                </c:pt>
                <c:pt idx="2">
                  <c:v>GASTOS</c:v>
                </c:pt>
                <c:pt idx="3">
                  <c:v>UTILIDAD NETA</c:v>
                </c:pt>
              </c:strCache>
              <c:extLst/>
            </c:strRef>
          </c:cat>
          <c:val>
            <c:numRef>
              <c:f>'ANALISIS VERTICAL ER'!$B$2:$B$10</c:f>
              <c:numCache>
                <c:formatCode>0%</c:formatCode>
                <c:ptCount val="4"/>
                <c:pt idx="0">
                  <c:v>0.74066097647974694</c:v>
                </c:pt>
                <c:pt idx="1">
                  <c:v>8.6784010726824803E-3</c:v>
                </c:pt>
                <c:pt idx="2">
                  <c:v>0.17511123518213931</c:v>
                </c:pt>
                <c:pt idx="3">
                  <c:v>6.0617094791476513E-2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CDD-47C2-AA52-C58BF86544BA}"/>
            </c:ext>
          </c:extLst>
        </c:ser>
        <c:ser>
          <c:idx val="1"/>
          <c:order val="1"/>
          <c:tx>
            <c:strRef>
              <c:f>'ANALISIS VERTICAL ER'!$C$1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-2.123142250530785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DD-47C2-AA52-C58BF86544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'ANALISIS VERTICAL ER'!$A$2:$A$10</c:f>
              <c:strCache>
                <c:ptCount val="4"/>
                <c:pt idx="0">
                  <c:v>COSTOS</c:v>
                </c:pt>
                <c:pt idx="1">
                  <c:v>GASTOS FINANCIEROS</c:v>
                </c:pt>
                <c:pt idx="2">
                  <c:v>GASTOS</c:v>
                </c:pt>
                <c:pt idx="3">
                  <c:v>UTILIDAD NETA</c:v>
                </c:pt>
              </c:strCache>
              <c:extLst/>
            </c:strRef>
          </c:cat>
          <c:val>
            <c:numRef>
              <c:f>'ANALISIS VERTICAL ER'!$C$2:$C$10</c:f>
              <c:numCache>
                <c:formatCode>0%</c:formatCode>
                <c:ptCount val="4"/>
                <c:pt idx="0">
                  <c:v>0.70981742014767601</c:v>
                </c:pt>
                <c:pt idx="1">
                  <c:v>8.588372633834742E-3</c:v>
                </c:pt>
                <c:pt idx="2">
                  <c:v>0.21520632562161535</c:v>
                </c:pt>
                <c:pt idx="3">
                  <c:v>6.3098429577960163E-2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CDD-47C2-AA52-C58BF86544BA}"/>
            </c:ext>
          </c:extLst>
        </c:ser>
        <c:ser>
          <c:idx val="2"/>
          <c:order val="2"/>
          <c:tx>
            <c:strRef>
              <c:f>'ANALISIS VERTICAL ER'!$D$1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-2.1231422505307855E-3"/>
                  <c:y val="-3.792667509481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DD-47C2-AA52-C58BF86544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'ANALISIS VERTICAL ER'!$A$2:$A$10</c:f>
              <c:strCache>
                <c:ptCount val="4"/>
                <c:pt idx="0">
                  <c:v>COSTOS</c:v>
                </c:pt>
                <c:pt idx="1">
                  <c:v>GASTOS FINANCIEROS</c:v>
                </c:pt>
                <c:pt idx="2">
                  <c:v>GASTOS</c:v>
                </c:pt>
                <c:pt idx="3">
                  <c:v>UTILIDAD NETA</c:v>
                </c:pt>
              </c:strCache>
              <c:extLst/>
            </c:strRef>
          </c:cat>
          <c:val>
            <c:numRef>
              <c:f>'ANALISIS VERTICAL ER'!$D$2:$D$10</c:f>
              <c:numCache>
                <c:formatCode>0%</c:formatCode>
                <c:ptCount val="4"/>
                <c:pt idx="0">
                  <c:v>0.72539574932974427</c:v>
                </c:pt>
                <c:pt idx="1">
                  <c:v>7.1412967299441694E-3</c:v>
                </c:pt>
                <c:pt idx="2">
                  <c:v>0.19599649152507603</c:v>
                </c:pt>
                <c:pt idx="3">
                  <c:v>6.0473511796248922E-2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CDD-47C2-AA52-C58BF86544BA}"/>
            </c:ext>
          </c:extLst>
        </c:ser>
        <c:ser>
          <c:idx val="3"/>
          <c:order val="3"/>
          <c:tx>
            <c:strRef>
              <c:f>'ANALISIS VERTICAL ER'!$E$1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1231422505307855E-3"/>
                  <c:y val="-1.685630004214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DD-47C2-AA52-C58BF86544BA}"/>
                </c:ext>
              </c:extLst>
            </c:dLbl>
            <c:dLbl>
              <c:idx val="2"/>
              <c:layout>
                <c:manualLayout>
                  <c:x val="-2.1231422505308636E-3"/>
                  <c:y val="4.214075010535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DD-47C2-AA52-C58BF86544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'ANALISIS VERTICAL ER'!$A$2:$A$10</c:f>
              <c:strCache>
                <c:ptCount val="4"/>
                <c:pt idx="0">
                  <c:v>COSTOS</c:v>
                </c:pt>
                <c:pt idx="1">
                  <c:v>GASTOS FINANCIEROS</c:v>
                </c:pt>
                <c:pt idx="2">
                  <c:v>GASTOS</c:v>
                </c:pt>
                <c:pt idx="3">
                  <c:v>UTILIDAD NETA</c:v>
                </c:pt>
              </c:strCache>
              <c:extLst/>
            </c:strRef>
          </c:cat>
          <c:val>
            <c:numRef>
              <c:f>'ANALISIS VERTICAL ER'!$E$2:$E$10</c:f>
              <c:numCache>
                <c:formatCode>0%</c:formatCode>
                <c:ptCount val="4"/>
                <c:pt idx="0">
                  <c:v>0.73340004211854004</c:v>
                </c:pt>
                <c:pt idx="1">
                  <c:v>1.2140746985806691E-2</c:v>
                </c:pt>
                <c:pt idx="2">
                  <c:v>0.19581327240364443</c:v>
                </c:pt>
                <c:pt idx="3">
                  <c:v>7.8405012771915528E-2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5CDD-47C2-AA52-C58BF86544BA}"/>
            </c:ext>
          </c:extLst>
        </c:ser>
        <c:ser>
          <c:idx val="4"/>
          <c:order val="4"/>
          <c:tx>
            <c:strRef>
              <c:f>'ANALISIS VERTICAL ER'!$F$1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'ANALISIS VERTICAL ER'!$A$2:$A$10</c:f>
              <c:strCache>
                <c:ptCount val="4"/>
                <c:pt idx="0">
                  <c:v>COSTOS</c:v>
                </c:pt>
                <c:pt idx="1">
                  <c:v>GASTOS FINANCIEROS</c:v>
                </c:pt>
                <c:pt idx="2">
                  <c:v>GASTOS</c:v>
                </c:pt>
                <c:pt idx="3">
                  <c:v>UTILIDAD NETA</c:v>
                </c:pt>
              </c:strCache>
              <c:extLst/>
            </c:strRef>
          </c:cat>
          <c:val>
            <c:numRef>
              <c:f>'ANALISIS VERTICAL ER'!$F$2:$F$10</c:f>
              <c:numCache>
                <c:formatCode>0%</c:formatCode>
                <c:ptCount val="4"/>
                <c:pt idx="0">
                  <c:v>0.71461338110410977</c:v>
                </c:pt>
                <c:pt idx="1">
                  <c:v>1.3955842735936912E-2</c:v>
                </c:pt>
                <c:pt idx="2">
                  <c:v>0.22732758999037941</c:v>
                </c:pt>
                <c:pt idx="3">
                  <c:v>7.7967522055830574E-2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5CDD-47C2-AA52-C58BF86544BA}"/>
            </c:ext>
          </c:extLst>
        </c:ser>
        <c:ser>
          <c:idx val="5"/>
          <c:order val="5"/>
          <c:tx>
            <c:strRef>
              <c:f>'ANALISIS VERTICAL ER'!$G$1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-2.1070375052675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DD-47C2-AA52-C58BF86544BA}"/>
                </c:ext>
              </c:extLst>
            </c:dLbl>
            <c:dLbl>
              <c:idx val="2"/>
              <c:layout>
                <c:manualLayout>
                  <c:x val="1.0615711252653927E-2"/>
                  <c:y val="-7.72571493786295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CDD-47C2-AA52-C58BF86544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'ANALISIS VERTICAL ER'!$A$2:$A$10</c:f>
              <c:strCache>
                <c:ptCount val="4"/>
                <c:pt idx="0">
                  <c:v>COSTOS</c:v>
                </c:pt>
                <c:pt idx="1">
                  <c:v>GASTOS FINANCIEROS</c:v>
                </c:pt>
                <c:pt idx="2">
                  <c:v>GASTOS</c:v>
                </c:pt>
                <c:pt idx="3">
                  <c:v>UTILIDAD NETA</c:v>
                </c:pt>
              </c:strCache>
              <c:extLst/>
            </c:strRef>
          </c:cat>
          <c:val>
            <c:numRef>
              <c:f>'ANALISIS VERTICAL ER'!$G$2:$G$10</c:f>
              <c:numCache>
                <c:formatCode>0%</c:formatCode>
                <c:ptCount val="4"/>
                <c:pt idx="0">
                  <c:v>0.71340139806920289</c:v>
                </c:pt>
                <c:pt idx="1">
                  <c:v>1.2003260710890111E-2</c:v>
                </c:pt>
                <c:pt idx="2">
                  <c:v>0.22751099937248215</c:v>
                </c:pt>
                <c:pt idx="3">
                  <c:v>7.5106756611857312E-2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5CDD-47C2-AA52-C58BF86544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1834650288"/>
        <c:axId val="-1834649744"/>
      </c:barChart>
      <c:catAx>
        <c:axId val="-183465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834649744"/>
        <c:crosses val="autoZero"/>
        <c:auto val="1"/>
        <c:lblAlgn val="ctr"/>
        <c:lblOffset val="100"/>
        <c:noMultiLvlLbl val="0"/>
      </c:catAx>
      <c:valAx>
        <c:axId val="-183464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83465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EVA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AÑOS</c:v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EVA!$B$212:$B$217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EVA!$H$212:$H$217</c:f>
              <c:numCache>
                <c:formatCode>0.000</c:formatCode>
                <c:ptCount val="6"/>
                <c:pt idx="0">
                  <c:v>149804.51915931431</c:v>
                </c:pt>
                <c:pt idx="1">
                  <c:v>96636.918556342804</c:v>
                </c:pt>
                <c:pt idx="2">
                  <c:v>72770.018954342813</c:v>
                </c:pt>
                <c:pt idx="3">
                  <c:v>44469.236084285774</c:v>
                </c:pt>
                <c:pt idx="4">
                  <c:v>203899.52106528566</c:v>
                </c:pt>
                <c:pt idx="5">
                  <c:v>132039.35577519998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EC-494C-B3E3-0DCCC8D11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834660624"/>
        <c:axId val="-18346481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v>VARIACION</c:v>
                </c:tx>
                <c:spPr>
                  <a:gradFill rotWithShape="1"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80000">
                        <a:schemeClr val="accent1">
                          <a:shade val="93000"/>
                          <a:satMod val="130000"/>
                        </a:schemeClr>
                      </a:gs>
                      <a:gs pos="100000">
                        <a:schemeClr val="accent1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EVA!$B$212:$B$217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EVA!$I$213:$I$217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-35.491319555205649</c:v>
                      </c:pt>
                      <c:pt idx="1">
                        <c:v>-24.697496524669017</c:v>
                      </c:pt>
                      <c:pt idx="2">
                        <c:v>-38.890718013710348</c:v>
                      </c:pt>
                      <c:pt idx="3">
                        <c:v>358.51815551501738</c:v>
                      </c:pt>
                      <c:pt idx="4">
                        <c:v>-35.242929907165944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6EC-494C-B3E3-0DCCC8D110E8}"/>
                  </c:ext>
                </c:extLst>
              </c15:ser>
            </c15:filteredBarSeries>
          </c:ext>
        </c:extLst>
      </c:barChart>
      <c:catAx>
        <c:axId val="-183466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834648112"/>
        <c:crosses val="autoZero"/>
        <c:auto val="1"/>
        <c:lblAlgn val="ctr"/>
        <c:lblOffset val="100"/>
        <c:noMultiLvlLbl val="0"/>
      </c:catAx>
      <c:valAx>
        <c:axId val="-183464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83466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solidFill>
        <a:schemeClr val="bg2">
          <a:lumMod val="10000"/>
        </a:schemeClr>
      </a:solidFill>
    </a:ln>
    <a:effectLst/>
  </c:spPr>
  <c:txPr>
    <a:bodyPr/>
    <a:lstStyle/>
    <a:p>
      <a:pPr>
        <a:defRPr>
          <a:solidFill>
            <a:schemeClr val="bg2">
              <a:lumMod val="10000"/>
            </a:schemeClr>
          </a:solidFill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3361D8-1DFB-4F2E-ABA3-7C0C46E255FA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AFC993D9-B0C1-4D07-BE14-061AC35AFC42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VARIABLES</a:t>
          </a:r>
          <a:endParaRPr lang="es-ES" sz="1400" b="1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D15245-FC01-4551-9295-0A6D65E325B9}" type="parTrans" cxnId="{F2DC8604-88AC-44A7-8B32-22A2E10FAB00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8C4E30-D94C-4AB0-953C-727C3FE551A2}" type="sibTrans" cxnId="{F2DC8604-88AC-44A7-8B32-22A2E10FAB00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D501B2-4569-45B3-A991-8AA6247FA35A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Variables Independientes</a:t>
          </a:r>
          <a:endParaRPr lang="es-ES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601101-FB66-4202-8557-A24540D372D1}" type="parTrans" cxnId="{4A0CA14A-8F9B-4C2A-AAE8-A1C5656DD9C8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7B5176-3F99-4605-8F2B-A4A3019063D6}" type="sibTrans" cxnId="{4A0CA14A-8F9B-4C2A-AAE8-A1C5656DD9C8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BBF4C4-804C-416F-82A6-0B8BCF046D99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Endeudamiento del Activo</a:t>
          </a:r>
          <a:endParaRPr lang="es-ES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CC35B1-0F5B-4393-B660-808B28C2D4DF}" type="parTrans" cxnId="{26C05034-C013-46EA-9C6E-0343D7474218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AB962C-0720-48C3-B501-27221D0ECC88}" type="sibTrans" cxnId="{26C05034-C013-46EA-9C6E-0343D7474218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E8C569-4A58-43C0-807C-176BCFD3AEB8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Endeudamiento del patrimonio</a:t>
          </a:r>
          <a:endParaRPr lang="es-ES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9D8017-5FB3-4A6E-BFA2-9B16C9B72AC3}" type="parTrans" cxnId="{7A773D18-3832-4F31-8906-F271194757B1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B2BBA7-0C34-461C-B81C-DC14916E37F3}" type="sibTrans" cxnId="{7A773D18-3832-4F31-8906-F271194757B1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8FE8C0-8DB0-4F9C-BAFA-F06FCAA714AE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Liquidez</a:t>
          </a:r>
          <a:endParaRPr lang="es-ES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732223-2ABD-4D56-AF5D-A2C159B76467}" type="parTrans" cxnId="{67A7A1DA-5FA3-482E-942A-B790661F9A87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3DC1A7-9CA8-4D8D-A057-388BBD96BA2E}" type="sibTrans" cxnId="{67A7A1DA-5FA3-482E-942A-B790661F9A87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0892A-6A1F-4B44-BD7E-4C5A148BC729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Apalancamiento financiero</a:t>
          </a:r>
          <a:endParaRPr lang="es-ES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E69A2-FFF5-4F07-860F-89C88FCBA4D1}" type="sibTrans" cxnId="{A75D4923-B047-4288-A101-71CD060B0939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F8A066-3D6C-4A06-9355-FED681349BEB}" type="parTrans" cxnId="{A75D4923-B047-4288-A101-71CD060B0939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6BE803-BA7C-4BAB-851D-855B5580A4AB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 dependiente</a:t>
          </a:r>
          <a:endParaRPr lang="es-ES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7E1C04-3AA7-465A-8AEE-4A38F7F09AB5}" type="sibTrans" cxnId="{DE671EF8-AE39-4D83-A542-6ACD7FDA7059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A7E73A-F13A-47CC-80DD-E66B7DCB2127}" type="parTrans" cxnId="{DE671EF8-AE39-4D83-A542-6ACD7FDA7059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DDB93-6142-4D26-97A3-1ECDA168846A}">
      <dgm:prSet custT="1"/>
      <dgm:spPr/>
      <dgm:t>
        <a:bodyPr/>
        <a:lstStyle/>
        <a:p>
          <a:r>
            <a:rPr lang="es-ES" sz="1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Apalancamiento</a:t>
          </a:r>
          <a:endParaRPr lang="es-ES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D3AC16-E317-43A6-9272-AE7E1ABEA30A}" type="parTrans" cxnId="{D7212EEF-4F14-4759-90FF-915743DC7599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78C505-D2E9-47BE-90A7-B1A3D067F333}" type="sibTrans" cxnId="{D7212EEF-4F14-4759-90FF-915743DC7599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A1FAE-A3EA-4FE4-AAC8-B43B5FCB6914}">
      <dgm:prSet custT="1"/>
      <dgm:spPr/>
      <dgm:t>
        <a:bodyPr/>
        <a:lstStyle/>
        <a:p>
          <a:r>
            <a:rPr lang="es-ES" sz="1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Endeudamiento del activo fijo</a:t>
          </a:r>
          <a:endParaRPr lang="es-ES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EFF47-E280-492F-9A3A-B641B6D9CD01}" type="parTrans" cxnId="{2380FBF1-8849-4602-8BC0-C12D121FF3FC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BAD307-A7C8-4959-8CDC-0C294BE7CA47}" type="sibTrans" cxnId="{2380FBF1-8849-4602-8BC0-C12D121FF3FC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EE4409-6A3E-44AF-9FCD-068AF7BDEF85}" type="pres">
      <dgm:prSet presAssocID="{AC3361D8-1DFB-4F2E-ABA3-7C0C46E255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DAC08DF-E271-42F0-9DDD-EF9863BC13AA}" type="pres">
      <dgm:prSet presAssocID="{AFC993D9-B0C1-4D07-BE14-061AC35AFC42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54C7E13-FCB4-4316-AF3C-EC2B59CB2292}" type="pres">
      <dgm:prSet presAssocID="{AFC993D9-B0C1-4D07-BE14-061AC35AFC42}" presName="rootComposite1" presStyleCnt="0"/>
      <dgm:spPr/>
      <dgm:t>
        <a:bodyPr/>
        <a:lstStyle/>
        <a:p>
          <a:endParaRPr lang="es-ES"/>
        </a:p>
      </dgm:t>
    </dgm:pt>
    <dgm:pt modelId="{91FF057F-640F-415D-BEBA-97CD44E445E5}" type="pres">
      <dgm:prSet presAssocID="{AFC993D9-B0C1-4D07-BE14-061AC35AFC42}" presName="rootText1" presStyleLbl="node0" presStyleIdx="0" presStyleCnt="1" custScaleX="84920" custScaleY="120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B5DF2D-E704-47BE-8071-3F31A7517D34}" type="pres">
      <dgm:prSet presAssocID="{AFC993D9-B0C1-4D07-BE14-061AC35AFC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7FFF1D-A5E8-49C3-8CDD-BAA324B1A143}" type="pres">
      <dgm:prSet presAssocID="{AFC993D9-B0C1-4D07-BE14-061AC35AFC42}" presName="hierChild2" presStyleCnt="0"/>
      <dgm:spPr/>
      <dgm:t>
        <a:bodyPr/>
        <a:lstStyle/>
        <a:p>
          <a:endParaRPr lang="es-ES"/>
        </a:p>
      </dgm:t>
    </dgm:pt>
    <dgm:pt modelId="{A130050D-00D0-4F8F-88EC-38C8DA2DE4D6}" type="pres">
      <dgm:prSet presAssocID="{A8601101-FB66-4202-8557-A24540D372D1}" presName="Name64" presStyleLbl="parChTrans1D2" presStyleIdx="0" presStyleCnt="2"/>
      <dgm:spPr/>
      <dgm:t>
        <a:bodyPr/>
        <a:lstStyle/>
        <a:p>
          <a:endParaRPr lang="es-ES"/>
        </a:p>
      </dgm:t>
    </dgm:pt>
    <dgm:pt modelId="{45A54D5E-D529-4701-98B1-B73B87668DDB}" type="pres">
      <dgm:prSet presAssocID="{4CD501B2-4569-45B3-A991-8AA6247FA35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56E2652-51C5-4042-ACFD-549AA2BAA64B}" type="pres">
      <dgm:prSet presAssocID="{4CD501B2-4569-45B3-A991-8AA6247FA35A}" presName="rootComposite" presStyleCnt="0"/>
      <dgm:spPr/>
      <dgm:t>
        <a:bodyPr/>
        <a:lstStyle/>
        <a:p>
          <a:endParaRPr lang="es-ES"/>
        </a:p>
      </dgm:t>
    </dgm:pt>
    <dgm:pt modelId="{148034C8-C2E9-4CE5-927A-33AF70490A02}" type="pres">
      <dgm:prSet presAssocID="{4CD501B2-4569-45B3-A991-8AA6247FA35A}" presName="rootText" presStyleLbl="node2" presStyleIdx="0" presStyleCnt="2" custScaleX="91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357C35-12E2-48DA-810B-56AAACFA49B2}" type="pres">
      <dgm:prSet presAssocID="{4CD501B2-4569-45B3-A991-8AA6247FA35A}" presName="rootConnector" presStyleLbl="node2" presStyleIdx="0" presStyleCnt="2"/>
      <dgm:spPr/>
      <dgm:t>
        <a:bodyPr/>
        <a:lstStyle/>
        <a:p>
          <a:endParaRPr lang="es-ES"/>
        </a:p>
      </dgm:t>
    </dgm:pt>
    <dgm:pt modelId="{B45D2DFE-E13F-42FD-9A29-9D618A115822}" type="pres">
      <dgm:prSet presAssocID="{4CD501B2-4569-45B3-A991-8AA6247FA35A}" presName="hierChild4" presStyleCnt="0"/>
      <dgm:spPr/>
      <dgm:t>
        <a:bodyPr/>
        <a:lstStyle/>
        <a:p>
          <a:endParaRPr lang="es-ES"/>
        </a:p>
      </dgm:t>
    </dgm:pt>
    <dgm:pt modelId="{6B7C0510-8709-479A-90B9-DBE38C2B0451}" type="pres">
      <dgm:prSet presAssocID="{A8CC35B1-0F5B-4393-B660-808B28C2D4DF}" presName="Name64" presStyleLbl="parChTrans1D3" presStyleIdx="0" presStyleCnt="6"/>
      <dgm:spPr/>
      <dgm:t>
        <a:bodyPr/>
        <a:lstStyle/>
        <a:p>
          <a:endParaRPr lang="es-ES"/>
        </a:p>
      </dgm:t>
    </dgm:pt>
    <dgm:pt modelId="{CB7E5C9F-1D0A-4D80-89ED-FAD7DB7C6DE1}" type="pres">
      <dgm:prSet presAssocID="{62BBF4C4-804C-416F-82A6-0B8BCF046D9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779C2CA-5E3A-4142-B9EE-505EAE139204}" type="pres">
      <dgm:prSet presAssocID="{62BBF4C4-804C-416F-82A6-0B8BCF046D99}" presName="rootComposite" presStyleCnt="0"/>
      <dgm:spPr/>
      <dgm:t>
        <a:bodyPr/>
        <a:lstStyle/>
        <a:p>
          <a:endParaRPr lang="es-ES"/>
        </a:p>
      </dgm:t>
    </dgm:pt>
    <dgm:pt modelId="{B96178F2-B237-4A0E-965F-CCA63CF8CB0E}" type="pres">
      <dgm:prSet presAssocID="{62BBF4C4-804C-416F-82A6-0B8BCF046D99}" presName="rootText" presStyleLbl="node3" presStyleIdx="0" presStyleCnt="6" custScaleX="87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C7927B-8248-472D-8ADC-EC3975953D35}" type="pres">
      <dgm:prSet presAssocID="{62BBF4C4-804C-416F-82A6-0B8BCF046D99}" presName="rootConnector" presStyleLbl="node3" presStyleIdx="0" presStyleCnt="6"/>
      <dgm:spPr/>
      <dgm:t>
        <a:bodyPr/>
        <a:lstStyle/>
        <a:p>
          <a:endParaRPr lang="es-ES"/>
        </a:p>
      </dgm:t>
    </dgm:pt>
    <dgm:pt modelId="{FE62371F-1E7A-4B67-B2E3-C72BD72236FA}" type="pres">
      <dgm:prSet presAssocID="{62BBF4C4-804C-416F-82A6-0B8BCF046D99}" presName="hierChild4" presStyleCnt="0"/>
      <dgm:spPr/>
      <dgm:t>
        <a:bodyPr/>
        <a:lstStyle/>
        <a:p>
          <a:endParaRPr lang="es-ES"/>
        </a:p>
      </dgm:t>
    </dgm:pt>
    <dgm:pt modelId="{24256773-E76C-422F-B887-DC21685211CB}" type="pres">
      <dgm:prSet presAssocID="{62BBF4C4-804C-416F-82A6-0B8BCF046D99}" presName="hierChild5" presStyleCnt="0"/>
      <dgm:spPr/>
      <dgm:t>
        <a:bodyPr/>
        <a:lstStyle/>
        <a:p>
          <a:endParaRPr lang="es-ES"/>
        </a:p>
      </dgm:t>
    </dgm:pt>
    <dgm:pt modelId="{AF4DEFB4-85DE-4412-AEBE-B8F1C52B11D4}" type="pres">
      <dgm:prSet presAssocID="{8B9D8017-5FB3-4A6E-BFA2-9B16C9B72AC3}" presName="Name64" presStyleLbl="parChTrans1D3" presStyleIdx="1" presStyleCnt="6"/>
      <dgm:spPr/>
      <dgm:t>
        <a:bodyPr/>
        <a:lstStyle/>
        <a:p>
          <a:endParaRPr lang="es-ES"/>
        </a:p>
      </dgm:t>
    </dgm:pt>
    <dgm:pt modelId="{7F4BD1F5-9639-4790-9490-B08970AEAAAF}" type="pres">
      <dgm:prSet presAssocID="{C2E8C569-4A58-43C0-807C-176BCFD3AE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9451AC5-000C-4EE2-B033-F4E741168AB8}" type="pres">
      <dgm:prSet presAssocID="{C2E8C569-4A58-43C0-807C-176BCFD3AEB8}" presName="rootComposite" presStyleCnt="0"/>
      <dgm:spPr/>
      <dgm:t>
        <a:bodyPr/>
        <a:lstStyle/>
        <a:p>
          <a:endParaRPr lang="es-ES"/>
        </a:p>
      </dgm:t>
    </dgm:pt>
    <dgm:pt modelId="{7992FD62-6206-4D20-B0A2-3643C5BD41B9}" type="pres">
      <dgm:prSet presAssocID="{C2E8C569-4A58-43C0-807C-176BCFD3AEB8}" presName="rootText" presStyleLbl="node3" presStyleIdx="1" presStyleCnt="6" custScaleX="87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323E68-4F26-44D2-899D-4B8C6F2071F8}" type="pres">
      <dgm:prSet presAssocID="{C2E8C569-4A58-43C0-807C-176BCFD3AEB8}" presName="rootConnector" presStyleLbl="node3" presStyleIdx="1" presStyleCnt="6"/>
      <dgm:spPr/>
      <dgm:t>
        <a:bodyPr/>
        <a:lstStyle/>
        <a:p>
          <a:endParaRPr lang="es-ES"/>
        </a:p>
      </dgm:t>
    </dgm:pt>
    <dgm:pt modelId="{DA22A892-6F33-4341-B93A-0A80CC74BFDF}" type="pres">
      <dgm:prSet presAssocID="{C2E8C569-4A58-43C0-807C-176BCFD3AEB8}" presName="hierChild4" presStyleCnt="0"/>
      <dgm:spPr/>
      <dgm:t>
        <a:bodyPr/>
        <a:lstStyle/>
        <a:p>
          <a:endParaRPr lang="es-ES"/>
        </a:p>
      </dgm:t>
    </dgm:pt>
    <dgm:pt modelId="{2B42D4A3-CBC0-4A51-8E13-BA45A08C2882}" type="pres">
      <dgm:prSet presAssocID="{C2E8C569-4A58-43C0-807C-176BCFD3AEB8}" presName="hierChild5" presStyleCnt="0"/>
      <dgm:spPr/>
      <dgm:t>
        <a:bodyPr/>
        <a:lstStyle/>
        <a:p>
          <a:endParaRPr lang="es-ES"/>
        </a:p>
      </dgm:t>
    </dgm:pt>
    <dgm:pt modelId="{05871885-E475-489A-BB0B-19317BCA82F5}" type="pres">
      <dgm:prSet presAssocID="{8D6EFF47-E280-492F-9A3A-B641B6D9CD01}" presName="Name64" presStyleLbl="parChTrans1D3" presStyleIdx="2" presStyleCnt="6"/>
      <dgm:spPr/>
      <dgm:t>
        <a:bodyPr/>
        <a:lstStyle/>
        <a:p>
          <a:endParaRPr lang="es-ES"/>
        </a:p>
      </dgm:t>
    </dgm:pt>
    <dgm:pt modelId="{D1F786D4-F1FA-41A8-BD95-304DA6AE559A}" type="pres">
      <dgm:prSet presAssocID="{0FEA1FAE-A3EA-4FE4-AAC8-B43B5FCB6914}" presName="hierRoot2" presStyleCnt="0">
        <dgm:presLayoutVars>
          <dgm:hierBranch val="init"/>
        </dgm:presLayoutVars>
      </dgm:prSet>
      <dgm:spPr/>
    </dgm:pt>
    <dgm:pt modelId="{EC0FCF27-4B98-4D8B-85F6-B2C5D0721662}" type="pres">
      <dgm:prSet presAssocID="{0FEA1FAE-A3EA-4FE4-AAC8-B43B5FCB6914}" presName="rootComposite" presStyleCnt="0"/>
      <dgm:spPr/>
    </dgm:pt>
    <dgm:pt modelId="{1C8FC95F-5A53-4371-AD82-46426925351B}" type="pres">
      <dgm:prSet presAssocID="{0FEA1FAE-A3EA-4FE4-AAC8-B43B5FCB6914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D95962-04EA-470A-9301-B722D40D749A}" type="pres">
      <dgm:prSet presAssocID="{0FEA1FAE-A3EA-4FE4-AAC8-B43B5FCB6914}" presName="rootConnector" presStyleLbl="node3" presStyleIdx="2" presStyleCnt="6"/>
      <dgm:spPr/>
      <dgm:t>
        <a:bodyPr/>
        <a:lstStyle/>
        <a:p>
          <a:endParaRPr lang="es-ES"/>
        </a:p>
      </dgm:t>
    </dgm:pt>
    <dgm:pt modelId="{300B8A35-1325-43BA-A3B6-E1F2BC941EAA}" type="pres">
      <dgm:prSet presAssocID="{0FEA1FAE-A3EA-4FE4-AAC8-B43B5FCB6914}" presName="hierChild4" presStyleCnt="0"/>
      <dgm:spPr/>
    </dgm:pt>
    <dgm:pt modelId="{A742B023-81E4-4E9D-A705-F8B8609DB7AD}" type="pres">
      <dgm:prSet presAssocID="{0FEA1FAE-A3EA-4FE4-AAC8-B43B5FCB6914}" presName="hierChild5" presStyleCnt="0"/>
      <dgm:spPr/>
    </dgm:pt>
    <dgm:pt modelId="{B11022BE-422F-46C9-B2D4-3734E2021EDC}" type="pres">
      <dgm:prSet presAssocID="{AFD3AC16-E317-43A6-9272-AE7E1ABEA30A}" presName="Name64" presStyleLbl="parChTrans1D3" presStyleIdx="3" presStyleCnt="6"/>
      <dgm:spPr/>
      <dgm:t>
        <a:bodyPr/>
        <a:lstStyle/>
        <a:p>
          <a:endParaRPr lang="es-ES"/>
        </a:p>
      </dgm:t>
    </dgm:pt>
    <dgm:pt modelId="{8CA875AB-5B12-4DCD-8CF2-07C169E234F4}" type="pres">
      <dgm:prSet presAssocID="{3D4DDB93-6142-4D26-97A3-1ECDA168846A}" presName="hierRoot2" presStyleCnt="0">
        <dgm:presLayoutVars>
          <dgm:hierBranch val="init"/>
        </dgm:presLayoutVars>
      </dgm:prSet>
      <dgm:spPr/>
    </dgm:pt>
    <dgm:pt modelId="{2F17EA1F-3C3F-45F7-B33C-AEAE07190BB2}" type="pres">
      <dgm:prSet presAssocID="{3D4DDB93-6142-4D26-97A3-1ECDA168846A}" presName="rootComposite" presStyleCnt="0"/>
      <dgm:spPr/>
    </dgm:pt>
    <dgm:pt modelId="{E7D5AA11-6BC8-4BA8-8547-5CE4414401E5}" type="pres">
      <dgm:prSet presAssocID="{3D4DDB93-6142-4D26-97A3-1ECDA168846A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F02DF-E8B0-4DF9-B2EB-A5C55070061B}" type="pres">
      <dgm:prSet presAssocID="{3D4DDB93-6142-4D26-97A3-1ECDA168846A}" presName="rootConnector" presStyleLbl="node3" presStyleIdx="3" presStyleCnt="6"/>
      <dgm:spPr/>
      <dgm:t>
        <a:bodyPr/>
        <a:lstStyle/>
        <a:p>
          <a:endParaRPr lang="es-ES"/>
        </a:p>
      </dgm:t>
    </dgm:pt>
    <dgm:pt modelId="{4205D845-4EA0-426B-8151-504B340458F9}" type="pres">
      <dgm:prSet presAssocID="{3D4DDB93-6142-4D26-97A3-1ECDA168846A}" presName="hierChild4" presStyleCnt="0"/>
      <dgm:spPr/>
    </dgm:pt>
    <dgm:pt modelId="{04136011-0F0F-4ABB-9971-7A1B579F0ACC}" type="pres">
      <dgm:prSet presAssocID="{3D4DDB93-6142-4D26-97A3-1ECDA168846A}" presName="hierChild5" presStyleCnt="0"/>
      <dgm:spPr/>
    </dgm:pt>
    <dgm:pt modelId="{A20C9694-BD73-4BA5-836F-6DEE5347965F}" type="pres">
      <dgm:prSet presAssocID="{11F8A066-3D6C-4A06-9355-FED681349BEB}" presName="Name64" presStyleLbl="parChTrans1D3" presStyleIdx="4" presStyleCnt="6"/>
      <dgm:spPr/>
      <dgm:t>
        <a:bodyPr/>
        <a:lstStyle/>
        <a:p>
          <a:endParaRPr lang="es-ES"/>
        </a:p>
      </dgm:t>
    </dgm:pt>
    <dgm:pt modelId="{7AA2E25A-9C88-4419-8055-1B38EEFC5AD5}" type="pres">
      <dgm:prSet presAssocID="{BC30892A-6A1F-4B44-BD7E-4C5A148BC7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B472307-4094-46C2-9B9B-5FBAB3D3C3E1}" type="pres">
      <dgm:prSet presAssocID="{BC30892A-6A1F-4B44-BD7E-4C5A148BC729}" presName="rootComposite" presStyleCnt="0"/>
      <dgm:spPr/>
      <dgm:t>
        <a:bodyPr/>
        <a:lstStyle/>
        <a:p>
          <a:endParaRPr lang="es-ES"/>
        </a:p>
      </dgm:t>
    </dgm:pt>
    <dgm:pt modelId="{4656379F-86D6-4A6A-8B61-80EB8227DE76}" type="pres">
      <dgm:prSet presAssocID="{BC30892A-6A1F-4B44-BD7E-4C5A148BC729}" presName="rootText" presStyleLbl="node3" presStyleIdx="4" presStyleCnt="6" custScaleX="87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3D1418-39AB-4910-86A8-11BE8B6BAD03}" type="pres">
      <dgm:prSet presAssocID="{BC30892A-6A1F-4B44-BD7E-4C5A148BC729}" presName="rootConnector" presStyleLbl="node3" presStyleIdx="4" presStyleCnt="6"/>
      <dgm:spPr/>
      <dgm:t>
        <a:bodyPr/>
        <a:lstStyle/>
        <a:p>
          <a:endParaRPr lang="es-ES"/>
        </a:p>
      </dgm:t>
    </dgm:pt>
    <dgm:pt modelId="{7E6BFA35-E466-4AFB-A5DB-381F5FEB69DA}" type="pres">
      <dgm:prSet presAssocID="{BC30892A-6A1F-4B44-BD7E-4C5A148BC729}" presName="hierChild4" presStyleCnt="0"/>
      <dgm:spPr/>
      <dgm:t>
        <a:bodyPr/>
        <a:lstStyle/>
        <a:p>
          <a:endParaRPr lang="es-ES"/>
        </a:p>
      </dgm:t>
    </dgm:pt>
    <dgm:pt modelId="{DD5504A2-DA3F-4308-BBEF-210936A5CD28}" type="pres">
      <dgm:prSet presAssocID="{BC30892A-6A1F-4B44-BD7E-4C5A148BC729}" presName="hierChild5" presStyleCnt="0"/>
      <dgm:spPr/>
      <dgm:t>
        <a:bodyPr/>
        <a:lstStyle/>
        <a:p>
          <a:endParaRPr lang="es-ES"/>
        </a:p>
      </dgm:t>
    </dgm:pt>
    <dgm:pt modelId="{03AF5DFC-822A-4BFF-A77C-32F504FC94FA}" type="pres">
      <dgm:prSet presAssocID="{4CD501B2-4569-45B3-A991-8AA6247FA35A}" presName="hierChild5" presStyleCnt="0"/>
      <dgm:spPr/>
      <dgm:t>
        <a:bodyPr/>
        <a:lstStyle/>
        <a:p>
          <a:endParaRPr lang="es-ES"/>
        </a:p>
      </dgm:t>
    </dgm:pt>
    <dgm:pt modelId="{A05C9410-F97C-4D2F-B486-486E658E1930}" type="pres">
      <dgm:prSet presAssocID="{80A7E73A-F13A-47CC-80DD-E66B7DCB2127}" presName="Name64" presStyleLbl="parChTrans1D2" presStyleIdx="1" presStyleCnt="2"/>
      <dgm:spPr/>
      <dgm:t>
        <a:bodyPr/>
        <a:lstStyle/>
        <a:p>
          <a:endParaRPr lang="es-ES"/>
        </a:p>
      </dgm:t>
    </dgm:pt>
    <dgm:pt modelId="{7EB0A267-DE51-458C-8744-D91114DE9EC4}" type="pres">
      <dgm:prSet presAssocID="{166BE803-BA7C-4BAB-851D-855B5580A4A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08456E6A-7128-4814-BD00-61FC2E8A7889}" type="pres">
      <dgm:prSet presAssocID="{166BE803-BA7C-4BAB-851D-855B5580A4AB}" presName="rootComposite" presStyleCnt="0"/>
      <dgm:spPr/>
      <dgm:t>
        <a:bodyPr/>
        <a:lstStyle/>
        <a:p>
          <a:endParaRPr lang="es-ES"/>
        </a:p>
      </dgm:t>
    </dgm:pt>
    <dgm:pt modelId="{A660303D-C25A-4E8A-8A5F-78B0E3FAE288}" type="pres">
      <dgm:prSet presAssocID="{166BE803-BA7C-4BAB-851D-855B5580A4AB}" presName="rootText" presStyleLbl="node2" presStyleIdx="1" presStyleCnt="2" custScaleX="87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96B0B-72DE-4425-AF62-8977C885832D}" type="pres">
      <dgm:prSet presAssocID="{166BE803-BA7C-4BAB-851D-855B5580A4A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5EBA8F-67B5-4DAE-8C34-AFB5623019DA}" type="pres">
      <dgm:prSet presAssocID="{166BE803-BA7C-4BAB-851D-855B5580A4AB}" presName="hierChild4" presStyleCnt="0"/>
      <dgm:spPr/>
      <dgm:t>
        <a:bodyPr/>
        <a:lstStyle/>
        <a:p>
          <a:endParaRPr lang="es-ES"/>
        </a:p>
      </dgm:t>
    </dgm:pt>
    <dgm:pt modelId="{AB8C14B2-E9AB-40CE-8A94-A36013529836}" type="pres">
      <dgm:prSet presAssocID="{9F732223-2ABD-4D56-AF5D-A2C159B76467}" presName="Name64" presStyleLbl="parChTrans1D3" presStyleIdx="5" presStyleCnt="6"/>
      <dgm:spPr/>
      <dgm:t>
        <a:bodyPr/>
        <a:lstStyle/>
        <a:p>
          <a:endParaRPr lang="es-ES"/>
        </a:p>
      </dgm:t>
    </dgm:pt>
    <dgm:pt modelId="{A964048D-FF51-4903-8365-F99411B8598C}" type="pres">
      <dgm:prSet presAssocID="{578FE8C0-8DB0-4F9C-BAFA-F06FCAA714A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C8D462A-19E7-4DC4-87BB-8ACE7AE5B290}" type="pres">
      <dgm:prSet presAssocID="{578FE8C0-8DB0-4F9C-BAFA-F06FCAA714AE}" presName="rootComposite" presStyleCnt="0"/>
      <dgm:spPr/>
      <dgm:t>
        <a:bodyPr/>
        <a:lstStyle/>
        <a:p>
          <a:endParaRPr lang="es-ES"/>
        </a:p>
      </dgm:t>
    </dgm:pt>
    <dgm:pt modelId="{CF487A70-0910-4F3D-BBD5-C1E5F2E49D4F}" type="pres">
      <dgm:prSet presAssocID="{578FE8C0-8DB0-4F9C-BAFA-F06FCAA714AE}" presName="rootText" presStyleLbl="node3" presStyleIdx="5" presStyleCnt="6" custScaleX="87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409D1-A93F-4DB5-BC55-1F8EE4BC5537}" type="pres">
      <dgm:prSet presAssocID="{578FE8C0-8DB0-4F9C-BAFA-F06FCAA714AE}" presName="rootConnector" presStyleLbl="node3" presStyleIdx="5" presStyleCnt="6"/>
      <dgm:spPr/>
      <dgm:t>
        <a:bodyPr/>
        <a:lstStyle/>
        <a:p>
          <a:endParaRPr lang="es-ES"/>
        </a:p>
      </dgm:t>
    </dgm:pt>
    <dgm:pt modelId="{416A50BA-2E22-46A3-8E08-93722234E73D}" type="pres">
      <dgm:prSet presAssocID="{578FE8C0-8DB0-4F9C-BAFA-F06FCAA714AE}" presName="hierChild4" presStyleCnt="0"/>
      <dgm:spPr/>
      <dgm:t>
        <a:bodyPr/>
        <a:lstStyle/>
        <a:p>
          <a:endParaRPr lang="es-ES"/>
        </a:p>
      </dgm:t>
    </dgm:pt>
    <dgm:pt modelId="{FDB6D1E3-23EE-479B-A5D7-FE57CBAE22A6}" type="pres">
      <dgm:prSet presAssocID="{578FE8C0-8DB0-4F9C-BAFA-F06FCAA714AE}" presName="hierChild5" presStyleCnt="0"/>
      <dgm:spPr/>
      <dgm:t>
        <a:bodyPr/>
        <a:lstStyle/>
        <a:p>
          <a:endParaRPr lang="es-ES"/>
        </a:p>
      </dgm:t>
    </dgm:pt>
    <dgm:pt modelId="{F170AA8E-69F8-48ED-9D7A-AF3F521FA7F6}" type="pres">
      <dgm:prSet presAssocID="{166BE803-BA7C-4BAB-851D-855B5580A4AB}" presName="hierChild5" presStyleCnt="0"/>
      <dgm:spPr/>
      <dgm:t>
        <a:bodyPr/>
        <a:lstStyle/>
        <a:p>
          <a:endParaRPr lang="es-ES"/>
        </a:p>
      </dgm:t>
    </dgm:pt>
    <dgm:pt modelId="{C29F7BFD-BF13-4155-BAA1-4D68AB5EDD86}" type="pres">
      <dgm:prSet presAssocID="{AFC993D9-B0C1-4D07-BE14-061AC35AFC42}" presName="hierChild3" presStyleCnt="0"/>
      <dgm:spPr/>
      <dgm:t>
        <a:bodyPr/>
        <a:lstStyle/>
        <a:p>
          <a:endParaRPr lang="es-ES"/>
        </a:p>
      </dgm:t>
    </dgm:pt>
  </dgm:ptLst>
  <dgm:cxnLst>
    <dgm:cxn modelId="{BBD9BF81-BDD8-41C1-8ECC-B1241F14CBA4}" type="presOf" srcId="{62BBF4C4-804C-416F-82A6-0B8BCF046D99}" destId="{AEC7927B-8248-472D-8ADC-EC3975953D35}" srcOrd="1" destOrd="0" presId="urn:microsoft.com/office/officeart/2009/3/layout/HorizontalOrganizationChart"/>
    <dgm:cxn modelId="{FAE1A803-57F6-4735-846A-7774480111F8}" type="presOf" srcId="{AC3361D8-1DFB-4F2E-ABA3-7C0C46E255FA}" destId="{27EE4409-6A3E-44AF-9FCD-068AF7BDEF85}" srcOrd="0" destOrd="0" presId="urn:microsoft.com/office/officeart/2009/3/layout/HorizontalOrganizationChart"/>
    <dgm:cxn modelId="{B3A2E668-FF59-41BF-A8F2-D559585134DF}" type="presOf" srcId="{166BE803-BA7C-4BAB-851D-855B5580A4AB}" destId="{A660303D-C25A-4E8A-8A5F-78B0E3FAE288}" srcOrd="0" destOrd="0" presId="urn:microsoft.com/office/officeart/2009/3/layout/HorizontalOrganizationChart"/>
    <dgm:cxn modelId="{67A7A1DA-5FA3-482E-942A-B790661F9A87}" srcId="{166BE803-BA7C-4BAB-851D-855B5580A4AB}" destId="{578FE8C0-8DB0-4F9C-BAFA-F06FCAA714AE}" srcOrd="0" destOrd="0" parTransId="{9F732223-2ABD-4D56-AF5D-A2C159B76467}" sibTransId="{E33DC1A7-9CA8-4D8D-A057-388BBD96BA2E}"/>
    <dgm:cxn modelId="{6F7B1B8B-35F5-4119-8F6D-6695DB22B3C3}" type="presOf" srcId="{8D6EFF47-E280-492F-9A3A-B641B6D9CD01}" destId="{05871885-E475-489A-BB0B-19317BCA82F5}" srcOrd="0" destOrd="0" presId="urn:microsoft.com/office/officeart/2009/3/layout/HorizontalOrganizationChart"/>
    <dgm:cxn modelId="{B2C93500-C0F8-4259-97D7-CCE24A74ED63}" type="presOf" srcId="{9F732223-2ABD-4D56-AF5D-A2C159B76467}" destId="{AB8C14B2-E9AB-40CE-8A94-A36013529836}" srcOrd="0" destOrd="0" presId="urn:microsoft.com/office/officeart/2009/3/layout/HorizontalOrganizationChart"/>
    <dgm:cxn modelId="{41C97B84-DD9B-4B53-869A-B50E5AEC9BA1}" type="presOf" srcId="{578FE8C0-8DB0-4F9C-BAFA-F06FCAA714AE}" destId="{CF487A70-0910-4F3D-BBD5-C1E5F2E49D4F}" srcOrd="0" destOrd="0" presId="urn:microsoft.com/office/officeart/2009/3/layout/HorizontalOrganizationChart"/>
    <dgm:cxn modelId="{4ACB724E-2F19-4751-A430-F4F966600C59}" type="presOf" srcId="{0FEA1FAE-A3EA-4FE4-AAC8-B43B5FCB6914}" destId="{9AD95962-04EA-470A-9301-B722D40D749A}" srcOrd="1" destOrd="0" presId="urn:microsoft.com/office/officeart/2009/3/layout/HorizontalOrganizationChart"/>
    <dgm:cxn modelId="{8E7D0B0F-68BB-448A-8227-B894ACF6DEA7}" type="presOf" srcId="{4CD501B2-4569-45B3-A991-8AA6247FA35A}" destId="{148034C8-C2E9-4CE5-927A-33AF70490A02}" srcOrd="0" destOrd="0" presId="urn:microsoft.com/office/officeart/2009/3/layout/HorizontalOrganizationChart"/>
    <dgm:cxn modelId="{2380FBF1-8849-4602-8BC0-C12D121FF3FC}" srcId="{4CD501B2-4569-45B3-A991-8AA6247FA35A}" destId="{0FEA1FAE-A3EA-4FE4-AAC8-B43B5FCB6914}" srcOrd="2" destOrd="0" parTransId="{8D6EFF47-E280-492F-9A3A-B641B6D9CD01}" sibTransId="{7DBAD307-A7C8-4959-8CDC-0C294BE7CA47}"/>
    <dgm:cxn modelId="{4A0CA14A-8F9B-4C2A-AAE8-A1C5656DD9C8}" srcId="{AFC993D9-B0C1-4D07-BE14-061AC35AFC42}" destId="{4CD501B2-4569-45B3-A991-8AA6247FA35A}" srcOrd="0" destOrd="0" parTransId="{A8601101-FB66-4202-8557-A24540D372D1}" sibTransId="{9F7B5176-3F99-4605-8F2B-A4A3019063D6}"/>
    <dgm:cxn modelId="{83C3ABD6-AFA0-47EB-BBAD-F31A8E5905D9}" type="presOf" srcId="{11F8A066-3D6C-4A06-9355-FED681349BEB}" destId="{A20C9694-BD73-4BA5-836F-6DEE5347965F}" srcOrd="0" destOrd="0" presId="urn:microsoft.com/office/officeart/2009/3/layout/HorizontalOrganizationChart"/>
    <dgm:cxn modelId="{8C92C708-B518-4362-B043-46784BD5EBE7}" type="presOf" srcId="{62BBF4C4-804C-416F-82A6-0B8BCF046D99}" destId="{B96178F2-B237-4A0E-965F-CCA63CF8CB0E}" srcOrd="0" destOrd="0" presId="urn:microsoft.com/office/officeart/2009/3/layout/HorizontalOrganizationChart"/>
    <dgm:cxn modelId="{7A773D18-3832-4F31-8906-F271194757B1}" srcId="{4CD501B2-4569-45B3-A991-8AA6247FA35A}" destId="{C2E8C569-4A58-43C0-807C-176BCFD3AEB8}" srcOrd="1" destOrd="0" parTransId="{8B9D8017-5FB3-4A6E-BFA2-9B16C9B72AC3}" sibTransId="{31B2BBA7-0C34-461C-B81C-DC14916E37F3}"/>
    <dgm:cxn modelId="{0EE90349-CA61-458E-9CA9-1D4C6DEBB4E8}" type="presOf" srcId="{3D4DDB93-6142-4D26-97A3-1ECDA168846A}" destId="{189F02DF-E8B0-4DF9-B2EB-A5C55070061B}" srcOrd="1" destOrd="0" presId="urn:microsoft.com/office/officeart/2009/3/layout/HorizontalOrganizationChart"/>
    <dgm:cxn modelId="{B6601512-5122-4ACC-AA61-3E530FC830E4}" type="presOf" srcId="{AFC993D9-B0C1-4D07-BE14-061AC35AFC42}" destId="{C4B5DF2D-E704-47BE-8071-3F31A7517D34}" srcOrd="1" destOrd="0" presId="urn:microsoft.com/office/officeart/2009/3/layout/HorizontalOrganizationChart"/>
    <dgm:cxn modelId="{6321B33F-BD79-492B-8BBB-E7A9BF6CBF32}" type="presOf" srcId="{C2E8C569-4A58-43C0-807C-176BCFD3AEB8}" destId="{7992FD62-6206-4D20-B0A2-3643C5BD41B9}" srcOrd="0" destOrd="0" presId="urn:microsoft.com/office/officeart/2009/3/layout/HorizontalOrganizationChart"/>
    <dgm:cxn modelId="{A75D4923-B047-4288-A101-71CD060B0939}" srcId="{4CD501B2-4569-45B3-A991-8AA6247FA35A}" destId="{BC30892A-6A1F-4B44-BD7E-4C5A148BC729}" srcOrd="4" destOrd="0" parTransId="{11F8A066-3D6C-4A06-9355-FED681349BEB}" sibTransId="{601E69A2-FFF5-4F07-860F-89C88FCBA4D1}"/>
    <dgm:cxn modelId="{D7212EEF-4F14-4759-90FF-915743DC7599}" srcId="{4CD501B2-4569-45B3-A991-8AA6247FA35A}" destId="{3D4DDB93-6142-4D26-97A3-1ECDA168846A}" srcOrd="3" destOrd="0" parTransId="{AFD3AC16-E317-43A6-9272-AE7E1ABEA30A}" sibTransId="{F678C505-D2E9-47BE-90A7-B1A3D067F333}"/>
    <dgm:cxn modelId="{B5B5BAFA-C1EB-4B20-8E8B-21DF96A793D2}" type="presOf" srcId="{80A7E73A-F13A-47CC-80DD-E66B7DCB2127}" destId="{A05C9410-F97C-4D2F-B486-486E658E1930}" srcOrd="0" destOrd="0" presId="urn:microsoft.com/office/officeart/2009/3/layout/HorizontalOrganizationChart"/>
    <dgm:cxn modelId="{87EF118D-1E01-42F4-A975-8A903BE36F7B}" type="presOf" srcId="{A8601101-FB66-4202-8557-A24540D372D1}" destId="{A130050D-00D0-4F8F-88EC-38C8DA2DE4D6}" srcOrd="0" destOrd="0" presId="urn:microsoft.com/office/officeart/2009/3/layout/HorizontalOrganizationChart"/>
    <dgm:cxn modelId="{9C691C03-38A3-4301-9001-2D88F83569CD}" type="presOf" srcId="{3D4DDB93-6142-4D26-97A3-1ECDA168846A}" destId="{E7D5AA11-6BC8-4BA8-8547-5CE4414401E5}" srcOrd="0" destOrd="0" presId="urn:microsoft.com/office/officeart/2009/3/layout/HorizontalOrganizationChart"/>
    <dgm:cxn modelId="{E9E71457-C86A-44E6-96EC-B7D5AC4D708C}" type="presOf" srcId="{578FE8C0-8DB0-4F9C-BAFA-F06FCAA714AE}" destId="{255409D1-A93F-4DB5-BC55-1F8EE4BC5537}" srcOrd="1" destOrd="0" presId="urn:microsoft.com/office/officeart/2009/3/layout/HorizontalOrganizationChart"/>
    <dgm:cxn modelId="{21BCFC9B-27A9-4158-8941-EE5E53D97647}" type="presOf" srcId="{166BE803-BA7C-4BAB-851D-855B5580A4AB}" destId="{BF796B0B-72DE-4425-AF62-8977C885832D}" srcOrd="1" destOrd="0" presId="urn:microsoft.com/office/officeart/2009/3/layout/HorizontalOrganizationChart"/>
    <dgm:cxn modelId="{26C05034-C013-46EA-9C6E-0343D7474218}" srcId="{4CD501B2-4569-45B3-A991-8AA6247FA35A}" destId="{62BBF4C4-804C-416F-82A6-0B8BCF046D99}" srcOrd="0" destOrd="0" parTransId="{A8CC35B1-0F5B-4393-B660-808B28C2D4DF}" sibTransId="{23AB962C-0720-48C3-B501-27221D0ECC88}"/>
    <dgm:cxn modelId="{DE671EF8-AE39-4D83-A542-6ACD7FDA7059}" srcId="{AFC993D9-B0C1-4D07-BE14-061AC35AFC42}" destId="{166BE803-BA7C-4BAB-851D-855B5580A4AB}" srcOrd="1" destOrd="0" parTransId="{80A7E73A-F13A-47CC-80DD-E66B7DCB2127}" sibTransId="{BD7E1C04-3AA7-465A-8AEE-4A38F7F09AB5}"/>
    <dgm:cxn modelId="{A97FCC21-BB64-4E81-9710-56FC4FB39633}" type="presOf" srcId="{4CD501B2-4569-45B3-A991-8AA6247FA35A}" destId="{B9357C35-12E2-48DA-810B-56AAACFA49B2}" srcOrd="1" destOrd="0" presId="urn:microsoft.com/office/officeart/2009/3/layout/HorizontalOrganizationChart"/>
    <dgm:cxn modelId="{5633906D-1825-4F69-ABD0-0C68AC9B2B14}" type="presOf" srcId="{C2E8C569-4A58-43C0-807C-176BCFD3AEB8}" destId="{1B323E68-4F26-44D2-899D-4B8C6F2071F8}" srcOrd="1" destOrd="0" presId="urn:microsoft.com/office/officeart/2009/3/layout/HorizontalOrganizationChart"/>
    <dgm:cxn modelId="{934AA670-2E12-458A-B6B8-F6B2265F1D92}" type="presOf" srcId="{AFC993D9-B0C1-4D07-BE14-061AC35AFC42}" destId="{91FF057F-640F-415D-BEBA-97CD44E445E5}" srcOrd="0" destOrd="0" presId="urn:microsoft.com/office/officeart/2009/3/layout/HorizontalOrganizationChart"/>
    <dgm:cxn modelId="{54EEA7F9-FD77-46DB-AC8E-585273A17AA3}" type="presOf" srcId="{8B9D8017-5FB3-4A6E-BFA2-9B16C9B72AC3}" destId="{AF4DEFB4-85DE-4412-AEBE-B8F1C52B11D4}" srcOrd="0" destOrd="0" presId="urn:microsoft.com/office/officeart/2009/3/layout/HorizontalOrganizationChart"/>
    <dgm:cxn modelId="{D52E1D06-F1FA-4167-95B6-0FF21E296BA4}" type="presOf" srcId="{A8CC35B1-0F5B-4393-B660-808B28C2D4DF}" destId="{6B7C0510-8709-479A-90B9-DBE38C2B0451}" srcOrd="0" destOrd="0" presId="urn:microsoft.com/office/officeart/2009/3/layout/HorizontalOrganizationChart"/>
    <dgm:cxn modelId="{D6BED227-51B6-4F96-B35E-C00D2A68EFD1}" type="presOf" srcId="{BC30892A-6A1F-4B44-BD7E-4C5A148BC729}" destId="{273D1418-39AB-4910-86A8-11BE8B6BAD03}" srcOrd="1" destOrd="0" presId="urn:microsoft.com/office/officeart/2009/3/layout/HorizontalOrganizationChart"/>
    <dgm:cxn modelId="{F2DC8604-88AC-44A7-8B32-22A2E10FAB00}" srcId="{AC3361D8-1DFB-4F2E-ABA3-7C0C46E255FA}" destId="{AFC993D9-B0C1-4D07-BE14-061AC35AFC42}" srcOrd="0" destOrd="0" parTransId="{D1D15245-FC01-4551-9295-0A6D65E325B9}" sibTransId="{CA8C4E30-D94C-4AB0-953C-727C3FE551A2}"/>
    <dgm:cxn modelId="{D5073589-15A2-4959-B05F-6E5529F3B2EB}" type="presOf" srcId="{0FEA1FAE-A3EA-4FE4-AAC8-B43B5FCB6914}" destId="{1C8FC95F-5A53-4371-AD82-46426925351B}" srcOrd="0" destOrd="0" presId="urn:microsoft.com/office/officeart/2009/3/layout/HorizontalOrganizationChart"/>
    <dgm:cxn modelId="{C7308933-4C8D-4F84-8AF7-C1B00E6FDFFB}" type="presOf" srcId="{BC30892A-6A1F-4B44-BD7E-4C5A148BC729}" destId="{4656379F-86D6-4A6A-8B61-80EB8227DE76}" srcOrd="0" destOrd="0" presId="urn:microsoft.com/office/officeart/2009/3/layout/HorizontalOrganizationChart"/>
    <dgm:cxn modelId="{994B021B-98AC-4FB1-B376-383140D2FC32}" type="presOf" srcId="{AFD3AC16-E317-43A6-9272-AE7E1ABEA30A}" destId="{B11022BE-422F-46C9-B2D4-3734E2021EDC}" srcOrd="0" destOrd="0" presId="urn:microsoft.com/office/officeart/2009/3/layout/HorizontalOrganizationChart"/>
    <dgm:cxn modelId="{76212B44-272E-40B6-8703-59CF53541856}" type="presParOf" srcId="{27EE4409-6A3E-44AF-9FCD-068AF7BDEF85}" destId="{0DAC08DF-E271-42F0-9DDD-EF9863BC13AA}" srcOrd="0" destOrd="0" presId="urn:microsoft.com/office/officeart/2009/3/layout/HorizontalOrganizationChart"/>
    <dgm:cxn modelId="{74BCD160-4E3E-43A7-AE25-8AFC41DE24EF}" type="presParOf" srcId="{0DAC08DF-E271-42F0-9DDD-EF9863BC13AA}" destId="{B54C7E13-FCB4-4316-AF3C-EC2B59CB2292}" srcOrd="0" destOrd="0" presId="urn:microsoft.com/office/officeart/2009/3/layout/HorizontalOrganizationChart"/>
    <dgm:cxn modelId="{DB875DA4-D1C2-4FF1-8CC4-835C2DB3993B}" type="presParOf" srcId="{B54C7E13-FCB4-4316-AF3C-EC2B59CB2292}" destId="{91FF057F-640F-415D-BEBA-97CD44E445E5}" srcOrd="0" destOrd="0" presId="urn:microsoft.com/office/officeart/2009/3/layout/HorizontalOrganizationChart"/>
    <dgm:cxn modelId="{08B304F3-D0EF-4310-9B90-2478A416C6C2}" type="presParOf" srcId="{B54C7E13-FCB4-4316-AF3C-EC2B59CB2292}" destId="{C4B5DF2D-E704-47BE-8071-3F31A7517D34}" srcOrd="1" destOrd="0" presId="urn:microsoft.com/office/officeart/2009/3/layout/HorizontalOrganizationChart"/>
    <dgm:cxn modelId="{0E26A368-BD3D-4FA4-AFE2-09CB0A932FD0}" type="presParOf" srcId="{0DAC08DF-E271-42F0-9DDD-EF9863BC13AA}" destId="{DC7FFF1D-A5E8-49C3-8CDD-BAA324B1A143}" srcOrd="1" destOrd="0" presId="urn:microsoft.com/office/officeart/2009/3/layout/HorizontalOrganizationChart"/>
    <dgm:cxn modelId="{6E7EB94C-A54E-40E5-85FA-83BA25F2253F}" type="presParOf" srcId="{DC7FFF1D-A5E8-49C3-8CDD-BAA324B1A143}" destId="{A130050D-00D0-4F8F-88EC-38C8DA2DE4D6}" srcOrd="0" destOrd="0" presId="urn:microsoft.com/office/officeart/2009/3/layout/HorizontalOrganizationChart"/>
    <dgm:cxn modelId="{67B2A251-8AC5-4C52-B75C-426CD4ABD292}" type="presParOf" srcId="{DC7FFF1D-A5E8-49C3-8CDD-BAA324B1A143}" destId="{45A54D5E-D529-4701-98B1-B73B87668DDB}" srcOrd="1" destOrd="0" presId="urn:microsoft.com/office/officeart/2009/3/layout/HorizontalOrganizationChart"/>
    <dgm:cxn modelId="{53D53796-BA14-4F09-8AC2-5C9F449404C9}" type="presParOf" srcId="{45A54D5E-D529-4701-98B1-B73B87668DDB}" destId="{956E2652-51C5-4042-ACFD-549AA2BAA64B}" srcOrd="0" destOrd="0" presId="urn:microsoft.com/office/officeart/2009/3/layout/HorizontalOrganizationChart"/>
    <dgm:cxn modelId="{6F268AA1-A2DD-4466-B36A-5E9CDC17E47C}" type="presParOf" srcId="{956E2652-51C5-4042-ACFD-549AA2BAA64B}" destId="{148034C8-C2E9-4CE5-927A-33AF70490A02}" srcOrd="0" destOrd="0" presId="urn:microsoft.com/office/officeart/2009/3/layout/HorizontalOrganizationChart"/>
    <dgm:cxn modelId="{61F36E98-F6E4-44A7-BC54-C36B6A931E07}" type="presParOf" srcId="{956E2652-51C5-4042-ACFD-549AA2BAA64B}" destId="{B9357C35-12E2-48DA-810B-56AAACFA49B2}" srcOrd="1" destOrd="0" presId="urn:microsoft.com/office/officeart/2009/3/layout/HorizontalOrganizationChart"/>
    <dgm:cxn modelId="{348E6005-018A-476A-BCC8-BB9730FD22CA}" type="presParOf" srcId="{45A54D5E-D529-4701-98B1-B73B87668DDB}" destId="{B45D2DFE-E13F-42FD-9A29-9D618A115822}" srcOrd="1" destOrd="0" presId="urn:microsoft.com/office/officeart/2009/3/layout/HorizontalOrganizationChart"/>
    <dgm:cxn modelId="{952B4A09-ABE4-4203-8875-BDDEE3609E59}" type="presParOf" srcId="{B45D2DFE-E13F-42FD-9A29-9D618A115822}" destId="{6B7C0510-8709-479A-90B9-DBE38C2B0451}" srcOrd="0" destOrd="0" presId="urn:microsoft.com/office/officeart/2009/3/layout/HorizontalOrganizationChart"/>
    <dgm:cxn modelId="{4A51B386-E2F5-4A19-8ECD-FF74A3A9E18C}" type="presParOf" srcId="{B45D2DFE-E13F-42FD-9A29-9D618A115822}" destId="{CB7E5C9F-1D0A-4D80-89ED-FAD7DB7C6DE1}" srcOrd="1" destOrd="0" presId="urn:microsoft.com/office/officeart/2009/3/layout/HorizontalOrganizationChart"/>
    <dgm:cxn modelId="{4F5B72F4-C514-4BD3-9E13-68F17033C74A}" type="presParOf" srcId="{CB7E5C9F-1D0A-4D80-89ED-FAD7DB7C6DE1}" destId="{C779C2CA-5E3A-4142-B9EE-505EAE139204}" srcOrd="0" destOrd="0" presId="urn:microsoft.com/office/officeart/2009/3/layout/HorizontalOrganizationChart"/>
    <dgm:cxn modelId="{5A7ED28B-484C-4211-BBE8-FAC7867E8BFF}" type="presParOf" srcId="{C779C2CA-5E3A-4142-B9EE-505EAE139204}" destId="{B96178F2-B237-4A0E-965F-CCA63CF8CB0E}" srcOrd="0" destOrd="0" presId="urn:microsoft.com/office/officeart/2009/3/layout/HorizontalOrganizationChart"/>
    <dgm:cxn modelId="{85B4B7AC-5E8F-4639-828D-1DA873847564}" type="presParOf" srcId="{C779C2CA-5E3A-4142-B9EE-505EAE139204}" destId="{AEC7927B-8248-472D-8ADC-EC3975953D35}" srcOrd="1" destOrd="0" presId="urn:microsoft.com/office/officeart/2009/3/layout/HorizontalOrganizationChart"/>
    <dgm:cxn modelId="{047968BE-83F5-41DC-BF8E-B0F4EE42D127}" type="presParOf" srcId="{CB7E5C9F-1D0A-4D80-89ED-FAD7DB7C6DE1}" destId="{FE62371F-1E7A-4B67-B2E3-C72BD72236FA}" srcOrd="1" destOrd="0" presId="urn:microsoft.com/office/officeart/2009/3/layout/HorizontalOrganizationChart"/>
    <dgm:cxn modelId="{ED284446-186A-40CA-A3B2-2723EEB34CFC}" type="presParOf" srcId="{CB7E5C9F-1D0A-4D80-89ED-FAD7DB7C6DE1}" destId="{24256773-E76C-422F-B887-DC21685211CB}" srcOrd="2" destOrd="0" presId="urn:microsoft.com/office/officeart/2009/3/layout/HorizontalOrganizationChart"/>
    <dgm:cxn modelId="{53E612B2-C337-4D73-96C0-944D32715A09}" type="presParOf" srcId="{B45D2DFE-E13F-42FD-9A29-9D618A115822}" destId="{AF4DEFB4-85DE-4412-AEBE-B8F1C52B11D4}" srcOrd="2" destOrd="0" presId="urn:microsoft.com/office/officeart/2009/3/layout/HorizontalOrganizationChart"/>
    <dgm:cxn modelId="{7B97A0AE-8AB7-4DDF-981F-E9F7B7FE9DF0}" type="presParOf" srcId="{B45D2DFE-E13F-42FD-9A29-9D618A115822}" destId="{7F4BD1F5-9639-4790-9490-B08970AEAAAF}" srcOrd="3" destOrd="0" presId="urn:microsoft.com/office/officeart/2009/3/layout/HorizontalOrganizationChart"/>
    <dgm:cxn modelId="{DCC33DE0-4456-4A38-B253-32C7DB5DBBA6}" type="presParOf" srcId="{7F4BD1F5-9639-4790-9490-B08970AEAAAF}" destId="{29451AC5-000C-4EE2-B033-F4E741168AB8}" srcOrd="0" destOrd="0" presId="urn:microsoft.com/office/officeart/2009/3/layout/HorizontalOrganizationChart"/>
    <dgm:cxn modelId="{39449BB3-D6EE-4439-A3E2-8AA3962B3ACB}" type="presParOf" srcId="{29451AC5-000C-4EE2-B033-F4E741168AB8}" destId="{7992FD62-6206-4D20-B0A2-3643C5BD41B9}" srcOrd="0" destOrd="0" presId="urn:microsoft.com/office/officeart/2009/3/layout/HorizontalOrganizationChart"/>
    <dgm:cxn modelId="{58D1509F-8717-4E16-8F8B-2179B27A052D}" type="presParOf" srcId="{29451AC5-000C-4EE2-B033-F4E741168AB8}" destId="{1B323E68-4F26-44D2-899D-4B8C6F2071F8}" srcOrd="1" destOrd="0" presId="urn:microsoft.com/office/officeart/2009/3/layout/HorizontalOrganizationChart"/>
    <dgm:cxn modelId="{0CC06144-04F0-4925-887C-64E138F11DC2}" type="presParOf" srcId="{7F4BD1F5-9639-4790-9490-B08970AEAAAF}" destId="{DA22A892-6F33-4341-B93A-0A80CC74BFDF}" srcOrd="1" destOrd="0" presId="urn:microsoft.com/office/officeart/2009/3/layout/HorizontalOrganizationChart"/>
    <dgm:cxn modelId="{AADEB4BF-932A-4468-B3EC-B9F8F0C7618E}" type="presParOf" srcId="{7F4BD1F5-9639-4790-9490-B08970AEAAAF}" destId="{2B42D4A3-CBC0-4A51-8E13-BA45A08C2882}" srcOrd="2" destOrd="0" presId="urn:microsoft.com/office/officeart/2009/3/layout/HorizontalOrganizationChart"/>
    <dgm:cxn modelId="{4702DF0A-E4B4-427B-9910-F98FBDAA31A1}" type="presParOf" srcId="{B45D2DFE-E13F-42FD-9A29-9D618A115822}" destId="{05871885-E475-489A-BB0B-19317BCA82F5}" srcOrd="4" destOrd="0" presId="urn:microsoft.com/office/officeart/2009/3/layout/HorizontalOrganizationChart"/>
    <dgm:cxn modelId="{01157643-50D3-4673-BFB4-DD699AE17B35}" type="presParOf" srcId="{B45D2DFE-E13F-42FD-9A29-9D618A115822}" destId="{D1F786D4-F1FA-41A8-BD95-304DA6AE559A}" srcOrd="5" destOrd="0" presId="urn:microsoft.com/office/officeart/2009/3/layout/HorizontalOrganizationChart"/>
    <dgm:cxn modelId="{62670DAF-A666-44D7-8747-32322855556F}" type="presParOf" srcId="{D1F786D4-F1FA-41A8-BD95-304DA6AE559A}" destId="{EC0FCF27-4B98-4D8B-85F6-B2C5D0721662}" srcOrd="0" destOrd="0" presId="urn:microsoft.com/office/officeart/2009/3/layout/HorizontalOrganizationChart"/>
    <dgm:cxn modelId="{6AF1DAAA-35FB-4C99-93F3-F14DDE5040F9}" type="presParOf" srcId="{EC0FCF27-4B98-4D8B-85F6-B2C5D0721662}" destId="{1C8FC95F-5A53-4371-AD82-46426925351B}" srcOrd="0" destOrd="0" presId="urn:microsoft.com/office/officeart/2009/3/layout/HorizontalOrganizationChart"/>
    <dgm:cxn modelId="{8FACA0E0-B921-46BE-A5AB-C2818AB7E945}" type="presParOf" srcId="{EC0FCF27-4B98-4D8B-85F6-B2C5D0721662}" destId="{9AD95962-04EA-470A-9301-B722D40D749A}" srcOrd="1" destOrd="0" presId="urn:microsoft.com/office/officeart/2009/3/layout/HorizontalOrganizationChart"/>
    <dgm:cxn modelId="{5DCF4F42-D2FD-41CE-B8F0-655369906229}" type="presParOf" srcId="{D1F786D4-F1FA-41A8-BD95-304DA6AE559A}" destId="{300B8A35-1325-43BA-A3B6-E1F2BC941EAA}" srcOrd="1" destOrd="0" presId="urn:microsoft.com/office/officeart/2009/3/layout/HorizontalOrganizationChart"/>
    <dgm:cxn modelId="{5A608CC9-3BD2-4D00-805D-B0DD1D99BDE6}" type="presParOf" srcId="{D1F786D4-F1FA-41A8-BD95-304DA6AE559A}" destId="{A742B023-81E4-4E9D-A705-F8B8609DB7AD}" srcOrd="2" destOrd="0" presId="urn:microsoft.com/office/officeart/2009/3/layout/HorizontalOrganizationChart"/>
    <dgm:cxn modelId="{F86AEED1-9601-4BF6-9463-5BE396F8DC97}" type="presParOf" srcId="{B45D2DFE-E13F-42FD-9A29-9D618A115822}" destId="{B11022BE-422F-46C9-B2D4-3734E2021EDC}" srcOrd="6" destOrd="0" presId="urn:microsoft.com/office/officeart/2009/3/layout/HorizontalOrganizationChart"/>
    <dgm:cxn modelId="{89675729-62DC-4166-AADA-F863D7D27151}" type="presParOf" srcId="{B45D2DFE-E13F-42FD-9A29-9D618A115822}" destId="{8CA875AB-5B12-4DCD-8CF2-07C169E234F4}" srcOrd="7" destOrd="0" presId="urn:microsoft.com/office/officeart/2009/3/layout/HorizontalOrganizationChart"/>
    <dgm:cxn modelId="{63563DC9-7362-4A75-BA8A-DFC20A7D92FC}" type="presParOf" srcId="{8CA875AB-5B12-4DCD-8CF2-07C169E234F4}" destId="{2F17EA1F-3C3F-45F7-B33C-AEAE07190BB2}" srcOrd="0" destOrd="0" presId="urn:microsoft.com/office/officeart/2009/3/layout/HorizontalOrganizationChart"/>
    <dgm:cxn modelId="{464E3F51-D8D7-4506-A091-64E9D23B626E}" type="presParOf" srcId="{2F17EA1F-3C3F-45F7-B33C-AEAE07190BB2}" destId="{E7D5AA11-6BC8-4BA8-8547-5CE4414401E5}" srcOrd="0" destOrd="0" presId="urn:microsoft.com/office/officeart/2009/3/layout/HorizontalOrganizationChart"/>
    <dgm:cxn modelId="{D9C744D2-0912-425B-AD67-0F0F2C36A75D}" type="presParOf" srcId="{2F17EA1F-3C3F-45F7-B33C-AEAE07190BB2}" destId="{189F02DF-E8B0-4DF9-B2EB-A5C55070061B}" srcOrd="1" destOrd="0" presId="urn:microsoft.com/office/officeart/2009/3/layout/HorizontalOrganizationChart"/>
    <dgm:cxn modelId="{26A1CF43-D2E0-41A2-A616-3DA6209EDFBB}" type="presParOf" srcId="{8CA875AB-5B12-4DCD-8CF2-07C169E234F4}" destId="{4205D845-4EA0-426B-8151-504B340458F9}" srcOrd="1" destOrd="0" presId="urn:microsoft.com/office/officeart/2009/3/layout/HorizontalOrganizationChart"/>
    <dgm:cxn modelId="{2DE34C21-F98A-42C1-9146-4B04A7AAFCFB}" type="presParOf" srcId="{8CA875AB-5B12-4DCD-8CF2-07C169E234F4}" destId="{04136011-0F0F-4ABB-9971-7A1B579F0ACC}" srcOrd="2" destOrd="0" presId="urn:microsoft.com/office/officeart/2009/3/layout/HorizontalOrganizationChart"/>
    <dgm:cxn modelId="{963C5DC7-740E-42A2-97BA-0F5EECF280B1}" type="presParOf" srcId="{B45D2DFE-E13F-42FD-9A29-9D618A115822}" destId="{A20C9694-BD73-4BA5-836F-6DEE5347965F}" srcOrd="8" destOrd="0" presId="urn:microsoft.com/office/officeart/2009/3/layout/HorizontalOrganizationChart"/>
    <dgm:cxn modelId="{F62B4779-8623-412F-8752-1B885E1BCB87}" type="presParOf" srcId="{B45D2DFE-E13F-42FD-9A29-9D618A115822}" destId="{7AA2E25A-9C88-4419-8055-1B38EEFC5AD5}" srcOrd="9" destOrd="0" presId="urn:microsoft.com/office/officeart/2009/3/layout/HorizontalOrganizationChart"/>
    <dgm:cxn modelId="{1D61D1CC-37B1-481B-B835-B97EE3007E5F}" type="presParOf" srcId="{7AA2E25A-9C88-4419-8055-1B38EEFC5AD5}" destId="{BB472307-4094-46C2-9B9B-5FBAB3D3C3E1}" srcOrd="0" destOrd="0" presId="urn:microsoft.com/office/officeart/2009/3/layout/HorizontalOrganizationChart"/>
    <dgm:cxn modelId="{4A30BEC5-E79A-4708-8243-8746C0B81266}" type="presParOf" srcId="{BB472307-4094-46C2-9B9B-5FBAB3D3C3E1}" destId="{4656379F-86D6-4A6A-8B61-80EB8227DE76}" srcOrd="0" destOrd="0" presId="urn:microsoft.com/office/officeart/2009/3/layout/HorizontalOrganizationChart"/>
    <dgm:cxn modelId="{E7CC52AD-1B4C-450E-A28A-B85346222DE2}" type="presParOf" srcId="{BB472307-4094-46C2-9B9B-5FBAB3D3C3E1}" destId="{273D1418-39AB-4910-86A8-11BE8B6BAD03}" srcOrd="1" destOrd="0" presId="urn:microsoft.com/office/officeart/2009/3/layout/HorizontalOrganizationChart"/>
    <dgm:cxn modelId="{C597B71D-9F6E-495F-AD89-3080575CEB74}" type="presParOf" srcId="{7AA2E25A-9C88-4419-8055-1B38EEFC5AD5}" destId="{7E6BFA35-E466-4AFB-A5DB-381F5FEB69DA}" srcOrd="1" destOrd="0" presId="urn:microsoft.com/office/officeart/2009/3/layout/HorizontalOrganizationChart"/>
    <dgm:cxn modelId="{51B952D8-0E05-48EC-97F6-04EF28A7EDCC}" type="presParOf" srcId="{7AA2E25A-9C88-4419-8055-1B38EEFC5AD5}" destId="{DD5504A2-DA3F-4308-BBEF-210936A5CD28}" srcOrd="2" destOrd="0" presId="urn:microsoft.com/office/officeart/2009/3/layout/HorizontalOrganizationChart"/>
    <dgm:cxn modelId="{1BB034CD-E07E-423C-809B-300A71DBAB05}" type="presParOf" srcId="{45A54D5E-D529-4701-98B1-B73B87668DDB}" destId="{03AF5DFC-822A-4BFF-A77C-32F504FC94FA}" srcOrd="2" destOrd="0" presId="urn:microsoft.com/office/officeart/2009/3/layout/HorizontalOrganizationChart"/>
    <dgm:cxn modelId="{8C385E63-B682-4754-9070-DC0CC06EBC67}" type="presParOf" srcId="{DC7FFF1D-A5E8-49C3-8CDD-BAA324B1A143}" destId="{A05C9410-F97C-4D2F-B486-486E658E1930}" srcOrd="2" destOrd="0" presId="urn:microsoft.com/office/officeart/2009/3/layout/HorizontalOrganizationChart"/>
    <dgm:cxn modelId="{19D0D305-0CE2-4803-9CCA-DEEDC86DD9A1}" type="presParOf" srcId="{DC7FFF1D-A5E8-49C3-8CDD-BAA324B1A143}" destId="{7EB0A267-DE51-458C-8744-D91114DE9EC4}" srcOrd="3" destOrd="0" presId="urn:microsoft.com/office/officeart/2009/3/layout/HorizontalOrganizationChart"/>
    <dgm:cxn modelId="{68488B58-7264-4C26-8EF2-2682719610A3}" type="presParOf" srcId="{7EB0A267-DE51-458C-8744-D91114DE9EC4}" destId="{08456E6A-7128-4814-BD00-61FC2E8A7889}" srcOrd="0" destOrd="0" presId="urn:microsoft.com/office/officeart/2009/3/layout/HorizontalOrganizationChart"/>
    <dgm:cxn modelId="{3B7CEB39-7970-428D-B273-E72A892E160B}" type="presParOf" srcId="{08456E6A-7128-4814-BD00-61FC2E8A7889}" destId="{A660303D-C25A-4E8A-8A5F-78B0E3FAE288}" srcOrd="0" destOrd="0" presId="urn:microsoft.com/office/officeart/2009/3/layout/HorizontalOrganizationChart"/>
    <dgm:cxn modelId="{E1C056FC-28D8-43CC-8372-63903B12D85C}" type="presParOf" srcId="{08456E6A-7128-4814-BD00-61FC2E8A7889}" destId="{BF796B0B-72DE-4425-AF62-8977C885832D}" srcOrd="1" destOrd="0" presId="urn:microsoft.com/office/officeart/2009/3/layout/HorizontalOrganizationChart"/>
    <dgm:cxn modelId="{2ECB7DBF-30DC-4226-BFF5-E38D4D438D39}" type="presParOf" srcId="{7EB0A267-DE51-458C-8744-D91114DE9EC4}" destId="{9B5EBA8F-67B5-4DAE-8C34-AFB5623019DA}" srcOrd="1" destOrd="0" presId="urn:microsoft.com/office/officeart/2009/3/layout/HorizontalOrganizationChart"/>
    <dgm:cxn modelId="{6269E7C3-31D2-454D-8959-7B005C99D347}" type="presParOf" srcId="{9B5EBA8F-67B5-4DAE-8C34-AFB5623019DA}" destId="{AB8C14B2-E9AB-40CE-8A94-A36013529836}" srcOrd="0" destOrd="0" presId="urn:microsoft.com/office/officeart/2009/3/layout/HorizontalOrganizationChart"/>
    <dgm:cxn modelId="{5AB94A9E-1982-4F9F-A11D-C922318DC9D7}" type="presParOf" srcId="{9B5EBA8F-67B5-4DAE-8C34-AFB5623019DA}" destId="{A964048D-FF51-4903-8365-F99411B8598C}" srcOrd="1" destOrd="0" presId="urn:microsoft.com/office/officeart/2009/3/layout/HorizontalOrganizationChart"/>
    <dgm:cxn modelId="{0E2D8488-0BE4-48E6-95E5-E5AC9D18E90F}" type="presParOf" srcId="{A964048D-FF51-4903-8365-F99411B8598C}" destId="{5C8D462A-19E7-4DC4-87BB-8ACE7AE5B290}" srcOrd="0" destOrd="0" presId="urn:microsoft.com/office/officeart/2009/3/layout/HorizontalOrganizationChart"/>
    <dgm:cxn modelId="{A9A6D4F0-5F9B-49D1-86FF-E98AD9D624C1}" type="presParOf" srcId="{5C8D462A-19E7-4DC4-87BB-8ACE7AE5B290}" destId="{CF487A70-0910-4F3D-BBD5-C1E5F2E49D4F}" srcOrd="0" destOrd="0" presId="urn:microsoft.com/office/officeart/2009/3/layout/HorizontalOrganizationChart"/>
    <dgm:cxn modelId="{BC9E7235-828B-4087-9FC8-88BFB17DD7A7}" type="presParOf" srcId="{5C8D462A-19E7-4DC4-87BB-8ACE7AE5B290}" destId="{255409D1-A93F-4DB5-BC55-1F8EE4BC5537}" srcOrd="1" destOrd="0" presId="urn:microsoft.com/office/officeart/2009/3/layout/HorizontalOrganizationChart"/>
    <dgm:cxn modelId="{9D4794DA-AAD0-4B54-BAEB-9C2E2D3445DD}" type="presParOf" srcId="{A964048D-FF51-4903-8365-F99411B8598C}" destId="{416A50BA-2E22-46A3-8E08-93722234E73D}" srcOrd="1" destOrd="0" presId="urn:microsoft.com/office/officeart/2009/3/layout/HorizontalOrganizationChart"/>
    <dgm:cxn modelId="{99425482-6778-4FD3-8FBB-468438CEC586}" type="presParOf" srcId="{A964048D-FF51-4903-8365-F99411B8598C}" destId="{FDB6D1E3-23EE-479B-A5D7-FE57CBAE22A6}" srcOrd="2" destOrd="0" presId="urn:microsoft.com/office/officeart/2009/3/layout/HorizontalOrganizationChart"/>
    <dgm:cxn modelId="{E6DA024E-E920-4799-BA21-6B8B5B5FFAA4}" type="presParOf" srcId="{7EB0A267-DE51-458C-8744-D91114DE9EC4}" destId="{F170AA8E-69F8-48ED-9D7A-AF3F521FA7F6}" srcOrd="2" destOrd="0" presId="urn:microsoft.com/office/officeart/2009/3/layout/HorizontalOrganizationChart"/>
    <dgm:cxn modelId="{903D7F9C-E94C-411E-B31D-990DC64DA244}" type="presParOf" srcId="{0DAC08DF-E271-42F0-9DDD-EF9863BC13AA}" destId="{C29F7BFD-BF13-4155-BAA1-4D68AB5EDD8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3361D8-1DFB-4F2E-ABA3-7C0C46E255FA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AFC993D9-B0C1-4D07-BE14-061AC35AFC42}">
      <dgm:prSet phldrT="[Texto]" custT="1"/>
      <dgm:spPr/>
      <dgm:t>
        <a:bodyPr/>
        <a:lstStyle/>
        <a:p>
          <a:r>
            <a:rPr lang="es-ES" sz="1400" b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VARIABLES</a:t>
          </a:r>
          <a:endParaRPr lang="es-ES" sz="1400" b="1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D15245-FC01-4551-9295-0A6D65E325B9}" type="parTrans" cxnId="{F2DC8604-88AC-44A7-8B32-22A2E10FAB00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8C4E30-D94C-4AB0-953C-727C3FE551A2}" type="sibTrans" cxnId="{F2DC8604-88AC-44A7-8B32-22A2E10FAB00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D501B2-4569-45B3-A991-8AA6247FA35A}">
      <dgm:prSet phldrT="[Texto]" custT="1"/>
      <dgm:spPr/>
      <dgm:t>
        <a:bodyPr/>
        <a:lstStyle/>
        <a:p>
          <a:r>
            <a:rPr lang="es-ES" sz="14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Variables Independientes</a:t>
          </a:r>
          <a:endParaRPr lang="es-ES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601101-FB66-4202-8557-A24540D372D1}" type="parTrans" cxnId="{4A0CA14A-8F9B-4C2A-AAE8-A1C5656DD9C8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7B5176-3F99-4605-8F2B-A4A3019063D6}" type="sibTrans" cxnId="{4A0CA14A-8F9B-4C2A-AAE8-A1C5656DD9C8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BBF4C4-804C-416F-82A6-0B8BCF046D99}">
      <dgm:prSet phldrT="[Texto]" custT="1"/>
      <dgm:spPr/>
      <dgm:t>
        <a:bodyPr/>
        <a:lstStyle/>
        <a:p>
          <a:r>
            <a:rPr lang="es-ES" sz="14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Endeudamiento del Activo</a:t>
          </a:r>
          <a:endParaRPr lang="es-ES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CC35B1-0F5B-4393-B660-808B28C2D4DF}" type="parTrans" cxnId="{26C05034-C013-46EA-9C6E-0343D7474218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AB962C-0720-48C3-B501-27221D0ECC88}" type="sibTrans" cxnId="{26C05034-C013-46EA-9C6E-0343D7474218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E8C569-4A58-43C0-807C-176BCFD3AEB8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Endeudamiento del patrimonio</a:t>
          </a:r>
          <a:endParaRPr lang="es-ES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9D8017-5FB3-4A6E-BFA2-9B16C9B72AC3}" type="parTrans" cxnId="{7A773D18-3832-4F31-8906-F271194757B1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B2BBA7-0C34-461C-B81C-DC14916E37F3}" type="sibTrans" cxnId="{7A773D18-3832-4F31-8906-F271194757B1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8FE8C0-8DB0-4F9C-BAFA-F06FCAA714AE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Prueba ácida</a:t>
          </a:r>
          <a:endParaRPr lang="es-ES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732223-2ABD-4D56-AF5D-A2C159B76467}" type="parTrans" cxnId="{67A7A1DA-5FA3-482E-942A-B790661F9A87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3DC1A7-9CA8-4D8D-A057-388BBD96BA2E}" type="sibTrans" cxnId="{67A7A1DA-5FA3-482E-942A-B790661F9A87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0892A-6A1F-4B44-BD7E-4C5A148BC729}">
      <dgm:prSet phldrT="[Texto]" custT="1"/>
      <dgm:spPr/>
      <dgm:t>
        <a:bodyPr/>
        <a:lstStyle/>
        <a:p>
          <a:r>
            <a:rPr lang="es-ES" sz="14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Apalancamiento financiero</a:t>
          </a:r>
          <a:endParaRPr lang="es-ES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E69A2-FFF5-4F07-860F-89C88FCBA4D1}" type="sibTrans" cxnId="{A75D4923-B047-4288-A101-71CD060B0939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F8A066-3D6C-4A06-9355-FED681349BEB}" type="parTrans" cxnId="{A75D4923-B047-4288-A101-71CD060B0939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6BE803-BA7C-4BAB-851D-855B5580A4AB}">
      <dgm:prSet phldrT="[Texto]" custT="1"/>
      <dgm:spPr/>
      <dgm:t>
        <a:bodyPr/>
        <a:lstStyle/>
        <a:p>
          <a:r>
            <a:rPr lang="es-ES" sz="14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 dependiente</a:t>
          </a:r>
          <a:endParaRPr lang="es-ES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7E1C04-3AA7-465A-8AEE-4A38F7F09AB5}" type="sibTrans" cxnId="{DE671EF8-AE39-4D83-A542-6ACD7FDA7059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A7E73A-F13A-47CC-80DD-E66B7DCB2127}" type="parTrans" cxnId="{DE671EF8-AE39-4D83-A542-6ACD7FDA7059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DDB93-6142-4D26-97A3-1ECDA168846A}">
      <dgm:prSet custT="1"/>
      <dgm:spPr/>
      <dgm:t>
        <a:bodyPr/>
        <a:lstStyle/>
        <a:p>
          <a:r>
            <a:rPr lang="es-ES" sz="14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Apalancamiento</a:t>
          </a:r>
          <a:endParaRPr lang="es-ES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D3AC16-E317-43A6-9272-AE7E1ABEA30A}" type="parTrans" cxnId="{D7212EEF-4F14-4759-90FF-915743DC7599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78C505-D2E9-47BE-90A7-B1A3D067F333}" type="sibTrans" cxnId="{D7212EEF-4F14-4759-90FF-915743DC7599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A1FAE-A3EA-4FE4-AAC8-B43B5FCB6914}">
      <dgm:prSet custT="1"/>
      <dgm:spPr/>
      <dgm:t>
        <a:bodyPr/>
        <a:lstStyle/>
        <a:p>
          <a:r>
            <a:rPr lang="es-ES" sz="14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Endeudamiento del activo fijo</a:t>
          </a:r>
          <a:endParaRPr lang="es-ES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EFF47-E280-492F-9A3A-B641B6D9CD01}" type="parTrans" cxnId="{2380FBF1-8849-4602-8BC0-C12D121FF3FC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BAD307-A7C8-4959-8CDC-0C294BE7CA47}" type="sibTrans" cxnId="{2380FBF1-8849-4602-8BC0-C12D121FF3FC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EE4409-6A3E-44AF-9FCD-068AF7BDEF85}" type="pres">
      <dgm:prSet presAssocID="{AC3361D8-1DFB-4F2E-ABA3-7C0C46E255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DAC08DF-E271-42F0-9DDD-EF9863BC13AA}" type="pres">
      <dgm:prSet presAssocID="{AFC993D9-B0C1-4D07-BE14-061AC35AFC42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54C7E13-FCB4-4316-AF3C-EC2B59CB2292}" type="pres">
      <dgm:prSet presAssocID="{AFC993D9-B0C1-4D07-BE14-061AC35AFC42}" presName="rootComposite1" presStyleCnt="0"/>
      <dgm:spPr/>
      <dgm:t>
        <a:bodyPr/>
        <a:lstStyle/>
        <a:p>
          <a:endParaRPr lang="es-ES"/>
        </a:p>
      </dgm:t>
    </dgm:pt>
    <dgm:pt modelId="{91FF057F-640F-415D-BEBA-97CD44E445E5}" type="pres">
      <dgm:prSet presAssocID="{AFC993D9-B0C1-4D07-BE14-061AC35AFC42}" presName="rootText1" presStyleLbl="node0" presStyleIdx="0" presStyleCnt="1" custScaleX="84920" custScaleY="120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B5DF2D-E704-47BE-8071-3F31A7517D34}" type="pres">
      <dgm:prSet presAssocID="{AFC993D9-B0C1-4D07-BE14-061AC35AFC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7FFF1D-A5E8-49C3-8CDD-BAA324B1A143}" type="pres">
      <dgm:prSet presAssocID="{AFC993D9-B0C1-4D07-BE14-061AC35AFC42}" presName="hierChild2" presStyleCnt="0"/>
      <dgm:spPr/>
      <dgm:t>
        <a:bodyPr/>
        <a:lstStyle/>
        <a:p>
          <a:endParaRPr lang="es-ES"/>
        </a:p>
      </dgm:t>
    </dgm:pt>
    <dgm:pt modelId="{A130050D-00D0-4F8F-88EC-38C8DA2DE4D6}" type="pres">
      <dgm:prSet presAssocID="{A8601101-FB66-4202-8557-A24540D372D1}" presName="Name64" presStyleLbl="parChTrans1D2" presStyleIdx="0" presStyleCnt="2"/>
      <dgm:spPr/>
      <dgm:t>
        <a:bodyPr/>
        <a:lstStyle/>
        <a:p>
          <a:endParaRPr lang="es-ES"/>
        </a:p>
      </dgm:t>
    </dgm:pt>
    <dgm:pt modelId="{45A54D5E-D529-4701-98B1-B73B87668DDB}" type="pres">
      <dgm:prSet presAssocID="{4CD501B2-4569-45B3-A991-8AA6247FA35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56E2652-51C5-4042-ACFD-549AA2BAA64B}" type="pres">
      <dgm:prSet presAssocID="{4CD501B2-4569-45B3-A991-8AA6247FA35A}" presName="rootComposite" presStyleCnt="0"/>
      <dgm:spPr/>
      <dgm:t>
        <a:bodyPr/>
        <a:lstStyle/>
        <a:p>
          <a:endParaRPr lang="es-ES"/>
        </a:p>
      </dgm:t>
    </dgm:pt>
    <dgm:pt modelId="{148034C8-C2E9-4CE5-927A-33AF70490A02}" type="pres">
      <dgm:prSet presAssocID="{4CD501B2-4569-45B3-A991-8AA6247FA35A}" presName="rootText" presStyleLbl="node2" presStyleIdx="0" presStyleCnt="2" custScaleX="91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357C35-12E2-48DA-810B-56AAACFA49B2}" type="pres">
      <dgm:prSet presAssocID="{4CD501B2-4569-45B3-A991-8AA6247FA35A}" presName="rootConnector" presStyleLbl="node2" presStyleIdx="0" presStyleCnt="2"/>
      <dgm:spPr/>
      <dgm:t>
        <a:bodyPr/>
        <a:lstStyle/>
        <a:p>
          <a:endParaRPr lang="es-ES"/>
        </a:p>
      </dgm:t>
    </dgm:pt>
    <dgm:pt modelId="{B45D2DFE-E13F-42FD-9A29-9D618A115822}" type="pres">
      <dgm:prSet presAssocID="{4CD501B2-4569-45B3-A991-8AA6247FA35A}" presName="hierChild4" presStyleCnt="0"/>
      <dgm:spPr/>
      <dgm:t>
        <a:bodyPr/>
        <a:lstStyle/>
        <a:p>
          <a:endParaRPr lang="es-ES"/>
        </a:p>
      </dgm:t>
    </dgm:pt>
    <dgm:pt modelId="{6B7C0510-8709-479A-90B9-DBE38C2B0451}" type="pres">
      <dgm:prSet presAssocID="{A8CC35B1-0F5B-4393-B660-808B28C2D4DF}" presName="Name64" presStyleLbl="parChTrans1D3" presStyleIdx="0" presStyleCnt="6"/>
      <dgm:spPr/>
      <dgm:t>
        <a:bodyPr/>
        <a:lstStyle/>
        <a:p>
          <a:endParaRPr lang="es-ES"/>
        </a:p>
      </dgm:t>
    </dgm:pt>
    <dgm:pt modelId="{CB7E5C9F-1D0A-4D80-89ED-FAD7DB7C6DE1}" type="pres">
      <dgm:prSet presAssocID="{62BBF4C4-804C-416F-82A6-0B8BCF046D9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779C2CA-5E3A-4142-B9EE-505EAE139204}" type="pres">
      <dgm:prSet presAssocID="{62BBF4C4-804C-416F-82A6-0B8BCF046D99}" presName="rootComposite" presStyleCnt="0"/>
      <dgm:spPr/>
      <dgm:t>
        <a:bodyPr/>
        <a:lstStyle/>
        <a:p>
          <a:endParaRPr lang="es-ES"/>
        </a:p>
      </dgm:t>
    </dgm:pt>
    <dgm:pt modelId="{B96178F2-B237-4A0E-965F-CCA63CF8CB0E}" type="pres">
      <dgm:prSet presAssocID="{62BBF4C4-804C-416F-82A6-0B8BCF046D99}" presName="rootText" presStyleLbl="node3" presStyleIdx="0" presStyleCnt="6" custScaleX="87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C7927B-8248-472D-8ADC-EC3975953D35}" type="pres">
      <dgm:prSet presAssocID="{62BBF4C4-804C-416F-82A6-0B8BCF046D99}" presName="rootConnector" presStyleLbl="node3" presStyleIdx="0" presStyleCnt="6"/>
      <dgm:spPr/>
      <dgm:t>
        <a:bodyPr/>
        <a:lstStyle/>
        <a:p>
          <a:endParaRPr lang="es-ES"/>
        </a:p>
      </dgm:t>
    </dgm:pt>
    <dgm:pt modelId="{FE62371F-1E7A-4B67-B2E3-C72BD72236FA}" type="pres">
      <dgm:prSet presAssocID="{62BBF4C4-804C-416F-82A6-0B8BCF046D99}" presName="hierChild4" presStyleCnt="0"/>
      <dgm:spPr/>
      <dgm:t>
        <a:bodyPr/>
        <a:lstStyle/>
        <a:p>
          <a:endParaRPr lang="es-ES"/>
        </a:p>
      </dgm:t>
    </dgm:pt>
    <dgm:pt modelId="{24256773-E76C-422F-B887-DC21685211CB}" type="pres">
      <dgm:prSet presAssocID="{62BBF4C4-804C-416F-82A6-0B8BCF046D99}" presName="hierChild5" presStyleCnt="0"/>
      <dgm:spPr/>
      <dgm:t>
        <a:bodyPr/>
        <a:lstStyle/>
        <a:p>
          <a:endParaRPr lang="es-ES"/>
        </a:p>
      </dgm:t>
    </dgm:pt>
    <dgm:pt modelId="{AF4DEFB4-85DE-4412-AEBE-B8F1C52B11D4}" type="pres">
      <dgm:prSet presAssocID="{8B9D8017-5FB3-4A6E-BFA2-9B16C9B72AC3}" presName="Name64" presStyleLbl="parChTrans1D3" presStyleIdx="1" presStyleCnt="6"/>
      <dgm:spPr/>
      <dgm:t>
        <a:bodyPr/>
        <a:lstStyle/>
        <a:p>
          <a:endParaRPr lang="es-ES"/>
        </a:p>
      </dgm:t>
    </dgm:pt>
    <dgm:pt modelId="{7F4BD1F5-9639-4790-9490-B08970AEAAAF}" type="pres">
      <dgm:prSet presAssocID="{C2E8C569-4A58-43C0-807C-176BCFD3AE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9451AC5-000C-4EE2-B033-F4E741168AB8}" type="pres">
      <dgm:prSet presAssocID="{C2E8C569-4A58-43C0-807C-176BCFD3AEB8}" presName="rootComposite" presStyleCnt="0"/>
      <dgm:spPr/>
      <dgm:t>
        <a:bodyPr/>
        <a:lstStyle/>
        <a:p>
          <a:endParaRPr lang="es-ES"/>
        </a:p>
      </dgm:t>
    </dgm:pt>
    <dgm:pt modelId="{7992FD62-6206-4D20-B0A2-3643C5BD41B9}" type="pres">
      <dgm:prSet presAssocID="{C2E8C569-4A58-43C0-807C-176BCFD3AEB8}" presName="rootText" presStyleLbl="node3" presStyleIdx="1" presStyleCnt="6" custScaleX="87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323E68-4F26-44D2-899D-4B8C6F2071F8}" type="pres">
      <dgm:prSet presAssocID="{C2E8C569-4A58-43C0-807C-176BCFD3AEB8}" presName="rootConnector" presStyleLbl="node3" presStyleIdx="1" presStyleCnt="6"/>
      <dgm:spPr/>
      <dgm:t>
        <a:bodyPr/>
        <a:lstStyle/>
        <a:p>
          <a:endParaRPr lang="es-ES"/>
        </a:p>
      </dgm:t>
    </dgm:pt>
    <dgm:pt modelId="{DA22A892-6F33-4341-B93A-0A80CC74BFDF}" type="pres">
      <dgm:prSet presAssocID="{C2E8C569-4A58-43C0-807C-176BCFD3AEB8}" presName="hierChild4" presStyleCnt="0"/>
      <dgm:spPr/>
      <dgm:t>
        <a:bodyPr/>
        <a:lstStyle/>
        <a:p>
          <a:endParaRPr lang="es-ES"/>
        </a:p>
      </dgm:t>
    </dgm:pt>
    <dgm:pt modelId="{2B42D4A3-CBC0-4A51-8E13-BA45A08C2882}" type="pres">
      <dgm:prSet presAssocID="{C2E8C569-4A58-43C0-807C-176BCFD3AEB8}" presName="hierChild5" presStyleCnt="0"/>
      <dgm:spPr/>
      <dgm:t>
        <a:bodyPr/>
        <a:lstStyle/>
        <a:p>
          <a:endParaRPr lang="es-ES"/>
        </a:p>
      </dgm:t>
    </dgm:pt>
    <dgm:pt modelId="{05871885-E475-489A-BB0B-19317BCA82F5}" type="pres">
      <dgm:prSet presAssocID="{8D6EFF47-E280-492F-9A3A-B641B6D9CD01}" presName="Name64" presStyleLbl="parChTrans1D3" presStyleIdx="2" presStyleCnt="6"/>
      <dgm:spPr/>
      <dgm:t>
        <a:bodyPr/>
        <a:lstStyle/>
        <a:p>
          <a:endParaRPr lang="es-ES"/>
        </a:p>
      </dgm:t>
    </dgm:pt>
    <dgm:pt modelId="{D1F786D4-F1FA-41A8-BD95-304DA6AE559A}" type="pres">
      <dgm:prSet presAssocID="{0FEA1FAE-A3EA-4FE4-AAC8-B43B5FCB691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0FCF27-4B98-4D8B-85F6-B2C5D0721662}" type="pres">
      <dgm:prSet presAssocID="{0FEA1FAE-A3EA-4FE4-AAC8-B43B5FCB6914}" presName="rootComposite" presStyleCnt="0"/>
      <dgm:spPr/>
      <dgm:t>
        <a:bodyPr/>
        <a:lstStyle/>
        <a:p>
          <a:endParaRPr lang="es-ES"/>
        </a:p>
      </dgm:t>
    </dgm:pt>
    <dgm:pt modelId="{1C8FC95F-5A53-4371-AD82-46426925351B}" type="pres">
      <dgm:prSet presAssocID="{0FEA1FAE-A3EA-4FE4-AAC8-B43B5FCB6914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D95962-04EA-470A-9301-B722D40D749A}" type="pres">
      <dgm:prSet presAssocID="{0FEA1FAE-A3EA-4FE4-AAC8-B43B5FCB6914}" presName="rootConnector" presStyleLbl="node3" presStyleIdx="2" presStyleCnt="6"/>
      <dgm:spPr/>
      <dgm:t>
        <a:bodyPr/>
        <a:lstStyle/>
        <a:p>
          <a:endParaRPr lang="es-ES"/>
        </a:p>
      </dgm:t>
    </dgm:pt>
    <dgm:pt modelId="{300B8A35-1325-43BA-A3B6-E1F2BC941EAA}" type="pres">
      <dgm:prSet presAssocID="{0FEA1FAE-A3EA-4FE4-AAC8-B43B5FCB6914}" presName="hierChild4" presStyleCnt="0"/>
      <dgm:spPr/>
      <dgm:t>
        <a:bodyPr/>
        <a:lstStyle/>
        <a:p>
          <a:endParaRPr lang="es-ES"/>
        </a:p>
      </dgm:t>
    </dgm:pt>
    <dgm:pt modelId="{A742B023-81E4-4E9D-A705-F8B8609DB7AD}" type="pres">
      <dgm:prSet presAssocID="{0FEA1FAE-A3EA-4FE4-AAC8-B43B5FCB6914}" presName="hierChild5" presStyleCnt="0"/>
      <dgm:spPr/>
      <dgm:t>
        <a:bodyPr/>
        <a:lstStyle/>
        <a:p>
          <a:endParaRPr lang="es-ES"/>
        </a:p>
      </dgm:t>
    </dgm:pt>
    <dgm:pt modelId="{B11022BE-422F-46C9-B2D4-3734E2021EDC}" type="pres">
      <dgm:prSet presAssocID="{AFD3AC16-E317-43A6-9272-AE7E1ABEA30A}" presName="Name64" presStyleLbl="parChTrans1D3" presStyleIdx="3" presStyleCnt="6"/>
      <dgm:spPr/>
      <dgm:t>
        <a:bodyPr/>
        <a:lstStyle/>
        <a:p>
          <a:endParaRPr lang="es-ES"/>
        </a:p>
      </dgm:t>
    </dgm:pt>
    <dgm:pt modelId="{8CA875AB-5B12-4DCD-8CF2-07C169E234F4}" type="pres">
      <dgm:prSet presAssocID="{3D4DDB93-6142-4D26-97A3-1ECDA168846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F17EA1F-3C3F-45F7-B33C-AEAE07190BB2}" type="pres">
      <dgm:prSet presAssocID="{3D4DDB93-6142-4D26-97A3-1ECDA168846A}" presName="rootComposite" presStyleCnt="0"/>
      <dgm:spPr/>
      <dgm:t>
        <a:bodyPr/>
        <a:lstStyle/>
        <a:p>
          <a:endParaRPr lang="es-ES"/>
        </a:p>
      </dgm:t>
    </dgm:pt>
    <dgm:pt modelId="{E7D5AA11-6BC8-4BA8-8547-5CE4414401E5}" type="pres">
      <dgm:prSet presAssocID="{3D4DDB93-6142-4D26-97A3-1ECDA168846A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F02DF-E8B0-4DF9-B2EB-A5C55070061B}" type="pres">
      <dgm:prSet presAssocID="{3D4DDB93-6142-4D26-97A3-1ECDA168846A}" presName="rootConnector" presStyleLbl="node3" presStyleIdx="3" presStyleCnt="6"/>
      <dgm:spPr/>
      <dgm:t>
        <a:bodyPr/>
        <a:lstStyle/>
        <a:p>
          <a:endParaRPr lang="es-ES"/>
        </a:p>
      </dgm:t>
    </dgm:pt>
    <dgm:pt modelId="{4205D845-4EA0-426B-8151-504B340458F9}" type="pres">
      <dgm:prSet presAssocID="{3D4DDB93-6142-4D26-97A3-1ECDA168846A}" presName="hierChild4" presStyleCnt="0"/>
      <dgm:spPr/>
      <dgm:t>
        <a:bodyPr/>
        <a:lstStyle/>
        <a:p>
          <a:endParaRPr lang="es-ES"/>
        </a:p>
      </dgm:t>
    </dgm:pt>
    <dgm:pt modelId="{04136011-0F0F-4ABB-9971-7A1B579F0ACC}" type="pres">
      <dgm:prSet presAssocID="{3D4DDB93-6142-4D26-97A3-1ECDA168846A}" presName="hierChild5" presStyleCnt="0"/>
      <dgm:spPr/>
      <dgm:t>
        <a:bodyPr/>
        <a:lstStyle/>
        <a:p>
          <a:endParaRPr lang="es-ES"/>
        </a:p>
      </dgm:t>
    </dgm:pt>
    <dgm:pt modelId="{A20C9694-BD73-4BA5-836F-6DEE5347965F}" type="pres">
      <dgm:prSet presAssocID="{11F8A066-3D6C-4A06-9355-FED681349BEB}" presName="Name64" presStyleLbl="parChTrans1D3" presStyleIdx="4" presStyleCnt="6"/>
      <dgm:spPr/>
      <dgm:t>
        <a:bodyPr/>
        <a:lstStyle/>
        <a:p>
          <a:endParaRPr lang="es-ES"/>
        </a:p>
      </dgm:t>
    </dgm:pt>
    <dgm:pt modelId="{7AA2E25A-9C88-4419-8055-1B38EEFC5AD5}" type="pres">
      <dgm:prSet presAssocID="{BC30892A-6A1F-4B44-BD7E-4C5A148BC7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B472307-4094-46C2-9B9B-5FBAB3D3C3E1}" type="pres">
      <dgm:prSet presAssocID="{BC30892A-6A1F-4B44-BD7E-4C5A148BC729}" presName="rootComposite" presStyleCnt="0"/>
      <dgm:spPr/>
      <dgm:t>
        <a:bodyPr/>
        <a:lstStyle/>
        <a:p>
          <a:endParaRPr lang="es-ES"/>
        </a:p>
      </dgm:t>
    </dgm:pt>
    <dgm:pt modelId="{4656379F-86D6-4A6A-8B61-80EB8227DE76}" type="pres">
      <dgm:prSet presAssocID="{BC30892A-6A1F-4B44-BD7E-4C5A148BC729}" presName="rootText" presStyleLbl="node3" presStyleIdx="4" presStyleCnt="6" custScaleX="87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3D1418-39AB-4910-86A8-11BE8B6BAD03}" type="pres">
      <dgm:prSet presAssocID="{BC30892A-6A1F-4B44-BD7E-4C5A148BC729}" presName="rootConnector" presStyleLbl="node3" presStyleIdx="4" presStyleCnt="6"/>
      <dgm:spPr/>
      <dgm:t>
        <a:bodyPr/>
        <a:lstStyle/>
        <a:p>
          <a:endParaRPr lang="es-ES"/>
        </a:p>
      </dgm:t>
    </dgm:pt>
    <dgm:pt modelId="{7E6BFA35-E466-4AFB-A5DB-381F5FEB69DA}" type="pres">
      <dgm:prSet presAssocID="{BC30892A-6A1F-4B44-BD7E-4C5A148BC729}" presName="hierChild4" presStyleCnt="0"/>
      <dgm:spPr/>
      <dgm:t>
        <a:bodyPr/>
        <a:lstStyle/>
        <a:p>
          <a:endParaRPr lang="es-ES"/>
        </a:p>
      </dgm:t>
    </dgm:pt>
    <dgm:pt modelId="{DD5504A2-DA3F-4308-BBEF-210936A5CD28}" type="pres">
      <dgm:prSet presAssocID="{BC30892A-6A1F-4B44-BD7E-4C5A148BC729}" presName="hierChild5" presStyleCnt="0"/>
      <dgm:spPr/>
      <dgm:t>
        <a:bodyPr/>
        <a:lstStyle/>
        <a:p>
          <a:endParaRPr lang="es-ES"/>
        </a:p>
      </dgm:t>
    </dgm:pt>
    <dgm:pt modelId="{03AF5DFC-822A-4BFF-A77C-32F504FC94FA}" type="pres">
      <dgm:prSet presAssocID="{4CD501B2-4569-45B3-A991-8AA6247FA35A}" presName="hierChild5" presStyleCnt="0"/>
      <dgm:spPr/>
      <dgm:t>
        <a:bodyPr/>
        <a:lstStyle/>
        <a:p>
          <a:endParaRPr lang="es-ES"/>
        </a:p>
      </dgm:t>
    </dgm:pt>
    <dgm:pt modelId="{A05C9410-F97C-4D2F-B486-486E658E1930}" type="pres">
      <dgm:prSet presAssocID="{80A7E73A-F13A-47CC-80DD-E66B7DCB2127}" presName="Name64" presStyleLbl="parChTrans1D2" presStyleIdx="1" presStyleCnt="2"/>
      <dgm:spPr/>
      <dgm:t>
        <a:bodyPr/>
        <a:lstStyle/>
        <a:p>
          <a:endParaRPr lang="es-ES"/>
        </a:p>
      </dgm:t>
    </dgm:pt>
    <dgm:pt modelId="{7EB0A267-DE51-458C-8744-D91114DE9EC4}" type="pres">
      <dgm:prSet presAssocID="{166BE803-BA7C-4BAB-851D-855B5580A4A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08456E6A-7128-4814-BD00-61FC2E8A7889}" type="pres">
      <dgm:prSet presAssocID="{166BE803-BA7C-4BAB-851D-855B5580A4AB}" presName="rootComposite" presStyleCnt="0"/>
      <dgm:spPr/>
      <dgm:t>
        <a:bodyPr/>
        <a:lstStyle/>
        <a:p>
          <a:endParaRPr lang="es-ES"/>
        </a:p>
      </dgm:t>
    </dgm:pt>
    <dgm:pt modelId="{A660303D-C25A-4E8A-8A5F-78B0E3FAE288}" type="pres">
      <dgm:prSet presAssocID="{166BE803-BA7C-4BAB-851D-855B5580A4AB}" presName="rootText" presStyleLbl="node2" presStyleIdx="1" presStyleCnt="2" custScaleX="87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96B0B-72DE-4425-AF62-8977C885832D}" type="pres">
      <dgm:prSet presAssocID="{166BE803-BA7C-4BAB-851D-855B5580A4A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5EBA8F-67B5-4DAE-8C34-AFB5623019DA}" type="pres">
      <dgm:prSet presAssocID="{166BE803-BA7C-4BAB-851D-855B5580A4AB}" presName="hierChild4" presStyleCnt="0"/>
      <dgm:spPr/>
      <dgm:t>
        <a:bodyPr/>
        <a:lstStyle/>
        <a:p>
          <a:endParaRPr lang="es-ES"/>
        </a:p>
      </dgm:t>
    </dgm:pt>
    <dgm:pt modelId="{AB8C14B2-E9AB-40CE-8A94-A36013529836}" type="pres">
      <dgm:prSet presAssocID="{9F732223-2ABD-4D56-AF5D-A2C159B76467}" presName="Name64" presStyleLbl="parChTrans1D3" presStyleIdx="5" presStyleCnt="6"/>
      <dgm:spPr/>
      <dgm:t>
        <a:bodyPr/>
        <a:lstStyle/>
        <a:p>
          <a:endParaRPr lang="es-ES"/>
        </a:p>
      </dgm:t>
    </dgm:pt>
    <dgm:pt modelId="{A964048D-FF51-4903-8365-F99411B8598C}" type="pres">
      <dgm:prSet presAssocID="{578FE8C0-8DB0-4F9C-BAFA-F06FCAA714A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C8D462A-19E7-4DC4-87BB-8ACE7AE5B290}" type="pres">
      <dgm:prSet presAssocID="{578FE8C0-8DB0-4F9C-BAFA-F06FCAA714AE}" presName="rootComposite" presStyleCnt="0"/>
      <dgm:spPr/>
      <dgm:t>
        <a:bodyPr/>
        <a:lstStyle/>
        <a:p>
          <a:endParaRPr lang="es-ES"/>
        </a:p>
      </dgm:t>
    </dgm:pt>
    <dgm:pt modelId="{CF487A70-0910-4F3D-BBD5-C1E5F2E49D4F}" type="pres">
      <dgm:prSet presAssocID="{578FE8C0-8DB0-4F9C-BAFA-F06FCAA714AE}" presName="rootText" presStyleLbl="node3" presStyleIdx="5" presStyleCnt="6" custScaleX="87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409D1-A93F-4DB5-BC55-1F8EE4BC5537}" type="pres">
      <dgm:prSet presAssocID="{578FE8C0-8DB0-4F9C-BAFA-F06FCAA714AE}" presName="rootConnector" presStyleLbl="node3" presStyleIdx="5" presStyleCnt="6"/>
      <dgm:spPr/>
      <dgm:t>
        <a:bodyPr/>
        <a:lstStyle/>
        <a:p>
          <a:endParaRPr lang="es-ES"/>
        </a:p>
      </dgm:t>
    </dgm:pt>
    <dgm:pt modelId="{416A50BA-2E22-46A3-8E08-93722234E73D}" type="pres">
      <dgm:prSet presAssocID="{578FE8C0-8DB0-4F9C-BAFA-F06FCAA714AE}" presName="hierChild4" presStyleCnt="0"/>
      <dgm:spPr/>
      <dgm:t>
        <a:bodyPr/>
        <a:lstStyle/>
        <a:p>
          <a:endParaRPr lang="es-ES"/>
        </a:p>
      </dgm:t>
    </dgm:pt>
    <dgm:pt modelId="{FDB6D1E3-23EE-479B-A5D7-FE57CBAE22A6}" type="pres">
      <dgm:prSet presAssocID="{578FE8C0-8DB0-4F9C-BAFA-F06FCAA714AE}" presName="hierChild5" presStyleCnt="0"/>
      <dgm:spPr/>
      <dgm:t>
        <a:bodyPr/>
        <a:lstStyle/>
        <a:p>
          <a:endParaRPr lang="es-ES"/>
        </a:p>
      </dgm:t>
    </dgm:pt>
    <dgm:pt modelId="{F170AA8E-69F8-48ED-9D7A-AF3F521FA7F6}" type="pres">
      <dgm:prSet presAssocID="{166BE803-BA7C-4BAB-851D-855B5580A4AB}" presName="hierChild5" presStyleCnt="0"/>
      <dgm:spPr/>
      <dgm:t>
        <a:bodyPr/>
        <a:lstStyle/>
        <a:p>
          <a:endParaRPr lang="es-ES"/>
        </a:p>
      </dgm:t>
    </dgm:pt>
    <dgm:pt modelId="{C29F7BFD-BF13-4155-BAA1-4D68AB5EDD86}" type="pres">
      <dgm:prSet presAssocID="{AFC993D9-B0C1-4D07-BE14-061AC35AFC42}" presName="hierChild3" presStyleCnt="0"/>
      <dgm:spPr/>
      <dgm:t>
        <a:bodyPr/>
        <a:lstStyle/>
        <a:p>
          <a:endParaRPr lang="es-ES"/>
        </a:p>
      </dgm:t>
    </dgm:pt>
  </dgm:ptLst>
  <dgm:cxnLst>
    <dgm:cxn modelId="{F2DC8604-88AC-44A7-8B32-22A2E10FAB00}" srcId="{AC3361D8-1DFB-4F2E-ABA3-7C0C46E255FA}" destId="{AFC993D9-B0C1-4D07-BE14-061AC35AFC42}" srcOrd="0" destOrd="0" parTransId="{D1D15245-FC01-4551-9295-0A6D65E325B9}" sibTransId="{CA8C4E30-D94C-4AB0-953C-727C3FE551A2}"/>
    <dgm:cxn modelId="{D5073589-15A2-4959-B05F-6E5529F3B2EB}" type="presOf" srcId="{0FEA1FAE-A3EA-4FE4-AAC8-B43B5FCB6914}" destId="{1C8FC95F-5A53-4371-AD82-46426925351B}" srcOrd="0" destOrd="0" presId="urn:microsoft.com/office/officeart/2009/3/layout/HorizontalOrganizationChart"/>
    <dgm:cxn modelId="{54EEA7F9-FD77-46DB-AC8E-585273A17AA3}" type="presOf" srcId="{8B9D8017-5FB3-4A6E-BFA2-9B16C9B72AC3}" destId="{AF4DEFB4-85DE-4412-AEBE-B8F1C52B11D4}" srcOrd="0" destOrd="0" presId="urn:microsoft.com/office/officeart/2009/3/layout/HorizontalOrganizationChart"/>
    <dgm:cxn modelId="{FAE1A803-57F6-4735-846A-7774480111F8}" type="presOf" srcId="{AC3361D8-1DFB-4F2E-ABA3-7C0C46E255FA}" destId="{27EE4409-6A3E-44AF-9FCD-068AF7BDEF85}" srcOrd="0" destOrd="0" presId="urn:microsoft.com/office/officeart/2009/3/layout/HorizontalOrganizationChart"/>
    <dgm:cxn modelId="{D6BED227-51B6-4F96-B35E-C00D2A68EFD1}" type="presOf" srcId="{BC30892A-6A1F-4B44-BD7E-4C5A148BC729}" destId="{273D1418-39AB-4910-86A8-11BE8B6BAD03}" srcOrd="1" destOrd="0" presId="urn:microsoft.com/office/officeart/2009/3/layout/HorizontalOrganizationChart"/>
    <dgm:cxn modelId="{4A0CA14A-8F9B-4C2A-AAE8-A1C5656DD9C8}" srcId="{AFC993D9-B0C1-4D07-BE14-061AC35AFC42}" destId="{4CD501B2-4569-45B3-A991-8AA6247FA35A}" srcOrd="0" destOrd="0" parTransId="{A8601101-FB66-4202-8557-A24540D372D1}" sibTransId="{9F7B5176-3F99-4605-8F2B-A4A3019063D6}"/>
    <dgm:cxn modelId="{7A773D18-3832-4F31-8906-F271194757B1}" srcId="{4CD501B2-4569-45B3-A991-8AA6247FA35A}" destId="{C2E8C569-4A58-43C0-807C-176BCFD3AEB8}" srcOrd="1" destOrd="0" parTransId="{8B9D8017-5FB3-4A6E-BFA2-9B16C9B72AC3}" sibTransId="{31B2BBA7-0C34-461C-B81C-DC14916E37F3}"/>
    <dgm:cxn modelId="{9C691C03-38A3-4301-9001-2D88F83569CD}" type="presOf" srcId="{3D4DDB93-6142-4D26-97A3-1ECDA168846A}" destId="{E7D5AA11-6BC8-4BA8-8547-5CE4414401E5}" srcOrd="0" destOrd="0" presId="urn:microsoft.com/office/officeart/2009/3/layout/HorizontalOrganizationChart"/>
    <dgm:cxn modelId="{21BCFC9B-27A9-4158-8941-EE5E53D97647}" type="presOf" srcId="{166BE803-BA7C-4BAB-851D-855B5580A4AB}" destId="{BF796B0B-72DE-4425-AF62-8977C885832D}" srcOrd="1" destOrd="0" presId="urn:microsoft.com/office/officeart/2009/3/layout/HorizontalOrganizationChart"/>
    <dgm:cxn modelId="{6F7B1B8B-35F5-4119-8F6D-6695DB22B3C3}" type="presOf" srcId="{8D6EFF47-E280-492F-9A3A-B641B6D9CD01}" destId="{05871885-E475-489A-BB0B-19317BCA82F5}" srcOrd="0" destOrd="0" presId="urn:microsoft.com/office/officeart/2009/3/layout/HorizontalOrganizationChart"/>
    <dgm:cxn modelId="{2380FBF1-8849-4602-8BC0-C12D121FF3FC}" srcId="{4CD501B2-4569-45B3-A991-8AA6247FA35A}" destId="{0FEA1FAE-A3EA-4FE4-AAC8-B43B5FCB6914}" srcOrd="2" destOrd="0" parTransId="{8D6EFF47-E280-492F-9A3A-B641B6D9CD01}" sibTransId="{7DBAD307-A7C8-4959-8CDC-0C294BE7CA47}"/>
    <dgm:cxn modelId="{D52E1D06-F1FA-4167-95B6-0FF21E296BA4}" type="presOf" srcId="{A8CC35B1-0F5B-4393-B660-808B28C2D4DF}" destId="{6B7C0510-8709-479A-90B9-DBE38C2B0451}" srcOrd="0" destOrd="0" presId="urn:microsoft.com/office/officeart/2009/3/layout/HorizontalOrganizationChart"/>
    <dgm:cxn modelId="{994B021B-98AC-4FB1-B376-383140D2FC32}" type="presOf" srcId="{AFD3AC16-E317-43A6-9272-AE7E1ABEA30A}" destId="{B11022BE-422F-46C9-B2D4-3734E2021EDC}" srcOrd="0" destOrd="0" presId="urn:microsoft.com/office/officeart/2009/3/layout/HorizontalOrganizationChart"/>
    <dgm:cxn modelId="{C7308933-4C8D-4F84-8AF7-C1B00E6FDFFB}" type="presOf" srcId="{BC30892A-6A1F-4B44-BD7E-4C5A148BC729}" destId="{4656379F-86D6-4A6A-8B61-80EB8227DE76}" srcOrd="0" destOrd="0" presId="urn:microsoft.com/office/officeart/2009/3/layout/HorizontalOrganizationChart"/>
    <dgm:cxn modelId="{DE671EF8-AE39-4D83-A542-6ACD7FDA7059}" srcId="{AFC993D9-B0C1-4D07-BE14-061AC35AFC42}" destId="{166BE803-BA7C-4BAB-851D-855B5580A4AB}" srcOrd="1" destOrd="0" parTransId="{80A7E73A-F13A-47CC-80DD-E66B7DCB2127}" sibTransId="{BD7E1C04-3AA7-465A-8AEE-4A38F7F09AB5}"/>
    <dgm:cxn modelId="{BBD9BF81-BDD8-41C1-8ECC-B1241F14CBA4}" type="presOf" srcId="{62BBF4C4-804C-416F-82A6-0B8BCF046D99}" destId="{AEC7927B-8248-472D-8ADC-EC3975953D35}" srcOrd="1" destOrd="0" presId="urn:microsoft.com/office/officeart/2009/3/layout/HorizontalOrganizationChart"/>
    <dgm:cxn modelId="{4ACB724E-2F19-4751-A430-F4F966600C59}" type="presOf" srcId="{0FEA1FAE-A3EA-4FE4-AAC8-B43B5FCB6914}" destId="{9AD95962-04EA-470A-9301-B722D40D749A}" srcOrd="1" destOrd="0" presId="urn:microsoft.com/office/officeart/2009/3/layout/HorizontalOrganizationChart"/>
    <dgm:cxn modelId="{B3A2E668-FF59-41BF-A8F2-D559585134DF}" type="presOf" srcId="{166BE803-BA7C-4BAB-851D-855B5580A4AB}" destId="{A660303D-C25A-4E8A-8A5F-78B0E3FAE288}" srcOrd="0" destOrd="0" presId="urn:microsoft.com/office/officeart/2009/3/layout/HorizontalOrganizationChart"/>
    <dgm:cxn modelId="{8E7D0B0F-68BB-448A-8227-B894ACF6DEA7}" type="presOf" srcId="{4CD501B2-4569-45B3-A991-8AA6247FA35A}" destId="{148034C8-C2E9-4CE5-927A-33AF70490A02}" srcOrd="0" destOrd="0" presId="urn:microsoft.com/office/officeart/2009/3/layout/HorizontalOrganizationChart"/>
    <dgm:cxn modelId="{6321B33F-BD79-492B-8BBB-E7A9BF6CBF32}" type="presOf" srcId="{C2E8C569-4A58-43C0-807C-176BCFD3AEB8}" destId="{7992FD62-6206-4D20-B0A2-3643C5BD41B9}" srcOrd="0" destOrd="0" presId="urn:microsoft.com/office/officeart/2009/3/layout/HorizontalOrganizationChart"/>
    <dgm:cxn modelId="{A97FCC21-BB64-4E81-9710-56FC4FB39633}" type="presOf" srcId="{4CD501B2-4569-45B3-A991-8AA6247FA35A}" destId="{B9357C35-12E2-48DA-810B-56AAACFA49B2}" srcOrd="1" destOrd="0" presId="urn:microsoft.com/office/officeart/2009/3/layout/HorizontalOrganizationChart"/>
    <dgm:cxn modelId="{934AA670-2E12-458A-B6B8-F6B2265F1D92}" type="presOf" srcId="{AFC993D9-B0C1-4D07-BE14-061AC35AFC42}" destId="{91FF057F-640F-415D-BEBA-97CD44E445E5}" srcOrd="0" destOrd="0" presId="urn:microsoft.com/office/officeart/2009/3/layout/HorizontalOrganizationChart"/>
    <dgm:cxn modelId="{87EF118D-1E01-42F4-A975-8A903BE36F7B}" type="presOf" srcId="{A8601101-FB66-4202-8557-A24540D372D1}" destId="{A130050D-00D0-4F8F-88EC-38C8DA2DE4D6}" srcOrd="0" destOrd="0" presId="urn:microsoft.com/office/officeart/2009/3/layout/HorizontalOrganizationChart"/>
    <dgm:cxn modelId="{B2C93500-C0F8-4259-97D7-CCE24A74ED63}" type="presOf" srcId="{9F732223-2ABD-4D56-AF5D-A2C159B76467}" destId="{AB8C14B2-E9AB-40CE-8A94-A36013529836}" srcOrd="0" destOrd="0" presId="urn:microsoft.com/office/officeart/2009/3/layout/HorizontalOrganizationChart"/>
    <dgm:cxn modelId="{5633906D-1825-4F69-ABD0-0C68AC9B2B14}" type="presOf" srcId="{C2E8C569-4A58-43C0-807C-176BCFD3AEB8}" destId="{1B323E68-4F26-44D2-899D-4B8C6F2071F8}" srcOrd="1" destOrd="0" presId="urn:microsoft.com/office/officeart/2009/3/layout/HorizontalOrganizationChart"/>
    <dgm:cxn modelId="{8C92C708-B518-4362-B043-46784BD5EBE7}" type="presOf" srcId="{62BBF4C4-804C-416F-82A6-0B8BCF046D99}" destId="{B96178F2-B237-4A0E-965F-CCA63CF8CB0E}" srcOrd="0" destOrd="0" presId="urn:microsoft.com/office/officeart/2009/3/layout/HorizontalOrganizationChart"/>
    <dgm:cxn modelId="{D7212EEF-4F14-4759-90FF-915743DC7599}" srcId="{4CD501B2-4569-45B3-A991-8AA6247FA35A}" destId="{3D4DDB93-6142-4D26-97A3-1ECDA168846A}" srcOrd="3" destOrd="0" parTransId="{AFD3AC16-E317-43A6-9272-AE7E1ABEA30A}" sibTransId="{F678C505-D2E9-47BE-90A7-B1A3D067F333}"/>
    <dgm:cxn modelId="{B5B5BAFA-C1EB-4B20-8E8B-21DF96A793D2}" type="presOf" srcId="{80A7E73A-F13A-47CC-80DD-E66B7DCB2127}" destId="{A05C9410-F97C-4D2F-B486-486E658E1930}" srcOrd="0" destOrd="0" presId="urn:microsoft.com/office/officeart/2009/3/layout/HorizontalOrganizationChart"/>
    <dgm:cxn modelId="{E9E71457-C86A-44E6-96EC-B7D5AC4D708C}" type="presOf" srcId="{578FE8C0-8DB0-4F9C-BAFA-F06FCAA714AE}" destId="{255409D1-A93F-4DB5-BC55-1F8EE4BC5537}" srcOrd="1" destOrd="0" presId="urn:microsoft.com/office/officeart/2009/3/layout/HorizontalOrganizationChart"/>
    <dgm:cxn modelId="{67A7A1DA-5FA3-482E-942A-B790661F9A87}" srcId="{166BE803-BA7C-4BAB-851D-855B5580A4AB}" destId="{578FE8C0-8DB0-4F9C-BAFA-F06FCAA714AE}" srcOrd="0" destOrd="0" parTransId="{9F732223-2ABD-4D56-AF5D-A2C159B76467}" sibTransId="{E33DC1A7-9CA8-4D8D-A057-388BBD96BA2E}"/>
    <dgm:cxn modelId="{83C3ABD6-AFA0-47EB-BBAD-F31A8E5905D9}" type="presOf" srcId="{11F8A066-3D6C-4A06-9355-FED681349BEB}" destId="{A20C9694-BD73-4BA5-836F-6DEE5347965F}" srcOrd="0" destOrd="0" presId="urn:microsoft.com/office/officeart/2009/3/layout/HorizontalOrganizationChart"/>
    <dgm:cxn modelId="{26C05034-C013-46EA-9C6E-0343D7474218}" srcId="{4CD501B2-4569-45B3-A991-8AA6247FA35A}" destId="{62BBF4C4-804C-416F-82A6-0B8BCF046D99}" srcOrd="0" destOrd="0" parTransId="{A8CC35B1-0F5B-4393-B660-808B28C2D4DF}" sibTransId="{23AB962C-0720-48C3-B501-27221D0ECC88}"/>
    <dgm:cxn modelId="{A75D4923-B047-4288-A101-71CD060B0939}" srcId="{4CD501B2-4569-45B3-A991-8AA6247FA35A}" destId="{BC30892A-6A1F-4B44-BD7E-4C5A148BC729}" srcOrd="4" destOrd="0" parTransId="{11F8A066-3D6C-4A06-9355-FED681349BEB}" sibTransId="{601E69A2-FFF5-4F07-860F-89C88FCBA4D1}"/>
    <dgm:cxn modelId="{0EE90349-CA61-458E-9CA9-1D4C6DEBB4E8}" type="presOf" srcId="{3D4DDB93-6142-4D26-97A3-1ECDA168846A}" destId="{189F02DF-E8B0-4DF9-B2EB-A5C55070061B}" srcOrd="1" destOrd="0" presId="urn:microsoft.com/office/officeart/2009/3/layout/HorizontalOrganizationChart"/>
    <dgm:cxn modelId="{B6601512-5122-4ACC-AA61-3E530FC830E4}" type="presOf" srcId="{AFC993D9-B0C1-4D07-BE14-061AC35AFC42}" destId="{C4B5DF2D-E704-47BE-8071-3F31A7517D34}" srcOrd="1" destOrd="0" presId="urn:microsoft.com/office/officeart/2009/3/layout/HorizontalOrganizationChart"/>
    <dgm:cxn modelId="{41C97B84-DD9B-4B53-869A-B50E5AEC9BA1}" type="presOf" srcId="{578FE8C0-8DB0-4F9C-BAFA-F06FCAA714AE}" destId="{CF487A70-0910-4F3D-BBD5-C1E5F2E49D4F}" srcOrd="0" destOrd="0" presId="urn:microsoft.com/office/officeart/2009/3/layout/HorizontalOrganizationChart"/>
    <dgm:cxn modelId="{76212B44-272E-40B6-8703-59CF53541856}" type="presParOf" srcId="{27EE4409-6A3E-44AF-9FCD-068AF7BDEF85}" destId="{0DAC08DF-E271-42F0-9DDD-EF9863BC13AA}" srcOrd="0" destOrd="0" presId="urn:microsoft.com/office/officeart/2009/3/layout/HorizontalOrganizationChart"/>
    <dgm:cxn modelId="{74BCD160-4E3E-43A7-AE25-8AFC41DE24EF}" type="presParOf" srcId="{0DAC08DF-E271-42F0-9DDD-EF9863BC13AA}" destId="{B54C7E13-FCB4-4316-AF3C-EC2B59CB2292}" srcOrd="0" destOrd="0" presId="urn:microsoft.com/office/officeart/2009/3/layout/HorizontalOrganizationChart"/>
    <dgm:cxn modelId="{DB875DA4-D1C2-4FF1-8CC4-835C2DB3993B}" type="presParOf" srcId="{B54C7E13-FCB4-4316-AF3C-EC2B59CB2292}" destId="{91FF057F-640F-415D-BEBA-97CD44E445E5}" srcOrd="0" destOrd="0" presId="urn:microsoft.com/office/officeart/2009/3/layout/HorizontalOrganizationChart"/>
    <dgm:cxn modelId="{08B304F3-D0EF-4310-9B90-2478A416C6C2}" type="presParOf" srcId="{B54C7E13-FCB4-4316-AF3C-EC2B59CB2292}" destId="{C4B5DF2D-E704-47BE-8071-3F31A7517D34}" srcOrd="1" destOrd="0" presId="urn:microsoft.com/office/officeart/2009/3/layout/HorizontalOrganizationChart"/>
    <dgm:cxn modelId="{0E26A368-BD3D-4FA4-AFE2-09CB0A932FD0}" type="presParOf" srcId="{0DAC08DF-E271-42F0-9DDD-EF9863BC13AA}" destId="{DC7FFF1D-A5E8-49C3-8CDD-BAA324B1A143}" srcOrd="1" destOrd="0" presId="urn:microsoft.com/office/officeart/2009/3/layout/HorizontalOrganizationChart"/>
    <dgm:cxn modelId="{6E7EB94C-A54E-40E5-85FA-83BA25F2253F}" type="presParOf" srcId="{DC7FFF1D-A5E8-49C3-8CDD-BAA324B1A143}" destId="{A130050D-00D0-4F8F-88EC-38C8DA2DE4D6}" srcOrd="0" destOrd="0" presId="urn:microsoft.com/office/officeart/2009/3/layout/HorizontalOrganizationChart"/>
    <dgm:cxn modelId="{67B2A251-8AC5-4C52-B75C-426CD4ABD292}" type="presParOf" srcId="{DC7FFF1D-A5E8-49C3-8CDD-BAA324B1A143}" destId="{45A54D5E-D529-4701-98B1-B73B87668DDB}" srcOrd="1" destOrd="0" presId="urn:microsoft.com/office/officeart/2009/3/layout/HorizontalOrganizationChart"/>
    <dgm:cxn modelId="{53D53796-BA14-4F09-8AC2-5C9F449404C9}" type="presParOf" srcId="{45A54D5E-D529-4701-98B1-B73B87668DDB}" destId="{956E2652-51C5-4042-ACFD-549AA2BAA64B}" srcOrd="0" destOrd="0" presId="urn:microsoft.com/office/officeart/2009/3/layout/HorizontalOrganizationChart"/>
    <dgm:cxn modelId="{6F268AA1-A2DD-4466-B36A-5E9CDC17E47C}" type="presParOf" srcId="{956E2652-51C5-4042-ACFD-549AA2BAA64B}" destId="{148034C8-C2E9-4CE5-927A-33AF70490A02}" srcOrd="0" destOrd="0" presId="urn:microsoft.com/office/officeart/2009/3/layout/HorizontalOrganizationChart"/>
    <dgm:cxn modelId="{61F36E98-F6E4-44A7-BC54-C36B6A931E07}" type="presParOf" srcId="{956E2652-51C5-4042-ACFD-549AA2BAA64B}" destId="{B9357C35-12E2-48DA-810B-56AAACFA49B2}" srcOrd="1" destOrd="0" presId="urn:microsoft.com/office/officeart/2009/3/layout/HorizontalOrganizationChart"/>
    <dgm:cxn modelId="{348E6005-018A-476A-BCC8-BB9730FD22CA}" type="presParOf" srcId="{45A54D5E-D529-4701-98B1-B73B87668DDB}" destId="{B45D2DFE-E13F-42FD-9A29-9D618A115822}" srcOrd="1" destOrd="0" presId="urn:microsoft.com/office/officeart/2009/3/layout/HorizontalOrganizationChart"/>
    <dgm:cxn modelId="{952B4A09-ABE4-4203-8875-BDDEE3609E59}" type="presParOf" srcId="{B45D2DFE-E13F-42FD-9A29-9D618A115822}" destId="{6B7C0510-8709-479A-90B9-DBE38C2B0451}" srcOrd="0" destOrd="0" presId="urn:microsoft.com/office/officeart/2009/3/layout/HorizontalOrganizationChart"/>
    <dgm:cxn modelId="{4A51B386-E2F5-4A19-8ECD-FF74A3A9E18C}" type="presParOf" srcId="{B45D2DFE-E13F-42FD-9A29-9D618A115822}" destId="{CB7E5C9F-1D0A-4D80-89ED-FAD7DB7C6DE1}" srcOrd="1" destOrd="0" presId="urn:microsoft.com/office/officeart/2009/3/layout/HorizontalOrganizationChart"/>
    <dgm:cxn modelId="{4F5B72F4-C514-4BD3-9E13-68F17033C74A}" type="presParOf" srcId="{CB7E5C9F-1D0A-4D80-89ED-FAD7DB7C6DE1}" destId="{C779C2CA-5E3A-4142-B9EE-505EAE139204}" srcOrd="0" destOrd="0" presId="urn:microsoft.com/office/officeart/2009/3/layout/HorizontalOrganizationChart"/>
    <dgm:cxn modelId="{5A7ED28B-484C-4211-BBE8-FAC7867E8BFF}" type="presParOf" srcId="{C779C2CA-5E3A-4142-B9EE-505EAE139204}" destId="{B96178F2-B237-4A0E-965F-CCA63CF8CB0E}" srcOrd="0" destOrd="0" presId="urn:microsoft.com/office/officeart/2009/3/layout/HorizontalOrganizationChart"/>
    <dgm:cxn modelId="{85B4B7AC-5E8F-4639-828D-1DA873847564}" type="presParOf" srcId="{C779C2CA-5E3A-4142-B9EE-505EAE139204}" destId="{AEC7927B-8248-472D-8ADC-EC3975953D35}" srcOrd="1" destOrd="0" presId="urn:microsoft.com/office/officeart/2009/3/layout/HorizontalOrganizationChart"/>
    <dgm:cxn modelId="{047968BE-83F5-41DC-BF8E-B0F4EE42D127}" type="presParOf" srcId="{CB7E5C9F-1D0A-4D80-89ED-FAD7DB7C6DE1}" destId="{FE62371F-1E7A-4B67-B2E3-C72BD72236FA}" srcOrd="1" destOrd="0" presId="urn:microsoft.com/office/officeart/2009/3/layout/HorizontalOrganizationChart"/>
    <dgm:cxn modelId="{ED284446-186A-40CA-A3B2-2723EEB34CFC}" type="presParOf" srcId="{CB7E5C9F-1D0A-4D80-89ED-FAD7DB7C6DE1}" destId="{24256773-E76C-422F-B887-DC21685211CB}" srcOrd="2" destOrd="0" presId="urn:microsoft.com/office/officeart/2009/3/layout/HorizontalOrganizationChart"/>
    <dgm:cxn modelId="{53E612B2-C337-4D73-96C0-944D32715A09}" type="presParOf" srcId="{B45D2DFE-E13F-42FD-9A29-9D618A115822}" destId="{AF4DEFB4-85DE-4412-AEBE-B8F1C52B11D4}" srcOrd="2" destOrd="0" presId="urn:microsoft.com/office/officeart/2009/3/layout/HorizontalOrganizationChart"/>
    <dgm:cxn modelId="{7B97A0AE-8AB7-4DDF-981F-E9F7B7FE9DF0}" type="presParOf" srcId="{B45D2DFE-E13F-42FD-9A29-9D618A115822}" destId="{7F4BD1F5-9639-4790-9490-B08970AEAAAF}" srcOrd="3" destOrd="0" presId="urn:microsoft.com/office/officeart/2009/3/layout/HorizontalOrganizationChart"/>
    <dgm:cxn modelId="{DCC33DE0-4456-4A38-B253-32C7DB5DBBA6}" type="presParOf" srcId="{7F4BD1F5-9639-4790-9490-B08970AEAAAF}" destId="{29451AC5-000C-4EE2-B033-F4E741168AB8}" srcOrd="0" destOrd="0" presId="urn:microsoft.com/office/officeart/2009/3/layout/HorizontalOrganizationChart"/>
    <dgm:cxn modelId="{39449BB3-D6EE-4439-A3E2-8AA3962B3ACB}" type="presParOf" srcId="{29451AC5-000C-4EE2-B033-F4E741168AB8}" destId="{7992FD62-6206-4D20-B0A2-3643C5BD41B9}" srcOrd="0" destOrd="0" presId="urn:microsoft.com/office/officeart/2009/3/layout/HorizontalOrganizationChart"/>
    <dgm:cxn modelId="{58D1509F-8717-4E16-8F8B-2179B27A052D}" type="presParOf" srcId="{29451AC5-000C-4EE2-B033-F4E741168AB8}" destId="{1B323E68-4F26-44D2-899D-4B8C6F2071F8}" srcOrd="1" destOrd="0" presId="urn:microsoft.com/office/officeart/2009/3/layout/HorizontalOrganizationChart"/>
    <dgm:cxn modelId="{0CC06144-04F0-4925-887C-64E138F11DC2}" type="presParOf" srcId="{7F4BD1F5-9639-4790-9490-B08970AEAAAF}" destId="{DA22A892-6F33-4341-B93A-0A80CC74BFDF}" srcOrd="1" destOrd="0" presId="urn:microsoft.com/office/officeart/2009/3/layout/HorizontalOrganizationChart"/>
    <dgm:cxn modelId="{AADEB4BF-932A-4468-B3EC-B9F8F0C7618E}" type="presParOf" srcId="{7F4BD1F5-9639-4790-9490-B08970AEAAAF}" destId="{2B42D4A3-CBC0-4A51-8E13-BA45A08C2882}" srcOrd="2" destOrd="0" presId="urn:microsoft.com/office/officeart/2009/3/layout/HorizontalOrganizationChart"/>
    <dgm:cxn modelId="{4702DF0A-E4B4-427B-9910-F98FBDAA31A1}" type="presParOf" srcId="{B45D2DFE-E13F-42FD-9A29-9D618A115822}" destId="{05871885-E475-489A-BB0B-19317BCA82F5}" srcOrd="4" destOrd="0" presId="urn:microsoft.com/office/officeart/2009/3/layout/HorizontalOrganizationChart"/>
    <dgm:cxn modelId="{01157643-50D3-4673-BFB4-DD699AE17B35}" type="presParOf" srcId="{B45D2DFE-E13F-42FD-9A29-9D618A115822}" destId="{D1F786D4-F1FA-41A8-BD95-304DA6AE559A}" srcOrd="5" destOrd="0" presId="urn:microsoft.com/office/officeart/2009/3/layout/HorizontalOrganizationChart"/>
    <dgm:cxn modelId="{62670DAF-A666-44D7-8747-32322855556F}" type="presParOf" srcId="{D1F786D4-F1FA-41A8-BD95-304DA6AE559A}" destId="{EC0FCF27-4B98-4D8B-85F6-B2C5D0721662}" srcOrd="0" destOrd="0" presId="urn:microsoft.com/office/officeart/2009/3/layout/HorizontalOrganizationChart"/>
    <dgm:cxn modelId="{6AF1DAAA-35FB-4C99-93F3-F14DDE5040F9}" type="presParOf" srcId="{EC0FCF27-4B98-4D8B-85F6-B2C5D0721662}" destId="{1C8FC95F-5A53-4371-AD82-46426925351B}" srcOrd="0" destOrd="0" presId="urn:microsoft.com/office/officeart/2009/3/layout/HorizontalOrganizationChart"/>
    <dgm:cxn modelId="{8FACA0E0-B921-46BE-A5AB-C2818AB7E945}" type="presParOf" srcId="{EC0FCF27-4B98-4D8B-85F6-B2C5D0721662}" destId="{9AD95962-04EA-470A-9301-B722D40D749A}" srcOrd="1" destOrd="0" presId="urn:microsoft.com/office/officeart/2009/3/layout/HorizontalOrganizationChart"/>
    <dgm:cxn modelId="{5DCF4F42-D2FD-41CE-B8F0-655369906229}" type="presParOf" srcId="{D1F786D4-F1FA-41A8-BD95-304DA6AE559A}" destId="{300B8A35-1325-43BA-A3B6-E1F2BC941EAA}" srcOrd="1" destOrd="0" presId="urn:microsoft.com/office/officeart/2009/3/layout/HorizontalOrganizationChart"/>
    <dgm:cxn modelId="{5A608CC9-3BD2-4D00-805D-B0DD1D99BDE6}" type="presParOf" srcId="{D1F786D4-F1FA-41A8-BD95-304DA6AE559A}" destId="{A742B023-81E4-4E9D-A705-F8B8609DB7AD}" srcOrd="2" destOrd="0" presId="urn:microsoft.com/office/officeart/2009/3/layout/HorizontalOrganizationChart"/>
    <dgm:cxn modelId="{F86AEED1-9601-4BF6-9463-5BE396F8DC97}" type="presParOf" srcId="{B45D2DFE-E13F-42FD-9A29-9D618A115822}" destId="{B11022BE-422F-46C9-B2D4-3734E2021EDC}" srcOrd="6" destOrd="0" presId="urn:microsoft.com/office/officeart/2009/3/layout/HorizontalOrganizationChart"/>
    <dgm:cxn modelId="{89675729-62DC-4166-AADA-F863D7D27151}" type="presParOf" srcId="{B45D2DFE-E13F-42FD-9A29-9D618A115822}" destId="{8CA875AB-5B12-4DCD-8CF2-07C169E234F4}" srcOrd="7" destOrd="0" presId="urn:microsoft.com/office/officeart/2009/3/layout/HorizontalOrganizationChart"/>
    <dgm:cxn modelId="{63563DC9-7362-4A75-BA8A-DFC20A7D92FC}" type="presParOf" srcId="{8CA875AB-5B12-4DCD-8CF2-07C169E234F4}" destId="{2F17EA1F-3C3F-45F7-B33C-AEAE07190BB2}" srcOrd="0" destOrd="0" presId="urn:microsoft.com/office/officeart/2009/3/layout/HorizontalOrganizationChart"/>
    <dgm:cxn modelId="{464E3F51-D8D7-4506-A091-64E9D23B626E}" type="presParOf" srcId="{2F17EA1F-3C3F-45F7-B33C-AEAE07190BB2}" destId="{E7D5AA11-6BC8-4BA8-8547-5CE4414401E5}" srcOrd="0" destOrd="0" presId="urn:microsoft.com/office/officeart/2009/3/layout/HorizontalOrganizationChart"/>
    <dgm:cxn modelId="{D9C744D2-0912-425B-AD67-0F0F2C36A75D}" type="presParOf" srcId="{2F17EA1F-3C3F-45F7-B33C-AEAE07190BB2}" destId="{189F02DF-E8B0-4DF9-B2EB-A5C55070061B}" srcOrd="1" destOrd="0" presId="urn:microsoft.com/office/officeart/2009/3/layout/HorizontalOrganizationChart"/>
    <dgm:cxn modelId="{26A1CF43-D2E0-41A2-A616-3DA6209EDFBB}" type="presParOf" srcId="{8CA875AB-5B12-4DCD-8CF2-07C169E234F4}" destId="{4205D845-4EA0-426B-8151-504B340458F9}" srcOrd="1" destOrd="0" presId="urn:microsoft.com/office/officeart/2009/3/layout/HorizontalOrganizationChart"/>
    <dgm:cxn modelId="{2DE34C21-F98A-42C1-9146-4B04A7AAFCFB}" type="presParOf" srcId="{8CA875AB-5B12-4DCD-8CF2-07C169E234F4}" destId="{04136011-0F0F-4ABB-9971-7A1B579F0ACC}" srcOrd="2" destOrd="0" presId="urn:microsoft.com/office/officeart/2009/3/layout/HorizontalOrganizationChart"/>
    <dgm:cxn modelId="{963C5DC7-740E-42A2-97BA-0F5EECF280B1}" type="presParOf" srcId="{B45D2DFE-E13F-42FD-9A29-9D618A115822}" destId="{A20C9694-BD73-4BA5-836F-6DEE5347965F}" srcOrd="8" destOrd="0" presId="urn:microsoft.com/office/officeart/2009/3/layout/HorizontalOrganizationChart"/>
    <dgm:cxn modelId="{F62B4779-8623-412F-8752-1B885E1BCB87}" type="presParOf" srcId="{B45D2DFE-E13F-42FD-9A29-9D618A115822}" destId="{7AA2E25A-9C88-4419-8055-1B38EEFC5AD5}" srcOrd="9" destOrd="0" presId="urn:microsoft.com/office/officeart/2009/3/layout/HorizontalOrganizationChart"/>
    <dgm:cxn modelId="{1D61D1CC-37B1-481B-B835-B97EE3007E5F}" type="presParOf" srcId="{7AA2E25A-9C88-4419-8055-1B38EEFC5AD5}" destId="{BB472307-4094-46C2-9B9B-5FBAB3D3C3E1}" srcOrd="0" destOrd="0" presId="urn:microsoft.com/office/officeart/2009/3/layout/HorizontalOrganizationChart"/>
    <dgm:cxn modelId="{4A30BEC5-E79A-4708-8243-8746C0B81266}" type="presParOf" srcId="{BB472307-4094-46C2-9B9B-5FBAB3D3C3E1}" destId="{4656379F-86D6-4A6A-8B61-80EB8227DE76}" srcOrd="0" destOrd="0" presId="urn:microsoft.com/office/officeart/2009/3/layout/HorizontalOrganizationChart"/>
    <dgm:cxn modelId="{E7CC52AD-1B4C-450E-A28A-B85346222DE2}" type="presParOf" srcId="{BB472307-4094-46C2-9B9B-5FBAB3D3C3E1}" destId="{273D1418-39AB-4910-86A8-11BE8B6BAD03}" srcOrd="1" destOrd="0" presId="urn:microsoft.com/office/officeart/2009/3/layout/HorizontalOrganizationChart"/>
    <dgm:cxn modelId="{C597B71D-9F6E-495F-AD89-3080575CEB74}" type="presParOf" srcId="{7AA2E25A-9C88-4419-8055-1B38EEFC5AD5}" destId="{7E6BFA35-E466-4AFB-A5DB-381F5FEB69DA}" srcOrd="1" destOrd="0" presId="urn:microsoft.com/office/officeart/2009/3/layout/HorizontalOrganizationChart"/>
    <dgm:cxn modelId="{51B952D8-0E05-48EC-97F6-04EF28A7EDCC}" type="presParOf" srcId="{7AA2E25A-9C88-4419-8055-1B38EEFC5AD5}" destId="{DD5504A2-DA3F-4308-BBEF-210936A5CD28}" srcOrd="2" destOrd="0" presId="urn:microsoft.com/office/officeart/2009/3/layout/HorizontalOrganizationChart"/>
    <dgm:cxn modelId="{1BB034CD-E07E-423C-809B-300A71DBAB05}" type="presParOf" srcId="{45A54D5E-D529-4701-98B1-B73B87668DDB}" destId="{03AF5DFC-822A-4BFF-A77C-32F504FC94FA}" srcOrd="2" destOrd="0" presId="urn:microsoft.com/office/officeart/2009/3/layout/HorizontalOrganizationChart"/>
    <dgm:cxn modelId="{8C385E63-B682-4754-9070-DC0CC06EBC67}" type="presParOf" srcId="{DC7FFF1D-A5E8-49C3-8CDD-BAA324B1A143}" destId="{A05C9410-F97C-4D2F-B486-486E658E1930}" srcOrd="2" destOrd="0" presId="urn:microsoft.com/office/officeart/2009/3/layout/HorizontalOrganizationChart"/>
    <dgm:cxn modelId="{19D0D305-0CE2-4803-9CCA-DEEDC86DD9A1}" type="presParOf" srcId="{DC7FFF1D-A5E8-49C3-8CDD-BAA324B1A143}" destId="{7EB0A267-DE51-458C-8744-D91114DE9EC4}" srcOrd="3" destOrd="0" presId="urn:microsoft.com/office/officeart/2009/3/layout/HorizontalOrganizationChart"/>
    <dgm:cxn modelId="{68488B58-7264-4C26-8EF2-2682719610A3}" type="presParOf" srcId="{7EB0A267-DE51-458C-8744-D91114DE9EC4}" destId="{08456E6A-7128-4814-BD00-61FC2E8A7889}" srcOrd="0" destOrd="0" presId="urn:microsoft.com/office/officeart/2009/3/layout/HorizontalOrganizationChart"/>
    <dgm:cxn modelId="{3B7CEB39-7970-428D-B273-E72A892E160B}" type="presParOf" srcId="{08456E6A-7128-4814-BD00-61FC2E8A7889}" destId="{A660303D-C25A-4E8A-8A5F-78B0E3FAE288}" srcOrd="0" destOrd="0" presId="urn:microsoft.com/office/officeart/2009/3/layout/HorizontalOrganizationChart"/>
    <dgm:cxn modelId="{E1C056FC-28D8-43CC-8372-63903B12D85C}" type="presParOf" srcId="{08456E6A-7128-4814-BD00-61FC2E8A7889}" destId="{BF796B0B-72DE-4425-AF62-8977C885832D}" srcOrd="1" destOrd="0" presId="urn:microsoft.com/office/officeart/2009/3/layout/HorizontalOrganizationChart"/>
    <dgm:cxn modelId="{2ECB7DBF-30DC-4226-BFF5-E38D4D438D39}" type="presParOf" srcId="{7EB0A267-DE51-458C-8744-D91114DE9EC4}" destId="{9B5EBA8F-67B5-4DAE-8C34-AFB5623019DA}" srcOrd="1" destOrd="0" presId="urn:microsoft.com/office/officeart/2009/3/layout/HorizontalOrganizationChart"/>
    <dgm:cxn modelId="{6269E7C3-31D2-454D-8959-7B005C99D347}" type="presParOf" srcId="{9B5EBA8F-67B5-4DAE-8C34-AFB5623019DA}" destId="{AB8C14B2-E9AB-40CE-8A94-A36013529836}" srcOrd="0" destOrd="0" presId="urn:microsoft.com/office/officeart/2009/3/layout/HorizontalOrganizationChart"/>
    <dgm:cxn modelId="{5AB94A9E-1982-4F9F-A11D-C922318DC9D7}" type="presParOf" srcId="{9B5EBA8F-67B5-4DAE-8C34-AFB5623019DA}" destId="{A964048D-FF51-4903-8365-F99411B8598C}" srcOrd="1" destOrd="0" presId="urn:microsoft.com/office/officeart/2009/3/layout/HorizontalOrganizationChart"/>
    <dgm:cxn modelId="{0E2D8488-0BE4-48E6-95E5-E5AC9D18E90F}" type="presParOf" srcId="{A964048D-FF51-4903-8365-F99411B8598C}" destId="{5C8D462A-19E7-4DC4-87BB-8ACE7AE5B290}" srcOrd="0" destOrd="0" presId="urn:microsoft.com/office/officeart/2009/3/layout/HorizontalOrganizationChart"/>
    <dgm:cxn modelId="{A9A6D4F0-5F9B-49D1-86FF-E98AD9D624C1}" type="presParOf" srcId="{5C8D462A-19E7-4DC4-87BB-8ACE7AE5B290}" destId="{CF487A70-0910-4F3D-BBD5-C1E5F2E49D4F}" srcOrd="0" destOrd="0" presId="urn:microsoft.com/office/officeart/2009/3/layout/HorizontalOrganizationChart"/>
    <dgm:cxn modelId="{BC9E7235-828B-4087-9FC8-88BFB17DD7A7}" type="presParOf" srcId="{5C8D462A-19E7-4DC4-87BB-8ACE7AE5B290}" destId="{255409D1-A93F-4DB5-BC55-1F8EE4BC5537}" srcOrd="1" destOrd="0" presId="urn:microsoft.com/office/officeart/2009/3/layout/HorizontalOrganizationChart"/>
    <dgm:cxn modelId="{9D4794DA-AAD0-4B54-BAEB-9C2E2D3445DD}" type="presParOf" srcId="{A964048D-FF51-4903-8365-F99411B8598C}" destId="{416A50BA-2E22-46A3-8E08-93722234E73D}" srcOrd="1" destOrd="0" presId="urn:microsoft.com/office/officeart/2009/3/layout/HorizontalOrganizationChart"/>
    <dgm:cxn modelId="{99425482-6778-4FD3-8FBB-468438CEC586}" type="presParOf" srcId="{A964048D-FF51-4903-8365-F99411B8598C}" destId="{FDB6D1E3-23EE-479B-A5D7-FE57CBAE22A6}" srcOrd="2" destOrd="0" presId="urn:microsoft.com/office/officeart/2009/3/layout/HorizontalOrganizationChart"/>
    <dgm:cxn modelId="{E6DA024E-E920-4799-BA21-6B8B5B5FFAA4}" type="presParOf" srcId="{7EB0A267-DE51-458C-8744-D91114DE9EC4}" destId="{F170AA8E-69F8-48ED-9D7A-AF3F521FA7F6}" srcOrd="2" destOrd="0" presId="urn:microsoft.com/office/officeart/2009/3/layout/HorizontalOrganizationChart"/>
    <dgm:cxn modelId="{903D7F9C-E94C-411E-B31D-990DC64DA244}" type="presParOf" srcId="{0DAC08DF-E271-42F0-9DDD-EF9863BC13AA}" destId="{C29F7BFD-BF13-4155-BAA1-4D68AB5EDD8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3361D8-1DFB-4F2E-ABA3-7C0C46E255FA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AFC993D9-B0C1-4D07-BE14-061AC35AFC42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VARIABLES</a:t>
          </a:r>
          <a:endParaRPr lang="es-ES" sz="1400" b="1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D15245-FC01-4551-9295-0A6D65E325B9}" type="parTrans" cxnId="{F2DC8604-88AC-44A7-8B32-22A2E10FAB00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8C4E30-D94C-4AB0-953C-727C3FE551A2}" type="sibTrans" cxnId="{F2DC8604-88AC-44A7-8B32-22A2E10FAB00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D501B2-4569-45B3-A991-8AA6247FA35A}">
      <dgm:prSet phldrT="[Texto]" custT="1"/>
      <dgm:spPr/>
      <dgm:t>
        <a:bodyPr/>
        <a:lstStyle/>
        <a:p>
          <a:r>
            <a:rPr lang="es-ES" sz="14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Variables Independientes</a:t>
          </a:r>
          <a:endParaRPr lang="es-ES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601101-FB66-4202-8557-A24540D372D1}" type="parTrans" cxnId="{4A0CA14A-8F9B-4C2A-AAE8-A1C5656DD9C8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7B5176-3F99-4605-8F2B-A4A3019063D6}" type="sibTrans" cxnId="{4A0CA14A-8F9B-4C2A-AAE8-A1C5656DD9C8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BBF4C4-804C-416F-82A6-0B8BCF046D99}">
      <dgm:prSet phldrT="[Texto]" custT="1"/>
      <dgm:spPr/>
      <dgm:t>
        <a:bodyPr/>
        <a:lstStyle/>
        <a:p>
          <a:r>
            <a:rPr lang="es-ES" sz="14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Endeudamiento del Activo</a:t>
          </a:r>
          <a:endParaRPr lang="es-ES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CC35B1-0F5B-4393-B660-808B28C2D4DF}" type="parTrans" cxnId="{26C05034-C013-46EA-9C6E-0343D7474218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AB962C-0720-48C3-B501-27221D0ECC88}" type="sibTrans" cxnId="{26C05034-C013-46EA-9C6E-0343D7474218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E8C569-4A58-43C0-807C-176BCFD3AEB8}">
      <dgm:prSet phldrT="[Texto]" custT="1"/>
      <dgm:spPr/>
      <dgm:t>
        <a:bodyPr/>
        <a:lstStyle/>
        <a:p>
          <a:r>
            <a:rPr lang="es-ES" sz="14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Endeudamiento del patrimonio</a:t>
          </a:r>
          <a:endParaRPr lang="es-ES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9D8017-5FB3-4A6E-BFA2-9B16C9B72AC3}" type="parTrans" cxnId="{7A773D18-3832-4F31-8906-F271194757B1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B2BBA7-0C34-461C-B81C-DC14916E37F3}" type="sibTrans" cxnId="{7A773D18-3832-4F31-8906-F271194757B1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8FE8C0-8DB0-4F9C-BAFA-F06FCAA714AE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Capital de trabajo</a:t>
          </a:r>
          <a:endParaRPr lang="es-ES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732223-2ABD-4D56-AF5D-A2C159B76467}" type="parTrans" cxnId="{67A7A1DA-5FA3-482E-942A-B790661F9A87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3DC1A7-9CA8-4D8D-A057-388BBD96BA2E}" type="sibTrans" cxnId="{67A7A1DA-5FA3-482E-942A-B790661F9A87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0892A-6A1F-4B44-BD7E-4C5A148BC729}">
      <dgm:prSet phldrT="[Texto]" custT="1"/>
      <dgm:spPr/>
      <dgm:t>
        <a:bodyPr/>
        <a:lstStyle/>
        <a:p>
          <a:r>
            <a:rPr lang="es-ES" sz="14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Apalancamiento financiero</a:t>
          </a:r>
          <a:endParaRPr lang="es-ES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E69A2-FFF5-4F07-860F-89C88FCBA4D1}" type="sibTrans" cxnId="{A75D4923-B047-4288-A101-71CD060B0939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F8A066-3D6C-4A06-9355-FED681349BEB}" type="parTrans" cxnId="{A75D4923-B047-4288-A101-71CD060B0939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6BE803-BA7C-4BAB-851D-855B5580A4AB}">
      <dgm:prSet phldrT="[Texto]" custT="1"/>
      <dgm:spPr/>
      <dgm:t>
        <a:bodyPr/>
        <a:lstStyle/>
        <a:p>
          <a:r>
            <a:rPr lang="es-ES" sz="14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 dependiente</a:t>
          </a:r>
          <a:endParaRPr lang="es-ES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7E1C04-3AA7-465A-8AEE-4A38F7F09AB5}" type="sibTrans" cxnId="{DE671EF8-AE39-4D83-A542-6ACD7FDA7059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A7E73A-F13A-47CC-80DD-E66B7DCB2127}" type="parTrans" cxnId="{DE671EF8-AE39-4D83-A542-6ACD7FDA7059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DDB93-6142-4D26-97A3-1ECDA168846A}">
      <dgm:prSet custT="1"/>
      <dgm:spPr/>
      <dgm:t>
        <a:bodyPr/>
        <a:lstStyle/>
        <a:p>
          <a:r>
            <a:rPr lang="es-ES" sz="14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Apalancamiento</a:t>
          </a:r>
          <a:endParaRPr lang="es-ES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D3AC16-E317-43A6-9272-AE7E1ABEA30A}" type="parTrans" cxnId="{D7212EEF-4F14-4759-90FF-915743DC7599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78C505-D2E9-47BE-90A7-B1A3D067F333}" type="sibTrans" cxnId="{D7212EEF-4F14-4759-90FF-915743DC7599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A1FAE-A3EA-4FE4-AAC8-B43B5FCB6914}">
      <dgm:prSet custT="1"/>
      <dgm:spPr/>
      <dgm:t>
        <a:bodyPr/>
        <a:lstStyle/>
        <a:p>
          <a:r>
            <a:rPr lang="es-ES" sz="14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Endeudamiento del activo fijo</a:t>
          </a:r>
          <a:endParaRPr lang="es-ES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EFF47-E280-492F-9A3A-B641B6D9CD01}" type="parTrans" cxnId="{2380FBF1-8849-4602-8BC0-C12D121FF3FC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BAD307-A7C8-4959-8CDC-0C294BE7CA47}" type="sibTrans" cxnId="{2380FBF1-8849-4602-8BC0-C12D121FF3FC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EE4409-6A3E-44AF-9FCD-068AF7BDEF85}" type="pres">
      <dgm:prSet presAssocID="{AC3361D8-1DFB-4F2E-ABA3-7C0C46E255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DAC08DF-E271-42F0-9DDD-EF9863BC13AA}" type="pres">
      <dgm:prSet presAssocID="{AFC993D9-B0C1-4D07-BE14-061AC35AFC42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54C7E13-FCB4-4316-AF3C-EC2B59CB2292}" type="pres">
      <dgm:prSet presAssocID="{AFC993D9-B0C1-4D07-BE14-061AC35AFC42}" presName="rootComposite1" presStyleCnt="0"/>
      <dgm:spPr/>
      <dgm:t>
        <a:bodyPr/>
        <a:lstStyle/>
        <a:p>
          <a:endParaRPr lang="es-ES"/>
        </a:p>
      </dgm:t>
    </dgm:pt>
    <dgm:pt modelId="{91FF057F-640F-415D-BEBA-97CD44E445E5}" type="pres">
      <dgm:prSet presAssocID="{AFC993D9-B0C1-4D07-BE14-061AC35AFC42}" presName="rootText1" presStyleLbl="node0" presStyleIdx="0" presStyleCnt="1" custScaleX="84920" custScaleY="120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B5DF2D-E704-47BE-8071-3F31A7517D34}" type="pres">
      <dgm:prSet presAssocID="{AFC993D9-B0C1-4D07-BE14-061AC35AFC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7FFF1D-A5E8-49C3-8CDD-BAA324B1A143}" type="pres">
      <dgm:prSet presAssocID="{AFC993D9-B0C1-4D07-BE14-061AC35AFC42}" presName="hierChild2" presStyleCnt="0"/>
      <dgm:spPr/>
      <dgm:t>
        <a:bodyPr/>
        <a:lstStyle/>
        <a:p>
          <a:endParaRPr lang="es-ES"/>
        </a:p>
      </dgm:t>
    </dgm:pt>
    <dgm:pt modelId="{A130050D-00D0-4F8F-88EC-38C8DA2DE4D6}" type="pres">
      <dgm:prSet presAssocID="{A8601101-FB66-4202-8557-A24540D372D1}" presName="Name64" presStyleLbl="parChTrans1D2" presStyleIdx="0" presStyleCnt="2"/>
      <dgm:spPr/>
      <dgm:t>
        <a:bodyPr/>
        <a:lstStyle/>
        <a:p>
          <a:endParaRPr lang="es-ES"/>
        </a:p>
      </dgm:t>
    </dgm:pt>
    <dgm:pt modelId="{45A54D5E-D529-4701-98B1-B73B87668DDB}" type="pres">
      <dgm:prSet presAssocID="{4CD501B2-4569-45B3-A991-8AA6247FA35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56E2652-51C5-4042-ACFD-549AA2BAA64B}" type="pres">
      <dgm:prSet presAssocID="{4CD501B2-4569-45B3-A991-8AA6247FA35A}" presName="rootComposite" presStyleCnt="0"/>
      <dgm:spPr/>
      <dgm:t>
        <a:bodyPr/>
        <a:lstStyle/>
        <a:p>
          <a:endParaRPr lang="es-ES"/>
        </a:p>
      </dgm:t>
    </dgm:pt>
    <dgm:pt modelId="{148034C8-C2E9-4CE5-927A-33AF70490A02}" type="pres">
      <dgm:prSet presAssocID="{4CD501B2-4569-45B3-A991-8AA6247FA35A}" presName="rootText" presStyleLbl="node2" presStyleIdx="0" presStyleCnt="2" custScaleX="91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357C35-12E2-48DA-810B-56AAACFA49B2}" type="pres">
      <dgm:prSet presAssocID="{4CD501B2-4569-45B3-A991-8AA6247FA35A}" presName="rootConnector" presStyleLbl="node2" presStyleIdx="0" presStyleCnt="2"/>
      <dgm:spPr/>
      <dgm:t>
        <a:bodyPr/>
        <a:lstStyle/>
        <a:p>
          <a:endParaRPr lang="es-ES"/>
        </a:p>
      </dgm:t>
    </dgm:pt>
    <dgm:pt modelId="{B45D2DFE-E13F-42FD-9A29-9D618A115822}" type="pres">
      <dgm:prSet presAssocID="{4CD501B2-4569-45B3-A991-8AA6247FA35A}" presName="hierChild4" presStyleCnt="0"/>
      <dgm:spPr/>
      <dgm:t>
        <a:bodyPr/>
        <a:lstStyle/>
        <a:p>
          <a:endParaRPr lang="es-ES"/>
        </a:p>
      </dgm:t>
    </dgm:pt>
    <dgm:pt modelId="{6B7C0510-8709-479A-90B9-DBE38C2B0451}" type="pres">
      <dgm:prSet presAssocID="{A8CC35B1-0F5B-4393-B660-808B28C2D4DF}" presName="Name64" presStyleLbl="parChTrans1D3" presStyleIdx="0" presStyleCnt="6"/>
      <dgm:spPr/>
      <dgm:t>
        <a:bodyPr/>
        <a:lstStyle/>
        <a:p>
          <a:endParaRPr lang="es-ES"/>
        </a:p>
      </dgm:t>
    </dgm:pt>
    <dgm:pt modelId="{CB7E5C9F-1D0A-4D80-89ED-FAD7DB7C6DE1}" type="pres">
      <dgm:prSet presAssocID="{62BBF4C4-804C-416F-82A6-0B8BCF046D9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779C2CA-5E3A-4142-B9EE-505EAE139204}" type="pres">
      <dgm:prSet presAssocID="{62BBF4C4-804C-416F-82A6-0B8BCF046D99}" presName="rootComposite" presStyleCnt="0"/>
      <dgm:spPr/>
      <dgm:t>
        <a:bodyPr/>
        <a:lstStyle/>
        <a:p>
          <a:endParaRPr lang="es-ES"/>
        </a:p>
      </dgm:t>
    </dgm:pt>
    <dgm:pt modelId="{B96178F2-B237-4A0E-965F-CCA63CF8CB0E}" type="pres">
      <dgm:prSet presAssocID="{62BBF4C4-804C-416F-82A6-0B8BCF046D99}" presName="rootText" presStyleLbl="node3" presStyleIdx="0" presStyleCnt="6" custScaleX="87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C7927B-8248-472D-8ADC-EC3975953D35}" type="pres">
      <dgm:prSet presAssocID="{62BBF4C4-804C-416F-82A6-0B8BCF046D99}" presName="rootConnector" presStyleLbl="node3" presStyleIdx="0" presStyleCnt="6"/>
      <dgm:spPr/>
      <dgm:t>
        <a:bodyPr/>
        <a:lstStyle/>
        <a:p>
          <a:endParaRPr lang="es-ES"/>
        </a:p>
      </dgm:t>
    </dgm:pt>
    <dgm:pt modelId="{FE62371F-1E7A-4B67-B2E3-C72BD72236FA}" type="pres">
      <dgm:prSet presAssocID="{62BBF4C4-804C-416F-82A6-0B8BCF046D99}" presName="hierChild4" presStyleCnt="0"/>
      <dgm:spPr/>
      <dgm:t>
        <a:bodyPr/>
        <a:lstStyle/>
        <a:p>
          <a:endParaRPr lang="es-ES"/>
        </a:p>
      </dgm:t>
    </dgm:pt>
    <dgm:pt modelId="{24256773-E76C-422F-B887-DC21685211CB}" type="pres">
      <dgm:prSet presAssocID="{62BBF4C4-804C-416F-82A6-0B8BCF046D99}" presName="hierChild5" presStyleCnt="0"/>
      <dgm:spPr/>
      <dgm:t>
        <a:bodyPr/>
        <a:lstStyle/>
        <a:p>
          <a:endParaRPr lang="es-ES"/>
        </a:p>
      </dgm:t>
    </dgm:pt>
    <dgm:pt modelId="{AF4DEFB4-85DE-4412-AEBE-B8F1C52B11D4}" type="pres">
      <dgm:prSet presAssocID="{8B9D8017-5FB3-4A6E-BFA2-9B16C9B72AC3}" presName="Name64" presStyleLbl="parChTrans1D3" presStyleIdx="1" presStyleCnt="6"/>
      <dgm:spPr/>
      <dgm:t>
        <a:bodyPr/>
        <a:lstStyle/>
        <a:p>
          <a:endParaRPr lang="es-ES"/>
        </a:p>
      </dgm:t>
    </dgm:pt>
    <dgm:pt modelId="{7F4BD1F5-9639-4790-9490-B08970AEAAAF}" type="pres">
      <dgm:prSet presAssocID="{C2E8C569-4A58-43C0-807C-176BCFD3AE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9451AC5-000C-4EE2-B033-F4E741168AB8}" type="pres">
      <dgm:prSet presAssocID="{C2E8C569-4A58-43C0-807C-176BCFD3AEB8}" presName="rootComposite" presStyleCnt="0"/>
      <dgm:spPr/>
      <dgm:t>
        <a:bodyPr/>
        <a:lstStyle/>
        <a:p>
          <a:endParaRPr lang="es-ES"/>
        </a:p>
      </dgm:t>
    </dgm:pt>
    <dgm:pt modelId="{7992FD62-6206-4D20-B0A2-3643C5BD41B9}" type="pres">
      <dgm:prSet presAssocID="{C2E8C569-4A58-43C0-807C-176BCFD3AEB8}" presName="rootText" presStyleLbl="node3" presStyleIdx="1" presStyleCnt="6" custScaleX="87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323E68-4F26-44D2-899D-4B8C6F2071F8}" type="pres">
      <dgm:prSet presAssocID="{C2E8C569-4A58-43C0-807C-176BCFD3AEB8}" presName="rootConnector" presStyleLbl="node3" presStyleIdx="1" presStyleCnt="6"/>
      <dgm:spPr/>
      <dgm:t>
        <a:bodyPr/>
        <a:lstStyle/>
        <a:p>
          <a:endParaRPr lang="es-ES"/>
        </a:p>
      </dgm:t>
    </dgm:pt>
    <dgm:pt modelId="{DA22A892-6F33-4341-B93A-0A80CC74BFDF}" type="pres">
      <dgm:prSet presAssocID="{C2E8C569-4A58-43C0-807C-176BCFD3AEB8}" presName="hierChild4" presStyleCnt="0"/>
      <dgm:spPr/>
      <dgm:t>
        <a:bodyPr/>
        <a:lstStyle/>
        <a:p>
          <a:endParaRPr lang="es-ES"/>
        </a:p>
      </dgm:t>
    </dgm:pt>
    <dgm:pt modelId="{2B42D4A3-CBC0-4A51-8E13-BA45A08C2882}" type="pres">
      <dgm:prSet presAssocID="{C2E8C569-4A58-43C0-807C-176BCFD3AEB8}" presName="hierChild5" presStyleCnt="0"/>
      <dgm:spPr/>
      <dgm:t>
        <a:bodyPr/>
        <a:lstStyle/>
        <a:p>
          <a:endParaRPr lang="es-ES"/>
        </a:p>
      </dgm:t>
    </dgm:pt>
    <dgm:pt modelId="{05871885-E475-489A-BB0B-19317BCA82F5}" type="pres">
      <dgm:prSet presAssocID="{8D6EFF47-E280-492F-9A3A-B641B6D9CD01}" presName="Name64" presStyleLbl="parChTrans1D3" presStyleIdx="2" presStyleCnt="6"/>
      <dgm:spPr/>
      <dgm:t>
        <a:bodyPr/>
        <a:lstStyle/>
        <a:p>
          <a:endParaRPr lang="es-ES"/>
        </a:p>
      </dgm:t>
    </dgm:pt>
    <dgm:pt modelId="{D1F786D4-F1FA-41A8-BD95-304DA6AE559A}" type="pres">
      <dgm:prSet presAssocID="{0FEA1FAE-A3EA-4FE4-AAC8-B43B5FCB691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0FCF27-4B98-4D8B-85F6-B2C5D0721662}" type="pres">
      <dgm:prSet presAssocID="{0FEA1FAE-A3EA-4FE4-AAC8-B43B5FCB6914}" presName="rootComposite" presStyleCnt="0"/>
      <dgm:spPr/>
      <dgm:t>
        <a:bodyPr/>
        <a:lstStyle/>
        <a:p>
          <a:endParaRPr lang="es-ES"/>
        </a:p>
      </dgm:t>
    </dgm:pt>
    <dgm:pt modelId="{1C8FC95F-5A53-4371-AD82-46426925351B}" type="pres">
      <dgm:prSet presAssocID="{0FEA1FAE-A3EA-4FE4-AAC8-B43B5FCB6914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D95962-04EA-470A-9301-B722D40D749A}" type="pres">
      <dgm:prSet presAssocID="{0FEA1FAE-A3EA-4FE4-AAC8-B43B5FCB6914}" presName="rootConnector" presStyleLbl="node3" presStyleIdx="2" presStyleCnt="6"/>
      <dgm:spPr/>
      <dgm:t>
        <a:bodyPr/>
        <a:lstStyle/>
        <a:p>
          <a:endParaRPr lang="es-ES"/>
        </a:p>
      </dgm:t>
    </dgm:pt>
    <dgm:pt modelId="{300B8A35-1325-43BA-A3B6-E1F2BC941EAA}" type="pres">
      <dgm:prSet presAssocID="{0FEA1FAE-A3EA-4FE4-AAC8-B43B5FCB6914}" presName="hierChild4" presStyleCnt="0"/>
      <dgm:spPr/>
      <dgm:t>
        <a:bodyPr/>
        <a:lstStyle/>
        <a:p>
          <a:endParaRPr lang="es-ES"/>
        </a:p>
      </dgm:t>
    </dgm:pt>
    <dgm:pt modelId="{A742B023-81E4-4E9D-A705-F8B8609DB7AD}" type="pres">
      <dgm:prSet presAssocID="{0FEA1FAE-A3EA-4FE4-AAC8-B43B5FCB6914}" presName="hierChild5" presStyleCnt="0"/>
      <dgm:spPr/>
      <dgm:t>
        <a:bodyPr/>
        <a:lstStyle/>
        <a:p>
          <a:endParaRPr lang="es-ES"/>
        </a:p>
      </dgm:t>
    </dgm:pt>
    <dgm:pt modelId="{B11022BE-422F-46C9-B2D4-3734E2021EDC}" type="pres">
      <dgm:prSet presAssocID="{AFD3AC16-E317-43A6-9272-AE7E1ABEA30A}" presName="Name64" presStyleLbl="parChTrans1D3" presStyleIdx="3" presStyleCnt="6"/>
      <dgm:spPr/>
      <dgm:t>
        <a:bodyPr/>
        <a:lstStyle/>
        <a:p>
          <a:endParaRPr lang="es-ES"/>
        </a:p>
      </dgm:t>
    </dgm:pt>
    <dgm:pt modelId="{8CA875AB-5B12-4DCD-8CF2-07C169E234F4}" type="pres">
      <dgm:prSet presAssocID="{3D4DDB93-6142-4D26-97A3-1ECDA168846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F17EA1F-3C3F-45F7-B33C-AEAE07190BB2}" type="pres">
      <dgm:prSet presAssocID="{3D4DDB93-6142-4D26-97A3-1ECDA168846A}" presName="rootComposite" presStyleCnt="0"/>
      <dgm:spPr/>
      <dgm:t>
        <a:bodyPr/>
        <a:lstStyle/>
        <a:p>
          <a:endParaRPr lang="es-ES"/>
        </a:p>
      </dgm:t>
    </dgm:pt>
    <dgm:pt modelId="{E7D5AA11-6BC8-4BA8-8547-5CE4414401E5}" type="pres">
      <dgm:prSet presAssocID="{3D4DDB93-6142-4D26-97A3-1ECDA168846A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F02DF-E8B0-4DF9-B2EB-A5C55070061B}" type="pres">
      <dgm:prSet presAssocID="{3D4DDB93-6142-4D26-97A3-1ECDA168846A}" presName="rootConnector" presStyleLbl="node3" presStyleIdx="3" presStyleCnt="6"/>
      <dgm:spPr/>
      <dgm:t>
        <a:bodyPr/>
        <a:lstStyle/>
        <a:p>
          <a:endParaRPr lang="es-ES"/>
        </a:p>
      </dgm:t>
    </dgm:pt>
    <dgm:pt modelId="{4205D845-4EA0-426B-8151-504B340458F9}" type="pres">
      <dgm:prSet presAssocID="{3D4DDB93-6142-4D26-97A3-1ECDA168846A}" presName="hierChild4" presStyleCnt="0"/>
      <dgm:spPr/>
      <dgm:t>
        <a:bodyPr/>
        <a:lstStyle/>
        <a:p>
          <a:endParaRPr lang="es-ES"/>
        </a:p>
      </dgm:t>
    </dgm:pt>
    <dgm:pt modelId="{04136011-0F0F-4ABB-9971-7A1B579F0ACC}" type="pres">
      <dgm:prSet presAssocID="{3D4DDB93-6142-4D26-97A3-1ECDA168846A}" presName="hierChild5" presStyleCnt="0"/>
      <dgm:spPr/>
      <dgm:t>
        <a:bodyPr/>
        <a:lstStyle/>
        <a:p>
          <a:endParaRPr lang="es-ES"/>
        </a:p>
      </dgm:t>
    </dgm:pt>
    <dgm:pt modelId="{A20C9694-BD73-4BA5-836F-6DEE5347965F}" type="pres">
      <dgm:prSet presAssocID="{11F8A066-3D6C-4A06-9355-FED681349BEB}" presName="Name64" presStyleLbl="parChTrans1D3" presStyleIdx="4" presStyleCnt="6"/>
      <dgm:spPr/>
      <dgm:t>
        <a:bodyPr/>
        <a:lstStyle/>
        <a:p>
          <a:endParaRPr lang="es-ES"/>
        </a:p>
      </dgm:t>
    </dgm:pt>
    <dgm:pt modelId="{7AA2E25A-9C88-4419-8055-1B38EEFC5AD5}" type="pres">
      <dgm:prSet presAssocID="{BC30892A-6A1F-4B44-BD7E-4C5A148BC7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B472307-4094-46C2-9B9B-5FBAB3D3C3E1}" type="pres">
      <dgm:prSet presAssocID="{BC30892A-6A1F-4B44-BD7E-4C5A148BC729}" presName="rootComposite" presStyleCnt="0"/>
      <dgm:spPr/>
      <dgm:t>
        <a:bodyPr/>
        <a:lstStyle/>
        <a:p>
          <a:endParaRPr lang="es-ES"/>
        </a:p>
      </dgm:t>
    </dgm:pt>
    <dgm:pt modelId="{4656379F-86D6-4A6A-8B61-80EB8227DE76}" type="pres">
      <dgm:prSet presAssocID="{BC30892A-6A1F-4B44-BD7E-4C5A148BC729}" presName="rootText" presStyleLbl="node3" presStyleIdx="4" presStyleCnt="6" custScaleX="87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3D1418-39AB-4910-86A8-11BE8B6BAD03}" type="pres">
      <dgm:prSet presAssocID="{BC30892A-6A1F-4B44-BD7E-4C5A148BC729}" presName="rootConnector" presStyleLbl="node3" presStyleIdx="4" presStyleCnt="6"/>
      <dgm:spPr/>
      <dgm:t>
        <a:bodyPr/>
        <a:lstStyle/>
        <a:p>
          <a:endParaRPr lang="es-ES"/>
        </a:p>
      </dgm:t>
    </dgm:pt>
    <dgm:pt modelId="{7E6BFA35-E466-4AFB-A5DB-381F5FEB69DA}" type="pres">
      <dgm:prSet presAssocID="{BC30892A-6A1F-4B44-BD7E-4C5A148BC729}" presName="hierChild4" presStyleCnt="0"/>
      <dgm:spPr/>
      <dgm:t>
        <a:bodyPr/>
        <a:lstStyle/>
        <a:p>
          <a:endParaRPr lang="es-ES"/>
        </a:p>
      </dgm:t>
    </dgm:pt>
    <dgm:pt modelId="{DD5504A2-DA3F-4308-BBEF-210936A5CD28}" type="pres">
      <dgm:prSet presAssocID="{BC30892A-6A1F-4B44-BD7E-4C5A148BC729}" presName="hierChild5" presStyleCnt="0"/>
      <dgm:spPr/>
      <dgm:t>
        <a:bodyPr/>
        <a:lstStyle/>
        <a:p>
          <a:endParaRPr lang="es-ES"/>
        </a:p>
      </dgm:t>
    </dgm:pt>
    <dgm:pt modelId="{03AF5DFC-822A-4BFF-A77C-32F504FC94FA}" type="pres">
      <dgm:prSet presAssocID="{4CD501B2-4569-45B3-A991-8AA6247FA35A}" presName="hierChild5" presStyleCnt="0"/>
      <dgm:spPr/>
      <dgm:t>
        <a:bodyPr/>
        <a:lstStyle/>
        <a:p>
          <a:endParaRPr lang="es-ES"/>
        </a:p>
      </dgm:t>
    </dgm:pt>
    <dgm:pt modelId="{A05C9410-F97C-4D2F-B486-486E658E1930}" type="pres">
      <dgm:prSet presAssocID="{80A7E73A-F13A-47CC-80DD-E66B7DCB2127}" presName="Name64" presStyleLbl="parChTrans1D2" presStyleIdx="1" presStyleCnt="2"/>
      <dgm:spPr/>
      <dgm:t>
        <a:bodyPr/>
        <a:lstStyle/>
        <a:p>
          <a:endParaRPr lang="es-ES"/>
        </a:p>
      </dgm:t>
    </dgm:pt>
    <dgm:pt modelId="{7EB0A267-DE51-458C-8744-D91114DE9EC4}" type="pres">
      <dgm:prSet presAssocID="{166BE803-BA7C-4BAB-851D-855B5580A4A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08456E6A-7128-4814-BD00-61FC2E8A7889}" type="pres">
      <dgm:prSet presAssocID="{166BE803-BA7C-4BAB-851D-855B5580A4AB}" presName="rootComposite" presStyleCnt="0"/>
      <dgm:spPr/>
      <dgm:t>
        <a:bodyPr/>
        <a:lstStyle/>
        <a:p>
          <a:endParaRPr lang="es-ES"/>
        </a:p>
      </dgm:t>
    </dgm:pt>
    <dgm:pt modelId="{A660303D-C25A-4E8A-8A5F-78B0E3FAE288}" type="pres">
      <dgm:prSet presAssocID="{166BE803-BA7C-4BAB-851D-855B5580A4AB}" presName="rootText" presStyleLbl="node2" presStyleIdx="1" presStyleCnt="2" custScaleX="87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96B0B-72DE-4425-AF62-8977C885832D}" type="pres">
      <dgm:prSet presAssocID="{166BE803-BA7C-4BAB-851D-855B5580A4A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5EBA8F-67B5-4DAE-8C34-AFB5623019DA}" type="pres">
      <dgm:prSet presAssocID="{166BE803-BA7C-4BAB-851D-855B5580A4AB}" presName="hierChild4" presStyleCnt="0"/>
      <dgm:spPr/>
      <dgm:t>
        <a:bodyPr/>
        <a:lstStyle/>
        <a:p>
          <a:endParaRPr lang="es-ES"/>
        </a:p>
      </dgm:t>
    </dgm:pt>
    <dgm:pt modelId="{AB8C14B2-E9AB-40CE-8A94-A36013529836}" type="pres">
      <dgm:prSet presAssocID="{9F732223-2ABD-4D56-AF5D-A2C159B76467}" presName="Name64" presStyleLbl="parChTrans1D3" presStyleIdx="5" presStyleCnt="6"/>
      <dgm:spPr/>
      <dgm:t>
        <a:bodyPr/>
        <a:lstStyle/>
        <a:p>
          <a:endParaRPr lang="es-ES"/>
        </a:p>
      </dgm:t>
    </dgm:pt>
    <dgm:pt modelId="{A964048D-FF51-4903-8365-F99411B8598C}" type="pres">
      <dgm:prSet presAssocID="{578FE8C0-8DB0-4F9C-BAFA-F06FCAA714A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C8D462A-19E7-4DC4-87BB-8ACE7AE5B290}" type="pres">
      <dgm:prSet presAssocID="{578FE8C0-8DB0-4F9C-BAFA-F06FCAA714AE}" presName="rootComposite" presStyleCnt="0"/>
      <dgm:spPr/>
      <dgm:t>
        <a:bodyPr/>
        <a:lstStyle/>
        <a:p>
          <a:endParaRPr lang="es-ES"/>
        </a:p>
      </dgm:t>
    </dgm:pt>
    <dgm:pt modelId="{CF487A70-0910-4F3D-BBD5-C1E5F2E49D4F}" type="pres">
      <dgm:prSet presAssocID="{578FE8C0-8DB0-4F9C-BAFA-F06FCAA714AE}" presName="rootText" presStyleLbl="node3" presStyleIdx="5" presStyleCnt="6" custScaleX="87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409D1-A93F-4DB5-BC55-1F8EE4BC5537}" type="pres">
      <dgm:prSet presAssocID="{578FE8C0-8DB0-4F9C-BAFA-F06FCAA714AE}" presName="rootConnector" presStyleLbl="node3" presStyleIdx="5" presStyleCnt="6"/>
      <dgm:spPr/>
      <dgm:t>
        <a:bodyPr/>
        <a:lstStyle/>
        <a:p>
          <a:endParaRPr lang="es-ES"/>
        </a:p>
      </dgm:t>
    </dgm:pt>
    <dgm:pt modelId="{416A50BA-2E22-46A3-8E08-93722234E73D}" type="pres">
      <dgm:prSet presAssocID="{578FE8C0-8DB0-4F9C-BAFA-F06FCAA714AE}" presName="hierChild4" presStyleCnt="0"/>
      <dgm:spPr/>
      <dgm:t>
        <a:bodyPr/>
        <a:lstStyle/>
        <a:p>
          <a:endParaRPr lang="es-ES"/>
        </a:p>
      </dgm:t>
    </dgm:pt>
    <dgm:pt modelId="{FDB6D1E3-23EE-479B-A5D7-FE57CBAE22A6}" type="pres">
      <dgm:prSet presAssocID="{578FE8C0-8DB0-4F9C-BAFA-F06FCAA714AE}" presName="hierChild5" presStyleCnt="0"/>
      <dgm:spPr/>
      <dgm:t>
        <a:bodyPr/>
        <a:lstStyle/>
        <a:p>
          <a:endParaRPr lang="es-ES"/>
        </a:p>
      </dgm:t>
    </dgm:pt>
    <dgm:pt modelId="{F170AA8E-69F8-48ED-9D7A-AF3F521FA7F6}" type="pres">
      <dgm:prSet presAssocID="{166BE803-BA7C-4BAB-851D-855B5580A4AB}" presName="hierChild5" presStyleCnt="0"/>
      <dgm:spPr/>
      <dgm:t>
        <a:bodyPr/>
        <a:lstStyle/>
        <a:p>
          <a:endParaRPr lang="es-ES"/>
        </a:p>
      </dgm:t>
    </dgm:pt>
    <dgm:pt modelId="{C29F7BFD-BF13-4155-BAA1-4D68AB5EDD86}" type="pres">
      <dgm:prSet presAssocID="{AFC993D9-B0C1-4D07-BE14-061AC35AFC42}" presName="hierChild3" presStyleCnt="0"/>
      <dgm:spPr/>
      <dgm:t>
        <a:bodyPr/>
        <a:lstStyle/>
        <a:p>
          <a:endParaRPr lang="es-ES"/>
        </a:p>
      </dgm:t>
    </dgm:pt>
  </dgm:ptLst>
  <dgm:cxnLst>
    <dgm:cxn modelId="{F2DC8604-88AC-44A7-8B32-22A2E10FAB00}" srcId="{AC3361D8-1DFB-4F2E-ABA3-7C0C46E255FA}" destId="{AFC993D9-B0C1-4D07-BE14-061AC35AFC42}" srcOrd="0" destOrd="0" parTransId="{D1D15245-FC01-4551-9295-0A6D65E325B9}" sibTransId="{CA8C4E30-D94C-4AB0-953C-727C3FE551A2}"/>
    <dgm:cxn modelId="{D5073589-15A2-4959-B05F-6E5529F3B2EB}" type="presOf" srcId="{0FEA1FAE-A3EA-4FE4-AAC8-B43B5FCB6914}" destId="{1C8FC95F-5A53-4371-AD82-46426925351B}" srcOrd="0" destOrd="0" presId="urn:microsoft.com/office/officeart/2009/3/layout/HorizontalOrganizationChart"/>
    <dgm:cxn modelId="{54EEA7F9-FD77-46DB-AC8E-585273A17AA3}" type="presOf" srcId="{8B9D8017-5FB3-4A6E-BFA2-9B16C9B72AC3}" destId="{AF4DEFB4-85DE-4412-AEBE-B8F1C52B11D4}" srcOrd="0" destOrd="0" presId="urn:microsoft.com/office/officeart/2009/3/layout/HorizontalOrganizationChart"/>
    <dgm:cxn modelId="{FAE1A803-57F6-4735-846A-7774480111F8}" type="presOf" srcId="{AC3361D8-1DFB-4F2E-ABA3-7C0C46E255FA}" destId="{27EE4409-6A3E-44AF-9FCD-068AF7BDEF85}" srcOrd="0" destOrd="0" presId="urn:microsoft.com/office/officeart/2009/3/layout/HorizontalOrganizationChart"/>
    <dgm:cxn modelId="{D6BED227-51B6-4F96-B35E-C00D2A68EFD1}" type="presOf" srcId="{BC30892A-6A1F-4B44-BD7E-4C5A148BC729}" destId="{273D1418-39AB-4910-86A8-11BE8B6BAD03}" srcOrd="1" destOrd="0" presId="urn:microsoft.com/office/officeart/2009/3/layout/HorizontalOrganizationChart"/>
    <dgm:cxn modelId="{4A0CA14A-8F9B-4C2A-AAE8-A1C5656DD9C8}" srcId="{AFC993D9-B0C1-4D07-BE14-061AC35AFC42}" destId="{4CD501B2-4569-45B3-A991-8AA6247FA35A}" srcOrd="0" destOrd="0" parTransId="{A8601101-FB66-4202-8557-A24540D372D1}" sibTransId="{9F7B5176-3F99-4605-8F2B-A4A3019063D6}"/>
    <dgm:cxn modelId="{7A773D18-3832-4F31-8906-F271194757B1}" srcId="{4CD501B2-4569-45B3-A991-8AA6247FA35A}" destId="{C2E8C569-4A58-43C0-807C-176BCFD3AEB8}" srcOrd="1" destOrd="0" parTransId="{8B9D8017-5FB3-4A6E-BFA2-9B16C9B72AC3}" sibTransId="{31B2BBA7-0C34-461C-B81C-DC14916E37F3}"/>
    <dgm:cxn modelId="{9C691C03-38A3-4301-9001-2D88F83569CD}" type="presOf" srcId="{3D4DDB93-6142-4D26-97A3-1ECDA168846A}" destId="{E7D5AA11-6BC8-4BA8-8547-5CE4414401E5}" srcOrd="0" destOrd="0" presId="urn:microsoft.com/office/officeart/2009/3/layout/HorizontalOrganizationChart"/>
    <dgm:cxn modelId="{21BCFC9B-27A9-4158-8941-EE5E53D97647}" type="presOf" srcId="{166BE803-BA7C-4BAB-851D-855B5580A4AB}" destId="{BF796B0B-72DE-4425-AF62-8977C885832D}" srcOrd="1" destOrd="0" presId="urn:microsoft.com/office/officeart/2009/3/layout/HorizontalOrganizationChart"/>
    <dgm:cxn modelId="{6F7B1B8B-35F5-4119-8F6D-6695DB22B3C3}" type="presOf" srcId="{8D6EFF47-E280-492F-9A3A-B641B6D9CD01}" destId="{05871885-E475-489A-BB0B-19317BCA82F5}" srcOrd="0" destOrd="0" presId="urn:microsoft.com/office/officeart/2009/3/layout/HorizontalOrganizationChart"/>
    <dgm:cxn modelId="{2380FBF1-8849-4602-8BC0-C12D121FF3FC}" srcId="{4CD501B2-4569-45B3-A991-8AA6247FA35A}" destId="{0FEA1FAE-A3EA-4FE4-AAC8-B43B5FCB6914}" srcOrd="2" destOrd="0" parTransId="{8D6EFF47-E280-492F-9A3A-B641B6D9CD01}" sibTransId="{7DBAD307-A7C8-4959-8CDC-0C294BE7CA47}"/>
    <dgm:cxn modelId="{D52E1D06-F1FA-4167-95B6-0FF21E296BA4}" type="presOf" srcId="{A8CC35B1-0F5B-4393-B660-808B28C2D4DF}" destId="{6B7C0510-8709-479A-90B9-DBE38C2B0451}" srcOrd="0" destOrd="0" presId="urn:microsoft.com/office/officeart/2009/3/layout/HorizontalOrganizationChart"/>
    <dgm:cxn modelId="{994B021B-98AC-4FB1-B376-383140D2FC32}" type="presOf" srcId="{AFD3AC16-E317-43A6-9272-AE7E1ABEA30A}" destId="{B11022BE-422F-46C9-B2D4-3734E2021EDC}" srcOrd="0" destOrd="0" presId="urn:microsoft.com/office/officeart/2009/3/layout/HorizontalOrganizationChart"/>
    <dgm:cxn modelId="{C7308933-4C8D-4F84-8AF7-C1B00E6FDFFB}" type="presOf" srcId="{BC30892A-6A1F-4B44-BD7E-4C5A148BC729}" destId="{4656379F-86D6-4A6A-8B61-80EB8227DE76}" srcOrd="0" destOrd="0" presId="urn:microsoft.com/office/officeart/2009/3/layout/HorizontalOrganizationChart"/>
    <dgm:cxn modelId="{DE671EF8-AE39-4D83-A542-6ACD7FDA7059}" srcId="{AFC993D9-B0C1-4D07-BE14-061AC35AFC42}" destId="{166BE803-BA7C-4BAB-851D-855B5580A4AB}" srcOrd="1" destOrd="0" parTransId="{80A7E73A-F13A-47CC-80DD-E66B7DCB2127}" sibTransId="{BD7E1C04-3AA7-465A-8AEE-4A38F7F09AB5}"/>
    <dgm:cxn modelId="{BBD9BF81-BDD8-41C1-8ECC-B1241F14CBA4}" type="presOf" srcId="{62BBF4C4-804C-416F-82A6-0B8BCF046D99}" destId="{AEC7927B-8248-472D-8ADC-EC3975953D35}" srcOrd="1" destOrd="0" presId="urn:microsoft.com/office/officeart/2009/3/layout/HorizontalOrganizationChart"/>
    <dgm:cxn modelId="{4ACB724E-2F19-4751-A430-F4F966600C59}" type="presOf" srcId="{0FEA1FAE-A3EA-4FE4-AAC8-B43B5FCB6914}" destId="{9AD95962-04EA-470A-9301-B722D40D749A}" srcOrd="1" destOrd="0" presId="urn:microsoft.com/office/officeart/2009/3/layout/HorizontalOrganizationChart"/>
    <dgm:cxn modelId="{B3A2E668-FF59-41BF-A8F2-D559585134DF}" type="presOf" srcId="{166BE803-BA7C-4BAB-851D-855B5580A4AB}" destId="{A660303D-C25A-4E8A-8A5F-78B0E3FAE288}" srcOrd="0" destOrd="0" presId="urn:microsoft.com/office/officeart/2009/3/layout/HorizontalOrganizationChart"/>
    <dgm:cxn modelId="{8E7D0B0F-68BB-448A-8227-B894ACF6DEA7}" type="presOf" srcId="{4CD501B2-4569-45B3-A991-8AA6247FA35A}" destId="{148034C8-C2E9-4CE5-927A-33AF70490A02}" srcOrd="0" destOrd="0" presId="urn:microsoft.com/office/officeart/2009/3/layout/HorizontalOrganizationChart"/>
    <dgm:cxn modelId="{6321B33F-BD79-492B-8BBB-E7A9BF6CBF32}" type="presOf" srcId="{C2E8C569-4A58-43C0-807C-176BCFD3AEB8}" destId="{7992FD62-6206-4D20-B0A2-3643C5BD41B9}" srcOrd="0" destOrd="0" presId="urn:microsoft.com/office/officeart/2009/3/layout/HorizontalOrganizationChart"/>
    <dgm:cxn modelId="{A97FCC21-BB64-4E81-9710-56FC4FB39633}" type="presOf" srcId="{4CD501B2-4569-45B3-A991-8AA6247FA35A}" destId="{B9357C35-12E2-48DA-810B-56AAACFA49B2}" srcOrd="1" destOrd="0" presId="urn:microsoft.com/office/officeart/2009/3/layout/HorizontalOrganizationChart"/>
    <dgm:cxn modelId="{934AA670-2E12-458A-B6B8-F6B2265F1D92}" type="presOf" srcId="{AFC993D9-B0C1-4D07-BE14-061AC35AFC42}" destId="{91FF057F-640F-415D-BEBA-97CD44E445E5}" srcOrd="0" destOrd="0" presId="urn:microsoft.com/office/officeart/2009/3/layout/HorizontalOrganizationChart"/>
    <dgm:cxn modelId="{87EF118D-1E01-42F4-A975-8A903BE36F7B}" type="presOf" srcId="{A8601101-FB66-4202-8557-A24540D372D1}" destId="{A130050D-00D0-4F8F-88EC-38C8DA2DE4D6}" srcOrd="0" destOrd="0" presId="urn:microsoft.com/office/officeart/2009/3/layout/HorizontalOrganizationChart"/>
    <dgm:cxn modelId="{B2C93500-C0F8-4259-97D7-CCE24A74ED63}" type="presOf" srcId="{9F732223-2ABD-4D56-AF5D-A2C159B76467}" destId="{AB8C14B2-E9AB-40CE-8A94-A36013529836}" srcOrd="0" destOrd="0" presId="urn:microsoft.com/office/officeart/2009/3/layout/HorizontalOrganizationChart"/>
    <dgm:cxn modelId="{5633906D-1825-4F69-ABD0-0C68AC9B2B14}" type="presOf" srcId="{C2E8C569-4A58-43C0-807C-176BCFD3AEB8}" destId="{1B323E68-4F26-44D2-899D-4B8C6F2071F8}" srcOrd="1" destOrd="0" presId="urn:microsoft.com/office/officeart/2009/3/layout/HorizontalOrganizationChart"/>
    <dgm:cxn modelId="{8C92C708-B518-4362-B043-46784BD5EBE7}" type="presOf" srcId="{62BBF4C4-804C-416F-82A6-0B8BCF046D99}" destId="{B96178F2-B237-4A0E-965F-CCA63CF8CB0E}" srcOrd="0" destOrd="0" presId="urn:microsoft.com/office/officeart/2009/3/layout/HorizontalOrganizationChart"/>
    <dgm:cxn modelId="{D7212EEF-4F14-4759-90FF-915743DC7599}" srcId="{4CD501B2-4569-45B3-A991-8AA6247FA35A}" destId="{3D4DDB93-6142-4D26-97A3-1ECDA168846A}" srcOrd="3" destOrd="0" parTransId="{AFD3AC16-E317-43A6-9272-AE7E1ABEA30A}" sibTransId="{F678C505-D2E9-47BE-90A7-B1A3D067F333}"/>
    <dgm:cxn modelId="{B5B5BAFA-C1EB-4B20-8E8B-21DF96A793D2}" type="presOf" srcId="{80A7E73A-F13A-47CC-80DD-E66B7DCB2127}" destId="{A05C9410-F97C-4D2F-B486-486E658E1930}" srcOrd="0" destOrd="0" presId="urn:microsoft.com/office/officeart/2009/3/layout/HorizontalOrganizationChart"/>
    <dgm:cxn modelId="{E9E71457-C86A-44E6-96EC-B7D5AC4D708C}" type="presOf" srcId="{578FE8C0-8DB0-4F9C-BAFA-F06FCAA714AE}" destId="{255409D1-A93F-4DB5-BC55-1F8EE4BC5537}" srcOrd="1" destOrd="0" presId="urn:microsoft.com/office/officeart/2009/3/layout/HorizontalOrganizationChart"/>
    <dgm:cxn modelId="{67A7A1DA-5FA3-482E-942A-B790661F9A87}" srcId="{166BE803-BA7C-4BAB-851D-855B5580A4AB}" destId="{578FE8C0-8DB0-4F9C-BAFA-F06FCAA714AE}" srcOrd="0" destOrd="0" parTransId="{9F732223-2ABD-4D56-AF5D-A2C159B76467}" sibTransId="{E33DC1A7-9CA8-4D8D-A057-388BBD96BA2E}"/>
    <dgm:cxn modelId="{83C3ABD6-AFA0-47EB-BBAD-F31A8E5905D9}" type="presOf" srcId="{11F8A066-3D6C-4A06-9355-FED681349BEB}" destId="{A20C9694-BD73-4BA5-836F-6DEE5347965F}" srcOrd="0" destOrd="0" presId="urn:microsoft.com/office/officeart/2009/3/layout/HorizontalOrganizationChart"/>
    <dgm:cxn modelId="{26C05034-C013-46EA-9C6E-0343D7474218}" srcId="{4CD501B2-4569-45B3-A991-8AA6247FA35A}" destId="{62BBF4C4-804C-416F-82A6-0B8BCF046D99}" srcOrd="0" destOrd="0" parTransId="{A8CC35B1-0F5B-4393-B660-808B28C2D4DF}" sibTransId="{23AB962C-0720-48C3-B501-27221D0ECC88}"/>
    <dgm:cxn modelId="{A75D4923-B047-4288-A101-71CD060B0939}" srcId="{4CD501B2-4569-45B3-A991-8AA6247FA35A}" destId="{BC30892A-6A1F-4B44-BD7E-4C5A148BC729}" srcOrd="4" destOrd="0" parTransId="{11F8A066-3D6C-4A06-9355-FED681349BEB}" sibTransId="{601E69A2-FFF5-4F07-860F-89C88FCBA4D1}"/>
    <dgm:cxn modelId="{0EE90349-CA61-458E-9CA9-1D4C6DEBB4E8}" type="presOf" srcId="{3D4DDB93-6142-4D26-97A3-1ECDA168846A}" destId="{189F02DF-E8B0-4DF9-B2EB-A5C55070061B}" srcOrd="1" destOrd="0" presId="urn:microsoft.com/office/officeart/2009/3/layout/HorizontalOrganizationChart"/>
    <dgm:cxn modelId="{B6601512-5122-4ACC-AA61-3E530FC830E4}" type="presOf" srcId="{AFC993D9-B0C1-4D07-BE14-061AC35AFC42}" destId="{C4B5DF2D-E704-47BE-8071-3F31A7517D34}" srcOrd="1" destOrd="0" presId="urn:microsoft.com/office/officeart/2009/3/layout/HorizontalOrganizationChart"/>
    <dgm:cxn modelId="{41C97B84-DD9B-4B53-869A-B50E5AEC9BA1}" type="presOf" srcId="{578FE8C0-8DB0-4F9C-BAFA-F06FCAA714AE}" destId="{CF487A70-0910-4F3D-BBD5-C1E5F2E49D4F}" srcOrd="0" destOrd="0" presId="urn:microsoft.com/office/officeart/2009/3/layout/HorizontalOrganizationChart"/>
    <dgm:cxn modelId="{76212B44-272E-40B6-8703-59CF53541856}" type="presParOf" srcId="{27EE4409-6A3E-44AF-9FCD-068AF7BDEF85}" destId="{0DAC08DF-E271-42F0-9DDD-EF9863BC13AA}" srcOrd="0" destOrd="0" presId="urn:microsoft.com/office/officeart/2009/3/layout/HorizontalOrganizationChart"/>
    <dgm:cxn modelId="{74BCD160-4E3E-43A7-AE25-8AFC41DE24EF}" type="presParOf" srcId="{0DAC08DF-E271-42F0-9DDD-EF9863BC13AA}" destId="{B54C7E13-FCB4-4316-AF3C-EC2B59CB2292}" srcOrd="0" destOrd="0" presId="urn:microsoft.com/office/officeart/2009/3/layout/HorizontalOrganizationChart"/>
    <dgm:cxn modelId="{DB875DA4-D1C2-4FF1-8CC4-835C2DB3993B}" type="presParOf" srcId="{B54C7E13-FCB4-4316-AF3C-EC2B59CB2292}" destId="{91FF057F-640F-415D-BEBA-97CD44E445E5}" srcOrd="0" destOrd="0" presId="urn:microsoft.com/office/officeart/2009/3/layout/HorizontalOrganizationChart"/>
    <dgm:cxn modelId="{08B304F3-D0EF-4310-9B90-2478A416C6C2}" type="presParOf" srcId="{B54C7E13-FCB4-4316-AF3C-EC2B59CB2292}" destId="{C4B5DF2D-E704-47BE-8071-3F31A7517D34}" srcOrd="1" destOrd="0" presId="urn:microsoft.com/office/officeart/2009/3/layout/HorizontalOrganizationChart"/>
    <dgm:cxn modelId="{0E26A368-BD3D-4FA4-AFE2-09CB0A932FD0}" type="presParOf" srcId="{0DAC08DF-E271-42F0-9DDD-EF9863BC13AA}" destId="{DC7FFF1D-A5E8-49C3-8CDD-BAA324B1A143}" srcOrd="1" destOrd="0" presId="urn:microsoft.com/office/officeart/2009/3/layout/HorizontalOrganizationChart"/>
    <dgm:cxn modelId="{6E7EB94C-A54E-40E5-85FA-83BA25F2253F}" type="presParOf" srcId="{DC7FFF1D-A5E8-49C3-8CDD-BAA324B1A143}" destId="{A130050D-00D0-4F8F-88EC-38C8DA2DE4D6}" srcOrd="0" destOrd="0" presId="urn:microsoft.com/office/officeart/2009/3/layout/HorizontalOrganizationChart"/>
    <dgm:cxn modelId="{67B2A251-8AC5-4C52-B75C-426CD4ABD292}" type="presParOf" srcId="{DC7FFF1D-A5E8-49C3-8CDD-BAA324B1A143}" destId="{45A54D5E-D529-4701-98B1-B73B87668DDB}" srcOrd="1" destOrd="0" presId="urn:microsoft.com/office/officeart/2009/3/layout/HorizontalOrganizationChart"/>
    <dgm:cxn modelId="{53D53796-BA14-4F09-8AC2-5C9F449404C9}" type="presParOf" srcId="{45A54D5E-D529-4701-98B1-B73B87668DDB}" destId="{956E2652-51C5-4042-ACFD-549AA2BAA64B}" srcOrd="0" destOrd="0" presId="urn:microsoft.com/office/officeart/2009/3/layout/HorizontalOrganizationChart"/>
    <dgm:cxn modelId="{6F268AA1-A2DD-4466-B36A-5E9CDC17E47C}" type="presParOf" srcId="{956E2652-51C5-4042-ACFD-549AA2BAA64B}" destId="{148034C8-C2E9-4CE5-927A-33AF70490A02}" srcOrd="0" destOrd="0" presId="urn:microsoft.com/office/officeart/2009/3/layout/HorizontalOrganizationChart"/>
    <dgm:cxn modelId="{61F36E98-F6E4-44A7-BC54-C36B6A931E07}" type="presParOf" srcId="{956E2652-51C5-4042-ACFD-549AA2BAA64B}" destId="{B9357C35-12E2-48DA-810B-56AAACFA49B2}" srcOrd="1" destOrd="0" presId="urn:microsoft.com/office/officeart/2009/3/layout/HorizontalOrganizationChart"/>
    <dgm:cxn modelId="{348E6005-018A-476A-BCC8-BB9730FD22CA}" type="presParOf" srcId="{45A54D5E-D529-4701-98B1-B73B87668DDB}" destId="{B45D2DFE-E13F-42FD-9A29-9D618A115822}" srcOrd="1" destOrd="0" presId="urn:microsoft.com/office/officeart/2009/3/layout/HorizontalOrganizationChart"/>
    <dgm:cxn modelId="{952B4A09-ABE4-4203-8875-BDDEE3609E59}" type="presParOf" srcId="{B45D2DFE-E13F-42FD-9A29-9D618A115822}" destId="{6B7C0510-8709-479A-90B9-DBE38C2B0451}" srcOrd="0" destOrd="0" presId="urn:microsoft.com/office/officeart/2009/3/layout/HorizontalOrganizationChart"/>
    <dgm:cxn modelId="{4A51B386-E2F5-4A19-8ECD-FF74A3A9E18C}" type="presParOf" srcId="{B45D2DFE-E13F-42FD-9A29-9D618A115822}" destId="{CB7E5C9F-1D0A-4D80-89ED-FAD7DB7C6DE1}" srcOrd="1" destOrd="0" presId="urn:microsoft.com/office/officeart/2009/3/layout/HorizontalOrganizationChart"/>
    <dgm:cxn modelId="{4F5B72F4-C514-4BD3-9E13-68F17033C74A}" type="presParOf" srcId="{CB7E5C9F-1D0A-4D80-89ED-FAD7DB7C6DE1}" destId="{C779C2CA-5E3A-4142-B9EE-505EAE139204}" srcOrd="0" destOrd="0" presId="urn:microsoft.com/office/officeart/2009/3/layout/HorizontalOrganizationChart"/>
    <dgm:cxn modelId="{5A7ED28B-484C-4211-BBE8-FAC7867E8BFF}" type="presParOf" srcId="{C779C2CA-5E3A-4142-B9EE-505EAE139204}" destId="{B96178F2-B237-4A0E-965F-CCA63CF8CB0E}" srcOrd="0" destOrd="0" presId="urn:microsoft.com/office/officeart/2009/3/layout/HorizontalOrganizationChart"/>
    <dgm:cxn modelId="{85B4B7AC-5E8F-4639-828D-1DA873847564}" type="presParOf" srcId="{C779C2CA-5E3A-4142-B9EE-505EAE139204}" destId="{AEC7927B-8248-472D-8ADC-EC3975953D35}" srcOrd="1" destOrd="0" presId="urn:microsoft.com/office/officeart/2009/3/layout/HorizontalOrganizationChart"/>
    <dgm:cxn modelId="{047968BE-83F5-41DC-BF8E-B0F4EE42D127}" type="presParOf" srcId="{CB7E5C9F-1D0A-4D80-89ED-FAD7DB7C6DE1}" destId="{FE62371F-1E7A-4B67-B2E3-C72BD72236FA}" srcOrd="1" destOrd="0" presId="urn:microsoft.com/office/officeart/2009/3/layout/HorizontalOrganizationChart"/>
    <dgm:cxn modelId="{ED284446-186A-40CA-A3B2-2723EEB34CFC}" type="presParOf" srcId="{CB7E5C9F-1D0A-4D80-89ED-FAD7DB7C6DE1}" destId="{24256773-E76C-422F-B887-DC21685211CB}" srcOrd="2" destOrd="0" presId="urn:microsoft.com/office/officeart/2009/3/layout/HorizontalOrganizationChart"/>
    <dgm:cxn modelId="{53E612B2-C337-4D73-96C0-944D32715A09}" type="presParOf" srcId="{B45D2DFE-E13F-42FD-9A29-9D618A115822}" destId="{AF4DEFB4-85DE-4412-AEBE-B8F1C52B11D4}" srcOrd="2" destOrd="0" presId="urn:microsoft.com/office/officeart/2009/3/layout/HorizontalOrganizationChart"/>
    <dgm:cxn modelId="{7B97A0AE-8AB7-4DDF-981F-E9F7B7FE9DF0}" type="presParOf" srcId="{B45D2DFE-E13F-42FD-9A29-9D618A115822}" destId="{7F4BD1F5-9639-4790-9490-B08970AEAAAF}" srcOrd="3" destOrd="0" presId="urn:microsoft.com/office/officeart/2009/3/layout/HorizontalOrganizationChart"/>
    <dgm:cxn modelId="{DCC33DE0-4456-4A38-B253-32C7DB5DBBA6}" type="presParOf" srcId="{7F4BD1F5-9639-4790-9490-B08970AEAAAF}" destId="{29451AC5-000C-4EE2-B033-F4E741168AB8}" srcOrd="0" destOrd="0" presId="urn:microsoft.com/office/officeart/2009/3/layout/HorizontalOrganizationChart"/>
    <dgm:cxn modelId="{39449BB3-D6EE-4439-A3E2-8AA3962B3ACB}" type="presParOf" srcId="{29451AC5-000C-4EE2-B033-F4E741168AB8}" destId="{7992FD62-6206-4D20-B0A2-3643C5BD41B9}" srcOrd="0" destOrd="0" presId="urn:microsoft.com/office/officeart/2009/3/layout/HorizontalOrganizationChart"/>
    <dgm:cxn modelId="{58D1509F-8717-4E16-8F8B-2179B27A052D}" type="presParOf" srcId="{29451AC5-000C-4EE2-B033-F4E741168AB8}" destId="{1B323E68-4F26-44D2-899D-4B8C6F2071F8}" srcOrd="1" destOrd="0" presId="urn:microsoft.com/office/officeart/2009/3/layout/HorizontalOrganizationChart"/>
    <dgm:cxn modelId="{0CC06144-04F0-4925-887C-64E138F11DC2}" type="presParOf" srcId="{7F4BD1F5-9639-4790-9490-B08970AEAAAF}" destId="{DA22A892-6F33-4341-B93A-0A80CC74BFDF}" srcOrd="1" destOrd="0" presId="urn:microsoft.com/office/officeart/2009/3/layout/HorizontalOrganizationChart"/>
    <dgm:cxn modelId="{AADEB4BF-932A-4468-B3EC-B9F8F0C7618E}" type="presParOf" srcId="{7F4BD1F5-9639-4790-9490-B08970AEAAAF}" destId="{2B42D4A3-CBC0-4A51-8E13-BA45A08C2882}" srcOrd="2" destOrd="0" presId="urn:microsoft.com/office/officeart/2009/3/layout/HorizontalOrganizationChart"/>
    <dgm:cxn modelId="{4702DF0A-E4B4-427B-9910-F98FBDAA31A1}" type="presParOf" srcId="{B45D2DFE-E13F-42FD-9A29-9D618A115822}" destId="{05871885-E475-489A-BB0B-19317BCA82F5}" srcOrd="4" destOrd="0" presId="urn:microsoft.com/office/officeart/2009/3/layout/HorizontalOrganizationChart"/>
    <dgm:cxn modelId="{01157643-50D3-4673-BFB4-DD699AE17B35}" type="presParOf" srcId="{B45D2DFE-E13F-42FD-9A29-9D618A115822}" destId="{D1F786D4-F1FA-41A8-BD95-304DA6AE559A}" srcOrd="5" destOrd="0" presId="urn:microsoft.com/office/officeart/2009/3/layout/HorizontalOrganizationChart"/>
    <dgm:cxn modelId="{62670DAF-A666-44D7-8747-32322855556F}" type="presParOf" srcId="{D1F786D4-F1FA-41A8-BD95-304DA6AE559A}" destId="{EC0FCF27-4B98-4D8B-85F6-B2C5D0721662}" srcOrd="0" destOrd="0" presId="urn:microsoft.com/office/officeart/2009/3/layout/HorizontalOrganizationChart"/>
    <dgm:cxn modelId="{6AF1DAAA-35FB-4C99-93F3-F14DDE5040F9}" type="presParOf" srcId="{EC0FCF27-4B98-4D8B-85F6-B2C5D0721662}" destId="{1C8FC95F-5A53-4371-AD82-46426925351B}" srcOrd="0" destOrd="0" presId="urn:microsoft.com/office/officeart/2009/3/layout/HorizontalOrganizationChart"/>
    <dgm:cxn modelId="{8FACA0E0-B921-46BE-A5AB-C2818AB7E945}" type="presParOf" srcId="{EC0FCF27-4B98-4D8B-85F6-B2C5D0721662}" destId="{9AD95962-04EA-470A-9301-B722D40D749A}" srcOrd="1" destOrd="0" presId="urn:microsoft.com/office/officeart/2009/3/layout/HorizontalOrganizationChart"/>
    <dgm:cxn modelId="{5DCF4F42-D2FD-41CE-B8F0-655369906229}" type="presParOf" srcId="{D1F786D4-F1FA-41A8-BD95-304DA6AE559A}" destId="{300B8A35-1325-43BA-A3B6-E1F2BC941EAA}" srcOrd="1" destOrd="0" presId="urn:microsoft.com/office/officeart/2009/3/layout/HorizontalOrganizationChart"/>
    <dgm:cxn modelId="{5A608CC9-3BD2-4D00-805D-B0DD1D99BDE6}" type="presParOf" srcId="{D1F786D4-F1FA-41A8-BD95-304DA6AE559A}" destId="{A742B023-81E4-4E9D-A705-F8B8609DB7AD}" srcOrd="2" destOrd="0" presId="urn:microsoft.com/office/officeart/2009/3/layout/HorizontalOrganizationChart"/>
    <dgm:cxn modelId="{F86AEED1-9601-4BF6-9463-5BE396F8DC97}" type="presParOf" srcId="{B45D2DFE-E13F-42FD-9A29-9D618A115822}" destId="{B11022BE-422F-46C9-B2D4-3734E2021EDC}" srcOrd="6" destOrd="0" presId="urn:microsoft.com/office/officeart/2009/3/layout/HorizontalOrganizationChart"/>
    <dgm:cxn modelId="{89675729-62DC-4166-AADA-F863D7D27151}" type="presParOf" srcId="{B45D2DFE-E13F-42FD-9A29-9D618A115822}" destId="{8CA875AB-5B12-4DCD-8CF2-07C169E234F4}" srcOrd="7" destOrd="0" presId="urn:microsoft.com/office/officeart/2009/3/layout/HorizontalOrganizationChart"/>
    <dgm:cxn modelId="{63563DC9-7362-4A75-BA8A-DFC20A7D92FC}" type="presParOf" srcId="{8CA875AB-5B12-4DCD-8CF2-07C169E234F4}" destId="{2F17EA1F-3C3F-45F7-B33C-AEAE07190BB2}" srcOrd="0" destOrd="0" presId="urn:microsoft.com/office/officeart/2009/3/layout/HorizontalOrganizationChart"/>
    <dgm:cxn modelId="{464E3F51-D8D7-4506-A091-64E9D23B626E}" type="presParOf" srcId="{2F17EA1F-3C3F-45F7-B33C-AEAE07190BB2}" destId="{E7D5AA11-6BC8-4BA8-8547-5CE4414401E5}" srcOrd="0" destOrd="0" presId="urn:microsoft.com/office/officeart/2009/3/layout/HorizontalOrganizationChart"/>
    <dgm:cxn modelId="{D9C744D2-0912-425B-AD67-0F0F2C36A75D}" type="presParOf" srcId="{2F17EA1F-3C3F-45F7-B33C-AEAE07190BB2}" destId="{189F02DF-E8B0-4DF9-B2EB-A5C55070061B}" srcOrd="1" destOrd="0" presId="urn:microsoft.com/office/officeart/2009/3/layout/HorizontalOrganizationChart"/>
    <dgm:cxn modelId="{26A1CF43-D2E0-41A2-A616-3DA6209EDFBB}" type="presParOf" srcId="{8CA875AB-5B12-4DCD-8CF2-07C169E234F4}" destId="{4205D845-4EA0-426B-8151-504B340458F9}" srcOrd="1" destOrd="0" presId="urn:microsoft.com/office/officeart/2009/3/layout/HorizontalOrganizationChart"/>
    <dgm:cxn modelId="{2DE34C21-F98A-42C1-9146-4B04A7AAFCFB}" type="presParOf" srcId="{8CA875AB-5B12-4DCD-8CF2-07C169E234F4}" destId="{04136011-0F0F-4ABB-9971-7A1B579F0ACC}" srcOrd="2" destOrd="0" presId="urn:microsoft.com/office/officeart/2009/3/layout/HorizontalOrganizationChart"/>
    <dgm:cxn modelId="{963C5DC7-740E-42A2-97BA-0F5EECF280B1}" type="presParOf" srcId="{B45D2DFE-E13F-42FD-9A29-9D618A115822}" destId="{A20C9694-BD73-4BA5-836F-6DEE5347965F}" srcOrd="8" destOrd="0" presId="urn:microsoft.com/office/officeart/2009/3/layout/HorizontalOrganizationChart"/>
    <dgm:cxn modelId="{F62B4779-8623-412F-8752-1B885E1BCB87}" type="presParOf" srcId="{B45D2DFE-E13F-42FD-9A29-9D618A115822}" destId="{7AA2E25A-9C88-4419-8055-1B38EEFC5AD5}" srcOrd="9" destOrd="0" presId="urn:microsoft.com/office/officeart/2009/3/layout/HorizontalOrganizationChart"/>
    <dgm:cxn modelId="{1D61D1CC-37B1-481B-B835-B97EE3007E5F}" type="presParOf" srcId="{7AA2E25A-9C88-4419-8055-1B38EEFC5AD5}" destId="{BB472307-4094-46C2-9B9B-5FBAB3D3C3E1}" srcOrd="0" destOrd="0" presId="urn:microsoft.com/office/officeart/2009/3/layout/HorizontalOrganizationChart"/>
    <dgm:cxn modelId="{4A30BEC5-E79A-4708-8243-8746C0B81266}" type="presParOf" srcId="{BB472307-4094-46C2-9B9B-5FBAB3D3C3E1}" destId="{4656379F-86D6-4A6A-8B61-80EB8227DE76}" srcOrd="0" destOrd="0" presId="urn:microsoft.com/office/officeart/2009/3/layout/HorizontalOrganizationChart"/>
    <dgm:cxn modelId="{E7CC52AD-1B4C-450E-A28A-B85346222DE2}" type="presParOf" srcId="{BB472307-4094-46C2-9B9B-5FBAB3D3C3E1}" destId="{273D1418-39AB-4910-86A8-11BE8B6BAD03}" srcOrd="1" destOrd="0" presId="urn:microsoft.com/office/officeart/2009/3/layout/HorizontalOrganizationChart"/>
    <dgm:cxn modelId="{C597B71D-9F6E-495F-AD89-3080575CEB74}" type="presParOf" srcId="{7AA2E25A-9C88-4419-8055-1B38EEFC5AD5}" destId="{7E6BFA35-E466-4AFB-A5DB-381F5FEB69DA}" srcOrd="1" destOrd="0" presId="urn:microsoft.com/office/officeart/2009/3/layout/HorizontalOrganizationChart"/>
    <dgm:cxn modelId="{51B952D8-0E05-48EC-97F6-04EF28A7EDCC}" type="presParOf" srcId="{7AA2E25A-9C88-4419-8055-1B38EEFC5AD5}" destId="{DD5504A2-DA3F-4308-BBEF-210936A5CD28}" srcOrd="2" destOrd="0" presId="urn:microsoft.com/office/officeart/2009/3/layout/HorizontalOrganizationChart"/>
    <dgm:cxn modelId="{1BB034CD-E07E-423C-809B-300A71DBAB05}" type="presParOf" srcId="{45A54D5E-D529-4701-98B1-B73B87668DDB}" destId="{03AF5DFC-822A-4BFF-A77C-32F504FC94FA}" srcOrd="2" destOrd="0" presId="urn:microsoft.com/office/officeart/2009/3/layout/HorizontalOrganizationChart"/>
    <dgm:cxn modelId="{8C385E63-B682-4754-9070-DC0CC06EBC67}" type="presParOf" srcId="{DC7FFF1D-A5E8-49C3-8CDD-BAA324B1A143}" destId="{A05C9410-F97C-4D2F-B486-486E658E1930}" srcOrd="2" destOrd="0" presId="urn:microsoft.com/office/officeart/2009/3/layout/HorizontalOrganizationChart"/>
    <dgm:cxn modelId="{19D0D305-0CE2-4803-9CCA-DEEDC86DD9A1}" type="presParOf" srcId="{DC7FFF1D-A5E8-49C3-8CDD-BAA324B1A143}" destId="{7EB0A267-DE51-458C-8744-D91114DE9EC4}" srcOrd="3" destOrd="0" presId="urn:microsoft.com/office/officeart/2009/3/layout/HorizontalOrganizationChart"/>
    <dgm:cxn modelId="{68488B58-7264-4C26-8EF2-2682719610A3}" type="presParOf" srcId="{7EB0A267-DE51-458C-8744-D91114DE9EC4}" destId="{08456E6A-7128-4814-BD00-61FC2E8A7889}" srcOrd="0" destOrd="0" presId="urn:microsoft.com/office/officeart/2009/3/layout/HorizontalOrganizationChart"/>
    <dgm:cxn modelId="{3B7CEB39-7970-428D-B273-E72A892E160B}" type="presParOf" srcId="{08456E6A-7128-4814-BD00-61FC2E8A7889}" destId="{A660303D-C25A-4E8A-8A5F-78B0E3FAE288}" srcOrd="0" destOrd="0" presId="urn:microsoft.com/office/officeart/2009/3/layout/HorizontalOrganizationChart"/>
    <dgm:cxn modelId="{E1C056FC-28D8-43CC-8372-63903B12D85C}" type="presParOf" srcId="{08456E6A-7128-4814-BD00-61FC2E8A7889}" destId="{BF796B0B-72DE-4425-AF62-8977C885832D}" srcOrd="1" destOrd="0" presId="urn:microsoft.com/office/officeart/2009/3/layout/HorizontalOrganizationChart"/>
    <dgm:cxn modelId="{2ECB7DBF-30DC-4226-BFF5-E38D4D438D39}" type="presParOf" srcId="{7EB0A267-DE51-458C-8744-D91114DE9EC4}" destId="{9B5EBA8F-67B5-4DAE-8C34-AFB5623019DA}" srcOrd="1" destOrd="0" presId="urn:microsoft.com/office/officeart/2009/3/layout/HorizontalOrganizationChart"/>
    <dgm:cxn modelId="{6269E7C3-31D2-454D-8959-7B005C99D347}" type="presParOf" srcId="{9B5EBA8F-67B5-4DAE-8C34-AFB5623019DA}" destId="{AB8C14B2-E9AB-40CE-8A94-A36013529836}" srcOrd="0" destOrd="0" presId="urn:microsoft.com/office/officeart/2009/3/layout/HorizontalOrganizationChart"/>
    <dgm:cxn modelId="{5AB94A9E-1982-4F9F-A11D-C922318DC9D7}" type="presParOf" srcId="{9B5EBA8F-67B5-4DAE-8C34-AFB5623019DA}" destId="{A964048D-FF51-4903-8365-F99411B8598C}" srcOrd="1" destOrd="0" presId="urn:microsoft.com/office/officeart/2009/3/layout/HorizontalOrganizationChart"/>
    <dgm:cxn modelId="{0E2D8488-0BE4-48E6-95E5-E5AC9D18E90F}" type="presParOf" srcId="{A964048D-FF51-4903-8365-F99411B8598C}" destId="{5C8D462A-19E7-4DC4-87BB-8ACE7AE5B290}" srcOrd="0" destOrd="0" presId="urn:microsoft.com/office/officeart/2009/3/layout/HorizontalOrganizationChart"/>
    <dgm:cxn modelId="{A9A6D4F0-5F9B-49D1-86FF-E98AD9D624C1}" type="presParOf" srcId="{5C8D462A-19E7-4DC4-87BB-8ACE7AE5B290}" destId="{CF487A70-0910-4F3D-BBD5-C1E5F2E49D4F}" srcOrd="0" destOrd="0" presId="urn:microsoft.com/office/officeart/2009/3/layout/HorizontalOrganizationChart"/>
    <dgm:cxn modelId="{BC9E7235-828B-4087-9FC8-88BFB17DD7A7}" type="presParOf" srcId="{5C8D462A-19E7-4DC4-87BB-8ACE7AE5B290}" destId="{255409D1-A93F-4DB5-BC55-1F8EE4BC5537}" srcOrd="1" destOrd="0" presId="urn:microsoft.com/office/officeart/2009/3/layout/HorizontalOrganizationChart"/>
    <dgm:cxn modelId="{9D4794DA-AAD0-4B54-BAEB-9C2E2D3445DD}" type="presParOf" srcId="{A964048D-FF51-4903-8365-F99411B8598C}" destId="{416A50BA-2E22-46A3-8E08-93722234E73D}" srcOrd="1" destOrd="0" presId="urn:microsoft.com/office/officeart/2009/3/layout/HorizontalOrganizationChart"/>
    <dgm:cxn modelId="{99425482-6778-4FD3-8FBB-468438CEC586}" type="presParOf" srcId="{A964048D-FF51-4903-8365-F99411B8598C}" destId="{FDB6D1E3-23EE-479B-A5D7-FE57CBAE22A6}" srcOrd="2" destOrd="0" presId="urn:microsoft.com/office/officeart/2009/3/layout/HorizontalOrganizationChart"/>
    <dgm:cxn modelId="{E6DA024E-E920-4799-BA21-6B8B5B5FFAA4}" type="presParOf" srcId="{7EB0A267-DE51-458C-8744-D91114DE9EC4}" destId="{F170AA8E-69F8-48ED-9D7A-AF3F521FA7F6}" srcOrd="2" destOrd="0" presId="urn:microsoft.com/office/officeart/2009/3/layout/HorizontalOrganizationChart"/>
    <dgm:cxn modelId="{903D7F9C-E94C-411E-B31D-990DC64DA244}" type="presParOf" srcId="{0DAC08DF-E271-42F0-9DDD-EF9863BC13AA}" destId="{C29F7BFD-BF13-4155-BAA1-4D68AB5EDD8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3361D8-1DFB-4F2E-ABA3-7C0C46E255FA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AFC993D9-B0C1-4D07-BE14-061AC35AFC42}">
      <dgm:prSet phldrT="[Texto]" custT="1"/>
      <dgm:spPr/>
      <dgm:t>
        <a:bodyPr/>
        <a:lstStyle/>
        <a:p>
          <a:r>
            <a:rPr lang="es-ES" sz="1400" b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VARIABLES</a:t>
          </a:r>
          <a:endParaRPr lang="es-ES" sz="1400" b="1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D15245-FC01-4551-9295-0A6D65E325B9}" type="parTrans" cxnId="{F2DC8604-88AC-44A7-8B32-22A2E10FAB00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8C4E30-D94C-4AB0-953C-727C3FE551A2}" type="sibTrans" cxnId="{F2DC8604-88AC-44A7-8B32-22A2E10FAB00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D501B2-4569-45B3-A991-8AA6247FA35A}">
      <dgm:prSet phldrT="[Texto]" custT="1"/>
      <dgm:spPr/>
      <dgm:t>
        <a:bodyPr/>
        <a:lstStyle/>
        <a:p>
          <a:r>
            <a:rPr lang="es-ES" sz="14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Variables Independientes</a:t>
          </a:r>
          <a:endParaRPr lang="es-ES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601101-FB66-4202-8557-A24540D372D1}" type="parTrans" cxnId="{4A0CA14A-8F9B-4C2A-AAE8-A1C5656DD9C8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7B5176-3F99-4605-8F2B-A4A3019063D6}" type="sibTrans" cxnId="{4A0CA14A-8F9B-4C2A-AAE8-A1C5656DD9C8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BBF4C4-804C-416F-82A6-0B8BCF046D99}">
      <dgm:prSet phldrT="[Texto]" custT="1"/>
      <dgm:spPr/>
      <dgm:t>
        <a:bodyPr/>
        <a:lstStyle/>
        <a:p>
          <a:r>
            <a:rPr lang="es-ES" sz="14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Endeudamiento del Activo</a:t>
          </a:r>
          <a:endParaRPr lang="es-ES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CC35B1-0F5B-4393-B660-808B28C2D4DF}" type="parTrans" cxnId="{26C05034-C013-46EA-9C6E-0343D7474218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AB962C-0720-48C3-B501-27221D0ECC88}" type="sibTrans" cxnId="{26C05034-C013-46EA-9C6E-0343D7474218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E8C569-4A58-43C0-807C-176BCFD3AEB8}">
      <dgm:prSet phldrT="[Texto]" custT="1"/>
      <dgm:spPr/>
      <dgm:t>
        <a:bodyPr/>
        <a:lstStyle/>
        <a:p>
          <a:r>
            <a:rPr lang="es-ES" sz="14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Endeudamiento del patrimonio</a:t>
          </a:r>
          <a:endParaRPr lang="es-ES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9D8017-5FB3-4A6E-BFA2-9B16C9B72AC3}" type="parTrans" cxnId="{7A773D18-3832-4F31-8906-F271194757B1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B2BBA7-0C34-461C-B81C-DC14916E37F3}" type="sibTrans" cxnId="{7A773D18-3832-4F31-8906-F271194757B1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8FE8C0-8DB0-4F9C-BAFA-F06FCAA714AE}">
      <dgm:prSet phldrT="[Texto]" custT="1"/>
      <dgm:spPr/>
      <dgm:t>
        <a:bodyPr/>
        <a:lstStyle/>
        <a:p>
          <a:r>
            <a:rPr lang="es-ES" sz="14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Razón de tesorería</a:t>
          </a:r>
          <a:endParaRPr lang="es-ES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732223-2ABD-4D56-AF5D-A2C159B76467}" type="parTrans" cxnId="{67A7A1DA-5FA3-482E-942A-B790661F9A87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3DC1A7-9CA8-4D8D-A057-388BBD96BA2E}" type="sibTrans" cxnId="{67A7A1DA-5FA3-482E-942A-B790661F9A87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0892A-6A1F-4B44-BD7E-4C5A148BC729}">
      <dgm:prSet phldrT="[Texto]" custT="1"/>
      <dgm:spPr/>
      <dgm:t>
        <a:bodyPr/>
        <a:lstStyle/>
        <a:p>
          <a:r>
            <a:rPr lang="es-ES" sz="14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Apalancamiento financiero</a:t>
          </a:r>
          <a:endParaRPr lang="es-ES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E69A2-FFF5-4F07-860F-89C88FCBA4D1}" type="sibTrans" cxnId="{A75D4923-B047-4288-A101-71CD060B0939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F8A066-3D6C-4A06-9355-FED681349BEB}" type="parTrans" cxnId="{A75D4923-B047-4288-A101-71CD060B0939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6BE803-BA7C-4BAB-851D-855B5580A4AB}">
      <dgm:prSet phldrT="[Texto]" custT="1"/>
      <dgm:spPr/>
      <dgm:t>
        <a:bodyPr/>
        <a:lstStyle/>
        <a:p>
          <a:r>
            <a:rPr lang="es-ES" sz="14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 dependiente</a:t>
          </a:r>
          <a:endParaRPr lang="es-ES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7E1C04-3AA7-465A-8AEE-4A38F7F09AB5}" type="sibTrans" cxnId="{DE671EF8-AE39-4D83-A542-6ACD7FDA7059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A7E73A-F13A-47CC-80DD-E66B7DCB2127}" type="parTrans" cxnId="{DE671EF8-AE39-4D83-A542-6ACD7FDA7059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DDB93-6142-4D26-97A3-1ECDA168846A}">
      <dgm:prSet custT="1"/>
      <dgm:spPr/>
      <dgm:t>
        <a:bodyPr/>
        <a:lstStyle/>
        <a:p>
          <a:r>
            <a:rPr lang="es-ES" sz="14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Apalancamiento</a:t>
          </a:r>
          <a:endParaRPr lang="es-ES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D3AC16-E317-43A6-9272-AE7E1ABEA30A}" type="parTrans" cxnId="{D7212EEF-4F14-4759-90FF-915743DC7599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78C505-D2E9-47BE-90A7-B1A3D067F333}" type="sibTrans" cxnId="{D7212EEF-4F14-4759-90FF-915743DC7599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A1FAE-A3EA-4FE4-AAC8-B43B5FCB6914}">
      <dgm:prSet custT="1"/>
      <dgm:spPr/>
      <dgm:t>
        <a:bodyPr/>
        <a:lstStyle/>
        <a:p>
          <a:r>
            <a:rPr lang="es-ES" sz="14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Endeudamiento del activo fijo</a:t>
          </a:r>
          <a:endParaRPr lang="es-ES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EFF47-E280-492F-9A3A-B641B6D9CD01}" type="parTrans" cxnId="{2380FBF1-8849-4602-8BC0-C12D121FF3FC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BAD307-A7C8-4959-8CDC-0C294BE7CA47}" type="sibTrans" cxnId="{2380FBF1-8849-4602-8BC0-C12D121FF3FC}">
      <dgm:prSet/>
      <dgm:spPr/>
      <dgm:t>
        <a:bodyPr/>
        <a:lstStyle/>
        <a:p>
          <a:endParaRPr lang="es-ES" sz="140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EE4409-6A3E-44AF-9FCD-068AF7BDEF85}" type="pres">
      <dgm:prSet presAssocID="{AC3361D8-1DFB-4F2E-ABA3-7C0C46E255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DAC08DF-E271-42F0-9DDD-EF9863BC13AA}" type="pres">
      <dgm:prSet presAssocID="{AFC993D9-B0C1-4D07-BE14-061AC35AFC42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54C7E13-FCB4-4316-AF3C-EC2B59CB2292}" type="pres">
      <dgm:prSet presAssocID="{AFC993D9-B0C1-4D07-BE14-061AC35AFC42}" presName="rootComposite1" presStyleCnt="0"/>
      <dgm:spPr/>
      <dgm:t>
        <a:bodyPr/>
        <a:lstStyle/>
        <a:p>
          <a:endParaRPr lang="es-ES"/>
        </a:p>
      </dgm:t>
    </dgm:pt>
    <dgm:pt modelId="{91FF057F-640F-415D-BEBA-97CD44E445E5}" type="pres">
      <dgm:prSet presAssocID="{AFC993D9-B0C1-4D07-BE14-061AC35AFC42}" presName="rootText1" presStyleLbl="node0" presStyleIdx="0" presStyleCnt="1" custScaleX="84920" custScaleY="120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B5DF2D-E704-47BE-8071-3F31A7517D34}" type="pres">
      <dgm:prSet presAssocID="{AFC993D9-B0C1-4D07-BE14-061AC35AFC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7FFF1D-A5E8-49C3-8CDD-BAA324B1A143}" type="pres">
      <dgm:prSet presAssocID="{AFC993D9-B0C1-4D07-BE14-061AC35AFC42}" presName="hierChild2" presStyleCnt="0"/>
      <dgm:spPr/>
      <dgm:t>
        <a:bodyPr/>
        <a:lstStyle/>
        <a:p>
          <a:endParaRPr lang="es-ES"/>
        </a:p>
      </dgm:t>
    </dgm:pt>
    <dgm:pt modelId="{A130050D-00D0-4F8F-88EC-38C8DA2DE4D6}" type="pres">
      <dgm:prSet presAssocID="{A8601101-FB66-4202-8557-A24540D372D1}" presName="Name64" presStyleLbl="parChTrans1D2" presStyleIdx="0" presStyleCnt="2"/>
      <dgm:spPr/>
      <dgm:t>
        <a:bodyPr/>
        <a:lstStyle/>
        <a:p>
          <a:endParaRPr lang="es-ES"/>
        </a:p>
      </dgm:t>
    </dgm:pt>
    <dgm:pt modelId="{45A54D5E-D529-4701-98B1-B73B87668DDB}" type="pres">
      <dgm:prSet presAssocID="{4CD501B2-4569-45B3-A991-8AA6247FA35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56E2652-51C5-4042-ACFD-549AA2BAA64B}" type="pres">
      <dgm:prSet presAssocID="{4CD501B2-4569-45B3-A991-8AA6247FA35A}" presName="rootComposite" presStyleCnt="0"/>
      <dgm:spPr/>
      <dgm:t>
        <a:bodyPr/>
        <a:lstStyle/>
        <a:p>
          <a:endParaRPr lang="es-ES"/>
        </a:p>
      </dgm:t>
    </dgm:pt>
    <dgm:pt modelId="{148034C8-C2E9-4CE5-927A-33AF70490A02}" type="pres">
      <dgm:prSet presAssocID="{4CD501B2-4569-45B3-A991-8AA6247FA35A}" presName="rootText" presStyleLbl="node2" presStyleIdx="0" presStyleCnt="2" custScaleX="91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357C35-12E2-48DA-810B-56AAACFA49B2}" type="pres">
      <dgm:prSet presAssocID="{4CD501B2-4569-45B3-A991-8AA6247FA35A}" presName="rootConnector" presStyleLbl="node2" presStyleIdx="0" presStyleCnt="2"/>
      <dgm:spPr/>
      <dgm:t>
        <a:bodyPr/>
        <a:lstStyle/>
        <a:p>
          <a:endParaRPr lang="es-ES"/>
        </a:p>
      </dgm:t>
    </dgm:pt>
    <dgm:pt modelId="{B45D2DFE-E13F-42FD-9A29-9D618A115822}" type="pres">
      <dgm:prSet presAssocID="{4CD501B2-4569-45B3-A991-8AA6247FA35A}" presName="hierChild4" presStyleCnt="0"/>
      <dgm:spPr/>
      <dgm:t>
        <a:bodyPr/>
        <a:lstStyle/>
        <a:p>
          <a:endParaRPr lang="es-ES"/>
        </a:p>
      </dgm:t>
    </dgm:pt>
    <dgm:pt modelId="{6B7C0510-8709-479A-90B9-DBE38C2B0451}" type="pres">
      <dgm:prSet presAssocID="{A8CC35B1-0F5B-4393-B660-808B28C2D4DF}" presName="Name64" presStyleLbl="parChTrans1D3" presStyleIdx="0" presStyleCnt="6"/>
      <dgm:spPr/>
      <dgm:t>
        <a:bodyPr/>
        <a:lstStyle/>
        <a:p>
          <a:endParaRPr lang="es-ES"/>
        </a:p>
      </dgm:t>
    </dgm:pt>
    <dgm:pt modelId="{CB7E5C9F-1D0A-4D80-89ED-FAD7DB7C6DE1}" type="pres">
      <dgm:prSet presAssocID="{62BBF4C4-804C-416F-82A6-0B8BCF046D9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779C2CA-5E3A-4142-B9EE-505EAE139204}" type="pres">
      <dgm:prSet presAssocID="{62BBF4C4-804C-416F-82A6-0B8BCF046D99}" presName="rootComposite" presStyleCnt="0"/>
      <dgm:spPr/>
      <dgm:t>
        <a:bodyPr/>
        <a:lstStyle/>
        <a:p>
          <a:endParaRPr lang="es-ES"/>
        </a:p>
      </dgm:t>
    </dgm:pt>
    <dgm:pt modelId="{B96178F2-B237-4A0E-965F-CCA63CF8CB0E}" type="pres">
      <dgm:prSet presAssocID="{62BBF4C4-804C-416F-82A6-0B8BCF046D99}" presName="rootText" presStyleLbl="node3" presStyleIdx="0" presStyleCnt="6" custScaleX="87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C7927B-8248-472D-8ADC-EC3975953D35}" type="pres">
      <dgm:prSet presAssocID="{62BBF4C4-804C-416F-82A6-0B8BCF046D99}" presName="rootConnector" presStyleLbl="node3" presStyleIdx="0" presStyleCnt="6"/>
      <dgm:spPr/>
      <dgm:t>
        <a:bodyPr/>
        <a:lstStyle/>
        <a:p>
          <a:endParaRPr lang="es-ES"/>
        </a:p>
      </dgm:t>
    </dgm:pt>
    <dgm:pt modelId="{FE62371F-1E7A-4B67-B2E3-C72BD72236FA}" type="pres">
      <dgm:prSet presAssocID="{62BBF4C4-804C-416F-82A6-0B8BCF046D99}" presName="hierChild4" presStyleCnt="0"/>
      <dgm:spPr/>
      <dgm:t>
        <a:bodyPr/>
        <a:lstStyle/>
        <a:p>
          <a:endParaRPr lang="es-ES"/>
        </a:p>
      </dgm:t>
    </dgm:pt>
    <dgm:pt modelId="{24256773-E76C-422F-B887-DC21685211CB}" type="pres">
      <dgm:prSet presAssocID="{62BBF4C4-804C-416F-82A6-0B8BCF046D99}" presName="hierChild5" presStyleCnt="0"/>
      <dgm:spPr/>
      <dgm:t>
        <a:bodyPr/>
        <a:lstStyle/>
        <a:p>
          <a:endParaRPr lang="es-ES"/>
        </a:p>
      </dgm:t>
    </dgm:pt>
    <dgm:pt modelId="{AF4DEFB4-85DE-4412-AEBE-B8F1C52B11D4}" type="pres">
      <dgm:prSet presAssocID="{8B9D8017-5FB3-4A6E-BFA2-9B16C9B72AC3}" presName="Name64" presStyleLbl="parChTrans1D3" presStyleIdx="1" presStyleCnt="6"/>
      <dgm:spPr/>
      <dgm:t>
        <a:bodyPr/>
        <a:lstStyle/>
        <a:p>
          <a:endParaRPr lang="es-ES"/>
        </a:p>
      </dgm:t>
    </dgm:pt>
    <dgm:pt modelId="{7F4BD1F5-9639-4790-9490-B08970AEAAAF}" type="pres">
      <dgm:prSet presAssocID="{C2E8C569-4A58-43C0-807C-176BCFD3AE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9451AC5-000C-4EE2-B033-F4E741168AB8}" type="pres">
      <dgm:prSet presAssocID="{C2E8C569-4A58-43C0-807C-176BCFD3AEB8}" presName="rootComposite" presStyleCnt="0"/>
      <dgm:spPr/>
      <dgm:t>
        <a:bodyPr/>
        <a:lstStyle/>
        <a:p>
          <a:endParaRPr lang="es-ES"/>
        </a:p>
      </dgm:t>
    </dgm:pt>
    <dgm:pt modelId="{7992FD62-6206-4D20-B0A2-3643C5BD41B9}" type="pres">
      <dgm:prSet presAssocID="{C2E8C569-4A58-43C0-807C-176BCFD3AEB8}" presName="rootText" presStyleLbl="node3" presStyleIdx="1" presStyleCnt="6" custScaleX="87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323E68-4F26-44D2-899D-4B8C6F2071F8}" type="pres">
      <dgm:prSet presAssocID="{C2E8C569-4A58-43C0-807C-176BCFD3AEB8}" presName="rootConnector" presStyleLbl="node3" presStyleIdx="1" presStyleCnt="6"/>
      <dgm:spPr/>
      <dgm:t>
        <a:bodyPr/>
        <a:lstStyle/>
        <a:p>
          <a:endParaRPr lang="es-ES"/>
        </a:p>
      </dgm:t>
    </dgm:pt>
    <dgm:pt modelId="{DA22A892-6F33-4341-B93A-0A80CC74BFDF}" type="pres">
      <dgm:prSet presAssocID="{C2E8C569-4A58-43C0-807C-176BCFD3AEB8}" presName="hierChild4" presStyleCnt="0"/>
      <dgm:spPr/>
      <dgm:t>
        <a:bodyPr/>
        <a:lstStyle/>
        <a:p>
          <a:endParaRPr lang="es-ES"/>
        </a:p>
      </dgm:t>
    </dgm:pt>
    <dgm:pt modelId="{2B42D4A3-CBC0-4A51-8E13-BA45A08C2882}" type="pres">
      <dgm:prSet presAssocID="{C2E8C569-4A58-43C0-807C-176BCFD3AEB8}" presName="hierChild5" presStyleCnt="0"/>
      <dgm:spPr/>
      <dgm:t>
        <a:bodyPr/>
        <a:lstStyle/>
        <a:p>
          <a:endParaRPr lang="es-ES"/>
        </a:p>
      </dgm:t>
    </dgm:pt>
    <dgm:pt modelId="{05871885-E475-489A-BB0B-19317BCA82F5}" type="pres">
      <dgm:prSet presAssocID="{8D6EFF47-E280-492F-9A3A-B641B6D9CD01}" presName="Name64" presStyleLbl="parChTrans1D3" presStyleIdx="2" presStyleCnt="6"/>
      <dgm:spPr/>
      <dgm:t>
        <a:bodyPr/>
        <a:lstStyle/>
        <a:p>
          <a:endParaRPr lang="es-ES"/>
        </a:p>
      </dgm:t>
    </dgm:pt>
    <dgm:pt modelId="{D1F786D4-F1FA-41A8-BD95-304DA6AE559A}" type="pres">
      <dgm:prSet presAssocID="{0FEA1FAE-A3EA-4FE4-AAC8-B43B5FCB691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0FCF27-4B98-4D8B-85F6-B2C5D0721662}" type="pres">
      <dgm:prSet presAssocID="{0FEA1FAE-A3EA-4FE4-AAC8-B43B5FCB6914}" presName="rootComposite" presStyleCnt="0"/>
      <dgm:spPr/>
      <dgm:t>
        <a:bodyPr/>
        <a:lstStyle/>
        <a:p>
          <a:endParaRPr lang="es-ES"/>
        </a:p>
      </dgm:t>
    </dgm:pt>
    <dgm:pt modelId="{1C8FC95F-5A53-4371-AD82-46426925351B}" type="pres">
      <dgm:prSet presAssocID="{0FEA1FAE-A3EA-4FE4-AAC8-B43B5FCB6914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D95962-04EA-470A-9301-B722D40D749A}" type="pres">
      <dgm:prSet presAssocID="{0FEA1FAE-A3EA-4FE4-AAC8-B43B5FCB6914}" presName="rootConnector" presStyleLbl="node3" presStyleIdx="2" presStyleCnt="6"/>
      <dgm:spPr/>
      <dgm:t>
        <a:bodyPr/>
        <a:lstStyle/>
        <a:p>
          <a:endParaRPr lang="es-ES"/>
        </a:p>
      </dgm:t>
    </dgm:pt>
    <dgm:pt modelId="{300B8A35-1325-43BA-A3B6-E1F2BC941EAA}" type="pres">
      <dgm:prSet presAssocID="{0FEA1FAE-A3EA-4FE4-AAC8-B43B5FCB6914}" presName="hierChild4" presStyleCnt="0"/>
      <dgm:spPr/>
      <dgm:t>
        <a:bodyPr/>
        <a:lstStyle/>
        <a:p>
          <a:endParaRPr lang="es-ES"/>
        </a:p>
      </dgm:t>
    </dgm:pt>
    <dgm:pt modelId="{A742B023-81E4-4E9D-A705-F8B8609DB7AD}" type="pres">
      <dgm:prSet presAssocID="{0FEA1FAE-A3EA-4FE4-AAC8-B43B5FCB6914}" presName="hierChild5" presStyleCnt="0"/>
      <dgm:spPr/>
      <dgm:t>
        <a:bodyPr/>
        <a:lstStyle/>
        <a:p>
          <a:endParaRPr lang="es-ES"/>
        </a:p>
      </dgm:t>
    </dgm:pt>
    <dgm:pt modelId="{B11022BE-422F-46C9-B2D4-3734E2021EDC}" type="pres">
      <dgm:prSet presAssocID="{AFD3AC16-E317-43A6-9272-AE7E1ABEA30A}" presName="Name64" presStyleLbl="parChTrans1D3" presStyleIdx="3" presStyleCnt="6"/>
      <dgm:spPr/>
      <dgm:t>
        <a:bodyPr/>
        <a:lstStyle/>
        <a:p>
          <a:endParaRPr lang="es-ES"/>
        </a:p>
      </dgm:t>
    </dgm:pt>
    <dgm:pt modelId="{8CA875AB-5B12-4DCD-8CF2-07C169E234F4}" type="pres">
      <dgm:prSet presAssocID="{3D4DDB93-6142-4D26-97A3-1ECDA168846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F17EA1F-3C3F-45F7-B33C-AEAE07190BB2}" type="pres">
      <dgm:prSet presAssocID="{3D4DDB93-6142-4D26-97A3-1ECDA168846A}" presName="rootComposite" presStyleCnt="0"/>
      <dgm:spPr/>
      <dgm:t>
        <a:bodyPr/>
        <a:lstStyle/>
        <a:p>
          <a:endParaRPr lang="es-ES"/>
        </a:p>
      </dgm:t>
    </dgm:pt>
    <dgm:pt modelId="{E7D5AA11-6BC8-4BA8-8547-5CE4414401E5}" type="pres">
      <dgm:prSet presAssocID="{3D4DDB93-6142-4D26-97A3-1ECDA168846A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F02DF-E8B0-4DF9-B2EB-A5C55070061B}" type="pres">
      <dgm:prSet presAssocID="{3D4DDB93-6142-4D26-97A3-1ECDA168846A}" presName="rootConnector" presStyleLbl="node3" presStyleIdx="3" presStyleCnt="6"/>
      <dgm:spPr/>
      <dgm:t>
        <a:bodyPr/>
        <a:lstStyle/>
        <a:p>
          <a:endParaRPr lang="es-ES"/>
        </a:p>
      </dgm:t>
    </dgm:pt>
    <dgm:pt modelId="{4205D845-4EA0-426B-8151-504B340458F9}" type="pres">
      <dgm:prSet presAssocID="{3D4DDB93-6142-4D26-97A3-1ECDA168846A}" presName="hierChild4" presStyleCnt="0"/>
      <dgm:spPr/>
      <dgm:t>
        <a:bodyPr/>
        <a:lstStyle/>
        <a:p>
          <a:endParaRPr lang="es-ES"/>
        </a:p>
      </dgm:t>
    </dgm:pt>
    <dgm:pt modelId="{04136011-0F0F-4ABB-9971-7A1B579F0ACC}" type="pres">
      <dgm:prSet presAssocID="{3D4DDB93-6142-4D26-97A3-1ECDA168846A}" presName="hierChild5" presStyleCnt="0"/>
      <dgm:spPr/>
      <dgm:t>
        <a:bodyPr/>
        <a:lstStyle/>
        <a:p>
          <a:endParaRPr lang="es-ES"/>
        </a:p>
      </dgm:t>
    </dgm:pt>
    <dgm:pt modelId="{A20C9694-BD73-4BA5-836F-6DEE5347965F}" type="pres">
      <dgm:prSet presAssocID="{11F8A066-3D6C-4A06-9355-FED681349BEB}" presName="Name64" presStyleLbl="parChTrans1D3" presStyleIdx="4" presStyleCnt="6"/>
      <dgm:spPr/>
      <dgm:t>
        <a:bodyPr/>
        <a:lstStyle/>
        <a:p>
          <a:endParaRPr lang="es-ES"/>
        </a:p>
      </dgm:t>
    </dgm:pt>
    <dgm:pt modelId="{7AA2E25A-9C88-4419-8055-1B38EEFC5AD5}" type="pres">
      <dgm:prSet presAssocID="{BC30892A-6A1F-4B44-BD7E-4C5A148BC7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B472307-4094-46C2-9B9B-5FBAB3D3C3E1}" type="pres">
      <dgm:prSet presAssocID="{BC30892A-6A1F-4B44-BD7E-4C5A148BC729}" presName="rootComposite" presStyleCnt="0"/>
      <dgm:spPr/>
      <dgm:t>
        <a:bodyPr/>
        <a:lstStyle/>
        <a:p>
          <a:endParaRPr lang="es-ES"/>
        </a:p>
      </dgm:t>
    </dgm:pt>
    <dgm:pt modelId="{4656379F-86D6-4A6A-8B61-80EB8227DE76}" type="pres">
      <dgm:prSet presAssocID="{BC30892A-6A1F-4B44-BD7E-4C5A148BC729}" presName="rootText" presStyleLbl="node3" presStyleIdx="4" presStyleCnt="6" custScaleX="87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3D1418-39AB-4910-86A8-11BE8B6BAD03}" type="pres">
      <dgm:prSet presAssocID="{BC30892A-6A1F-4B44-BD7E-4C5A148BC729}" presName="rootConnector" presStyleLbl="node3" presStyleIdx="4" presStyleCnt="6"/>
      <dgm:spPr/>
      <dgm:t>
        <a:bodyPr/>
        <a:lstStyle/>
        <a:p>
          <a:endParaRPr lang="es-ES"/>
        </a:p>
      </dgm:t>
    </dgm:pt>
    <dgm:pt modelId="{7E6BFA35-E466-4AFB-A5DB-381F5FEB69DA}" type="pres">
      <dgm:prSet presAssocID="{BC30892A-6A1F-4B44-BD7E-4C5A148BC729}" presName="hierChild4" presStyleCnt="0"/>
      <dgm:spPr/>
      <dgm:t>
        <a:bodyPr/>
        <a:lstStyle/>
        <a:p>
          <a:endParaRPr lang="es-ES"/>
        </a:p>
      </dgm:t>
    </dgm:pt>
    <dgm:pt modelId="{DD5504A2-DA3F-4308-BBEF-210936A5CD28}" type="pres">
      <dgm:prSet presAssocID="{BC30892A-6A1F-4B44-BD7E-4C5A148BC729}" presName="hierChild5" presStyleCnt="0"/>
      <dgm:spPr/>
      <dgm:t>
        <a:bodyPr/>
        <a:lstStyle/>
        <a:p>
          <a:endParaRPr lang="es-ES"/>
        </a:p>
      </dgm:t>
    </dgm:pt>
    <dgm:pt modelId="{03AF5DFC-822A-4BFF-A77C-32F504FC94FA}" type="pres">
      <dgm:prSet presAssocID="{4CD501B2-4569-45B3-A991-8AA6247FA35A}" presName="hierChild5" presStyleCnt="0"/>
      <dgm:spPr/>
      <dgm:t>
        <a:bodyPr/>
        <a:lstStyle/>
        <a:p>
          <a:endParaRPr lang="es-ES"/>
        </a:p>
      </dgm:t>
    </dgm:pt>
    <dgm:pt modelId="{A05C9410-F97C-4D2F-B486-486E658E1930}" type="pres">
      <dgm:prSet presAssocID="{80A7E73A-F13A-47CC-80DD-E66B7DCB2127}" presName="Name64" presStyleLbl="parChTrans1D2" presStyleIdx="1" presStyleCnt="2"/>
      <dgm:spPr/>
      <dgm:t>
        <a:bodyPr/>
        <a:lstStyle/>
        <a:p>
          <a:endParaRPr lang="es-ES"/>
        </a:p>
      </dgm:t>
    </dgm:pt>
    <dgm:pt modelId="{7EB0A267-DE51-458C-8744-D91114DE9EC4}" type="pres">
      <dgm:prSet presAssocID="{166BE803-BA7C-4BAB-851D-855B5580A4A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08456E6A-7128-4814-BD00-61FC2E8A7889}" type="pres">
      <dgm:prSet presAssocID="{166BE803-BA7C-4BAB-851D-855B5580A4AB}" presName="rootComposite" presStyleCnt="0"/>
      <dgm:spPr/>
      <dgm:t>
        <a:bodyPr/>
        <a:lstStyle/>
        <a:p>
          <a:endParaRPr lang="es-ES"/>
        </a:p>
      </dgm:t>
    </dgm:pt>
    <dgm:pt modelId="{A660303D-C25A-4E8A-8A5F-78B0E3FAE288}" type="pres">
      <dgm:prSet presAssocID="{166BE803-BA7C-4BAB-851D-855B5580A4AB}" presName="rootText" presStyleLbl="node2" presStyleIdx="1" presStyleCnt="2" custScaleX="87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96B0B-72DE-4425-AF62-8977C885832D}" type="pres">
      <dgm:prSet presAssocID="{166BE803-BA7C-4BAB-851D-855B5580A4A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5EBA8F-67B5-4DAE-8C34-AFB5623019DA}" type="pres">
      <dgm:prSet presAssocID="{166BE803-BA7C-4BAB-851D-855B5580A4AB}" presName="hierChild4" presStyleCnt="0"/>
      <dgm:spPr/>
      <dgm:t>
        <a:bodyPr/>
        <a:lstStyle/>
        <a:p>
          <a:endParaRPr lang="es-ES"/>
        </a:p>
      </dgm:t>
    </dgm:pt>
    <dgm:pt modelId="{AB8C14B2-E9AB-40CE-8A94-A36013529836}" type="pres">
      <dgm:prSet presAssocID="{9F732223-2ABD-4D56-AF5D-A2C159B76467}" presName="Name64" presStyleLbl="parChTrans1D3" presStyleIdx="5" presStyleCnt="6"/>
      <dgm:spPr/>
      <dgm:t>
        <a:bodyPr/>
        <a:lstStyle/>
        <a:p>
          <a:endParaRPr lang="es-ES"/>
        </a:p>
      </dgm:t>
    </dgm:pt>
    <dgm:pt modelId="{A964048D-FF51-4903-8365-F99411B8598C}" type="pres">
      <dgm:prSet presAssocID="{578FE8C0-8DB0-4F9C-BAFA-F06FCAA714A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C8D462A-19E7-4DC4-87BB-8ACE7AE5B290}" type="pres">
      <dgm:prSet presAssocID="{578FE8C0-8DB0-4F9C-BAFA-F06FCAA714AE}" presName="rootComposite" presStyleCnt="0"/>
      <dgm:spPr/>
      <dgm:t>
        <a:bodyPr/>
        <a:lstStyle/>
        <a:p>
          <a:endParaRPr lang="es-ES"/>
        </a:p>
      </dgm:t>
    </dgm:pt>
    <dgm:pt modelId="{CF487A70-0910-4F3D-BBD5-C1E5F2E49D4F}" type="pres">
      <dgm:prSet presAssocID="{578FE8C0-8DB0-4F9C-BAFA-F06FCAA714AE}" presName="rootText" presStyleLbl="node3" presStyleIdx="5" presStyleCnt="6" custScaleX="87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409D1-A93F-4DB5-BC55-1F8EE4BC5537}" type="pres">
      <dgm:prSet presAssocID="{578FE8C0-8DB0-4F9C-BAFA-F06FCAA714AE}" presName="rootConnector" presStyleLbl="node3" presStyleIdx="5" presStyleCnt="6"/>
      <dgm:spPr/>
      <dgm:t>
        <a:bodyPr/>
        <a:lstStyle/>
        <a:p>
          <a:endParaRPr lang="es-ES"/>
        </a:p>
      </dgm:t>
    </dgm:pt>
    <dgm:pt modelId="{416A50BA-2E22-46A3-8E08-93722234E73D}" type="pres">
      <dgm:prSet presAssocID="{578FE8C0-8DB0-4F9C-BAFA-F06FCAA714AE}" presName="hierChild4" presStyleCnt="0"/>
      <dgm:spPr/>
      <dgm:t>
        <a:bodyPr/>
        <a:lstStyle/>
        <a:p>
          <a:endParaRPr lang="es-ES"/>
        </a:p>
      </dgm:t>
    </dgm:pt>
    <dgm:pt modelId="{FDB6D1E3-23EE-479B-A5D7-FE57CBAE22A6}" type="pres">
      <dgm:prSet presAssocID="{578FE8C0-8DB0-4F9C-BAFA-F06FCAA714AE}" presName="hierChild5" presStyleCnt="0"/>
      <dgm:spPr/>
      <dgm:t>
        <a:bodyPr/>
        <a:lstStyle/>
        <a:p>
          <a:endParaRPr lang="es-ES"/>
        </a:p>
      </dgm:t>
    </dgm:pt>
    <dgm:pt modelId="{F170AA8E-69F8-48ED-9D7A-AF3F521FA7F6}" type="pres">
      <dgm:prSet presAssocID="{166BE803-BA7C-4BAB-851D-855B5580A4AB}" presName="hierChild5" presStyleCnt="0"/>
      <dgm:spPr/>
      <dgm:t>
        <a:bodyPr/>
        <a:lstStyle/>
        <a:p>
          <a:endParaRPr lang="es-ES"/>
        </a:p>
      </dgm:t>
    </dgm:pt>
    <dgm:pt modelId="{C29F7BFD-BF13-4155-BAA1-4D68AB5EDD86}" type="pres">
      <dgm:prSet presAssocID="{AFC993D9-B0C1-4D07-BE14-061AC35AFC42}" presName="hierChild3" presStyleCnt="0"/>
      <dgm:spPr/>
      <dgm:t>
        <a:bodyPr/>
        <a:lstStyle/>
        <a:p>
          <a:endParaRPr lang="es-ES"/>
        </a:p>
      </dgm:t>
    </dgm:pt>
  </dgm:ptLst>
  <dgm:cxnLst>
    <dgm:cxn modelId="{F2DC8604-88AC-44A7-8B32-22A2E10FAB00}" srcId="{AC3361D8-1DFB-4F2E-ABA3-7C0C46E255FA}" destId="{AFC993D9-B0C1-4D07-BE14-061AC35AFC42}" srcOrd="0" destOrd="0" parTransId="{D1D15245-FC01-4551-9295-0A6D65E325B9}" sibTransId="{CA8C4E30-D94C-4AB0-953C-727C3FE551A2}"/>
    <dgm:cxn modelId="{D5073589-15A2-4959-B05F-6E5529F3B2EB}" type="presOf" srcId="{0FEA1FAE-A3EA-4FE4-AAC8-B43B5FCB6914}" destId="{1C8FC95F-5A53-4371-AD82-46426925351B}" srcOrd="0" destOrd="0" presId="urn:microsoft.com/office/officeart/2009/3/layout/HorizontalOrganizationChart"/>
    <dgm:cxn modelId="{54EEA7F9-FD77-46DB-AC8E-585273A17AA3}" type="presOf" srcId="{8B9D8017-5FB3-4A6E-BFA2-9B16C9B72AC3}" destId="{AF4DEFB4-85DE-4412-AEBE-B8F1C52B11D4}" srcOrd="0" destOrd="0" presId="urn:microsoft.com/office/officeart/2009/3/layout/HorizontalOrganizationChart"/>
    <dgm:cxn modelId="{FAE1A803-57F6-4735-846A-7774480111F8}" type="presOf" srcId="{AC3361D8-1DFB-4F2E-ABA3-7C0C46E255FA}" destId="{27EE4409-6A3E-44AF-9FCD-068AF7BDEF85}" srcOrd="0" destOrd="0" presId="urn:microsoft.com/office/officeart/2009/3/layout/HorizontalOrganizationChart"/>
    <dgm:cxn modelId="{D6BED227-51B6-4F96-B35E-C00D2A68EFD1}" type="presOf" srcId="{BC30892A-6A1F-4B44-BD7E-4C5A148BC729}" destId="{273D1418-39AB-4910-86A8-11BE8B6BAD03}" srcOrd="1" destOrd="0" presId="urn:microsoft.com/office/officeart/2009/3/layout/HorizontalOrganizationChart"/>
    <dgm:cxn modelId="{4A0CA14A-8F9B-4C2A-AAE8-A1C5656DD9C8}" srcId="{AFC993D9-B0C1-4D07-BE14-061AC35AFC42}" destId="{4CD501B2-4569-45B3-A991-8AA6247FA35A}" srcOrd="0" destOrd="0" parTransId="{A8601101-FB66-4202-8557-A24540D372D1}" sibTransId="{9F7B5176-3F99-4605-8F2B-A4A3019063D6}"/>
    <dgm:cxn modelId="{7A773D18-3832-4F31-8906-F271194757B1}" srcId="{4CD501B2-4569-45B3-A991-8AA6247FA35A}" destId="{C2E8C569-4A58-43C0-807C-176BCFD3AEB8}" srcOrd="1" destOrd="0" parTransId="{8B9D8017-5FB3-4A6E-BFA2-9B16C9B72AC3}" sibTransId="{31B2BBA7-0C34-461C-B81C-DC14916E37F3}"/>
    <dgm:cxn modelId="{9C691C03-38A3-4301-9001-2D88F83569CD}" type="presOf" srcId="{3D4DDB93-6142-4D26-97A3-1ECDA168846A}" destId="{E7D5AA11-6BC8-4BA8-8547-5CE4414401E5}" srcOrd="0" destOrd="0" presId="urn:microsoft.com/office/officeart/2009/3/layout/HorizontalOrganizationChart"/>
    <dgm:cxn modelId="{21BCFC9B-27A9-4158-8941-EE5E53D97647}" type="presOf" srcId="{166BE803-BA7C-4BAB-851D-855B5580A4AB}" destId="{BF796B0B-72DE-4425-AF62-8977C885832D}" srcOrd="1" destOrd="0" presId="urn:microsoft.com/office/officeart/2009/3/layout/HorizontalOrganizationChart"/>
    <dgm:cxn modelId="{6F7B1B8B-35F5-4119-8F6D-6695DB22B3C3}" type="presOf" srcId="{8D6EFF47-E280-492F-9A3A-B641B6D9CD01}" destId="{05871885-E475-489A-BB0B-19317BCA82F5}" srcOrd="0" destOrd="0" presId="urn:microsoft.com/office/officeart/2009/3/layout/HorizontalOrganizationChart"/>
    <dgm:cxn modelId="{2380FBF1-8849-4602-8BC0-C12D121FF3FC}" srcId="{4CD501B2-4569-45B3-A991-8AA6247FA35A}" destId="{0FEA1FAE-A3EA-4FE4-AAC8-B43B5FCB6914}" srcOrd="2" destOrd="0" parTransId="{8D6EFF47-E280-492F-9A3A-B641B6D9CD01}" sibTransId="{7DBAD307-A7C8-4959-8CDC-0C294BE7CA47}"/>
    <dgm:cxn modelId="{D52E1D06-F1FA-4167-95B6-0FF21E296BA4}" type="presOf" srcId="{A8CC35B1-0F5B-4393-B660-808B28C2D4DF}" destId="{6B7C0510-8709-479A-90B9-DBE38C2B0451}" srcOrd="0" destOrd="0" presId="urn:microsoft.com/office/officeart/2009/3/layout/HorizontalOrganizationChart"/>
    <dgm:cxn modelId="{994B021B-98AC-4FB1-B376-383140D2FC32}" type="presOf" srcId="{AFD3AC16-E317-43A6-9272-AE7E1ABEA30A}" destId="{B11022BE-422F-46C9-B2D4-3734E2021EDC}" srcOrd="0" destOrd="0" presId="urn:microsoft.com/office/officeart/2009/3/layout/HorizontalOrganizationChart"/>
    <dgm:cxn modelId="{C7308933-4C8D-4F84-8AF7-C1B00E6FDFFB}" type="presOf" srcId="{BC30892A-6A1F-4B44-BD7E-4C5A148BC729}" destId="{4656379F-86D6-4A6A-8B61-80EB8227DE76}" srcOrd="0" destOrd="0" presId="urn:microsoft.com/office/officeart/2009/3/layout/HorizontalOrganizationChart"/>
    <dgm:cxn modelId="{DE671EF8-AE39-4D83-A542-6ACD7FDA7059}" srcId="{AFC993D9-B0C1-4D07-BE14-061AC35AFC42}" destId="{166BE803-BA7C-4BAB-851D-855B5580A4AB}" srcOrd="1" destOrd="0" parTransId="{80A7E73A-F13A-47CC-80DD-E66B7DCB2127}" sibTransId="{BD7E1C04-3AA7-465A-8AEE-4A38F7F09AB5}"/>
    <dgm:cxn modelId="{BBD9BF81-BDD8-41C1-8ECC-B1241F14CBA4}" type="presOf" srcId="{62BBF4C4-804C-416F-82A6-0B8BCF046D99}" destId="{AEC7927B-8248-472D-8ADC-EC3975953D35}" srcOrd="1" destOrd="0" presId="urn:microsoft.com/office/officeart/2009/3/layout/HorizontalOrganizationChart"/>
    <dgm:cxn modelId="{4ACB724E-2F19-4751-A430-F4F966600C59}" type="presOf" srcId="{0FEA1FAE-A3EA-4FE4-AAC8-B43B5FCB6914}" destId="{9AD95962-04EA-470A-9301-B722D40D749A}" srcOrd="1" destOrd="0" presId="urn:microsoft.com/office/officeart/2009/3/layout/HorizontalOrganizationChart"/>
    <dgm:cxn modelId="{B3A2E668-FF59-41BF-A8F2-D559585134DF}" type="presOf" srcId="{166BE803-BA7C-4BAB-851D-855B5580A4AB}" destId="{A660303D-C25A-4E8A-8A5F-78B0E3FAE288}" srcOrd="0" destOrd="0" presId="urn:microsoft.com/office/officeart/2009/3/layout/HorizontalOrganizationChart"/>
    <dgm:cxn modelId="{8E7D0B0F-68BB-448A-8227-B894ACF6DEA7}" type="presOf" srcId="{4CD501B2-4569-45B3-A991-8AA6247FA35A}" destId="{148034C8-C2E9-4CE5-927A-33AF70490A02}" srcOrd="0" destOrd="0" presId="urn:microsoft.com/office/officeart/2009/3/layout/HorizontalOrganizationChart"/>
    <dgm:cxn modelId="{6321B33F-BD79-492B-8BBB-E7A9BF6CBF32}" type="presOf" srcId="{C2E8C569-4A58-43C0-807C-176BCFD3AEB8}" destId="{7992FD62-6206-4D20-B0A2-3643C5BD41B9}" srcOrd="0" destOrd="0" presId="urn:microsoft.com/office/officeart/2009/3/layout/HorizontalOrganizationChart"/>
    <dgm:cxn modelId="{A97FCC21-BB64-4E81-9710-56FC4FB39633}" type="presOf" srcId="{4CD501B2-4569-45B3-A991-8AA6247FA35A}" destId="{B9357C35-12E2-48DA-810B-56AAACFA49B2}" srcOrd="1" destOrd="0" presId="urn:microsoft.com/office/officeart/2009/3/layout/HorizontalOrganizationChart"/>
    <dgm:cxn modelId="{934AA670-2E12-458A-B6B8-F6B2265F1D92}" type="presOf" srcId="{AFC993D9-B0C1-4D07-BE14-061AC35AFC42}" destId="{91FF057F-640F-415D-BEBA-97CD44E445E5}" srcOrd="0" destOrd="0" presId="urn:microsoft.com/office/officeart/2009/3/layout/HorizontalOrganizationChart"/>
    <dgm:cxn modelId="{87EF118D-1E01-42F4-A975-8A903BE36F7B}" type="presOf" srcId="{A8601101-FB66-4202-8557-A24540D372D1}" destId="{A130050D-00D0-4F8F-88EC-38C8DA2DE4D6}" srcOrd="0" destOrd="0" presId="urn:microsoft.com/office/officeart/2009/3/layout/HorizontalOrganizationChart"/>
    <dgm:cxn modelId="{B2C93500-C0F8-4259-97D7-CCE24A74ED63}" type="presOf" srcId="{9F732223-2ABD-4D56-AF5D-A2C159B76467}" destId="{AB8C14B2-E9AB-40CE-8A94-A36013529836}" srcOrd="0" destOrd="0" presId="urn:microsoft.com/office/officeart/2009/3/layout/HorizontalOrganizationChart"/>
    <dgm:cxn modelId="{5633906D-1825-4F69-ABD0-0C68AC9B2B14}" type="presOf" srcId="{C2E8C569-4A58-43C0-807C-176BCFD3AEB8}" destId="{1B323E68-4F26-44D2-899D-4B8C6F2071F8}" srcOrd="1" destOrd="0" presId="urn:microsoft.com/office/officeart/2009/3/layout/HorizontalOrganizationChart"/>
    <dgm:cxn modelId="{8C92C708-B518-4362-B043-46784BD5EBE7}" type="presOf" srcId="{62BBF4C4-804C-416F-82A6-0B8BCF046D99}" destId="{B96178F2-B237-4A0E-965F-CCA63CF8CB0E}" srcOrd="0" destOrd="0" presId="urn:microsoft.com/office/officeart/2009/3/layout/HorizontalOrganizationChart"/>
    <dgm:cxn modelId="{D7212EEF-4F14-4759-90FF-915743DC7599}" srcId="{4CD501B2-4569-45B3-A991-8AA6247FA35A}" destId="{3D4DDB93-6142-4D26-97A3-1ECDA168846A}" srcOrd="3" destOrd="0" parTransId="{AFD3AC16-E317-43A6-9272-AE7E1ABEA30A}" sibTransId="{F678C505-D2E9-47BE-90A7-B1A3D067F333}"/>
    <dgm:cxn modelId="{B5B5BAFA-C1EB-4B20-8E8B-21DF96A793D2}" type="presOf" srcId="{80A7E73A-F13A-47CC-80DD-E66B7DCB2127}" destId="{A05C9410-F97C-4D2F-B486-486E658E1930}" srcOrd="0" destOrd="0" presId="urn:microsoft.com/office/officeart/2009/3/layout/HorizontalOrganizationChart"/>
    <dgm:cxn modelId="{E9E71457-C86A-44E6-96EC-B7D5AC4D708C}" type="presOf" srcId="{578FE8C0-8DB0-4F9C-BAFA-F06FCAA714AE}" destId="{255409D1-A93F-4DB5-BC55-1F8EE4BC5537}" srcOrd="1" destOrd="0" presId="urn:microsoft.com/office/officeart/2009/3/layout/HorizontalOrganizationChart"/>
    <dgm:cxn modelId="{67A7A1DA-5FA3-482E-942A-B790661F9A87}" srcId="{166BE803-BA7C-4BAB-851D-855B5580A4AB}" destId="{578FE8C0-8DB0-4F9C-BAFA-F06FCAA714AE}" srcOrd="0" destOrd="0" parTransId="{9F732223-2ABD-4D56-AF5D-A2C159B76467}" sibTransId="{E33DC1A7-9CA8-4D8D-A057-388BBD96BA2E}"/>
    <dgm:cxn modelId="{83C3ABD6-AFA0-47EB-BBAD-F31A8E5905D9}" type="presOf" srcId="{11F8A066-3D6C-4A06-9355-FED681349BEB}" destId="{A20C9694-BD73-4BA5-836F-6DEE5347965F}" srcOrd="0" destOrd="0" presId="urn:microsoft.com/office/officeart/2009/3/layout/HorizontalOrganizationChart"/>
    <dgm:cxn modelId="{26C05034-C013-46EA-9C6E-0343D7474218}" srcId="{4CD501B2-4569-45B3-A991-8AA6247FA35A}" destId="{62BBF4C4-804C-416F-82A6-0B8BCF046D99}" srcOrd="0" destOrd="0" parTransId="{A8CC35B1-0F5B-4393-B660-808B28C2D4DF}" sibTransId="{23AB962C-0720-48C3-B501-27221D0ECC88}"/>
    <dgm:cxn modelId="{A75D4923-B047-4288-A101-71CD060B0939}" srcId="{4CD501B2-4569-45B3-A991-8AA6247FA35A}" destId="{BC30892A-6A1F-4B44-BD7E-4C5A148BC729}" srcOrd="4" destOrd="0" parTransId="{11F8A066-3D6C-4A06-9355-FED681349BEB}" sibTransId="{601E69A2-FFF5-4F07-860F-89C88FCBA4D1}"/>
    <dgm:cxn modelId="{0EE90349-CA61-458E-9CA9-1D4C6DEBB4E8}" type="presOf" srcId="{3D4DDB93-6142-4D26-97A3-1ECDA168846A}" destId="{189F02DF-E8B0-4DF9-B2EB-A5C55070061B}" srcOrd="1" destOrd="0" presId="urn:microsoft.com/office/officeart/2009/3/layout/HorizontalOrganizationChart"/>
    <dgm:cxn modelId="{B6601512-5122-4ACC-AA61-3E530FC830E4}" type="presOf" srcId="{AFC993D9-B0C1-4D07-BE14-061AC35AFC42}" destId="{C4B5DF2D-E704-47BE-8071-3F31A7517D34}" srcOrd="1" destOrd="0" presId="urn:microsoft.com/office/officeart/2009/3/layout/HorizontalOrganizationChart"/>
    <dgm:cxn modelId="{41C97B84-DD9B-4B53-869A-B50E5AEC9BA1}" type="presOf" srcId="{578FE8C0-8DB0-4F9C-BAFA-F06FCAA714AE}" destId="{CF487A70-0910-4F3D-BBD5-C1E5F2E49D4F}" srcOrd="0" destOrd="0" presId="urn:microsoft.com/office/officeart/2009/3/layout/HorizontalOrganizationChart"/>
    <dgm:cxn modelId="{76212B44-272E-40B6-8703-59CF53541856}" type="presParOf" srcId="{27EE4409-6A3E-44AF-9FCD-068AF7BDEF85}" destId="{0DAC08DF-E271-42F0-9DDD-EF9863BC13AA}" srcOrd="0" destOrd="0" presId="urn:microsoft.com/office/officeart/2009/3/layout/HorizontalOrganizationChart"/>
    <dgm:cxn modelId="{74BCD160-4E3E-43A7-AE25-8AFC41DE24EF}" type="presParOf" srcId="{0DAC08DF-E271-42F0-9DDD-EF9863BC13AA}" destId="{B54C7E13-FCB4-4316-AF3C-EC2B59CB2292}" srcOrd="0" destOrd="0" presId="urn:microsoft.com/office/officeart/2009/3/layout/HorizontalOrganizationChart"/>
    <dgm:cxn modelId="{DB875DA4-D1C2-4FF1-8CC4-835C2DB3993B}" type="presParOf" srcId="{B54C7E13-FCB4-4316-AF3C-EC2B59CB2292}" destId="{91FF057F-640F-415D-BEBA-97CD44E445E5}" srcOrd="0" destOrd="0" presId="urn:microsoft.com/office/officeart/2009/3/layout/HorizontalOrganizationChart"/>
    <dgm:cxn modelId="{08B304F3-D0EF-4310-9B90-2478A416C6C2}" type="presParOf" srcId="{B54C7E13-FCB4-4316-AF3C-EC2B59CB2292}" destId="{C4B5DF2D-E704-47BE-8071-3F31A7517D34}" srcOrd="1" destOrd="0" presId="urn:microsoft.com/office/officeart/2009/3/layout/HorizontalOrganizationChart"/>
    <dgm:cxn modelId="{0E26A368-BD3D-4FA4-AFE2-09CB0A932FD0}" type="presParOf" srcId="{0DAC08DF-E271-42F0-9DDD-EF9863BC13AA}" destId="{DC7FFF1D-A5E8-49C3-8CDD-BAA324B1A143}" srcOrd="1" destOrd="0" presId="urn:microsoft.com/office/officeart/2009/3/layout/HorizontalOrganizationChart"/>
    <dgm:cxn modelId="{6E7EB94C-A54E-40E5-85FA-83BA25F2253F}" type="presParOf" srcId="{DC7FFF1D-A5E8-49C3-8CDD-BAA324B1A143}" destId="{A130050D-00D0-4F8F-88EC-38C8DA2DE4D6}" srcOrd="0" destOrd="0" presId="urn:microsoft.com/office/officeart/2009/3/layout/HorizontalOrganizationChart"/>
    <dgm:cxn modelId="{67B2A251-8AC5-4C52-B75C-426CD4ABD292}" type="presParOf" srcId="{DC7FFF1D-A5E8-49C3-8CDD-BAA324B1A143}" destId="{45A54D5E-D529-4701-98B1-B73B87668DDB}" srcOrd="1" destOrd="0" presId="urn:microsoft.com/office/officeart/2009/3/layout/HorizontalOrganizationChart"/>
    <dgm:cxn modelId="{53D53796-BA14-4F09-8AC2-5C9F449404C9}" type="presParOf" srcId="{45A54D5E-D529-4701-98B1-B73B87668DDB}" destId="{956E2652-51C5-4042-ACFD-549AA2BAA64B}" srcOrd="0" destOrd="0" presId="urn:microsoft.com/office/officeart/2009/3/layout/HorizontalOrganizationChart"/>
    <dgm:cxn modelId="{6F268AA1-A2DD-4466-B36A-5E9CDC17E47C}" type="presParOf" srcId="{956E2652-51C5-4042-ACFD-549AA2BAA64B}" destId="{148034C8-C2E9-4CE5-927A-33AF70490A02}" srcOrd="0" destOrd="0" presId="urn:microsoft.com/office/officeart/2009/3/layout/HorizontalOrganizationChart"/>
    <dgm:cxn modelId="{61F36E98-F6E4-44A7-BC54-C36B6A931E07}" type="presParOf" srcId="{956E2652-51C5-4042-ACFD-549AA2BAA64B}" destId="{B9357C35-12E2-48DA-810B-56AAACFA49B2}" srcOrd="1" destOrd="0" presId="urn:microsoft.com/office/officeart/2009/3/layout/HorizontalOrganizationChart"/>
    <dgm:cxn modelId="{348E6005-018A-476A-BCC8-BB9730FD22CA}" type="presParOf" srcId="{45A54D5E-D529-4701-98B1-B73B87668DDB}" destId="{B45D2DFE-E13F-42FD-9A29-9D618A115822}" srcOrd="1" destOrd="0" presId="urn:microsoft.com/office/officeart/2009/3/layout/HorizontalOrganizationChart"/>
    <dgm:cxn modelId="{952B4A09-ABE4-4203-8875-BDDEE3609E59}" type="presParOf" srcId="{B45D2DFE-E13F-42FD-9A29-9D618A115822}" destId="{6B7C0510-8709-479A-90B9-DBE38C2B0451}" srcOrd="0" destOrd="0" presId="urn:microsoft.com/office/officeart/2009/3/layout/HorizontalOrganizationChart"/>
    <dgm:cxn modelId="{4A51B386-E2F5-4A19-8ECD-FF74A3A9E18C}" type="presParOf" srcId="{B45D2DFE-E13F-42FD-9A29-9D618A115822}" destId="{CB7E5C9F-1D0A-4D80-89ED-FAD7DB7C6DE1}" srcOrd="1" destOrd="0" presId="urn:microsoft.com/office/officeart/2009/3/layout/HorizontalOrganizationChart"/>
    <dgm:cxn modelId="{4F5B72F4-C514-4BD3-9E13-68F17033C74A}" type="presParOf" srcId="{CB7E5C9F-1D0A-4D80-89ED-FAD7DB7C6DE1}" destId="{C779C2CA-5E3A-4142-B9EE-505EAE139204}" srcOrd="0" destOrd="0" presId="urn:microsoft.com/office/officeart/2009/3/layout/HorizontalOrganizationChart"/>
    <dgm:cxn modelId="{5A7ED28B-484C-4211-BBE8-FAC7867E8BFF}" type="presParOf" srcId="{C779C2CA-5E3A-4142-B9EE-505EAE139204}" destId="{B96178F2-B237-4A0E-965F-CCA63CF8CB0E}" srcOrd="0" destOrd="0" presId="urn:microsoft.com/office/officeart/2009/3/layout/HorizontalOrganizationChart"/>
    <dgm:cxn modelId="{85B4B7AC-5E8F-4639-828D-1DA873847564}" type="presParOf" srcId="{C779C2CA-5E3A-4142-B9EE-505EAE139204}" destId="{AEC7927B-8248-472D-8ADC-EC3975953D35}" srcOrd="1" destOrd="0" presId="urn:microsoft.com/office/officeart/2009/3/layout/HorizontalOrganizationChart"/>
    <dgm:cxn modelId="{047968BE-83F5-41DC-BF8E-B0F4EE42D127}" type="presParOf" srcId="{CB7E5C9F-1D0A-4D80-89ED-FAD7DB7C6DE1}" destId="{FE62371F-1E7A-4B67-B2E3-C72BD72236FA}" srcOrd="1" destOrd="0" presId="urn:microsoft.com/office/officeart/2009/3/layout/HorizontalOrganizationChart"/>
    <dgm:cxn modelId="{ED284446-186A-40CA-A3B2-2723EEB34CFC}" type="presParOf" srcId="{CB7E5C9F-1D0A-4D80-89ED-FAD7DB7C6DE1}" destId="{24256773-E76C-422F-B887-DC21685211CB}" srcOrd="2" destOrd="0" presId="urn:microsoft.com/office/officeart/2009/3/layout/HorizontalOrganizationChart"/>
    <dgm:cxn modelId="{53E612B2-C337-4D73-96C0-944D32715A09}" type="presParOf" srcId="{B45D2DFE-E13F-42FD-9A29-9D618A115822}" destId="{AF4DEFB4-85DE-4412-AEBE-B8F1C52B11D4}" srcOrd="2" destOrd="0" presId="urn:microsoft.com/office/officeart/2009/3/layout/HorizontalOrganizationChart"/>
    <dgm:cxn modelId="{7B97A0AE-8AB7-4DDF-981F-E9F7B7FE9DF0}" type="presParOf" srcId="{B45D2DFE-E13F-42FD-9A29-9D618A115822}" destId="{7F4BD1F5-9639-4790-9490-B08970AEAAAF}" srcOrd="3" destOrd="0" presId="urn:microsoft.com/office/officeart/2009/3/layout/HorizontalOrganizationChart"/>
    <dgm:cxn modelId="{DCC33DE0-4456-4A38-B253-32C7DB5DBBA6}" type="presParOf" srcId="{7F4BD1F5-9639-4790-9490-B08970AEAAAF}" destId="{29451AC5-000C-4EE2-B033-F4E741168AB8}" srcOrd="0" destOrd="0" presId="urn:microsoft.com/office/officeart/2009/3/layout/HorizontalOrganizationChart"/>
    <dgm:cxn modelId="{39449BB3-D6EE-4439-A3E2-8AA3962B3ACB}" type="presParOf" srcId="{29451AC5-000C-4EE2-B033-F4E741168AB8}" destId="{7992FD62-6206-4D20-B0A2-3643C5BD41B9}" srcOrd="0" destOrd="0" presId="urn:microsoft.com/office/officeart/2009/3/layout/HorizontalOrganizationChart"/>
    <dgm:cxn modelId="{58D1509F-8717-4E16-8F8B-2179B27A052D}" type="presParOf" srcId="{29451AC5-000C-4EE2-B033-F4E741168AB8}" destId="{1B323E68-4F26-44D2-899D-4B8C6F2071F8}" srcOrd="1" destOrd="0" presId="urn:microsoft.com/office/officeart/2009/3/layout/HorizontalOrganizationChart"/>
    <dgm:cxn modelId="{0CC06144-04F0-4925-887C-64E138F11DC2}" type="presParOf" srcId="{7F4BD1F5-9639-4790-9490-B08970AEAAAF}" destId="{DA22A892-6F33-4341-B93A-0A80CC74BFDF}" srcOrd="1" destOrd="0" presId="urn:microsoft.com/office/officeart/2009/3/layout/HorizontalOrganizationChart"/>
    <dgm:cxn modelId="{AADEB4BF-932A-4468-B3EC-B9F8F0C7618E}" type="presParOf" srcId="{7F4BD1F5-9639-4790-9490-B08970AEAAAF}" destId="{2B42D4A3-CBC0-4A51-8E13-BA45A08C2882}" srcOrd="2" destOrd="0" presId="urn:microsoft.com/office/officeart/2009/3/layout/HorizontalOrganizationChart"/>
    <dgm:cxn modelId="{4702DF0A-E4B4-427B-9910-F98FBDAA31A1}" type="presParOf" srcId="{B45D2DFE-E13F-42FD-9A29-9D618A115822}" destId="{05871885-E475-489A-BB0B-19317BCA82F5}" srcOrd="4" destOrd="0" presId="urn:microsoft.com/office/officeart/2009/3/layout/HorizontalOrganizationChart"/>
    <dgm:cxn modelId="{01157643-50D3-4673-BFB4-DD699AE17B35}" type="presParOf" srcId="{B45D2DFE-E13F-42FD-9A29-9D618A115822}" destId="{D1F786D4-F1FA-41A8-BD95-304DA6AE559A}" srcOrd="5" destOrd="0" presId="urn:microsoft.com/office/officeart/2009/3/layout/HorizontalOrganizationChart"/>
    <dgm:cxn modelId="{62670DAF-A666-44D7-8747-32322855556F}" type="presParOf" srcId="{D1F786D4-F1FA-41A8-BD95-304DA6AE559A}" destId="{EC0FCF27-4B98-4D8B-85F6-B2C5D0721662}" srcOrd="0" destOrd="0" presId="urn:microsoft.com/office/officeart/2009/3/layout/HorizontalOrganizationChart"/>
    <dgm:cxn modelId="{6AF1DAAA-35FB-4C99-93F3-F14DDE5040F9}" type="presParOf" srcId="{EC0FCF27-4B98-4D8B-85F6-B2C5D0721662}" destId="{1C8FC95F-5A53-4371-AD82-46426925351B}" srcOrd="0" destOrd="0" presId="urn:microsoft.com/office/officeart/2009/3/layout/HorizontalOrganizationChart"/>
    <dgm:cxn modelId="{8FACA0E0-B921-46BE-A5AB-C2818AB7E945}" type="presParOf" srcId="{EC0FCF27-4B98-4D8B-85F6-B2C5D0721662}" destId="{9AD95962-04EA-470A-9301-B722D40D749A}" srcOrd="1" destOrd="0" presId="urn:microsoft.com/office/officeart/2009/3/layout/HorizontalOrganizationChart"/>
    <dgm:cxn modelId="{5DCF4F42-D2FD-41CE-B8F0-655369906229}" type="presParOf" srcId="{D1F786D4-F1FA-41A8-BD95-304DA6AE559A}" destId="{300B8A35-1325-43BA-A3B6-E1F2BC941EAA}" srcOrd="1" destOrd="0" presId="urn:microsoft.com/office/officeart/2009/3/layout/HorizontalOrganizationChart"/>
    <dgm:cxn modelId="{5A608CC9-3BD2-4D00-805D-B0DD1D99BDE6}" type="presParOf" srcId="{D1F786D4-F1FA-41A8-BD95-304DA6AE559A}" destId="{A742B023-81E4-4E9D-A705-F8B8609DB7AD}" srcOrd="2" destOrd="0" presId="urn:microsoft.com/office/officeart/2009/3/layout/HorizontalOrganizationChart"/>
    <dgm:cxn modelId="{F86AEED1-9601-4BF6-9463-5BE396F8DC97}" type="presParOf" srcId="{B45D2DFE-E13F-42FD-9A29-9D618A115822}" destId="{B11022BE-422F-46C9-B2D4-3734E2021EDC}" srcOrd="6" destOrd="0" presId="urn:microsoft.com/office/officeart/2009/3/layout/HorizontalOrganizationChart"/>
    <dgm:cxn modelId="{89675729-62DC-4166-AADA-F863D7D27151}" type="presParOf" srcId="{B45D2DFE-E13F-42FD-9A29-9D618A115822}" destId="{8CA875AB-5B12-4DCD-8CF2-07C169E234F4}" srcOrd="7" destOrd="0" presId="urn:microsoft.com/office/officeart/2009/3/layout/HorizontalOrganizationChart"/>
    <dgm:cxn modelId="{63563DC9-7362-4A75-BA8A-DFC20A7D92FC}" type="presParOf" srcId="{8CA875AB-5B12-4DCD-8CF2-07C169E234F4}" destId="{2F17EA1F-3C3F-45F7-B33C-AEAE07190BB2}" srcOrd="0" destOrd="0" presId="urn:microsoft.com/office/officeart/2009/3/layout/HorizontalOrganizationChart"/>
    <dgm:cxn modelId="{464E3F51-D8D7-4506-A091-64E9D23B626E}" type="presParOf" srcId="{2F17EA1F-3C3F-45F7-B33C-AEAE07190BB2}" destId="{E7D5AA11-6BC8-4BA8-8547-5CE4414401E5}" srcOrd="0" destOrd="0" presId="urn:microsoft.com/office/officeart/2009/3/layout/HorizontalOrganizationChart"/>
    <dgm:cxn modelId="{D9C744D2-0912-425B-AD67-0F0F2C36A75D}" type="presParOf" srcId="{2F17EA1F-3C3F-45F7-B33C-AEAE07190BB2}" destId="{189F02DF-E8B0-4DF9-B2EB-A5C55070061B}" srcOrd="1" destOrd="0" presId="urn:microsoft.com/office/officeart/2009/3/layout/HorizontalOrganizationChart"/>
    <dgm:cxn modelId="{26A1CF43-D2E0-41A2-A616-3DA6209EDFBB}" type="presParOf" srcId="{8CA875AB-5B12-4DCD-8CF2-07C169E234F4}" destId="{4205D845-4EA0-426B-8151-504B340458F9}" srcOrd="1" destOrd="0" presId="urn:microsoft.com/office/officeart/2009/3/layout/HorizontalOrganizationChart"/>
    <dgm:cxn modelId="{2DE34C21-F98A-42C1-9146-4B04A7AAFCFB}" type="presParOf" srcId="{8CA875AB-5B12-4DCD-8CF2-07C169E234F4}" destId="{04136011-0F0F-4ABB-9971-7A1B579F0ACC}" srcOrd="2" destOrd="0" presId="urn:microsoft.com/office/officeart/2009/3/layout/HorizontalOrganizationChart"/>
    <dgm:cxn modelId="{963C5DC7-740E-42A2-97BA-0F5EECF280B1}" type="presParOf" srcId="{B45D2DFE-E13F-42FD-9A29-9D618A115822}" destId="{A20C9694-BD73-4BA5-836F-6DEE5347965F}" srcOrd="8" destOrd="0" presId="urn:microsoft.com/office/officeart/2009/3/layout/HorizontalOrganizationChart"/>
    <dgm:cxn modelId="{F62B4779-8623-412F-8752-1B885E1BCB87}" type="presParOf" srcId="{B45D2DFE-E13F-42FD-9A29-9D618A115822}" destId="{7AA2E25A-9C88-4419-8055-1B38EEFC5AD5}" srcOrd="9" destOrd="0" presId="urn:microsoft.com/office/officeart/2009/3/layout/HorizontalOrganizationChart"/>
    <dgm:cxn modelId="{1D61D1CC-37B1-481B-B835-B97EE3007E5F}" type="presParOf" srcId="{7AA2E25A-9C88-4419-8055-1B38EEFC5AD5}" destId="{BB472307-4094-46C2-9B9B-5FBAB3D3C3E1}" srcOrd="0" destOrd="0" presId="urn:microsoft.com/office/officeart/2009/3/layout/HorizontalOrganizationChart"/>
    <dgm:cxn modelId="{4A30BEC5-E79A-4708-8243-8746C0B81266}" type="presParOf" srcId="{BB472307-4094-46C2-9B9B-5FBAB3D3C3E1}" destId="{4656379F-86D6-4A6A-8B61-80EB8227DE76}" srcOrd="0" destOrd="0" presId="urn:microsoft.com/office/officeart/2009/3/layout/HorizontalOrganizationChart"/>
    <dgm:cxn modelId="{E7CC52AD-1B4C-450E-A28A-B85346222DE2}" type="presParOf" srcId="{BB472307-4094-46C2-9B9B-5FBAB3D3C3E1}" destId="{273D1418-39AB-4910-86A8-11BE8B6BAD03}" srcOrd="1" destOrd="0" presId="urn:microsoft.com/office/officeart/2009/3/layout/HorizontalOrganizationChart"/>
    <dgm:cxn modelId="{C597B71D-9F6E-495F-AD89-3080575CEB74}" type="presParOf" srcId="{7AA2E25A-9C88-4419-8055-1B38EEFC5AD5}" destId="{7E6BFA35-E466-4AFB-A5DB-381F5FEB69DA}" srcOrd="1" destOrd="0" presId="urn:microsoft.com/office/officeart/2009/3/layout/HorizontalOrganizationChart"/>
    <dgm:cxn modelId="{51B952D8-0E05-48EC-97F6-04EF28A7EDCC}" type="presParOf" srcId="{7AA2E25A-9C88-4419-8055-1B38EEFC5AD5}" destId="{DD5504A2-DA3F-4308-BBEF-210936A5CD28}" srcOrd="2" destOrd="0" presId="urn:microsoft.com/office/officeart/2009/3/layout/HorizontalOrganizationChart"/>
    <dgm:cxn modelId="{1BB034CD-E07E-423C-809B-300A71DBAB05}" type="presParOf" srcId="{45A54D5E-D529-4701-98B1-B73B87668DDB}" destId="{03AF5DFC-822A-4BFF-A77C-32F504FC94FA}" srcOrd="2" destOrd="0" presId="urn:microsoft.com/office/officeart/2009/3/layout/HorizontalOrganizationChart"/>
    <dgm:cxn modelId="{8C385E63-B682-4754-9070-DC0CC06EBC67}" type="presParOf" srcId="{DC7FFF1D-A5E8-49C3-8CDD-BAA324B1A143}" destId="{A05C9410-F97C-4D2F-B486-486E658E1930}" srcOrd="2" destOrd="0" presId="urn:microsoft.com/office/officeart/2009/3/layout/HorizontalOrganizationChart"/>
    <dgm:cxn modelId="{19D0D305-0CE2-4803-9CCA-DEEDC86DD9A1}" type="presParOf" srcId="{DC7FFF1D-A5E8-49C3-8CDD-BAA324B1A143}" destId="{7EB0A267-DE51-458C-8744-D91114DE9EC4}" srcOrd="3" destOrd="0" presId="urn:microsoft.com/office/officeart/2009/3/layout/HorizontalOrganizationChart"/>
    <dgm:cxn modelId="{68488B58-7264-4C26-8EF2-2682719610A3}" type="presParOf" srcId="{7EB0A267-DE51-458C-8744-D91114DE9EC4}" destId="{08456E6A-7128-4814-BD00-61FC2E8A7889}" srcOrd="0" destOrd="0" presId="urn:microsoft.com/office/officeart/2009/3/layout/HorizontalOrganizationChart"/>
    <dgm:cxn modelId="{3B7CEB39-7970-428D-B273-E72A892E160B}" type="presParOf" srcId="{08456E6A-7128-4814-BD00-61FC2E8A7889}" destId="{A660303D-C25A-4E8A-8A5F-78B0E3FAE288}" srcOrd="0" destOrd="0" presId="urn:microsoft.com/office/officeart/2009/3/layout/HorizontalOrganizationChart"/>
    <dgm:cxn modelId="{E1C056FC-28D8-43CC-8372-63903B12D85C}" type="presParOf" srcId="{08456E6A-7128-4814-BD00-61FC2E8A7889}" destId="{BF796B0B-72DE-4425-AF62-8977C885832D}" srcOrd="1" destOrd="0" presId="urn:microsoft.com/office/officeart/2009/3/layout/HorizontalOrganizationChart"/>
    <dgm:cxn modelId="{2ECB7DBF-30DC-4226-BFF5-E38D4D438D39}" type="presParOf" srcId="{7EB0A267-DE51-458C-8744-D91114DE9EC4}" destId="{9B5EBA8F-67B5-4DAE-8C34-AFB5623019DA}" srcOrd="1" destOrd="0" presId="urn:microsoft.com/office/officeart/2009/3/layout/HorizontalOrganizationChart"/>
    <dgm:cxn modelId="{6269E7C3-31D2-454D-8959-7B005C99D347}" type="presParOf" srcId="{9B5EBA8F-67B5-4DAE-8C34-AFB5623019DA}" destId="{AB8C14B2-E9AB-40CE-8A94-A36013529836}" srcOrd="0" destOrd="0" presId="urn:microsoft.com/office/officeart/2009/3/layout/HorizontalOrganizationChart"/>
    <dgm:cxn modelId="{5AB94A9E-1982-4F9F-A11D-C922318DC9D7}" type="presParOf" srcId="{9B5EBA8F-67B5-4DAE-8C34-AFB5623019DA}" destId="{A964048D-FF51-4903-8365-F99411B8598C}" srcOrd="1" destOrd="0" presId="urn:microsoft.com/office/officeart/2009/3/layout/HorizontalOrganizationChart"/>
    <dgm:cxn modelId="{0E2D8488-0BE4-48E6-95E5-E5AC9D18E90F}" type="presParOf" srcId="{A964048D-FF51-4903-8365-F99411B8598C}" destId="{5C8D462A-19E7-4DC4-87BB-8ACE7AE5B290}" srcOrd="0" destOrd="0" presId="urn:microsoft.com/office/officeart/2009/3/layout/HorizontalOrganizationChart"/>
    <dgm:cxn modelId="{A9A6D4F0-5F9B-49D1-86FF-E98AD9D624C1}" type="presParOf" srcId="{5C8D462A-19E7-4DC4-87BB-8ACE7AE5B290}" destId="{CF487A70-0910-4F3D-BBD5-C1E5F2E49D4F}" srcOrd="0" destOrd="0" presId="urn:microsoft.com/office/officeart/2009/3/layout/HorizontalOrganizationChart"/>
    <dgm:cxn modelId="{BC9E7235-828B-4087-9FC8-88BFB17DD7A7}" type="presParOf" srcId="{5C8D462A-19E7-4DC4-87BB-8ACE7AE5B290}" destId="{255409D1-A93F-4DB5-BC55-1F8EE4BC5537}" srcOrd="1" destOrd="0" presId="urn:microsoft.com/office/officeart/2009/3/layout/HorizontalOrganizationChart"/>
    <dgm:cxn modelId="{9D4794DA-AAD0-4B54-BAEB-9C2E2D3445DD}" type="presParOf" srcId="{A964048D-FF51-4903-8365-F99411B8598C}" destId="{416A50BA-2E22-46A3-8E08-93722234E73D}" srcOrd="1" destOrd="0" presId="urn:microsoft.com/office/officeart/2009/3/layout/HorizontalOrganizationChart"/>
    <dgm:cxn modelId="{99425482-6778-4FD3-8FBB-468438CEC586}" type="presParOf" srcId="{A964048D-FF51-4903-8365-F99411B8598C}" destId="{FDB6D1E3-23EE-479B-A5D7-FE57CBAE22A6}" srcOrd="2" destOrd="0" presId="urn:microsoft.com/office/officeart/2009/3/layout/HorizontalOrganizationChart"/>
    <dgm:cxn modelId="{E6DA024E-E920-4799-BA21-6B8B5B5FFAA4}" type="presParOf" srcId="{7EB0A267-DE51-458C-8744-D91114DE9EC4}" destId="{F170AA8E-69F8-48ED-9D7A-AF3F521FA7F6}" srcOrd="2" destOrd="0" presId="urn:microsoft.com/office/officeart/2009/3/layout/HorizontalOrganizationChart"/>
    <dgm:cxn modelId="{903D7F9C-E94C-411E-B31D-990DC64DA244}" type="presParOf" srcId="{0DAC08DF-E271-42F0-9DDD-EF9863BC13AA}" destId="{C29F7BFD-BF13-4155-BAA1-4D68AB5EDD8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C14B2-E9AB-40CE-8A94-A36013529836}">
      <dsp:nvSpPr>
        <dsp:cNvPr id="0" name=""/>
        <dsp:cNvSpPr/>
      </dsp:nvSpPr>
      <dsp:spPr>
        <a:xfrm>
          <a:off x="3068155" y="4040393"/>
          <a:ext cx="3181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8111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C9410-F97C-4D2F-B486-486E658E1930}">
      <dsp:nvSpPr>
        <dsp:cNvPr id="0" name=""/>
        <dsp:cNvSpPr/>
      </dsp:nvSpPr>
      <dsp:spPr>
        <a:xfrm>
          <a:off x="1352373" y="3060203"/>
          <a:ext cx="318111" cy="1025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9055" y="0"/>
              </a:lnTo>
              <a:lnTo>
                <a:pt x="159055" y="1025909"/>
              </a:lnTo>
              <a:lnTo>
                <a:pt x="318111" y="102590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C9694-BD73-4BA5-836F-6DEE5347965F}">
      <dsp:nvSpPr>
        <dsp:cNvPr id="0" name=""/>
        <dsp:cNvSpPr/>
      </dsp:nvSpPr>
      <dsp:spPr>
        <a:xfrm>
          <a:off x="3130219" y="2034294"/>
          <a:ext cx="318111" cy="1367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9055" y="0"/>
              </a:lnTo>
              <a:lnTo>
                <a:pt x="159055" y="1367879"/>
              </a:lnTo>
              <a:lnTo>
                <a:pt x="318111" y="136787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022BE-422F-46C9-B2D4-3734E2021EDC}">
      <dsp:nvSpPr>
        <dsp:cNvPr id="0" name=""/>
        <dsp:cNvSpPr/>
      </dsp:nvSpPr>
      <dsp:spPr>
        <a:xfrm>
          <a:off x="3130219" y="2034294"/>
          <a:ext cx="318111" cy="683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9055" y="0"/>
              </a:lnTo>
              <a:lnTo>
                <a:pt x="159055" y="683939"/>
              </a:lnTo>
              <a:lnTo>
                <a:pt x="318111" y="68393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71885-E475-489A-BB0B-19317BCA82F5}">
      <dsp:nvSpPr>
        <dsp:cNvPr id="0" name=""/>
        <dsp:cNvSpPr/>
      </dsp:nvSpPr>
      <dsp:spPr>
        <a:xfrm>
          <a:off x="3130219" y="1988574"/>
          <a:ext cx="3181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8111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DEFB4-85DE-4412-AEBE-B8F1C52B11D4}">
      <dsp:nvSpPr>
        <dsp:cNvPr id="0" name=""/>
        <dsp:cNvSpPr/>
      </dsp:nvSpPr>
      <dsp:spPr>
        <a:xfrm>
          <a:off x="3130219" y="1350354"/>
          <a:ext cx="318111" cy="683939"/>
        </a:xfrm>
        <a:custGeom>
          <a:avLst/>
          <a:gdLst/>
          <a:ahLst/>
          <a:cxnLst/>
          <a:rect l="0" t="0" r="0" b="0"/>
          <a:pathLst>
            <a:path>
              <a:moveTo>
                <a:pt x="0" y="683939"/>
              </a:moveTo>
              <a:lnTo>
                <a:pt x="159055" y="683939"/>
              </a:lnTo>
              <a:lnTo>
                <a:pt x="159055" y="0"/>
              </a:lnTo>
              <a:lnTo>
                <a:pt x="318111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C0510-8709-479A-90B9-DBE38C2B0451}">
      <dsp:nvSpPr>
        <dsp:cNvPr id="0" name=""/>
        <dsp:cNvSpPr/>
      </dsp:nvSpPr>
      <dsp:spPr>
        <a:xfrm>
          <a:off x="3130219" y="666414"/>
          <a:ext cx="318111" cy="1367879"/>
        </a:xfrm>
        <a:custGeom>
          <a:avLst/>
          <a:gdLst/>
          <a:ahLst/>
          <a:cxnLst/>
          <a:rect l="0" t="0" r="0" b="0"/>
          <a:pathLst>
            <a:path>
              <a:moveTo>
                <a:pt x="0" y="1367879"/>
              </a:moveTo>
              <a:lnTo>
                <a:pt x="159055" y="1367879"/>
              </a:lnTo>
              <a:lnTo>
                <a:pt x="159055" y="0"/>
              </a:lnTo>
              <a:lnTo>
                <a:pt x="318111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0050D-00D0-4F8F-88EC-38C8DA2DE4D6}">
      <dsp:nvSpPr>
        <dsp:cNvPr id="0" name=""/>
        <dsp:cNvSpPr/>
      </dsp:nvSpPr>
      <dsp:spPr>
        <a:xfrm>
          <a:off x="1352373" y="2034294"/>
          <a:ext cx="318111" cy="1025909"/>
        </a:xfrm>
        <a:custGeom>
          <a:avLst/>
          <a:gdLst/>
          <a:ahLst/>
          <a:cxnLst/>
          <a:rect l="0" t="0" r="0" b="0"/>
          <a:pathLst>
            <a:path>
              <a:moveTo>
                <a:pt x="0" y="1025909"/>
              </a:moveTo>
              <a:lnTo>
                <a:pt x="159055" y="1025909"/>
              </a:lnTo>
              <a:lnTo>
                <a:pt x="159055" y="0"/>
              </a:lnTo>
              <a:lnTo>
                <a:pt x="318111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F057F-640F-415D-BEBA-97CD44E445E5}">
      <dsp:nvSpPr>
        <dsp:cNvPr id="0" name=""/>
        <dsp:cNvSpPr/>
      </dsp:nvSpPr>
      <dsp:spPr>
        <a:xfrm>
          <a:off x="1671" y="2767310"/>
          <a:ext cx="1350701" cy="585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VARIABLES</a:t>
          </a:r>
          <a:endParaRPr lang="es-ES" sz="1400" b="1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1" y="2767310"/>
        <a:ext cx="1350701" cy="585787"/>
      </dsp:txXfrm>
    </dsp:sp>
    <dsp:sp modelId="{148034C8-C2E9-4CE5-927A-33AF70490A02}">
      <dsp:nvSpPr>
        <dsp:cNvPr id="0" name=""/>
        <dsp:cNvSpPr/>
      </dsp:nvSpPr>
      <dsp:spPr>
        <a:xfrm>
          <a:off x="1670484" y="1791734"/>
          <a:ext cx="1459734" cy="485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Variables Independientes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0484" y="1791734"/>
        <a:ext cx="1459734" cy="485120"/>
      </dsp:txXfrm>
    </dsp:sp>
    <dsp:sp modelId="{B96178F2-B237-4A0E-965F-CCA63CF8CB0E}">
      <dsp:nvSpPr>
        <dsp:cNvPr id="0" name=""/>
        <dsp:cNvSpPr/>
      </dsp:nvSpPr>
      <dsp:spPr>
        <a:xfrm>
          <a:off x="3448330" y="423854"/>
          <a:ext cx="1397670" cy="485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Endeudamiento del Activo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8330" y="423854"/>
        <a:ext cx="1397670" cy="485120"/>
      </dsp:txXfrm>
    </dsp:sp>
    <dsp:sp modelId="{7992FD62-6206-4D20-B0A2-3643C5BD41B9}">
      <dsp:nvSpPr>
        <dsp:cNvPr id="0" name=""/>
        <dsp:cNvSpPr/>
      </dsp:nvSpPr>
      <dsp:spPr>
        <a:xfrm>
          <a:off x="3448330" y="1107794"/>
          <a:ext cx="1397670" cy="485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Endeudamiento del patrimonio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8330" y="1107794"/>
        <a:ext cx="1397670" cy="485120"/>
      </dsp:txXfrm>
    </dsp:sp>
    <dsp:sp modelId="{1C8FC95F-5A53-4371-AD82-46426925351B}">
      <dsp:nvSpPr>
        <dsp:cNvPr id="0" name=""/>
        <dsp:cNvSpPr/>
      </dsp:nvSpPr>
      <dsp:spPr>
        <a:xfrm>
          <a:off x="3448330" y="1791734"/>
          <a:ext cx="1590557" cy="485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Endeudamiento del activo fijo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8330" y="1791734"/>
        <a:ext cx="1590557" cy="485120"/>
      </dsp:txXfrm>
    </dsp:sp>
    <dsp:sp modelId="{E7D5AA11-6BC8-4BA8-8547-5CE4414401E5}">
      <dsp:nvSpPr>
        <dsp:cNvPr id="0" name=""/>
        <dsp:cNvSpPr/>
      </dsp:nvSpPr>
      <dsp:spPr>
        <a:xfrm>
          <a:off x="3448330" y="2475673"/>
          <a:ext cx="1590557" cy="485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Apalancamiento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8330" y="2475673"/>
        <a:ext cx="1590557" cy="485120"/>
      </dsp:txXfrm>
    </dsp:sp>
    <dsp:sp modelId="{4656379F-86D6-4A6A-8B61-80EB8227DE76}">
      <dsp:nvSpPr>
        <dsp:cNvPr id="0" name=""/>
        <dsp:cNvSpPr/>
      </dsp:nvSpPr>
      <dsp:spPr>
        <a:xfrm>
          <a:off x="3448330" y="3159613"/>
          <a:ext cx="1397670" cy="485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Apalancamiento financiero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8330" y="3159613"/>
        <a:ext cx="1397670" cy="485120"/>
      </dsp:txXfrm>
    </dsp:sp>
    <dsp:sp modelId="{A660303D-C25A-4E8A-8A5F-78B0E3FAE288}">
      <dsp:nvSpPr>
        <dsp:cNvPr id="0" name=""/>
        <dsp:cNvSpPr/>
      </dsp:nvSpPr>
      <dsp:spPr>
        <a:xfrm>
          <a:off x="1670484" y="3843553"/>
          <a:ext cx="1397670" cy="485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 dependiente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0484" y="3843553"/>
        <a:ext cx="1397670" cy="485120"/>
      </dsp:txXfrm>
    </dsp:sp>
    <dsp:sp modelId="{CF487A70-0910-4F3D-BBD5-C1E5F2E49D4F}">
      <dsp:nvSpPr>
        <dsp:cNvPr id="0" name=""/>
        <dsp:cNvSpPr/>
      </dsp:nvSpPr>
      <dsp:spPr>
        <a:xfrm>
          <a:off x="3386267" y="3843553"/>
          <a:ext cx="1397670" cy="485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Liquidez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6267" y="3843553"/>
        <a:ext cx="1397670" cy="485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C14B2-E9AB-40CE-8A94-A36013529836}">
      <dsp:nvSpPr>
        <dsp:cNvPr id="0" name=""/>
        <dsp:cNvSpPr/>
      </dsp:nvSpPr>
      <dsp:spPr>
        <a:xfrm>
          <a:off x="3021527" y="3305118"/>
          <a:ext cx="2910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1038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C9410-F97C-4D2F-B486-486E658E1930}">
      <dsp:nvSpPr>
        <dsp:cNvPr id="0" name=""/>
        <dsp:cNvSpPr/>
      </dsp:nvSpPr>
      <dsp:spPr>
        <a:xfrm>
          <a:off x="1451769" y="2412240"/>
          <a:ext cx="291038" cy="938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519" y="0"/>
              </a:lnTo>
              <a:lnTo>
                <a:pt x="145519" y="938598"/>
              </a:lnTo>
              <a:lnTo>
                <a:pt x="291038" y="938598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C9694-BD73-4BA5-836F-6DEE5347965F}">
      <dsp:nvSpPr>
        <dsp:cNvPr id="0" name=""/>
        <dsp:cNvSpPr/>
      </dsp:nvSpPr>
      <dsp:spPr>
        <a:xfrm>
          <a:off x="3078309" y="1473641"/>
          <a:ext cx="291038" cy="1251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519" y="0"/>
              </a:lnTo>
              <a:lnTo>
                <a:pt x="145519" y="1251464"/>
              </a:lnTo>
              <a:lnTo>
                <a:pt x="291038" y="1251464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022BE-422F-46C9-B2D4-3734E2021EDC}">
      <dsp:nvSpPr>
        <dsp:cNvPr id="0" name=""/>
        <dsp:cNvSpPr/>
      </dsp:nvSpPr>
      <dsp:spPr>
        <a:xfrm>
          <a:off x="3078309" y="1473641"/>
          <a:ext cx="291038" cy="625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519" y="0"/>
              </a:lnTo>
              <a:lnTo>
                <a:pt x="145519" y="625732"/>
              </a:lnTo>
              <a:lnTo>
                <a:pt x="291038" y="625732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71885-E475-489A-BB0B-19317BCA82F5}">
      <dsp:nvSpPr>
        <dsp:cNvPr id="0" name=""/>
        <dsp:cNvSpPr/>
      </dsp:nvSpPr>
      <dsp:spPr>
        <a:xfrm>
          <a:off x="3078309" y="1427921"/>
          <a:ext cx="2910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1038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DEFB4-85DE-4412-AEBE-B8F1C52B11D4}">
      <dsp:nvSpPr>
        <dsp:cNvPr id="0" name=""/>
        <dsp:cNvSpPr/>
      </dsp:nvSpPr>
      <dsp:spPr>
        <a:xfrm>
          <a:off x="3078309" y="847909"/>
          <a:ext cx="291038" cy="625732"/>
        </a:xfrm>
        <a:custGeom>
          <a:avLst/>
          <a:gdLst/>
          <a:ahLst/>
          <a:cxnLst/>
          <a:rect l="0" t="0" r="0" b="0"/>
          <a:pathLst>
            <a:path>
              <a:moveTo>
                <a:pt x="0" y="625732"/>
              </a:moveTo>
              <a:lnTo>
                <a:pt x="145519" y="625732"/>
              </a:lnTo>
              <a:lnTo>
                <a:pt x="145519" y="0"/>
              </a:lnTo>
              <a:lnTo>
                <a:pt x="291038" y="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C0510-8709-479A-90B9-DBE38C2B0451}">
      <dsp:nvSpPr>
        <dsp:cNvPr id="0" name=""/>
        <dsp:cNvSpPr/>
      </dsp:nvSpPr>
      <dsp:spPr>
        <a:xfrm>
          <a:off x="3078309" y="222177"/>
          <a:ext cx="291038" cy="1251464"/>
        </a:xfrm>
        <a:custGeom>
          <a:avLst/>
          <a:gdLst/>
          <a:ahLst/>
          <a:cxnLst/>
          <a:rect l="0" t="0" r="0" b="0"/>
          <a:pathLst>
            <a:path>
              <a:moveTo>
                <a:pt x="0" y="1251464"/>
              </a:moveTo>
              <a:lnTo>
                <a:pt x="145519" y="1251464"/>
              </a:lnTo>
              <a:lnTo>
                <a:pt x="145519" y="0"/>
              </a:lnTo>
              <a:lnTo>
                <a:pt x="291038" y="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0050D-00D0-4F8F-88EC-38C8DA2DE4D6}">
      <dsp:nvSpPr>
        <dsp:cNvPr id="0" name=""/>
        <dsp:cNvSpPr/>
      </dsp:nvSpPr>
      <dsp:spPr>
        <a:xfrm>
          <a:off x="1451769" y="1473641"/>
          <a:ext cx="291038" cy="938598"/>
        </a:xfrm>
        <a:custGeom>
          <a:avLst/>
          <a:gdLst/>
          <a:ahLst/>
          <a:cxnLst/>
          <a:rect l="0" t="0" r="0" b="0"/>
          <a:pathLst>
            <a:path>
              <a:moveTo>
                <a:pt x="0" y="938598"/>
              </a:moveTo>
              <a:lnTo>
                <a:pt x="145519" y="938598"/>
              </a:lnTo>
              <a:lnTo>
                <a:pt x="145519" y="0"/>
              </a:lnTo>
              <a:lnTo>
                <a:pt x="291038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F057F-640F-415D-BEBA-97CD44E445E5}">
      <dsp:nvSpPr>
        <dsp:cNvPr id="0" name=""/>
        <dsp:cNvSpPr/>
      </dsp:nvSpPr>
      <dsp:spPr>
        <a:xfrm>
          <a:off x="216021" y="2144273"/>
          <a:ext cx="1235748" cy="5359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VARIABLES</a:t>
          </a:r>
          <a:endParaRPr lang="es-ES" sz="1400" b="1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021" y="2144273"/>
        <a:ext cx="1235748" cy="535933"/>
      </dsp:txXfrm>
    </dsp:sp>
    <dsp:sp modelId="{148034C8-C2E9-4CE5-927A-33AF70490A02}">
      <dsp:nvSpPr>
        <dsp:cNvPr id="0" name=""/>
        <dsp:cNvSpPr/>
      </dsp:nvSpPr>
      <dsp:spPr>
        <a:xfrm>
          <a:off x="1742807" y="1251725"/>
          <a:ext cx="1335501" cy="4438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Variables Independientes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2807" y="1251725"/>
        <a:ext cx="1335501" cy="443833"/>
      </dsp:txXfrm>
    </dsp:sp>
    <dsp:sp modelId="{B96178F2-B237-4A0E-965F-CCA63CF8CB0E}">
      <dsp:nvSpPr>
        <dsp:cNvPr id="0" name=""/>
        <dsp:cNvSpPr/>
      </dsp:nvSpPr>
      <dsp:spPr>
        <a:xfrm>
          <a:off x="3369347" y="261"/>
          <a:ext cx="1278719" cy="4438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Endeudamiento del Activo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9347" y="261"/>
        <a:ext cx="1278719" cy="443833"/>
      </dsp:txXfrm>
    </dsp:sp>
    <dsp:sp modelId="{7992FD62-6206-4D20-B0A2-3643C5BD41B9}">
      <dsp:nvSpPr>
        <dsp:cNvPr id="0" name=""/>
        <dsp:cNvSpPr/>
      </dsp:nvSpPr>
      <dsp:spPr>
        <a:xfrm>
          <a:off x="3369347" y="625993"/>
          <a:ext cx="1278719" cy="4438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Endeudamiento del patrimonio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9347" y="625993"/>
        <a:ext cx="1278719" cy="443833"/>
      </dsp:txXfrm>
    </dsp:sp>
    <dsp:sp modelId="{1C8FC95F-5A53-4371-AD82-46426925351B}">
      <dsp:nvSpPr>
        <dsp:cNvPr id="0" name=""/>
        <dsp:cNvSpPr/>
      </dsp:nvSpPr>
      <dsp:spPr>
        <a:xfrm>
          <a:off x="3369347" y="1251725"/>
          <a:ext cx="1455190" cy="4438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Endeudamiento del activo fijo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9347" y="1251725"/>
        <a:ext cx="1455190" cy="443833"/>
      </dsp:txXfrm>
    </dsp:sp>
    <dsp:sp modelId="{E7D5AA11-6BC8-4BA8-8547-5CE4414401E5}">
      <dsp:nvSpPr>
        <dsp:cNvPr id="0" name=""/>
        <dsp:cNvSpPr/>
      </dsp:nvSpPr>
      <dsp:spPr>
        <a:xfrm>
          <a:off x="3369347" y="1877457"/>
          <a:ext cx="1455190" cy="4438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Apalancamiento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9347" y="1877457"/>
        <a:ext cx="1455190" cy="443833"/>
      </dsp:txXfrm>
    </dsp:sp>
    <dsp:sp modelId="{4656379F-86D6-4A6A-8B61-80EB8227DE76}">
      <dsp:nvSpPr>
        <dsp:cNvPr id="0" name=""/>
        <dsp:cNvSpPr/>
      </dsp:nvSpPr>
      <dsp:spPr>
        <a:xfrm>
          <a:off x="3369347" y="2503189"/>
          <a:ext cx="1278719" cy="4438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Apalancamiento financiero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9347" y="2503189"/>
        <a:ext cx="1278719" cy="443833"/>
      </dsp:txXfrm>
    </dsp:sp>
    <dsp:sp modelId="{A660303D-C25A-4E8A-8A5F-78B0E3FAE288}">
      <dsp:nvSpPr>
        <dsp:cNvPr id="0" name=""/>
        <dsp:cNvSpPr/>
      </dsp:nvSpPr>
      <dsp:spPr>
        <a:xfrm>
          <a:off x="1742807" y="3128921"/>
          <a:ext cx="1278719" cy="4438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 dependiente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2807" y="3128921"/>
        <a:ext cx="1278719" cy="443833"/>
      </dsp:txXfrm>
    </dsp:sp>
    <dsp:sp modelId="{CF487A70-0910-4F3D-BBD5-C1E5F2E49D4F}">
      <dsp:nvSpPr>
        <dsp:cNvPr id="0" name=""/>
        <dsp:cNvSpPr/>
      </dsp:nvSpPr>
      <dsp:spPr>
        <a:xfrm>
          <a:off x="3312565" y="3128921"/>
          <a:ext cx="1278719" cy="4438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Prueba ácida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2565" y="3128921"/>
        <a:ext cx="1278719" cy="4438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C14B2-E9AB-40CE-8A94-A36013529836}">
      <dsp:nvSpPr>
        <dsp:cNvPr id="0" name=""/>
        <dsp:cNvSpPr/>
      </dsp:nvSpPr>
      <dsp:spPr>
        <a:xfrm>
          <a:off x="3068155" y="4040393"/>
          <a:ext cx="3181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8111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C9410-F97C-4D2F-B486-486E658E1930}">
      <dsp:nvSpPr>
        <dsp:cNvPr id="0" name=""/>
        <dsp:cNvSpPr/>
      </dsp:nvSpPr>
      <dsp:spPr>
        <a:xfrm>
          <a:off x="1352373" y="3060203"/>
          <a:ext cx="318111" cy="1025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9055" y="0"/>
              </a:lnTo>
              <a:lnTo>
                <a:pt x="159055" y="1025909"/>
              </a:lnTo>
              <a:lnTo>
                <a:pt x="318111" y="102590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C9694-BD73-4BA5-836F-6DEE5347965F}">
      <dsp:nvSpPr>
        <dsp:cNvPr id="0" name=""/>
        <dsp:cNvSpPr/>
      </dsp:nvSpPr>
      <dsp:spPr>
        <a:xfrm>
          <a:off x="3130219" y="2034294"/>
          <a:ext cx="318111" cy="1367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9055" y="0"/>
              </a:lnTo>
              <a:lnTo>
                <a:pt x="159055" y="1367879"/>
              </a:lnTo>
              <a:lnTo>
                <a:pt x="318111" y="1367879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022BE-422F-46C9-B2D4-3734E2021EDC}">
      <dsp:nvSpPr>
        <dsp:cNvPr id="0" name=""/>
        <dsp:cNvSpPr/>
      </dsp:nvSpPr>
      <dsp:spPr>
        <a:xfrm>
          <a:off x="3130219" y="2034294"/>
          <a:ext cx="318111" cy="683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9055" y="0"/>
              </a:lnTo>
              <a:lnTo>
                <a:pt x="159055" y="683939"/>
              </a:lnTo>
              <a:lnTo>
                <a:pt x="318111" y="683939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71885-E475-489A-BB0B-19317BCA82F5}">
      <dsp:nvSpPr>
        <dsp:cNvPr id="0" name=""/>
        <dsp:cNvSpPr/>
      </dsp:nvSpPr>
      <dsp:spPr>
        <a:xfrm>
          <a:off x="3130219" y="1988574"/>
          <a:ext cx="3181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8111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DEFB4-85DE-4412-AEBE-B8F1C52B11D4}">
      <dsp:nvSpPr>
        <dsp:cNvPr id="0" name=""/>
        <dsp:cNvSpPr/>
      </dsp:nvSpPr>
      <dsp:spPr>
        <a:xfrm>
          <a:off x="3130219" y="1350354"/>
          <a:ext cx="318111" cy="683939"/>
        </a:xfrm>
        <a:custGeom>
          <a:avLst/>
          <a:gdLst/>
          <a:ahLst/>
          <a:cxnLst/>
          <a:rect l="0" t="0" r="0" b="0"/>
          <a:pathLst>
            <a:path>
              <a:moveTo>
                <a:pt x="0" y="683939"/>
              </a:moveTo>
              <a:lnTo>
                <a:pt x="159055" y="683939"/>
              </a:lnTo>
              <a:lnTo>
                <a:pt x="159055" y="0"/>
              </a:lnTo>
              <a:lnTo>
                <a:pt x="318111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C0510-8709-479A-90B9-DBE38C2B0451}">
      <dsp:nvSpPr>
        <dsp:cNvPr id="0" name=""/>
        <dsp:cNvSpPr/>
      </dsp:nvSpPr>
      <dsp:spPr>
        <a:xfrm>
          <a:off x="3130219" y="666414"/>
          <a:ext cx="318111" cy="1367879"/>
        </a:xfrm>
        <a:custGeom>
          <a:avLst/>
          <a:gdLst/>
          <a:ahLst/>
          <a:cxnLst/>
          <a:rect l="0" t="0" r="0" b="0"/>
          <a:pathLst>
            <a:path>
              <a:moveTo>
                <a:pt x="0" y="1367879"/>
              </a:moveTo>
              <a:lnTo>
                <a:pt x="159055" y="1367879"/>
              </a:lnTo>
              <a:lnTo>
                <a:pt x="159055" y="0"/>
              </a:lnTo>
              <a:lnTo>
                <a:pt x="318111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0050D-00D0-4F8F-88EC-38C8DA2DE4D6}">
      <dsp:nvSpPr>
        <dsp:cNvPr id="0" name=""/>
        <dsp:cNvSpPr/>
      </dsp:nvSpPr>
      <dsp:spPr>
        <a:xfrm>
          <a:off x="1352373" y="2034294"/>
          <a:ext cx="318111" cy="1025909"/>
        </a:xfrm>
        <a:custGeom>
          <a:avLst/>
          <a:gdLst/>
          <a:ahLst/>
          <a:cxnLst/>
          <a:rect l="0" t="0" r="0" b="0"/>
          <a:pathLst>
            <a:path>
              <a:moveTo>
                <a:pt x="0" y="1025909"/>
              </a:moveTo>
              <a:lnTo>
                <a:pt x="159055" y="1025909"/>
              </a:lnTo>
              <a:lnTo>
                <a:pt x="159055" y="0"/>
              </a:lnTo>
              <a:lnTo>
                <a:pt x="318111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F057F-640F-415D-BEBA-97CD44E445E5}">
      <dsp:nvSpPr>
        <dsp:cNvPr id="0" name=""/>
        <dsp:cNvSpPr/>
      </dsp:nvSpPr>
      <dsp:spPr>
        <a:xfrm>
          <a:off x="1671" y="2767310"/>
          <a:ext cx="1350701" cy="585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VARIABLES</a:t>
          </a:r>
          <a:endParaRPr lang="es-ES" sz="1400" b="1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1" y="2767310"/>
        <a:ext cx="1350701" cy="585787"/>
      </dsp:txXfrm>
    </dsp:sp>
    <dsp:sp modelId="{148034C8-C2E9-4CE5-927A-33AF70490A02}">
      <dsp:nvSpPr>
        <dsp:cNvPr id="0" name=""/>
        <dsp:cNvSpPr/>
      </dsp:nvSpPr>
      <dsp:spPr>
        <a:xfrm>
          <a:off x="1670484" y="1791734"/>
          <a:ext cx="1459734" cy="485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Variables Independientes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0484" y="1791734"/>
        <a:ext cx="1459734" cy="485120"/>
      </dsp:txXfrm>
    </dsp:sp>
    <dsp:sp modelId="{B96178F2-B237-4A0E-965F-CCA63CF8CB0E}">
      <dsp:nvSpPr>
        <dsp:cNvPr id="0" name=""/>
        <dsp:cNvSpPr/>
      </dsp:nvSpPr>
      <dsp:spPr>
        <a:xfrm>
          <a:off x="3448330" y="423854"/>
          <a:ext cx="1397670" cy="485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Endeudamiento del Activo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8330" y="423854"/>
        <a:ext cx="1397670" cy="485120"/>
      </dsp:txXfrm>
    </dsp:sp>
    <dsp:sp modelId="{7992FD62-6206-4D20-B0A2-3643C5BD41B9}">
      <dsp:nvSpPr>
        <dsp:cNvPr id="0" name=""/>
        <dsp:cNvSpPr/>
      </dsp:nvSpPr>
      <dsp:spPr>
        <a:xfrm>
          <a:off x="3448330" y="1107794"/>
          <a:ext cx="1397670" cy="485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Endeudamiento del patrimonio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8330" y="1107794"/>
        <a:ext cx="1397670" cy="485120"/>
      </dsp:txXfrm>
    </dsp:sp>
    <dsp:sp modelId="{1C8FC95F-5A53-4371-AD82-46426925351B}">
      <dsp:nvSpPr>
        <dsp:cNvPr id="0" name=""/>
        <dsp:cNvSpPr/>
      </dsp:nvSpPr>
      <dsp:spPr>
        <a:xfrm>
          <a:off x="3448330" y="1791734"/>
          <a:ext cx="1590557" cy="485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Endeudamiento del activo fijo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8330" y="1791734"/>
        <a:ext cx="1590557" cy="485120"/>
      </dsp:txXfrm>
    </dsp:sp>
    <dsp:sp modelId="{E7D5AA11-6BC8-4BA8-8547-5CE4414401E5}">
      <dsp:nvSpPr>
        <dsp:cNvPr id="0" name=""/>
        <dsp:cNvSpPr/>
      </dsp:nvSpPr>
      <dsp:spPr>
        <a:xfrm>
          <a:off x="3448330" y="2475673"/>
          <a:ext cx="1590557" cy="485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Apalancamiento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8330" y="2475673"/>
        <a:ext cx="1590557" cy="485120"/>
      </dsp:txXfrm>
    </dsp:sp>
    <dsp:sp modelId="{4656379F-86D6-4A6A-8B61-80EB8227DE76}">
      <dsp:nvSpPr>
        <dsp:cNvPr id="0" name=""/>
        <dsp:cNvSpPr/>
      </dsp:nvSpPr>
      <dsp:spPr>
        <a:xfrm>
          <a:off x="3448330" y="3159613"/>
          <a:ext cx="1397670" cy="485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Apalancamiento financiero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8330" y="3159613"/>
        <a:ext cx="1397670" cy="485120"/>
      </dsp:txXfrm>
    </dsp:sp>
    <dsp:sp modelId="{A660303D-C25A-4E8A-8A5F-78B0E3FAE288}">
      <dsp:nvSpPr>
        <dsp:cNvPr id="0" name=""/>
        <dsp:cNvSpPr/>
      </dsp:nvSpPr>
      <dsp:spPr>
        <a:xfrm>
          <a:off x="1670484" y="3843553"/>
          <a:ext cx="1397670" cy="485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 dependiente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0484" y="3843553"/>
        <a:ext cx="1397670" cy="485120"/>
      </dsp:txXfrm>
    </dsp:sp>
    <dsp:sp modelId="{CF487A70-0910-4F3D-BBD5-C1E5F2E49D4F}">
      <dsp:nvSpPr>
        <dsp:cNvPr id="0" name=""/>
        <dsp:cNvSpPr/>
      </dsp:nvSpPr>
      <dsp:spPr>
        <a:xfrm>
          <a:off x="3386267" y="3843553"/>
          <a:ext cx="1397670" cy="485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Capital de trabajo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6267" y="3843553"/>
        <a:ext cx="1397670" cy="485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C14B2-E9AB-40CE-8A94-A36013529836}">
      <dsp:nvSpPr>
        <dsp:cNvPr id="0" name=""/>
        <dsp:cNvSpPr/>
      </dsp:nvSpPr>
      <dsp:spPr>
        <a:xfrm>
          <a:off x="3068155" y="4040393"/>
          <a:ext cx="3181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8111" y="4572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C9410-F97C-4D2F-B486-486E658E1930}">
      <dsp:nvSpPr>
        <dsp:cNvPr id="0" name=""/>
        <dsp:cNvSpPr/>
      </dsp:nvSpPr>
      <dsp:spPr>
        <a:xfrm>
          <a:off x="1352373" y="3060203"/>
          <a:ext cx="318111" cy="1025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9055" y="0"/>
              </a:lnTo>
              <a:lnTo>
                <a:pt x="159055" y="1025909"/>
              </a:lnTo>
              <a:lnTo>
                <a:pt x="318111" y="102590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C9694-BD73-4BA5-836F-6DEE5347965F}">
      <dsp:nvSpPr>
        <dsp:cNvPr id="0" name=""/>
        <dsp:cNvSpPr/>
      </dsp:nvSpPr>
      <dsp:spPr>
        <a:xfrm>
          <a:off x="3130219" y="2034294"/>
          <a:ext cx="318111" cy="1367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9055" y="0"/>
              </a:lnTo>
              <a:lnTo>
                <a:pt x="159055" y="1367879"/>
              </a:lnTo>
              <a:lnTo>
                <a:pt x="318111" y="1367879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022BE-422F-46C9-B2D4-3734E2021EDC}">
      <dsp:nvSpPr>
        <dsp:cNvPr id="0" name=""/>
        <dsp:cNvSpPr/>
      </dsp:nvSpPr>
      <dsp:spPr>
        <a:xfrm>
          <a:off x="3130219" y="2034294"/>
          <a:ext cx="318111" cy="683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9055" y="0"/>
              </a:lnTo>
              <a:lnTo>
                <a:pt x="159055" y="683939"/>
              </a:lnTo>
              <a:lnTo>
                <a:pt x="318111" y="683939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71885-E475-489A-BB0B-19317BCA82F5}">
      <dsp:nvSpPr>
        <dsp:cNvPr id="0" name=""/>
        <dsp:cNvSpPr/>
      </dsp:nvSpPr>
      <dsp:spPr>
        <a:xfrm>
          <a:off x="3130219" y="1988574"/>
          <a:ext cx="3181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8111" y="4572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DEFB4-85DE-4412-AEBE-B8F1C52B11D4}">
      <dsp:nvSpPr>
        <dsp:cNvPr id="0" name=""/>
        <dsp:cNvSpPr/>
      </dsp:nvSpPr>
      <dsp:spPr>
        <a:xfrm>
          <a:off x="3130219" y="1350354"/>
          <a:ext cx="318111" cy="683939"/>
        </a:xfrm>
        <a:custGeom>
          <a:avLst/>
          <a:gdLst/>
          <a:ahLst/>
          <a:cxnLst/>
          <a:rect l="0" t="0" r="0" b="0"/>
          <a:pathLst>
            <a:path>
              <a:moveTo>
                <a:pt x="0" y="683939"/>
              </a:moveTo>
              <a:lnTo>
                <a:pt x="159055" y="683939"/>
              </a:lnTo>
              <a:lnTo>
                <a:pt x="159055" y="0"/>
              </a:lnTo>
              <a:lnTo>
                <a:pt x="318111" y="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C0510-8709-479A-90B9-DBE38C2B0451}">
      <dsp:nvSpPr>
        <dsp:cNvPr id="0" name=""/>
        <dsp:cNvSpPr/>
      </dsp:nvSpPr>
      <dsp:spPr>
        <a:xfrm>
          <a:off x="3130219" y="666414"/>
          <a:ext cx="318111" cy="1367879"/>
        </a:xfrm>
        <a:custGeom>
          <a:avLst/>
          <a:gdLst/>
          <a:ahLst/>
          <a:cxnLst/>
          <a:rect l="0" t="0" r="0" b="0"/>
          <a:pathLst>
            <a:path>
              <a:moveTo>
                <a:pt x="0" y="1367879"/>
              </a:moveTo>
              <a:lnTo>
                <a:pt x="159055" y="1367879"/>
              </a:lnTo>
              <a:lnTo>
                <a:pt x="159055" y="0"/>
              </a:lnTo>
              <a:lnTo>
                <a:pt x="318111" y="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0050D-00D0-4F8F-88EC-38C8DA2DE4D6}">
      <dsp:nvSpPr>
        <dsp:cNvPr id="0" name=""/>
        <dsp:cNvSpPr/>
      </dsp:nvSpPr>
      <dsp:spPr>
        <a:xfrm>
          <a:off x="1352373" y="2034294"/>
          <a:ext cx="318111" cy="1025909"/>
        </a:xfrm>
        <a:custGeom>
          <a:avLst/>
          <a:gdLst/>
          <a:ahLst/>
          <a:cxnLst/>
          <a:rect l="0" t="0" r="0" b="0"/>
          <a:pathLst>
            <a:path>
              <a:moveTo>
                <a:pt x="0" y="1025909"/>
              </a:moveTo>
              <a:lnTo>
                <a:pt x="159055" y="1025909"/>
              </a:lnTo>
              <a:lnTo>
                <a:pt x="159055" y="0"/>
              </a:lnTo>
              <a:lnTo>
                <a:pt x="318111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F057F-640F-415D-BEBA-97CD44E445E5}">
      <dsp:nvSpPr>
        <dsp:cNvPr id="0" name=""/>
        <dsp:cNvSpPr/>
      </dsp:nvSpPr>
      <dsp:spPr>
        <a:xfrm>
          <a:off x="1671" y="2767310"/>
          <a:ext cx="1350701" cy="585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VARIABLES</a:t>
          </a:r>
          <a:endParaRPr lang="es-ES" sz="1400" b="1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1" y="2767310"/>
        <a:ext cx="1350701" cy="585787"/>
      </dsp:txXfrm>
    </dsp:sp>
    <dsp:sp modelId="{148034C8-C2E9-4CE5-927A-33AF70490A02}">
      <dsp:nvSpPr>
        <dsp:cNvPr id="0" name=""/>
        <dsp:cNvSpPr/>
      </dsp:nvSpPr>
      <dsp:spPr>
        <a:xfrm>
          <a:off x="1670484" y="1791734"/>
          <a:ext cx="1459734" cy="485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Variables Independientes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0484" y="1791734"/>
        <a:ext cx="1459734" cy="485120"/>
      </dsp:txXfrm>
    </dsp:sp>
    <dsp:sp modelId="{B96178F2-B237-4A0E-965F-CCA63CF8CB0E}">
      <dsp:nvSpPr>
        <dsp:cNvPr id="0" name=""/>
        <dsp:cNvSpPr/>
      </dsp:nvSpPr>
      <dsp:spPr>
        <a:xfrm>
          <a:off x="3448330" y="423854"/>
          <a:ext cx="1397670" cy="485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Endeudamiento del Activo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8330" y="423854"/>
        <a:ext cx="1397670" cy="485120"/>
      </dsp:txXfrm>
    </dsp:sp>
    <dsp:sp modelId="{7992FD62-6206-4D20-B0A2-3643C5BD41B9}">
      <dsp:nvSpPr>
        <dsp:cNvPr id="0" name=""/>
        <dsp:cNvSpPr/>
      </dsp:nvSpPr>
      <dsp:spPr>
        <a:xfrm>
          <a:off x="3448330" y="1107794"/>
          <a:ext cx="1397670" cy="485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Endeudamiento del patrimonio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8330" y="1107794"/>
        <a:ext cx="1397670" cy="485120"/>
      </dsp:txXfrm>
    </dsp:sp>
    <dsp:sp modelId="{1C8FC95F-5A53-4371-AD82-46426925351B}">
      <dsp:nvSpPr>
        <dsp:cNvPr id="0" name=""/>
        <dsp:cNvSpPr/>
      </dsp:nvSpPr>
      <dsp:spPr>
        <a:xfrm>
          <a:off x="3448330" y="1791734"/>
          <a:ext cx="1590557" cy="485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Endeudamiento del activo fijo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8330" y="1791734"/>
        <a:ext cx="1590557" cy="485120"/>
      </dsp:txXfrm>
    </dsp:sp>
    <dsp:sp modelId="{E7D5AA11-6BC8-4BA8-8547-5CE4414401E5}">
      <dsp:nvSpPr>
        <dsp:cNvPr id="0" name=""/>
        <dsp:cNvSpPr/>
      </dsp:nvSpPr>
      <dsp:spPr>
        <a:xfrm>
          <a:off x="3448330" y="2475673"/>
          <a:ext cx="1590557" cy="485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Apalancamiento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8330" y="2475673"/>
        <a:ext cx="1590557" cy="485120"/>
      </dsp:txXfrm>
    </dsp:sp>
    <dsp:sp modelId="{4656379F-86D6-4A6A-8B61-80EB8227DE76}">
      <dsp:nvSpPr>
        <dsp:cNvPr id="0" name=""/>
        <dsp:cNvSpPr/>
      </dsp:nvSpPr>
      <dsp:spPr>
        <a:xfrm>
          <a:off x="3448330" y="3159613"/>
          <a:ext cx="1397670" cy="485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Apalancamiento financiero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8330" y="3159613"/>
        <a:ext cx="1397670" cy="485120"/>
      </dsp:txXfrm>
    </dsp:sp>
    <dsp:sp modelId="{A660303D-C25A-4E8A-8A5F-78B0E3FAE288}">
      <dsp:nvSpPr>
        <dsp:cNvPr id="0" name=""/>
        <dsp:cNvSpPr/>
      </dsp:nvSpPr>
      <dsp:spPr>
        <a:xfrm>
          <a:off x="1670484" y="3843553"/>
          <a:ext cx="1397670" cy="485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 dependiente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0484" y="3843553"/>
        <a:ext cx="1397670" cy="485120"/>
      </dsp:txXfrm>
    </dsp:sp>
    <dsp:sp modelId="{CF487A70-0910-4F3D-BBD5-C1E5F2E49D4F}">
      <dsp:nvSpPr>
        <dsp:cNvPr id="0" name=""/>
        <dsp:cNvSpPr/>
      </dsp:nvSpPr>
      <dsp:spPr>
        <a:xfrm>
          <a:off x="3386267" y="3843553"/>
          <a:ext cx="1397670" cy="485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Razón de tesorería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6267" y="3843553"/>
        <a:ext cx="1397670" cy="485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693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65693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39E629F2-306B-4A20-96E8-D3E115596636}" type="datetimeFigureOut">
              <a:rPr lang="es-EC" smtClean="0"/>
              <a:t>19/6/2019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4" y="8846553"/>
            <a:ext cx="2971800" cy="465693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7F3B2AF9-0E1D-48A7-A1EA-8B873B6407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8396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693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5693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5AE86944-9B6F-4A5E-B2B2-72C93A9D583A}" type="datetimeFigureOut">
              <a:rPr lang="es-EC" smtClean="0"/>
              <a:t>19/6/2019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35" tIns="45717" rIns="91435" bIns="4571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4" y="8846553"/>
            <a:ext cx="2971800" cy="465693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CB13D4E0-B7EB-4029-984B-1D49C8B1074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46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37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063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12190413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4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0413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520" y="6245225"/>
            <a:ext cx="284443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058" y="6245225"/>
            <a:ext cx="386029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520" y="6245225"/>
            <a:ext cx="284443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058" y="6245225"/>
            <a:ext cx="386029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12190413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46" y="260351"/>
            <a:ext cx="1056079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47749" y="188640"/>
            <a:ext cx="38395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3311" y="1556793"/>
            <a:ext cx="109713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12190413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308726"/>
            <a:ext cx="10512115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3" y="6296025"/>
            <a:ext cx="8878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3" y="6245225"/>
            <a:ext cx="8878262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38806" r="7258" b="30597"/>
          <a:stretch/>
        </p:blipFill>
        <p:spPr bwMode="auto">
          <a:xfrm>
            <a:off x="8879154" y="5906861"/>
            <a:ext cx="3269288" cy="62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39272" y="3172326"/>
            <a:ext cx="72958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1150624" y="692696"/>
            <a:ext cx="11039789" cy="530781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s-EC" sz="16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EN FINANZAS Y AUDITORÍA</a:t>
            </a:r>
          </a:p>
          <a:p>
            <a:pPr marL="0" indent="0" algn="ctr">
              <a:buNone/>
            </a:pPr>
            <a:endParaRPr lang="es-EC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TITULACIÓN, PREVIO A LA OBTENCIÓN DEL TÍTULO DE </a:t>
            </a: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INGENIERÍAS </a:t>
            </a: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FINANZAS Y AUDITORÍA</a:t>
            </a:r>
            <a:endParaRPr lang="es-EC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</a:t>
            </a:r>
          </a:p>
          <a:p>
            <a:pPr marL="0" indent="0" algn="ctr">
              <a:buNone/>
            </a:pP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CADENA </a:t>
            </a: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VALVERDE, </a:t>
            </a: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SOFIA ALEJANDRA</a:t>
            </a:r>
          </a:p>
          <a:p>
            <a:pPr marL="0" indent="0" algn="ctr">
              <a:buNone/>
            </a:pP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MINA </a:t>
            </a: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BERRONES, </a:t>
            </a: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ERIKA JANNETH</a:t>
            </a:r>
          </a:p>
          <a:p>
            <a:pPr marL="0" indent="0" algn="ctr">
              <a:buNone/>
            </a:pP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“LIQUIDEZ-ENDEUDAMIENTO: ANÁLISIS CORRELACIONAL EN LAS PEQUEÑAS Y MEDIANAS EMPRESAS DEL SECTOR MANUFACTURERO DE SANGOLQUÍ” </a:t>
            </a:r>
            <a:endParaRPr lang="es-EC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ECON. MONCAYO </a:t>
            </a:r>
            <a:r>
              <a:rPr lang="es-EC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BONNE</a:t>
            </a: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LUIS </a:t>
            </a: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GUSTAVO</a:t>
            </a:r>
            <a:endParaRPr lang="es-EC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</a:p>
          <a:p>
            <a:pPr marL="0" indent="0" algn="ctr">
              <a:buNone/>
            </a:pPr>
            <a:endParaRPr lang="es-EC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6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1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90550" y="114221"/>
            <a:ext cx="3176865" cy="830939"/>
            <a:chOff x="201809" y="167228"/>
            <a:chExt cx="3176865" cy="830939"/>
          </a:xfrm>
        </p:grpSpPr>
        <p:grpSp>
          <p:nvGrpSpPr>
            <p:cNvPr id="3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6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4" name="TextBox 18"/>
            <p:cNvSpPr txBox="1"/>
            <p:nvPr/>
          </p:nvSpPr>
          <p:spPr>
            <a:xfrm>
              <a:off x="1336658" y="228756"/>
              <a:ext cx="185876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n-US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MARCO </a:t>
              </a:r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REFERENCIAL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218997" y="382642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3</a:t>
              </a:r>
              <a:endParaRPr lang="es-ES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99" y="1112043"/>
            <a:ext cx="1384290" cy="1944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145271" y="4127875"/>
            <a:ext cx="1384250" cy="180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6769" y="1112043"/>
            <a:ext cx="1443690" cy="1944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678" y="1124744"/>
            <a:ext cx="1431054" cy="1944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7792642" y="4127875"/>
            <a:ext cx="1359288" cy="1944000"/>
          </a:xfrm>
          <a:prstGeom prst="rect">
            <a:avLst/>
          </a:prstGeom>
        </p:spPr>
      </p:pic>
      <p:sp>
        <p:nvSpPr>
          <p:cNvPr id="15" name="Rectángulo redondeado 14"/>
          <p:cNvSpPr/>
          <p:nvPr/>
        </p:nvSpPr>
        <p:spPr>
          <a:xfrm>
            <a:off x="588774" y="3048664"/>
            <a:ext cx="2088232" cy="3044631"/>
          </a:xfrm>
          <a:prstGeom prst="roundRect">
            <a:avLst>
              <a:gd name="adj" fmla="val 1732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500" b="1" dirty="0">
                <a:solidFill>
                  <a:srgbClr val="000000"/>
                </a:solidFill>
              </a:rPr>
              <a:t>Elementos explicativos del endeudamiento de las empresas</a:t>
            </a:r>
          </a:p>
          <a:p>
            <a:pPr algn="ctr"/>
            <a:endParaRPr lang="es-EC" sz="1500" dirty="0">
              <a:solidFill>
                <a:srgbClr val="000000"/>
              </a:solidFill>
            </a:endParaRPr>
          </a:p>
          <a:p>
            <a:pPr algn="ctr"/>
            <a:r>
              <a:rPr lang="es-EC" sz="1500" dirty="0">
                <a:solidFill>
                  <a:srgbClr val="000000"/>
                </a:solidFill>
              </a:rPr>
              <a:t>Factores económicos externos </a:t>
            </a:r>
            <a:endParaRPr lang="es-EC" sz="1500" dirty="0" smtClean="0">
              <a:solidFill>
                <a:srgbClr val="000000"/>
              </a:solidFill>
            </a:endParaRPr>
          </a:p>
          <a:p>
            <a:pPr algn="ctr"/>
            <a:r>
              <a:rPr lang="es-EC" sz="1500" dirty="0" smtClean="0">
                <a:solidFill>
                  <a:srgbClr val="000000"/>
                </a:solidFill>
              </a:rPr>
              <a:t>Inadecuada estructura</a:t>
            </a:r>
          </a:p>
          <a:p>
            <a:pPr algn="ctr"/>
            <a:r>
              <a:rPr lang="es-EC" sz="1500" dirty="0" smtClean="0">
                <a:solidFill>
                  <a:srgbClr val="000000"/>
                </a:solidFill>
              </a:rPr>
              <a:t>Impacto de los costos.  </a:t>
            </a:r>
            <a:endParaRPr lang="es-ES" sz="1500" dirty="0">
              <a:solidFill>
                <a:srgbClr val="000000"/>
              </a:solidFill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5082089" y="3068743"/>
            <a:ext cx="2088232" cy="3024551"/>
          </a:xfrm>
          <a:prstGeom prst="roundRect">
            <a:avLst>
              <a:gd name="adj" fmla="val 17321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rgbClr val="000000"/>
                </a:solidFill>
              </a:rPr>
              <a:t>Acceso a la financiación en pymes colombianas: una mirada desde sus indicadores financieros </a:t>
            </a:r>
            <a:endParaRPr lang="es-EC" sz="1400" b="1" dirty="0" smtClean="0">
              <a:solidFill>
                <a:srgbClr val="000000"/>
              </a:solidFill>
            </a:endParaRPr>
          </a:p>
          <a:p>
            <a:pPr algn="ctr"/>
            <a:endParaRPr lang="es-EC" sz="1400" b="1" dirty="0" smtClean="0">
              <a:solidFill>
                <a:srgbClr val="000000"/>
              </a:solidFill>
            </a:endParaRPr>
          </a:p>
          <a:p>
            <a:pPr algn="ctr"/>
            <a:r>
              <a:rPr lang="es-ES" sz="1400" dirty="0" smtClean="0">
                <a:solidFill>
                  <a:srgbClr val="000000"/>
                </a:solidFill>
              </a:rPr>
              <a:t>Índices y fuentes de financiamiento, su </a:t>
            </a:r>
            <a:r>
              <a:rPr lang="es-ES" sz="1400" dirty="0" smtClean="0">
                <a:solidFill>
                  <a:schemeClr val="accent3">
                    <a:lumMod val="75000"/>
                  </a:schemeClr>
                </a:solidFill>
              </a:rPr>
              <a:t>relación e impacto </a:t>
            </a:r>
            <a:endParaRPr lang="es-E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7365036" y="1196752"/>
            <a:ext cx="2088232" cy="2938501"/>
          </a:xfrm>
          <a:prstGeom prst="roundRect">
            <a:avLst>
              <a:gd name="adj" fmla="val 17321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rgbClr val="000000"/>
                </a:solidFill>
              </a:rPr>
              <a:t>Análisis del impacto del nivel de endeudamiento en la rentabilidad </a:t>
            </a:r>
            <a:endParaRPr lang="es-EC" sz="1400" b="1" dirty="0" smtClean="0">
              <a:solidFill>
                <a:srgbClr val="000000"/>
              </a:solidFill>
            </a:endParaRPr>
          </a:p>
          <a:p>
            <a:pPr algn="ctr"/>
            <a:endParaRPr lang="es-ES" sz="1400" dirty="0" smtClean="0">
              <a:solidFill>
                <a:srgbClr val="000000"/>
              </a:solidFill>
            </a:endParaRPr>
          </a:p>
          <a:p>
            <a:pPr algn="ctr"/>
            <a:r>
              <a:rPr lang="es-ES" sz="1400" dirty="0">
                <a:solidFill>
                  <a:srgbClr val="000000"/>
                </a:solidFill>
              </a:rPr>
              <a:t>M</a:t>
            </a:r>
            <a:r>
              <a:rPr lang="es-ES" sz="1400" dirty="0" smtClean="0">
                <a:solidFill>
                  <a:srgbClr val="000000"/>
                </a:solidFill>
              </a:rPr>
              <a:t>ayor endeudamiento, mejor rentabilidad, se rechaza la hipótesis</a:t>
            </a:r>
            <a:endParaRPr lang="es-EC" sz="1400" dirty="0">
              <a:solidFill>
                <a:srgbClr val="000000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2791415" y="1196752"/>
            <a:ext cx="2088232" cy="2938501"/>
          </a:xfrm>
          <a:prstGeom prst="roundRect">
            <a:avLst>
              <a:gd name="adj" fmla="val 17321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000000"/>
                </a:solidFill>
              </a:rPr>
              <a:t>Evaluación de la gestión financiera: empresas del sector automotriz y actividades conexas en el atlántico </a:t>
            </a:r>
            <a:endParaRPr lang="es-ES" sz="1400" b="1" dirty="0" smtClean="0">
              <a:solidFill>
                <a:srgbClr val="000000"/>
              </a:solidFill>
            </a:endParaRPr>
          </a:p>
          <a:p>
            <a:pPr algn="ctr"/>
            <a:endParaRPr lang="es-ES" sz="1400" b="1" dirty="0" smtClean="0">
              <a:solidFill>
                <a:srgbClr val="000000"/>
              </a:solidFill>
            </a:endParaRPr>
          </a:p>
          <a:p>
            <a:pPr algn="ctr"/>
            <a:r>
              <a:rPr lang="es-E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Función objetivo </a:t>
            </a:r>
            <a:r>
              <a:rPr lang="es-ES" sz="1400" dirty="0" smtClean="0">
                <a:solidFill>
                  <a:srgbClr val="000000"/>
                </a:solidFill>
              </a:rPr>
              <a:t>de índices que contribuyen a la </a:t>
            </a:r>
            <a:r>
              <a:rPr lang="es-E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gestión financiera </a:t>
            </a:r>
            <a:r>
              <a:rPr lang="es-ES" sz="1400" dirty="0" smtClean="0">
                <a:solidFill>
                  <a:srgbClr val="000000"/>
                </a:solidFill>
              </a:rPr>
              <a:t>y sus relaciones.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9704498" y="3048664"/>
            <a:ext cx="2088232" cy="2756599"/>
          </a:xfrm>
          <a:prstGeom prst="roundRect">
            <a:avLst>
              <a:gd name="adj" fmla="val 17321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00" b="1" dirty="0">
                <a:solidFill>
                  <a:srgbClr val="000000"/>
                </a:solidFill>
              </a:rPr>
              <a:t>Análisis del riesgo de liquidez y nivel de endeudamiento de las pymes de servicio de comida por encargo en el distrito metropolitano de Quito</a:t>
            </a:r>
          </a:p>
          <a:p>
            <a:pPr algn="ctr"/>
            <a:endParaRPr lang="es-EC" sz="1300" b="1" dirty="0">
              <a:solidFill>
                <a:srgbClr val="000000"/>
              </a:solidFill>
            </a:endParaRPr>
          </a:p>
          <a:p>
            <a:pPr algn="ctr"/>
            <a:r>
              <a:rPr lang="es-EC" sz="1300" dirty="0">
                <a:solidFill>
                  <a:srgbClr val="000000"/>
                </a:solidFill>
              </a:rPr>
              <a:t>Mide el riesgo de liquidez y el nivel de endeudamiento </a:t>
            </a:r>
            <a:endParaRPr lang="es-ES" sz="1300" dirty="0">
              <a:solidFill>
                <a:srgbClr val="00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6299" y="1208096"/>
            <a:ext cx="1314085" cy="1140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Resultado de imagen para gestion financiera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754" y="4725145"/>
            <a:ext cx="1208014" cy="12027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para financiamient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372" y="1189768"/>
            <a:ext cx="1145538" cy="11494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sultado de imagen para mas deud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06" y="4869159"/>
            <a:ext cx="1152128" cy="12027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sultado de imagen para riesgo de liquidez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1" r="14391" b="3240"/>
          <a:stretch/>
        </p:blipFill>
        <p:spPr bwMode="auto">
          <a:xfrm>
            <a:off x="10145243" y="1187047"/>
            <a:ext cx="1206547" cy="11521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18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90550" y="114221"/>
            <a:ext cx="3176865" cy="830939"/>
            <a:chOff x="201809" y="167228"/>
            <a:chExt cx="3176865" cy="830939"/>
          </a:xfrm>
        </p:grpSpPr>
        <p:grpSp>
          <p:nvGrpSpPr>
            <p:cNvPr id="3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6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4" name="TextBox 18"/>
            <p:cNvSpPr txBox="1"/>
            <p:nvPr/>
          </p:nvSpPr>
          <p:spPr>
            <a:xfrm>
              <a:off x="1336658" y="228756"/>
              <a:ext cx="185876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n-US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MARCO </a:t>
              </a:r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REFERENCIAL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218997" y="382642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3</a:t>
              </a:r>
              <a:endParaRPr lang="es-ES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99" y="1112043"/>
            <a:ext cx="1384290" cy="1944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034531" y="4127875"/>
            <a:ext cx="1494990" cy="1944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6769" y="1112043"/>
            <a:ext cx="1443690" cy="1944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678" y="1124744"/>
            <a:ext cx="1431054" cy="1944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7792642" y="4127875"/>
            <a:ext cx="1359288" cy="1944000"/>
          </a:xfrm>
          <a:prstGeom prst="rect">
            <a:avLst/>
          </a:prstGeom>
        </p:spPr>
      </p:pic>
      <p:sp>
        <p:nvSpPr>
          <p:cNvPr id="15" name="Rectángulo redondeado 14"/>
          <p:cNvSpPr/>
          <p:nvPr/>
        </p:nvSpPr>
        <p:spPr>
          <a:xfrm>
            <a:off x="588774" y="3048664"/>
            <a:ext cx="2088232" cy="3044631"/>
          </a:xfrm>
          <a:prstGeom prst="roundRect">
            <a:avLst>
              <a:gd name="adj" fmla="val 1732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rgbClr val="000000"/>
                </a:solidFill>
              </a:rPr>
              <a:t>Diseño e implementación de un modelo de gestión financiera para mejorar el manejo de la liquidez y </a:t>
            </a:r>
            <a:r>
              <a:rPr lang="es-EC" sz="1400" b="1" dirty="0" smtClean="0">
                <a:solidFill>
                  <a:srgbClr val="000000"/>
                </a:solidFill>
              </a:rPr>
              <a:t>rentabilidad</a:t>
            </a:r>
          </a:p>
          <a:p>
            <a:pPr algn="ctr"/>
            <a:endParaRPr lang="es-EC" sz="1400" b="1" dirty="0">
              <a:solidFill>
                <a:srgbClr val="000000"/>
              </a:solidFill>
            </a:endParaRPr>
          </a:p>
          <a:p>
            <a:pPr algn="ctr"/>
            <a:r>
              <a:rPr lang="es-EC" sz="1400" dirty="0" smtClean="0">
                <a:solidFill>
                  <a:srgbClr val="000000"/>
                </a:solidFill>
              </a:rPr>
              <a:t>Información histórica muestra afectación de deuda en la </a:t>
            </a:r>
            <a:r>
              <a:rPr lang="es-EC" sz="1400" b="1" dirty="0" smtClean="0">
                <a:solidFill>
                  <a:schemeClr val="accent4">
                    <a:lumMod val="75000"/>
                  </a:schemeClr>
                </a:solidFill>
              </a:rPr>
              <a:t>liquidez y rentabilidad</a:t>
            </a:r>
            <a:endParaRPr lang="es-EC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5082089" y="3068743"/>
            <a:ext cx="2088232" cy="3024551"/>
          </a:xfrm>
          <a:prstGeom prst="roundRect">
            <a:avLst>
              <a:gd name="adj" fmla="val 17321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rgbClr val="000000"/>
                </a:solidFill>
              </a:rPr>
              <a:t>Responsabilidad social en las pymes latinoamericanas y españolas: limitaciones, objetivos y estrategias </a:t>
            </a:r>
            <a:endParaRPr lang="es-EC" sz="1400" b="1" dirty="0" smtClean="0">
              <a:solidFill>
                <a:srgbClr val="000000"/>
              </a:solidFill>
            </a:endParaRPr>
          </a:p>
          <a:p>
            <a:pPr algn="ctr"/>
            <a:endParaRPr lang="es-EC" sz="1400" b="1" dirty="0">
              <a:solidFill>
                <a:srgbClr val="000000"/>
              </a:solidFill>
            </a:endParaRPr>
          </a:p>
          <a:p>
            <a:pPr algn="ctr"/>
            <a:r>
              <a:rPr lang="es-EC" sz="1400" dirty="0" smtClean="0">
                <a:solidFill>
                  <a:srgbClr val="000000"/>
                </a:solidFill>
              </a:rPr>
              <a:t>Restricción por altos </a:t>
            </a:r>
            <a:r>
              <a:rPr lang="es-EC" sz="1400" b="1" dirty="0" smtClean="0">
                <a:solidFill>
                  <a:schemeClr val="accent3">
                    <a:lumMod val="75000"/>
                  </a:schemeClr>
                </a:solidFill>
              </a:rPr>
              <a:t>costos de financiamiento </a:t>
            </a:r>
            <a:r>
              <a:rPr lang="es-EC" sz="1400" dirty="0" smtClean="0">
                <a:solidFill>
                  <a:srgbClr val="000000"/>
                </a:solidFill>
              </a:rPr>
              <a:t>limitan el crecimiento</a:t>
            </a:r>
          </a:p>
          <a:p>
            <a:pPr algn="ctr"/>
            <a:r>
              <a:rPr lang="es-EC" sz="1400" dirty="0" smtClean="0">
                <a:solidFill>
                  <a:srgbClr val="000000"/>
                </a:solidFill>
              </a:rPr>
              <a:t>Mejora continua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7365036" y="1196752"/>
            <a:ext cx="2088232" cy="2938501"/>
          </a:xfrm>
          <a:prstGeom prst="roundRect">
            <a:avLst>
              <a:gd name="adj" fmla="val 17321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rgbClr val="000000"/>
                </a:solidFill>
              </a:rPr>
              <a:t>Estrategias financieras y su relación con los indicadores financieros de las pequeñas y medianas compañías que fabrican prendas de vestir en la provincia de Imbabura </a:t>
            </a:r>
            <a:endParaRPr lang="es-EC" sz="1200" b="1" dirty="0" smtClean="0">
              <a:solidFill>
                <a:srgbClr val="000000"/>
              </a:solidFill>
            </a:endParaRPr>
          </a:p>
          <a:p>
            <a:pPr algn="ctr"/>
            <a:endParaRPr lang="es-EC" sz="1200" b="1" dirty="0">
              <a:solidFill>
                <a:srgbClr val="000000"/>
              </a:solidFill>
            </a:endParaRPr>
          </a:p>
          <a:p>
            <a:pPr algn="ctr"/>
            <a:r>
              <a:rPr lang="es-EC" sz="1200" dirty="0" smtClean="0">
                <a:solidFill>
                  <a:srgbClr val="000000"/>
                </a:solidFill>
              </a:rPr>
              <a:t>Estrategias para el manejo</a:t>
            </a:r>
          </a:p>
          <a:p>
            <a:pPr algn="ctr"/>
            <a:r>
              <a:rPr lang="es-EC" sz="1200" dirty="0" smtClean="0">
                <a:solidFill>
                  <a:srgbClr val="000000"/>
                </a:solidFill>
              </a:rPr>
              <a:t>Cruce de variables para establecer relaciones</a:t>
            </a:r>
          </a:p>
          <a:p>
            <a:pPr algn="ctr"/>
            <a:r>
              <a:rPr lang="es-EC" sz="1200" dirty="0" smtClean="0">
                <a:solidFill>
                  <a:srgbClr val="000000"/>
                </a:solidFill>
              </a:rPr>
              <a:t>F financiamiento extras</a:t>
            </a:r>
            <a:endParaRPr lang="es-EC" sz="1200" dirty="0">
              <a:solidFill>
                <a:srgbClr val="000000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2791415" y="1196752"/>
            <a:ext cx="2088232" cy="2938501"/>
          </a:xfrm>
          <a:prstGeom prst="roundRect">
            <a:avLst>
              <a:gd name="adj" fmla="val 17321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rgbClr val="000000"/>
                </a:solidFill>
              </a:rPr>
              <a:t>Globalización: revolución industrial y sociedad de la </a:t>
            </a:r>
            <a:r>
              <a:rPr lang="es-EC" sz="1400" b="1" dirty="0" smtClean="0">
                <a:solidFill>
                  <a:srgbClr val="000000"/>
                </a:solidFill>
              </a:rPr>
              <a:t>información</a:t>
            </a:r>
          </a:p>
          <a:p>
            <a:pPr algn="ctr"/>
            <a:endParaRPr lang="es-EC" sz="1400" b="1" dirty="0">
              <a:solidFill>
                <a:srgbClr val="000000"/>
              </a:solidFill>
            </a:endParaRPr>
          </a:p>
          <a:p>
            <a:pPr algn="ctr"/>
            <a:r>
              <a:rPr lang="es-EC" sz="1400" dirty="0" smtClean="0">
                <a:solidFill>
                  <a:srgbClr val="000000"/>
                </a:solidFill>
              </a:rPr>
              <a:t>Acceso a nuevas oportunidades para las pymes y </a:t>
            </a:r>
            <a:r>
              <a:rPr lang="es-EC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asociación entre variables</a:t>
            </a:r>
            <a:endParaRPr lang="es-ES" sz="1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9704498" y="3048664"/>
            <a:ext cx="2088232" cy="2756599"/>
          </a:xfrm>
          <a:prstGeom prst="roundRect">
            <a:avLst>
              <a:gd name="adj" fmla="val 17321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00" b="1" dirty="0">
                <a:solidFill>
                  <a:srgbClr val="000000"/>
                </a:solidFill>
              </a:rPr>
              <a:t>Estructura económico-financiera de pequeñas y medianas empresas manufactureras Colombo-Venezolanas</a:t>
            </a:r>
            <a:endParaRPr lang="es-ES" sz="1300" dirty="0">
              <a:solidFill>
                <a:srgbClr val="000000"/>
              </a:solidFill>
            </a:endParaRPr>
          </a:p>
          <a:p>
            <a:pPr algn="ctr"/>
            <a:r>
              <a:rPr lang="es-EC" sz="1300" dirty="0">
                <a:solidFill>
                  <a:srgbClr val="000000"/>
                </a:solidFill>
              </a:rPr>
              <a:t>Contribución de las pymes a la economía</a:t>
            </a:r>
            <a:endParaRPr lang="es-ES" sz="1300" dirty="0">
              <a:solidFill>
                <a:srgbClr val="000000"/>
              </a:solidFill>
            </a:endParaRPr>
          </a:p>
          <a:p>
            <a:pPr algn="ctr"/>
            <a:r>
              <a:rPr lang="es-EC" sz="1300" dirty="0">
                <a:solidFill>
                  <a:srgbClr val="000000"/>
                </a:solidFill>
              </a:rPr>
              <a:t>Deuda a mediano plazo afecta </a:t>
            </a:r>
            <a:r>
              <a:rPr lang="es-EC" sz="1300" b="1" dirty="0">
                <a:solidFill>
                  <a:schemeClr val="accent1">
                    <a:lumMod val="75000"/>
                  </a:schemeClr>
                </a:solidFill>
              </a:rPr>
              <a:t>liquidez y solvencia </a:t>
            </a:r>
            <a:endParaRPr lang="es-ES" sz="13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94" y="1212776"/>
            <a:ext cx="1080120" cy="1080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n relacionada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554" y="1212776"/>
            <a:ext cx="1080120" cy="1080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globalizacion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7" r="24870"/>
          <a:stretch/>
        </p:blipFill>
        <p:spPr bwMode="auto">
          <a:xfrm>
            <a:off x="3154762" y="4797151"/>
            <a:ext cx="1254525" cy="12747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236" y="1181711"/>
            <a:ext cx="1314085" cy="1140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4" descr="Resultado de imagen para globalizacion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7" r="24870"/>
          <a:stretch/>
        </p:blipFill>
        <p:spPr bwMode="auto">
          <a:xfrm>
            <a:off x="7843123" y="4839524"/>
            <a:ext cx="1254525" cy="12747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7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7014" y="2744924"/>
            <a:ext cx="5184576" cy="1152128"/>
          </a:xfrm>
        </p:spPr>
        <p:txBody>
          <a:bodyPr/>
          <a:lstStyle/>
          <a:p>
            <a:pPr algn="ctr"/>
            <a:r>
              <a:rPr lang="es-EC" sz="4400" i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MARCO METODOLÓGICO</a:t>
            </a:r>
            <a:endParaRPr lang="es-EC" sz="4400" i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206774" y="332656"/>
            <a:ext cx="1296144" cy="4824536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41500" i="0" dirty="0" smtClean="0">
                <a:solidFill>
                  <a:schemeClr val="bg1"/>
                </a:solidFill>
                <a:effectLst/>
              </a:rPr>
              <a:t>4</a:t>
            </a:r>
            <a:endParaRPr lang="es-EC" sz="4150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452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o 46"/>
          <p:cNvGrpSpPr/>
          <p:nvPr/>
        </p:nvGrpSpPr>
        <p:grpSpPr>
          <a:xfrm>
            <a:off x="190550" y="184866"/>
            <a:ext cx="3600400" cy="1015663"/>
            <a:chOff x="201809" y="74868"/>
            <a:chExt cx="3176865" cy="1015663"/>
          </a:xfrm>
        </p:grpSpPr>
        <p:grpSp>
          <p:nvGrpSpPr>
            <p:cNvPr id="48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51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2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49" name="TextBox 18"/>
            <p:cNvSpPr txBox="1"/>
            <p:nvPr/>
          </p:nvSpPr>
          <p:spPr>
            <a:xfrm>
              <a:off x="1336658" y="74868"/>
              <a:ext cx="185876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n-US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MARCO </a:t>
              </a:r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METODOLÓGICO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CuadroTexto 49"/>
            <p:cNvSpPr txBox="1"/>
            <p:nvPr/>
          </p:nvSpPr>
          <p:spPr>
            <a:xfrm>
              <a:off x="218997" y="382642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183517" y="703338"/>
            <a:ext cx="9230872" cy="4754101"/>
            <a:chOff x="1616631" y="726510"/>
            <a:chExt cx="9230872" cy="4754101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19760" r="18500"/>
            <a:stretch/>
          </p:blipFill>
          <p:spPr>
            <a:xfrm>
              <a:off x="4850675" y="2855570"/>
              <a:ext cx="2494034" cy="1963321"/>
            </a:xfrm>
            <a:prstGeom prst="rect">
              <a:avLst/>
            </a:prstGeom>
          </p:spPr>
        </p:pic>
        <p:grpSp>
          <p:nvGrpSpPr>
            <p:cNvPr id="113" name="Grupo 112"/>
            <p:cNvGrpSpPr/>
            <p:nvPr/>
          </p:nvGrpSpPr>
          <p:grpSpPr>
            <a:xfrm>
              <a:off x="1616631" y="726510"/>
              <a:ext cx="9230872" cy="4754101"/>
              <a:chOff x="722383" y="1037452"/>
              <a:chExt cx="4460494" cy="3702140"/>
            </a:xfrm>
          </p:grpSpPr>
          <p:sp>
            <p:nvSpPr>
              <p:cNvPr id="109" name="TextBox 85"/>
              <p:cNvSpPr txBox="1"/>
              <p:nvPr/>
            </p:nvSpPr>
            <p:spPr>
              <a:xfrm>
                <a:off x="2497637" y="1037452"/>
                <a:ext cx="801861" cy="71902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lvl="0" algn="ctr"/>
                <a:r>
                  <a:rPr lang="es-EC" b="1" dirty="0">
                    <a:solidFill>
                      <a:schemeClr val="accent5"/>
                    </a:solidFill>
                  </a:rPr>
                  <a:t>Enfoque de </a:t>
                </a:r>
              </a:p>
              <a:p>
                <a:pPr lvl="0" algn="ctr"/>
                <a:r>
                  <a:rPr lang="es-EC" b="1" dirty="0" smtClean="0">
                    <a:solidFill>
                      <a:schemeClr val="accent5"/>
                    </a:solidFill>
                  </a:rPr>
                  <a:t>Investigación</a:t>
                </a:r>
                <a:endParaRPr lang="es-EC" b="1" dirty="0">
                  <a:solidFill>
                    <a:schemeClr val="accent5"/>
                  </a:solidFill>
                </a:endParaRPr>
              </a:p>
              <a:p>
                <a:pPr algn="ctr"/>
                <a:r>
                  <a:rPr lang="es-EC" dirty="0">
                    <a:solidFill>
                      <a:srgbClr val="000000"/>
                    </a:solidFill>
                  </a:rPr>
                  <a:t>Mixto</a:t>
                </a:r>
                <a:r>
                  <a:rPr lang="es-EC" dirty="0">
                    <a:solidFill>
                      <a:schemeClr val="accent5"/>
                    </a:solidFill>
                  </a:rPr>
                  <a:t> </a:t>
                </a:r>
              </a:p>
            </p:txBody>
          </p:sp>
          <p:sp>
            <p:nvSpPr>
              <p:cNvPr id="107" name="TextBox 88"/>
              <p:cNvSpPr txBox="1"/>
              <p:nvPr/>
            </p:nvSpPr>
            <p:spPr>
              <a:xfrm>
                <a:off x="991605" y="2110610"/>
                <a:ext cx="688217" cy="71902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 algn="ctr"/>
                <a:r>
                  <a:rPr lang="es-EC" b="1" dirty="0">
                    <a:solidFill>
                      <a:schemeClr val="accent4">
                        <a:lumMod val="75000"/>
                      </a:schemeClr>
                    </a:solidFill>
                  </a:rPr>
                  <a:t>Por la</a:t>
                </a:r>
              </a:p>
              <a:p>
                <a:pPr lvl="0" algn="ctr"/>
                <a:r>
                  <a:rPr lang="es-EC" b="1" dirty="0">
                    <a:solidFill>
                      <a:schemeClr val="accent4">
                        <a:lumMod val="75000"/>
                      </a:schemeClr>
                    </a:solidFill>
                  </a:rPr>
                  <a:t>F</a:t>
                </a:r>
                <a:r>
                  <a:rPr lang="es-EC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inalidad</a:t>
                </a:r>
                <a:endParaRPr lang="es-EC" b="1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s-EC" dirty="0" smtClean="0">
                    <a:solidFill>
                      <a:srgbClr val="000000"/>
                    </a:solidFill>
                  </a:rPr>
                  <a:t>Aplicada</a:t>
                </a:r>
                <a:endParaRPr lang="es-EC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TextBox 91"/>
              <p:cNvSpPr txBox="1"/>
              <p:nvPr/>
            </p:nvSpPr>
            <p:spPr>
              <a:xfrm>
                <a:off x="722383" y="3791339"/>
                <a:ext cx="925536" cy="71902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 algn="ctr"/>
                <a:r>
                  <a:rPr lang="es-EC" b="1" dirty="0">
                    <a:solidFill>
                      <a:schemeClr val="accent2">
                        <a:lumMod val="75000"/>
                      </a:schemeClr>
                    </a:solidFill>
                  </a:rPr>
                  <a:t>Por Fuentes </a:t>
                </a:r>
              </a:p>
              <a:p>
                <a:pPr lvl="0" algn="ctr"/>
                <a:r>
                  <a:rPr lang="es-EC" b="1" dirty="0">
                    <a:solidFill>
                      <a:schemeClr val="accent2">
                        <a:lumMod val="75000"/>
                      </a:schemeClr>
                    </a:solidFill>
                  </a:rPr>
                  <a:t>de Información</a:t>
                </a:r>
              </a:p>
              <a:p>
                <a:pPr lvl="0" algn="ctr"/>
                <a:r>
                  <a:rPr lang="es-EC" dirty="0">
                    <a:solidFill>
                      <a:srgbClr val="000000"/>
                    </a:solidFill>
                  </a:rPr>
                  <a:t>Mixto</a:t>
                </a:r>
              </a:p>
            </p:txBody>
          </p:sp>
          <p:grpSp>
            <p:nvGrpSpPr>
              <p:cNvPr id="112" name="Grupo 111"/>
              <p:cNvGrpSpPr/>
              <p:nvPr/>
            </p:nvGrpSpPr>
            <p:grpSpPr>
              <a:xfrm>
                <a:off x="2961055" y="2042537"/>
                <a:ext cx="2221822" cy="2697055"/>
                <a:chOff x="3745856" y="2013902"/>
                <a:chExt cx="2221822" cy="2697055"/>
              </a:xfrm>
            </p:grpSpPr>
            <p:sp>
              <p:nvSpPr>
                <p:cNvPr id="101" name="TextBox 99"/>
                <p:cNvSpPr txBox="1"/>
                <p:nvPr/>
              </p:nvSpPr>
              <p:spPr>
                <a:xfrm>
                  <a:off x="4989033" y="2170750"/>
                  <a:ext cx="805295" cy="719021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es-EC" b="1" dirty="0">
                      <a:solidFill>
                        <a:schemeClr val="accent6"/>
                      </a:solidFill>
                    </a:rPr>
                    <a:t>Por el Alcance</a:t>
                  </a:r>
                </a:p>
                <a:p>
                  <a:pPr lvl="0" algn="ctr"/>
                  <a:r>
                    <a:rPr lang="es-EC" dirty="0" smtClean="0">
                      <a:solidFill>
                        <a:srgbClr val="000000"/>
                      </a:solidFill>
                    </a:rPr>
                    <a:t>Correlacional</a:t>
                  </a:r>
                  <a:endParaRPr lang="es-EC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9" name="TextBox 97"/>
                <p:cNvSpPr txBox="1"/>
                <p:nvPr/>
              </p:nvSpPr>
              <p:spPr>
                <a:xfrm>
                  <a:off x="5054276" y="3776230"/>
                  <a:ext cx="913402" cy="934727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lvl="0" algn="ctr"/>
                  <a:r>
                    <a:rPr lang="es-EC" b="1" dirty="0">
                      <a:solidFill>
                        <a:schemeClr val="accent3">
                          <a:lumMod val="50000"/>
                        </a:schemeClr>
                      </a:solidFill>
                    </a:rPr>
                    <a:t>Por el Control </a:t>
                  </a:r>
                </a:p>
                <a:p>
                  <a:pPr lvl="0" algn="ctr"/>
                  <a:r>
                    <a:rPr lang="es-EC" b="1" dirty="0">
                      <a:solidFill>
                        <a:schemeClr val="accent3">
                          <a:lumMod val="50000"/>
                        </a:schemeClr>
                      </a:solidFill>
                    </a:rPr>
                    <a:t>de las </a:t>
                  </a:r>
                </a:p>
                <a:p>
                  <a:pPr lvl="0" algn="ctr"/>
                  <a:r>
                    <a:rPr lang="es-EC" b="1" dirty="0">
                      <a:solidFill>
                        <a:schemeClr val="accent3">
                          <a:lumMod val="50000"/>
                        </a:schemeClr>
                      </a:solidFill>
                    </a:rPr>
                    <a:t>Variables</a:t>
                  </a:r>
                </a:p>
                <a:p>
                  <a:pPr lvl="0" algn="ctr"/>
                  <a:r>
                    <a:rPr lang="es-EC" dirty="0">
                      <a:solidFill>
                        <a:srgbClr val="000000"/>
                      </a:solidFill>
                    </a:rPr>
                    <a:t>No Experimental</a:t>
                  </a:r>
                </a:p>
              </p:txBody>
            </p:sp>
            <p:sp>
              <p:nvSpPr>
                <p:cNvPr id="93" name="Shape 2554"/>
                <p:cNvSpPr/>
                <p:nvPr/>
              </p:nvSpPr>
              <p:spPr>
                <a:xfrm>
                  <a:off x="3745856" y="4099790"/>
                  <a:ext cx="464639" cy="422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855" y="18900"/>
                      </a:moveTo>
                      <a:cubicBezTo>
                        <a:pt x="7279" y="18900"/>
                        <a:pt x="6684" y="18827"/>
                        <a:pt x="6086" y="18683"/>
                      </a:cubicBezTo>
                      <a:cubicBezTo>
                        <a:pt x="6017" y="18666"/>
                        <a:pt x="5946" y="18658"/>
                        <a:pt x="5876" y="18658"/>
                      </a:cubicBezTo>
                      <a:cubicBezTo>
                        <a:pt x="5756" y="18658"/>
                        <a:pt x="5636" y="18682"/>
                        <a:pt x="5523" y="18729"/>
                      </a:cubicBezTo>
                      <a:lnTo>
                        <a:pt x="2957" y="19815"/>
                      </a:lnTo>
                      <a:lnTo>
                        <a:pt x="3365" y="18243"/>
                      </a:lnTo>
                      <a:cubicBezTo>
                        <a:pt x="3474" y="17827"/>
                        <a:pt x="3345" y="17380"/>
                        <a:pt x="3039" y="17108"/>
                      </a:cubicBezTo>
                      <a:cubicBezTo>
                        <a:pt x="1712" y="15926"/>
                        <a:pt x="982" y="14358"/>
                        <a:pt x="982" y="12690"/>
                      </a:cubicBezTo>
                      <a:cubicBezTo>
                        <a:pt x="982" y="9266"/>
                        <a:pt x="4065" y="6480"/>
                        <a:pt x="7855" y="6480"/>
                      </a:cubicBezTo>
                      <a:cubicBezTo>
                        <a:pt x="11644" y="6480"/>
                        <a:pt x="14727" y="9266"/>
                        <a:pt x="14727" y="12690"/>
                      </a:cubicBezTo>
                      <a:cubicBezTo>
                        <a:pt x="14727" y="16114"/>
                        <a:pt x="11644" y="18900"/>
                        <a:pt x="7855" y="18900"/>
                      </a:cubicBezTo>
                      <a:moveTo>
                        <a:pt x="7855" y="5400"/>
                      </a:moveTo>
                      <a:cubicBezTo>
                        <a:pt x="3517" y="5400"/>
                        <a:pt x="0" y="8664"/>
                        <a:pt x="0" y="12690"/>
                      </a:cubicBezTo>
                      <a:cubicBezTo>
                        <a:pt x="0" y="14758"/>
                        <a:pt x="932" y="16620"/>
                        <a:pt x="2422" y="17947"/>
                      </a:cubicBezTo>
                      <a:lnTo>
                        <a:pt x="1473" y="21600"/>
                      </a:lnTo>
                      <a:lnTo>
                        <a:pt x="5876" y="19738"/>
                      </a:lnTo>
                      <a:cubicBezTo>
                        <a:pt x="6509" y="19891"/>
                        <a:pt x="7169" y="19980"/>
                        <a:pt x="7855" y="19980"/>
                      </a:cubicBezTo>
                      <a:cubicBezTo>
                        <a:pt x="12192" y="19980"/>
                        <a:pt x="15709" y="16716"/>
                        <a:pt x="15709" y="12690"/>
                      </a:cubicBezTo>
                      <a:cubicBezTo>
                        <a:pt x="15709" y="8664"/>
                        <a:pt x="12192" y="5400"/>
                        <a:pt x="7855" y="5400"/>
                      </a:cubicBezTo>
                      <a:moveTo>
                        <a:pt x="21600" y="7290"/>
                      </a:moveTo>
                      <a:cubicBezTo>
                        <a:pt x="21600" y="3264"/>
                        <a:pt x="18084" y="0"/>
                        <a:pt x="13745" y="0"/>
                      </a:cubicBezTo>
                      <a:cubicBezTo>
                        <a:pt x="10506" y="0"/>
                        <a:pt x="7725" y="1821"/>
                        <a:pt x="6525" y="4422"/>
                      </a:cubicBezTo>
                      <a:cubicBezTo>
                        <a:pt x="6912" y="4367"/>
                        <a:pt x="7306" y="4332"/>
                        <a:pt x="7708" y="4326"/>
                      </a:cubicBezTo>
                      <a:cubicBezTo>
                        <a:pt x="8875" y="2394"/>
                        <a:pt x="11143" y="1080"/>
                        <a:pt x="13745" y="1080"/>
                      </a:cubicBezTo>
                      <a:cubicBezTo>
                        <a:pt x="17535" y="1080"/>
                        <a:pt x="20618" y="3866"/>
                        <a:pt x="20618" y="7290"/>
                      </a:cubicBezTo>
                      <a:cubicBezTo>
                        <a:pt x="20618" y="8958"/>
                        <a:pt x="19888" y="10526"/>
                        <a:pt x="18561" y="11707"/>
                      </a:cubicBezTo>
                      <a:cubicBezTo>
                        <a:pt x="18255" y="11980"/>
                        <a:pt x="18126" y="12428"/>
                        <a:pt x="18234" y="12843"/>
                      </a:cubicBezTo>
                      <a:lnTo>
                        <a:pt x="18643" y="14415"/>
                      </a:lnTo>
                      <a:lnTo>
                        <a:pt x="16613" y="13556"/>
                      </a:lnTo>
                      <a:cubicBezTo>
                        <a:pt x="16573" y="13922"/>
                        <a:pt x="16500" y="14278"/>
                        <a:pt x="16411" y="14628"/>
                      </a:cubicBezTo>
                      <a:lnTo>
                        <a:pt x="20127" y="16200"/>
                      </a:lnTo>
                      <a:lnTo>
                        <a:pt x="19178" y="12547"/>
                      </a:lnTo>
                      <a:cubicBezTo>
                        <a:pt x="20669" y="11220"/>
                        <a:pt x="21600" y="9358"/>
                        <a:pt x="21600" y="7290"/>
                      </a:cubicBezTo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lIns="14284" tIns="14284" rIns="14284" bIns="14284" anchor="ctr"/>
                <a:lstStyle/>
                <a:p>
                  <a:pPr defTabSz="171399">
                    <a:defRPr sz="3000" cap="none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400"/>
                </a:p>
              </p:txBody>
            </p:sp>
            <p:sp>
              <p:nvSpPr>
                <p:cNvPr id="98" name="Shape 2525"/>
                <p:cNvSpPr/>
                <p:nvPr/>
              </p:nvSpPr>
              <p:spPr>
                <a:xfrm>
                  <a:off x="3745856" y="2013902"/>
                  <a:ext cx="367718" cy="367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291" y="17673"/>
                      </a:moveTo>
                      <a:cubicBezTo>
                        <a:pt x="11562" y="17673"/>
                        <a:pt x="11782" y="17453"/>
                        <a:pt x="11782" y="17182"/>
                      </a:cubicBezTo>
                      <a:cubicBezTo>
                        <a:pt x="11782" y="16911"/>
                        <a:pt x="11562" y="16691"/>
                        <a:pt x="11291" y="16691"/>
                      </a:cubicBezTo>
                      <a:cubicBezTo>
                        <a:pt x="11020" y="16691"/>
                        <a:pt x="10800" y="16911"/>
                        <a:pt x="10800" y="17182"/>
                      </a:cubicBezTo>
                      <a:cubicBezTo>
                        <a:pt x="10800" y="17453"/>
                        <a:pt x="11020" y="17673"/>
                        <a:pt x="11291" y="17673"/>
                      </a:cubicBezTo>
                      <a:moveTo>
                        <a:pt x="17673" y="18655"/>
                      </a:moveTo>
                      <a:lnTo>
                        <a:pt x="13745" y="18655"/>
                      </a:lnTo>
                      <a:lnTo>
                        <a:pt x="13745" y="12273"/>
                      </a:lnTo>
                      <a:cubicBezTo>
                        <a:pt x="13745" y="12002"/>
                        <a:pt x="13525" y="11782"/>
                        <a:pt x="13255" y="11782"/>
                      </a:cubicBezTo>
                      <a:lnTo>
                        <a:pt x="8345" y="11782"/>
                      </a:lnTo>
                      <a:cubicBezTo>
                        <a:pt x="8075" y="11782"/>
                        <a:pt x="7855" y="12002"/>
                        <a:pt x="7855" y="12273"/>
                      </a:cubicBezTo>
                      <a:lnTo>
                        <a:pt x="7855" y="18655"/>
                      </a:lnTo>
                      <a:lnTo>
                        <a:pt x="3927" y="18655"/>
                      </a:lnTo>
                      <a:lnTo>
                        <a:pt x="3927" y="8058"/>
                      </a:lnTo>
                      <a:lnTo>
                        <a:pt x="10800" y="1185"/>
                      </a:lnTo>
                      <a:lnTo>
                        <a:pt x="17673" y="8058"/>
                      </a:lnTo>
                      <a:cubicBezTo>
                        <a:pt x="17673" y="8058"/>
                        <a:pt x="17673" y="18655"/>
                        <a:pt x="17673" y="18655"/>
                      </a:cubicBezTo>
                      <a:close/>
                      <a:moveTo>
                        <a:pt x="17673" y="20618"/>
                      </a:moveTo>
                      <a:lnTo>
                        <a:pt x="13745" y="20618"/>
                      </a:lnTo>
                      <a:lnTo>
                        <a:pt x="13745" y="19636"/>
                      </a:lnTo>
                      <a:lnTo>
                        <a:pt x="17673" y="19636"/>
                      </a:lnTo>
                      <a:cubicBezTo>
                        <a:pt x="17673" y="19636"/>
                        <a:pt x="17673" y="20618"/>
                        <a:pt x="17673" y="20618"/>
                      </a:cubicBezTo>
                      <a:close/>
                      <a:moveTo>
                        <a:pt x="12764" y="20618"/>
                      </a:moveTo>
                      <a:lnTo>
                        <a:pt x="8836" y="20618"/>
                      </a:lnTo>
                      <a:lnTo>
                        <a:pt x="8836" y="12764"/>
                      </a:lnTo>
                      <a:lnTo>
                        <a:pt x="12764" y="12764"/>
                      </a:lnTo>
                      <a:cubicBezTo>
                        <a:pt x="12764" y="12764"/>
                        <a:pt x="12764" y="20618"/>
                        <a:pt x="12764" y="20618"/>
                      </a:cubicBezTo>
                      <a:close/>
                      <a:moveTo>
                        <a:pt x="7855" y="20618"/>
                      </a:moveTo>
                      <a:lnTo>
                        <a:pt x="3927" y="20618"/>
                      </a:lnTo>
                      <a:lnTo>
                        <a:pt x="3927" y="19636"/>
                      </a:lnTo>
                      <a:lnTo>
                        <a:pt x="7855" y="19636"/>
                      </a:lnTo>
                      <a:cubicBezTo>
                        <a:pt x="7855" y="19636"/>
                        <a:pt x="7855" y="20618"/>
                        <a:pt x="7855" y="20618"/>
                      </a:cubicBezTo>
                      <a:close/>
                      <a:moveTo>
                        <a:pt x="14727" y="1964"/>
                      </a:moveTo>
                      <a:lnTo>
                        <a:pt x="16691" y="1964"/>
                      </a:lnTo>
                      <a:lnTo>
                        <a:pt x="16691" y="5688"/>
                      </a:lnTo>
                      <a:lnTo>
                        <a:pt x="14727" y="3724"/>
                      </a:lnTo>
                      <a:cubicBezTo>
                        <a:pt x="14727" y="3724"/>
                        <a:pt x="14727" y="1964"/>
                        <a:pt x="14727" y="1964"/>
                      </a:cubicBezTo>
                      <a:close/>
                      <a:moveTo>
                        <a:pt x="21456" y="10453"/>
                      </a:moveTo>
                      <a:lnTo>
                        <a:pt x="17673" y="6670"/>
                      </a:lnTo>
                      <a:lnTo>
                        <a:pt x="17673" y="1473"/>
                      </a:lnTo>
                      <a:cubicBezTo>
                        <a:pt x="17673" y="1202"/>
                        <a:pt x="17453" y="982"/>
                        <a:pt x="17182" y="982"/>
                      </a:cubicBezTo>
                      <a:lnTo>
                        <a:pt x="14236" y="982"/>
                      </a:lnTo>
                      <a:cubicBezTo>
                        <a:pt x="13966" y="982"/>
                        <a:pt x="13745" y="1202"/>
                        <a:pt x="13745" y="1473"/>
                      </a:cubicBezTo>
                      <a:lnTo>
                        <a:pt x="13745" y="2742"/>
                      </a:lnTo>
                      <a:lnTo>
                        <a:pt x="11147" y="144"/>
                      </a:lnTo>
                      <a:cubicBezTo>
                        <a:pt x="11058" y="55"/>
                        <a:pt x="10935" y="0"/>
                        <a:pt x="10800" y="0"/>
                      </a:cubicBezTo>
                      <a:cubicBezTo>
                        <a:pt x="10665" y="0"/>
                        <a:pt x="10542" y="55"/>
                        <a:pt x="10453" y="144"/>
                      </a:cubicBezTo>
                      <a:lnTo>
                        <a:pt x="144" y="10453"/>
                      </a:lnTo>
                      <a:cubicBezTo>
                        <a:pt x="55" y="10542"/>
                        <a:pt x="0" y="10665"/>
                        <a:pt x="0" y="10800"/>
                      </a:cubicBezTo>
                      <a:cubicBezTo>
                        <a:pt x="0" y="11072"/>
                        <a:pt x="220" y="11291"/>
                        <a:pt x="491" y="11291"/>
                      </a:cubicBezTo>
                      <a:cubicBezTo>
                        <a:pt x="626" y="11291"/>
                        <a:pt x="749" y="11236"/>
                        <a:pt x="838" y="11147"/>
                      </a:cubicBezTo>
                      <a:lnTo>
                        <a:pt x="2945" y="9040"/>
                      </a:lnTo>
                      <a:lnTo>
                        <a:pt x="2945" y="21109"/>
                      </a:lnTo>
                      <a:cubicBezTo>
                        <a:pt x="2945" y="21381"/>
                        <a:pt x="3166" y="21600"/>
                        <a:pt x="3436" y="21600"/>
                      </a:cubicBezTo>
                      <a:lnTo>
                        <a:pt x="18164" y="21600"/>
                      </a:lnTo>
                      <a:cubicBezTo>
                        <a:pt x="18434" y="21600"/>
                        <a:pt x="18655" y="21381"/>
                        <a:pt x="18655" y="21109"/>
                      </a:cubicBezTo>
                      <a:lnTo>
                        <a:pt x="18655" y="9040"/>
                      </a:lnTo>
                      <a:lnTo>
                        <a:pt x="20762" y="11147"/>
                      </a:lnTo>
                      <a:cubicBezTo>
                        <a:pt x="20851" y="11236"/>
                        <a:pt x="20974" y="11291"/>
                        <a:pt x="21109" y="11291"/>
                      </a:cubicBezTo>
                      <a:cubicBezTo>
                        <a:pt x="21380" y="11291"/>
                        <a:pt x="21600" y="11072"/>
                        <a:pt x="21600" y="10800"/>
                      </a:cubicBezTo>
                      <a:cubicBezTo>
                        <a:pt x="21600" y="10665"/>
                        <a:pt x="21545" y="10542"/>
                        <a:pt x="21456" y="10453"/>
                      </a:cubicBezTo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lIns="14284" tIns="14284" rIns="14284" bIns="14284" anchor="ctr"/>
                <a:lstStyle/>
                <a:p>
                  <a:pPr defTabSz="171399">
                    <a:defRPr sz="3000" cap="none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400"/>
                </a:p>
              </p:txBody>
            </p:sp>
          </p:grpSp>
        </p:grpSp>
        <p:sp>
          <p:nvSpPr>
            <p:cNvPr id="2" name="Flecha derecha 1"/>
            <p:cNvSpPr/>
            <p:nvPr/>
          </p:nvSpPr>
          <p:spPr>
            <a:xfrm rot="16200000">
              <a:off x="5619018" y="2101416"/>
              <a:ext cx="1056480" cy="303750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4" name="Flecha derecha 53"/>
            <p:cNvSpPr/>
            <p:nvPr/>
          </p:nvSpPr>
          <p:spPr>
            <a:xfrm rot="9546882">
              <a:off x="3675848" y="4106405"/>
              <a:ext cx="1141570" cy="267589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5" name="Flecha derecha 54"/>
            <p:cNvSpPr/>
            <p:nvPr/>
          </p:nvSpPr>
          <p:spPr>
            <a:xfrm rot="11496595">
              <a:off x="3700492" y="2629076"/>
              <a:ext cx="1262324" cy="261764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6" name="Flecha derecha 55"/>
            <p:cNvSpPr/>
            <p:nvPr/>
          </p:nvSpPr>
          <p:spPr>
            <a:xfrm rot="20527024">
              <a:off x="7425642" y="2623770"/>
              <a:ext cx="1217820" cy="288348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8" name="Flecha derecha 57"/>
            <p:cNvSpPr/>
            <p:nvPr/>
          </p:nvSpPr>
          <p:spPr>
            <a:xfrm rot="973452">
              <a:off x="7411400" y="4092552"/>
              <a:ext cx="1307030" cy="29668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307568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4367014" y="712845"/>
            <a:ext cx="2880320" cy="100811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Instrumentos de recolección</a:t>
            </a:r>
            <a:endParaRPr lang="es-EC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4943078" y="2348880"/>
            <a:ext cx="1728192" cy="74394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Varios</a:t>
            </a:r>
            <a:endParaRPr lang="es-EC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Flecha abajo 34"/>
          <p:cNvSpPr/>
          <p:nvPr/>
        </p:nvSpPr>
        <p:spPr>
          <a:xfrm>
            <a:off x="5655953" y="1818894"/>
            <a:ext cx="302440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Flecha abajo 35"/>
          <p:cNvSpPr/>
          <p:nvPr/>
        </p:nvSpPr>
        <p:spPr>
          <a:xfrm>
            <a:off x="5620022" y="3334239"/>
            <a:ext cx="432048" cy="62535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Flecha abajo 36"/>
          <p:cNvSpPr/>
          <p:nvPr/>
        </p:nvSpPr>
        <p:spPr>
          <a:xfrm rot="3789800">
            <a:off x="3956690" y="3148850"/>
            <a:ext cx="432048" cy="62535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Flecha abajo 37"/>
          <p:cNvSpPr/>
          <p:nvPr/>
        </p:nvSpPr>
        <p:spPr>
          <a:xfrm rot="18176161">
            <a:off x="7425064" y="3131459"/>
            <a:ext cx="432048" cy="62535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2"/>
          <a:srcRect l="9817" t="8622" r="12720" b="15370"/>
          <a:stretch/>
        </p:blipFill>
        <p:spPr>
          <a:xfrm>
            <a:off x="8999457" y="1521497"/>
            <a:ext cx="2714335" cy="2398714"/>
          </a:xfrm>
          <a:prstGeom prst="rect">
            <a:avLst/>
          </a:prstGeom>
        </p:spPr>
      </p:pic>
      <p:grpSp>
        <p:nvGrpSpPr>
          <p:cNvPr id="41" name="Grupo 40"/>
          <p:cNvGrpSpPr/>
          <p:nvPr/>
        </p:nvGrpSpPr>
        <p:grpSpPr>
          <a:xfrm>
            <a:off x="190550" y="184866"/>
            <a:ext cx="3600400" cy="1015663"/>
            <a:chOff x="201809" y="74868"/>
            <a:chExt cx="3176865" cy="1015663"/>
          </a:xfrm>
        </p:grpSpPr>
        <p:grpSp>
          <p:nvGrpSpPr>
            <p:cNvPr id="42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45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6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43" name="TextBox 18"/>
            <p:cNvSpPr txBox="1"/>
            <p:nvPr/>
          </p:nvSpPr>
          <p:spPr>
            <a:xfrm>
              <a:off x="1336658" y="74868"/>
              <a:ext cx="185876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n-US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MARCO </a:t>
              </a:r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METODOLÓGICO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CuadroTexto 43"/>
            <p:cNvSpPr txBox="1"/>
            <p:nvPr/>
          </p:nvSpPr>
          <p:spPr>
            <a:xfrm>
              <a:off x="218997" y="382642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19" name="Freeform: Shape 8">
            <a:extLst>
              <a:ext uri="{FF2B5EF4-FFF2-40B4-BE49-F238E27FC236}">
                <a16:creationId xmlns:a16="http://schemas.microsoft.com/office/drawing/2014/main" id="{B9E65F5C-7FA4-4C65-88D4-7855AACE471C}"/>
              </a:ext>
            </a:extLst>
          </p:cNvPr>
          <p:cNvSpPr>
            <a:spLocks/>
          </p:cNvSpPr>
          <p:nvPr/>
        </p:nvSpPr>
        <p:spPr bwMode="auto">
          <a:xfrm>
            <a:off x="4775072" y="4201004"/>
            <a:ext cx="2760293" cy="1028196"/>
          </a:xfrm>
          <a:custGeom>
            <a:avLst/>
            <a:gdLst>
              <a:gd name="connsiteX0" fmla="*/ 1087005 w 1173163"/>
              <a:gd name="connsiteY0" fmla="*/ 338137 h 850900"/>
              <a:gd name="connsiteX1" fmla="*/ 1087799 w 1173163"/>
              <a:gd name="connsiteY1" fmla="*/ 340913 h 850900"/>
              <a:gd name="connsiteX2" fmla="*/ 1087799 w 1173163"/>
              <a:gd name="connsiteY2" fmla="*/ 343292 h 850900"/>
              <a:gd name="connsiteX3" fmla="*/ 1092168 w 1173163"/>
              <a:gd name="connsiteY3" fmla="*/ 377792 h 850900"/>
              <a:gd name="connsiteX4" fmla="*/ 1093360 w 1173163"/>
              <a:gd name="connsiteY4" fmla="*/ 433706 h 850900"/>
              <a:gd name="connsiteX5" fmla="*/ 1090579 w 1173163"/>
              <a:gd name="connsiteY5" fmla="*/ 471775 h 850900"/>
              <a:gd name="connsiteX6" fmla="*/ 1085019 w 1173163"/>
              <a:gd name="connsiteY6" fmla="*/ 509844 h 850900"/>
              <a:gd name="connsiteX7" fmla="*/ 1076281 w 1173163"/>
              <a:gd name="connsiteY7" fmla="*/ 547516 h 850900"/>
              <a:gd name="connsiteX8" fmla="*/ 1063969 w 1173163"/>
              <a:gd name="connsiteY8" fmla="*/ 582412 h 850900"/>
              <a:gd name="connsiteX9" fmla="*/ 1048081 w 1173163"/>
              <a:gd name="connsiteY9" fmla="*/ 614533 h 850900"/>
              <a:gd name="connsiteX10" fmla="*/ 1038152 w 1173163"/>
              <a:gd name="connsiteY10" fmla="*/ 629205 h 850900"/>
              <a:gd name="connsiteX11" fmla="*/ 1027428 w 1173163"/>
              <a:gd name="connsiteY11" fmla="*/ 643878 h 850900"/>
              <a:gd name="connsiteX12" fmla="*/ 1001215 w 1173163"/>
              <a:gd name="connsiteY12" fmla="*/ 668860 h 850900"/>
              <a:gd name="connsiteX13" fmla="*/ 970632 w 1173163"/>
              <a:gd name="connsiteY13" fmla="*/ 688688 h 850900"/>
              <a:gd name="connsiteX14" fmla="*/ 937666 w 1173163"/>
              <a:gd name="connsiteY14" fmla="*/ 705343 h 850900"/>
              <a:gd name="connsiteX15" fmla="*/ 884445 w 1173163"/>
              <a:gd name="connsiteY15" fmla="*/ 723584 h 850900"/>
              <a:gd name="connsiteX16" fmla="*/ 810967 w 1173163"/>
              <a:gd name="connsiteY16" fmla="*/ 740636 h 850900"/>
              <a:gd name="connsiteX17" fmla="*/ 776810 w 1173163"/>
              <a:gd name="connsiteY17" fmla="*/ 746981 h 850900"/>
              <a:gd name="connsiteX18" fmla="*/ 737886 w 1173163"/>
              <a:gd name="connsiteY18" fmla="*/ 753325 h 850900"/>
              <a:gd name="connsiteX19" fmla="*/ 660834 w 1173163"/>
              <a:gd name="connsiteY19" fmla="*/ 762843 h 850900"/>
              <a:gd name="connsiteX20" fmla="*/ 582987 w 1173163"/>
              <a:gd name="connsiteY20" fmla="*/ 766015 h 850900"/>
              <a:gd name="connsiteX21" fmla="*/ 504744 w 1173163"/>
              <a:gd name="connsiteY21" fmla="*/ 762050 h 850900"/>
              <a:gd name="connsiteX22" fmla="*/ 466217 w 1173163"/>
              <a:gd name="connsiteY22" fmla="*/ 757688 h 850900"/>
              <a:gd name="connsiteX23" fmla="*/ 441990 w 1173163"/>
              <a:gd name="connsiteY23" fmla="*/ 754515 h 850900"/>
              <a:gd name="connsiteX24" fmla="*/ 392740 w 1173163"/>
              <a:gd name="connsiteY24" fmla="*/ 744601 h 850900"/>
              <a:gd name="connsiteX25" fmla="*/ 342298 w 1173163"/>
              <a:gd name="connsiteY25" fmla="*/ 731515 h 850900"/>
              <a:gd name="connsiteX26" fmla="*/ 291857 w 1173163"/>
              <a:gd name="connsiteY26" fmla="*/ 714464 h 850900"/>
              <a:gd name="connsiteX27" fmla="*/ 241812 w 1173163"/>
              <a:gd name="connsiteY27" fmla="*/ 693446 h 850900"/>
              <a:gd name="connsiteX28" fmla="*/ 194548 w 1173163"/>
              <a:gd name="connsiteY28" fmla="*/ 668860 h 850900"/>
              <a:gd name="connsiteX29" fmla="*/ 149667 w 1173163"/>
              <a:gd name="connsiteY29" fmla="*/ 640309 h 850900"/>
              <a:gd name="connsiteX30" fmla="*/ 108361 w 1173163"/>
              <a:gd name="connsiteY30" fmla="*/ 607395 h 850900"/>
              <a:gd name="connsiteX31" fmla="*/ 90488 w 1173163"/>
              <a:gd name="connsiteY31" fmla="*/ 589550 h 850900"/>
              <a:gd name="connsiteX32" fmla="*/ 110347 w 1173163"/>
              <a:gd name="connsiteY32" fmla="*/ 615326 h 850900"/>
              <a:gd name="connsiteX33" fmla="*/ 156419 w 1173163"/>
              <a:gd name="connsiteY33" fmla="*/ 662912 h 850900"/>
              <a:gd name="connsiteX34" fmla="*/ 207655 w 1173163"/>
              <a:gd name="connsiteY34" fmla="*/ 704153 h 850900"/>
              <a:gd name="connsiteX35" fmla="*/ 264849 w 1173163"/>
              <a:gd name="connsiteY35" fmla="*/ 739446 h 850900"/>
              <a:gd name="connsiteX36" fmla="*/ 326411 w 1173163"/>
              <a:gd name="connsiteY36" fmla="*/ 768394 h 850900"/>
              <a:gd name="connsiteX37" fmla="*/ 390754 w 1173163"/>
              <a:gd name="connsiteY37" fmla="*/ 791394 h 850900"/>
              <a:gd name="connsiteX38" fmla="*/ 457877 w 1173163"/>
              <a:gd name="connsiteY38" fmla="*/ 808049 h 850900"/>
              <a:gd name="connsiteX39" fmla="*/ 526985 w 1173163"/>
              <a:gd name="connsiteY39" fmla="*/ 818756 h 850900"/>
              <a:gd name="connsiteX40" fmla="*/ 596491 w 1173163"/>
              <a:gd name="connsiteY40" fmla="*/ 822325 h 850900"/>
              <a:gd name="connsiteX41" fmla="*/ 665600 w 1173163"/>
              <a:gd name="connsiteY41" fmla="*/ 819946 h 850900"/>
              <a:gd name="connsiteX42" fmla="*/ 733915 w 1173163"/>
              <a:gd name="connsiteY42" fmla="*/ 811222 h 850900"/>
              <a:gd name="connsiteX43" fmla="*/ 800243 w 1173163"/>
              <a:gd name="connsiteY43" fmla="*/ 794963 h 850900"/>
              <a:gd name="connsiteX44" fmla="*/ 864189 w 1173163"/>
              <a:gd name="connsiteY44" fmla="*/ 773153 h 850900"/>
              <a:gd name="connsiteX45" fmla="*/ 924559 w 1173163"/>
              <a:gd name="connsiteY45" fmla="*/ 743808 h 850900"/>
              <a:gd name="connsiteX46" fmla="*/ 980164 w 1173163"/>
              <a:gd name="connsiteY46" fmla="*/ 707722 h 850900"/>
              <a:gd name="connsiteX47" fmla="*/ 1029811 w 1173163"/>
              <a:gd name="connsiteY47" fmla="*/ 664895 h 850900"/>
              <a:gd name="connsiteX48" fmla="*/ 1052450 w 1173163"/>
              <a:gd name="connsiteY48" fmla="*/ 641102 h 850900"/>
              <a:gd name="connsiteX49" fmla="*/ 1064763 w 1173163"/>
              <a:gd name="connsiteY49" fmla="*/ 626033 h 850900"/>
              <a:gd name="connsiteX50" fmla="*/ 1088196 w 1173163"/>
              <a:gd name="connsiteY50" fmla="*/ 594705 h 850900"/>
              <a:gd name="connsiteX51" fmla="*/ 1107261 w 1173163"/>
              <a:gd name="connsiteY51" fmla="*/ 561792 h 850900"/>
              <a:gd name="connsiteX52" fmla="*/ 1121956 w 1173163"/>
              <a:gd name="connsiteY52" fmla="*/ 527292 h 850900"/>
              <a:gd name="connsiteX53" fmla="*/ 1131886 w 1173163"/>
              <a:gd name="connsiteY53" fmla="*/ 491999 h 850900"/>
              <a:gd name="connsiteX54" fmla="*/ 1135063 w 1173163"/>
              <a:gd name="connsiteY54" fmla="*/ 455913 h 850900"/>
              <a:gd name="connsiteX55" fmla="*/ 1130297 w 1173163"/>
              <a:gd name="connsiteY55" fmla="*/ 419430 h 850900"/>
              <a:gd name="connsiteX56" fmla="*/ 1116793 w 1173163"/>
              <a:gd name="connsiteY56" fmla="*/ 382947 h 850900"/>
              <a:gd name="connsiteX57" fmla="*/ 1106466 w 1173163"/>
              <a:gd name="connsiteY57" fmla="*/ 365103 h 850900"/>
              <a:gd name="connsiteX58" fmla="*/ 1097331 w 1173163"/>
              <a:gd name="connsiteY58" fmla="*/ 351223 h 850900"/>
              <a:gd name="connsiteX59" fmla="*/ 580258 w 1173163"/>
              <a:gd name="connsiteY59" fmla="*/ 127000 h 850900"/>
              <a:gd name="connsiteX60" fmla="*/ 539745 w 1173163"/>
              <a:gd name="connsiteY60" fmla="*/ 127397 h 850900"/>
              <a:gd name="connsiteX61" fmla="*/ 460707 w 1173163"/>
              <a:gd name="connsiteY61" fmla="*/ 134536 h 850900"/>
              <a:gd name="connsiteX62" fmla="*/ 382065 w 1173163"/>
              <a:gd name="connsiteY62" fmla="*/ 146831 h 850900"/>
              <a:gd name="connsiteX63" fmla="*/ 303820 w 1173163"/>
              <a:gd name="connsiteY63" fmla="*/ 163886 h 850900"/>
              <a:gd name="connsiteX64" fmla="*/ 264499 w 1173163"/>
              <a:gd name="connsiteY64" fmla="*/ 172611 h 850900"/>
              <a:gd name="connsiteX65" fmla="*/ 236300 w 1173163"/>
              <a:gd name="connsiteY65" fmla="*/ 179354 h 850900"/>
              <a:gd name="connsiteX66" fmla="*/ 180694 w 1173163"/>
              <a:gd name="connsiteY66" fmla="*/ 194425 h 850900"/>
              <a:gd name="connsiteX67" fmla="*/ 154481 w 1173163"/>
              <a:gd name="connsiteY67" fmla="*/ 203548 h 850900"/>
              <a:gd name="connsiteX68" fmla="*/ 144551 w 1173163"/>
              <a:gd name="connsiteY68" fmla="*/ 219412 h 850900"/>
              <a:gd name="connsiteX69" fmla="*/ 127075 w 1173163"/>
              <a:gd name="connsiteY69" fmla="*/ 252332 h 850900"/>
              <a:gd name="connsiteX70" fmla="*/ 114365 w 1173163"/>
              <a:gd name="connsiteY70" fmla="*/ 286837 h 850900"/>
              <a:gd name="connsiteX71" fmla="*/ 104833 w 1173163"/>
              <a:gd name="connsiteY71" fmla="*/ 322136 h 850900"/>
              <a:gd name="connsiteX72" fmla="*/ 100464 w 1173163"/>
              <a:gd name="connsiteY72" fmla="*/ 358625 h 850900"/>
              <a:gd name="connsiteX73" fmla="*/ 100464 w 1173163"/>
              <a:gd name="connsiteY73" fmla="*/ 395114 h 850900"/>
              <a:gd name="connsiteX74" fmla="*/ 105230 w 1173163"/>
              <a:gd name="connsiteY74" fmla="*/ 431603 h 850900"/>
              <a:gd name="connsiteX75" fmla="*/ 116351 w 1173163"/>
              <a:gd name="connsiteY75" fmla="*/ 468092 h 850900"/>
              <a:gd name="connsiteX76" fmla="*/ 123898 w 1173163"/>
              <a:gd name="connsiteY76" fmla="*/ 486336 h 850900"/>
              <a:gd name="connsiteX77" fmla="*/ 125486 w 1173163"/>
              <a:gd name="connsiteY77" fmla="*/ 491492 h 850900"/>
              <a:gd name="connsiteX78" fmla="*/ 122309 w 1173163"/>
              <a:gd name="connsiteY78" fmla="*/ 499425 h 850900"/>
              <a:gd name="connsiteX79" fmla="*/ 115160 w 1173163"/>
              <a:gd name="connsiteY79" fmla="*/ 503787 h 850900"/>
              <a:gd name="connsiteX80" fmla="*/ 106819 w 1173163"/>
              <a:gd name="connsiteY80" fmla="*/ 502201 h 850900"/>
              <a:gd name="connsiteX81" fmla="*/ 104039 w 1173163"/>
              <a:gd name="connsiteY81" fmla="*/ 498235 h 850900"/>
              <a:gd name="connsiteX82" fmla="*/ 95301 w 1173163"/>
              <a:gd name="connsiteY82" fmla="*/ 481180 h 850900"/>
              <a:gd name="connsiteX83" fmla="*/ 82194 w 1173163"/>
              <a:gd name="connsiteY83" fmla="*/ 447071 h 850900"/>
              <a:gd name="connsiteX84" fmla="*/ 74647 w 1173163"/>
              <a:gd name="connsiteY84" fmla="*/ 412565 h 850900"/>
              <a:gd name="connsiteX85" fmla="*/ 71073 w 1173163"/>
              <a:gd name="connsiteY85" fmla="*/ 378456 h 850900"/>
              <a:gd name="connsiteX86" fmla="*/ 71867 w 1173163"/>
              <a:gd name="connsiteY86" fmla="*/ 343950 h 850900"/>
              <a:gd name="connsiteX87" fmla="*/ 77825 w 1173163"/>
              <a:gd name="connsiteY87" fmla="*/ 309841 h 850900"/>
              <a:gd name="connsiteX88" fmla="*/ 86563 w 1173163"/>
              <a:gd name="connsiteY88" fmla="*/ 276525 h 850900"/>
              <a:gd name="connsiteX89" fmla="*/ 99272 w 1173163"/>
              <a:gd name="connsiteY89" fmla="*/ 244003 h 850900"/>
              <a:gd name="connsiteX90" fmla="*/ 106819 w 1173163"/>
              <a:gd name="connsiteY90" fmla="*/ 228138 h 850900"/>
              <a:gd name="connsiteX91" fmla="*/ 96492 w 1173163"/>
              <a:gd name="connsiteY91" fmla="*/ 235277 h 850900"/>
              <a:gd name="connsiteX92" fmla="*/ 78222 w 1173163"/>
              <a:gd name="connsiteY92" fmla="*/ 252728 h 850900"/>
              <a:gd name="connsiteX93" fmla="*/ 61540 w 1173163"/>
              <a:gd name="connsiteY93" fmla="*/ 272956 h 850900"/>
              <a:gd name="connsiteX94" fmla="*/ 48831 w 1173163"/>
              <a:gd name="connsiteY94" fmla="*/ 297149 h 850900"/>
              <a:gd name="connsiteX95" fmla="*/ 43270 w 1173163"/>
              <a:gd name="connsiteY95" fmla="*/ 310238 h 850900"/>
              <a:gd name="connsiteX96" fmla="*/ 38107 w 1173163"/>
              <a:gd name="connsiteY96" fmla="*/ 326499 h 850900"/>
              <a:gd name="connsiteX97" fmla="*/ 31752 w 1173163"/>
              <a:gd name="connsiteY97" fmla="*/ 358229 h 850900"/>
              <a:gd name="connsiteX98" fmla="*/ 30163 w 1173163"/>
              <a:gd name="connsiteY98" fmla="*/ 389958 h 850900"/>
              <a:gd name="connsiteX99" fmla="*/ 33341 w 1173163"/>
              <a:gd name="connsiteY99" fmla="*/ 421291 h 850900"/>
              <a:gd name="connsiteX100" fmla="*/ 40490 w 1173163"/>
              <a:gd name="connsiteY100" fmla="*/ 452227 h 850900"/>
              <a:gd name="connsiteX101" fmla="*/ 52008 w 1173163"/>
              <a:gd name="connsiteY101" fmla="*/ 481973 h 850900"/>
              <a:gd name="connsiteX102" fmla="*/ 66307 w 1173163"/>
              <a:gd name="connsiteY102" fmla="*/ 510927 h 850900"/>
              <a:gd name="connsiteX103" fmla="*/ 84180 w 1173163"/>
              <a:gd name="connsiteY103" fmla="*/ 537500 h 850900"/>
              <a:gd name="connsiteX104" fmla="*/ 94506 w 1173163"/>
              <a:gd name="connsiteY104" fmla="*/ 550588 h 850900"/>
              <a:gd name="connsiteX105" fmla="*/ 106025 w 1173163"/>
              <a:gd name="connsiteY105" fmla="*/ 563280 h 850900"/>
              <a:gd name="connsiteX106" fmla="*/ 129458 w 1173163"/>
              <a:gd name="connsiteY106" fmla="*/ 587870 h 850900"/>
              <a:gd name="connsiteX107" fmla="*/ 168779 w 1173163"/>
              <a:gd name="connsiteY107" fmla="*/ 620790 h 850900"/>
              <a:gd name="connsiteX108" fmla="*/ 226370 w 1173163"/>
              <a:gd name="connsiteY108" fmla="*/ 657279 h 850900"/>
              <a:gd name="connsiteX109" fmla="*/ 288727 w 1173163"/>
              <a:gd name="connsiteY109" fmla="*/ 686628 h 850900"/>
              <a:gd name="connsiteX110" fmla="*/ 354659 w 1173163"/>
              <a:gd name="connsiteY110" fmla="*/ 709236 h 850900"/>
              <a:gd name="connsiteX111" fmla="*/ 422577 w 1173163"/>
              <a:gd name="connsiteY111" fmla="*/ 725100 h 850900"/>
              <a:gd name="connsiteX112" fmla="*/ 490892 w 1173163"/>
              <a:gd name="connsiteY112" fmla="*/ 735016 h 850900"/>
              <a:gd name="connsiteX113" fmla="*/ 558810 w 1173163"/>
              <a:gd name="connsiteY113" fmla="*/ 739775 h 850900"/>
              <a:gd name="connsiteX114" fmla="*/ 592570 w 1173163"/>
              <a:gd name="connsiteY114" fmla="*/ 739775 h 850900"/>
              <a:gd name="connsiteX115" fmla="*/ 627522 w 1173163"/>
              <a:gd name="connsiteY115" fmla="*/ 738585 h 850900"/>
              <a:gd name="connsiteX116" fmla="*/ 697029 w 1173163"/>
              <a:gd name="connsiteY116" fmla="*/ 733033 h 850900"/>
              <a:gd name="connsiteX117" fmla="*/ 766535 w 1173163"/>
              <a:gd name="connsiteY117" fmla="*/ 722324 h 850900"/>
              <a:gd name="connsiteX118" fmla="*/ 834850 w 1173163"/>
              <a:gd name="connsiteY118" fmla="*/ 706856 h 850900"/>
              <a:gd name="connsiteX119" fmla="*/ 868213 w 1173163"/>
              <a:gd name="connsiteY119" fmla="*/ 697337 h 850900"/>
              <a:gd name="connsiteX120" fmla="*/ 888072 w 1173163"/>
              <a:gd name="connsiteY120" fmla="*/ 691784 h 850900"/>
              <a:gd name="connsiteX121" fmla="*/ 925407 w 1173163"/>
              <a:gd name="connsiteY121" fmla="*/ 679093 h 850900"/>
              <a:gd name="connsiteX122" fmla="*/ 961551 w 1173163"/>
              <a:gd name="connsiteY122" fmla="*/ 662038 h 850900"/>
              <a:gd name="connsiteX123" fmla="*/ 993325 w 1173163"/>
              <a:gd name="connsiteY123" fmla="*/ 639034 h 850900"/>
              <a:gd name="connsiteX124" fmla="*/ 1007227 w 1173163"/>
              <a:gd name="connsiteY124" fmla="*/ 623963 h 850900"/>
              <a:gd name="connsiteX125" fmla="*/ 1017156 w 1173163"/>
              <a:gd name="connsiteY125" fmla="*/ 611271 h 850900"/>
              <a:gd name="connsiteX126" fmla="*/ 1032646 w 1173163"/>
              <a:gd name="connsiteY126" fmla="*/ 582714 h 850900"/>
              <a:gd name="connsiteX127" fmla="*/ 1043767 w 1173163"/>
              <a:gd name="connsiteY127" fmla="*/ 552571 h 850900"/>
              <a:gd name="connsiteX128" fmla="*/ 1051711 w 1173163"/>
              <a:gd name="connsiteY128" fmla="*/ 520842 h 850900"/>
              <a:gd name="connsiteX129" fmla="*/ 1054888 w 1173163"/>
              <a:gd name="connsiteY129" fmla="*/ 504581 h 850900"/>
              <a:gd name="connsiteX130" fmla="*/ 1058860 w 1173163"/>
              <a:gd name="connsiteY130" fmla="*/ 479197 h 850900"/>
              <a:gd name="connsiteX131" fmla="*/ 1063626 w 1173163"/>
              <a:gd name="connsiteY131" fmla="*/ 427240 h 850900"/>
              <a:gd name="connsiteX132" fmla="*/ 1062832 w 1173163"/>
              <a:gd name="connsiteY132" fmla="*/ 374490 h 850900"/>
              <a:gd name="connsiteX133" fmla="*/ 1055285 w 1173163"/>
              <a:gd name="connsiteY133" fmla="*/ 323723 h 850900"/>
              <a:gd name="connsiteX134" fmla="*/ 1048136 w 1173163"/>
              <a:gd name="connsiteY134" fmla="*/ 299133 h 850900"/>
              <a:gd name="connsiteX135" fmla="*/ 1027880 w 1173163"/>
              <a:gd name="connsiteY135" fmla="*/ 283664 h 850900"/>
              <a:gd name="connsiteX136" fmla="*/ 985382 w 1173163"/>
              <a:gd name="connsiteY136" fmla="*/ 255901 h 850900"/>
              <a:gd name="connsiteX137" fmla="*/ 917067 w 1173163"/>
              <a:gd name="connsiteY137" fmla="*/ 220602 h 850900"/>
              <a:gd name="connsiteX138" fmla="*/ 872582 w 1173163"/>
              <a:gd name="connsiteY138" fmla="*/ 199978 h 850900"/>
              <a:gd name="connsiteX139" fmla="*/ 837631 w 1173163"/>
              <a:gd name="connsiteY139" fmla="*/ 184113 h 850900"/>
              <a:gd name="connsiteX140" fmla="*/ 766535 w 1173163"/>
              <a:gd name="connsiteY140" fmla="*/ 157936 h 850900"/>
              <a:gd name="connsiteX141" fmla="*/ 693454 w 1173163"/>
              <a:gd name="connsiteY141" fmla="*/ 138899 h 850900"/>
              <a:gd name="connsiteX142" fmla="*/ 618784 w 1173163"/>
              <a:gd name="connsiteY142" fmla="*/ 128587 h 850900"/>
              <a:gd name="connsiteX143" fmla="*/ 517457 w 1173163"/>
              <a:gd name="connsiteY143" fmla="*/ 28575 h 850900"/>
              <a:gd name="connsiteX144" fmla="*/ 450483 w 1173163"/>
              <a:gd name="connsiteY144" fmla="*/ 33725 h 850900"/>
              <a:gd name="connsiteX145" fmla="*/ 384698 w 1173163"/>
              <a:gd name="connsiteY145" fmla="*/ 46796 h 850900"/>
              <a:gd name="connsiteX146" fmla="*/ 322083 w 1173163"/>
              <a:gd name="connsiteY146" fmla="*/ 67393 h 850900"/>
              <a:gd name="connsiteX147" fmla="*/ 291964 w 1173163"/>
              <a:gd name="connsiteY147" fmla="*/ 81256 h 850900"/>
              <a:gd name="connsiteX148" fmla="*/ 266601 w 1173163"/>
              <a:gd name="connsiteY148" fmla="*/ 95119 h 850900"/>
              <a:gd name="connsiteX149" fmla="*/ 219838 w 1173163"/>
              <a:gd name="connsiteY149" fmla="*/ 129580 h 850900"/>
              <a:gd name="connsiteX150" fmla="*/ 198438 w 1173163"/>
              <a:gd name="connsiteY150" fmla="*/ 149385 h 850900"/>
              <a:gd name="connsiteX151" fmla="*/ 240842 w 1173163"/>
              <a:gd name="connsiteY151" fmla="*/ 138690 h 850900"/>
              <a:gd name="connsiteX152" fmla="*/ 324460 w 1173163"/>
              <a:gd name="connsiteY152" fmla="*/ 119281 h 850900"/>
              <a:gd name="connsiteX153" fmla="*/ 366468 w 1173163"/>
              <a:gd name="connsiteY153" fmla="*/ 110963 h 850900"/>
              <a:gd name="connsiteX154" fmla="*/ 409268 w 1173163"/>
              <a:gd name="connsiteY154" fmla="*/ 102645 h 850900"/>
              <a:gd name="connsiteX155" fmla="*/ 496057 w 1173163"/>
              <a:gd name="connsiteY155" fmla="*/ 91951 h 850900"/>
              <a:gd name="connsiteX156" fmla="*/ 582846 w 1173163"/>
              <a:gd name="connsiteY156" fmla="*/ 87990 h 850900"/>
              <a:gd name="connsiteX157" fmla="*/ 648235 w 1173163"/>
              <a:gd name="connsiteY157" fmla="*/ 91951 h 850900"/>
              <a:gd name="connsiteX158" fmla="*/ 691035 w 1173163"/>
              <a:gd name="connsiteY158" fmla="*/ 97892 h 850900"/>
              <a:gd name="connsiteX159" fmla="*/ 712831 w 1173163"/>
              <a:gd name="connsiteY159" fmla="*/ 102249 h 850900"/>
              <a:gd name="connsiteX160" fmla="*/ 751668 w 1173163"/>
              <a:gd name="connsiteY160" fmla="*/ 111359 h 850900"/>
              <a:gd name="connsiteX161" fmla="*/ 829739 w 1173163"/>
              <a:gd name="connsiteY161" fmla="*/ 137502 h 850900"/>
              <a:gd name="connsiteX162" fmla="*/ 906620 w 1173163"/>
              <a:gd name="connsiteY162" fmla="*/ 170378 h 850900"/>
              <a:gd name="connsiteX163" fmla="*/ 979935 w 1173163"/>
              <a:gd name="connsiteY163" fmla="*/ 209591 h 850900"/>
              <a:gd name="connsiteX164" fmla="*/ 1014413 w 1173163"/>
              <a:gd name="connsiteY164" fmla="*/ 230188 h 850900"/>
              <a:gd name="connsiteX165" fmla="*/ 1011639 w 1173163"/>
              <a:gd name="connsiteY165" fmla="*/ 225831 h 850900"/>
              <a:gd name="connsiteX166" fmla="*/ 1008469 w 1173163"/>
              <a:gd name="connsiteY166" fmla="*/ 221870 h 850900"/>
              <a:gd name="connsiteX167" fmla="*/ 999354 w 1173163"/>
              <a:gd name="connsiteY167" fmla="*/ 209591 h 850900"/>
              <a:gd name="connsiteX168" fmla="*/ 979539 w 1173163"/>
              <a:gd name="connsiteY168" fmla="*/ 187014 h 850900"/>
              <a:gd name="connsiteX169" fmla="*/ 945854 w 1173163"/>
              <a:gd name="connsiteY169" fmla="*/ 156118 h 850900"/>
              <a:gd name="connsiteX170" fmla="*/ 895524 w 1173163"/>
              <a:gd name="connsiteY170" fmla="*/ 121658 h 850900"/>
              <a:gd name="connsiteX171" fmla="*/ 841231 w 1173163"/>
              <a:gd name="connsiteY171" fmla="*/ 93931 h 850900"/>
              <a:gd name="connsiteX172" fmla="*/ 813491 w 1173163"/>
              <a:gd name="connsiteY172" fmla="*/ 82840 h 850900"/>
              <a:gd name="connsiteX173" fmla="*/ 782976 w 1173163"/>
              <a:gd name="connsiteY173" fmla="*/ 71354 h 850900"/>
              <a:gd name="connsiteX174" fmla="*/ 719568 w 1173163"/>
              <a:gd name="connsiteY174" fmla="*/ 52737 h 850900"/>
              <a:gd name="connsiteX175" fmla="*/ 653387 w 1173163"/>
              <a:gd name="connsiteY175" fmla="*/ 38874 h 850900"/>
              <a:gd name="connsiteX176" fmla="*/ 585224 w 1173163"/>
              <a:gd name="connsiteY176" fmla="*/ 30952 h 850900"/>
              <a:gd name="connsiteX177" fmla="*/ 505106 w 1173163"/>
              <a:gd name="connsiteY177" fmla="*/ 0 h 850900"/>
              <a:gd name="connsiteX178" fmla="*/ 590348 w 1173163"/>
              <a:gd name="connsiteY178" fmla="*/ 1189 h 850900"/>
              <a:gd name="connsiteX179" fmla="*/ 675986 w 1173163"/>
              <a:gd name="connsiteY179" fmla="*/ 11884 h 850900"/>
              <a:gd name="connsiteX180" fmla="*/ 759246 w 1173163"/>
              <a:gd name="connsiteY180" fmla="*/ 32087 h 850900"/>
              <a:gd name="connsiteX181" fmla="*/ 818716 w 1173163"/>
              <a:gd name="connsiteY181" fmla="*/ 53082 h 850900"/>
              <a:gd name="connsiteX182" fmla="*/ 856778 w 1173163"/>
              <a:gd name="connsiteY182" fmla="*/ 70116 h 850900"/>
              <a:gd name="connsiteX183" fmla="*/ 893253 w 1173163"/>
              <a:gd name="connsiteY183" fmla="*/ 88339 h 850900"/>
              <a:gd name="connsiteX184" fmla="*/ 927746 w 1173163"/>
              <a:gd name="connsiteY184" fmla="*/ 109334 h 850900"/>
              <a:gd name="connsiteX185" fmla="*/ 943605 w 1173163"/>
              <a:gd name="connsiteY185" fmla="*/ 120822 h 850900"/>
              <a:gd name="connsiteX186" fmla="*/ 963429 w 1173163"/>
              <a:gd name="connsiteY186" fmla="*/ 135479 h 850900"/>
              <a:gd name="connsiteX187" fmla="*/ 999112 w 1173163"/>
              <a:gd name="connsiteY187" fmla="*/ 167962 h 850900"/>
              <a:gd name="connsiteX188" fmla="*/ 1030036 w 1173163"/>
              <a:gd name="connsiteY188" fmla="*/ 204406 h 850900"/>
              <a:gd name="connsiteX189" fmla="*/ 1055014 w 1173163"/>
              <a:gd name="connsiteY189" fmla="*/ 244416 h 850900"/>
              <a:gd name="connsiteX190" fmla="*/ 1064926 w 1173163"/>
              <a:gd name="connsiteY190" fmla="*/ 266204 h 850900"/>
              <a:gd name="connsiteX191" fmla="*/ 1077217 w 1173163"/>
              <a:gd name="connsiteY191" fmla="*/ 276503 h 850900"/>
              <a:gd name="connsiteX192" fmla="*/ 1099816 w 1173163"/>
              <a:gd name="connsiteY192" fmla="*/ 297498 h 850900"/>
              <a:gd name="connsiteX193" fmla="*/ 1120829 w 1173163"/>
              <a:gd name="connsiteY193" fmla="*/ 320870 h 850900"/>
              <a:gd name="connsiteX194" fmla="*/ 1138670 w 1173163"/>
              <a:gd name="connsiteY194" fmla="*/ 346223 h 850900"/>
              <a:gd name="connsiteX195" fmla="*/ 1153736 w 1173163"/>
              <a:gd name="connsiteY195" fmla="*/ 372764 h 850900"/>
              <a:gd name="connsiteX196" fmla="*/ 1164441 w 1173163"/>
              <a:gd name="connsiteY196" fmla="*/ 401286 h 850900"/>
              <a:gd name="connsiteX197" fmla="*/ 1171181 w 1173163"/>
              <a:gd name="connsiteY197" fmla="*/ 430996 h 850900"/>
              <a:gd name="connsiteX198" fmla="*/ 1173163 w 1173163"/>
              <a:gd name="connsiteY198" fmla="*/ 462687 h 850900"/>
              <a:gd name="connsiteX199" fmla="*/ 1171577 w 1173163"/>
              <a:gd name="connsiteY199" fmla="*/ 478532 h 850900"/>
              <a:gd name="connsiteX200" fmla="*/ 1169595 w 1173163"/>
              <a:gd name="connsiteY200" fmla="*/ 496755 h 850900"/>
              <a:gd name="connsiteX201" fmla="*/ 1160476 w 1173163"/>
              <a:gd name="connsiteY201" fmla="*/ 531219 h 850900"/>
              <a:gd name="connsiteX202" fmla="*/ 1146600 w 1173163"/>
              <a:gd name="connsiteY202" fmla="*/ 564890 h 850900"/>
              <a:gd name="connsiteX203" fmla="*/ 1129155 w 1173163"/>
              <a:gd name="connsiteY203" fmla="*/ 597373 h 850900"/>
              <a:gd name="connsiteX204" fmla="*/ 1108142 w 1173163"/>
              <a:gd name="connsiteY204" fmla="*/ 627876 h 850900"/>
              <a:gd name="connsiteX205" fmla="*/ 1084353 w 1173163"/>
              <a:gd name="connsiteY205" fmla="*/ 657190 h 850900"/>
              <a:gd name="connsiteX206" fmla="*/ 1046292 w 1173163"/>
              <a:gd name="connsiteY206" fmla="*/ 696803 h 850900"/>
              <a:gd name="connsiteX207" fmla="*/ 1018935 w 1173163"/>
              <a:gd name="connsiteY207" fmla="*/ 719383 h 850900"/>
              <a:gd name="connsiteX208" fmla="*/ 1004662 w 1173163"/>
              <a:gd name="connsiteY208" fmla="*/ 730871 h 850900"/>
              <a:gd name="connsiteX209" fmla="*/ 974927 w 1173163"/>
              <a:gd name="connsiteY209" fmla="*/ 751866 h 850900"/>
              <a:gd name="connsiteX210" fmla="*/ 926557 w 1173163"/>
              <a:gd name="connsiteY210" fmla="*/ 779596 h 850900"/>
              <a:gd name="connsiteX211" fmla="*/ 857174 w 1173163"/>
              <a:gd name="connsiteY211" fmla="*/ 809306 h 850900"/>
              <a:gd name="connsiteX212" fmla="*/ 782637 w 1173163"/>
              <a:gd name="connsiteY212" fmla="*/ 831490 h 850900"/>
              <a:gd name="connsiteX213" fmla="*/ 705722 w 1173163"/>
              <a:gd name="connsiteY213" fmla="*/ 845354 h 850900"/>
              <a:gd name="connsiteX214" fmla="*/ 626427 w 1173163"/>
              <a:gd name="connsiteY214" fmla="*/ 850900 h 850900"/>
              <a:gd name="connsiteX215" fmla="*/ 546340 w 1173163"/>
              <a:gd name="connsiteY215" fmla="*/ 848920 h 850900"/>
              <a:gd name="connsiteX216" fmla="*/ 467045 w 1173163"/>
              <a:gd name="connsiteY216" fmla="*/ 839016 h 850900"/>
              <a:gd name="connsiteX217" fmla="*/ 389733 w 1173163"/>
              <a:gd name="connsiteY217" fmla="*/ 821190 h 850900"/>
              <a:gd name="connsiteX218" fmla="*/ 315592 w 1173163"/>
              <a:gd name="connsiteY218" fmla="*/ 795441 h 850900"/>
              <a:gd name="connsiteX219" fmla="*/ 245813 w 1173163"/>
              <a:gd name="connsiteY219" fmla="*/ 762166 h 850900"/>
              <a:gd name="connsiteX220" fmla="*/ 197444 w 1173163"/>
              <a:gd name="connsiteY220" fmla="*/ 731663 h 850900"/>
              <a:gd name="connsiteX221" fmla="*/ 166915 w 1173163"/>
              <a:gd name="connsiteY221" fmla="*/ 709084 h 850900"/>
              <a:gd name="connsiteX222" fmla="*/ 138766 w 1173163"/>
              <a:gd name="connsiteY222" fmla="*/ 684523 h 850900"/>
              <a:gd name="connsiteX223" fmla="*/ 112202 w 1173163"/>
              <a:gd name="connsiteY223" fmla="*/ 657982 h 850900"/>
              <a:gd name="connsiteX224" fmla="*/ 88017 w 1173163"/>
              <a:gd name="connsiteY224" fmla="*/ 629460 h 850900"/>
              <a:gd name="connsiteX225" fmla="*/ 66211 w 1173163"/>
              <a:gd name="connsiteY225" fmla="*/ 599354 h 850900"/>
              <a:gd name="connsiteX226" fmla="*/ 46784 w 1173163"/>
              <a:gd name="connsiteY226" fmla="*/ 566871 h 850900"/>
              <a:gd name="connsiteX227" fmla="*/ 29736 w 1173163"/>
              <a:gd name="connsiteY227" fmla="*/ 532407 h 850900"/>
              <a:gd name="connsiteX228" fmla="*/ 15859 w 1173163"/>
              <a:gd name="connsiteY228" fmla="*/ 496755 h 850900"/>
              <a:gd name="connsiteX229" fmla="*/ 4758 w 1173163"/>
              <a:gd name="connsiteY229" fmla="*/ 458726 h 850900"/>
              <a:gd name="connsiteX230" fmla="*/ 397 w 1173163"/>
              <a:gd name="connsiteY230" fmla="*/ 438523 h 850900"/>
              <a:gd name="connsiteX231" fmla="*/ 0 w 1173163"/>
              <a:gd name="connsiteY231" fmla="*/ 434957 h 850900"/>
              <a:gd name="connsiteX232" fmla="*/ 3172 w 1173163"/>
              <a:gd name="connsiteY232" fmla="*/ 429808 h 850900"/>
              <a:gd name="connsiteX233" fmla="*/ 5551 w 1173163"/>
              <a:gd name="connsiteY233" fmla="*/ 428223 h 850900"/>
              <a:gd name="connsiteX234" fmla="*/ 3172 w 1173163"/>
              <a:gd name="connsiteY234" fmla="*/ 414358 h 850900"/>
              <a:gd name="connsiteX235" fmla="*/ 1190 w 1173163"/>
              <a:gd name="connsiteY235" fmla="*/ 386233 h 850900"/>
              <a:gd name="connsiteX236" fmla="*/ 1586 w 1173163"/>
              <a:gd name="connsiteY236" fmla="*/ 358107 h 850900"/>
              <a:gd name="connsiteX237" fmla="*/ 5154 w 1173163"/>
              <a:gd name="connsiteY237" fmla="*/ 329585 h 850900"/>
              <a:gd name="connsiteX238" fmla="*/ 12291 w 1173163"/>
              <a:gd name="connsiteY238" fmla="*/ 301856 h 850900"/>
              <a:gd name="connsiteX239" fmla="*/ 22599 w 1173163"/>
              <a:gd name="connsiteY239" fmla="*/ 275711 h 850900"/>
              <a:gd name="connsiteX240" fmla="*/ 36079 w 1173163"/>
              <a:gd name="connsiteY240" fmla="*/ 250754 h 850900"/>
              <a:gd name="connsiteX241" fmla="*/ 52335 w 1173163"/>
              <a:gd name="connsiteY241" fmla="*/ 228175 h 850900"/>
              <a:gd name="connsiteX242" fmla="*/ 62246 w 1173163"/>
              <a:gd name="connsiteY242" fmla="*/ 217479 h 850900"/>
              <a:gd name="connsiteX243" fmla="*/ 71365 w 1173163"/>
              <a:gd name="connsiteY243" fmla="*/ 208764 h 850900"/>
              <a:gd name="connsiteX244" fmla="*/ 91585 w 1173163"/>
              <a:gd name="connsiteY244" fmla="*/ 193711 h 850900"/>
              <a:gd name="connsiteX245" fmla="*/ 124493 w 1173163"/>
              <a:gd name="connsiteY245" fmla="*/ 175092 h 850900"/>
              <a:gd name="connsiteX246" fmla="*/ 147488 w 1173163"/>
              <a:gd name="connsiteY246" fmla="*/ 166377 h 850900"/>
              <a:gd name="connsiteX247" fmla="*/ 163347 w 1173163"/>
              <a:gd name="connsiteY247" fmla="*/ 146571 h 850900"/>
              <a:gd name="connsiteX248" fmla="*/ 199822 w 1173163"/>
              <a:gd name="connsiteY248" fmla="*/ 110522 h 850900"/>
              <a:gd name="connsiteX249" fmla="*/ 239866 w 1173163"/>
              <a:gd name="connsiteY249" fmla="*/ 79624 h 850900"/>
              <a:gd name="connsiteX250" fmla="*/ 283082 w 1173163"/>
              <a:gd name="connsiteY250" fmla="*/ 53875 h 850900"/>
              <a:gd name="connsiteX251" fmla="*/ 305681 w 1173163"/>
              <a:gd name="connsiteY251" fmla="*/ 43575 h 850900"/>
              <a:gd name="connsiteX252" fmla="*/ 324315 w 1173163"/>
              <a:gd name="connsiteY252" fmla="*/ 36445 h 850900"/>
              <a:gd name="connsiteX253" fmla="*/ 362376 w 1173163"/>
              <a:gd name="connsiteY253" fmla="*/ 23768 h 850900"/>
              <a:gd name="connsiteX254" fmla="*/ 402024 w 1173163"/>
              <a:gd name="connsiteY254" fmla="*/ 13865 h 850900"/>
              <a:gd name="connsiteX255" fmla="*/ 442464 w 1173163"/>
              <a:gd name="connsiteY255" fmla="*/ 6735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1173163" h="850900">
                <a:moveTo>
                  <a:pt x="1087005" y="338137"/>
                </a:moveTo>
                <a:lnTo>
                  <a:pt x="1087799" y="340913"/>
                </a:lnTo>
                <a:lnTo>
                  <a:pt x="1087799" y="343292"/>
                </a:lnTo>
                <a:lnTo>
                  <a:pt x="1092168" y="377792"/>
                </a:lnTo>
                <a:lnTo>
                  <a:pt x="1093360" y="433706"/>
                </a:lnTo>
                <a:lnTo>
                  <a:pt x="1090579" y="471775"/>
                </a:lnTo>
                <a:lnTo>
                  <a:pt x="1085019" y="509844"/>
                </a:lnTo>
                <a:lnTo>
                  <a:pt x="1076281" y="547516"/>
                </a:lnTo>
                <a:lnTo>
                  <a:pt x="1063969" y="582412"/>
                </a:lnTo>
                <a:lnTo>
                  <a:pt x="1048081" y="614533"/>
                </a:lnTo>
                <a:lnTo>
                  <a:pt x="1038152" y="629205"/>
                </a:lnTo>
                <a:lnTo>
                  <a:pt x="1027428" y="643878"/>
                </a:lnTo>
                <a:lnTo>
                  <a:pt x="1001215" y="668860"/>
                </a:lnTo>
                <a:lnTo>
                  <a:pt x="970632" y="688688"/>
                </a:lnTo>
                <a:lnTo>
                  <a:pt x="937666" y="705343"/>
                </a:lnTo>
                <a:lnTo>
                  <a:pt x="884445" y="723584"/>
                </a:lnTo>
                <a:lnTo>
                  <a:pt x="810967" y="740636"/>
                </a:lnTo>
                <a:lnTo>
                  <a:pt x="776810" y="746981"/>
                </a:lnTo>
                <a:lnTo>
                  <a:pt x="737886" y="753325"/>
                </a:lnTo>
                <a:lnTo>
                  <a:pt x="660834" y="762843"/>
                </a:lnTo>
                <a:lnTo>
                  <a:pt x="582987" y="766015"/>
                </a:lnTo>
                <a:lnTo>
                  <a:pt x="504744" y="762050"/>
                </a:lnTo>
                <a:lnTo>
                  <a:pt x="466217" y="757688"/>
                </a:lnTo>
                <a:lnTo>
                  <a:pt x="441990" y="754515"/>
                </a:lnTo>
                <a:lnTo>
                  <a:pt x="392740" y="744601"/>
                </a:lnTo>
                <a:lnTo>
                  <a:pt x="342298" y="731515"/>
                </a:lnTo>
                <a:lnTo>
                  <a:pt x="291857" y="714464"/>
                </a:lnTo>
                <a:lnTo>
                  <a:pt x="241812" y="693446"/>
                </a:lnTo>
                <a:lnTo>
                  <a:pt x="194548" y="668860"/>
                </a:lnTo>
                <a:lnTo>
                  <a:pt x="149667" y="640309"/>
                </a:lnTo>
                <a:lnTo>
                  <a:pt x="108361" y="607395"/>
                </a:lnTo>
                <a:lnTo>
                  <a:pt x="90488" y="589550"/>
                </a:lnTo>
                <a:lnTo>
                  <a:pt x="110347" y="615326"/>
                </a:lnTo>
                <a:lnTo>
                  <a:pt x="156419" y="662912"/>
                </a:lnTo>
                <a:lnTo>
                  <a:pt x="207655" y="704153"/>
                </a:lnTo>
                <a:lnTo>
                  <a:pt x="264849" y="739446"/>
                </a:lnTo>
                <a:lnTo>
                  <a:pt x="326411" y="768394"/>
                </a:lnTo>
                <a:lnTo>
                  <a:pt x="390754" y="791394"/>
                </a:lnTo>
                <a:lnTo>
                  <a:pt x="457877" y="808049"/>
                </a:lnTo>
                <a:lnTo>
                  <a:pt x="526985" y="818756"/>
                </a:lnTo>
                <a:lnTo>
                  <a:pt x="596491" y="822325"/>
                </a:lnTo>
                <a:lnTo>
                  <a:pt x="665600" y="819946"/>
                </a:lnTo>
                <a:lnTo>
                  <a:pt x="733915" y="811222"/>
                </a:lnTo>
                <a:lnTo>
                  <a:pt x="800243" y="794963"/>
                </a:lnTo>
                <a:lnTo>
                  <a:pt x="864189" y="773153"/>
                </a:lnTo>
                <a:lnTo>
                  <a:pt x="924559" y="743808"/>
                </a:lnTo>
                <a:lnTo>
                  <a:pt x="980164" y="707722"/>
                </a:lnTo>
                <a:lnTo>
                  <a:pt x="1029811" y="664895"/>
                </a:lnTo>
                <a:lnTo>
                  <a:pt x="1052450" y="641102"/>
                </a:lnTo>
                <a:lnTo>
                  <a:pt x="1064763" y="626033"/>
                </a:lnTo>
                <a:lnTo>
                  <a:pt x="1088196" y="594705"/>
                </a:lnTo>
                <a:lnTo>
                  <a:pt x="1107261" y="561792"/>
                </a:lnTo>
                <a:lnTo>
                  <a:pt x="1121956" y="527292"/>
                </a:lnTo>
                <a:lnTo>
                  <a:pt x="1131886" y="491999"/>
                </a:lnTo>
                <a:lnTo>
                  <a:pt x="1135063" y="455913"/>
                </a:lnTo>
                <a:lnTo>
                  <a:pt x="1130297" y="419430"/>
                </a:lnTo>
                <a:lnTo>
                  <a:pt x="1116793" y="382947"/>
                </a:lnTo>
                <a:lnTo>
                  <a:pt x="1106466" y="365103"/>
                </a:lnTo>
                <a:lnTo>
                  <a:pt x="1097331" y="351223"/>
                </a:lnTo>
                <a:close/>
                <a:moveTo>
                  <a:pt x="580258" y="127000"/>
                </a:moveTo>
                <a:lnTo>
                  <a:pt x="539745" y="127397"/>
                </a:lnTo>
                <a:lnTo>
                  <a:pt x="460707" y="134536"/>
                </a:lnTo>
                <a:lnTo>
                  <a:pt x="382065" y="146831"/>
                </a:lnTo>
                <a:lnTo>
                  <a:pt x="303820" y="163886"/>
                </a:lnTo>
                <a:lnTo>
                  <a:pt x="264499" y="172611"/>
                </a:lnTo>
                <a:lnTo>
                  <a:pt x="236300" y="179354"/>
                </a:lnTo>
                <a:lnTo>
                  <a:pt x="180694" y="194425"/>
                </a:lnTo>
                <a:lnTo>
                  <a:pt x="154481" y="203548"/>
                </a:lnTo>
                <a:lnTo>
                  <a:pt x="144551" y="219412"/>
                </a:lnTo>
                <a:lnTo>
                  <a:pt x="127075" y="252332"/>
                </a:lnTo>
                <a:lnTo>
                  <a:pt x="114365" y="286837"/>
                </a:lnTo>
                <a:lnTo>
                  <a:pt x="104833" y="322136"/>
                </a:lnTo>
                <a:lnTo>
                  <a:pt x="100464" y="358625"/>
                </a:lnTo>
                <a:lnTo>
                  <a:pt x="100464" y="395114"/>
                </a:lnTo>
                <a:lnTo>
                  <a:pt x="105230" y="431603"/>
                </a:lnTo>
                <a:lnTo>
                  <a:pt x="116351" y="468092"/>
                </a:lnTo>
                <a:lnTo>
                  <a:pt x="123898" y="486336"/>
                </a:lnTo>
                <a:lnTo>
                  <a:pt x="125486" y="491492"/>
                </a:lnTo>
                <a:lnTo>
                  <a:pt x="122309" y="499425"/>
                </a:lnTo>
                <a:lnTo>
                  <a:pt x="115160" y="503787"/>
                </a:lnTo>
                <a:lnTo>
                  <a:pt x="106819" y="502201"/>
                </a:lnTo>
                <a:lnTo>
                  <a:pt x="104039" y="498235"/>
                </a:lnTo>
                <a:lnTo>
                  <a:pt x="95301" y="481180"/>
                </a:lnTo>
                <a:lnTo>
                  <a:pt x="82194" y="447071"/>
                </a:lnTo>
                <a:lnTo>
                  <a:pt x="74647" y="412565"/>
                </a:lnTo>
                <a:lnTo>
                  <a:pt x="71073" y="378456"/>
                </a:lnTo>
                <a:lnTo>
                  <a:pt x="71867" y="343950"/>
                </a:lnTo>
                <a:lnTo>
                  <a:pt x="77825" y="309841"/>
                </a:lnTo>
                <a:lnTo>
                  <a:pt x="86563" y="276525"/>
                </a:lnTo>
                <a:lnTo>
                  <a:pt x="99272" y="244003"/>
                </a:lnTo>
                <a:lnTo>
                  <a:pt x="106819" y="228138"/>
                </a:lnTo>
                <a:lnTo>
                  <a:pt x="96492" y="235277"/>
                </a:lnTo>
                <a:lnTo>
                  <a:pt x="78222" y="252728"/>
                </a:lnTo>
                <a:lnTo>
                  <a:pt x="61540" y="272956"/>
                </a:lnTo>
                <a:lnTo>
                  <a:pt x="48831" y="297149"/>
                </a:lnTo>
                <a:lnTo>
                  <a:pt x="43270" y="310238"/>
                </a:lnTo>
                <a:lnTo>
                  <a:pt x="38107" y="326499"/>
                </a:lnTo>
                <a:lnTo>
                  <a:pt x="31752" y="358229"/>
                </a:lnTo>
                <a:lnTo>
                  <a:pt x="30163" y="389958"/>
                </a:lnTo>
                <a:lnTo>
                  <a:pt x="33341" y="421291"/>
                </a:lnTo>
                <a:lnTo>
                  <a:pt x="40490" y="452227"/>
                </a:lnTo>
                <a:lnTo>
                  <a:pt x="52008" y="481973"/>
                </a:lnTo>
                <a:lnTo>
                  <a:pt x="66307" y="510927"/>
                </a:lnTo>
                <a:lnTo>
                  <a:pt x="84180" y="537500"/>
                </a:lnTo>
                <a:lnTo>
                  <a:pt x="94506" y="550588"/>
                </a:lnTo>
                <a:lnTo>
                  <a:pt x="106025" y="563280"/>
                </a:lnTo>
                <a:lnTo>
                  <a:pt x="129458" y="587870"/>
                </a:lnTo>
                <a:lnTo>
                  <a:pt x="168779" y="620790"/>
                </a:lnTo>
                <a:lnTo>
                  <a:pt x="226370" y="657279"/>
                </a:lnTo>
                <a:lnTo>
                  <a:pt x="288727" y="686628"/>
                </a:lnTo>
                <a:lnTo>
                  <a:pt x="354659" y="709236"/>
                </a:lnTo>
                <a:lnTo>
                  <a:pt x="422577" y="725100"/>
                </a:lnTo>
                <a:lnTo>
                  <a:pt x="490892" y="735016"/>
                </a:lnTo>
                <a:lnTo>
                  <a:pt x="558810" y="739775"/>
                </a:lnTo>
                <a:lnTo>
                  <a:pt x="592570" y="739775"/>
                </a:lnTo>
                <a:lnTo>
                  <a:pt x="627522" y="738585"/>
                </a:lnTo>
                <a:lnTo>
                  <a:pt x="697029" y="733033"/>
                </a:lnTo>
                <a:lnTo>
                  <a:pt x="766535" y="722324"/>
                </a:lnTo>
                <a:lnTo>
                  <a:pt x="834850" y="706856"/>
                </a:lnTo>
                <a:lnTo>
                  <a:pt x="868213" y="697337"/>
                </a:lnTo>
                <a:lnTo>
                  <a:pt x="888072" y="691784"/>
                </a:lnTo>
                <a:lnTo>
                  <a:pt x="925407" y="679093"/>
                </a:lnTo>
                <a:lnTo>
                  <a:pt x="961551" y="662038"/>
                </a:lnTo>
                <a:lnTo>
                  <a:pt x="993325" y="639034"/>
                </a:lnTo>
                <a:lnTo>
                  <a:pt x="1007227" y="623963"/>
                </a:lnTo>
                <a:lnTo>
                  <a:pt x="1017156" y="611271"/>
                </a:lnTo>
                <a:lnTo>
                  <a:pt x="1032646" y="582714"/>
                </a:lnTo>
                <a:lnTo>
                  <a:pt x="1043767" y="552571"/>
                </a:lnTo>
                <a:lnTo>
                  <a:pt x="1051711" y="520842"/>
                </a:lnTo>
                <a:lnTo>
                  <a:pt x="1054888" y="504581"/>
                </a:lnTo>
                <a:lnTo>
                  <a:pt x="1058860" y="479197"/>
                </a:lnTo>
                <a:lnTo>
                  <a:pt x="1063626" y="427240"/>
                </a:lnTo>
                <a:lnTo>
                  <a:pt x="1062832" y="374490"/>
                </a:lnTo>
                <a:lnTo>
                  <a:pt x="1055285" y="323723"/>
                </a:lnTo>
                <a:lnTo>
                  <a:pt x="1048136" y="299133"/>
                </a:lnTo>
                <a:lnTo>
                  <a:pt x="1027880" y="283664"/>
                </a:lnTo>
                <a:lnTo>
                  <a:pt x="985382" y="255901"/>
                </a:lnTo>
                <a:lnTo>
                  <a:pt x="917067" y="220602"/>
                </a:lnTo>
                <a:lnTo>
                  <a:pt x="872582" y="199978"/>
                </a:lnTo>
                <a:lnTo>
                  <a:pt x="837631" y="184113"/>
                </a:lnTo>
                <a:lnTo>
                  <a:pt x="766535" y="157936"/>
                </a:lnTo>
                <a:lnTo>
                  <a:pt x="693454" y="138899"/>
                </a:lnTo>
                <a:lnTo>
                  <a:pt x="618784" y="128587"/>
                </a:lnTo>
                <a:close/>
                <a:moveTo>
                  <a:pt x="517457" y="28575"/>
                </a:moveTo>
                <a:lnTo>
                  <a:pt x="450483" y="33725"/>
                </a:lnTo>
                <a:lnTo>
                  <a:pt x="384698" y="46796"/>
                </a:lnTo>
                <a:lnTo>
                  <a:pt x="322083" y="67393"/>
                </a:lnTo>
                <a:lnTo>
                  <a:pt x="291964" y="81256"/>
                </a:lnTo>
                <a:lnTo>
                  <a:pt x="266601" y="95119"/>
                </a:lnTo>
                <a:lnTo>
                  <a:pt x="219838" y="129580"/>
                </a:lnTo>
                <a:lnTo>
                  <a:pt x="198438" y="149385"/>
                </a:lnTo>
                <a:lnTo>
                  <a:pt x="240842" y="138690"/>
                </a:lnTo>
                <a:lnTo>
                  <a:pt x="324460" y="119281"/>
                </a:lnTo>
                <a:lnTo>
                  <a:pt x="366468" y="110963"/>
                </a:lnTo>
                <a:lnTo>
                  <a:pt x="409268" y="102645"/>
                </a:lnTo>
                <a:lnTo>
                  <a:pt x="496057" y="91951"/>
                </a:lnTo>
                <a:lnTo>
                  <a:pt x="582846" y="87990"/>
                </a:lnTo>
                <a:lnTo>
                  <a:pt x="648235" y="91951"/>
                </a:lnTo>
                <a:lnTo>
                  <a:pt x="691035" y="97892"/>
                </a:lnTo>
                <a:lnTo>
                  <a:pt x="712831" y="102249"/>
                </a:lnTo>
                <a:lnTo>
                  <a:pt x="751668" y="111359"/>
                </a:lnTo>
                <a:lnTo>
                  <a:pt x="829739" y="137502"/>
                </a:lnTo>
                <a:lnTo>
                  <a:pt x="906620" y="170378"/>
                </a:lnTo>
                <a:lnTo>
                  <a:pt x="979935" y="209591"/>
                </a:lnTo>
                <a:lnTo>
                  <a:pt x="1014413" y="230188"/>
                </a:lnTo>
                <a:lnTo>
                  <a:pt x="1011639" y="225831"/>
                </a:lnTo>
                <a:lnTo>
                  <a:pt x="1008469" y="221870"/>
                </a:lnTo>
                <a:lnTo>
                  <a:pt x="999354" y="209591"/>
                </a:lnTo>
                <a:lnTo>
                  <a:pt x="979539" y="187014"/>
                </a:lnTo>
                <a:lnTo>
                  <a:pt x="945854" y="156118"/>
                </a:lnTo>
                <a:lnTo>
                  <a:pt x="895524" y="121658"/>
                </a:lnTo>
                <a:lnTo>
                  <a:pt x="841231" y="93931"/>
                </a:lnTo>
                <a:lnTo>
                  <a:pt x="813491" y="82840"/>
                </a:lnTo>
                <a:lnTo>
                  <a:pt x="782976" y="71354"/>
                </a:lnTo>
                <a:lnTo>
                  <a:pt x="719568" y="52737"/>
                </a:lnTo>
                <a:lnTo>
                  <a:pt x="653387" y="38874"/>
                </a:lnTo>
                <a:lnTo>
                  <a:pt x="585224" y="30952"/>
                </a:lnTo>
                <a:close/>
                <a:moveTo>
                  <a:pt x="505106" y="0"/>
                </a:moveTo>
                <a:lnTo>
                  <a:pt x="590348" y="1189"/>
                </a:lnTo>
                <a:lnTo>
                  <a:pt x="675986" y="11884"/>
                </a:lnTo>
                <a:lnTo>
                  <a:pt x="759246" y="32087"/>
                </a:lnTo>
                <a:lnTo>
                  <a:pt x="818716" y="53082"/>
                </a:lnTo>
                <a:lnTo>
                  <a:pt x="856778" y="70116"/>
                </a:lnTo>
                <a:lnTo>
                  <a:pt x="893253" y="88339"/>
                </a:lnTo>
                <a:lnTo>
                  <a:pt x="927746" y="109334"/>
                </a:lnTo>
                <a:lnTo>
                  <a:pt x="943605" y="120822"/>
                </a:lnTo>
                <a:lnTo>
                  <a:pt x="963429" y="135479"/>
                </a:lnTo>
                <a:lnTo>
                  <a:pt x="999112" y="167962"/>
                </a:lnTo>
                <a:lnTo>
                  <a:pt x="1030036" y="204406"/>
                </a:lnTo>
                <a:lnTo>
                  <a:pt x="1055014" y="244416"/>
                </a:lnTo>
                <a:lnTo>
                  <a:pt x="1064926" y="266204"/>
                </a:lnTo>
                <a:lnTo>
                  <a:pt x="1077217" y="276503"/>
                </a:lnTo>
                <a:lnTo>
                  <a:pt x="1099816" y="297498"/>
                </a:lnTo>
                <a:lnTo>
                  <a:pt x="1120829" y="320870"/>
                </a:lnTo>
                <a:lnTo>
                  <a:pt x="1138670" y="346223"/>
                </a:lnTo>
                <a:lnTo>
                  <a:pt x="1153736" y="372764"/>
                </a:lnTo>
                <a:lnTo>
                  <a:pt x="1164441" y="401286"/>
                </a:lnTo>
                <a:lnTo>
                  <a:pt x="1171181" y="430996"/>
                </a:lnTo>
                <a:lnTo>
                  <a:pt x="1173163" y="462687"/>
                </a:lnTo>
                <a:lnTo>
                  <a:pt x="1171577" y="478532"/>
                </a:lnTo>
                <a:lnTo>
                  <a:pt x="1169595" y="496755"/>
                </a:lnTo>
                <a:lnTo>
                  <a:pt x="1160476" y="531219"/>
                </a:lnTo>
                <a:lnTo>
                  <a:pt x="1146600" y="564890"/>
                </a:lnTo>
                <a:lnTo>
                  <a:pt x="1129155" y="597373"/>
                </a:lnTo>
                <a:lnTo>
                  <a:pt x="1108142" y="627876"/>
                </a:lnTo>
                <a:lnTo>
                  <a:pt x="1084353" y="657190"/>
                </a:lnTo>
                <a:lnTo>
                  <a:pt x="1046292" y="696803"/>
                </a:lnTo>
                <a:lnTo>
                  <a:pt x="1018935" y="719383"/>
                </a:lnTo>
                <a:lnTo>
                  <a:pt x="1004662" y="730871"/>
                </a:lnTo>
                <a:lnTo>
                  <a:pt x="974927" y="751866"/>
                </a:lnTo>
                <a:lnTo>
                  <a:pt x="926557" y="779596"/>
                </a:lnTo>
                <a:lnTo>
                  <a:pt x="857174" y="809306"/>
                </a:lnTo>
                <a:lnTo>
                  <a:pt x="782637" y="831490"/>
                </a:lnTo>
                <a:lnTo>
                  <a:pt x="705722" y="845354"/>
                </a:lnTo>
                <a:lnTo>
                  <a:pt x="626427" y="850900"/>
                </a:lnTo>
                <a:lnTo>
                  <a:pt x="546340" y="848920"/>
                </a:lnTo>
                <a:lnTo>
                  <a:pt x="467045" y="839016"/>
                </a:lnTo>
                <a:lnTo>
                  <a:pt x="389733" y="821190"/>
                </a:lnTo>
                <a:lnTo>
                  <a:pt x="315592" y="795441"/>
                </a:lnTo>
                <a:lnTo>
                  <a:pt x="245813" y="762166"/>
                </a:lnTo>
                <a:lnTo>
                  <a:pt x="197444" y="731663"/>
                </a:lnTo>
                <a:lnTo>
                  <a:pt x="166915" y="709084"/>
                </a:lnTo>
                <a:lnTo>
                  <a:pt x="138766" y="684523"/>
                </a:lnTo>
                <a:lnTo>
                  <a:pt x="112202" y="657982"/>
                </a:lnTo>
                <a:lnTo>
                  <a:pt x="88017" y="629460"/>
                </a:lnTo>
                <a:lnTo>
                  <a:pt x="66211" y="599354"/>
                </a:lnTo>
                <a:lnTo>
                  <a:pt x="46784" y="566871"/>
                </a:lnTo>
                <a:lnTo>
                  <a:pt x="29736" y="532407"/>
                </a:lnTo>
                <a:lnTo>
                  <a:pt x="15859" y="496755"/>
                </a:lnTo>
                <a:lnTo>
                  <a:pt x="4758" y="458726"/>
                </a:lnTo>
                <a:lnTo>
                  <a:pt x="397" y="438523"/>
                </a:lnTo>
                <a:lnTo>
                  <a:pt x="0" y="434957"/>
                </a:lnTo>
                <a:lnTo>
                  <a:pt x="3172" y="429808"/>
                </a:lnTo>
                <a:lnTo>
                  <a:pt x="5551" y="428223"/>
                </a:lnTo>
                <a:lnTo>
                  <a:pt x="3172" y="414358"/>
                </a:lnTo>
                <a:lnTo>
                  <a:pt x="1190" y="386233"/>
                </a:lnTo>
                <a:lnTo>
                  <a:pt x="1586" y="358107"/>
                </a:lnTo>
                <a:lnTo>
                  <a:pt x="5154" y="329585"/>
                </a:lnTo>
                <a:lnTo>
                  <a:pt x="12291" y="301856"/>
                </a:lnTo>
                <a:lnTo>
                  <a:pt x="22599" y="275711"/>
                </a:lnTo>
                <a:lnTo>
                  <a:pt x="36079" y="250754"/>
                </a:lnTo>
                <a:lnTo>
                  <a:pt x="52335" y="228175"/>
                </a:lnTo>
                <a:lnTo>
                  <a:pt x="62246" y="217479"/>
                </a:lnTo>
                <a:lnTo>
                  <a:pt x="71365" y="208764"/>
                </a:lnTo>
                <a:lnTo>
                  <a:pt x="91585" y="193711"/>
                </a:lnTo>
                <a:lnTo>
                  <a:pt x="124493" y="175092"/>
                </a:lnTo>
                <a:lnTo>
                  <a:pt x="147488" y="166377"/>
                </a:lnTo>
                <a:lnTo>
                  <a:pt x="163347" y="146571"/>
                </a:lnTo>
                <a:lnTo>
                  <a:pt x="199822" y="110522"/>
                </a:lnTo>
                <a:lnTo>
                  <a:pt x="239866" y="79624"/>
                </a:lnTo>
                <a:lnTo>
                  <a:pt x="283082" y="53875"/>
                </a:lnTo>
                <a:lnTo>
                  <a:pt x="305681" y="43575"/>
                </a:lnTo>
                <a:lnTo>
                  <a:pt x="324315" y="36445"/>
                </a:lnTo>
                <a:lnTo>
                  <a:pt x="362376" y="23768"/>
                </a:lnTo>
                <a:lnTo>
                  <a:pt x="402024" y="13865"/>
                </a:lnTo>
                <a:lnTo>
                  <a:pt x="442464" y="673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2" algn="ctr"/>
            <a:endParaRPr lang="es-EC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2"/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Revisión bibliográfica </a:t>
            </a:r>
            <a:endParaRPr lang="es-EC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67" y="1524875"/>
            <a:ext cx="3103985" cy="2270568"/>
          </a:xfrm>
          <a:prstGeom prst="rect">
            <a:avLst/>
          </a:prstGeom>
        </p:spPr>
      </p:pic>
      <p:sp>
        <p:nvSpPr>
          <p:cNvPr id="20" name="Freeform: Shape 8">
            <a:extLst>
              <a:ext uri="{FF2B5EF4-FFF2-40B4-BE49-F238E27FC236}">
                <a16:creationId xmlns:a16="http://schemas.microsoft.com/office/drawing/2014/main" id="{B9E65F5C-7FA4-4C65-88D4-7855AACE471C}"/>
              </a:ext>
            </a:extLst>
          </p:cNvPr>
          <p:cNvSpPr>
            <a:spLocks/>
          </p:cNvSpPr>
          <p:nvPr/>
        </p:nvSpPr>
        <p:spPr bwMode="auto">
          <a:xfrm>
            <a:off x="1835180" y="3763370"/>
            <a:ext cx="2698441" cy="993325"/>
          </a:xfrm>
          <a:custGeom>
            <a:avLst/>
            <a:gdLst>
              <a:gd name="connsiteX0" fmla="*/ 1087005 w 1173163"/>
              <a:gd name="connsiteY0" fmla="*/ 338137 h 850900"/>
              <a:gd name="connsiteX1" fmla="*/ 1087799 w 1173163"/>
              <a:gd name="connsiteY1" fmla="*/ 340913 h 850900"/>
              <a:gd name="connsiteX2" fmla="*/ 1087799 w 1173163"/>
              <a:gd name="connsiteY2" fmla="*/ 343292 h 850900"/>
              <a:gd name="connsiteX3" fmla="*/ 1092168 w 1173163"/>
              <a:gd name="connsiteY3" fmla="*/ 377792 h 850900"/>
              <a:gd name="connsiteX4" fmla="*/ 1093360 w 1173163"/>
              <a:gd name="connsiteY4" fmla="*/ 433706 h 850900"/>
              <a:gd name="connsiteX5" fmla="*/ 1090579 w 1173163"/>
              <a:gd name="connsiteY5" fmla="*/ 471775 h 850900"/>
              <a:gd name="connsiteX6" fmla="*/ 1085019 w 1173163"/>
              <a:gd name="connsiteY6" fmla="*/ 509844 h 850900"/>
              <a:gd name="connsiteX7" fmla="*/ 1076281 w 1173163"/>
              <a:gd name="connsiteY7" fmla="*/ 547516 h 850900"/>
              <a:gd name="connsiteX8" fmla="*/ 1063969 w 1173163"/>
              <a:gd name="connsiteY8" fmla="*/ 582412 h 850900"/>
              <a:gd name="connsiteX9" fmla="*/ 1048081 w 1173163"/>
              <a:gd name="connsiteY9" fmla="*/ 614533 h 850900"/>
              <a:gd name="connsiteX10" fmla="*/ 1038152 w 1173163"/>
              <a:gd name="connsiteY10" fmla="*/ 629205 h 850900"/>
              <a:gd name="connsiteX11" fmla="*/ 1027428 w 1173163"/>
              <a:gd name="connsiteY11" fmla="*/ 643878 h 850900"/>
              <a:gd name="connsiteX12" fmla="*/ 1001215 w 1173163"/>
              <a:gd name="connsiteY12" fmla="*/ 668860 h 850900"/>
              <a:gd name="connsiteX13" fmla="*/ 970632 w 1173163"/>
              <a:gd name="connsiteY13" fmla="*/ 688688 h 850900"/>
              <a:gd name="connsiteX14" fmla="*/ 937666 w 1173163"/>
              <a:gd name="connsiteY14" fmla="*/ 705343 h 850900"/>
              <a:gd name="connsiteX15" fmla="*/ 884445 w 1173163"/>
              <a:gd name="connsiteY15" fmla="*/ 723584 h 850900"/>
              <a:gd name="connsiteX16" fmla="*/ 810967 w 1173163"/>
              <a:gd name="connsiteY16" fmla="*/ 740636 h 850900"/>
              <a:gd name="connsiteX17" fmla="*/ 776810 w 1173163"/>
              <a:gd name="connsiteY17" fmla="*/ 746981 h 850900"/>
              <a:gd name="connsiteX18" fmla="*/ 737886 w 1173163"/>
              <a:gd name="connsiteY18" fmla="*/ 753325 h 850900"/>
              <a:gd name="connsiteX19" fmla="*/ 660834 w 1173163"/>
              <a:gd name="connsiteY19" fmla="*/ 762843 h 850900"/>
              <a:gd name="connsiteX20" fmla="*/ 582987 w 1173163"/>
              <a:gd name="connsiteY20" fmla="*/ 766015 h 850900"/>
              <a:gd name="connsiteX21" fmla="*/ 504744 w 1173163"/>
              <a:gd name="connsiteY21" fmla="*/ 762050 h 850900"/>
              <a:gd name="connsiteX22" fmla="*/ 466217 w 1173163"/>
              <a:gd name="connsiteY22" fmla="*/ 757688 h 850900"/>
              <a:gd name="connsiteX23" fmla="*/ 441990 w 1173163"/>
              <a:gd name="connsiteY23" fmla="*/ 754515 h 850900"/>
              <a:gd name="connsiteX24" fmla="*/ 392740 w 1173163"/>
              <a:gd name="connsiteY24" fmla="*/ 744601 h 850900"/>
              <a:gd name="connsiteX25" fmla="*/ 342298 w 1173163"/>
              <a:gd name="connsiteY25" fmla="*/ 731515 h 850900"/>
              <a:gd name="connsiteX26" fmla="*/ 291857 w 1173163"/>
              <a:gd name="connsiteY26" fmla="*/ 714464 h 850900"/>
              <a:gd name="connsiteX27" fmla="*/ 241812 w 1173163"/>
              <a:gd name="connsiteY27" fmla="*/ 693446 h 850900"/>
              <a:gd name="connsiteX28" fmla="*/ 194548 w 1173163"/>
              <a:gd name="connsiteY28" fmla="*/ 668860 h 850900"/>
              <a:gd name="connsiteX29" fmla="*/ 149667 w 1173163"/>
              <a:gd name="connsiteY29" fmla="*/ 640309 h 850900"/>
              <a:gd name="connsiteX30" fmla="*/ 108361 w 1173163"/>
              <a:gd name="connsiteY30" fmla="*/ 607395 h 850900"/>
              <a:gd name="connsiteX31" fmla="*/ 90488 w 1173163"/>
              <a:gd name="connsiteY31" fmla="*/ 589550 h 850900"/>
              <a:gd name="connsiteX32" fmla="*/ 110347 w 1173163"/>
              <a:gd name="connsiteY32" fmla="*/ 615326 h 850900"/>
              <a:gd name="connsiteX33" fmla="*/ 156419 w 1173163"/>
              <a:gd name="connsiteY33" fmla="*/ 662912 h 850900"/>
              <a:gd name="connsiteX34" fmla="*/ 207655 w 1173163"/>
              <a:gd name="connsiteY34" fmla="*/ 704153 h 850900"/>
              <a:gd name="connsiteX35" fmla="*/ 264849 w 1173163"/>
              <a:gd name="connsiteY35" fmla="*/ 739446 h 850900"/>
              <a:gd name="connsiteX36" fmla="*/ 326411 w 1173163"/>
              <a:gd name="connsiteY36" fmla="*/ 768394 h 850900"/>
              <a:gd name="connsiteX37" fmla="*/ 390754 w 1173163"/>
              <a:gd name="connsiteY37" fmla="*/ 791394 h 850900"/>
              <a:gd name="connsiteX38" fmla="*/ 457877 w 1173163"/>
              <a:gd name="connsiteY38" fmla="*/ 808049 h 850900"/>
              <a:gd name="connsiteX39" fmla="*/ 526985 w 1173163"/>
              <a:gd name="connsiteY39" fmla="*/ 818756 h 850900"/>
              <a:gd name="connsiteX40" fmla="*/ 596491 w 1173163"/>
              <a:gd name="connsiteY40" fmla="*/ 822325 h 850900"/>
              <a:gd name="connsiteX41" fmla="*/ 665600 w 1173163"/>
              <a:gd name="connsiteY41" fmla="*/ 819946 h 850900"/>
              <a:gd name="connsiteX42" fmla="*/ 733915 w 1173163"/>
              <a:gd name="connsiteY42" fmla="*/ 811222 h 850900"/>
              <a:gd name="connsiteX43" fmla="*/ 800243 w 1173163"/>
              <a:gd name="connsiteY43" fmla="*/ 794963 h 850900"/>
              <a:gd name="connsiteX44" fmla="*/ 864189 w 1173163"/>
              <a:gd name="connsiteY44" fmla="*/ 773153 h 850900"/>
              <a:gd name="connsiteX45" fmla="*/ 924559 w 1173163"/>
              <a:gd name="connsiteY45" fmla="*/ 743808 h 850900"/>
              <a:gd name="connsiteX46" fmla="*/ 980164 w 1173163"/>
              <a:gd name="connsiteY46" fmla="*/ 707722 h 850900"/>
              <a:gd name="connsiteX47" fmla="*/ 1029811 w 1173163"/>
              <a:gd name="connsiteY47" fmla="*/ 664895 h 850900"/>
              <a:gd name="connsiteX48" fmla="*/ 1052450 w 1173163"/>
              <a:gd name="connsiteY48" fmla="*/ 641102 h 850900"/>
              <a:gd name="connsiteX49" fmla="*/ 1064763 w 1173163"/>
              <a:gd name="connsiteY49" fmla="*/ 626033 h 850900"/>
              <a:gd name="connsiteX50" fmla="*/ 1088196 w 1173163"/>
              <a:gd name="connsiteY50" fmla="*/ 594705 h 850900"/>
              <a:gd name="connsiteX51" fmla="*/ 1107261 w 1173163"/>
              <a:gd name="connsiteY51" fmla="*/ 561792 h 850900"/>
              <a:gd name="connsiteX52" fmla="*/ 1121956 w 1173163"/>
              <a:gd name="connsiteY52" fmla="*/ 527292 h 850900"/>
              <a:gd name="connsiteX53" fmla="*/ 1131886 w 1173163"/>
              <a:gd name="connsiteY53" fmla="*/ 491999 h 850900"/>
              <a:gd name="connsiteX54" fmla="*/ 1135063 w 1173163"/>
              <a:gd name="connsiteY54" fmla="*/ 455913 h 850900"/>
              <a:gd name="connsiteX55" fmla="*/ 1130297 w 1173163"/>
              <a:gd name="connsiteY55" fmla="*/ 419430 h 850900"/>
              <a:gd name="connsiteX56" fmla="*/ 1116793 w 1173163"/>
              <a:gd name="connsiteY56" fmla="*/ 382947 h 850900"/>
              <a:gd name="connsiteX57" fmla="*/ 1106466 w 1173163"/>
              <a:gd name="connsiteY57" fmla="*/ 365103 h 850900"/>
              <a:gd name="connsiteX58" fmla="*/ 1097331 w 1173163"/>
              <a:gd name="connsiteY58" fmla="*/ 351223 h 850900"/>
              <a:gd name="connsiteX59" fmla="*/ 580258 w 1173163"/>
              <a:gd name="connsiteY59" fmla="*/ 127000 h 850900"/>
              <a:gd name="connsiteX60" fmla="*/ 539745 w 1173163"/>
              <a:gd name="connsiteY60" fmla="*/ 127397 h 850900"/>
              <a:gd name="connsiteX61" fmla="*/ 460707 w 1173163"/>
              <a:gd name="connsiteY61" fmla="*/ 134536 h 850900"/>
              <a:gd name="connsiteX62" fmla="*/ 382065 w 1173163"/>
              <a:gd name="connsiteY62" fmla="*/ 146831 h 850900"/>
              <a:gd name="connsiteX63" fmla="*/ 303820 w 1173163"/>
              <a:gd name="connsiteY63" fmla="*/ 163886 h 850900"/>
              <a:gd name="connsiteX64" fmla="*/ 264499 w 1173163"/>
              <a:gd name="connsiteY64" fmla="*/ 172611 h 850900"/>
              <a:gd name="connsiteX65" fmla="*/ 236300 w 1173163"/>
              <a:gd name="connsiteY65" fmla="*/ 179354 h 850900"/>
              <a:gd name="connsiteX66" fmla="*/ 180694 w 1173163"/>
              <a:gd name="connsiteY66" fmla="*/ 194425 h 850900"/>
              <a:gd name="connsiteX67" fmla="*/ 154481 w 1173163"/>
              <a:gd name="connsiteY67" fmla="*/ 203548 h 850900"/>
              <a:gd name="connsiteX68" fmla="*/ 144551 w 1173163"/>
              <a:gd name="connsiteY68" fmla="*/ 219412 h 850900"/>
              <a:gd name="connsiteX69" fmla="*/ 127075 w 1173163"/>
              <a:gd name="connsiteY69" fmla="*/ 252332 h 850900"/>
              <a:gd name="connsiteX70" fmla="*/ 114365 w 1173163"/>
              <a:gd name="connsiteY70" fmla="*/ 286837 h 850900"/>
              <a:gd name="connsiteX71" fmla="*/ 104833 w 1173163"/>
              <a:gd name="connsiteY71" fmla="*/ 322136 h 850900"/>
              <a:gd name="connsiteX72" fmla="*/ 100464 w 1173163"/>
              <a:gd name="connsiteY72" fmla="*/ 358625 h 850900"/>
              <a:gd name="connsiteX73" fmla="*/ 100464 w 1173163"/>
              <a:gd name="connsiteY73" fmla="*/ 395114 h 850900"/>
              <a:gd name="connsiteX74" fmla="*/ 105230 w 1173163"/>
              <a:gd name="connsiteY74" fmla="*/ 431603 h 850900"/>
              <a:gd name="connsiteX75" fmla="*/ 116351 w 1173163"/>
              <a:gd name="connsiteY75" fmla="*/ 468092 h 850900"/>
              <a:gd name="connsiteX76" fmla="*/ 123898 w 1173163"/>
              <a:gd name="connsiteY76" fmla="*/ 486336 h 850900"/>
              <a:gd name="connsiteX77" fmla="*/ 125486 w 1173163"/>
              <a:gd name="connsiteY77" fmla="*/ 491492 h 850900"/>
              <a:gd name="connsiteX78" fmla="*/ 122309 w 1173163"/>
              <a:gd name="connsiteY78" fmla="*/ 499425 h 850900"/>
              <a:gd name="connsiteX79" fmla="*/ 115160 w 1173163"/>
              <a:gd name="connsiteY79" fmla="*/ 503787 h 850900"/>
              <a:gd name="connsiteX80" fmla="*/ 106819 w 1173163"/>
              <a:gd name="connsiteY80" fmla="*/ 502201 h 850900"/>
              <a:gd name="connsiteX81" fmla="*/ 104039 w 1173163"/>
              <a:gd name="connsiteY81" fmla="*/ 498235 h 850900"/>
              <a:gd name="connsiteX82" fmla="*/ 95301 w 1173163"/>
              <a:gd name="connsiteY82" fmla="*/ 481180 h 850900"/>
              <a:gd name="connsiteX83" fmla="*/ 82194 w 1173163"/>
              <a:gd name="connsiteY83" fmla="*/ 447071 h 850900"/>
              <a:gd name="connsiteX84" fmla="*/ 74647 w 1173163"/>
              <a:gd name="connsiteY84" fmla="*/ 412565 h 850900"/>
              <a:gd name="connsiteX85" fmla="*/ 71073 w 1173163"/>
              <a:gd name="connsiteY85" fmla="*/ 378456 h 850900"/>
              <a:gd name="connsiteX86" fmla="*/ 71867 w 1173163"/>
              <a:gd name="connsiteY86" fmla="*/ 343950 h 850900"/>
              <a:gd name="connsiteX87" fmla="*/ 77825 w 1173163"/>
              <a:gd name="connsiteY87" fmla="*/ 309841 h 850900"/>
              <a:gd name="connsiteX88" fmla="*/ 86563 w 1173163"/>
              <a:gd name="connsiteY88" fmla="*/ 276525 h 850900"/>
              <a:gd name="connsiteX89" fmla="*/ 99272 w 1173163"/>
              <a:gd name="connsiteY89" fmla="*/ 244003 h 850900"/>
              <a:gd name="connsiteX90" fmla="*/ 106819 w 1173163"/>
              <a:gd name="connsiteY90" fmla="*/ 228138 h 850900"/>
              <a:gd name="connsiteX91" fmla="*/ 96492 w 1173163"/>
              <a:gd name="connsiteY91" fmla="*/ 235277 h 850900"/>
              <a:gd name="connsiteX92" fmla="*/ 78222 w 1173163"/>
              <a:gd name="connsiteY92" fmla="*/ 252728 h 850900"/>
              <a:gd name="connsiteX93" fmla="*/ 61540 w 1173163"/>
              <a:gd name="connsiteY93" fmla="*/ 272956 h 850900"/>
              <a:gd name="connsiteX94" fmla="*/ 48831 w 1173163"/>
              <a:gd name="connsiteY94" fmla="*/ 297149 h 850900"/>
              <a:gd name="connsiteX95" fmla="*/ 43270 w 1173163"/>
              <a:gd name="connsiteY95" fmla="*/ 310238 h 850900"/>
              <a:gd name="connsiteX96" fmla="*/ 38107 w 1173163"/>
              <a:gd name="connsiteY96" fmla="*/ 326499 h 850900"/>
              <a:gd name="connsiteX97" fmla="*/ 31752 w 1173163"/>
              <a:gd name="connsiteY97" fmla="*/ 358229 h 850900"/>
              <a:gd name="connsiteX98" fmla="*/ 30163 w 1173163"/>
              <a:gd name="connsiteY98" fmla="*/ 389958 h 850900"/>
              <a:gd name="connsiteX99" fmla="*/ 33341 w 1173163"/>
              <a:gd name="connsiteY99" fmla="*/ 421291 h 850900"/>
              <a:gd name="connsiteX100" fmla="*/ 40490 w 1173163"/>
              <a:gd name="connsiteY100" fmla="*/ 452227 h 850900"/>
              <a:gd name="connsiteX101" fmla="*/ 52008 w 1173163"/>
              <a:gd name="connsiteY101" fmla="*/ 481973 h 850900"/>
              <a:gd name="connsiteX102" fmla="*/ 66307 w 1173163"/>
              <a:gd name="connsiteY102" fmla="*/ 510927 h 850900"/>
              <a:gd name="connsiteX103" fmla="*/ 84180 w 1173163"/>
              <a:gd name="connsiteY103" fmla="*/ 537500 h 850900"/>
              <a:gd name="connsiteX104" fmla="*/ 94506 w 1173163"/>
              <a:gd name="connsiteY104" fmla="*/ 550588 h 850900"/>
              <a:gd name="connsiteX105" fmla="*/ 106025 w 1173163"/>
              <a:gd name="connsiteY105" fmla="*/ 563280 h 850900"/>
              <a:gd name="connsiteX106" fmla="*/ 129458 w 1173163"/>
              <a:gd name="connsiteY106" fmla="*/ 587870 h 850900"/>
              <a:gd name="connsiteX107" fmla="*/ 168779 w 1173163"/>
              <a:gd name="connsiteY107" fmla="*/ 620790 h 850900"/>
              <a:gd name="connsiteX108" fmla="*/ 226370 w 1173163"/>
              <a:gd name="connsiteY108" fmla="*/ 657279 h 850900"/>
              <a:gd name="connsiteX109" fmla="*/ 288727 w 1173163"/>
              <a:gd name="connsiteY109" fmla="*/ 686628 h 850900"/>
              <a:gd name="connsiteX110" fmla="*/ 354659 w 1173163"/>
              <a:gd name="connsiteY110" fmla="*/ 709236 h 850900"/>
              <a:gd name="connsiteX111" fmla="*/ 422577 w 1173163"/>
              <a:gd name="connsiteY111" fmla="*/ 725100 h 850900"/>
              <a:gd name="connsiteX112" fmla="*/ 490892 w 1173163"/>
              <a:gd name="connsiteY112" fmla="*/ 735016 h 850900"/>
              <a:gd name="connsiteX113" fmla="*/ 558810 w 1173163"/>
              <a:gd name="connsiteY113" fmla="*/ 739775 h 850900"/>
              <a:gd name="connsiteX114" fmla="*/ 592570 w 1173163"/>
              <a:gd name="connsiteY114" fmla="*/ 739775 h 850900"/>
              <a:gd name="connsiteX115" fmla="*/ 627522 w 1173163"/>
              <a:gd name="connsiteY115" fmla="*/ 738585 h 850900"/>
              <a:gd name="connsiteX116" fmla="*/ 697029 w 1173163"/>
              <a:gd name="connsiteY116" fmla="*/ 733033 h 850900"/>
              <a:gd name="connsiteX117" fmla="*/ 766535 w 1173163"/>
              <a:gd name="connsiteY117" fmla="*/ 722324 h 850900"/>
              <a:gd name="connsiteX118" fmla="*/ 834850 w 1173163"/>
              <a:gd name="connsiteY118" fmla="*/ 706856 h 850900"/>
              <a:gd name="connsiteX119" fmla="*/ 868213 w 1173163"/>
              <a:gd name="connsiteY119" fmla="*/ 697337 h 850900"/>
              <a:gd name="connsiteX120" fmla="*/ 888072 w 1173163"/>
              <a:gd name="connsiteY120" fmla="*/ 691784 h 850900"/>
              <a:gd name="connsiteX121" fmla="*/ 925407 w 1173163"/>
              <a:gd name="connsiteY121" fmla="*/ 679093 h 850900"/>
              <a:gd name="connsiteX122" fmla="*/ 961551 w 1173163"/>
              <a:gd name="connsiteY122" fmla="*/ 662038 h 850900"/>
              <a:gd name="connsiteX123" fmla="*/ 993325 w 1173163"/>
              <a:gd name="connsiteY123" fmla="*/ 639034 h 850900"/>
              <a:gd name="connsiteX124" fmla="*/ 1007227 w 1173163"/>
              <a:gd name="connsiteY124" fmla="*/ 623963 h 850900"/>
              <a:gd name="connsiteX125" fmla="*/ 1017156 w 1173163"/>
              <a:gd name="connsiteY125" fmla="*/ 611271 h 850900"/>
              <a:gd name="connsiteX126" fmla="*/ 1032646 w 1173163"/>
              <a:gd name="connsiteY126" fmla="*/ 582714 h 850900"/>
              <a:gd name="connsiteX127" fmla="*/ 1043767 w 1173163"/>
              <a:gd name="connsiteY127" fmla="*/ 552571 h 850900"/>
              <a:gd name="connsiteX128" fmla="*/ 1051711 w 1173163"/>
              <a:gd name="connsiteY128" fmla="*/ 520842 h 850900"/>
              <a:gd name="connsiteX129" fmla="*/ 1054888 w 1173163"/>
              <a:gd name="connsiteY129" fmla="*/ 504581 h 850900"/>
              <a:gd name="connsiteX130" fmla="*/ 1058860 w 1173163"/>
              <a:gd name="connsiteY130" fmla="*/ 479197 h 850900"/>
              <a:gd name="connsiteX131" fmla="*/ 1063626 w 1173163"/>
              <a:gd name="connsiteY131" fmla="*/ 427240 h 850900"/>
              <a:gd name="connsiteX132" fmla="*/ 1062832 w 1173163"/>
              <a:gd name="connsiteY132" fmla="*/ 374490 h 850900"/>
              <a:gd name="connsiteX133" fmla="*/ 1055285 w 1173163"/>
              <a:gd name="connsiteY133" fmla="*/ 323723 h 850900"/>
              <a:gd name="connsiteX134" fmla="*/ 1048136 w 1173163"/>
              <a:gd name="connsiteY134" fmla="*/ 299133 h 850900"/>
              <a:gd name="connsiteX135" fmla="*/ 1027880 w 1173163"/>
              <a:gd name="connsiteY135" fmla="*/ 283664 h 850900"/>
              <a:gd name="connsiteX136" fmla="*/ 985382 w 1173163"/>
              <a:gd name="connsiteY136" fmla="*/ 255901 h 850900"/>
              <a:gd name="connsiteX137" fmla="*/ 917067 w 1173163"/>
              <a:gd name="connsiteY137" fmla="*/ 220602 h 850900"/>
              <a:gd name="connsiteX138" fmla="*/ 872582 w 1173163"/>
              <a:gd name="connsiteY138" fmla="*/ 199978 h 850900"/>
              <a:gd name="connsiteX139" fmla="*/ 837631 w 1173163"/>
              <a:gd name="connsiteY139" fmla="*/ 184113 h 850900"/>
              <a:gd name="connsiteX140" fmla="*/ 766535 w 1173163"/>
              <a:gd name="connsiteY140" fmla="*/ 157936 h 850900"/>
              <a:gd name="connsiteX141" fmla="*/ 693454 w 1173163"/>
              <a:gd name="connsiteY141" fmla="*/ 138899 h 850900"/>
              <a:gd name="connsiteX142" fmla="*/ 618784 w 1173163"/>
              <a:gd name="connsiteY142" fmla="*/ 128587 h 850900"/>
              <a:gd name="connsiteX143" fmla="*/ 517457 w 1173163"/>
              <a:gd name="connsiteY143" fmla="*/ 28575 h 850900"/>
              <a:gd name="connsiteX144" fmla="*/ 450483 w 1173163"/>
              <a:gd name="connsiteY144" fmla="*/ 33725 h 850900"/>
              <a:gd name="connsiteX145" fmla="*/ 384698 w 1173163"/>
              <a:gd name="connsiteY145" fmla="*/ 46796 h 850900"/>
              <a:gd name="connsiteX146" fmla="*/ 322083 w 1173163"/>
              <a:gd name="connsiteY146" fmla="*/ 67393 h 850900"/>
              <a:gd name="connsiteX147" fmla="*/ 291964 w 1173163"/>
              <a:gd name="connsiteY147" fmla="*/ 81256 h 850900"/>
              <a:gd name="connsiteX148" fmla="*/ 266601 w 1173163"/>
              <a:gd name="connsiteY148" fmla="*/ 95119 h 850900"/>
              <a:gd name="connsiteX149" fmla="*/ 219838 w 1173163"/>
              <a:gd name="connsiteY149" fmla="*/ 129580 h 850900"/>
              <a:gd name="connsiteX150" fmla="*/ 198438 w 1173163"/>
              <a:gd name="connsiteY150" fmla="*/ 149385 h 850900"/>
              <a:gd name="connsiteX151" fmla="*/ 240842 w 1173163"/>
              <a:gd name="connsiteY151" fmla="*/ 138690 h 850900"/>
              <a:gd name="connsiteX152" fmla="*/ 324460 w 1173163"/>
              <a:gd name="connsiteY152" fmla="*/ 119281 h 850900"/>
              <a:gd name="connsiteX153" fmla="*/ 366468 w 1173163"/>
              <a:gd name="connsiteY153" fmla="*/ 110963 h 850900"/>
              <a:gd name="connsiteX154" fmla="*/ 409268 w 1173163"/>
              <a:gd name="connsiteY154" fmla="*/ 102645 h 850900"/>
              <a:gd name="connsiteX155" fmla="*/ 496057 w 1173163"/>
              <a:gd name="connsiteY155" fmla="*/ 91951 h 850900"/>
              <a:gd name="connsiteX156" fmla="*/ 582846 w 1173163"/>
              <a:gd name="connsiteY156" fmla="*/ 87990 h 850900"/>
              <a:gd name="connsiteX157" fmla="*/ 648235 w 1173163"/>
              <a:gd name="connsiteY157" fmla="*/ 91951 h 850900"/>
              <a:gd name="connsiteX158" fmla="*/ 691035 w 1173163"/>
              <a:gd name="connsiteY158" fmla="*/ 97892 h 850900"/>
              <a:gd name="connsiteX159" fmla="*/ 712831 w 1173163"/>
              <a:gd name="connsiteY159" fmla="*/ 102249 h 850900"/>
              <a:gd name="connsiteX160" fmla="*/ 751668 w 1173163"/>
              <a:gd name="connsiteY160" fmla="*/ 111359 h 850900"/>
              <a:gd name="connsiteX161" fmla="*/ 829739 w 1173163"/>
              <a:gd name="connsiteY161" fmla="*/ 137502 h 850900"/>
              <a:gd name="connsiteX162" fmla="*/ 906620 w 1173163"/>
              <a:gd name="connsiteY162" fmla="*/ 170378 h 850900"/>
              <a:gd name="connsiteX163" fmla="*/ 979935 w 1173163"/>
              <a:gd name="connsiteY163" fmla="*/ 209591 h 850900"/>
              <a:gd name="connsiteX164" fmla="*/ 1014413 w 1173163"/>
              <a:gd name="connsiteY164" fmla="*/ 230188 h 850900"/>
              <a:gd name="connsiteX165" fmla="*/ 1011639 w 1173163"/>
              <a:gd name="connsiteY165" fmla="*/ 225831 h 850900"/>
              <a:gd name="connsiteX166" fmla="*/ 1008469 w 1173163"/>
              <a:gd name="connsiteY166" fmla="*/ 221870 h 850900"/>
              <a:gd name="connsiteX167" fmla="*/ 999354 w 1173163"/>
              <a:gd name="connsiteY167" fmla="*/ 209591 h 850900"/>
              <a:gd name="connsiteX168" fmla="*/ 979539 w 1173163"/>
              <a:gd name="connsiteY168" fmla="*/ 187014 h 850900"/>
              <a:gd name="connsiteX169" fmla="*/ 945854 w 1173163"/>
              <a:gd name="connsiteY169" fmla="*/ 156118 h 850900"/>
              <a:gd name="connsiteX170" fmla="*/ 895524 w 1173163"/>
              <a:gd name="connsiteY170" fmla="*/ 121658 h 850900"/>
              <a:gd name="connsiteX171" fmla="*/ 841231 w 1173163"/>
              <a:gd name="connsiteY171" fmla="*/ 93931 h 850900"/>
              <a:gd name="connsiteX172" fmla="*/ 813491 w 1173163"/>
              <a:gd name="connsiteY172" fmla="*/ 82840 h 850900"/>
              <a:gd name="connsiteX173" fmla="*/ 782976 w 1173163"/>
              <a:gd name="connsiteY173" fmla="*/ 71354 h 850900"/>
              <a:gd name="connsiteX174" fmla="*/ 719568 w 1173163"/>
              <a:gd name="connsiteY174" fmla="*/ 52737 h 850900"/>
              <a:gd name="connsiteX175" fmla="*/ 653387 w 1173163"/>
              <a:gd name="connsiteY175" fmla="*/ 38874 h 850900"/>
              <a:gd name="connsiteX176" fmla="*/ 585224 w 1173163"/>
              <a:gd name="connsiteY176" fmla="*/ 30952 h 850900"/>
              <a:gd name="connsiteX177" fmla="*/ 505106 w 1173163"/>
              <a:gd name="connsiteY177" fmla="*/ 0 h 850900"/>
              <a:gd name="connsiteX178" fmla="*/ 590348 w 1173163"/>
              <a:gd name="connsiteY178" fmla="*/ 1189 h 850900"/>
              <a:gd name="connsiteX179" fmla="*/ 675986 w 1173163"/>
              <a:gd name="connsiteY179" fmla="*/ 11884 h 850900"/>
              <a:gd name="connsiteX180" fmla="*/ 759246 w 1173163"/>
              <a:gd name="connsiteY180" fmla="*/ 32087 h 850900"/>
              <a:gd name="connsiteX181" fmla="*/ 818716 w 1173163"/>
              <a:gd name="connsiteY181" fmla="*/ 53082 h 850900"/>
              <a:gd name="connsiteX182" fmla="*/ 856778 w 1173163"/>
              <a:gd name="connsiteY182" fmla="*/ 70116 h 850900"/>
              <a:gd name="connsiteX183" fmla="*/ 893253 w 1173163"/>
              <a:gd name="connsiteY183" fmla="*/ 88339 h 850900"/>
              <a:gd name="connsiteX184" fmla="*/ 927746 w 1173163"/>
              <a:gd name="connsiteY184" fmla="*/ 109334 h 850900"/>
              <a:gd name="connsiteX185" fmla="*/ 943605 w 1173163"/>
              <a:gd name="connsiteY185" fmla="*/ 120822 h 850900"/>
              <a:gd name="connsiteX186" fmla="*/ 963429 w 1173163"/>
              <a:gd name="connsiteY186" fmla="*/ 135479 h 850900"/>
              <a:gd name="connsiteX187" fmla="*/ 999112 w 1173163"/>
              <a:gd name="connsiteY187" fmla="*/ 167962 h 850900"/>
              <a:gd name="connsiteX188" fmla="*/ 1030036 w 1173163"/>
              <a:gd name="connsiteY188" fmla="*/ 204406 h 850900"/>
              <a:gd name="connsiteX189" fmla="*/ 1055014 w 1173163"/>
              <a:gd name="connsiteY189" fmla="*/ 244416 h 850900"/>
              <a:gd name="connsiteX190" fmla="*/ 1064926 w 1173163"/>
              <a:gd name="connsiteY190" fmla="*/ 266204 h 850900"/>
              <a:gd name="connsiteX191" fmla="*/ 1077217 w 1173163"/>
              <a:gd name="connsiteY191" fmla="*/ 276503 h 850900"/>
              <a:gd name="connsiteX192" fmla="*/ 1099816 w 1173163"/>
              <a:gd name="connsiteY192" fmla="*/ 297498 h 850900"/>
              <a:gd name="connsiteX193" fmla="*/ 1120829 w 1173163"/>
              <a:gd name="connsiteY193" fmla="*/ 320870 h 850900"/>
              <a:gd name="connsiteX194" fmla="*/ 1138670 w 1173163"/>
              <a:gd name="connsiteY194" fmla="*/ 346223 h 850900"/>
              <a:gd name="connsiteX195" fmla="*/ 1153736 w 1173163"/>
              <a:gd name="connsiteY195" fmla="*/ 372764 h 850900"/>
              <a:gd name="connsiteX196" fmla="*/ 1164441 w 1173163"/>
              <a:gd name="connsiteY196" fmla="*/ 401286 h 850900"/>
              <a:gd name="connsiteX197" fmla="*/ 1171181 w 1173163"/>
              <a:gd name="connsiteY197" fmla="*/ 430996 h 850900"/>
              <a:gd name="connsiteX198" fmla="*/ 1173163 w 1173163"/>
              <a:gd name="connsiteY198" fmla="*/ 462687 h 850900"/>
              <a:gd name="connsiteX199" fmla="*/ 1171577 w 1173163"/>
              <a:gd name="connsiteY199" fmla="*/ 478532 h 850900"/>
              <a:gd name="connsiteX200" fmla="*/ 1169595 w 1173163"/>
              <a:gd name="connsiteY200" fmla="*/ 496755 h 850900"/>
              <a:gd name="connsiteX201" fmla="*/ 1160476 w 1173163"/>
              <a:gd name="connsiteY201" fmla="*/ 531219 h 850900"/>
              <a:gd name="connsiteX202" fmla="*/ 1146600 w 1173163"/>
              <a:gd name="connsiteY202" fmla="*/ 564890 h 850900"/>
              <a:gd name="connsiteX203" fmla="*/ 1129155 w 1173163"/>
              <a:gd name="connsiteY203" fmla="*/ 597373 h 850900"/>
              <a:gd name="connsiteX204" fmla="*/ 1108142 w 1173163"/>
              <a:gd name="connsiteY204" fmla="*/ 627876 h 850900"/>
              <a:gd name="connsiteX205" fmla="*/ 1084353 w 1173163"/>
              <a:gd name="connsiteY205" fmla="*/ 657190 h 850900"/>
              <a:gd name="connsiteX206" fmla="*/ 1046292 w 1173163"/>
              <a:gd name="connsiteY206" fmla="*/ 696803 h 850900"/>
              <a:gd name="connsiteX207" fmla="*/ 1018935 w 1173163"/>
              <a:gd name="connsiteY207" fmla="*/ 719383 h 850900"/>
              <a:gd name="connsiteX208" fmla="*/ 1004662 w 1173163"/>
              <a:gd name="connsiteY208" fmla="*/ 730871 h 850900"/>
              <a:gd name="connsiteX209" fmla="*/ 974927 w 1173163"/>
              <a:gd name="connsiteY209" fmla="*/ 751866 h 850900"/>
              <a:gd name="connsiteX210" fmla="*/ 926557 w 1173163"/>
              <a:gd name="connsiteY210" fmla="*/ 779596 h 850900"/>
              <a:gd name="connsiteX211" fmla="*/ 857174 w 1173163"/>
              <a:gd name="connsiteY211" fmla="*/ 809306 h 850900"/>
              <a:gd name="connsiteX212" fmla="*/ 782637 w 1173163"/>
              <a:gd name="connsiteY212" fmla="*/ 831490 h 850900"/>
              <a:gd name="connsiteX213" fmla="*/ 705722 w 1173163"/>
              <a:gd name="connsiteY213" fmla="*/ 845354 h 850900"/>
              <a:gd name="connsiteX214" fmla="*/ 626427 w 1173163"/>
              <a:gd name="connsiteY214" fmla="*/ 850900 h 850900"/>
              <a:gd name="connsiteX215" fmla="*/ 546340 w 1173163"/>
              <a:gd name="connsiteY215" fmla="*/ 848920 h 850900"/>
              <a:gd name="connsiteX216" fmla="*/ 467045 w 1173163"/>
              <a:gd name="connsiteY216" fmla="*/ 839016 h 850900"/>
              <a:gd name="connsiteX217" fmla="*/ 389733 w 1173163"/>
              <a:gd name="connsiteY217" fmla="*/ 821190 h 850900"/>
              <a:gd name="connsiteX218" fmla="*/ 315592 w 1173163"/>
              <a:gd name="connsiteY218" fmla="*/ 795441 h 850900"/>
              <a:gd name="connsiteX219" fmla="*/ 245813 w 1173163"/>
              <a:gd name="connsiteY219" fmla="*/ 762166 h 850900"/>
              <a:gd name="connsiteX220" fmla="*/ 197444 w 1173163"/>
              <a:gd name="connsiteY220" fmla="*/ 731663 h 850900"/>
              <a:gd name="connsiteX221" fmla="*/ 166915 w 1173163"/>
              <a:gd name="connsiteY221" fmla="*/ 709084 h 850900"/>
              <a:gd name="connsiteX222" fmla="*/ 138766 w 1173163"/>
              <a:gd name="connsiteY222" fmla="*/ 684523 h 850900"/>
              <a:gd name="connsiteX223" fmla="*/ 112202 w 1173163"/>
              <a:gd name="connsiteY223" fmla="*/ 657982 h 850900"/>
              <a:gd name="connsiteX224" fmla="*/ 88017 w 1173163"/>
              <a:gd name="connsiteY224" fmla="*/ 629460 h 850900"/>
              <a:gd name="connsiteX225" fmla="*/ 66211 w 1173163"/>
              <a:gd name="connsiteY225" fmla="*/ 599354 h 850900"/>
              <a:gd name="connsiteX226" fmla="*/ 46784 w 1173163"/>
              <a:gd name="connsiteY226" fmla="*/ 566871 h 850900"/>
              <a:gd name="connsiteX227" fmla="*/ 29736 w 1173163"/>
              <a:gd name="connsiteY227" fmla="*/ 532407 h 850900"/>
              <a:gd name="connsiteX228" fmla="*/ 15859 w 1173163"/>
              <a:gd name="connsiteY228" fmla="*/ 496755 h 850900"/>
              <a:gd name="connsiteX229" fmla="*/ 4758 w 1173163"/>
              <a:gd name="connsiteY229" fmla="*/ 458726 h 850900"/>
              <a:gd name="connsiteX230" fmla="*/ 397 w 1173163"/>
              <a:gd name="connsiteY230" fmla="*/ 438523 h 850900"/>
              <a:gd name="connsiteX231" fmla="*/ 0 w 1173163"/>
              <a:gd name="connsiteY231" fmla="*/ 434957 h 850900"/>
              <a:gd name="connsiteX232" fmla="*/ 3172 w 1173163"/>
              <a:gd name="connsiteY232" fmla="*/ 429808 h 850900"/>
              <a:gd name="connsiteX233" fmla="*/ 5551 w 1173163"/>
              <a:gd name="connsiteY233" fmla="*/ 428223 h 850900"/>
              <a:gd name="connsiteX234" fmla="*/ 3172 w 1173163"/>
              <a:gd name="connsiteY234" fmla="*/ 414358 h 850900"/>
              <a:gd name="connsiteX235" fmla="*/ 1190 w 1173163"/>
              <a:gd name="connsiteY235" fmla="*/ 386233 h 850900"/>
              <a:gd name="connsiteX236" fmla="*/ 1586 w 1173163"/>
              <a:gd name="connsiteY236" fmla="*/ 358107 h 850900"/>
              <a:gd name="connsiteX237" fmla="*/ 5154 w 1173163"/>
              <a:gd name="connsiteY237" fmla="*/ 329585 h 850900"/>
              <a:gd name="connsiteX238" fmla="*/ 12291 w 1173163"/>
              <a:gd name="connsiteY238" fmla="*/ 301856 h 850900"/>
              <a:gd name="connsiteX239" fmla="*/ 22599 w 1173163"/>
              <a:gd name="connsiteY239" fmla="*/ 275711 h 850900"/>
              <a:gd name="connsiteX240" fmla="*/ 36079 w 1173163"/>
              <a:gd name="connsiteY240" fmla="*/ 250754 h 850900"/>
              <a:gd name="connsiteX241" fmla="*/ 52335 w 1173163"/>
              <a:gd name="connsiteY241" fmla="*/ 228175 h 850900"/>
              <a:gd name="connsiteX242" fmla="*/ 62246 w 1173163"/>
              <a:gd name="connsiteY242" fmla="*/ 217479 h 850900"/>
              <a:gd name="connsiteX243" fmla="*/ 71365 w 1173163"/>
              <a:gd name="connsiteY243" fmla="*/ 208764 h 850900"/>
              <a:gd name="connsiteX244" fmla="*/ 91585 w 1173163"/>
              <a:gd name="connsiteY244" fmla="*/ 193711 h 850900"/>
              <a:gd name="connsiteX245" fmla="*/ 124493 w 1173163"/>
              <a:gd name="connsiteY245" fmla="*/ 175092 h 850900"/>
              <a:gd name="connsiteX246" fmla="*/ 147488 w 1173163"/>
              <a:gd name="connsiteY246" fmla="*/ 166377 h 850900"/>
              <a:gd name="connsiteX247" fmla="*/ 163347 w 1173163"/>
              <a:gd name="connsiteY247" fmla="*/ 146571 h 850900"/>
              <a:gd name="connsiteX248" fmla="*/ 199822 w 1173163"/>
              <a:gd name="connsiteY248" fmla="*/ 110522 h 850900"/>
              <a:gd name="connsiteX249" fmla="*/ 239866 w 1173163"/>
              <a:gd name="connsiteY249" fmla="*/ 79624 h 850900"/>
              <a:gd name="connsiteX250" fmla="*/ 283082 w 1173163"/>
              <a:gd name="connsiteY250" fmla="*/ 53875 h 850900"/>
              <a:gd name="connsiteX251" fmla="*/ 305681 w 1173163"/>
              <a:gd name="connsiteY251" fmla="*/ 43575 h 850900"/>
              <a:gd name="connsiteX252" fmla="*/ 324315 w 1173163"/>
              <a:gd name="connsiteY252" fmla="*/ 36445 h 850900"/>
              <a:gd name="connsiteX253" fmla="*/ 362376 w 1173163"/>
              <a:gd name="connsiteY253" fmla="*/ 23768 h 850900"/>
              <a:gd name="connsiteX254" fmla="*/ 402024 w 1173163"/>
              <a:gd name="connsiteY254" fmla="*/ 13865 h 850900"/>
              <a:gd name="connsiteX255" fmla="*/ 442464 w 1173163"/>
              <a:gd name="connsiteY255" fmla="*/ 6735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1173163" h="850900">
                <a:moveTo>
                  <a:pt x="1087005" y="338137"/>
                </a:moveTo>
                <a:lnTo>
                  <a:pt x="1087799" y="340913"/>
                </a:lnTo>
                <a:lnTo>
                  <a:pt x="1087799" y="343292"/>
                </a:lnTo>
                <a:lnTo>
                  <a:pt x="1092168" y="377792"/>
                </a:lnTo>
                <a:lnTo>
                  <a:pt x="1093360" y="433706"/>
                </a:lnTo>
                <a:lnTo>
                  <a:pt x="1090579" y="471775"/>
                </a:lnTo>
                <a:lnTo>
                  <a:pt x="1085019" y="509844"/>
                </a:lnTo>
                <a:lnTo>
                  <a:pt x="1076281" y="547516"/>
                </a:lnTo>
                <a:lnTo>
                  <a:pt x="1063969" y="582412"/>
                </a:lnTo>
                <a:lnTo>
                  <a:pt x="1048081" y="614533"/>
                </a:lnTo>
                <a:lnTo>
                  <a:pt x="1038152" y="629205"/>
                </a:lnTo>
                <a:lnTo>
                  <a:pt x="1027428" y="643878"/>
                </a:lnTo>
                <a:lnTo>
                  <a:pt x="1001215" y="668860"/>
                </a:lnTo>
                <a:lnTo>
                  <a:pt x="970632" y="688688"/>
                </a:lnTo>
                <a:lnTo>
                  <a:pt x="937666" y="705343"/>
                </a:lnTo>
                <a:lnTo>
                  <a:pt x="884445" y="723584"/>
                </a:lnTo>
                <a:lnTo>
                  <a:pt x="810967" y="740636"/>
                </a:lnTo>
                <a:lnTo>
                  <a:pt x="776810" y="746981"/>
                </a:lnTo>
                <a:lnTo>
                  <a:pt x="737886" y="753325"/>
                </a:lnTo>
                <a:lnTo>
                  <a:pt x="660834" y="762843"/>
                </a:lnTo>
                <a:lnTo>
                  <a:pt x="582987" y="766015"/>
                </a:lnTo>
                <a:lnTo>
                  <a:pt x="504744" y="762050"/>
                </a:lnTo>
                <a:lnTo>
                  <a:pt x="466217" y="757688"/>
                </a:lnTo>
                <a:lnTo>
                  <a:pt x="441990" y="754515"/>
                </a:lnTo>
                <a:lnTo>
                  <a:pt x="392740" y="744601"/>
                </a:lnTo>
                <a:lnTo>
                  <a:pt x="342298" y="731515"/>
                </a:lnTo>
                <a:lnTo>
                  <a:pt x="291857" y="714464"/>
                </a:lnTo>
                <a:lnTo>
                  <a:pt x="241812" y="693446"/>
                </a:lnTo>
                <a:lnTo>
                  <a:pt x="194548" y="668860"/>
                </a:lnTo>
                <a:lnTo>
                  <a:pt x="149667" y="640309"/>
                </a:lnTo>
                <a:lnTo>
                  <a:pt x="108361" y="607395"/>
                </a:lnTo>
                <a:lnTo>
                  <a:pt x="90488" y="589550"/>
                </a:lnTo>
                <a:lnTo>
                  <a:pt x="110347" y="615326"/>
                </a:lnTo>
                <a:lnTo>
                  <a:pt x="156419" y="662912"/>
                </a:lnTo>
                <a:lnTo>
                  <a:pt x="207655" y="704153"/>
                </a:lnTo>
                <a:lnTo>
                  <a:pt x="264849" y="739446"/>
                </a:lnTo>
                <a:lnTo>
                  <a:pt x="326411" y="768394"/>
                </a:lnTo>
                <a:lnTo>
                  <a:pt x="390754" y="791394"/>
                </a:lnTo>
                <a:lnTo>
                  <a:pt x="457877" y="808049"/>
                </a:lnTo>
                <a:lnTo>
                  <a:pt x="526985" y="818756"/>
                </a:lnTo>
                <a:lnTo>
                  <a:pt x="596491" y="822325"/>
                </a:lnTo>
                <a:lnTo>
                  <a:pt x="665600" y="819946"/>
                </a:lnTo>
                <a:lnTo>
                  <a:pt x="733915" y="811222"/>
                </a:lnTo>
                <a:lnTo>
                  <a:pt x="800243" y="794963"/>
                </a:lnTo>
                <a:lnTo>
                  <a:pt x="864189" y="773153"/>
                </a:lnTo>
                <a:lnTo>
                  <a:pt x="924559" y="743808"/>
                </a:lnTo>
                <a:lnTo>
                  <a:pt x="980164" y="707722"/>
                </a:lnTo>
                <a:lnTo>
                  <a:pt x="1029811" y="664895"/>
                </a:lnTo>
                <a:lnTo>
                  <a:pt x="1052450" y="641102"/>
                </a:lnTo>
                <a:lnTo>
                  <a:pt x="1064763" y="626033"/>
                </a:lnTo>
                <a:lnTo>
                  <a:pt x="1088196" y="594705"/>
                </a:lnTo>
                <a:lnTo>
                  <a:pt x="1107261" y="561792"/>
                </a:lnTo>
                <a:lnTo>
                  <a:pt x="1121956" y="527292"/>
                </a:lnTo>
                <a:lnTo>
                  <a:pt x="1131886" y="491999"/>
                </a:lnTo>
                <a:lnTo>
                  <a:pt x="1135063" y="455913"/>
                </a:lnTo>
                <a:lnTo>
                  <a:pt x="1130297" y="419430"/>
                </a:lnTo>
                <a:lnTo>
                  <a:pt x="1116793" y="382947"/>
                </a:lnTo>
                <a:lnTo>
                  <a:pt x="1106466" y="365103"/>
                </a:lnTo>
                <a:lnTo>
                  <a:pt x="1097331" y="351223"/>
                </a:lnTo>
                <a:close/>
                <a:moveTo>
                  <a:pt x="580258" y="127000"/>
                </a:moveTo>
                <a:lnTo>
                  <a:pt x="539745" y="127397"/>
                </a:lnTo>
                <a:lnTo>
                  <a:pt x="460707" y="134536"/>
                </a:lnTo>
                <a:lnTo>
                  <a:pt x="382065" y="146831"/>
                </a:lnTo>
                <a:lnTo>
                  <a:pt x="303820" y="163886"/>
                </a:lnTo>
                <a:lnTo>
                  <a:pt x="264499" y="172611"/>
                </a:lnTo>
                <a:lnTo>
                  <a:pt x="236300" y="179354"/>
                </a:lnTo>
                <a:lnTo>
                  <a:pt x="180694" y="194425"/>
                </a:lnTo>
                <a:lnTo>
                  <a:pt x="154481" y="203548"/>
                </a:lnTo>
                <a:lnTo>
                  <a:pt x="144551" y="219412"/>
                </a:lnTo>
                <a:lnTo>
                  <a:pt x="127075" y="252332"/>
                </a:lnTo>
                <a:lnTo>
                  <a:pt x="114365" y="286837"/>
                </a:lnTo>
                <a:lnTo>
                  <a:pt x="104833" y="322136"/>
                </a:lnTo>
                <a:lnTo>
                  <a:pt x="100464" y="358625"/>
                </a:lnTo>
                <a:lnTo>
                  <a:pt x="100464" y="395114"/>
                </a:lnTo>
                <a:lnTo>
                  <a:pt x="105230" y="431603"/>
                </a:lnTo>
                <a:lnTo>
                  <a:pt x="116351" y="468092"/>
                </a:lnTo>
                <a:lnTo>
                  <a:pt x="123898" y="486336"/>
                </a:lnTo>
                <a:lnTo>
                  <a:pt x="125486" y="491492"/>
                </a:lnTo>
                <a:lnTo>
                  <a:pt x="122309" y="499425"/>
                </a:lnTo>
                <a:lnTo>
                  <a:pt x="115160" y="503787"/>
                </a:lnTo>
                <a:lnTo>
                  <a:pt x="106819" y="502201"/>
                </a:lnTo>
                <a:lnTo>
                  <a:pt x="104039" y="498235"/>
                </a:lnTo>
                <a:lnTo>
                  <a:pt x="95301" y="481180"/>
                </a:lnTo>
                <a:lnTo>
                  <a:pt x="82194" y="447071"/>
                </a:lnTo>
                <a:lnTo>
                  <a:pt x="74647" y="412565"/>
                </a:lnTo>
                <a:lnTo>
                  <a:pt x="71073" y="378456"/>
                </a:lnTo>
                <a:lnTo>
                  <a:pt x="71867" y="343950"/>
                </a:lnTo>
                <a:lnTo>
                  <a:pt x="77825" y="309841"/>
                </a:lnTo>
                <a:lnTo>
                  <a:pt x="86563" y="276525"/>
                </a:lnTo>
                <a:lnTo>
                  <a:pt x="99272" y="244003"/>
                </a:lnTo>
                <a:lnTo>
                  <a:pt x="106819" y="228138"/>
                </a:lnTo>
                <a:lnTo>
                  <a:pt x="96492" y="235277"/>
                </a:lnTo>
                <a:lnTo>
                  <a:pt x="78222" y="252728"/>
                </a:lnTo>
                <a:lnTo>
                  <a:pt x="61540" y="272956"/>
                </a:lnTo>
                <a:lnTo>
                  <a:pt x="48831" y="297149"/>
                </a:lnTo>
                <a:lnTo>
                  <a:pt x="43270" y="310238"/>
                </a:lnTo>
                <a:lnTo>
                  <a:pt x="38107" y="326499"/>
                </a:lnTo>
                <a:lnTo>
                  <a:pt x="31752" y="358229"/>
                </a:lnTo>
                <a:lnTo>
                  <a:pt x="30163" y="389958"/>
                </a:lnTo>
                <a:lnTo>
                  <a:pt x="33341" y="421291"/>
                </a:lnTo>
                <a:lnTo>
                  <a:pt x="40490" y="452227"/>
                </a:lnTo>
                <a:lnTo>
                  <a:pt x="52008" y="481973"/>
                </a:lnTo>
                <a:lnTo>
                  <a:pt x="66307" y="510927"/>
                </a:lnTo>
                <a:lnTo>
                  <a:pt x="84180" y="537500"/>
                </a:lnTo>
                <a:lnTo>
                  <a:pt x="94506" y="550588"/>
                </a:lnTo>
                <a:lnTo>
                  <a:pt x="106025" y="563280"/>
                </a:lnTo>
                <a:lnTo>
                  <a:pt x="129458" y="587870"/>
                </a:lnTo>
                <a:lnTo>
                  <a:pt x="168779" y="620790"/>
                </a:lnTo>
                <a:lnTo>
                  <a:pt x="226370" y="657279"/>
                </a:lnTo>
                <a:lnTo>
                  <a:pt x="288727" y="686628"/>
                </a:lnTo>
                <a:lnTo>
                  <a:pt x="354659" y="709236"/>
                </a:lnTo>
                <a:lnTo>
                  <a:pt x="422577" y="725100"/>
                </a:lnTo>
                <a:lnTo>
                  <a:pt x="490892" y="735016"/>
                </a:lnTo>
                <a:lnTo>
                  <a:pt x="558810" y="739775"/>
                </a:lnTo>
                <a:lnTo>
                  <a:pt x="592570" y="739775"/>
                </a:lnTo>
                <a:lnTo>
                  <a:pt x="627522" y="738585"/>
                </a:lnTo>
                <a:lnTo>
                  <a:pt x="697029" y="733033"/>
                </a:lnTo>
                <a:lnTo>
                  <a:pt x="766535" y="722324"/>
                </a:lnTo>
                <a:lnTo>
                  <a:pt x="834850" y="706856"/>
                </a:lnTo>
                <a:lnTo>
                  <a:pt x="868213" y="697337"/>
                </a:lnTo>
                <a:lnTo>
                  <a:pt x="888072" y="691784"/>
                </a:lnTo>
                <a:lnTo>
                  <a:pt x="925407" y="679093"/>
                </a:lnTo>
                <a:lnTo>
                  <a:pt x="961551" y="662038"/>
                </a:lnTo>
                <a:lnTo>
                  <a:pt x="993325" y="639034"/>
                </a:lnTo>
                <a:lnTo>
                  <a:pt x="1007227" y="623963"/>
                </a:lnTo>
                <a:lnTo>
                  <a:pt x="1017156" y="611271"/>
                </a:lnTo>
                <a:lnTo>
                  <a:pt x="1032646" y="582714"/>
                </a:lnTo>
                <a:lnTo>
                  <a:pt x="1043767" y="552571"/>
                </a:lnTo>
                <a:lnTo>
                  <a:pt x="1051711" y="520842"/>
                </a:lnTo>
                <a:lnTo>
                  <a:pt x="1054888" y="504581"/>
                </a:lnTo>
                <a:lnTo>
                  <a:pt x="1058860" y="479197"/>
                </a:lnTo>
                <a:lnTo>
                  <a:pt x="1063626" y="427240"/>
                </a:lnTo>
                <a:lnTo>
                  <a:pt x="1062832" y="374490"/>
                </a:lnTo>
                <a:lnTo>
                  <a:pt x="1055285" y="323723"/>
                </a:lnTo>
                <a:lnTo>
                  <a:pt x="1048136" y="299133"/>
                </a:lnTo>
                <a:lnTo>
                  <a:pt x="1027880" y="283664"/>
                </a:lnTo>
                <a:lnTo>
                  <a:pt x="985382" y="255901"/>
                </a:lnTo>
                <a:lnTo>
                  <a:pt x="917067" y="220602"/>
                </a:lnTo>
                <a:lnTo>
                  <a:pt x="872582" y="199978"/>
                </a:lnTo>
                <a:lnTo>
                  <a:pt x="837631" y="184113"/>
                </a:lnTo>
                <a:lnTo>
                  <a:pt x="766535" y="157936"/>
                </a:lnTo>
                <a:lnTo>
                  <a:pt x="693454" y="138899"/>
                </a:lnTo>
                <a:lnTo>
                  <a:pt x="618784" y="128587"/>
                </a:lnTo>
                <a:close/>
                <a:moveTo>
                  <a:pt x="517457" y="28575"/>
                </a:moveTo>
                <a:lnTo>
                  <a:pt x="450483" y="33725"/>
                </a:lnTo>
                <a:lnTo>
                  <a:pt x="384698" y="46796"/>
                </a:lnTo>
                <a:lnTo>
                  <a:pt x="322083" y="67393"/>
                </a:lnTo>
                <a:lnTo>
                  <a:pt x="291964" y="81256"/>
                </a:lnTo>
                <a:lnTo>
                  <a:pt x="266601" y="95119"/>
                </a:lnTo>
                <a:lnTo>
                  <a:pt x="219838" y="129580"/>
                </a:lnTo>
                <a:lnTo>
                  <a:pt x="198438" y="149385"/>
                </a:lnTo>
                <a:lnTo>
                  <a:pt x="240842" y="138690"/>
                </a:lnTo>
                <a:lnTo>
                  <a:pt x="324460" y="119281"/>
                </a:lnTo>
                <a:lnTo>
                  <a:pt x="366468" y="110963"/>
                </a:lnTo>
                <a:lnTo>
                  <a:pt x="409268" y="102645"/>
                </a:lnTo>
                <a:lnTo>
                  <a:pt x="496057" y="91951"/>
                </a:lnTo>
                <a:lnTo>
                  <a:pt x="582846" y="87990"/>
                </a:lnTo>
                <a:lnTo>
                  <a:pt x="648235" y="91951"/>
                </a:lnTo>
                <a:lnTo>
                  <a:pt x="691035" y="97892"/>
                </a:lnTo>
                <a:lnTo>
                  <a:pt x="712831" y="102249"/>
                </a:lnTo>
                <a:lnTo>
                  <a:pt x="751668" y="111359"/>
                </a:lnTo>
                <a:lnTo>
                  <a:pt x="829739" y="137502"/>
                </a:lnTo>
                <a:lnTo>
                  <a:pt x="906620" y="170378"/>
                </a:lnTo>
                <a:lnTo>
                  <a:pt x="979935" y="209591"/>
                </a:lnTo>
                <a:lnTo>
                  <a:pt x="1014413" y="230188"/>
                </a:lnTo>
                <a:lnTo>
                  <a:pt x="1011639" y="225831"/>
                </a:lnTo>
                <a:lnTo>
                  <a:pt x="1008469" y="221870"/>
                </a:lnTo>
                <a:lnTo>
                  <a:pt x="999354" y="209591"/>
                </a:lnTo>
                <a:lnTo>
                  <a:pt x="979539" y="187014"/>
                </a:lnTo>
                <a:lnTo>
                  <a:pt x="945854" y="156118"/>
                </a:lnTo>
                <a:lnTo>
                  <a:pt x="895524" y="121658"/>
                </a:lnTo>
                <a:lnTo>
                  <a:pt x="841231" y="93931"/>
                </a:lnTo>
                <a:lnTo>
                  <a:pt x="813491" y="82840"/>
                </a:lnTo>
                <a:lnTo>
                  <a:pt x="782976" y="71354"/>
                </a:lnTo>
                <a:lnTo>
                  <a:pt x="719568" y="52737"/>
                </a:lnTo>
                <a:lnTo>
                  <a:pt x="653387" y="38874"/>
                </a:lnTo>
                <a:lnTo>
                  <a:pt x="585224" y="30952"/>
                </a:lnTo>
                <a:close/>
                <a:moveTo>
                  <a:pt x="505106" y="0"/>
                </a:moveTo>
                <a:lnTo>
                  <a:pt x="590348" y="1189"/>
                </a:lnTo>
                <a:lnTo>
                  <a:pt x="675986" y="11884"/>
                </a:lnTo>
                <a:lnTo>
                  <a:pt x="759246" y="32087"/>
                </a:lnTo>
                <a:lnTo>
                  <a:pt x="818716" y="53082"/>
                </a:lnTo>
                <a:lnTo>
                  <a:pt x="856778" y="70116"/>
                </a:lnTo>
                <a:lnTo>
                  <a:pt x="893253" y="88339"/>
                </a:lnTo>
                <a:lnTo>
                  <a:pt x="927746" y="109334"/>
                </a:lnTo>
                <a:lnTo>
                  <a:pt x="943605" y="120822"/>
                </a:lnTo>
                <a:lnTo>
                  <a:pt x="963429" y="135479"/>
                </a:lnTo>
                <a:lnTo>
                  <a:pt x="999112" y="167962"/>
                </a:lnTo>
                <a:lnTo>
                  <a:pt x="1030036" y="204406"/>
                </a:lnTo>
                <a:lnTo>
                  <a:pt x="1055014" y="244416"/>
                </a:lnTo>
                <a:lnTo>
                  <a:pt x="1064926" y="266204"/>
                </a:lnTo>
                <a:lnTo>
                  <a:pt x="1077217" y="276503"/>
                </a:lnTo>
                <a:lnTo>
                  <a:pt x="1099816" y="297498"/>
                </a:lnTo>
                <a:lnTo>
                  <a:pt x="1120829" y="320870"/>
                </a:lnTo>
                <a:lnTo>
                  <a:pt x="1138670" y="346223"/>
                </a:lnTo>
                <a:lnTo>
                  <a:pt x="1153736" y="372764"/>
                </a:lnTo>
                <a:lnTo>
                  <a:pt x="1164441" y="401286"/>
                </a:lnTo>
                <a:lnTo>
                  <a:pt x="1171181" y="430996"/>
                </a:lnTo>
                <a:lnTo>
                  <a:pt x="1173163" y="462687"/>
                </a:lnTo>
                <a:lnTo>
                  <a:pt x="1171577" y="478532"/>
                </a:lnTo>
                <a:lnTo>
                  <a:pt x="1169595" y="496755"/>
                </a:lnTo>
                <a:lnTo>
                  <a:pt x="1160476" y="531219"/>
                </a:lnTo>
                <a:lnTo>
                  <a:pt x="1146600" y="564890"/>
                </a:lnTo>
                <a:lnTo>
                  <a:pt x="1129155" y="597373"/>
                </a:lnTo>
                <a:lnTo>
                  <a:pt x="1108142" y="627876"/>
                </a:lnTo>
                <a:lnTo>
                  <a:pt x="1084353" y="657190"/>
                </a:lnTo>
                <a:lnTo>
                  <a:pt x="1046292" y="696803"/>
                </a:lnTo>
                <a:lnTo>
                  <a:pt x="1018935" y="719383"/>
                </a:lnTo>
                <a:lnTo>
                  <a:pt x="1004662" y="730871"/>
                </a:lnTo>
                <a:lnTo>
                  <a:pt x="974927" y="751866"/>
                </a:lnTo>
                <a:lnTo>
                  <a:pt x="926557" y="779596"/>
                </a:lnTo>
                <a:lnTo>
                  <a:pt x="857174" y="809306"/>
                </a:lnTo>
                <a:lnTo>
                  <a:pt x="782637" y="831490"/>
                </a:lnTo>
                <a:lnTo>
                  <a:pt x="705722" y="845354"/>
                </a:lnTo>
                <a:lnTo>
                  <a:pt x="626427" y="850900"/>
                </a:lnTo>
                <a:lnTo>
                  <a:pt x="546340" y="848920"/>
                </a:lnTo>
                <a:lnTo>
                  <a:pt x="467045" y="839016"/>
                </a:lnTo>
                <a:lnTo>
                  <a:pt x="389733" y="821190"/>
                </a:lnTo>
                <a:lnTo>
                  <a:pt x="315592" y="795441"/>
                </a:lnTo>
                <a:lnTo>
                  <a:pt x="245813" y="762166"/>
                </a:lnTo>
                <a:lnTo>
                  <a:pt x="197444" y="731663"/>
                </a:lnTo>
                <a:lnTo>
                  <a:pt x="166915" y="709084"/>
                </a:lnTo>
                <a:lnTo>
                  <a:pt x="138766" y="684523"/>
                </a:lnTo>
                <a:lnTo>
                  <a:pt x="112202" y="657982"/>
                </a:lnTo>
                <a:lnTo>
                  <a:pt x="88017" y="629460"/>
                </a:lnTo>
                <a:lnTo>
                  <a:pt x="66211" y="599354"/>
                </a:lnTo>
                <a:lnTo>
                  <a:pt x="46784" y="566871"/>
                </a:lnTo>
                <a:lnTo>
                  <a:pt x="29736" y="532407"/>
                </a:lnTo>
                <a:lnTo>
                  <a:pt x="15859" y="496755"/>
                </a:lnTo>
                <a:lnTo>
                  <a:pt x="4758" y="458726"/>
                </a:lnTo>
                <a:lnTo>
                  <a:pt x="397" y="438523"/>
                </a:lnTo>
                <a:lnTo>
                  <a:pt x="0" y="434957"/>
                </a:lnTo>
                <a:lnTo>
                  <a:pt x="3172" y="429808"/>
                </a:lnTo>
                <a:lnTo>
                  <a:pt x="5551" y="428223"/>
                </a:lnTo>
                <a:lnTo>
                  <a:pt x="3172" y="414358"/>
                </a:lnTo>
                <a:lnTo>
                  <a:pt x="1190" y="386233"/>
                </a:lnTo>
                <a:lnTo>
                  <a:pt x="1586" y="358107"/>
                </a:lnTo>
                <a:lnTo>
                  <a:pt x="5154" y="329585"/>
                </a:lnTo>
                <a:lnTo>
                  <a:pt x="12291" y="301856"/>
                </a:lnTo>
                <a:lnTo>
                  <a:pt x="22599" y="275711"/>
                </a:lnTo>
                <a:lnTo>
                  <a:pt x="36079" y="250754"/>
                </a:lnTo>
                <a:lnTo>
                  <a:pt x="52335" y="228175"/>
                </a:lnTo>
                <a:lnTo>
                  <a:pt x="62246" y="217479"/>
                </a:lnTo>
                <a:lnTo>
                  <a:pt x="71365" y="208764"/>
                </a:lnTo>
                <a:lnTo>
                  <a:pt x="91585" y="193711"/>
                </a:lnTo>
                <a:lnTo>
                  <a:pt x="124493" y="175092"/>
                </a:lnTo>
                <a:lnTo>
                  <a:pt x="147488" y="166377"/>
                </a:lnTo>
                <a:lnTo>
                  <a:pt x="163347" y="146571"/>
                </a:lnTo>
                <a:lnTo>
                  <a:pt x="199822" y="110522"/>
                </a:lnTo>
                <a:lnTo>
                  <a:pt x="239866" y="79624"/>
                </a:lnTo>
                <a:lnTo>
                  <a:pt x="283082" y="53875"/>
                </a:lnTo>
                <a:lnTo>
                  <a:pt x="305681" y="43575"/>
                </a:lnTo>
                <a:lnTo>
                  <a:pt x="324315" y="36445"/>
                </a:lnTo>
                <a:lnTo>
                  <a:pt x="362376" y="23768"/>
                </a:lnTo>
                <a:lnTo>
                  <a:pt x="402024" y="13865"/>
                </a:lnTo>
                <a:lnTo>
                  <a:pt x="442464" y="673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2" algn="ctr"/>
            <a:endParaRPr lang="es-EC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2"/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Registro Históricos</a:t>
            </a:r>
            <a:endParaRPr lang="es-EC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Freeform: Shape 8">
            <a:extLst>
              <a:ext uri="{FF2B5EF4-FFF2-40B4-BE49-F238E27FC236}">
                <a16:creationId xmlns:a16="http://schemas.microsoft.com/office/drawing/2014/main" id="{B9E65F5C-7FA4-4C65-88D4-7855AACE471C}"/>
              </a:ext>
            </a:extLst>
          </p:cNvPr>
          <p:cNvSpPr>
            <a:spLocks/>
          </p:cNvSpPr>
          <p:nvPr/>
        </p:nvSpPr>
        <p:spPr bwMode="auto">
          <a:xfrm>
            <a:off x="7593861" y="3929045"/>
            <a:ext cx="2572335" cy="913460"/>
          </a:xfrm>
          <a:custGeom>
            <a:avLst/>
            <a:gdLst>
              <a:gd name="connsiteX0" fmla="*/ 1087005 w 1173163"/>
              <a:gd name="connsiteY0" fmla="*/ 338137 h 850900"/>
              <a:gd name="connsiteX1" fmla="*/ 1087799 w 1173163"/>
              <a:gd name="connsiteY1" fmla="*/ 340913 h 850900"/>
              <a:gd name="connsiteX2" fmla="*/ 1087799 w 1173163"/>
              <a:gd name="connsiteY2" fmla="*/ 343292 h 850900"/>
              <a:gd name="connsiteX3" fmla="*/ 1092168 w 1173163"/>
              <a:gd name="connsiteY3" fmla="*/ 377792 h 850900"/>
              <a:gd name="connsiteX4" fmla="*/ 1093360 w 1173163"/>
              <a:gd name="connsiteY4" fmla="*/ 433706 h 850900"/>
              <a:gd name="connsiteX5" fmla="*/ 1090579 w 1173163"/>
              <a:gd name="connsiteY5" fmla="*/ 471775 h 850900"/>
              <a:gd name="connsiteX6" fmla="*/ 1085019 w 1173163"/>
              <a:gd name="connsiteY6" fmla="*/ 509844 h 850900"/>
              <a:gd name="connsiteX7" fmla="*/ 1076281 w 1173163"/>
              <a:gd name="connsiteY7" fmla="*/ 547516 h 850900"/>
              <a:gd name="connsiteX8" fmla="*/ 1063969 w 1173163"/>
              <a:gd name="connsiteY8" fmla="*/ 582412 h 850900"/>
              <a:gd name="connsiteX9" fmla="*/ 1048081 w 1173163"/>
              <a:gd name="connsiteY9" fmla="*/ 614533 h 850900"/>
              <a:gd name="connsiteX10" fmla="*/ 1038152 w 1173163"/>
              <a:gd name="connsiteY10" fmla="*/ 629205 h 850900"/>
              <a:gd name="connsiteX11" fmla="*/ 1027428 w 1173163"/>
              <a:gd name="connsiteY11" fmla="*/ 643878 h 850900"/>
              <a:gd name="connsiteX12" fmla="*/ 1001215 w 1173163"/>
              <a:gd name="connsiteY12" fmla="*/ 668860 h 850900"/>
              <a:gd name="connsiteX13" fmla="*/ 970632 w 1173163"/>
              <a:gd name="connsiteY13" fmla="*/ 688688 h 850900"/>
              <a:gd name="connsiteX14" fmla="*/ 937666 w 1173163"/>
              <a:gd name="connsiteY14" fmla="*/ 705343 h 850900"/>
              <a:gd name="connsiteX15" fmla="*/ 884445 w 1173163"/>
              <a:gd name="connsiteY15" fmla="*/ 723584 h 850900"/>
              <a:gd name="connsiteX16" fmla="*/ 810967 w 1173163"/>
              <a:gd name="connsiteY16" fmla="*/ 740636 h 850900"/>
              <a:gd name="connsiteX17" fmla="*/ 776810 w 1173163"/>
              <a:gd name="connsiteY17" fmla="*/ 746981 h 850900"/>
              <a:gd name="connsiteX18" fmla="*/ 737886 w 1173163"/>
              <a:gd name="connsiteY18" fmla="*/ 753325 h 850900"/>
              <a:gd name="connsiteX19" fmla="*/ 660834 w 1173163"/>
              <a:gd name="connsiteY19" fmla="*/ 762843 h 850900"/>
              <a:gd name="connsiteX20" fmla="*/ 582987 w 1173163"/>
              <a:gd name="connsiteY20" fmla="*/ 766015 h 850900"/>
              <a:gd name="connsiteX21" fmla="*/ 504744 w 1173163"/>
              <a:gd name="connsiteY21" fmla="*/ 762050 h 850900"/>
              <a:gd name="connsiteX22" fmla="*/ 466217 w 1173163"/>
              <a:gd name="connsiteY22" fmla="*/ 757688 h 850900"/>
              <a:gd name="connsiteX23" fmla="*/ 441990 w 1173163"/>
              <a:gd name="connsiteY23" fmla="*/ 754515 h 850900"/>
              <a:gd name="connsiteX24" fmla="*/ 392740 w 1173163"/>
              <a:gd name="connsiteY24" fmla="*/ 744601 h 850900"/>
              <a:gd name="connsiteX25" fmla="*/ 342298 w 1173163"/>
              <a:gd name="connsiteY25" fmla="*/ 731515 h 850900"/>
              <a:gd name="connsiteX26" fmla="*/ 291857 w 1173163"/>
              <a:gd name="connsiteY26" fmla="*/ 714464 h 850900"/>
              <a:gd name="connsiteX27" fmla="*/ 241812 w 1173163"/>
              <a:gd name="connsiteY27" fmla="*/ 693446 h 850900"/>
              <a:gd name="connsiteX28" fmla="*/ 194548 w 1173163"/>
              <a:gd name="connsiteY28" fmla="*/ 668860 h 850900"/>
              <a:gd name="connsiteX29" fmla="*/ 149667 w 1173163"/>
              <a:gd name="connsiteY29" fmla="*/ 640309 h 850900"/>
              <a:gd name="connsiteX30" fmla="*/ 108361 w 1173163"/>
              <a:gd name="connsiteY30" fmla="*/ 607395 h 850900"/>
              <a:gd name="connsiteX31" fmla="*/ 90488 w 1173163"/>
              <a:gd name="connsiteY31" fmla="*/ 589550 h 850900"/>
              <a:gd name="connsiteX32" fmla="*/ 110347 w 1173163"/>
              <a:gd name="connsiteY32" fmla="*/ 615326 h 850900"/>
              <a:gd name="connsiteX33" fmla="*/ 156419 w 1173163"/>
              <a:gd name="connsiteY33" fmla="*/ 662912 h 850900"/>
              <a:gd name="connsiteX34" fmla="*/ 207655 w 1173163"/>
              <a:gd name="connsiteY34" fmla="*/ 704153 h 850900"/>
              <a:gd name="connsiteX35" fmla="*/ 264849 w 1173163"/>
              <a:gd name="connsiteY35" fmla="*/ 739446 h 850900"/>
              <a:gd name="connsiteX36" fmla="*/ 326411 w 1173163"/>
              <a:gd name="connsiteY36" fmla="*/ 768394 h 850900"/>
              <a:gd name="connsiteX37" fmla="*/ 390754 w 1173163"/>
              <a:gd name="connsiteY37" fmla="*/ 791394 h 850900"/>
              <a:gd name="connsiteX38" fmla="*/ 457877 w 1173163"/>
              <a:gd name="connsiteY38" fmla="*/ 808049 h 850900"/>
              <a:gd name="connsiteX39" fmla="*/ 526985 w 1173163"/>
              <a:gd name="connsiteY39" fmla="*/ 818756 h 850900"/>
              <a:gd name="connsiteX40" fmla="*/ 596491 w 1173163"/>
              <a:gd name="connsiteY40" fmla="*/ 822325 h 850900"/>
              <a:gd name="connsiteX41" fmla="*/ 665600 w 1173163"/>
              <a:gd name="connsiteY41" fmla="*/ 819946 h 850900"/>
              <a:gd name="connsiteX42" fmla="*/ 733915 w 1173163"/>
              <a:gd name="connsiteY42" fmla="*/ 811222 h 850900"/>
              <a:gd name="connsiteX43" fmla="*/ 800243 w 1173163"/>
              <a:gd name="connsiteY43" fmla="*/ 794963 h 850900"/>
              <a:gd name="connsiteX44" fmla="*/ 864189 w 1173163"/>
              <a:gd name="connsiteY44" fmla="*/ 773153 h 850900"/>
              <a:gd name="connsiteX45" fmla="*/ 924559 w 1173163"/>
              <a:gd name="connsiteY45" fmla="*/ 743808 h 850900"/>
              <a:gd name="connsiteX46" fmla="*/ 980164 w 1173163"/>
              <a:gd name="connsiteY46" fmla="*/ 707722 h 850900"/>
              <a:gd name="connsiteX47" fmla="*/ 1029811 w 1173163"/>
              <a:gd name="connsiteY47" fmla="*/ 664895 h 850900"/>
              <a:gd name="connsiteX48" fmla="*/ 1052450 w 1173163"/>
              <a:gd name="connsiteY48" fmla="*/ 641102 h 850900"/>
              <a:gd name="connsiteX49" fmla="*/ 1064763 w 1173163"/>
              <a:gd name="connsiteY49" fmla="*/ 626033 h 850900"/>
              <a:gd name="connsiteX50" fmla="*/ 1088196 w 1173163"/>
              <a:gd name="connsiteY50" fmla="*/ 594705 h 850900"/>
              <a:gd name="connsiteX51" fmla="*/ 1107261 w 1173163"/>
              <a:gd name="connsiteY51" fmla="*/ 561792 h 850900"/>
              <a:gd name="connsiteX52" fmla="*/ 1121956 w 1173163"/>
              <a:gd name="connsiteY52" fmla="*/ 527292 h 850900"/>
              <a:gd name="connsiteX53" fmla="*/ 1131886 w 1173163"/>
              <a:gd name="connsiteY53" fmla="*/ 491999 h 850900"/>
              <a:gd name="connsiteX54" fmla="*/ 1135063 w 1173163"/>
              <a:gd name="connsiteY54" fmla="*/ 455913 h 850900"/>
              <a:gd name="connsiteX55" fmla="*/ 1130297 w 1173163"/>
              <a:gd name="connsiteY55" fmla="*/ 419430 h 850900"/>
              <a:gd name="connsiteX56" fmla="*/ 1116793 w 1173163"/>
              <a:gd name="connsiteY56" fmla="*/ 382947 h 850900"/>
              <a:gd name="connsiteX57" fmla="*/ 1106466 w 1173163"/>
              <a:gd name="connsiteY57" fmla="*/ 365103 h 850900"/>
              <a:gd name="connsiteX58" fmla="*/ 1097331 w 1173163"/>
              <a:gd name="connsiteY58" fmla="*/ 351223 h 850900"/>
              <a:gd name="connsiteX59" fmla="*/ 580258 w 1173163"/>
              <a:gd name="connsiteY59" fmla="*/ 127000 h 850900"/>
              <a:gd name="connsiteX60" fmla="*/ 539745 w 1173163"/>
              <a:gd name="connsiteY60" fmla="*/ 127397 h 850900"/>
              <a:gd name="connsiteX61" fmla="*/ 460707 w 1173163"/>
              <a:gd name="connsiteY61" fmla="*/ 134536 h 850900"/>
              <a:gd name="connsiteX62" fmla="*/ 382065 w 1173163"/>
              <a:gd name="connsiteY62" fmla="*/ 146831 h 850900"/>
              <a:gd name="connsiteX63" fmla="*/ 303820 w 1173163"/>
              <a:gd name="connsiteY63" fmla="*/ 163886 h 850900"/>
              <a:gd name="connsiteX64" fmla="*/ 264499 w 1173163"/>
              <a:gd name="connsiteY64" fmla="*/ 172611 h 850900"/>
              <a:gd name="connsiteX65" fmla="*/ 236300 w 1173163"/>
              <a:gd name="connsiteY65" fmla="*/ 179354 h 850900"/>
              <a:gd name="connsiteX66" fmla="*/ 180694 w 1173163"/>
              <a:gd name="connsiteY66" fmla="*/ 194425 h 850900"/>
              <a:gd name="connsiteX67" fmla="*/ 154481 w 1173163"/>
              <a:gd name="connsiteY67" fmla="*/ 203548 h 850900"/>
              <a:gd name="connsiteX68" fmla="*/ 144551 w 1173163"/>
              <a:gd name="connsiteY68" fmla="*/ 219412 h 850900"/>
              <a:gd name="connsiteX69" fmla="*/ 127075 w 1173163"/>
              <a:gd name="connsiteY69" fmla="*/ 252332 h 850900"/>
              <a:gd name="connsiteX70" fmla="*/ 114365 w 1173163"/>
              <a:gd name="connsiteY70" fmla="*/ 286837 h 850900"/>
              <a:gd name="connsiteX71" fmla="*/ 104833 w 1173163"/>
              <a:gd name="connsiteY71" fmla="*/ 322136 h 850900"/>
              <a:gd name="connsiteX72" fmla="*/ 100464 w 1173163"/>
              <a:gd name="connsiteY72" fmla="*/ 358625 h 850900"/>
              <a:gd name="connsiteX73" fmla="*/ 100464 w 1173163"/>
              <a:gd name="connsiteY73" fmla="*/ 395114 h 850900"/>
              <a:gd name="connsiteX74" fmla="*/ 105230 w 1173163"/>
              <a:gd name="connsiteY74" fmla="*/ 431603 h 850900"/>
              <a:gd name="connsiteX75" fmla="*/ 116351 w 1173163"/>
              <a:gd name="connsiteY75" fmla="*/ 468092 h 850900"/>
              <a:gd name="connsiteX76" fmla="*/ 123898 w 1173163"/>
              <a:gd name="connsiteY76" fmla="*/ 486336 h 850900"/>
              <a:gd name="connsiteX77" fmla="*/ 125486 w 1173163"/>
              <a:gd name="connsiteY77" fmla="*/ 491492 h 850900"/>
              <a:gd name="connsiteX78" fmla="*/ 122309 w 1173163"/>
              <a:gd name="connsiteY78" fmla="*/ 499425 h 850900"/>
              <a:gd name="connsiteX79" fmla="*/ 115160 w 1173163"/>
              <a:gd name="connsiteY79" fmla="*/ 503787 h 850900"/>
              <a:gd name="connsiteX80" fmla="*/ 106819 w 1173163"/>
              <a:gd name="connsiteY80" fmla="*/ 502201 h 850900"/>
              <a:gd name="connsiteX81" fmla="*/ 104039 w 1173163"/>
              <a:gd name="connsiteY81" fmla="*/ 498235 h 850900"/>
              <a:gd name="connsiteX82" fmla="*/ 95301 w 1173163"/>
              <a:gd name="connsiteY82" fmla="*/ 481180 h 850900"/>
              <a:gd name="connsiteX83" fmla="*/ 82194 w 1173163"/>
              <a:gd name="connsiteY83" fmla="*/ 447071 h 850900"/>
              <a:gd name="connsiteX84" fmla="*/ 74647 w 1173163"/>
              <a:gd name="connsiteY84" fmla="*/ 412565 h 850900"/>
              <a:gd name="connsiteX85" fmla="*/ 71073 w 1173163"/>
              <a:gd name="connsiteY85" fmla="*/ 378456 h 850900"/>
              <a:gd name="connsiteX86" fmla="*/ 71867 w 1173163"/>
              <a:gd name="connsiteY86" fmla="*/ 343950 h 850900"/>
              <a:gd name="connsiteX87" fmla="*/ 77825 w 1173163"/>
              <a:gd name="connsiteY87" fmla="*/ 309841 h 850900"/>
              <a:gd name="connsiteX88" fmla="*/ 86563 w 1173163"/>
              <a:gd name="connsiteY88" fmla="*/ 276525 h 850900"/>
              <a:gd name="connsiteX89" fmla="*/ 99272 w 1173163"/>
              <a:gd name="connsiteY89" fmla="*/ 244003 h 850900"/>
              <a:gd name="connsiteX90" fmla="*/ 106819 w 1173163"/>
              <a:gd name="connsiteY90" fmla="*/ 228138 h 850900"/>
              <a:gd name="connsiteX91" fmla="*/ 96492 w 1173163"/>
              <a:gd name="connsiteY91" fmla="*/ 235277 h 850900"/>
              <a:gd name="connsiteX92" fmla="*/ 78222 w 1173163"/>
              <a:gd name="connsiteY92" fmla="*/ 252728 h 850900"/>
              <a:gd name="connsiteX93" fmla="*/ 61540 w 1173163"/>
              <a:gd name="connsiteY93" fmla="*/ 272956 h 850900"/>
              <a:gd name="connsiteX94" fmla="*/ 48831 w 1173163"/>
              <a:gd name="connsiteY94" fmla="*/ 297149 h 850900"/>
              <a:gd name="connsiteX95" fmla="*/ 43270 w 1173163"/>
              <a:gd name="connsiteY95" fmla="*/ 310238 h 850900"/>
              <a:gd name="connsiteX96" fmla="*/ 38107 w 1173163"/>
              <a:gd name="connsiteY96" fmla="*/ 326499 h 850900"/>
              <a:gd name="connsiteX97" fmla="*/ 31752 w 1173163"/>
              <a:gd name="connsiteY97" fmla="*/ 358229 h 850900"/>
              <a:gd name="connsiteX98" fmla="*/ 30163 w 1173163"/>
              <a:gd name="connsiteY98" fmla="*/ 389958 h 850900"/>
              <a:gd name="connsiteX99" fmla="*/ 33341 w 1173163"/>
              <a:gd name="connsiteY99" fmla="*/ 421291 h 850900"/>
              <a:gd name="connsiteX100" fmla="*/ 40490 w 1173163"/>
              <a:gd name="connsiteY100" fmla="*/ 452227 h 850900"/>
              <a:gd name="connsiteX101" fmla="*/ 52008 w 1173163"/>
              <a:gd name="connsiteY101" fmla="*/ 481973 h 850900"/>
              <a:gd name="connsiteX102" fmla="*/ 66307 w 1173163"/>
              <a:gd name="connsiteY102" fmla="*/ 510927 h 850900"/>
              <a:gd name="connsiteX103" fmla="*/ 84180 w 1173163"/>
              <a:gd name="connsiteY103" fmla="*/ 537500 h 850900"/>
              <a:gd name="connsiteX104" fmla="*/ 94506 w 1173163"/>
              <a:gd name="connsiteY104" fmla="*/ 550588 h 850900"/>
              <a:gd name="connsiteX105" fmla="*/ 106025 w 1173163"/>
              <a:gd name="connsiteY105" fmla="*/ 563280 h 850900"/>
              <a:gd name="connsiteX106" fmla="*/ 129458 w 1173163"/>
              <a:gd name="connsiteY106" fmla="*/ 587870 h 850900"/>
              <a:gd name="connsiteX107" fmla="*/ 168779 w 1173163"/>
              <a:gd name="connsiteY107" fmla="*/ 620790 h 850900"/>
              <a:gd name="connsiteX108" fmla="*/ 226370 w 1173163"/>
              <a:gd name="connsiteY108" fmla="*/ 657279 h 850900"/>
              <a:gd name="connsiteX109" fmla="*/ 288727 w 1173163"/>
              <a:gd name="connsiteY109" fmla="*/ 686628 h 850900"/>
              <a:gd name="connsiteX110" fmla="*/ 354659 w 1173163"/>
              <a:gd name="connsiteY110" fmla="*/ 709236 h 850900"/>
              <a:gd name="connsiteX111" fmla="*/ 422577 w 1173163"/>
              <a:gd name="connsiteY111" fmla="*/ 725100 h 850900"/>
              <a:gd name="connsiteX112" fmla="*/ 490892 w 1173163"/>
              <a:gd name="connsiteY112" fmla="*/ 735016 h 850900"/>
              <a:gd name="connsiteX113" fmla="*/ 558810 w 1173163"/>
              <a:gd name="connsiteY113" fmla="*/ 739775 h 850900"/>
              <a:gd name="connsiteX114" fmla="*/ 592570 w 1173163"/>
              <a:gd name="connsiteY114" fmla="*/ 739775 h 850900"/>
              <a:gd name="connsiteX115" fmla="*/ 627522 w 1173163"/>
              <a:gd name="connsiteY115" fmla="*/ 738585 h 850900"/>
              <a:gd name="connsiteX116" fmla="*/ 697029 w 1173163"/>
              <a:gd name="connsiteY116" fmla="*/ 733033 h 850900"/>
              <a:gd name="connsiteX117" fmla="*/ 766535 w 1173163"/>
              <a:gd name="connsiteY117" fmla="*/ 722324 h 850900"/>
              <a:gd name="connsiteX118" fmla="*/ 834850 w 1173163"/>
              <a:gd name="connsiteY118" fmla="*/ 706856 h 850900"/>
              <a:gd name="connsiteX119" fmla="*/ 868213 w 1173163"/>
              <a:gd name="connsiteY119" fmla="*/ 697337 h 850900"/>
              <a:gd name="connsiteX120" fmla="*/ 888072 w 1173163"/>
              <a:gd name="connsiteY120" fmla="*/ 691784 h 850900"/>
              <a:gd name="connsiteX121" fmla="*/ 925407 w 1173163"/>
              <a:gd name="connsiteY121" fmla="*/ 679093 h 850900"/>
              <a:gd name="connsiteX122" fmla="*/ 961551 w 1173163"/>
              <a:gd name="connsiteY122" fmla="*/ 662038 h 850900"/>
              <a:gd name="connsiteX123" fmla="*/ 993325 w 1173163"/>
              <a:gd name="connsiteY123" fmla="*/ 639034 h 850900"/>
              <a:gd name="connsiteX124" fmla="*/ 1007227 w 1173163"/>
              <a:gd name="connsiteY124" fmla="*/ 623963 h 850900"/>
              <a:gd name="connsiteX125" fmla="*/ 1017156 w 1173163"/>
              <a:gd name="connsiteY125" fmla="*/ 611271 h 850900"/>
              <a:gd name="connsiteX126" fmla="*/ 1032646 w 1173163"/>
              <a:gd name="connsiteY126" fmla="*/ 582714 h 850900"/>
              <a:gd name="connsiteX127" fmla="*/ 1043767 w 1173163"/>
              <a:gd name="connsiteY127" fmla="*/ 552571 h 850900"/>
              <a:gd name="connsiteX128" fmla="*/ 1051711 w 1173163"/>
              <a:gd name="connsiteY128" fmla="*/ 520842 h 850900"/>
              <a:gd name="connsiteX129" fmla="*/ 1054888 w 1173163"/>
              <a:gd name="connsiteY129" fmla="*/ 504581 h 850900"/>
              <a:gd name="connsiteX130" fmla="*/ 1058860 w 1173163"/>
              <a:gd name="connsiteY130" fmla="*/ 479197 h 850900"/>
              <a:gd name="connsiteX131" fmla="*/ 1063626 w 1173163"/>
              <a:gd name="connsiteY131" fmla="*/ 427240 h 850900"/>
              <a:gd name="connsiteX132" fmla="*/ 1062832 w 1173163"/>
              <a:gd name="connsiteY132" fmla="*/ 374490 h 850900"/>
              <a:gd name="connsiteX133" fmla="*/ 1055285 w 1173163"/>
              <a:gd name="connsiteY133" fmla="*/ 323723 h 850900"/>
              <a:gd name="connsiteX134" fmla="*/ 1048136 w 1173163"/>
              <a:gd name="connsiteY134" fmla="*/ 299133 h 850900"/>
              <a:gd name="connsiteX135" fmla="*/ 1027880 w 1173163"/>
              <a:gd name="connsiteY135" fmla="*/ 283664 h 850900"/>
              <a:gd name="connsiteX136" fmla="*/ 985382 w 1173163"/>
              <a:gd name="connsiteY136" fmla="*/ 255901 h 850900"/>
              <a:gd name="connsiteX137" fmla="*/ 917067 w 1173163"/>
              <a:gd name="connsiteY137" fmla="*/ 220602 h 850900"/>
              <a:gd name="connsiteX138" fmla="*/ 872582 w 1173163"/>
              <a:gd name="connsiteY138" fmla="*/ 199978 h 850900"/>
              <a:gd name="connsiteX139" fmla="*/ 837631 w 1173163"/>
              <a:gd name="connsiteY139" fmla="*/ 184113 h 850900"/>
              <a:gd name="connsiteX140" fmla="*/ 766535 w 1173163"/>
              <a:gd name="connsiteY140" fmla="*/ 157936 h 850900"/>
              <a:gd name="connsiteX141" fmla="*/ 693454 w 1173163"/>
              <a:gd name="connsiteY141" fmla="*/ 138899 h 850900"/>
              <a:gd name="connsiteX142" fmla="*/ 618784 w 1173163"/>
              <a:gd name="connsiteY142" fmla="*/ 128587 h 850900"/>
              <a:gd name="connsiteX143" fmla="*/ 517457 w 1173163"/>
              <a:gd name="connsiteY143" fmla="*/ 28575 h 850900"/>
              <a:gd name="connsiteX144" fmla="*/ 450483 w 1173163"/>
              <a:gd name="connsiteY144" fmla="*/ 33725 h 850900"/>
              <a:gd name="connsiteX145" fmla="*/ 384698 w 1173163"/>
              <a:gd name="connsiteY145" fmla="*/ 46796 h 850900"/>
              <a:gd name="connsiteX146" fmla="*/ 322083 w 1173163"/>
              <a:gd name="connsiteY146" fmla="*/ 67393 h 850900"/>
              <a:gd name="connsiteX147" fmla="*/ 291964 w 1173163"/>
              <a:gd name="connsiteY147" fmla="*/ 81256 h 850900"/>
              <a:gd name="connsiteX148" fmla="*/ 266601 w 1173163"/>
              <a:gd name="connsiteY148" fmla="*/ 95119 h 850900"/>
              <a:gd name="connsiteX149" fmla="*/ 219838 w 1173163"/>
              <a:gd name="connsiteY149" fmla="*/ 129580 h 850900"/>
              <a:gd name="connsiteX150" fmla="*/ 198438 w 1173163"/>
              <a:gd name="connsiteY150" fmla="*/ 149385 h 850900"/>
              <a:gd name="connsiteX151" fmla="*/ 240842 w 1173163"/>
              <a:gd name="connsiteY151" fmla="*/ 138690 h 850900"/>
              <a:gd name="connsiteX152" fmla="*/ 324460 w 1173163"/>
              <a:gd name="connsiteY152" fmla="*/ 119281 h 850900"/>
              <a:gd name="connsiteX153" fmla="*/ 366468 w 1173163"/>
              <a:gd name="connsiteY153" fmla="*/ 110963 h 850900"/>
              <a:gd name="connsiteX154" fmla="*/ 409268 w 1173163"/>
              <a:gd name="connsiteY154" fmla="*/ 102645 h 850900"/>
              <a:gd name="connsiteX155" fmla="*/ 496057 w 1173163"/>
              <a:gd name="connsiteY155" fmla="*/ 91951 h 850900"/>
              <a:gd name="connsiteX156" fmla="*/ 582846 w 1173163"/>
              <a:gd name="connsiteY156" fmla="*/ 87990 h 850900"/>
              <a:gd name="connsiteX157" fmla="*/ 648235 w 1173163"/>
              <a:gd name="connsiteY157" fmla="*/ 91951 h 850900"/>
              <a:gd name="connsiteX158" fmla="*/ 691035 w 1173163"/>
              <a:gd name="connsiteY158" fmla="*/ 97892 h 850900"/>
              <a:gd name="connsiteX159" fmla="*/ 712831 w 1173163"/>
              <a:gd name="connsiteY159" fmla="*/ 102249 h 850900"/>
              <a:gd name="connsiteX160" fmla="*/ 751668 w 1173163"/>
              <a:gd name="connsiteY160" fmla="*/ 111359 h 850900"/>
              <a:gd name="connsiteX161" fmla="*/ 829739 w 1173163"/>
              <a:gd name="connsiteY161" fmla="*/ 137502 h 850900"/>
              <a:gd name="connsiteX162" fmla="*/ 906620 w 1173163"/>
              <a:gd name="connsiteY162" fmla="*/ 170378 h 850900"/>
              <a:gd name="connsiteX163" fmla="*/ 979935 w 1173163"/>
              <a:gd name="connsiteY163" fmla="*/ 209591 h 850900"/>
              <a:gd name="connsiteX164" fmla="*/ 1014413 w 1173163"/>
              <a:gd name="connsiteY164" fmla="*/ 230188 h 850900"/>
              <a:gd name="connsiteX165" fmla="*/ 1011639 w 1173163"/>
              <a:gd name="connsiteY165" fmla="*/ 225831 h 850900"/>
              <a:gd name="connsiteX166" fmla="*/ 1008469 w 1173163"/>
              <a:gd name="connsiteY166" fmla="*/ 221870 h 850900"/>
              <a:gd name="connsiteX167" fmla="*/ 999354 w 1173163"/>
              <a:gd name="connsiteY167" fmla="*/ 209591 h 850900"/>
              <a:gd name="connsiteX168" fmla="*/ 979539 w 1173163"/>
              <a:gd name="connsiteY168" fmla="*/ 187014 h 850900"/>
              <a:gd name="connsiteX169" fmla="*/ 945854 w 1173163"/>
              <a:gd name="connsiteY169" fmla="*/ 156118 h 850900"/>
              <a:gd name="connsiteX170" fmla="*/ 895524 w 1173163"/>
              <a:gd name="connsiteY170" fmla="*/ 121658 h 850900"/>
              <a:gd name="connsiteX171" fmla="*/ 841231 w 1173163"/>
              <a:gd name="connsiteY171" fmla="*/ 93931 h 850900"/>
              <a:gd name="connsiteX172" fmla="*/ 813491 w 1173163"/>
              <a:gd name="connsiteY172" fmla="*/ 82840 h 850900"/>
              <a:gd name="connsiteX173" fmla="*/ 782976 w 1173163"/>
              <a:gd name="connsiteY173" fmla="*/ 71354 h 850900"/>
              <a:gd name="connsiteX174" fmla="*/ 719568 w 1173163"/>
              <a:gd name="connsiteY174" fmla="*/ 52737 h 850900"/>
              <a:gd name="connsiteX175" fmla="*/ 653387 w 1173163"/>
              <a:gd name="connsiteY175" fmla="*/ 38874 h 850900"/>
              <a:gd name="connsiteX176" fmla="*/ 585224 w 1173163"/>
              <a:gd name="connsiteY176" fmla="*/ 30952 h 850900"/>
              <a:gd name="connsiteX177" fmla="*/ 505106 w 1173163"/>
              <a:gd name="connsiteY177" fmla="*/ 0 h 850900"/>
              <a:gd name="connsiteX178" fmla="*/ 590348 w 1173163"/>
              <a:gd name="connsiteY178" fmla="*/ 1189 h 850900"/>
              <a:gd name="connsiteX179" fmla="*/ 675986 w 1173163"/>
              <a:gd name="connsiteY179" fmla="*/ 11884 h 850900"/>
              <a:gd name="connsiteX180" fmla="*/ 759246 w 1173163"/>
              <a:gd name="connsiteY180" fmla="*/ 32087 h 850900"/>
              <a:gd name="connsiteX181" fmla="*/ 818716 w 1173163"/>
              <a:gd name="connsiteY181" fmla="*/ 53082 h 850900"/>
              <a:gd name="connsiteX182" fmla="*/ 856778 w 1173163"/>
              <a:gd name="connsiteY182" fmla="*/ 70116 h 850900"/>
              <a:gd name="connsiteX183" fmla="*/ 893253 w 1173163"/>
              <a:gd name="connsiteY183" fmla="*/ 88339 h 850900"/>
              <a:gd name="connsiteX184" fmla="*/ 927746 w 1173163"/>
              <a:gd name="connsiteY184" fmla="*/ 109334 h 850900"/>
              <a:gd name="connsiteX185" fmla="*/ 943605 w 1173163"/>
              <a:gd name="connsiteY185" fmla="*/ 120822 h 850900"/>
              <a:gd name="connsiteX186" fmla="*/ 963429 w 1173163"/>
              <a:gd name="connsiteY186" fmla="*/ 135479 h 850900"/>
              <a:gd name="connsiteX187" fmla="*/ 999112 w 1173163"/>
              <a:gd name="connsiteY187" fmla="*/ 167962 h 850900"/>
              <a:gd name="connsiteX188" fmla="*/ 1030036 w 1173163"/>
              <a:gd name="connsiteY188" fmla="*/ 204406 h 850900"/>
              <a:gd name="connsiteX189" fmla="*/ 1055014 w 1173163"/>
              <a:gd name="connsiteY189" fmla="*/ 244416 h 850900"/>
              <a:gd name="connsiteX190" fmla="*/ 1064926 w 1173163"/>
              <a:gd name="connsiteY190" fmla="*/ 266204 h 850900"/>
              <a:gd name="connsiteX191" fmla="*/ 1077217 w 1173163"/>
              <a:gd name="connsiteY191" fmla="*/ 276503 h 850900"/>
              <a:gd name="connsiteX192" fmla="*/ 1099816 w 1173163"/>
              <a:gd name="connsiteY192" fmla="*/ 297498 h 850900"/>
              <a:gd name="connsiteX193" fmla="*/ 1120829 w 1173163"/>
              <a:gd name="connsiteY193" fmla="*/ 320870 h 850900"/>
              <a:gd name="connsiteX194" fmla="*/ 1138670 w 1173163"/>
              <a:gd name="connsiteY194" fmla="*/ 346223 h 850900"/>
              <a:gd name="connsiteX195" fmla="*/ 1153736 w 1173163"/>
              <a:gd name="connsiteY195" fmla="*/ 372764 h 850900"/>
              <a:gd name="connsiteX196" fmla="*/ 1164441 w 1173163"/>
              <a:gd name="connsiteY196" fmla="*/ 401286 h 850900"/>
              <a:gd name="connsiteX197" fmla="*/ 1171181 w 1173163"/>
              <a:gd name="connsiteY197" fmla="*/ 430996 h 850900"/>
              <a:gd name="connsiteX198" fmla="*/ 1173163 w 1173163"/>
              <a:gd name="connsiteY198" fmla="*/ 462687 h 850900"/>
              <a:gd name="connsiteX199" fmla="*/ 1171577 w 1173163"/>
              <a:gd name="connsiteY199" fmla="*/ 478532 h 850900"/>
              <a:gd name="connsiteX200" fmla="*/ 1169595 w 1173163"/>
              <a:gd name="connsiteY200" fmla="*/ 496755 h 850900"/>
              <a:gd name="connsiteX201" fmla="*/ 1160476 w 1173163"/>
              <a:gd name="connsiteY201" fmla="*/ 531219 h 850900"/>
              <a:gd name="connsiteX202" fmla="*/ 1146600 w 1173163"/>
              <a:gd name="connsiteY202" fmla="*/ 564890 h 850900"/>
              <a:gd name="connsiteX203" fmla="*/ 1129155 w 1173163"/>
              <a:gd name="connsiteY203" fmla="*/ 597373 h 850900"/>
              <a:gd name="connsiteX204" fmla="*/ 1108142 w 1173163"/>
              <a:gd name="connsiteY204" fmla="*/ 627876 h 850900"/>
              <a:gd name="connsiteX205" fmla="*/ 1084353 w 1173163"/>
              <a:gd name="connsiteY205" fmla="*/ 657190 h 850900"/>
              <a:gd name="connsiteX206" fmla="*/ 1046292 w 1173163"/>
              <a:gd name="connsiteY206" fmla="*/ 696803 h 850900"/>
              <a:gd name="connsiteX207" fmla="*/ 1018935 w 1173163"/>
              <a:gd name="connsiteY207" fmla="*/ 719383 h 850900"/>
              <a:gd name="connsiteX208" fmla="*/ 1004662 w 1173163"/>
              <a:gd name="connsiteY208" fmla="*/ 730871 h 850900"/>
              <a:gd name="connsiteX209" fmla="*/ 974927 w 1173163"/>
              <a:gd name="connsiteY209" fmla="*/ 751866 h 850900"/>
              <a:gd name="connsiteX210" fmla="*/ 926557 w 1173163"/>
              <a:gd name="connsiteY210" fmla="*/ 779596 h 850900"/>
              <a:gd name="connsiteX211" fmla="*/ 857174 w 1173163"/>
              <a:gd name="connsiteY211" fmla="*/ 809306 h 850900"/>
              <a:gd name="connsiteX212" fmla="*/ 782637 w 1173163"/>
              <a:gd name="connsiteY212" fmla="*/ 831490 h 850900"/>
              <a:gd name="connsiteX213" fmla="*/ 705722 w 1173163"/>
              <a:gd name="connsiteY213" fmla="*/ 845354 h 850900"/>
              <a:gd name="connsiteX214" fmla="*/ 626427 w 1173163"/>
              <a:gd name="connsiteY214" fmla="*/ 850900 h 850900"/>
              <a:gd name="connsiteX215" fmla="*/ 546340 w 1173163"/>
              <a:gd name="connsiteY215" fmla="*/ 848920 h 850900"/>
              <a:gd name="connsiteX216" fmla="*/ 467045 w 1173163"/>
              <a:gd name="connsiteY216" fmla="*/ 839016 h 850900"/>
              <a:gd name="connsiteX217" fmla="*/ 389733 w 1173163"/>
              <a:gd name="connsiteY217" fmla="*/ 821190 h 850900"/>
              <a:gd name="connsiteX218" fmla="*/ 315592 w 1173163"/>
              <a:gd name="connsiteY218" fmla="*/ 795441 h 850900"/>
              <a:gd name="connsiteX219" fmla="*/ 245813 w 1173163"/>
              <a:gd name="connsiteY219" fmla="*/ 762166 h 850900"/>
              <a:gd name="connsiteX220" fmla="*/ 197444 w 1173163"/>
              <a:gd name="connsiteY220" fmla="*/ 731663 h 850900"/>
              <a:gd name="connsiteX221" fmla="*/ 166915 w 1173163"/>
              <a:gd name="connsiteY221" fmla="*/ 709084 h 850900"/>
              <a:gd name="connsiteX222" fmla="*/ 138766 w 1173163"/>
              <a:gd name="connsiteY222" fmla="*/ 684523 h 850900"/>
              <a:gd name="connsiteX223" fmla="*/ 112202 w 1173163"/>
              <a:gd name="connsiteY223" fmla="*/ 657982 h 850900"/>
              <a:gd name="connsiteX224" fmla="*/ 88017 w 1173163"/>
              <a:gd name="connsiteY224" fmla="*/ 629460 h 850900"/>
              <a:gd name="connsiteX225" fmla="*/ 66211 w 1173163"/>
              <a:gd name="connsiteY225" fmla="*/ 599354 h 850900"/>
              <a:gd name="connsiteX226" fmla="*/ 46784 w 1173163"/>
              <a:gd name="connsiteY226" fmla="*/ 566871 h 850900"/>
              <a:gd name="connsiteX227" fmla="*/ 29736 w 1173163"/>
              <a:gd name="connsiteY227" fmla="*/ 532407 h 850900"/>
              <a:gd name="connsiteX228" fmla="*/ 15859 w 1173163"/>
              <a:gd name="connsiteY228" fmla="*/ 496755 h 850900"/>
              <a:gd name="connsiteX229" fmla="*/ 4758 w 1173163"/>
              <a:gd name="connsiteY229" fmla="*/ 458726 h 850900"/>
              <a:gd name="connsiteX230" fmla="*/ 397 w 1173163"/>
              <a:gd name="connsiteY230" fmla="*/ 438523 h 850900"/>
              <a:gd name="connsiteX231" fmla="*/ 0 w 1173163"/>
              <a:gd name="connsiteY231" fmla="*/ 434957 h 850900"/>
              <a:gd name="connsiteX232" fmla="*/ 3172 w 1173163"/>
              <a:gd name="connsiteY232" fmla="*/ 429808 h 850900"/>
              <a:gd name="connsiteX233" fmla="*/ 5551 w 1173163"/>
              <a:gd name="connsiteY233" fmla="*/ 428223 h 850900"/>
              <a:gd name="connsiteX234" fmla="*/ 3172 w 1173163"/>
              <a:gd name="connsiteY234" fmla="*/ 414358 h 850900"/>
              <a:gd name="connsiteX235" fmla="*/ 1190 w 1173163"/>
              <a:gd name="connsiteY235" fmla="*/ 386233 h 850900"/>
              <a:gd name="connsiteX236" fmla="*/ 1586 w 1173163"/>
              <a:gd name="connsiteY236" fmla="*/ 358107 h 850900"/>
              <a:gd name="connsiteX237" fmla="*/ 5154 w 1173163"/>
              <a:gd name="connsiteY237" fmla="*/ 329585 h 850900"/>
              <a:gd name="connsiteX238" fmla="*/ 12291 w 1173163"/>
              <a:gd name="connsiteY238" fmla="*/ 301856 h 850900"/>
              <a:gd name="connsiteX239" fmla="*/ 22599 w 1173163"/>
              <a:gd name="connsiteY239" fmla="*/ 275711 h 850900"/>
              <a:gd name="connsiteX240" fmla="*/ 36079 w 1173163"/>
              <a:gd name="connsiteY240" fmla="*/ 250754 h 850900"/>
              <a:gd name="connsiteX241" fmla="*/ 52335 w 1173163"/>
              <a:gd name="connsiteY241" fmla="*/ 228175 h 850900"/>
              <a:gd name="connsiteX242" fmla="*/ 62246 w 1173163"/>
              <a:gd name="connsiteY242" fmla="*/ 217479 h 850900"/>
              <a:gd name="connsiteX243" fmla="*/ 71365 w 1173163"/>
              <a:gd name="connsiteY243" fmla="*/ 208764 h 850900"/>
              <a:gd name="connsiteX244" fmla="*/ 91585 w 1173163"/>
              <a:gd name="connsiteY244" fmla="*/ 193711 h 850900"/>
              <a:gd name="connsiteX245" fmla="*/ 124493 w 1173163"/>
              <a:gd name="connsiteY245" fmla="*/ 175092 h 850900"/>
              <a:gd name="connsiteX246" fmla="*/ 147488 w 1173163"/>
              <a:gd name="connsiteY246" fmla="*/ 166377 h 850900"/>
              <a:gd name="connsiteX247" fmla="*/ 163347 w 1173163"/>
              <a:gd name="connsiteY247" fmla="*/ 146571 h 850900"/>
              <a:gd name="connsiteX248" fmla="*/ 199822 w 1173163"/>
              <a:gd name="connsiteY248" fmla="*/ 110522 h 850900"/>
              <a:gd name="connsiteX249" fmla="*/ 239866 w 1173163"/>
              <a:gd name="connsiteY249" fmla="*/ 79624 h 850900"/>
              <a:gd name="connsiteX250" fmla="*/ 283082 w 1173163"/>
              <a:gd name="connsiteY250" fmla="*/ 53875 h 850900"/>
              <a:gd name="connsiteX251" fmla="*/ 305681 w 1173163"/>
              <a:gd name="connsiteY251" fmla="*/ 43575 h 850900"/>
              <a:gd name="connsiteX252" fmla="*/ 324315 w 1173163"/>
              <a:gd name="connsiteY252" fmla="*/ 36445 h 850900"/>
              <a:gd name="connsiteX253" fmla="*/ 362376 w 1173163"/>
              <a:gd name="connsiteY253" fmla="*/ 23768 h 850900"/>
              <a:gd name="connsiteX254" fmla="*/ 402024 w 1173163"/>
              <a:gd name="connsiteY254" fmla="*/ 13865 h 850900"/>
              <a:gd name="connsiteX255" fmla="*/ 442464 w 1173163"/>
              <a:gd name="connsiteY255" fmla="*/ 6735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1173163" h="850900">
                <a:moveTo>
                  <a:pt x="1087005" y="338137"/>
                </a:moveTo>
                <a:lnTo>
                  <a:pt x="1087799" y="340913"/>
                </a:lnTo>
                <a:lnTo>
                  <a:pt x="1087799" y="343292"/>
                </a:lnTo>
                <a:lnTo>
                  <a:pt x="1092168" y="377792"/>
                </a:lnTo>
                <a:lnTo>
                  <a:pt x="1093360" y="433706"/>
                </a:lnTo>
                <a:lnTo>
                  <a:pt x="1090579" y="471775"/>
                </a:lnTo>
                <a:lnTo>
                  <a:pt x="1085019" y="509844"/>
                </a:lnTo>
                <a:lnTo>
                  <a:pt x="1076281" y="547516"/>
                </a:lnTo>
                <a:lnTo>
                  <a:pt x="1063969" y="582412"/>
                </a:lnTo>
                <a:lnTo>
                  <a:pt x="1048081" y="614533"/>
                </a:lnTo>
                <a:lnTo>
                  <a:pt x="1038152" y="629205"/>
                </a:lnTo>
                <a:lnTo>
                  <a:pt x="1027428" y="643878"/>
                </a:lnTo>
                <a:lnTo>
                  <a:pt x="1001215" y="668860"/>
                </a:lnTo>
                <a:lnTo>
                  <a:pt x="970632" y="688688"/>
                </a:lnTo>
                <a:lnTo>
                  <a:pt x="937666" y="705343"/>
                </a:lnTo>
                <a:lnTo>
                  <a:pt x="884445" y="723584"/>
                </a:lnTo>
                <a:lnTo>
                  <a:pt x="810967" y="740636"/>
                </a:lnTo>
                <a:lnTo>
                  <a:pt x="776810" y="746981"/>
                </a:lnTo>
                <a:lnTo>
                  <a:pt x="737886" y="753325"/>
                </a:lnTo>
                <a:lnTo>
                  <a:pt x="660834" y="762843"/>
                </a:lnTo>
                <a:lnTo>
                  <a:pt x="582987" y="766015"/>
                </a:lnTo>
                <a:lnTo>
                  <a:pt x="504744" y="762050"/>
                </a:lnTo>
                <a:lnTo>
                  <a:pt x="466217" y="757688"/>
                </a:lnTo>
                <a:lnTo>
                  <a:pt x="441990" y="754515"/>
                </a:lnTo>
                <a:lnTo>
                  <a:pt x="392740" y="744601"/>
                </a:lnTo>
                <a:lnTo>
                  <a:pt x="342298" y="731515"/>
                </a:lnTo>
                <a:lnTo>
                  <a:pt x="291857" y="714464"/>
                </a:lnTo>
                <a:lnTo>
                  <a:pt x="241812" y="693446"/>
                </a:lnTo>
                <a:lnTo>
                  <a:pt x="194548" y="668860"/>
                </a:lnTo>
                <a:lnTo>
                  <a:pt x="149667" y="640309"/>
                </a:lnTo>
                <a:lnTo>
                  <a:pt x="108361" y="607395"/>
                </a:lnTo>
                <a:lnTo>
                  <a:pt x="90488" y="589550"/>
                </a:lnTo>
                <a:lnTo>
                  <a:pt x="110347" y="615326"/>
                </a:lnTo>
                <a:lnTo>
                  <a:pt x="156419" y="662912"/>
                </a:lnTo>
                <a:lnTo>
                  <a:pt x="207655" y="704153"/>
                </a:lnTo>
                <a:lnTo>
                  <a:pt x="264849" y="739446"/>
                </a:lnTo>
                <a:lnTo>
                  <a:pt x="326411" y="768394"/>
                </a:lnTo>
                <a:lnTo>
                  <a:pt x="390754" y="791394"/>
                </a:lnTo>
                <a:lnTo>
                  <a:pt x="457877" y="808049"/>
                </a:lnTo>
                <a:lnTo>
                  <a:pt x="526985" y="818756"/>
                </a:lnTo>
                <a:lnTo>
                  <a:pt x="596491" y="822325"/>
                </a:lnTo>
                <a:lnTo>
                  <a:pt x="665600" y="819946"/>
                </a:lnTo>
                <a:lnTo>
                  <a:pt x="733915" y="811222"/>
                </a:lnTo>
                <a:lnTo>
                  <a:pt x="800243" y="794963"/>
                </a:lnTo>
                <a:lnTo>
                  <a:pt x="864189" y="773153"/>
                </a:lnTo>
                <a:lnTo>
                  <a:pt x="924559" y="743808"/>
                </a:lnTo>
                <a:lnTo>
                  <a:pt x="980164" y="707722"/>
                </a:lnTo>
                <a:lnTo>
                  <a:pt x="1029811" y="664895"/>
                </a:lnTo>
                <a:lnTo>
                  <a:pt x="1052450" y="641102"/>
                </a:lnTo>
                <a:lnTo>
                  <a:pt x="1064763" y="626033"/>
                </a:lnTo>
                <a:lnTo>
                  <a:pt x="1088196" y="594705"/>
                </a:lnTo>
                <a:lnTo>
                  <a:pt x="1107261" y="561792"/>
                </a:lnTo>
                <a:lnTo>
                  <a:pt x="1121956" y="527292"/>
                </a:lnTo>
                <a:lnTo>
                  <a:pt x="1131886" y="491999"/>
                </a:lnTo>
                <a:lnTo>
                  <a:pt x="1135063" y="455913"/>
                </a:lnTo>
                <a:lnTo>
                  <a:pt x="1130297" y="419430"/>
                </a:lnTo>
                <a:lnTo>
                  <a:pt x="1116793" y="382947"/>
                </a:lnTo>
                <a:lnTo>
                  <a:pt x="1106466" y="365103"/>
                </a:lnTo>
                <a:lnTo>
                  <a:pt x="1097331" y="351223"/>
                </a:lnTo>
                <a:close/>
                <a:moveTo>
                  <a:pt x="580258" y="127000"/>
                </a:moveTo>
                <a:lnTo>
                  <a:pt x="539745" y="127397"/>
                </a:lnTo>
                <a:lnTo>
                  <a:pt x="460707" y="134536"/>
                </a:lnTo>
                <a:lnTo>
                  <a:pt x="382065" y="146831"/>
                </a:lnTo>
                <a:lnTo>
                  <a:pt x="303820" y="163886"/>
                </a:lnTo>
                <a:lnTo>
                  <a:pt x="264499" y="172611"/>
                </a:lnTo>
                <a:lnTo>
                  <a:pt x="236300" y="179354"/>
                </a:lnTo>
                <a:lnTo>
                  <a:pt x="180694" y="194425"/>
                </a:lnTo>
                <a:lnTo>
                  <a:pt x="154481" y="203548"/>
                </a:lnTo>
                <a:lnTo>
                  <a:pt x="144551" y="219412"/>
                </a:lnTo>
                <a:lnTo>
                  <a:pt x="127075" y="252332"/>
                </a:lnTo>
                <a:lnTo>
                  <a:pt x="114365" y="286837"/>
                </a:lnTo>
                <a:lnTo>
                  <a:pt x="104833" y="322136"/>
                </a:lnTo>
                <a:lnTo>
                  <a:pt x="100464" y="358625"/>
                </a:lnTo>
                <a:lnTo>
                  <a:pt x="100464" y="395114"/>
                </a:lnTo>
                <a:lnTo>
                  <a:pt x="105230" y="431603"/>
                </a:lnTo>
                <a:lnTo>
                  <a:pt x="116351" y="468092"/>
                </a:lnTo>
                <a:lnTo>
                  <a:pt x="123898" y="486336"/>
                </a:lnTo>
                <a:lnTo>
                  <a:pt x="125486" y="491492"/>
                </a:lnTo>
                <a:lnTo>
                  <a:pt x="122309" y="499425"/>
                </a:lnTo>
                <a:lnTo>
                  <a:pt x="115160" y="503787"/>
                </a:lnTo>
                <a:lnTo>
                  <a:pt x="106819" y="502201"/>
                </a:lnTo>
                <a:lnTo>
                  <a:pt x="104039" y="498235"/>
                </a:lnTo>
                <a:lnTo>
                  <a:pt x="95301" y="481180"/>
                </a:lnTo>
                <a:lnTo>
                  <a:pt x="82194" y="447071"/>
                </a:lnTo>
                <a:lnTo>
                  <a:pt x="74647" y="412565"/>
                </a:lnTo>
                <a:lnTo>
                  <a:pt x="71073" y="378456"/>
                </a:lnTo>
                <a:lnTo>
                  <a:pt x="71867" y="343950"/>
                </a:lnTo>
                <a:lnTo>
                  <a:pt x="77825" y="309841"/>
                </a:lnTo>
                <a:lnTo>
                  <a:pt x="86563" y="276525"/>
                </a:lnTo>
                <a:lnTo>
                  <a:pt x="99272" y="244003"/>
                </a:lnTo>
                <a:lnTo>
                  <a:pt x="106819" y="228138"/>
                </a:lnTo>
                <a:lnTo>
                  <a:pt x="96492" y="235277"/>
                </a:lnTo>
                <a:lnTo>
                  <a:pt x="78222" y="252728"/>
                </a:lnTo>
                <a:lnTo>
                  <a:pt x="61540" y="272956"/>
                </a:lnTo>
                <a:lnTo>
                  <a:pt x="48831" y="297149"/>
                </a:lnTo>
                <a:lnTo>
                  <a:pt x="43270" y="310238"/>
                </a:lnTo>
                <a:lnTo>
                  <a:pt x="38107" y="326499"/>
                </a:lnTo>
                <a:lnTo>
                  <a:pt x="31752" y="358229"/>
                </a:lnTo>
                <a:lnTo>
                  <a:pt x="30163" y="389958"/>
                </a:lnTo>
                <a:lnTo>
                  <a:pt x="33341" y="421291"/>
                </a:lnTo>
                <a:lnTo>
                  <a:pt x="40490" y="452227"/>
                </a:lnTo>
                <a:lnTo>
                  <a:pt x="52008" y="481973"/>
                </a:lnTo>
                <a:lnTo>
                  <a:pt x="66307" y="510927"/>
                </a:lnTo>
                <a:lnTo>
                  <a:pt x="84180" y="537500"/>
                </a:lnTo>
                <a:lnTo>
                  <a:pt x="94506" y="550588"/>
                </a:lnTo>
                <a:lnTo>
                  <a:pt x="106025" y="563280"/>
                </a:lnTo>
                <a:lnTo>
                  <a:pt x="129458" y="587870"/>
                </a:lnTo>
                <a:lnTo>
                  <a:pt x="168779" y="620790"/>
                </a:lnTo>
                <a:lnTo>
                  <a:pt x="226370" y="657279"/>
                </a:lnTo>
                <a:lnTo>
                  <a:pt x="288727" y="686628"/>
                </a:lnTo>
                <a:lnTo>
                  <a:pt x="354659" y="709236"/>
                </a:lnTo>
                <a:lnTo>
                  <a:pt x="422577" y="725100"/>
                </a:lnTo>
                <a:lnTo>
                  <a:pt x="490892" y="735016"/>
                </a:lnTo>
                <a:lnTo>
                  <a:pt x="558810" y="739775"/>
                </a:lnTo>
                <a:lnTo>
                  <a:pt x="592570" y="739775"/>
                </a:lnTo>
                <a:lnTo>
                  <a:pt x="627522" y="738585"/>
                </a:lnTo>
                <a:lnTo>
                  <a:pt x="697029" y="733033"/>
                </a:lnTo>
                <a:lnTo>
                  <a:pt x="766535" y="722324"/>
                </a:lnTo>
                <a:lnTo>
                  <a:pt x="834850" y="706856"/>
                </a:lnTo>
                <a:lnTo>
                  <a:pt x="868213" y="697337"/>
                </a:lnTo>
                <a:lnTo>
                  <a:pt x="888072" y="691784"/>
                </a:lnTo>
                <a:lnTo>
                  <a:pt x="925407" y="679093"/>
                </a:lnTo>
                <a:lnTo>
                  <a:pt x="961551" y="662038"/>
                </a:lnTo>
                <a:lnTo>
                  <a:pt x="993325" y="639034"/>
                </a:lnTo>
                <a:lnTo>
                  <a:pt x="1007227" y="623963"/>
                </a:lnTo>
                <a:lnTo>
                  <a:pt x="1017156" y="611271"/>
                </a:lnTo>
                <a:lnTo>
                  <a:pt x="1032646" y="582714"/>
                </a:lnTo>
                <a:lnTo>
                  <a:pt x="1043767" y="552571"/>
                </a:lnTo>
                <a:lnTo>
                  <a:pt x="1051711" y="520842"/>
                </a:lnTo>
                <a:lnTo>
                  <a:pt x="1054888" y="504581"/>
                </a:lnTo>
                <a:lnTo>
                  <a:pt x="1058860" y="479197"/>
                </a:lnTo>
                <a:lnTo>
                  <a:pt x="1063626" y="427240"/>
                </a:lnTo>
                <a:lnTo>
                  <a:pt x="1062832" y="374490"/>
                </a:lnTo>
                <a:lnTo>
                  <a:pt x="1055285" y="323723"/>
                </a:lnTo>
                <a:lnTo>
                  <a:pt x="1048136" y="299133"/>
                </a:lnTo>
                <a:lnTo>
                  <a:pt x="1027880" y="283664"/>
                </a:lnTo>
                <a:lnTo>
                  <a:pt x="985382" y="255901"/>
                </a:lnTo>
                <a:lnTo>
                  <a:pt x="917067" y="220602"/>
                </a:lnTo>
                <a:lnTo>
                  <a:pt x="872582" y="199978"/>
                </a:lnTo>
                <a:lnTo>
                  <a:pt x="837631" y="184113"/>
                </a:lnTo>
                <a:lnTo>
                  <a:pt x="766535" y="157936"/>
                </a:lnTo>
                <a:lnTo>
                  <a:pt x="693454" y="138899"/>
                </a:lnTo>
                <a:lnTo>
                  <a:pt x="618784" y="128587"/>
                </a:lnTo>
                <a:close/>
                <a:moveTo>
                  <a:pt x="517457" y="28575"/>
                </a:moveTo>
                <a:lnTo>
                  <a:pt x="450483" y="33725"/>
                </a:lnTo>
                <a:lnTo>
                  <a:pt x="384698" y="46796"/>
                </a:lnTo>
                <a:lnTo>
                  <a:pt x="322083" y="67393"/>
                </a:lnTo>
                <a:lnTo>
                  <a:pt x="291964" y="81256"/>
                </a:lnTo>
                <a:lnTo>
                  <a:pt x="266601" y="95119"/>
                </a:lnTo>
                <a:lnTo>
                  <a:pt x="219838" y="129580"/>
                </a:lnTo>
                <a:lnTo>
                  <a:pt x="198438" y="149385"/>
                </a:lnTo>
                <a:lnTo>
                  <a:pt x="240842" y="138690"/>
                </a:lnTo>
                <a:lnTo>
                  <a:pt x="324460" y="119281"/>
                </a:lnTo>
                <a:lnTo>
                  <a:pt x="366468" y="110963"/>
                </a:lnTo>
                <a:lnTo>
                  <a:pt x="409268" y="102645"/>
                </a:lnTo>
                <a:lnTo>
                  <a:pt x="496057" y="91951"/>
                </a:lnTo>
                <a:lnTo>
                  <a:pt x="582846" y="87990"/>
                </a:lnTo>
                <a:lnTo>
                  <a:pt x="648235" y="91951"/>
                </a:lnTo>
                <a:lnTo>
                  <a:pt x="691035" y="97892"/>
                </a:lnTo>
                <a:lnTo>
                  <a:pt x="712831" y="102249"/>
                </a:lnTo>
                <a:lnTo>
                  <a:pt x="751668" y="111359"/>
                </a:lnTo>
                <a:lnTo>
                  <a:pt x="829739" y="137502"/>
                </a:lnTo>
                <a:lnTo>
                  <a:pt x="906620" y="170378"/>
                </a:lnTo>
                <a:lnTo>
                  <a:pt x="979935" y="209591"/>
                </a:lnTo>
                <a:lnTo>
                  <a:pt x="1014413" y="230188"/>
                </a:lnTo>
                <a:lnTo>
                  <a:pt x="1011639" y="225831"/>
                </a:lnTo>
                <a:lnTo>
                  <a:pt x="1008469" y="221870"/>
                </a:lnTo>
                <a:lnTo>
                  <a:pt x="999354" y="209591"/>
                </a:lnTo>
                <a:lnTo>
                  <a:pt x="979539" y="187014"/>
                </a:lnTo>
                <a:lnTo>
                  <a:pt x="945854" y="156118"/>
                </a:lnTo>
                <a:lnTo>
                  <a:pt x="895524" y="121658"/>
                </a:lnTo>
                <a:lnTo>
                  <a:pt x="841231" y="93931"/>
                </a:lnTo>
                <a:lnTo>
                  <a:pt x="813491" y="82840"/>
                </a:lnTo>
                <a:lnTo>
                  <a:pt x="782976" y="71354"/>
                </a:lnTo>
                <a:lnTo>
                  <a:pt x="719568" y="52737"/>
                </a:lnTo>
                <a:lnTo>
                  <a:pt x="653387" y="38874"/>
                </a:lnTo>
                <a:lnTo>
                  <a:pt x="585224" y="30952"/>
                </a:lnTo>
                <a:close/>
                <a:moveTo>
                  <a:pt x="505106" y="0"/>
                </a:moveTo>
                <a:lnTo>
                  <a:pt x="590348" y="1189"/>
                </a:lnTo>
                <a:lnTo>
                  <a:pt x="675986" y="11884"/>
                </a:lnTo>
                <a:lnTo>
                  <a:pt x="759246" y="32087"/>
                </a:lnTo>
                <a:lnTo>
                  <a:pt x="818716" y="53082"/>
                </a:lnTo>
                <a:lnTo>
                  <a:pt x="856778" y="70116"/>
                </a:lnTo>
                <a:lnTo>
                  <a:pt x="893253" y="88339"/>
                </a:lnTo>
                <a:lnTo>
                  <a:pt x="927746" y="109334"/>
                </a:lnTo>
                <a:lnTo>
                  <a:pt x="943605" y="120822"/>
                </a:lnTo>
                <a:lnTo>
                  <a:pt x="963429" y="135479"/>
                </a:lnTo>
                <a:lnTo>
                  <a:pt x="999112" y="167962"/>
                </a:lnTo>
                <a:lnTo>
                  <a:pt x="1030036" y="204406"/>
                </a:lnTo>
                <a:lnTo>
                  <a:pt x="1055014" y="244416"/>
                </a:lnTo>
                <a:lnTo>
                  <a:pt x="1064926" y="266204"/>
                </a:lnTo>
                <a:lnTo>
                  <a:pt x="1077217" y="276503"/>
                </a:lnTo>
                <a:lnTo>
                  <a:pt x="1099816" y="297498"/>
                </a:lnTo>
                <a:lnTo>
                  <a:pt x="1120829" y="320870"/>
                </a:lnTo>
                <a:lnTo>
                  <a:pt x="1138670" y="346223"/>
                </a:lnTo>
                <a:lnTo>
                  <a:pt x="1153736" y="372764"/>
                </a:lnTo>
                <a:lnTo>
                  <a:pt x="1164441" y="401286"/>
                </a:lnTo>
                <a:lnTo>
                  <a:pt x="1171181" y="430996"/>
                </a:lnTo>
                <a:lnTo>
                  <a:pt x="1173163" y="462687"/>
                </a:lnTo>
                <a:lnTo>
                  <a:pt x="1171577" y="478532"/>
                </a:lnTo>
                <a:lnTo>
                  <a:pt x="1169595" y="496755"/>
                </a:lnTo>
                <a:lnTo>
                  <a:pt x="1160476" y="531219"/>
                </a:lnTo>
                <a:lnTo>
                  <a:pt x="1146600" y="564890"/>
                </a:lnTo>
                <a:lnTo>
                  <a:pt x="1129155" y="597373"/>
                </a:lnTo>
                <a:lnTo>
                  <a:pt x="1108142" y="627876"/>
                </a:lnTo>
                <a:lnTo>
                  <a:pt x="1084353" y="657190"/>
                </a:lnTo>
                <a:lnTo>
                  <a:pt x="1046292" y="696803"/>
                </a:lnTo>
                <a:lnTo>
                  <a:pt x="1018935" y="719383"/>
                </a:lnTo>
                <a:lnTo>
                  <a:pt x="1004662" y="730871"/>
                </a:lnTo>
                <a:lnTo>
                  <a:pt x="974927" y="751866"/>
                </a:lnTo>
                <a:lnTo>
                  <a:pt x="926557" y="779596"/>
                </a:lnTo>
                <a:lnTo>
                  <a:pt x="857174" y="809306"/>
                </a:lnTo>
                <a:lnTo>
                  <a:pt x="782637" y="831490"/>
                </a:lnTo>
                <a:lnTo>
                  <a:pt x="705722" y="845354"/>
                </a:lnTo>
                <a:lnTo>
                  <a:pt x="626427" y="850900"/>
                </a:lnTo>
                <a:lnTo>
                  <a:pt x="546340" y="848920"/>
                </a:lnTo>
                <a:lnTo>
                  <a:pt x="467045" y="839016"/>
                </a:lnTo>
                <a:lnTo>
                  <a:pt x="389733" y="821190"/>
                </a:lnTo>
                <a:lnTo>
                  <a:pt x="315592" y="795441"/>
                </a:lnTo>
                <a:lnTo>
                  <a:pt x="245813" y="762166"/>
                </a:lnTo>
                <a:lnTo>
                  <a:pt x="197444" y="731663"/>
                </a:lnTo>
                <a:lnTo>
                  <a:pt x="166915" y="709084"/>
                </a:lnTo>
                <a:lnTo>
                  <a:pt x="138766" y="684523"/>
                </a:lnTo>
                <a:lnTo>
                  <a:pt x="112202" y="657982"/>
                </a:lnTo>
                <a:lnTo>
                  <a:pt x="88017" y="629460"/>
                </a:lnTo>
                <a:lnTo>
                  <a:pt x="66211" y="599354"/>
                </a:lnTo>
                <a:lnTo>
                  <a:pt x="46784" y="566871"/>
                </a:lnTo>
                <a:lnTo>
                  <a:pt x="29736" y="532407"/>
                </a:lnTo>
                <a:lnTo>
                  <a:pt x="15859" y="496755"/>
                </a:lnTo>
                <a:lnTo>
                  <a:pt x="4758" y="458726"/>
                </a:lnTo>
                <a:lnTo>
                  <a:pt x="397" y="438523"/>
                </a:lnTo>
                <a:lnTo>
                  <a:pt x="0" y="434957"/>
                </a:lnTo>
                <a:lnTo>
                  <a:pt x="3172" y="429808"/>
                </a:lnTo>
                <a:lnTo>
                  <a:pt x="5551" y="428223"/>
                </a:lnTo>
                <a:lnTo>
                  <a:pt x="3172" y="414358"/>
                </a:lnTo>
                <a:lnTo>
                  <a:pt x="1190" y="386233"/>
                </a:lnTo>
                <a:lnTo>
                  <a:pt x="1586" y="358107"/>
                </a:lnTo>
                <a:lnTo>
                  <a:pt x="5154" y="329585"/>
                </a:lnTo>
                <a:lnTo>
                  <a:pt x="12291" y="301856"/>
                </a:lnTo>
                <a:lnTo>
                  <a:pt x="22599" y="275711"/>
                </a:lnTo>
                <a:lnTo>
                  <a:pt x="36079" y="250754"/>
                </a:lnTo>
                <a:lnTo>
                  <a:pt x="52335" y="228175"/>
                </a:lnTo>
                <a:lnTo>
                  <a:pt x="62246" y="217479"/>
                </a:lnTo>
                <a:lnTo>
                  <a:pt x="71365" y="208764"/>
                </a:lnTo>
                <a:lnTo>
                  <a:pt x="91585" y="193711"/>
                </a:lnTo>
                <a:lnTo>
                  <a:pt x="124493" y="175092"/>
                </a:lnTo>
                <a:lnTo>
                  <a:pt x="147488" y="166377"/>
                </a:lnTo>
                <a:lnTo>
                  <a:pt x="163347" y="146571"/>
                </a:lnTo>
                <a:lnTo>
                  <a:pt x="199822" y="110522"/>
                </a:lnTo>
                <a:lnTo>
                  <a:pt x="239866" y="79624"/>
                </a:lnTo>
                <a:lnTo>
                  <a:pt x="283082" y="53875"/>
                </a:lnTo>
                <a:lnTo>
                  <a:pt x="305681" y="43575"/>
                </a:lnTo>
                <a:lnTo>
                  <a:pt x="324315" y="36445"/>
                </a:lnTo>
                <a:lnTo>
                  <a:pt x="362376" y="23768"/>
                </a:lnTo>
                <a:lnTo>
                  <a:pt x="402024" y="13865"/>
                </a:lnTo>
                <a:lnTo>
                  <a:pt x="442464" y="673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2" algn="ctr"/>
            <a:endParaRPr lang="es-EC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2"/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Entrevista</a:t>
            </a:r>
            <a:endParaRPr lang="es-EC" sz="1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8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upo 61"/>
          <p:cNvGrpSpPr/>
          <p:nvPr/>
        </p:nvGrpSpPr>
        <p:grpSpPr>
          <a:xfrm>
            <a:off x="1975420" y="1328248"/>
            <a:ext cx="9016325" cy="3827449"/>
            <a:chOff x="-1523897" y="3308760"/>
            <a:chExt cx="4916845" cy="3118571"/>
          </a:xfrm>
        </p:grpSpPr>
        <p:sp>
          <p:nvSpPr>
            <p:cNvPr id="63" name="矩形 19"/>
            <p:cNvSpPr/>
            <p:nvPr/>
          </p:nvSpPr>
          <p:spPr>
            <a:xfrm>
              <a:off x="-728294" y="3308760"/>
              <a:ext cx="655425" cy="623198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64" name="文本框 27"/>
            <p:cNvSpPr txBox="1"/>
            <p:nvPr/>
          </p:nvSpPr>
          <p:spPr>
            <a:xfrm>
              <a:off x="-721713" y="3468086"/>
              <a:ext cx="648844" cy="376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s-EC" sz="24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zh-CN" sz="2400" b="1" cap="all" dirty="0">
                <a:solidFill>
                  <a:schemeClr val="accent6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65" name="直接连接符 29"/>
            <p:cNvCxnSpPr/>
            <p:nvPr/>
          </p:nvCxnSpPr>
          <p:spPr>
            <a:xfrm>
              <a:off x="-847435" y="4054033"/>
              <a:ext cx="893705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文本框 33"/>
            <p:cNvSpPr txBox="1"/>
            <p:nvPr/>
          </p:nvSpPr>
          <p:spPr>
            <a:xfrm>
              <a:off x="-1523897" y="4546529"/>
              <a:ext cx="2246630" cy="188080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 algn="just">
                <a:buAutoNum type="arabicPeriod"/>
              </a:pPr>
              <a:r>
                <a:rPr lang="es-ES" sz="1600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Existe </a:t>
              </a:r>
              <a:r>
                <a:rPr lang="es-ES" sz="16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un grado de correlación de los indicadores financieros liquidez y endeudamiento de las pequeñas y medianas empresas del sector manufacturero </a:t>
              </a:r>
              <a:r>
                <a:rPr lang="es-ES" sz="1600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de Sangolquí.</a:t>
              </a:r>
            </a:p>
            <a:p>
              <a:pPr marL="342900" indent="-342900" algn="just">
                <a:buAutoNum type="arabicPeriod"/>
              </a:pPr>
              <a:endParaRPr lang="es-ES" sz="1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endParaRPr>
            </a:p>
            <a:p>
              <a:pPr marL="342900" indent="-342900" algn="just">
                <a:buAutoNum type="arabicPeriod"/>
              </a:pPr>
              <a:r>
                <a:rPr lang="es-ES" sz="1600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La </a:t>
              </a:r>
              <a:r>
                <a:rPr lang="es-ES" sz="16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liquidez y el endeudamiento del sector manufacturero de las empresas de Sangolquí puede expresarse </a:t>
              </a:r>
              <a:r>
                <a:rPr lang="es-ES" sz="1600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linealmente.</a:t>
              </a:r>
              <a:endParaRPr lang="es-ES" sz="1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矩形 20"/>
            <p:cNvSpPr/>
            <p:nvPr/>
          </p:nvSpPr>
          <p:spPr>
            <a:xfrm>
              <a:off x="1875689" y="3308760"/>
              <a:ext cx="655425" cy="62319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68" name="文本框 34"/>
            <p:cNvSpPr txBox="1"/>
            <p:nvPr/>
          </p:nvSpPr>
          <p:spPr>
            <a:xfrm>
              <a:off x="1861503" y="3419336"/>
              <a:ext cx="722757" cy="376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s-EC" sz="2400" b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 b="1" cap="all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69" name="直接连接符 35"/>
            <p:cNvCxnSpPr/>
            <p:nvPr/>
          </p:nvCxnSpPr>
          <p:spPr>
            <a:xfrm>
              <a:off x="1787693" y="4035193"/>
              <a:ext cx="893705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文本框 36"/>
            <p:cNvSpPr txBox="1"/>
            <p:nvPr/>
          </p:nvSpPr>
          <p:spPr>
            <a:xfrm>
              <a:off x="1076141" y="4492391"/>
              <a:ext cx="2316807" cy="188080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 algn="just">
                <a:buAutoNum type="arabicPeriod"/>
              </a:pPr>
              <a:r>
                <a:rPr lang="es-ES" sz="1600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No </a:t>
              </a:r>
              <a:r>
                <a:rPr lang="es-ES" sz="16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existe un grado de correlación de los indicadores financieros liquidez y endeudamiento de las pequeñas y medianas empresas del sector manufacturero </a:t>
              </a:r>
              <a:r>
                <a:rPr lang="es-ES" sz="1600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de Sangolquí.</a:t>
              </a:r>
            </a:p>
            <a:p>
              <a:pPr marL="342900" indent="-342900" algn="just">
                <a:buAutoNum type="arabicPeriod"/>
              </a:pPr>
              <a:endParaRPr lang="es-ES" sz="1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endParaRPr>
            </a:p>
            <a:p>
              <a:pPr marL="342900" indent="-342900" algn="just">
                <a:buAutoNum type="arabicPeriod"/>
              </a:pPr>
              <a:r>
                <a:rPr lang="es-ES" sz="1600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La </a:t>
              </a:r>
              <a:r>
                <a:rPr lang="es-ES" sz="16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liquidez y el endeudamiento del sector manufacturero de las empresas de Sangolquí no puede </a:t>
              </a:r>
              <a:r>
                <a:rPr lang="es-ES" sz="1600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expresarse linealmente.</a:t>
              </a:r>
              <a:endParaRPr lang="es-ES" sz="1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190550" y="184866"/>
            <a:ext cx="3600400" cy="1015663"/>
            <a:chOff x="201809" y="74868"/>
            <a:chExt cx="3176865" cy="1015663"/>
          </a:xfrm>
        </p:grpSpPr>
        <p:grpSp>
          <p:nvGrpSpPr>
            <p:cNvPr id="48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51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2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49" name="TextBox 18"/>
            <p:cNvSpPr txBox="1"/>
            <p:nvPr/>
          </p:nvSpPr>
          <p:spPr>
            <a:xfrm>
              <a:off x="1336658" y="74868"/>
              <a:ext cx="185876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n-US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MARCO </a:t>
              </a:r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METODOLÓGICO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CuadroTexto 49"/>
            <p:cNvSpPr txBox="1"/>
            <p:nvPr/>
          </p:nvSpPr>
          <p:spPr>
            <a:xfrm>
              <a:off x="218997" y="382642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55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867385"/>
              </p:ext>
            </p:extLst>
          </p:nvPr>
        </p:nvGraphicFramePr>
        <p:xfrm>
          <a:off x="5663158" y="2420888"/>
          <a:ext cx="5935680" cy="1947732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978560">
                  <a:extLst>
                    <a:ext uri="{9D8B030D-6E8A-4147-A177-3AD203B41FA5}">
                      <a16:colId xmlns:a16="http://schemas.microsoft.com/office/drawing/2014/main" val="315390939"/>
                    </a:ext>
                  </a:extLst>
                </a:gridCol>
                <a:gridCol w="1978560">
                  <a:extLst>
                    <a:ext uri="{9D8B030D-6E8A-4147-A177-3AD203B41FA5}">
                      <a16:colId xmlns:a16="http://schemas.microsoft.com/office/drawing/2014/main" val="2318539529"/>
                    </a:ext>
                  </a:extLst>
                </a:gridCol>
                <a:gridCol w="1978560">
                  <a:extLst>
                    <a:ext uri="{9D8B030D-6E8A-4147-A177-3AD203B41FA5}">
                      <a16:colId xmlns:a16="http://schemas.microsoft.com/office/drawing/2014/main" val="2463991783"/>
                    </a:ext>
                  </a:extLst>
                </a:gridCol>
              </a:tblGrid>
              <a:tr h="470946">
                <a:tc gridSpan="3"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PYMES</a:t>
                      </a:r>
                      <a:r>
                        <a:rPr lang="es-EC" baseline="0" dirty="0" smtClean="0"/>
                        <a:t> MANUFACTURERAS SANGOLQUÍ</a:t>
                      </a:r>
                      <a:endParaRPr lang="es-EC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234941"/>
                  </a:ext>
                </a:extLst>
              </a:tr>
              <a:tr h="470946">
                <a:tc>
                  <a:txBody>
                    <a:bodyPr/>
                    <a:lstStyle/>
                    <a:p>
                      <a:pPr algn="ctr"/>
                      <a:r>
                        <a:rPr lang="es-EC" sz="6000" b="1" dirty="0" smtClean="0">
                          <a:solidFill>
                            <a:schemeClr val="accent3"/>
                          </a:solidFill>
                        </a:rPr>
                        <a:t>17</a:t>
                      </a:r>
                      <a:endParaRPr lang="es-EC" sz="60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6000" b="1" dirty="0" smtClean="0">
                          <a:solidFill>
                            <a:schemeClr val="accent3"/>
                          </a:solidFill>
                        </a:rPr>
                        <a:t>17</a:t>
                      </a:r>
                      <a:endParaRPr lang="es-EC" sz="60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6000" b="1" dirty="0" smtClean="0">
                          <a:solidFill>
                            <a:schemeClr val="accent3"/>
                          </a:solidFill>
                        </a:rPr>
                        <a:t>1</a:t>
                      </a:r>
                      <a:endParaRPr lang="es-EC" sz="60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656320"/>
                  </a:ext>
                </a:extLst>
              </a:tr>
              <a:tr h="470946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Medianas</a:t>
                      </a:r>
                      <a:endParaRPr lang="es-EC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Pequeñas</a:t>
                      </a:r>
                      <a:r>
                        <a:rPr lang="es-EC" baseline="0" dirty="0" smtClean="0"/>
                        <a:t> </a:t>
                      </a:r>
                      <a:endParaRPr lang="es-EC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Microempresas</a:t>
                      </a:r>
                      <a:endParaRPr lang="es-EC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0081676"/>
                  </a:ext>
                </a:extLst>
              </a:tr>
            </a:tbl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190550" y="184866"/>
            <a:ext cx="3600400" cy="1015663"/>
            <a:chOff x="201809" y="74868"/>
            <a:chExt cx="3176865" cy="1015663"/>
          </a:xfrm>
        </p:grpSpPr>
        <p:grpSp>
          <p:nvGrpSpPr>
            <p:cNvPr id="5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8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6" name="TextBox 18"/>
            <p:cNvSpPr txBox="1"/>
            <p:nvPr/>
          </p:nvSpPr>
          <p:spPr>
            <a:xfrm>
              <a:off x="1336658" y="74868"/>
              <a:ext cx="185876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n-US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MARCO </a:t>
              </a:r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METODOLÓGICO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218997" y="382642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997363" y="1916832"/>
            <a:ext cx="372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Población: </a:t>
            </a:r>
            <a:r>
              <a:rPr lang="es-EC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 pymes manufactureras 	   Sangolquí</a:t>
            </a:r>
            <a:endParaRPr lang="es-EC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08198" y="2823813"/>
            <a:ext cx="4294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Edad: </a:t>
            </a:r>
            <a:r>
              <a:rPr lang="es-EC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años – 35 pymes manufactureras </a:t>
            </a:r>
            <a:endParaRPr lang="es-EC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Resultado de imagen para empres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98" y="3522760"/>
            <a:ext cx="4013164" cy="227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18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7014" y="2744924"/>
            <a:ext cx="5184576" cy="1152128"/>
          </a:xfrm>
        </p:spPr>
        <p:txBody>
          <a:bodyPr/>
          <a:lstStyle/>
          <a:p>
            <a:pPr algn="ctr"/>
            <a:r>
              <a:rPr lang="es-EC" sz="4400" i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ANÁLISIS FINANCIERO</a:t>
            </a:r>
            <a:endParaRPr lang="es-EC" sz="4400" i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206774" y="332656"/>
            <a:ext cx="1296144" cy="4824536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41500" i="0" dirty="0">
                <a:solidFill>
                  <a:schemeClr val="bg1"/>
                </a:solidFill>
                <a:effectLst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0804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90550" y="277226"/>
            <a:ext cx="3176865" cy="830939"/>
            <a:chOff x="201809" y="167228"/>
            <a:chExt cx="3176865" cy="830939"/>
          </a:xfrm>
        </p:grpSpPr>
        <p:grpSp>
          <p:nvGrpSpPr>
            <p:cNvPr id="6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9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" name="TextBox 18"/>
            <p:cNvSpPr txBox="1"/>
            <p:nvPr/>
          </p:nvSpPr>
          <p:spPr>
            <a:xfrm>
              <a:off x="1336658" y="228756"/>
              <a:ext cx="185876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s-EC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ANÁLISIS</a:t>
              </a:r>
              <a:r>
                <a:rPr lang="en-US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FINANCIERO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213049" y="369016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s-E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3790216" y="745331"/>
            <a:ext cx="7736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0000"/>
                </a:solidFill>
              </a:rPr>
              <a:t>ANALISIS HORIZONTAL ESTADO DE SITUACION FINANCIERA</a:t>
            </a:r>
            <a:endParaRPr lang="es-ES" sz="2000" b="1" dirty="0">
              <a:solidFill>
                <a:srgbClr val="000000"/>
              </a:solidFill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 flipV="1">
            <a:off x="10991750" y="4935648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10390835" y="5511251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8" name="Grupo 27"/>
          <p:cNvGrpSpPr/>
          <p:nvPr/>
        </p:nvGrpSpPr>
        <p:grpSpPr>
          <a:xfrm>
            <a:off x="573198" y="631573"/>
            <a:ext cx="10645779" cy="5380075"/>
            <a:chOff x="573198" y="631573"/>
            <a:chExt cx="10645779" cy="5380075"/>
          </a:xfrm>
        </p:grpSpPr>
        <p:sp>
          <p:nvSpPr>
            <p:cNvPr id="4" name="Recortar rectángulo de esquina del mismo lado 3"/>
            <p:cNvSpPr/>
            <p:nvPr/>
          </p:nvSpPr>
          <p:spPr>
            <a:xfrm>
              <a:off x="573198" y="4219688"/>
              <a:ext cx="3408167" cy="1791960"/>
            </a:xfrm>
            <a:prstGeom prst="snip2SameRect">
              <a:avLst>
                <a:gd name="adj1" fmla="val 0"/>
                <a:gd name="adj2" fmla="val 0"/>
              </a:avLst>
            </a:prstGeom>
            <a:ln w="28575"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rgbClr val="000000"/>
                  </a:solidFill>
                </a:rPr>
                <a:t>ACTIVO CORRIENTE</a:t>
              </a:r>
            </a:p>
            <a:p>
              <a:pPr algn="ctr"/>
              <a:endParaRPr lang="es-ES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s-ES" dirty="0" smtClean="0">
                  <a:solidFill>
                    <a:srgbClr val="000000"/>
                  </a:solidFill>
                </a:rPr>
                <a:t>Variación del 15% en 2013</a:t>
              </a:r>
            </a:p>
            <a:p>
              <a:pPr algn="ctr"/>
              <a:endParaRPr lang="es-ES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s-ES" dirty="0" smtClean="0">
                  <a:solidFill>
                    <a:srgbClr val="000000"/>
                  </a:solidFill>
                </a:rPr>
                <a:t>Efectivo, cuentas por cobrar, inventarios</a:t>
              </a:r>
              <a:endParaRPr lang="es-ES" dirty="0">
                <a:solidFill>
                  <a:srgbClr val="000000"/>
                </a:solidFill>
              </a:endParaRPr>
            </a:p>
          </p:txBody>
        </p:sp>
        <p:sp>
          <p:nvSpPr>
            <p:cNvPr id="13" name="Recortar rectángulo de esquina del mismo lado 12"/>
            <p:cNvSpPr/>
            <p:nvPr/>
          </p:nvSpPr>
          <p:spPr>
            <a:xfrm>
              <a:off x="7986586" y="4286876"/>
              <a:ext cx="3232391" cy="1493578"/>
            </a:xfrm>
            <a:prstGeom prst="snip2SameRect">
              <a:avLst>
                <a:gd name="adj1" fmla="val 0"/>
                <a:gd name="adj2" fmla="val 0"/>
              </a:avLst>
            </a:prstGeom>
            <a:ln w="28575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rgbClr val="000000"/>
                  </a:solidFill>
                </a:rPr>
                <a:t>ACTIVO NO CORRIENTE</a:t>
              </a:r>
            </a:p>
            <a:p>
              <a:pPr algn="ctr"/>
              <a:endParaRPr lang="es-ES" dirty="0">
                <a:solidFill>
                  <a:srgbClr val="000000"/>
                </a:solidFill>
              </a:endParaRPr>
            </a:p>
            <a:p>
              <a:pPr algn="ctr"/>
              <a:r>
                <a:rPr lang="es-ES" dirty="0" smtClean="0">
                  <a:solidFill>
                    <a:srgbClr val="000000"/>
                  </a:solidFill>
                </a:rPr>
                <a:t>2013 – 2015 14% - 8%</a:t>
              </a:r>
            </a:p>
            <a:p>
              <a:pPr algn="ctr"/>
              <a:endParaRPr lang="es-ES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s-ES" dirty="0" smtClean="0">
                  <a:solidFill>
                    <a:srgbClr val="000000"/>
                  </a:solidFill>
                </a:rPr>
                <a:t>2016 2% </a:t>
              </a:r>
              <a:endParaRPr lang="es-ES" dirty="0">
                <a:solidFill>
                  <a:srgbClr val="000000"/>
                </a:solidFill>
              </a:endParaRPr>
            </a:p>
          </p:txBody>
        </p:sp>
        <p:sp>
          <p:nvSpPr>
            <p:cNvPr id="14" name="Recortar rectángulo de esquina diagonal 13"/>
            <p:cNvSpPr/>
            <p:nvPr/>
          </p:nvSpPr>
          <p:spPr>
            <a:xfrm>
              <a:off x="4545290" y="4286876"/>
              <a:ext cx="2787447" cy="1657584"/>
            </a:xfrm>
            <a:prstGeom prst="snip2DiagRect">
              <a:avLst>
                <a:gd name="adj1" fmla="val 0"/>
                <a:gd name="adj2" fmla="val 0"/>
              </a:avLst>
            </a:prstGeom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rgbClr val="000000"/>
                  </a:solidFill>
                </a:rPr>
                <a:t>ACTIVO</a:t>
              </a:r>
            </a:p>
            <a:p>
              <a:pPr algn="ctr"/>
              <a:endParaRPr lang="es-ES" dirty="0">
                <a:solidFill>
                  <a:srgbClr val="000000"/>
                </a:solidFill>
              </a:endParaRPr>
            </a:p>
            <a:p>
              <a:pPr algn="ctr"/>
              <a:r>
                <a:rPr lang="es-ES" dirty="0" smtClean="0">
                  <a:solidFill>
                    <a:srgbClr val="000000"/>
                  </a:solidFill>
                </a:rPr>
                <a:t>2013 – 2015 variación positiva 15%</a:t>
              </a:r>
            </a:p>
            <a:p>
              <a:pPr algn="ctr"/>
              <a:endParaRPr lang="es-ES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s-ES" dirty="0" smtClean="0">
                  <a:solidFill>
                    <a:srgbClr val="000000"/>
                  </a:solidFill>
                </a:rPr>
                <a:t>2016 – 2017 decrece 1%</a:t>
              </a:r>
              <a:endParaRPr lang="es-ES" dirty="0">
                <a:solidFill>
                  <a:srgbClr val="000000"/>
                </a:solidFill>
              </a:endParaRPr>
            </a:p>
          </p:txBody>
        </p:sp>
        <p:sp>
          <p:nvSpPr>
            <p:cNvPr id="24" name="Arco 23"/>
            <p:cNvSpPr/>
            <p:nvPr/>
          </p:nvSpPr>
          <p:spPr>
            <a:xfrm rot="10800000">
              <a:off x="890369" y="631573"/>
              <a:ext cx="10305322" cy="1519872"/>
            </a:xfrm>
            <a:prstGeom prst="arc">
              <a:avLst>
                <a:gd name="adj1" fmla="val 10829225"/>
                <a:gd name="adj2" fmla="val 0"/>
              </a:avLst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Llamada ovalada 26"/>
            <p:cNvSpPr/>
            <p:nvPr/>
          </p:nvSpPr>
          <p:spPr>
            <a:xfrm>
              <a:off x="8789878" y="2888940"/>
              <a:ext cx="1625808" cy="1116124"/>
            </a:xfrm>
            <a:prstGeom prst="wedgeEllipseCallout">
              <a:avLst>
                <a:gd name="adj1" fmla="val -27770"/>
                <a:gd name="adj2" fmla="val -127275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Llamada ovalada 34"/>
            <p:cNvSpPr/>
            <p:nvPr/>
          </p:nvSpPr>
          <p:spPr>
            <a:xfrm>
              <a:off x="1462343" y="2926478"/>
              <a:ext cx="1625808" cy="1116124"/>
            </a:xfrm>
            <a:prstGeom prst="wedgeEllipseCallout">
              <a:avLst>
                <a:gd name="adj1" fmla="val 29312"/>
                <a:gd name="adj2" fmla="val -133389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Llamada ovalada 35"/>
            <p:cNvSpPr/>
            <p:nvPr/>
          </p:nvSpPr>
          <p:spPr>
            <a:xfrm>
              <a:off x="5126110" y="2881888"/>
              <a:ext cx="1625808" cy="1116124"/>
            </a:xfrm>
            <a:prstGeom prst="wedgeEllipseCallout">
              <a:avLst>
                <a:gd name="adj1" fmla="val -908"/>
                <a:gd name="adj2" fmla="val -11382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060" name="Picture 12" descr="Resultado de imagen de Activo fij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5990" y="2923448"/>
              <a:ext cx="1755021" cy="103300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Resultado de imagen de cuentas por cobrar e inventario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294" y="2986428"/>
              <a:ext cx="1820978" cy="10243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Resultado de imagen de Activ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7479" y="2953896"/>
              <a:ext cx="1703070" cy="97210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943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90550" y="277226"/>
            <a:ext cx="3176865" cy="830939"/>
            <a:chOff x="201809" y="167228"/>
            <a:chExt cx="3176865" cy="830939"/>
          </a:xfrm>
        </p:grpSpPr>
        <p:grpSp>
          <p:nvGrpSpPr>
            <p:cNvPr id="6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9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" name="TextBox 18"/>
            <p:cNvSpPr txBox="1"/>
            <p:nvPr/>
          </p:nvSpPr>
          <p:spPr>
            <a:xfrm>
              <a:off x="1336658" y="228756"/>
              <a:ext cx="185876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s-EC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ANÁLISIS</a:t>
              </a:r>
              <a:r>
                <a:rPr lang="en-US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FINANCIERO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213049" y="369016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s-E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035072815"/>
              </p:ext>
            </p:extLst>
          </p:nvPr>
        </p:nvGraphicFramePr>
        <p:xfrm>
          <a:off x="694606" y="1108164"/>
          <a:ext cx="11017224" cy="471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780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397407" y="1412776"/>
            <a:ext cx="504056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chemeClr val="accent3"/>
              </a:buClr>
              <a:buSzPct val="150000"/>
              <a:buFont typeface="+mj-lt"/>
              <a:buAutoNum type="arabicPeriod"/>
            </a:pPr>
            <a:r>
              <a:rPr lang="es-EC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	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chemeClr val="accent3"/>
              </a:buClr>
              <a:buSzPct val="150000"/>
              <a:buFont typeface="+mj-lt"/>
              <a:buAutoNum type="arabicPeriod"/>
            </a:pPr>
            <a:r>
              <a:rPr lang="es-EC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	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chemeClr val="accent3"/>
              </a:buClr>
              <a:buSzPct val="150000"/>
              <a:buFont typeface="+mj-lt"/>
              <a:buAutoNum type="arabicPeriod"/>
            </a:pPr>
            <a:r>
              <a:rPr lang="es-EC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Marco teórico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chemeClr val="accent3"/>
              </a:buClr>
              <a:buSzPct val="150000"/>
              <a:buFont typeface="+mj-lt"/>
              <a:buAutoNum type="arabicPeriod"/>
            </a:pPr>
            <a:r>
              <a:rPr lang="es-EC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Marco metodológico	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chemeClr val="accent3"/>
              </a:buClr>
              <a:buSzPct val="150000"/>
              <a:buFont typeface="+mj-lt"/>
              <a:buAutoNum type="arabicPeriod"/>
            </a:pPr>
            <a:r>
              <a:rPr lang="es-EC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Análisis Financiero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chemeClr val="accent3"/>
              </a:buClr>
              <a:buSzPct val="150000"/>
              <a:buFont typeface="+mj-lt"/>
              <a:buAutoNum type="arabicPeriod"/>
            </a:pPr>
            <a:r>
              <a:rPr lang="es-EC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Análisis de datos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chemeClr val="accent3"/>
              </a:buClr>
              <a:buSzPct val="150000"/>
              <a:buFont typeface="+mj-lt"/>
              <a:buAutoNum type="arabicPeriod"/>
            </a:pPr>
            <a:r>
              <a:rPr lang="es-EC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Conclusiones y Recomendaciones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s-EC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62558" y="260648"/>
            <a:ext cx="3176865" cy="830939"/>
            <a:chOff x="201809" y="167228"/>
            <a:chExt cx="3176865" cy="830939"/>
          </a:xfrm>
        </p:grpSpPr>
        <p:grpSp>
          <p:nvGrpSpPr>
            <p:cNvPr id="6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9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" name="TextBox 18"/>
            <p:cNvSpPr txBox="1"/>
            <p:nvPr/>
          </p:nvSpPr>
          <p:spPr>
            <a:xfrm>
              <a:off x="1336658" y="382644"/>
              <a:ext cx="1858768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s-EC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PRESENTACIÓN</a:t>
              </a:r>
              <a:endParaRPr lang="es-EC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255202" y="265484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ES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305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90550" y="277226"/>
            <a:ext cx="3176865" cy="830939"/>
            <a:chOff x="201809" y="167228"/>
            <a:chExt cx="3176865" cy="830939"/>
          </a:xfrm>
        </p:grpSpPr>
        <p:grpSp>
          <p:nvGrpSpPr>
            <p:cNvPr id="6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9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" name="TextBox 18"/>
            <p:cNvSpPr txBox="1"/>
            <p:nvPr/>
          </p:nvSpPr>
          <p:spPr>
            <a:xfrm>
              <a:off x="1336658" y="228756"/>
              <a:ext cx="185876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s-EC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ANÁLISIS</a:t>
              </a:r>
              <a:r>
                <a:rPr lang="en-US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FINANCIERO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213049" y="369016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s-E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4006974" y="741496"/>
            <a:ext cx="7736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0000"/>
                </a:solidFill>
              </a:rPr>
              <a:t>ANALISIS HORIZONTAL ESTADO DE SITUACION FINANCIERA</a:t>
            </a:r>
            <a:endParaRPr lang="es-ES" sz="2000" b="1" dirty="0">
              <a:solidFill>
                <a:srgbClr val="000000"/>
              </a:solidFill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406574" y="488535"/>
            <a:ext cx="10982532" cy="5594058"/>
            <a:chOff x="406574" y="488535"/>
            <a:chExt cx="10982532" cy="5594058"/>
          </a:xfrm>
        </p:grpSpPr>
        <p:grpSp>
          <p:nvGrpSpPr>
            <p:cNvPr id="3" name="Grupo 2"/>
            <p:cNvGrpSpPr/>
            <p:nvPr/>
          </p:nvGrpSpPr>
          <p:grpSpPr>
            <a:xfrm>
              <a:off x="406574" y="488535"/>
              <a:ext cx="10982532" cy="5594058"/>
              <a:chOff x="406574" y="532046"/>
              <a:chExt cx="10982532" cy="5594058"/>
            </a:xfrm>
          </p:grpSpPr>
          <p:grpSp>
            <p:nvGrpSpPr>
              <p:cNvPr id="11" name="Grupo 10"/>
              <p:cNvGrpSpPr/>
              <p:nvPr/>
            </p:nvGrpSpPr>
            <p:grpSpPr>
              <a:xfrm>
                <a:off x="406574" y="532046"/>
                <a:ext cx="10982532" cy="5594058"/>
                <a:chOff x="213159" y="631573"/>
                <a:chExt cx="10982532" cy="5594058"/>
              </a:xfrm>
            </p:grpSpPr>
            <p:sp>
              <p:nvSpPr>
                <p:cNvPr id="12" name="Recortar rectángulo de esquina del mismo lado 11"/>
                <p:cNvSpPr/>
                <p:nvPr/>
              </p:nvSpPr>
              <p:spPr>
                <a:xfrm>
                  <a:off x="213159" y="3993383"/>
                  <a:ext cx="2576216" cy="2232248"/>
                </a:xfrm>
                <a:prstGeom prst="snip2SameRect">
                  <a:avLst>
                    <a:gd name="adj1" fmla="val 0"/>
                    <a:gd name="adj2" fmla="val 0"/>
                  </a:avLst>
                </a:prstGeom>
                <a:ln w="28575">
                  <a:noFill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b="1" dirty="0" smtClean="0">
                      <a:solidFill>
                        <a:srgbClr val="000000"/>
                      </a:solidFill>
                    </a:rPr>
                    <a:t>PASIVO CORRIENTE</a:t>
                  </a:r>
                </a:p>
                <a:p>
                  <a:pPr algn="ctr"/>
                  <a:endParaRPr lang="es-ES" dirty="0" smtClean="0">
                    <a:solidFill>
                      <a:srgbClr val="000000"/>
                    </a:solidFill>
                  </a:endParaRPr>
                </a:p>
                <a:p>
                  <a:pPr algn="ctr"/>
                  <a:r>
                    <a:rPr lang="es-ES" dirty="0" smtClean="0">
                      <a:solidFill>
                        <a:srgbClr val="000000"/>
                      </a:solidFill>
                    </a:rPr>
                    <a:t>2012 – 2013 crecimiento 20 y 13%</a:t>
                  </a:r>
                </a:p>
                <a:p>
                  <a:pPr algn="ctr"/>
                  <a:r>
                    <a:rPr lang="es-ES" dirty="0" smtClean="0">
                      <a:solidFill>
                        <a:srgbClr val="000000"/>
                      </a:solidFill>
                    </a:rPr>
                    <a:t> </a:t>
                  </a:r>
                </a:p>
                <a:p>
                  <a:pPr algn="ctr"/>
                  <a:r>
                    <a:rPr lang="es-ES" dirty="0" smtClean="0">
                      <a:solidFill>
                        <a:srgbClr val="000000"/>
                      </a:solidFill>
                    </a:rPr>
                    <a:t>2015 – 2017 decrecimiento</a:t>
                  </a:r>
                  <a:endParaRPr lang="es-E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Recortar rectángulo de esquina del mismo lado 12"/>
                <p:cNvSpPr/>
                <p:nvPr/>
              </p:nvSpPr>
              <p:spPr>
                <a:xfrm>
                  <a:off x="9096256" y="4386403"/>
                  <a:ext cx="2099435" cy="1493578"/>
                </a:xfrm>
                <a:prstGeom prst="snip2SameRect">
                  <a:avLst>
                    <a:gd name="adj1" fmla="val 0"/>
                    <a:gd name="adj2" fmla="val 0"/>
                  </a:avLst>
                </a:prstGeom>
                <a:ln w="28575"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b="1" dirty="0" smtClean="0">
                      <a:solidFill>
                        <a:srgbClr val="000000"/>
                      </a:solidFill>
                    </a:rPr>
                    <a:t>PATRIMONIO</a:t>
                  </a:r>
                </a:p>
                <a:p>
                  <a:pPr algn="ctr"/>
                  <a:endParaRPr lang="es-ES" dirty="0">
                    <a:solidFill>
                      <a:srgbClr val="000000"/>
                    </a:solidFill>
                  </a:endParaRPr>
                </a:p>
                <a:p>
                  <a:pPr algn="ctr"/>
                  <a:r>
                    <a:rPr lang="es-ES" dirty="0" smtClean="0">
                      <a:solidFill>
                        <a:srgbClr val="000000"/>
                      </a:solidFill>
                    </a:rPr>
                    <a:t>Crecimiento todo el periodo</a:t>
                  </a:r>
                </a:p>
                <a:p>
                  <a:pPr algn="ctr"/>
                  <a:endParaRPr lang="es-ES" dirty="0" smtClean="0">
                    <a:solidFill>
                      <a:srgbClr val="000000"/>
                    </a:solidFill>
                  </a:endParaRPr>
                </a:p>
                <a:p>
                  <a:pPr algn="ctr"/>
                  <a:r>
                    <a:rPr lang="es-ES" dirty="0" smtClean="0">
                      <a:solidFill>
                        <a:srgbClr val="000000"/>
                      </a:solidFill>
                    </a:rPr>
                    <a:t>Punto máximo 2013 </a:t>
                  </a:r>
                  <a:endParaRPr lang="es-E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Recortar rectángulo de esquina diagonal 13"/>
                <p:cNvSpPr/>
                <p:nvPr/>
              </p:nvSpPr>
              <p:spPr>
                <a:xfrm>
                  <a:off x="3174000" y="4280715"/>
                  <a:ext cx="2439758" cy="1657584"/>
                </a:xfrm>
                <a:prstGeom prst="snip2DiagRect">
                  <a:avLst>
                    <a:gd name="adj1" fmla="val 0"/>
                    <a:gd name="adj2" fmla="val 0"/>
                  </a:avLst>
                </a:prstGeom>
                <a:ln w="28575"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b="1" dirty="0" smtClean="0">
                      <a:solidFill>
                        <a:srgbClr val="000000"/>
                      </a:solidFill>
                    </a:rPr>
                    <a:t>PASIVO NO CORRIENTE</a:t>
                  </a:r>
                </a:p>
                <a:p>
                  <a:pPr algn="ctr"/>
                  <a:endParaRPr lang="es-ES" dirty="0">
                    <a:solidFill>
                      <a:srgbClr val="000000"/>
                    </a:solidFill>
                  </a:endParaRPr>
                </a:p>
                <a:p>
                  <a:pPr algn="ctr"/>
                  <a:r>
                    <a:rPr lang="es-ES" dirty="0" smtClean="0">
                      <a:solidFill>
                        <a:srgbClr val="000000"/>
                      </a:solidFill>
                    </a:rPr>
                    <a:t>2015 punto máximo 16%</a:t>
                  </a:r>
                </a:p>
                <a:p>
                  <a:pPr algn="ctr"/>
                  <a:endParaRPr lang="es-ES" dirty="0">
                    <a:solidFill>
                      <a:srgbClr val="000000"/>
                    </a:solidFill>
                  </a:endParaRPr>
                </a:p>
                <a:p>
                  <a:pPr algn="ctr"/>
                  <a:r>
                    <a:rPr lang="es-ES" dirty="0" smtClean="0">
                      <a:solidFill>
                        <a:srgbClr val="000000"/>
                      </a:solidFill>
                    </a:rPr>
                    <a:t>2017 mínimo en 12% </a:t>
                  </a:r>
                  <a:endParaRPr lang="es-E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Arco 14"/>
                <p:cNvSpPr/>
                <p:nvPr/>
              </p:nvSpPr>
              <p:spPr>
                <a:xfrm rot="10800000">
                  <a:off x="890369" y="631573"/>
                  <a:ext cx="10305322" cy="1519872"/>
                </a:xfrm>
                <a:prstGeom prst="arc">
                  <a:avLst>
                    <a:gd name="adj1" fmla="val 10829225"/>
                    <a:gd name="adj2" fmla="val 0"/>
                  </a:avLst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" name="Llamada ovalada 15"/>
                <p:cNvSpPr/>
                <p:nvPr/>
              </p:nvSpPr>
              <p:spPr>
                <a:xfrm>
                  <a:off x="9270846" y="2671016"/>
                  <a:ext cx="1625808" cy="1116124"/>
                </a:xfrm>
                <a:prstGeom prst="wedgeEllipseCallout">
                  <a:avLst>
                    <a:gd name="adj1" fmla="val -28609"/>
                    <a:gd name="adj2" fmla="val -116270"/>
                  </a:avLst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7" name="Llamada ovalada 16"/>
                <p:cNvSpPr/>
                <p:nvPr/>
              </p:nvSpPr>
              <p:spPr>
                <a:xfrm>
                  <a:off x="942023" y="2596688"/>
                  <a:ext cx="1625808" cy="1116124"/>
                </a:xfrm>
                <a:prstGeom prst="wedgeEllipseCallout">
                  <a:avLst>
                    <a:gd name="adj1" fmla="val 26794"/>
                    <a:gd name="adj2" fmla="val -113825"/>
                  </a:avLst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" name="Llamada ovalada 17"/>
                <p:cNvSpPr/>
                <p:nvPr/>
              </p:nvSpPr>
              <p:spPr>
                <a:xfrm>
                  <a:off x="3717000" y="2664241"/>
                  <a:ext cx="1625808" cy="1116124"/>
                </a:xfrm>
                <a:prstGeom prst="wedgeEllipseCallout">
                  <a:avLst>
                    <a:gd name="adj1" fmla="val 6647"/>
                    <a:gd name="adj2" fmla="val -94260"/>
                  </a:avLst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22" name="Recortar rectángulo de esquina del mismo lado 21"/>
              <p:cNvSpPr/>
              <p:nvPr/>
            </p:nvSpPr>
            <p:spPr>
              <a:xfrm>
                <a:off x="6420985" y="4286876"/>
                <a:ext cx="2099435" cy="1493578"/>
              </a:xfrm>
              <a:prstGeom prst="snip2SameRect">
                <a:avLst>
                  <a:gd name="adj1" fmla="val 0"/>
                  <a:gd name="adj2" fmla="val 0"/>
                </a:avLst>
              </a:prstGeom>
              <a:ln w="28575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 smtClean="0">
                    <a:solidFill>
                      <a:srgbClr val="000000"/>
                    </a:solidFill>
                  </a:rPr>
                  <a:t>PASIVO</a:t>
                </a:r>
              </a:p>
              <a:p>
                <a:pPr algn="ctr"/>
                <a:endParaRPr lang="es-ES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s-ES" dirty="0" smtClean="0">
                    <a:solidFill>
                      <a:srgbClr val="000000"/>
                    </a:solidFill>
                  </a:rPr>
                  <a:t>2013 – 2014 crecimiento inicial</a:t>
                </a:r>
              </a:p>
              <a:p>
                <a:pPr algn="ctr"/>
                <a:endParaRPr lang="es-ES" dirty="0" smtClean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s-ES" dirty="0" smtClean="0">
                    <a:solidFill>
                      <a:srgbClr val="000000"/>
                    </a:solidFill>
                  </a:rPr>
                  <a:t>2015 – 2017 decreció</a:t>
                </a:r>
                <a:endParaRPr lang="es-E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" name="Llamada ovalada 22"/>
            <p:cNvSpPr/>
            <p:nvPr/>
          </p:nvSpPr>
          <p:spPr>
            <a:xfrm>
              <a:off x="6687338" y="2527978"/>
              <a:ext cx="1625808" cy="1116124"/>
            </a:xfrm>
            <a:prstGeom prst="wedgeEllipseCallout">
              <a:avLst>
                <a:gd name="adj1" fmla="val -9302"/>
                <a:gd name="adj2" fmla="val -95483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9661" y="2589684"/>
              <a:ext cx="1606562" cy="10544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5438" y="2486093"/>
              <a:ext cx="1643108" cy="11352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80" name="Picture 8" descr="Resultado de imagen de deud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263" y="2453650"/>
              <a:ext cx="1713883" cy="12256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Resultado de imagen de patrimoni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9671" y="2529624"/>
              <a:ext cx="1918103" cy="110770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093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90550" y="277226"/>
            <a:ext cx="3176865" cy="830939"/>
            <a:chOff x="201809" y="167228"/>
            <a:chExt cx="3176865" cy="830939"/>
          </a:xfrm>
        </p:grpSpPr>
        <p:grpSp>
          <p:nvGrpSpPr>
            <p:cNvPr id="6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9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" name="TextBox 18"/>
            <p:cNvSpPr txBox="1"/>
            <p:nvPr/>
          </p:nvSpPr>
          <p:spPr>
            <a:xfrm>
              <a:off x="1336658" y="228756"/>
              <a:ext cx="185876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s-EC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ANÁLISIS</a:t>
              </a:r>
              <a:r>
                <a:rPr lang="en-US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FINANCIERO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213049" y="369016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s-E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4134714454"/>
              </p:ext>
            </p:extLst>
          </p:nvPr>
        </p:nvGraphicFramePr>
        <p:xfrm>
          <a:off x="550590" y="1124267"/>
          <a:ext cx="11089232" cy="4609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251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90550" y="277226"/>
            <a:ext cx="3176865" cy="830939"/>
            <a:chOff x="201809" y="167228"/>
            <a:chExt cx="3176865" cy="830939"/>
          </a:xfrm>
        </p:grpSpPr>
        <p:grpSp>
          <p:nvGrpSpPr>
            <p:cNvPr id="6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9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" name="TextBox 18"/>
            <p:cNvSpPr txBox="1"/>
            <p:nvPr/>
          </p:nvSpPr>
          <p:spPr>
            <a:xfrm>
              <a:off x="1336658" y="228756"/>
              <a:ext cx="185876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s-EC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ANÁLISIS</a:t>
              </a:r>
              <a:r>
                <a:rPr lang="en-US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FINANCIERO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213049" y="369016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s-E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4295006" y="764704"/>
            <a:ext cx="7736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0000"/>
                </a:solidFill>
              </a:rPr>
              <a:t>ANALISIS HORIZONTAL ESTADO DE RESULTADOS</a:t>
            </a:r>
            <a:endParaRPr lang="es-ES" sz="2000" b="1" dirty="0">
              <a:solidFill>
                <a:srgbClr val="000000"/>
              </a:solidFill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406574" y="488535"/>
            <a:ext cx="10982532" cy="5594058"/>
            <a:chOff x="406574" y="488535"/>
            <a:chExt cx="10982532" cy="5594058"/>
          </a:xfrm>
        </p:grpSpPr>
        <p:grpSp>
          <p:nvGrpSpPr>
            <p:cNvPr id="22" name="Grupo 21"/>
            <p:cNvGrpSpPr/>
            <p:nvPr/>
          </p:nvGrpSpPr>
          <p:grpSpPr>
            <a:xfrm>
              <a:off x="406574" y="488535"/>
              <a:ext cx="10982532" cy="5594058"/>
              <a:chOff x="406574" y="532046"/>
              <a:chExt cx="10982532" cy="5594058"/>
            </a:xfrm>
          </p:grpSpPr>
          <p:grpSp>
            <p:nvGrpSpPr>
              <p:cNvPr id="28" name="Grupo 27"/>
              <p:cNvGrpSpPr/>
              <p:nvPr/>
            </p:nvGrpSpPr>
            <p:grpSpPr>
              <a:xfrm>
                <a:off x="406574" y="532046"/>
                <a:ext cx="10982532" cy="5594058"/>
                <a:chOff x="213159" y="631573"/>
                <a:chExt cx="10982532" cy="5594058"/>
              </a:xfrm>
            </p:grpSpPr>
            <p:sp>
              <p:nvSpPr>
                <p:cNvPr id="30" name="Recortar rectángulo de esquina del mismo lado 29"/>
                <p:cNvSpPr/>
                <p:nvPr/>
              </p:nvSpPr>
              <p:spPr>
                <a:xfrm>
                  <a:off x="213159" y="3993383"/>
                  <a:ext cx="2576216" cy="2232248"/>
                </a:xfrm>
                <a:prstGeom prst="snip2SameRect">
                  <a:avLst>
                    <a:gd name="adj1" fmla="val 0"/>
                    <a:gd name="adj2" fmla="val 0"/>
                  </a:avLst>
                </a:prstGeom>
                <a:ln w="28575">
                  <a:noFill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b="1" dirty="0" smtClean="0">
                      <a:solidFill>
                        <a:srgbClr val="000000"/>
                      </a:solidFill>
                    </a:rPr>
                    <a:t>INGRESO</a:t>
                  </a:r>
                </a:p>
                <a:p>
                  <a:pPr algn="ctr"/>
                  <a:endParaRPr lang="es-ES" dirty="0" smtClean="0">
                    <a:solidFill>
                      <a:srgbClr val="000000"/>
                    </a:solidFill>
                  </a:endParaRPr>
                </a:p>
                <a:p>
                  <a:pPr algn="ctr"/>
                  <a:r>
                    <a:rPr lang="es-ES" dirty="0" smtClean="0">
                      <a:solidFill>
                        <a:srgbClr val="000000"/>
                      </a:solidFill>
                    </a:rPr>
                    <a:t>2012 – 2013 crecimiento 7%</a:t>
                  </a:r>
                </a:p>
                <a:p>
                  <a:pPr algn="ctr"/>
                  <a:r>
                    <a:rPr lang="es-ES" dirty="0" smtClean="0">
                      <a:solidFill>
                        <a:srgbClr val="000000"/>
                      </a:solidFill>
                    </a:rPr>
                    <a:t> </a:t>
                  </a:r>
                </a:p>
                <a:p>
                  <a:pPr algn="ctr"/>
                  <a:r>
                    <a:rPr lang="es-ES" dirty="0" smtClean="0">
                      <a:solidFill>
                        <a:srgbClr val="000000"/>
                      </a:solidFill>
                    </a:rPr>
                    <a:t>2016 decrecimiento 8%</a:t>
                  </a:r>
                  <a:endParaRPr lang="es-E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Recortar rectángulo de esquina del mismo lado 30"/>
                <p:cNvSpPr/>
                <p:nvPr/>
              </p:nvSpPr>
              <p:spPr>
                <a:xfrm>
                  <a:off x="9096256" y="4386403"/>
                  <a:ext cx="2099435" cy="1493578"/>
                </a:xfrm>
                <a:prstGeom prst="snip2SameRect">
                  <a:avLst>
                    <a:gd name="adj1" fmla="val 0"/>
                    <a:gd name="adj2" fmla="val 0"/>
                  </a:avLst>
                </a:prstGeom>
                <a:ln w="28575"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b="1" dirty="0" smtClean="0">
                      <a:solidFill>
                        <a:srgbClr val="000000"/>
                      </a:solidFill>
                    </a:rPr>
                    <a:t>UTILIDAD NETA</a:t>
                  </a:r>
                </a:p>
                <a:p>
                  <a:pPr algn="ctr"/>
                  <a:endParaRPr lang="es-ES" dirty="0" smtClean="0">
                    <a:solidFill>
                      <a:srgbClr val="000000"/>
                    </a:solidFill>
                  </a:endParaRPr>
                </a:p>
                <a:p>
                  <a:pPr algn="ctr"/>
                  <a:r>
                    <a:rPr lang="es-ES" dirty="0" smtClean="0">
                      <a:solidFill>
                        <a:srgbClr val="000000"/>
                      </a:solidFill>
                    </a:rPr>
                    <a:t>Ha presentado bajas importante 2014 y 2015.g</a:t>
                  </a:r>
                  <a:endParaRPr lang="es-E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Recortar rectángulo de esquina diagonal 31"/>
                <p:cNvSpPr/>
                <p:nvPr/>
              </p:nvSpPr>
              <p:spPr>
                <a:xfrm>
                  <a:off x="3174000" y="4280715"/>
                  <a:ext cx="2439758" cy="1657584"/>
                </a:xfrm>
                <a:prstGeom prst="snip2DiagRect">
                  <a:avLst>
                    <a:gd name="adj1" fmla="val 0"/>
                    <a:gd name="adj2" fmla="val 0"/>
                  </a:avLst>
                </a:prstGeom>
                <a:ln w="28575"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b="1" dirty="0" smtClean="0">
                      <a:solidFill>
                        <a:srgbClr val="000000"/>
                      </a:solidFill>
                    </a:rPr>
                    <a:t>COSTOS Y GASTOS</a:t>
                  </a:r>
                </a:p>
                <a:p>
                  <a:pPr algn="ctr"/>
                  <a:endParaRPr lang="es-ES" dirty="0">
                    <a:solidFill>
                      <a:srgbClr val="000000"/>
                    </a:solidFill>
                  </a:endParaRPr>
                </a:p>
                <a:p>
                  <a:pPr algn="ctr"/>
                  <a:r>
                    <a:rPr lang="es-ES" dirty="0" smtClean="0">
                      <a:solidFill>
                        <a:srgbClr val="000000"/>
                      </a:solidFill>
                    </a:rPr>
                    <a:t>Reducción en 2016 10%</a:t>
                  </a:r>
                </a:p>
                <a:p>
                  <a:pPr algn="ctr"/>
                  <a:endParaRPr lang="es-ES" dirty="0">
                    <a:solidFill>
                      <a:srgbClr val="000000"/>
                    </a:solidFill>
                  </a:endParaRPr>
                </a:p>
                <a:p>
                  <a:pPr algn="ctr"/>
                  <a:r>
                    <a:rPr lang="es-ES" dirty="0" smtClean="0">
                      <a:solidFill>
                        <a:srgbClr val="000000"/>
                      </a:solidFill>
                    </a:rPr>
                    <a:t>Movimiento constante </a:t>
                  </a:r>
                  <a:endParaRPr lang="es-E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Arco 32"/>
                <p:cNvSpPr/>
                <p:nvPr/>
              </p:nvSpPr>
              <p:spPr>
                <a:xfrm rot="10800000">
                  <a:off x="890369" y="631573"/>
                  <a:ext cx="10305322" cy="1519872"/>
                </a:xfrm>
                <a:prstGeom prst="arc">
                  <a:avLst>
                    <a:gd name="adj1" fmla="val 10829225"/>
                    <a:gd name="adj2" fmla="val 0"/>
                  </a:avLst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" name="Llamada ovalada 33"/>
                <p:cNvSpPr/>
                <p:nvPr/>
              </p:nvSpPr>
              <p:spPr>
                <a:xfrm>
                  <a:off x="9270846" y="2671016"/>
                  <a:ext cx="1625808" cy="1116124"/>
                </a:xfrm>
                <a:prstGeom prst="wedgeEllipseCallout">
                  <a:avLst>
                    <a:gd name="adj1" fmla="val -28609"/>
                    <a:gd name="adj2" fmla="val -116270"/>
                  </a:avLst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5" name="Llamada ovalada 34"/>
                <p:cNvSpPr/>
                <p:nvPr/>
              </p:nvSpPr>
              <p:spPr>
                <a:xfrm>
                  <a:off x="942023" y="2596688"/>
                  <a:ext cx="1625808" cy="1116124"/>
                </a:xfrm>
                <a:prstGeom prst="wedgeEllipseCallout">
                  <a:avLst>
                    <a:gd name="adj1" fmla="val 26794"/>
                    <a:gd name="adj2" fmla="val -113825"/>
                  </a:avLst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" name="Llamada ovalada 35"/>
                <p:cNvSpPr/>
                <p:nvPr/>
              </p:nvSpPr>
              <p:spPr>
                <a:xfrm>
                  <a:off x="3717000" y="2664241"/>
                  <a:ext cx="1625808" cy="1116124"/>
                </a:xfrm>
                <a:prstGeom prst="wedgeEllipseCallout">
                  <a:avLst>
                    <a:gd name="adj1" fmla="val 6647"/>
                    <a:gd name="adj2" fmla="val -94260"/>
                  </a:avLst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29" name="Recortar rectángulo de esquina del mismo lado 28"/>
              <p:cNvSpPr/>
              <p:nvPr/>
            </p:nvSpPr>
            <p:spPr>
              <a:xfrm>
                <a:off x="6420985" y="4286876"/>
                <a:ext cx="2099435" cy="1493578"/>
              </a:xfrm>
              <a:prstGeom prst="snip2SameRect">
                <a:avLst>
                  <a:gd name="adj1" fmla="val 0"/>
                  <a:gd name="adj2" fmla="val 0"/>
                </a:avLst>
              </a:prstGeom>
              <a:ln w="28575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 smtClean="0">
                    <a:solidFill>
                      <a:srgbClr val="000000"/>
                    </a:solidFill>
                  </a:rPr>
                  <a:t>GASTOS FINANCIEROS</a:t>
                </a:r>
              </a:p>
              <a:p>
                <a:pPr algn="ctr"/>
                <a:endParaRPr lang="es-ES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s-ES" dirty="0" smtClean="0">
                    <a:solidFill>
                      <a:srgbClr val="000000"/>
                    </a:solidFill>
                  </a:rPr>
                  <a:t>2015 punto máximo</a:t>
                </a:r>
              </a:p>
              <a:p>
                <a:pPr algn="ctr"/>
                <a:endParaRPr lang="es-ES" dirty="0" smtClean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s-ES" dirty="0" smtClean="0">
                    <a:solidFill>
                      <a:srgbClr val="000000"/>
                    </a:solidFill>
                  </a:rPr>
                  <a:t>Escenario externo</a:t>
                </a:r>
              </a:p>
            </p:txBody>
          </p:sp>
        </p:grpSp>
        <p:sp>
          <p:nvSpPr>
            <p:cNvPr id="23" name="Llamada ovalada 22"/>
            <p:cNvSpPr/>
            <p:nvPr/>
          </p:nvSpPr>
          <p:spPr>
            <a:xfrm>
              <a:off x="6687338" y="2527978"/>
              <a:ext cx="1625808" cy="1116124"/>
            </a:xfrm>
            <a:prstGeom prst="wedgeEllipseCallout">
              <a:avLst>
                <a:gd name="adj1" fmla="val -9302"/>
                <a:gd name="adj2" fmla="val -95483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9661" y="2589684"/>
              <a:ext cx="1606562" cy="10544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5438" y="2486093"/>
              <a:ext cx="1643108" cy="11352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" name="Picture 8" descr="Resultado de imagen de deud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263" y="2453650"/>
              <a:ext cx="1713883" cy="12256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0" descr="Resultado de imagen de patrimoni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9671" y="2529624"/>
              <a:ext cx="1918103" cy="110770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567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90550" y="277226"/>
            <a:ext cx="3176865" cy="830939"/>
            <a:chOff x="201809" y="167228"/>
            <a:chExt cx="3176865" cy="830939"/>
          </a:xfrm>
        </p:grpSpPr>
        <p:grpSp>
          <p:nvGrpSpPr>
            <p:cNvPr id="6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9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" name="TextBox 18"/>
            <p:cNvSpPr txBox="1"/>
            <p:nvPr/>
          </p:nvSpPr>
          <p:spPr>
            <a:xfrm>
              <a:off x="1336658" y="228756"/>
              <a:ext cx="185876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s-EC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ANÁLISIS</a:t>
              </a:r>
              <a:r>
                <a:rPr lang="en-US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FINANCIERO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213049" y="369016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s-E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644273475"/>
              </p:ext>
            </p:extLst>
          </p:nvPr>
        </p:nvGraphicFramePr>
        <p:xfrm>
          <a:off x="622598" y="1268760"/>
          <a:ext cx="1116124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148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90550" y="277226"/>
            <a:ext cx="3176865" cy="830939"/>
            <a:chOff x="201809" y="167228"/>
            <a:chExt cx="3176865" cy="830939"/>
          </a:xfrm>
        </p:grpSpPr>
        <p:grpSp>
          <p:nvGrpSpPr>
            <p:cNvPr id="6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9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" name="TextBox 18"/>
            <p:cNvSpPr txBox="1"/>
            <p:nvPr/>
          </p:nvSpPr>
          <p:spPr>
            <a:xfrm>
              <a:off x="1336658" y="228756"/>
              <a:ext cx="185876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s-EC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ANÁLISIS</a:t>
              </a:r>
              <a:r>
                <a:rPr lang="en-US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FINANCIERO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213049" y="369016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s-E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3934966" y="718881"/>
            <a:ext cx="7736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0000"/>
                </a:solidFill>
              </a:rPr>
              <a:t>ANALISIS VERTICAL ESTADO DE SITUACION FINANCIERA</a:t>
            </a:r>
            <a:endParaRPr lang="es-ES" sz="2000" b="1" dirty="0">
              <a:solidFill>
                <a:srgbClr val="000000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890369" y="631573"/>
            <a:ext cx="10305322" cy="5369149"/>
            <a:chOff x="890369" y="631573"/>
            <a:chExt cx="10305322" cy="5369149"/>
          </a:xfrm>
        </p:grpSpPr>
        <p:sp>
          <p:nvSpPr>
            <p:cNvPr id="12" name="Recortar rectángulo de esquina del mismo lado 11"/>
            <p:cNvSpPr/>
            <p:nvPr/>
          </p:nvSpPr>
          <p:spPr>
            <a:xfrm>
              <a:off x="1685830" y="4208762"/>
              <a:ext cx="3408167" cy="1791960"/>
            </a:xfrm>
            <a:prstGeom prst="snip2SameRect">
              <a:avLst>
                <a:gd name="adj1" fmla="val 0"/>
                <a:gd name="adj2" fmla="val 0"/>
              </a:avLst>
            </a:prstGeom>
            <a:ln w="28575"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rgbClr val="000000"/>
                  </a:solidFill>
                </a:rPr>
                <a:t>ACTIVO CORRIENTE</a:t>
              </a:r>
            </a:p>
            <a:p>
              <a:pPr algn="ctr"/>
              <a:endParaRPr lang="es-ES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s-ES" dirty="0" smtClean="0">
                  <a:solidFill>
                    <a:srgbClr val="000000"/>
                  </a:solidFill>
                </a:rPr>
                <a:t>50,37% al 2017</a:t>
              </a:r>
            </a:p>
            <a:p>
              <a:pPr algn="ctr"/>
              <a:endParaRPr lang="es-ES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s-ES" dirty="0" smtClean="0">
                  <a:solidFill>
                    <a:srgbClr val="000000"/>
                  </a:solidFill>
                </a:rPr>
                <a:t>Efectivo, cuentas por cobrar, inventarios e inversiones</a:t>
              </a:r>
              <a:endParaRPr lang="es-ES" dirty="0">
                <a:solidFill>
                  <a:srgbClr val="000000"/>
                </a:solidFill>
              </a:endParaRPr>
            </a:p>
          </p:txBody>
        </p:sp>
        <p:sp>
          <p:nvSpPr>
            <p:cNvPr id="13" name="Recortar rectángulo de esquina del mismo lado 12"/>
            <p:cNvSpPr/>
            <p:nvPr/>
          </p:nvSpPr>
          <p:spPr>
            <a:xfrm>
              <a:off x="6887294" y="4283155"/>
              <a:ext cx="3232391" cy="1493578"/>
            </a:xfrm>
            <a:prstGeom prst="snip2SameRect">
              <a:avLst>
                <a:gd name="adj1" fmla="val 0"/>
                <a:gd name="adj2" fmla="val 0"/>
              </a:avLst>
            </a:prstGeom>
            <a:ln w="28575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rgbClr val="000000"/>
                  </a:solidFill>
                </a:rPr>
                <a:t>ACTIVO NO CORRIENTE</a:t>
              </a:r>
            </a:p>
            <a:p>
              <a:pPr algn="ctr"/>
              <a:endParaRPr lang="es-ES" dirty="0">
                <a:solidFill>
                  <a:srgbClr val="000000"/>
                </a:solidFill>
              </a:endParaRPr>
            </a:p>
            <a:p>
              <a:pPr algn="ctr"/>
              <a:r>
                <a:rPr lang="es-ES" dirty="0" smtClean="0">
                  <a:solidFill>
                    <a:srgbClr val="000000"/>
                  </a:solidFill>
                </a:rPr>
                <a:t>49,63% al 2017</a:t>
              </a:r>
            </a:p>
            <a:p>
              <a:pPr algn="ctr"/>
              <a:endParaRPr lang="es-ES" dirty="0">
                <a:solidFill>
                  <a:srgbClr val="000000"/>
                </a:solidFill>
              </a:endParaRPr>
            </a:p>
            <a:p>
              <a:pPr algn="ctr"/>
              <a:r>
                <a:rPr lang="es-ES" dirty="0" smtClean="0">
                  <a:solidFill>
                    <a:srgbClr val="000000"/>
                  </a:solidFill>
                </a:rPr>
                <a:t>Propiedad, planta y equipo</a:t>
              </a:r>
              <a:endParaRPr lang="es-ES" dirty="0">
                <a:solidFill>
                  <a:srgbClr val="000000"/>
                </a:solidFill>
              </a:endParaRPr>
            </a:p>
          </p:txBody>
        </p:sp>
        <p:sp>
          <p:nvSpPr>
            <p:cNvPr id="15" name="Arco 14"/>
            <p:cNvSpPr/>
            <p:nvPr/>
          </p:nvSpPr>
          <p:spPr>
            <a:xfrm rot="10800000">
              <a:off x="890369" y="631573"/>
              <a:ext cx="10305322" cy="1519872"/>
            </a:xfrm>
            <a:prstGeom prst="arc">
              <a:avLst>
                <a:gd name="adj1" fmla="val 10829225"/>
                <a:gd name="adj2" fmla="val 0"/>
              </a:avLst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Llamada ovalada 15"/>
            <p:cNvSpPr/>
            <p:nvPr/>
          </p:nvSpPr>
          <p:spPr>
            <a:xfrm>
              <a:off x="7690586" y="2885219"/>
              <a:ext cx="1625808" cy="1116124"/>
            </a:xfrm>
            <a:prstGeom prst="wedgeEllipseCallout">
              <a:avLst>
                <a:gd name="adj1" fmla="val -25252"/>
                <a:gd name="adj2" fmla="val -11627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Llamada ovalada 16"/>
            <p:cNvSpPr/>
            <p:nvPr/>
          </p:nvSpPr>
          <p:spPr>
            <a:xfrm>
              <a:off x="2574975" y="2915552"/>
              <a:ext cx="1625808" cy="1116124"/>
            </a:xfrm>
            <a:prstGeom prst="wedgeEllipseCallout">
              <a:avLst>
                <a:gd name="adj1" fmla="val 26794"/>
                <a:gd name="adj2" fmla="val -12360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9" name="Picture 12" descr="Resultado de imagen de Activo fij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6698" y="2919727"/>
              <a:ext cx="1755021" cy="103300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Resultado de imagen de cuentas por cobrar e inventario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926" y="2975502"/>
              <a:ext cx="1820978" cy="10243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232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90550" y="277226"/>
            <a:ext cx="3176865" cy="830939"/>
            <a:chOff x="201809" y="167228"/>
            <a:chExt cx="3176865" cy="830939"/>
          </a:xfrm>
        </p:grpSpPr>
        <p:grpSp>
          <p:nvGrpSpPr>
            <p:cNvPr id="6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9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" name="TextBox 18"/>
            <p:cNvSpPr txBox="1"/>
            <p:nvPr/>
          </p:nvSpPr>
          <p:spPr>
            <a:xfrm>
              <a:off x="1336658" y="228756"/>
              <a:ext cx="185876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s-EC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ANÁLISIS</a:t>
              </a:r>
              <a:r>
                <a:rPr lang="en-US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FINANCIERO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213049" y="369016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s-E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272584572"/>
              </p:ext>
            </p:extLst>
          </p:nvPr>
        </p:nvGraphicFramePr>
        <p:xfrm>
          <a:off x="243943" y="1268759"/>
          <a:ext cx="11611903" cy="460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97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90550" y="277226"/>
            <a:ext cx="3176865" cy="830939"/>
            <a:chOff x="201809" y="167228"/>
            <a:chExt cx="3176865" cy="830939"/>
          </a:xfrm>
        </p:grpSpPr>
        <p:grpSp>
          <p:nvGrpSpPr>
            <p:cNvPr id="6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9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" name="TextBox 18"/>
            <p:cNvSpPr txBox="1"/>
            <p:nvPr/>
          </p:nvSpPr>
          <p:spPr>
            <a:xfrm>
              <a:off x="1336658" y="228756"/>
              <a:ext cx="185876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s-EC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ANÁLISIS</a:t>
              </a:r>
              <a:r>
                <a:rPr lang="en-US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FINANCIERO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213049" y="369016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s-E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4006974" y="741496"/>
            <a:ext cx="7736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0000"/>
                </a:solidFill>
              </a:rPr>
              <a:t>ANALISIS VERTICAL ESTADO DE SITUACION FINANCIERA</a:t>
            </a:r>
            <a:endParaRPr lang="es-ES" sz="2000" b="1" dirty="0">
              <a:solidFill>
                <a:srgbClr val="000000"/>
              </a:solidFill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406574" y="488535"/>
            <a:ext cx="10982532" cy="5594058"/>
            <a:chOff x="406574" y="488535"/>
            <a:chExt cx="10982532" cy="5594058"/>
          </a:xfrm>
        </p:grpSpPr>
        <p:grpSp>
          <p:nvGrpSpPr>
            <p:cNvPr id="3" name="Grupo 2"/>
            <p:cNvGrpSpPr/>
            <p:nvPr/>
          </p:nvGrpSpPr>
          <p:grpSpPr>
            <a:xfrm>
              <a:off x="406574" y="488535"/>
              <a:ext cx="10982532" cy="5594058"/>
              <a:chOff x="406574" y="532046"/>
              <a:chExt cx="10982532" cy="5594058"/>
            </a:xfrm>
          </p:grpSpPr>
          <p:grpSp>
            <p:nvGrpSpPr>
              <p:cNvPr id="11" name="Grupo 10"/>
              <p:cNvGrpSpPr/>
              <p:nvPr/>
            </p:nvGrpSpPr>
            <p:grpSpPr>
              <a:xfrm>
                <a:off x="406574" y="532046"/>
                <a:ext cx="10982532" cy="5594058"/>
                <a:chOff x="213159" y="631573"/>
                <a:chExt cx="10982532" cy="5594058"/>
              </a:xfrm>
            </p:grpSpPr>
            <p:sp>
              <p:nvSpPr>
                <p:cNvPr id="12" name="Recortar rectángulo de esquina del mismo lado 11"/>
                <p:cNvSpPr/>
                <p:nvPr/>
              </p:nvSpPr>
              <p:spPr>
                <a:xfrm>
                  <a:off x="213159" y="3993383"/>
                  <a:ext cx="2576216" cy="2232248"/>
                </a:xfrm>
                <a:prstGeom prst="snip2SameRect">
                  <a:avLst>
                    <a:gd name="adj1" fmla="val 0"/>
                    <a:gd name="adj2" fmla="val 0"/>
                  </a:avLst>
                </a:prstGeom>
                <a:ln w="28575">
                  <a:noFill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b="1" dirty="0" smtClean="0">
                      <a:solidFill>
                        <a:srgbClr val="000000"/>
                      </a:solidFill>
                    </a:rPr>
                    <a:t>PASIVO CORRIENTE</a:t>
                  </a:r>
                </a:p>
                <a:p>
                  <a:pPr algn="ctr"/>
                  <a:endParaRPr lang="es-ES" dirty="0" smtClean="0">
                    <a:solidFill>
                      <a:srgbClr val="000000"/>
                    </a:solidFill>
                  </a:endParaRPr>
                </a:p>
                <a:p>
                  <a:pPr algn="ctr"/>
                  <a:r>
                    <a:rPr lang="es-ES" dirty="0" smtClean="0">
                      <a:solidFill>
                        <a:srgbClr val="000000"/>
                      </a:solidFill>
                    </a:rPr>
                    <a:t>29,47% al 2017</a:t>
                  </a:r>
                </a:p>
                <a:p>
                  <a:pPr algn="ctr"/>
                  <a:endParaRPr lang="es-ES" dirty="0">
                    <a:solidFill>
                      <a:srgbClr val="000000"/>
                    </a:solidFill>
                  </a:endParaRPr>
                </a:p>
                <a:p>
                  <a:pPr algn="ctr"/>
                  <a:r>
                    <a:rPr lang="es-ES" dirty="0" smtClean="0">
                      <a:solidFill>
                        <a:srgbClr val="000000"/>
                      </a:solidFill>
                    </a:rPr>
                    <a:t>32% y 35% al inicio del periodo</a:t>
                  </a:r>
                  <a:endParaRPr lang="es-E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Recortar rectángulo de esquina del mismo lado 12"/>
                <p:cNvSpPr/>
                <p:nvPr/>
              </p:nvSpPr>
              <p:spPr>
                <a:xfrm>
                  <a:off x="9096256" y="4386403"/>
                  <a:ext cx="2099435" cy="1493578"/>
                </a:xfrm>
                <a:prstGeom prst="snip2SameRect">
                  <a:avLst>
                    <a:gd name="adj1" fmla="val 0"/>
                    <a:gd name="adj2" fmla="val 0"/>
                  </a:avLst>
                </a:prstGeom>
                <a:ln w="28575"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b="1" dirty="0" smtClean="0">
                      <a:solidFill>
                        <a:srgbClr val="000000"/>
                      </a:solidFill>
                    </a:rPr>
                    <a:t>PATRIMONIO</a:t>
                  </a:r>
                </a:p>
                <a:p>
                  <a:pPr algn="ctr"/>
                  <a:endParaRPr lang="es-ES" b="1" dirty="0" smtClean="0">
                    <a:solidFill>
                      <a:srgbClr val="000000"/>
                    </a:solidFill>
                  </a:endParaRPr>
                </a:p>
                <a:p>
                  <a:pPr algn="ctr"/>
                  <a:r>
                    <a:rPr lang="es-ES" dirty="0" smtClean="0">
                      <a:solidFill>
                        <a:srgbClr val="000000"/>
                      </a:solidFill>
                    </a:rPr>
                    <a:t>56,13% al 2017</a:t>
                  </a:r>
                </a:p>
                <a:p>
                  <a:pPr algn="ctr"/>
                  <a:endParaRPr lang="es-ES" dirty="0">
                    <a:solidFill>
                      <a:srgbClr val="000000"/>
                    </a:solidFill>
                  </a:endParaRPr>
                </a:p>
                <a:p>
                  <a:pPr algn="ctr"/>
                  <a:r>
                    <a:rPr lang="es-ES" dirty="0" smtClean="0">
                      <a:solidFill>
                        <a:srgbClr val="000000"/>
                      </a:solidFill>
                    </a:rPr>
                    <a:t>Porcentaje cubierto con recursos propios</a:t>
                  </a:r>
                  <a:endParaRPr lang="es-E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Recortar rectángulo de esquina diagonal 13"/>
                <p:cNvSpPr/>
                <p:nvPr/>
              </p:nvSpPr>
              <p:spPr>
                <a:xfrm>
                  <a:off x="3177106" y="4356017"/>
                  <a:ext cx="2439758" cy="1657584"/>
                </a:xfrm>
                <a:prstGeom prst="snip2DiagRect">
                  <a:avLst>
                    <a:gd name="adj1" fmla="val 0"/>
                    <a:gd name="adj2" fmla="val 0"/>
                  </a:avLst>
                </a:prstGeom>
                <a:ln w="28575"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b="1" dirty="0" smtClean="0">
                      <a:solidFill>
                        <a:srgbClr val="000000"/>
                      </a:solidFill>
                    </a:rPr>
                    <a:t>PASIVO NO CORRIENTE</a:t>
                  </a:r>
                </a:p>
                <a:p>
                  <a:pPr algn="ctr"/>
                  <a:endParaRPr lang="es-ES" dirty="0">
                    <a:solidFill>
                      <a:srgbClr val="000000"/>
                    </a:solidFill>
                  </a:endParaRPr>
                </a:p>
                <a:p>
                  <a:pPr algn="ctr"/>
                  <a:r>
                    <a:rPr lang="es-ES" dirty="0" smtClean="0">
                      <a:solidFill>
                        <a:srgbClr val="000000"/>
                      </a:solidFill>
                    </a:rPr>
                    <a:t>14,40% al 2017</a:t>
                  </a:r>
                </a:p>
                <a:p>
                  <a:pPr algn="ctr"/>
                  <a:endParaRPr lang="es-ES" dirty="0">
                    <a:solidFill>
                      <a:srgbClr val="000000"/>
                    </a:solidFill>
                  </a:endParaRPr>
                </a:p>
                <a:p>
                  <a:pPr algn="ctr"/>
                  <a:r>
                    <a:rPr lang="es-ES" dirty="0" smtClean="0">
                      <a:solidFill>
                        <a:srgbClr val="000000"/>
                      </a:solidFill>
                    </a:rPr>
                    <a:t>Varia entre 16% y 14%</a:t>
                  </a:r>
                  <a:endParaRPr lang="es-E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Arco 14"/>
                <p:cNvSpPr/>
                <p:nvPr/>
              </p:nvSpPr>
              <p:spPr>
                <a:xfrm rot="10800000">
                  <a:off x="890369" y="631573"/>
                  <a:ext cx="10305322" cy="1519872"/>
                </a:xfrm>
                <a:prstGeom prst="arc">
                  <a:avLst>
                    <a:gd name="adj1" fmla="val 10829225"/>
                    <a:gd name="adj2" fmla="val 0"/>
                  </a:avLst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" name="Llamada ovalada 15"/>
                <p:cNvSpPr/>
                <p:nvPr/>
              </p:nvSpPr>
              <p:spPr>
                <a:xfrm>
                  <a:off x="9270846" y="2671016"/>
                  <a:ext cx="1625808" cy="1116124"/>
                </a:xfrm>
                <a:prstGeom prst="wedgeEllipseCallout">
                  <a:avLst>
                    <a:gd name="adj1" fmla="val -28609"/>
                    <a:gd name="adj2" fmla="val -116270"/>
                  </a:avLst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7" name="Llamada ovalada 16"/>
                <p:cNvSpPr/>
                <p:nvPr/>
              </p:nvSpPr>
              <p:spPr>
                <a:xfrm>
                  <a:off x="942023" y="2596688"/>
                  <a:ext cx="1625808" cy="1116124"/>
                </a:xfrm>
                <a:prstGeom prst="wedgeEllipseCallout">
                  <a:avLst>
                    <a:gd name="adj1" fmla="val 26794"/>
                    <a:gd name="adj2" fmla="val -113825"/>
                  </a:avLst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" name="Llamada ovalada 17"/>
                <p:cNvSpPr/>
                <p:nvPr/>
              </p:nvSpPr>
              <p:spPr>
                <a:xfrm>
                  <a:off x="3717000" y="2664241"/>
                  <a:ext cx="1625808" cy="1116124"/>
                </a:xfrm>
                <a:prstGeom prst="wedgeEllipseCallout">
                  <a:avLst>
                    <a:gd name="adj1" fmla="val 6647"/>
                    <a:gd name="adj2" fmla="val -94260"/>
                  </a:avLst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22" name="Recortar rectángulo de esquina del mismo lado 21"/>
              <p:cNvSpPr/>
              <p:nvPr/>
            </p:nvSpPr>
            <p:spPr>
              <a:xfrm>
                <a:off x="6420985" y="4286876"/>
                <a:ext cx="2099435" cy="1493578"/>
              </a:xfrm>
              <a:prstGeom prst="snip2SameRect">
                <a:avLst>
                  <a:gd name="adj1" fmla="val 0"/>
                  <a:gd name="adj2" fmla="val 0"/>
                </a:avLst>
              </a:prstGeom>
              <a:ln w="28575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 smtClean="0">
                    <a:solidFill>
                      <a:srgbClr val="000000"/>
                    </a:solidFill>
                  </a:rPr>
                  <a:t>PASIVO</a:t>
                </a:r>
              </a:p>
              <a:p>
                <a:pPr algn="ctr"/>
                <a:endParaRPr lang="es-ES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s-ES" dirty="0" smtClean="0">
                    <a:solidFill>
                      <a:srgbClr val="000000"/>
                    </a:solidFill>
                  </a:rPr>
                  <a:t>43,87% al 2017</a:t>
                </a:r>
              </a:p>
              <a:p>
                <a:pPr algn="ctr"/>
                <a:endParaRPr lang="es-ES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s-ES" dirty="0" smtClean="0">
                    <a:solidFill>
                      <a:srgbClr val="000000"/>
                    </a:solidFill>
                  </a:rPr>
                  <a:t>Tiende a ser menor que el patrimonio</a:t>
                </a:r>
                <a:endParaRPr lang="es-E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" name="Llamada ovalada 22"/>
            <p:cNvSpPr/>
            <p:nvPr/>
          </p:nvSpPr>
          <p:spPr>
            <a:xfrm>
              <a:off x="6687338" y="2527978"/>
              <a:ext cx="1625808" cy="1116124"/>
            </a:xfrm>
            <a:prstGeom prst="wedgeEllipseCallout">
              <a:avLst>
                <a:gd name="adj1" fmla="val -9302"/>
                <a:gd name="adj2" fmla="val -95483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9661" y="2589684"/>
              <a:ext cx="1606562" cy="10544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5438" y="2486093"/>
              <a:ext cx="1643108" cy="11352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80" name="Picture 8" descr="Resultado de imagen de deud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263" y="2453650"/>
              <a:ext cx="1713883" cy="12256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Resultado de imagen de patrimoni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9671" y="2529624"/>
              <a:ext cx="1918103" cy="110770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173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90550" y="277226"/>
            <a:ext cx="3176865" cy="830939"/>
            <a:chOff x="201809" y="167228"/>
            <a:chExt cx="3176865" cy="830939"/>
          </a:xfrm>
        </p:grpSpPr>
        <p:grpSp>
          <p:nvGrpSpPr>
            <p:cNvPr id="6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9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" name="TextBox 18"/>
            <p:cNvSpPr txBox="1"/>
            <p:nvPr/>
          </p:nvSpPr>
          <p:spPr>
            <a:xfrm>
              <a:off x="1336658" y="228756"/>
              <a:ext cx="185876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s-EC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ANÁLISIS</a:t>
              </a:r>
              <a:r>
                <a:rPr lang="en-US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FINANCIERO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213049" y="369016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s-E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391658720"/>
              </p:ext>
            </p:extLst>
          </p:nvPr>
        </p:nvGraphicFramePr>
        <p:xfrm>
          <a:off x="243944" y="1340768"/>
          <a:ext cx="1153989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078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90550" y="277226"/>
            <a:ext cx="3176865" cy="830939"/>
            <a:chOff x="201809" y="167228"/>
            <a:chExt cx="3176865" cy="830939"/>
          </a:xfrm>
        </p:grpSpPr>
        <p:grpSp>
          <p:nvGrpSpPr>
            <p:cNvPr id="6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9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" name="TextBox 18"/>
            <p:cNvSpPr txBox="1"/>
            <p:nvPr/>
          </p:nvSpPr>
          <p:spPr>
            <a:xfrm>
              <a:off x="1336658" y="228756"/>
              <a:ext cx="185876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s-EC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ANÁLISIS</a:t>
              </a:r>
              <a:r>
                <a:rPr lang="en-US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FINANCIERO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213049" y="369016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s-E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4295006" y="708055"/>
            <a:ext cx="7736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0000"/>
                </a:solidFill>
              </a:rPr>
              <a:t>ANALISIS VERTICAL ESTADO DE RESULTADOS</a:t>
            </a:r>
            <a:endParaRPr lang="es-ES" sz="2000" b="1" dirty="0">
              <a:solidFill>
                <a:srgbClr val="000000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406574" y="488535"/>
            <a:ext cx="10982532" cy="5594058"/>
            <a:chOff x="406574" y="488535"/>
            <a:chExt cx="10982532" cy="5594058"/>
          </a:xfrm>
        </p:grpSpPr>
        <p:grpSp>
          <p:nvGrpSpPr>
            <p:cNvPr id="12" name="Grupo 11"/>
            <p:cNvGrpSpPr/>
            <p:nvPr/>
          </p:nvGrpSpPr>
          <p:grpSpPr>
            <a:xfrm>
              <a:off x="406574" y="488535"/>
              <a:ext cx="10982532" cy="5594058"/>
              <a:chOff x="406574" y="532046"/>
              <a:chExt cx="10982532" cy="5594058"/>
            </a:xfrm>
          </p:grpSpPr>
          <p:grpSp>
            <p:nvGrpSpPr>
              <p:cNvPr id="18" name="Grupo 17"/>
              <p:cNvGrpSpPr/>
              <p:nvPr/>
            </p:nvGrpSpPr>
            <p:grpSpPr>
              <a:xfrm>
                <a:off x="406574" y="532046"/>
                <a:ext cx="10982532" cy="5594058"/>
                <a:chOff x="213159" y="631573"/>
                <a:chExt cx="10982532" cy="5594058"/>
              </a:xfrm>
            </p:grpSpPr>
            <p:sp>
              <p:nvSpPr>
                <p:cNvPr id="20" name="Recortar rectángulo de esquina del mismo lado 19"/>
                <p:cNvSpPr/>
                <p:nvPr/>
              </p:nvSpPr>
              <p:spPr>
                <a:xfrm>
                  <a:off x="213159" y="3993383"/>
                  <a:ext cx="2576216" cy="2232248"/>
                </a:xfrm>
                <a:prstGeom prst="snip2SameRect">
                  <a:avLst>
                    <a:gd name="adj1" fmla="val 0"/>
                    <a:gd name="adj2" fmla="val 0"/>
                  </a:avLst>
                </a:prstGeom>
                <a:ln w="28575">
                  <a:noFill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b="1" dirty="0" smtClean="0">
                      <a:solidFill>
                        <a:srgbClr val="000000"/>
                      </a:solidFill>
                    </a:rPr>
                    <a:t>COSTOS</a:t>
                  </a:r>
                </a:p>
                <a:p>
                  <a:pPr algn="ctr"/>
                  <a:endParaRPr lang="es-ES" dirty="0" smtClean="0">
                    <a:solidFill>
                      <a:srgbClr val="000000"/>
                    </a:solidFill>
                  </a:endParaRPr>
                </a:p>
                <a:p>
                  <a:pPr algn="ctr"/>
                  <a:r>
                    <a:rPr lang="es-ES" dirty="0" smtClean="0">
                      <a:solidFill>
                        <a:srgbClr val="000000"/>
                      </a:solidFill>
                    </a:rPr>
                    <a:t>Varían entre 70 y 71%</a:t>
                  </a:r>
                </a:p>
                <a:p>
                  <a:pPr algn="ctr"/>
                  <a:endParaRPr lang="es-ES" dirty="0">
                    <a:solidFill>
                      <a:srgbClr val="000000"/>
                    </a:solidFill>
                  </a:endParaRPr>
                </a:p>
                <a:p>
                  <a:pPr algn="ctr"/>
                  <a:r>
                    <a:rPr lang="es-ES" dirty="0" smtClean="0">
                      <a:solidFill>
                        <a:srgbClr val="000000"/>
                      </a:solidFill>
                    </a:rPr>
                    <a:t>No existen estrategias de reducción </a:t>
                  </a:r>
                  <a:endParaRPr lang="es-E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Recortar rectángulo de esquina del mismo lado 20"/>
                <p:cNvSpPr/>
                <p:nvPr/>
              </p:nvSpPr>
              <p:spPr>
                <a:xfrm>
                  <a:off x="9096256" y="4386403"/>
                  <a:ext cx="2099435" cy="1493578"/>
                </a:xfrm>
                <a:prstGeom prst="snip2SameRect">
                  <a:avLst>
                    <a:gd name="adj1" fmla="val 0"/>
                    <a:gd name="adj2" fmla="val 0"/>
                  </a:avLst>
                </a:prstGeom>
                <a:ln w="28575"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b="1" dirty="0" smtClean="0">
                      <a:solidFill>
                        <a:srgbClr val="000000"/>
                      </a:solidFill>
                    </a:rPr>
                    <a:t>UTILIDAD NETA</a:t>
                  </a:r>
                </a:p>
                <a:p>
                  <a:pPr algn="ctr"/>
                  <a:endParaRPr lang="es-ES" dirty="0" smtClean="0">
                    <a:solidFill>
                      <a:srgbClr val="000000"/>
                    </a:solidFill>
                  </a:endParaRPr>
                </a:p>
                <a:p>
                  <a:pPr algn="ctr"/>
                  <a:r>
                    <a:rPr lang="es-ES" dirty="0" smtClean="0">
                      <a:solidFill>
                        <a:srgbClr val="000000"/>
                      </a:solidFill>
                    </a:rPr>
                    <a:t>6,06% en 2012</a:t>
                  </a:r>
                </a:p>
                <a:p>
                  <a:pPr algn="ctr"/>
                  <a:endParaRPr lang="es-ES" dirty="0">
                    <a:solidFill>
                      <a:srgbClr val="000000"/>
                    </a:solidFill>
                  </a:endParaRPr>
                </a:p>
                <a:p>
                  <a:pPr algn="ctr"/>
                  <a:r>
                    <a:rPr lang="es-ES" dirty="0" smtClean="0">
                      <a:solidFill>
                        <a:srgbClr val="000000"/>
                      </a:solidFill>
                    </a:rPr>
                    <a:t>3,07% en 2017</a:t>
                  </a:r>
                </a:p>
              </p:txBody>
            </p:sp>
            <p:sp>
              <p:nvSpPr>
                <p:cNvPr id="22" name="Recortar rectángulo de esquina diagonal 21"/>
                <p:cNvSpPr/>
                <p:nvPr/>
              </p:nvSpPr>
              <p:spPr>
                <a:xfrm>
                  <a:off x="3174000" y="4280715"/>
                  <a:ext cx="2439758" cy="1657584"/>
                </a:xfrm>
                <a:prstGeom prst="snip2DiagRect">
                  <a:avLst>
                    <a:gd name="adj1" fmla="val 0"/>
                    <a:gd name="adj2" fmla="val 0"/>
                  </a:avLst>
                </a:prstGeom>
                <a:ln w="28575"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b="1" dirty="0" smtClean="0">
                      <a:solidFill>
                        <a:srgbClr val="000000"/>
                      </a:solidFill>
                    </a:rPr>
                    <a:t>GASTOS</a:t>
                  </a:r>
                </a:p>
                <a:p>
                  <a:pPr algn="ctr"/>
                  <a:endParaRPr lang="es-ES" dirty="0">
                    <a:solidFill>
                      <a:srgbClr val="000000"/>
                    </a:solidFill>
                  </a:endParaRPr>
                </a:p>
                <a:p>
                  <a:pPr algn="ctr"/>
                  <a:r>
                    <a:rPr lang="es-ES" dirty="0" smtClean="0">
                      <a:solidFill>
                        <a:srgbClr val="000000"/>
                      </a:solidFill>
                    </a:rPr>
                    <a:t>Incremento del 17% al 22%</a:t>
                  </a:r>
                </a:p>
              </p:txBody>
            </p:sp>
            <p:sp>
              <p:nvSpPr>
                <p:cNvPr id="23" name="Arco 22"/>
                <p:cNvSpPr/>
                <p:nvPr/>
              </p:nvSpPr>
              <p:spPr>
                <a:xfrm rot="10800000">
                  <a:off x="890369" y="631573"/>
                  <a:ext cx="10305322" cy="1519872"/>
                </a:xfrm>
                <a:prstGeom prst="arc">
                  <a:avLst>
                    <a:gd name="adj1" fmla="val 10829225"/>
                    <a:gd name="adj2" fmla="val 0"/>
                  </a:avLst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" name="Llamada ovalada 23"/>
                <p:cNvSpPr/>
                <p:nvPr/>
              </p:nvSpPr>
              <p:spPr>
                <a:xfrm>
                  <a:off x="9270846" y="2671016"/>
                  <a:ext cx="1625808" cy="1116124"/>
                </a:xfrm>
                <a:prstGeom prst="wedgeEllipseCallout">
                  <a:avLst>
                    <a:gd name="adj1" fmla="val -28609"/>
                    <a:gd name="adj2" fmla="val -116270"/>
                  </a:avLst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5" name="Llamada ovalada 24"/>
                <p:cNvSpPr/>
                <p:nvPr/>
              </p:nvSpPr>
              <p:spPr>
                <a:xfrm>
                  <a:off x="942023" y="2596688"/>
                  <a:ext cx="1625808" cy="1116124"/>
                </a:xfrm>
                <a:prstGeom prst="wedgeEllipseCallout">
                  <a:avLst>
                    <a:gd name="adj1" fmla="val 26794"/>
                    <a:gd name="adj2" fmla="val -113825"/>
                  </a:avLst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Llamada ovalada 25"/>
                <p:cNvSpPr/>
                <p:nvPr/>
              </p:nvSpPr>
              <p:spPr>
                <a:xfrm>
                  <a:off x="3717000" y="2664241"/>
                  <a:ext cx="1625808" cy="1116124"/>
                </a:xfrm>
                <a:prstGeom prst="wedgeEllipseCallout">
                  <a:avLst>
                    <a:gd name="adj1" fmla="val 6647"/>
                    <a:gd name="adj2" fmla="val -94260"/>
                  </a:avLst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19" name="Recortar rectángulo de esquina del mismo lado 18"/>
              <p:cNvSpPr/>
              <p:nvPr/>
            </p:nvSpPr>
            <p:spPr>
              <a:xfrm>
                <a:off x="6420985" y="4286876"/>
                <a:ext cx="2099435" cy="1493578"/>
              </a:xfrm>
              <a:prstGeom prst="snip2SameRect">
                <a:avLst>
                  <a:gd name="adj1" fmla="val 0"/>
                  <a:gd name="adj2" fmla="val 0"/>
                </a:avLst>
              </a:prstGeom>
              <a:ln w="28575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 smtClean="0">
                    <a:solidFill>
                      <a:srgbClr val="000000"/>
                    </a:solidFill>
                  </a:rPr>
                  <a:t>GASTOS FINANCIEROS</a:t>
                </a:r>
              </a:p>
              <a:p>
                <a:pPr algn="ctr"/>
                <a:endParaRPr lang="es-ES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s-ES" dirty="0" smtClean="0">
                    <a:solidFill>
                      <a:srgbClr val="000000"/>
                    </a:solidFill>
                  </a:rPr>
                  <a:t>Endeudamiento bajo</a:t>
                </a:r>
              </a:p>
              <a:p>
                <a:pPr algn="ctr"/>
                <a:endParaRPr lang="es-ES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s-ES" dirty="0" smtClean="0">
                    <a:solidFill>
                      <a:srgbClr val="000000"/>
                    </a:solidFill>
                  </a:rPr>
                  <a:t>Entre 0,8% y 1%</a:t>
                </a:r>
              </a:p>
            </p:txBody>
          </p:sp>
        </p:grpSp>
        <p:sp>
          <p:nvSpPr>
            <p:cNvPr id="13" name="Llamada ovalada 12"/>
            <p:cNvSpPr/>
            <p:nvPr/>
          </p:nvSpPr>
          <p:spPr>
            <a:xfrm>
              <a:off x="6687338" y="2527978"/>
              <a:ext cx="1625808" cy="1116124"/>
            </a:xfrm>
            <a:prstGeom prst="wedgeEllipseCallout">
              <a:avLst>
                <a:gd name="adj1" fmla="val -9302"/>
                <a:gd name="adj2" fmla="val -95483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9661" y="2589684"/>
              <a:ext cx="1606562" cy="10544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5438" y="2486093"/>
              <a:ext cx="1643108" cy="11352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8" descr="Resultado de imagen de deud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263" y="2453650"/>
              <a:ext cx="1713883" cy="12256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 descr="Resultado de imagen de patrimoni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9671" y="2529624"/>
              <a:ext cx="1918103" cy="110770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84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90550" y="277226"/>
            <a:ext cx="3176865" cy="830939"/>
            <a:chOff x="201809" y="167228"/>
            <a:chExt cx="3176865" cy="830939"/>
          </a:xfrm>
        </p:grpSpPr>
        <p:grpSp>
          <p:nvGrpSpPr>
            <p:cNvPr id="6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9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" name="TextBox 18"/>
            <p:cNvSpPr txBox="1"/>
            <p:nvPr/>
          </p:nvSpPr>
          <p:spPr>
            <a:xfrm>
              <a:off x="1336658" y="228756"/>
              <a:ext cx="185876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s-EC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ANÁLISIS</a:t>
              </a:r>
              <a:r>
                <a:rPr lang="en-US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FINANCIERO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213049" y="369016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s-E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331596943"/>
              </p:ext>
            </p:extLst>
          </p:nvPr>
        </p:nvGraphicFramePr>
        <p:xfrm>
          <a:off x="406574" y="1340768"/>
          <a:ext cx="1137726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820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7014" y="2744924"/>
            <a:ext cx="5184576" cy="1152128"/>
          </a:xfrm>
        </p:spPr>
        <p:txBody>
          <a:bodyPr/>
          <a:lstStyle/>
          <a:p>
            <a:pPr algn="ctr"/>
            <a:r>
              <a:rPr lang="es-EC" sz="4400" i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INTRODUCCIÓN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206774" y="332656"/>
            <a:ext cx="1296144" cy="4824536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41500" i="0" dirty="0" smtClean="0">
                <a:solidFill>
                  <a:schemeClr val="bg1"/>
                </a:solidFill>
                <a:effectLst/>
              </a:rPr>
              <a:t>1</a:t>
            </a:r>
            <a:endParaRPr lang="es-EC" sz="4150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618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" y="5949280"/>
            <a:ext cx="12179883" cy="908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5" name="Grupo 4"/>
          <p:cNvGrpSpPr/>
          <p:nvPr/>
        </p:nvGrpSpPr>
        <p:grpSpPr>
          <a:xfrm>
            <a:off x="190550" y="277226"/>
            <a:ext cx="3176865" cy="830939"/>
            <a:chOff x="201809" y="167228"/>
            <a:chExt cx="3176865" cy="830939"/>
          </a:xfrm>
        </p:grpSpPr>
        <p:grpSp>
          <p:nvGrpSpPr>
            <p:cNvPr id="6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9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" name="TextBox 18"/>
            <p:cNvSpPr txBox="1"/>
            <p:nvPr/>
          </p:nvSpPr>
          <p:spPr>
            <a:xfrm>
              <a:off x="1336658" y="228756"/>
              <a:ext cx="185876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s-EC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ANÁLISIS</a:t>
              </a:r>
              <a:r>
                <a:rPr lang="en-US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FINANCIERO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213049" y="369016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s-E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359730"/>
              </p:ext>
            </p:extLst>
          </p:nvPr>
        </p:nvGraphicFramePr>
        <p:xfrm>
          <a:off x="334569" y="1268765"/>
          <a:ext cx="11449268" cy="525093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751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9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9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9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95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735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</a:rPr>
                        <a:t>AÑO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2012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2013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</a:rPr>
                        <a:t>2014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2015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2016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</a:rPr>
                        <a:t>2017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358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Liquidez corriente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1.88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1.82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1.81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</a:rPr>
                        <a:t>1.99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2.19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</a:rPr>
                        <a:t>2.15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58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Prueba ácida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1.36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1.34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1.24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1.48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</a:rPr>
                        <a:t>1.64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</a:rPr>
                        <a:t>1.49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358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Capital de trabajo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551196.16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593553.81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569176.26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586684.14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644998.15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678089.84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358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Razón tesorería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0.24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0.19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0.21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0.19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0.34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0.40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358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Endeudamiento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0.58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0.55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0.58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0.52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0.50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0.50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190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Endeudamiento patrimonial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13.08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5.44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2.96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3.03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4.10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1.94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190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Endeudamiento del activo fijo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1.63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1.54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1.70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2.41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2.53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3.05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190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Apalancamiento financiero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-10.02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-0.02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3.93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4.15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-10.72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2.55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358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Apalancamiento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14.08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6.44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3.94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4.03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5.10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2.94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358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Rotación de cartera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11.69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6.36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5.19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5.03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3.95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4.64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358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Rotación CXP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10.62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20.04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2.23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9.42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0.56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2.04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358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Rotación del inventario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8.90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13.23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7.30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4.74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4.65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11.74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7358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Rotación de las ventas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1.45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1.36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1.42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1.24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1.19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</a:rPr>
                        <a:t>1.23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87" marR="31787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5303118" y="646530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0000"/>
                </a:solidFill>
              </a:rPr>
              <a:t>INDICADORES FINANCIEROS</a:t>
            </a:r>
            <a:endParaRPr lang="es-E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2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90550" y="277226"/>
            <a:ext cx="3176865" cy="830939"/>
            <a:chOff x="201809" y="167228"/>
            <a:chExt cx="3176865" cy="830939"/>
          </a:xfrm>
        </p:grpSpPr>
        <p:grpSp>
          <p:nvGrpSpPr>
            <p:cNvPr id="6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9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" name="TextBox 18"/>
            <p:cNvSpPr txBox="1"/>
            <p:nvPr/>
          </p:nvSpPr>
          <p:spPr>
            <a:xfrm>
              <a:off x="1336658" y="228756"/>
              <a:ext cx="185876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s-EC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ANÁLISIS</a:t>
              </a:r>
              <a:r>
                <a:rPr lang="en-US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FINANCIERO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213049" y="369016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s-E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5303118" y="646530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0000"/>
                </a:solidFill>
              </a:rPr>
              <a:t>INDICADORES FINANCIEROS</a:t>
            </a:r>
            <a:endParaRPr lang="es-ES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849110"/>
              </p:ext>
            </p:extLst>
          </p:nvPr>
        </p:nvGraphicFramePr>
        <p:xfrm>
          <a:off x="406572" y="1412773"/>
          <a:ext cx="11305259" cy="439249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717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13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13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815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AÑO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2012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2013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2014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2015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2016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2017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156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Período medio de cobranza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65.69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73.37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74.81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84.27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115.90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108.16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156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Período del inventario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60.11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73.34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81.59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180.67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131.72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154.06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156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Período medio de pago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677.17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182.00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421.61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110.00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57.27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482.38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156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Impacto de gastos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0.20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0.23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0.20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0.25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0.29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0.34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933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Impacto de la carga financiera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0.01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0.01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0.01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0.01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0.02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0.01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156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ROA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0.07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0.08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0.09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0.08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0.07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0.07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156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ROE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0.04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0.03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0.02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0.03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0.05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0.04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156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Margen bruto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0.28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0.30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0.25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0.44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0.54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0.47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156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Margen operacional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0.07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0.07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0.07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0.12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0.06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0.11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156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Margen Neto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0.05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0.06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0.07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0.07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</a:rPr>
                        <a:t>0.06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</a:rPr>
                        <a:t>0.06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57" marR="4045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14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220764"/>
              </p:ext>
            </p:extLst>
          </p:nvPr>
        </p:nvGraphicFramePr>
        <p:xfrm>
          <a:off x="1635995" y="1700808"/>
          <a:ext cx="3096344" cy="2376262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344465">
                  <a:extLst>
                    <a:ext uri="{9D8B030D-6E8A-4147-A177-3AD203B41FA5}">
                      <a16:colId xmlns:a16="http://schemas.microsoft.com/office/drawing/2014/main" val="1635015008"/>
                    </a:ext>
                  </a:extLst>
                </a:gridCol>
                <a:gridCol w="1751879">
                  <a:extLst>
                    <a:ext uri="{9D8B030D-6E8A-4147-A177-3AD203B41FA5}">
                      <a16:colId xmlns:a16="http://schemas.microsoft.com/office/drawing/2014/main" val="2899267839"/>
                    </a:ext>
                  </a:extLst>
                </a:gridCol>
              </a:tblGrid>
              <a:tr h="33946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AÑO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EVA</a:t>
                      </a:r>
                      <a:endParaRPr lang="es-EC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77" marR="58277" marT="0" marB="0" anchor="ctr"/>
                </a:tc>
                <a:extLst>
                  <a:ext uri="{0D108BD9-81ED-4DB2-BD59-A6C34878D82A}">
                    <a16:rowId xmlns:a16="http://schemas.microsoft.com/office/drawing/2014/main" val="2962734708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s-EC" sz="16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149804,519</a:t>
                      </a:r>
                      <a:endParaRPr lang="es-EC" sz="16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77" marR="58277" marT="0" marB="0" anchor="ctr"/>
                </a:tc>
                <a:extLst>
                  <a:ext uri="{0D108BD9-81ED-4DB2-BD59-A6C34878D82A}">
                    <a16:rowId xmlns:a16="http://schemas.microsoft.com/office/drawing/2014/main" val="76169122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  <a:endParaRPr lang="es-EC" sz="16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96636,919</a:t>
                      </a:r>
                      <a:endParaRPr lang="es-EC" sz="16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77" marR="58277" marT="0" marB="0" anchor="ctr"/>
                </a:tc>
                <a:extLst>
                  <a:ext uri="{0D108BD9-81ED-4DB2-BD59-A6C34878D82A}">
                    <a16:rowId xmlns:a16="http://schemas.microsoft.com/office/drawing/2014/main" val="512746799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  <a:endParaRPr lang="es-EC" sz="16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72770,019</a:t>
                      </a:r>
                      <a:endParaRPr lang="es-EC" sz="16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77" marR="58277" marT="0" marB="0" anchor="ctr"/>
                </a:tc>
                <a:extLst>
                  <a:ext uri="{0D108BD9-81ED-4DB2-BD59-A6C34878D82A}">
                    <a16:rowId xmlns:a16="http://schemas.microsoft.com/office/drawing/2014/main" val="3193476373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es-EC" sz="16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44469,236</a:t>
                      </a:r>
                      <a:endParaRPr lang="es-EC" sz="16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77" marR="58277" marT="0" marB="0" anchor="ctr"/>
                </a:tc>
                <a:extLst>
                  <a:ext uri="{0D108BD9-81ED-4DB2-BD59-A6C34878D82A}">
                    <a16:rowId xmlns:a16="http://schemas.microsoft.com/office/drawing/2014/main" val="3740924595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es-EC" sz="16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203899,521</a:t>
                      </a:r>
                      <a:endParaRPr lang="es-EC" sz="16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77" marR="58277" marT="0" marB="0" anchor="ctr"/>
                </a:tc>
                <a:extLst>
                  <a:ext uri="{0D108BD9-81ED-4DB2-BD59-A6C34878D82A}">
                    <a16:rowId xmlns:a16="http://schemas.microsoft.com/office/drawing/2014/main" val="675885419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es-EC" sz="16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132039,356</a:t>
                      </a:r>
                      <a:endParaRPr lang="es-EC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77" marR="58277" marT="0" marB="0" anchor="ctr"/>
                </a:tc>
                <a:extLst>
                  <a:ext uri="{0D108BD9-81ED-4DB2-BD59-A6C34878D82A}">
                    <a16:rowId xmlns:a16="http://schemas.microsoft.com/office/drawing/2014/main" val="3449987268"/>
                  </a:ext>
                </a:extLst>
              </a:tr>
            </a:tbl>
          </a:graphicData>
        </a:graphic>
      </p:graphicFrame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670840542"/>
              </p:ext>
            </p:extLst>
          </p:nvPr>
        </p:nvGraphicFramePr>
        <p:xfrm>
          <a:off x="5951190" y="1484784"/>
          <a:ext cx="468052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190550" y="277226"/>
            <a:ext cx="3176865" cy="830939"/>
            <a:chOff x="201809" y="167228"/>
            <a:chExt cx="3176865" cy="830939"/>
          </a:xfrm>
        </p:grpSpPr>
        <p:grpSp>
          <p:nvGrpSpPr>
            <p:cNvPr id="6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9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" name="TextBox 18"/>
            <p:cNvSpPr txBox="1"/>
            <p:nvPr/>
          </p:nvSpPr>
          <p:spPr>
            <a:xfrm>
              <a:off x="1336658" y="228756"/>
              <a:ext cx="185876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s-EC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ANÁLISIS</a:t>
              </a:r>
              <a:r>
                <a:rPr lang="en-US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FINANCIERO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213049" y="369016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s-E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11" name="Rectángulo 10"/>
          <p:cNvSpPr/>
          <p:nvPr/>
        </p:nvSpPr>
        <p:spPr>
          <a:xfrm>
            <a:off x="2638822" y="4941168"/>
            <a:ext cx="7028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El EVA evidencia la creación de valor de las empresas del sector.</a:t>
            </a:r>
          </a:p>
        </p:txBody>
      </p:sp>
    </p:spTree>
    <p:extLst>
      <p:ext uri="{BB962C8B-B14F-4D97-AF65-F5344CB8AC3E}">
        <p14:creationId xmlns:p14="http://schemas.microsoft.com/office/powerpoint/2010/main" val="8208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7014" y="2744924"/>
            <a:ext cx="5184576" cy="1152128"/>
          </a:xfrm>
        </p:spPr>
        <p:txBody>
          <a:bodyPr/>
          <a:lstStyle/>
          <a:p>
            <a:pPr algn="ctr"/>
            <a:r>
              <a:rPr lang="es-EC" sz="4400" i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ANÁLISIS DE DATOS</a:t>
            </a:r>
            <a:endParaRPr lang="es-EC" sz="4400" i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206774" y="332656"/>
            <a:ext cx="1296144" cy="4824536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41500" i="0" dirty="0" smtClean="0">
                <a:solidFill>
                  <a:schemeClr val="bg1"/>
                </a:solidFill>
                <a:effectLst/>
              </a:rPr>
              <a:t>6</a:t>
            </a:r>
            <a:endParaRPr lang="es-EC" sz="4150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8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/>
          <p:cNvGraphicFramePr>
            <a:graphicFrameLocks noGrp="1"/>
          </p:cNvGraphicFramePr>
          <p:nvPr/>
        </p:nvGraphicFramePr>
        <p:xfrm>
          <a:off x="1342678" y="1319041"/>
          <a:ext cx="4464496" cy="4054174"/>
        </p:xfrm>
        <a:graphic>
          <a:graphicData uri="http://schemas.openxmlformats.org/drawingml/2006/table">
            <a:tbl>
              <a:tblPr/>
              <a:tblGrid>
                <a:gridCol w="1833135">
                  <a:extLst>
                    <a:ext uri="{9D8B030D-6E8A-4147-A177-3AD203B41FA5}">
                      <a16:colId xmlns:a16="http://schemas.microsoft.com/office/drawing/2014/main" val="119449314"/>
                    </a:ext>
                  </a:extLst>
                </a:gridCol>
                <a:gridCol w="1475792">
                  <a:extLst>
                    <a:ext uri="{9D8B030D-6E8A-4147-A177-3AD203B41FA5}">
                      <a16:colId xmlns:a16="http://schemas.microsoft.com/office/drawing/2014/main" val="2193287841"/>
                    </a:ext>
                  </a:extLst>
                </a:gridCol>
                <a:gridCol w="1155569">
                  <a:extLst>
                    <a:ext uri="{9D8B030D-6E8A-4147-A177-3AD203B41FA5}">
                      <a16:colId xmlns:a16="http://schemas.microsoft.com/office/drawing/2014/main" val="2310436317"/>
                    </a:ext>
                  </a:extLst>
                </a:gridCol>
              </a:tblGrid>
              <a:tr h="22829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Kolmogorov-Smirnov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95591"/>
                  </a:ext>
                </a:extLst>
              </a:tr>
              <a:tr h="3145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Observaciones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Sig.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220790"/>
                  </a:ext>
                </a:extLst>
              </a:tr>
              <a:tr h="3338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Liquidez corriente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6142"/>
                  </a:ext>
                </a:extLst>
              </a:tr>
              <a:tr h="3338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Prueba ácida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969419"/>
                  </a:ext>
                </a:extLst>
              </a:tr>
              <a:tr h="3338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Capital de trabajo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802799"/>
                  </a:ext>
                </a:extLst>
              </a:tr>
              <a:tr h="3338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Razón 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tesorería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787511"/>
                  </a:ext>
                </a:extLst>
              </a:tr>
              <a:tr h="3338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Endeudamiento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0.096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51969"/>
                  </a:ext>
                </a:extLst>
              </a:tr>
              <a:tr h="50069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Endeudamiento patrimonial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703465"/>
                  </a:ext>
                </a:extLst>
              </a:tr>
              <a:tr h="50069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Endeudamiento del activo fijo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631489"/>
                  </a:ext>
                </a:extLst>
              </a:tr>
              <a:tr h="50069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Apalancamiento financiero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251801"/>
                  </a:ext>
                </a:extLst>
              </a:tr>
              <a:tr h="34021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Apalancamiento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793235"/>
                  </a:ext>
                </a:extLst>
              </a:tr>
            </a:tbl>
          </a:graphicData>
        </a:graphic>
      </p:graphicFrame>
      <p:grpSp>
        <p:nvGrpSpPr>
          <p:cNvPr id="14" name="Grupo 13"/>
          <p:cNvGrpSpPr/>
          <p:nvPr/>
        </p:nvGrpSpPr>
        <p:grpSpPr>
          <a:xfrm>
            <a:off x="6599262" y="764704"/>
            <a:ext cx="5009183" cy="4442772"/>
            <a:chOff x="3064698" y="2327859"/>
            <a:chExt cx="3014602" cy="3014603"/>
          </a:xfrm>
        </p:grpSpPr>
        <p:grpSp>
          <p:nvGrpSpPr>
            <p:cNvPr id="15" name="Group 2">
              <a:extLst>
                <a:ext uri="{FF2B5EF4-FFF2-40B4-BE49-F238E27FC236}">
                  <a16:creationId xmlns:a16="http://schemas.microsoft.com/office/drawing/2014/main" id="{0476BD5C-EBDC-4B4A-A374-C0489A1669B3}"/>
                </a:ext>
              </a:extLst>
            </p:cNvPr>
            <p:cNvGrpSpPr/>
            <p:nvPr/>
          </p:nvGrpSpPr>
          <p:grpSpPr>
            <a:xfrm>
              <a:off x="3377780" y="2639241"/>
              <a:ext cx="2388441" cy="2388093"/>
              <a:chOff x="4503706" y="2375988"/>
              <a:chExt cx="3184588" cy="3184124"/>
            </a:xfrm>
          </p:grpSpPr>
          <p:sp>
            <p:nvSpPr>
              <p:cNvPr id="21" name="Rectangle 7">
                <a:extLst>
                  <a:ext uri="{FF2B5EF4-FFF2-40B4-BE49-F238E27FC236}">
                    <a16:creationId xmlns:a16="http://schemas.microsoft.com/office/drawing/2014/main" id="{21AF0B1C-E357-4EAB-A2A9-61A703DE2BB3}"/>
                  </a:ext>
                </a:extLst>
              </p:cNvPr>
              <p:cNvSpPr/>
              <p:nvPr/>
            </p:nvSpPr>
            <p:spPr>
              <a:xfrm>
                <a:off x="4503706" y="2376222"/>
                <a:ext cx="1592294" cy="1591828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r>
                  <a:rPr lang="es-ES" sz="16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Datos </a:t>
                </a:r>
                <a:r>
                  <a:rPr lang="es-EC" sz="16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s-ES" sz="1600" b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16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 </a:t>
                </a:r>
              </a:p>
            </p:txBody>
          </p:sp>
          <p:sp>
            <p:nvSpPr>
              <p:cNvPr id="22" name="Rectangle 8">
                <a:extLst>
                  <a:ext uri="{FF2B5EF4-FFF2-40B4-BE49-F238E27FC236}">
                    <a16:creationId xmlns:a16="http://schemas.microsoft.com/office/drawing/2014/main" id="{BF51B01A-CCC2-44B1-B0C0-7719FEFE7FBD}"/>
                  </a:ext>
                </a:extLst>
              </p:cNvPr>
              <p:cNvSpPr/>
              <p:nvPr/>
            </p:nvSpPr>
            <p:spPr>
              <a:xfrm>
                <a:off x="4503706" y="3968284"/>
                <a:ext cx="1592294" cy="1591828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just"/>
                <a:r>
                  <a:rPr lang="es-ES" sz="16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 </a:t>
                </a:r>
                <a:r>
                  <a:rPr lang="es-ES" sz="16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s-ES" sz="16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valor de las variables es </a:t>
                </a:r>
                <a:r>
                  <a:rPr lang="es-ES" sz="16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inferior 0.05</a:t>
                </a:r>
                <a:endParaRPr lang="es-ES" sz="16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Rectangle 9">
                <a:extLst>
                  <a:ext uri="{FF2B5EF4-FFF2-40B4-BE49-F238E27FC236}">
                    <a16:creationId xmlns:a16="http://schemas.microsoft.com/office/drawing/2014/main" id="{409E913C-7CC5-4AFD-9113-C5464329C55A}"/>
                  </a:ext>
                </a:extLst>
              </p:cNvPr>
              <p:cNvSpPr/>
              <p:nvPr/>
            </p:nvSpPr>
            <p:spPr>
              <a:xfrm>
                <a:off x="6095998" y="2375988"/>
                <a:ext cx="1592296" cy="1592296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just"/>
                <a:r>
                  <a:rPr lang="es-ES" sz="16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Prueba </a:t>
                </a:r>
                <a:r>
                  <a:rPr lang="es-ES" sz="16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</a:t>
                </a:r>
                <a:r>
                  <a:rPr lang="es-ES" sz="1600" b="1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Kolmogorov-Smirnov</a:t>
                </a:r>
                <a:r>
                  <a:rPr lang="es-ES" sz="16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ECCA6CE7-1766-4DDF-80A0-45158CAA9522}"/>
                  </a:ext>
                </a:extLst>
              </p:cNvPr>
              <p:cNvSpPr/>
              <p:nvPr/>
            </p:nvSpPr>
            <p:spPr>
              <a:xfrm>
                <a:off x="6095999" y="3968284"/>
                <a:ext cx="1592294" cy="1591828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just"/>
                <a:r>
                  <a:rPr lang="es-ES" sz="16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Los datos correspondientes a la liquidez y el endeudamiento que se analizan </a:t>
                </a:r>
                <a:r>
                  <a:rPr lang="es-ES" sz="16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</a:t>
                </a:r>
                <a:r>
                  <a:rPr lang="es-ES" sz="16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 ajustan a una </a:t>
                </a:r>
                <a:r>
                  <a:rPr lang="es-ES" sz="16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distribución normal.</a:t>
                </a:r>
              </a:p>
            </p:txBody>
          </p:sp>
        </p:grpSp>
        <p:sp>
          <p:nvSpPr>
            <p:cNvPr id="16" name="Frame 1">
              <a:extLst>
                <a:ext uri="{FF2B5EF4-FFF2-40B4-BE49-F238E27FC236}">
                  <a16:creationId xmlns:a16="http://schemas.microsoft.com/office/drawing/2014/main" id="{AF39A103-1A42-4B40-BCB9-834E875C5634}"/>
                </a:ext>
              </a:extLst>
            </p:cNvPr>
            <p:cNvSpPr/>
            <p:nvPr/>
          </p:nvSpPr>
          <p:spPr>
            <a:xfrm>
              <a:off x="3194846" y="2456135"/>
              <a:ext cx="2754306" cy="2754306"/>
            </a:xfrm>
            <a:prstGeom prst="frame">
              <a:avLst>
                <a:gd name="adj1" fmla="val 420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7" name="Freeform: Shape 29">
              <a:extLst>
                <a:ext uri="{FF2B5EF4-FFF2-40B4-BE49-F238E27FC236}">
                  <a16:creationId xmlns:a16="http://schemas.microsoft.com/office/drawing/2014/main" id="{707DFFFF-44B9-4F6F-BD83-4EB34707748F}"/>
                </a:ext>
              </a:extLst>
            </p:cNvPr>
            <p:cNvSpPr/>
            <p:nvPr/>
          </p:nvSpPr>
          <p:spPr>
            <a:xfrm>
              <a:off x="3064698" y="2327859"/>
              <a:ext cx="687775" cy="687775"/>
            </a:xfrm>
            <a:custGeom>
              <a:avLst/>
              <a:gdLst>
                <a:gd name="connsiteX0" fmla="*/ 458517 w 917033"/>
                <a:gd name="connsiteY0" fmla="*/ 0 h 917033"/>
                <a:gd name="connsiteX1" fmla="*/ 917033 w 917033"/>
                <a:gd name="connsiteY1" fmla="*/ 0 h 917033"/>
                <a:gd name="connsiteX2" fmla="*/ 0 w 917033"/>
                <a:gd name="connsiteY2" fmla="*/ 917033 h 917033"/>
                <a:gd name="connsiteX3" fmla="*/ 0 w 917033"/>
                <a:gd name="connsiteY3" fmla="*/ 458517 h 91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7033" h="917033">
                  <a:moveTo>
                    <a:pt x="458517" y="0"/>
                  </a:moveTo>
                  <a:lnTo>
                    <a:pt x="917033" y="0"/>
                  </a:lnTo>
                  <a:lnTo>
                    <a:pt x="0" y="917033"/>
                  </a:lnTo>
                  <a:lnTo>
                    <a:pt x="0" y="45851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" name="Freeform: Shape 31">
              <a:extLst>
                <a:ext uri="{FF2B5EF4-FFF2-40B4-BE49-F238E27FC236}">
                  <a16:creationId xmlns:a16="http://schemas.microsoft.com/office/drawing/2014/main" id="{EFFC0EC8-D0B5-4352-BC04-1CEDF8C0CE01}"/>
                </a:ext>
              </a:extLst>
            </p:cNvPr>
            <p:cNvSpPr/>
            <p:nvPr/>
          </p:nvSpPr>
          <p:spPr>
            <a:xfrm>
              <a:off x="5391525" y="2327859"/>
              <a:ext cx="687775" cy="687775"/>
            </a:xfrm>
            <a:custGeom>
              <a:avLst/>
              <a:gdLst>
                <a:gd name="connsiteX0" fmla="*/ 0 w 917033"/>
                <a:gd name="connsiteY0" fmla="*/ 0 h 917033"/>
                <a:gd name="connsiteX1" fmla="*/ 458516 w 917033"/>
                <a:gd name="connsiteY1" fmla="*/ 0 h 917033"/>
                <a:gd name="connsiteX2" fmla="*/ 917033 w 917033"/>
                <a:gd name="connsiteY2" fmla="*/ 458517 h 917033"/>
                <a:gd name="connsiteX3" fmla="*/ 917033 w 917033"/>
                <a:gd name="connsiteY3" fmla="*/ 917033 h 91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7033" h="917033">
                  <a:moveTo>
                    <a:pt x="0" y="0"/>
                  </a:moveTo>
                  <a:lnTo>
                    <a:pt x="458516" y="0"/>
                  </a:lnTo>
                  <a:lnTo>
                    <a:pt x="917033" y="458517"/>
                  </a:lnTo>
                  <a:lnTo>
                    <a:pt x="917033" y="917033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Freeform: Shape 33">
              <a:extLst>
                <a:ext uri="{FF2B5EF4-FFF2-40B4-BE49-F238E27FC236}">
                  <a16:creationId xmlns:a16="http://schemas.microsoft.com/office/drawing/2014/main" id="{45CAC91C-72DD-47AB-BE63-DEA3B6BEDC8B}"/>
                </a:ext>
              </a:extLst>
            </p:cNvPr>
            <p:cNvSpPr/>
            <p:nvPr/>
          </p:nvSpPr>
          <p:spPr>
            <a:xfrm>
              <a:off x="3064698" y="4654687"/>
              <a:ext cx="687775" cy="687775"/>
            </a:xfrm>
            <a:custGeom>
              <a:avLst/>
              <a:gdLst>
                <a:gd name="connsiteX0" fmla="*/ 0 w 917033"/>
                <a:gd name="connsiteY0" fmla="*/ 0 h 917033"/>
                <a:gd name="connsiteX1" fmla="*/ 917033 w 917033"/>
                <a:gd name="connsiteY1" fmla="*/ 917033 h 917033"/>
                <a:gd name="connsiteX2" fmla="*/ 458517 w 917033"/>
                <a:gd name="connsiteY2" fmla="*/ 917033 h 917033"/>
                <a:gd name="connsiteX3" fmla="*/ 0 w 917033"/>
                <a:gd name="connsiteY3" fmla="*/ 458516 h 91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7033" h="917033">
                  <a:moveTo>
                    <a:pt x="0" y="0"/>
                  </a:moveTo>
                  <a:lnTo>
                    <a:pt x="917033" y="917033"/>
                  </a:lnTo>
                  <a:lnTo>
                    <a:pt x="458517" y="917033"/>
                  </a:lnTo>
                  <a:lnTo>
                    <a:pt x="0" y="45851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Freeform: Shape 35">
              <a:extLst>
                <a:ext uri="{FF2B5EF4-FFF2-40B4-BE49-F238E27FC236}">
                  <a16:creationId xmlns:a16="http://schemas.microsoft.com/office/drawing/2014/main" id="{8E440C08-F0DE-4519-BDF9-6A5600C1A0AD}"/>
                </a:ext>
              </a:extLst>
            </p:cNvPr>
            <p:cNvSpPr/>
            <p:nvPr/>
          </p:nvSpPr>
          <p:spPr>
            <a:xfrm>
              <a:off x="5391525" y="4654687"/>
              <a:ext cx="687775" cy="687775"/>
            </a:xfrm>
            <a:custGeom>
              <a:avLst/>
              <a:gdLst>
                <a:gd name="connsiteX0" fmla="*/ 917033 w 917033"/>
                <a:gd name="connsiteY0" fmla="*/ 0 h 917033"/>
                <a:gd name="connsiteX1" fmla="*/ 917033 w 917033"/>
                <a:gd name="connsiteY1" fmla="*/ 458516 h 917033"/>
                <a:gd name="connsiteX2" fmla="*/ 458516 w 917033"/>
                <a:gd name="connsiteY2" fmla="*/ 917033 h 917033"/>
                <a:gd name="connsiteX3" fmla="*/ 0 w 917033"/>
                <a:gd name="connsiteY3" fmla="*/ 917033 h 91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7033" h="917033">
                  <a:moveTo>
                    <a:pt x="917033" y="0"/>
                  </a:moveTo>
                  <a:lnTo>
                    <a:pt x="917033" y="458516"/>
                  </a:lnTo>
                  <a:lnTo>
                    <a:pt x="458516" y="917033"/>
                  </a:lnTo>
                  <a:lnTo>
                    <a:pt x="0" y="917033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9821" y="44624"/>
            <a:ext cx="3176865" cy="830939"/>
            <a:chOff x="201809" y="167228"/>
            <a:chExt cx="3176865" cy="830939"/>
          </a:xfrm>
        </p:grpSpPr>
        <p:grpSp>
          <p:nvGrpSpPr>
            <p:cNvPr id="26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29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7" name="TextBox 18"/>
            <p:cNvSpPr txBox="1"/>
            <p:nvPr/>
          </p:nvSpPr>
          <p:spPr>
            <a:xfrm>
              <a:off x="1336658" y="228756"/>
              <a:ext cx="185876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PRUEBA</a:t>
              </a:r>
              <a:r>
                <a:rPr lang="en-US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DE </a:t>
              </a:r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NORMALIDAD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220635" y="369016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443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34567" y="1149359"/>
            <a:ext cx="8928991" cy="4743595"/>
            <a:chOff x="1159563" y="1266930"/>
            <a:chExt cx="8928991" cy="474359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t="15274"/>
            <a:stretch/>
          </p:blipFill>
          <p:spPr>
            <a:xfrm>
              <a:off x="1159563" y="1266930"/>
              <a:ext cx="8928991" cy="4743595"/>
            </a:xfrm>
            <a:prstGeom prst="rect">
              <a:avLst/>
            </a:prstGeom>
          </p:spPr>
        </p:pic>
        <p:sp>
          <p:nvSpPr>
            <p:cNvPr id="4" name="Elipse 3"/>
            <p:cNvSpPr/>
            <p:nvPr/>
          </p:nvSpPr>
          <p:spPr>
            <a:xfrm>
              <a:off x="2350790" y="4509120"/>
              <a:ext cx="504056" cy="288032"/>
            </a:xfrm>
            <a:prstGeom prst="ellipse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2324303" y="3706269"/>
              <a:ext cx="2651684" cy="2304256"/>
            </a:xfrm>
            <a:prstGeom prst="roundRect">
              <a:avLst>
                <a:gd name="adj" fmla="val 0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9821" y="116632"/>
            <a:ext cx="3176865" cy="830939"/>
            <a:chOff x="201809" y="167228"/>
            <a:chExt cx="3176865" cy="830939"/>
          </a:xfrm>
        </p:grpSpPr>
        <p:grpSp>
          <p:nvGrpSpPr>
            <p:cNvPr id="7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10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1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8" name="TextBox 18"/>
            <p:cNvSpPr txBox="1"/>
            <p:nvPr/>
          </p:nvSpPr>
          <p:spPr>
            <a:xfrm>
              <a:off x="1336658" y="382644"/>
              <a:ext cx="1858768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CORRELACIÓN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20635" y="369016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</p:grpSp>
      <p:sp>
        <p:nvSpPr>
          <p:cNvPr id="14" name="13 Rectángulo"/>
          <p:cNvSpPr/>
          <p:nvPr/>
        </p:nvSpPr>
        <p:spPr>
          <a:xfrm>
            <a:off x="9927347" y="4434276"/>
            <a:ext cx="1843781" cy="70788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b="1" dirty="0" smtClean="0">
                <a:solidFill>
                  <a:srgbClr val="001F3E"/>
                </a:solidFill>
                <a:latin typeface="+mj-lt"/>
              </a:rPr>
              <a:t>Hipótesis alternativa</a:t>
            </a:r>
            <a:endParaRPr lang="es-EC" sz="2000" b="1" dirty="0">
              <a:solidFill>
                <a:srgbClr val="001F3E"/>
              </a:solidFill>
              <a:latin typeface="+mj-lt"/>
            </a:endParaRPr>
          </a:p>
        </p:txBody>
      </p:sp>
      <p:pic>
        <p:nvPicPr>
          <p:cNvPr id="13" name="Picture 4" descr="Resultado de imagen para visto ico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558" y="3840066"/>
            <a:ext cx="1324571" cy="119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9119542" y="2116166"/>
            <a:ext cx="32445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“No </a:t>
            </a:r>
            <a:r>
              <a:rPr lang="es-EC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existe un grado de correlación de los indicadores financieros liquidez y endeudamiento de las pequeñas y medianas empresas del sector manufacturero </a:t>
            </a:r>
            <a:r>
              <a:rPr lang="es-EC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 Sangolquí”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226959" y="1658821"/>
          <a:ext cx="4148166" cy="3858411"/>
        </p:xfrm>
        <a:graphic>
          <a:graphicData uri="http://schemas.openxmlformats.org/drawingml/2006/table">
            <a:tbl>
              <a:tblPr/>
              <a:tblGrid>
                <a:gridCol w="1382722">
                  <a:extLst>
                    <a:ext uri="{9D8B030D-6E8A-4147-A177-3AD203B41FA5}">
                      <a16:colId xmlns:a16="http://schemas.microsoft.com/office/drawing/2014/main" val="547018582"/>
                    </a:ext>
                  </a:extLst>
                </a:gridCol>
                <a:gridCol w="1382722">
                  <a:extLst>
                    <a:ext uri="{9D8B030D-6E8A-4147-A177-3AD203B41FA5}">
                      <a16:colId xmlns:a16="http://schemas.microsoft.com/office/drawing/2014/main" val="1956990132"/>
                    </a:ext>
                  </a:extLst>
                </a:gridCol>
                <a:gridCol w="1382722">
                  <a:extLst>
                    <a:ext uri="{9D8B030D-6E8A-4147-A177-3AD203B41FA5}">
                      <a16:colId xmlns:a16="http://schemas.microsoft.com/office/drawing/2014/main" val="2675632534"/>
                    </a:ext>
                  </a:extLst>
                </a:gridCol>
              </a:tblGrid>
              <a:tr h="36846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EC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PYMES</a:t>
                      </a:r>
                      <a:endParaRPr lang="es-EC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Inicial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Extracción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518461"/>
                  </a:ext>
                </a:extLst>
              </a:tr>
              <a:tr h="36846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Liquidez corriente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508399"/>
                  </a:ext>
                </a:extLst>
              </a:tr>
              <a:tr h="36846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Prueba ácida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934599"/>
                  </a:ext>
                </a:extLst>
              </a:tr>
              <a:tr h="36846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Razón tesorería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466300"/>
                  </a:ext>
                </a:extLst>
              </a:tr>
              <a:tr h="36846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Endeudamiento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70604"/>
                  </a:ext>
                </a:extLst>
              </a:tr>
              <a:tr h="54921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Endeudamiento patrimonial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,804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37212"/>
                  </a:ext>
                </a:extLst>
              </a:tr>
              <a:tr h="54921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Endeudamiento del activo fijo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571032"/>
                  </a:ext>
                </a:extLst>
              </a:tr>
              <a:tr h="54921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Apalancamiento financiero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,961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645625"/>
                  </a:ext>
                </a:extLst>
              </a:tr>
              <a:tr h="36846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Apalancamiento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,804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740193"/>
                  </a:ext>
                </a:extLst>
              </a:tr>
            </a:tbl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9821" y="116632"/>
            <a:ext cx="3176865" cy="830939"/>
            <a:chOff x="201809" y="167228"/>
            <a:chExt cx="3176865" cy="830939"/>
          </a:xfrm>
        </p:grpSpPr>
        <p:grpSp>
          <p:nvGrpSpPr>
            <p:cNvPr id="5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8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6" name="TextBox 18"/>
            <p:cNvSpPr txBox="1"/>
            <p:nvPr/>
          </p:nvSpPr>
          <p:spPr>
            <a:xfrm>
              <a:off x="1336658" y="228756"/>
              <a:ext cx="185876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ANÁLISIS</a:t>
              </a:r>
              <a:r>
                <a:rPr lang="en-US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FACTORIAL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220635" y="369016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6167214" y="978808"/>
            <a:ext cx="5682738" cy="4032448"/>
            <a:chOff x="2042820" y="1792399"/>
            <a:chExt cx="5058361" cy="3809676"/>
          </a:xfrm>
        </p:grpSpPr>
        <p:grpSp>
          <p:nvGrpSpPr>
            <p:cNvPr id="11" name="Group 17"/>
            <p:cNvGrpSpPr/>
            <p:nvPr/>
          </p:nvGrpSpPr>
          <p:grpSpPr>
            <a:xfrm>
              <a:off x="4234266" y="2572161"/>
              <a:ext cx="2866915" cy="690629"/>
              <a:chOff x="1506828" y="650383"/>
              <a:chExt cx="9195515" cy="2215166"/>
            </a:xfrm>
          </p:grpSpPr>
          <p:sp>
            <p:nvSpPr>
              <p:cNvPr id="29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2" name="TextBox 18"/>
            <p:cNvSpPr txBox="1"/>
            <p:nvPr/>
          </p:nvSpPr>
          <p:spPr>
            <a:xfrm>
              <a:off x="5301861" y="2612163"/>
              <a:ext cx="1737262" cy="6106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s-ES" b="1" dirty="0" smtClean="0">
                  <a:solidFill>
                    <a:schemeClr val="bg1"/>
                  </a:solidFill>
                </a:rPr>
                <a:t>BARTLETT Sig.0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grpSp>
          <p:nvGrpSpPr>
            <p:cNvPr id="13" name="Group 22"/>
            <p:cNvGrpSpPr/>
            <p:nvPr/>
          </p:nvGrpSpPr>
          <p:grpSpPr>
            <a:xfrm flipH="1">
              <a:off x="2042820" y="4911446"/>
              <a:ext cx="2866915" cy="690629"/>
              <a:chOff x="1506828" y="650383"/>
              <a:chExt cx="9195515" cy="2215166"/>
            </a:xfrm>
          </p:grpSpPr>
          <p:sp>
            <p:nvSpPr>
              <p:cNvPr id="27" name="Freeform 24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Oval 25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4" name="TextBox 23"/>
            <p:cNvSpPr txBox="1"/>
            <p:nvPr/>
          </p:nvSpPr>
          <p:spPr>
            <a:xfrm>
              <a:off x="2153343" y="4951450"/>
              <a:ext cx="1746029" cy="6106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s-ES" b="1" dirty="0" smtClean="0">
                  <a:solidFill>
                    <a:schemeClr val="bg1"/>
                  </a:solidFill>
                </a:rPr>
                <a:t>Apalancamiento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grpSp>
          <p:nvGrpSpPr>
            <p:cNvPr id="15" name="Group 27"/>
            <p:cNvGrpSpPr/>
            <p:nvPr/>
          </p:nvGrpSpPr>
          <p:grpSpPr>
            <a:xfrm flipH="1">
              <a:off x="2042820" y="1792399"/>
              <a:ext cx="2866915" cy="690629"/>
              <a:chOff x="1506828" y="650383"/>
              <a:chExt cx="9195515" cy="2215166"/>
            </a:xfrm>
          </p:grpSpPr>
          <p:sp>
            <p:nvSpPr>
              <p:cNvPr id="25" name="Freeform 2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" name="Oval 3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6" name="TextBox 28"/>
            <p:cNvSpPr txBox="1"/>
            <p:nvPr/>
          </p:nvSpPr>
          <p:spPr>
            <a:xfrm>
              <a:off x="2153343" y="1963250"/>
              <a:ext cx="1746029" cy="3489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s-ES" b="1" dirty="0" err="1" smtClean="0">
                  <a:solidFill>
                    <a:schemeClr val="bg1"/>
                  </a:solidFill>
                </a:rPr>
                <a:t>KMO</a:t>
              </a:r>
              <a:r>
                <a:rPr lang="es-ES" b="1" dirty="0" smtClean="0">
                  <a:solidFill>
                    <a:schemeClr val="bg1"/>
                  </a:solidFill>
                </a:rPr>
                <a:t> 0.66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grpSp>
          <p:nvGrpSpPr>
            <p:cNvPr id="17" name="Group 32"/>
            <p:cNvGrpSpPr/>
            <p:nvPr/>
          </p:nvGrpSpPr>
          <p:grpSpPr>
            <a:xfrm>
              <a:off x="4234266" y="4131684"/>
              <a:ext cx="2866915" cy="690629"/>
              <a:chOff x="1506828" y="650383"/>
              <a:chExt cx="9195515" cy="2215166"/>
            </a:xfrm>
          </p:grpSpPr>
          <p:sp>
            <p:nvSpPr>
              <p:cNvPr id="23" name="Freeform 34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" name="Oval 35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8" name="TextBox 33"/>
            <p:cNvSpPr txBox="1"/>
            <p:nvPr/>
          </p:nvSpPr>
          <p:spPr>
            <a:xfrm>
              <a:off x="5322105" y="4171687"/>
              <a:ext cx="1737262" cy="6106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s-ES" b="1" dirty="0" smtClean="0">
                  <a:solidFill>
                    <a:schemeClr val="bg1"/>
                  </a:solidFill>
                </a:rPr>
                <a:t>Apalancamiento financiero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oup 37"/>
            <p:cNvGrpSpPr/>
            <p:nvPr/>
          </p:nvGrpSpPr>
          <p:grpSpPr>
            <a:xfrm flipH="1">
              <a:off x="2042820" y="3351922"/>
              <a:ext cx="2866915" cy="690629"/>
              <a:chOff x="1506828" y="650383"/>
              <a:chExt cx="9195515" cy="2215166"/>
            </a:xfrm>
          </p:grpSpPr>
          <p:sp>
            <p:nvSpPr>
              <p:cNvPr id="21" name="Freeform 3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2" name="Oval 4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0" name="TextBox 38"/>
            <p:cNvSpPr txBox="1"/>
            <p:nvPr/>
          </p:nvSpPr>
          <p:spPr>
            <a:xfrm>
              <a:off x="2110937" y="3391924"/>
              <a:ext cx="1830839" cy="6106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s-ES" b="1" dirty="0" smtClean="0">
                  <a:solidFill>
                    <a:schemeClr val="bg1"/>
                  </a:solidFill>
                </a:rPr>
                <a:t>Endeudamiento patrimonial 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44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9821" y="116632"/>
            <a:ext cx="3176865" cy="830939"/>
            <a:chOff x="201809" y="167228"/>
            <a:chExt cx="3176865" cy="830939"/>
          </a:xfrm>
        </p:grpSpPr>
        <p:grpSp>
          <p:nvGrpSpPr>
            <p:cNvPr id="5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8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6" name="TextBox 18"/>
            <p:cNvSpPr txBox="1"/>
            <p:nvPr/>
          </p:nvSpPr>
          <p:spPr>
            <a:xfrm>
              <a:off x="1336658" y="228756"/>
              <a:ext cx="185876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ANÁLISIS</a:t>
              </a:r>
              <a:r>
                <a:rPr lang="en-US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FACTORIAL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220635" y="369016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838622" y="1556792"/>
            <a:ext cx="5760640" cy="4078622"/>
            <a:chOff x="2042820" y="1792399"/>
            <a:chExt cx="5058361" cy="3809676"/>
          </a:xfrm>
        </p:grpSpPr>
        <p:grpSp>
          <p:nvGrpSpPr>
            <p:cNvPr id="11" name="Group 17"/>
            <p:cNvGrpSpPr/>
            <p:nvPr/>
          </p:nvGrpSpPr>
          <p:grpSpPr>
            <a:xfrm>
              <a:off x="4234266" y="2572161"/>
              <a:ext cx="2866915" cy="690629"/>
              <a:chOff x="1506828" y="650383"/>
              <a:chExt cx="9195515" cy="2215166"/>
            </a:xfrm>
          </p:grpSpPr>
          <p:sp>
            <p:nvSpPr>
              <p:cNvPr id="29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2" name="TextBox 18"/>
            <p:cNvSpPr txBox="1"/>
            <p:nvPr/>
          </p:nvSpPr>
          <p:spPr>
            <a:xfrm>
              <a:off x="5301861" y="2641710"/>
              <a:ext cx="1737262" cy="5515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s-ES" b="1" dirty="0" smtClean="0">
                  <a:solidFill>
                    <a:schemeClr val="bg1"/>
                  </a:solidFill>
                </a:rPr>
                <a:t>BARTLETT Sig.0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grpSp>
          <p:nvGrpSpPr>
            <p:cNvPr id="13" name="Group 22"/>
            <p:cNvGrpSpPr/>
            <p:nvPr/>
          </p:nvGrpSpPr>
          <p:grpSpPr>
            <a:xfrm flipH="1">
              <a:off x="2042820" y="4911446"/>
              <a:ext cx="2866915" cy="690629"/>
              <a:chOff x="1506828" y="650383"/>
              <a:chExt cx="9195515" cy="2215166"/>
            </a:xfrm>
          </p:grpSpPr>
          <p:sp>
            <p:nvSpPr>
              <p:cNvPr id="27" name="Freeform 24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Oval 25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4" name="TextBox 23"/>
            <p:cNvSpPr txBox="1"/>
            <p:nvPr/>
          </p:nvSpPr>
          <p:spPr>
            <a:xfrm>
              <a:off x="2153343" y="5099181"/>
              <a:ext cx="1746029" cy="3151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s-ES" b="1" dirty="0" smtClean="0">
                  <a:solidFill>
                    <a:schemeClr val="bg1"/>
                  </a:solidFill>
                </a:rPr>
                <a:t>Apalancamiento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grpSp>
          <p:nvGrpSpPr>
            <p:cNvPr id="15" name="Group 27"/>
            <p:cNvGrpSpPr/>
            <p:nvPr/>
          </p:nvGrpSpPr>
          <p:grpSpPr>
            <a:xfrm flipH="1">
              <a:off x="2042820" y="1792399"/>
              <a:ext cx="2866915" cy="690629"/>
              <a:chOff x="1506828" y="650383"/>
              <a:chExt cx="9195515" cy="2215166"/>
            </a:xfrm>
          </p:grpSpPr>
          <p:sp>
            <p:nvSpPr>
              <p:cNvPr id="25" name="Freeform 2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" name="Oval 3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6" name="TextBox 28"/>
            <p:cNvSpPr txBox="1"/>
            <p:nvPr/>
          </p:nvSpPr>
          <p:spPr>
            <a:xfrm>
              <a:off x="2153343" y="1980134"/>
              <a:ext cx="1746029" cy="3151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s-ES" b="1" dirty="0" err="1" smtClean="0">
                  <a:solidFill>
                    <a:schemeClr val="bg1"/>
                  </a:solidFill>
                </a:rPr>
                <a:t>KMO</a:t>
              </a:r>
              <a:r>
                <a:rPr lang="es-ES" b="1" dirty="0" smtClean="0">
                  <a:solidFill>
                    <a:schemeClr val="bg1"/>
                  </a:solidFill>
                </a:rPr>
                <a:t> 0.66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grpSp>
          <p:nvGrpSpPr>
            <p:cNvPr id="17" name="Group 32"/>
            <p:cNvGrpSpPr/>
            <p:nvPr/>
          </p:nvGrpSpPr>
          <p:grpSpPr>
            <a:xfrm>
              <a:off x="4234266" y="4131684"/>
              <a:ext cx="2866915" cy="690629"/>
              <a:chOff x="1506828" y="650383"/>
              <a:chExt cx="9195515" cy="2215166"/>
            </a:xfrm>
          </p:grpSpPr>
          <p:sp>
            <p:nvSpPr>
              <p:cNvPr id="23" name="Freeform 34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" name="Oval 35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8" name="TextBox 33"/>
            <p:cNvSpPr txBox="1"/>
            <p:nvPr/>
          </p:nvSpPr>
          <p:spPr>
            <a:xfrm>
              <a:off x="5301861" y="4201232"/>
              <a:ext cx="1737262" cy="5515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s-ES" b="1" dirty="0" smtClean="0">
                  <a:solidFill>
                    <a:schemeClr val="bg1"/>
                  </a:solidFill>
                </a:rPr>
                <a:t>Apalancamiento financiero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oup 37"/>
            <p:cNvGrpSpPr/>
            <p:nvPr/>
          </p:nvGrpSpPr>
          <p:grpSpPr>
            <a:xfrm flipH="1">
              <a:off x="2042820" y="3351922"/>
              <a:ext cx="2866915" cy="690629"/>
              <a:chOff x="1506828" y="650383"/>
              <a:chExt cx="9195515" cy="2215166"/>
            </a:xfrm>
          </p:grpSpPr>
          <p:sp>
            <p:nvSpPr>
              <p:cNvPr id="21" name="Freeform 3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2" name="Oval 4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0" name="TextBox 38"/>
            <p:cNvSpPr txBox="1"/>
            <p:nvPr/>
          </p:nvSpPr>
          <p:spPr>
            <a:xfrm>
              <a:off x="2110937" y="3421470"/>
              <a:ext cx="1830839" cy="5515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s-ES" b="1" dirty="0" smtClean="0">
                  <a:solidFill>
                    <a:schemeClr val="bg1"/>
                  </a:solidFill>
                </a:rPr>
                <a:t>Endeudamiento patrimonial 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7181934" y="803388"/>
          <a:ext cx="4457889" cy="3915811"/>
        </p:xfrm>
        <a:graphic>
          <a:graphicData uri="http://schemas.openxmlformats.org/drawingml/2006/table">
            <a:tbl>
              <a:tblPr/>
              <a:tblGrid>
                <a:gridCol w="1485963">
                  <a:extLst>
                    <a:ext uri="{9D8B030D-6E8A-4147-A177-3AD203B41FA5}">
                      <a16:colId xmlns:a16="http://schemas.microsoft.com/office/drawing/2014/main" val="2682249028"/>
                    </a:ext>
                  </a:extLst>
                </a:gridCol>
                <a:gridCol w="1485963">
                  <a:extLst>
                    <a:ext uri="{9D8B030D-6E8A-4147-A177-3AD203B41FA5}">
                      <a16:colId xmlns:a16="http://schemas.microsoft.com/office/drawing/2014/main" val="1839158770"/>
                    </a:ext>
                  </a:extLst>
                </a:gridCol>
                <a:gridCol w="1485963">
                  <a:extLst>
                    <a:ext uri="{9D8B030D-6E8A-4147-A177-3AD203B41FA5}">
                      <a16:colId xmlns:a16="http://schemas.microsoft.com/office/drawing/2014/main" val="4005452807"/>
                    </a:ext>
                  </a:extLst>
                </a:gridCol>
              </a:tblGrid>
              <a:tr h="507052"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PEQUEÑAS</a:t>
                      </a:r>
                      <a:r>
                        <a:rPr lang="es-EC" sz="1400" b="1" i="0" u="none" strike="noStrike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EMPRESAS</a:t>
                      </a:r>
                      <a:endParaRPr lang="es-EC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Inicial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Extracción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85353"/>
                  </a:ext>
                </a:extLst>
              </a:tr>
              <a:tr h="35285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Liquidez corriente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774383"/>
                  </a:ext>
                </a:extLst>
              </a:tr>
              <a:tr h="32739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Prueba ácida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088203"/>
                  </a:ext>
                </a:extLst>
              </a:tr>
              <a:tr h="35285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Razon tesorería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740049"/>
                  </a:ext>
                </a:extLst>
              </a:tr>
              <a:tr h="35285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Endeudamiento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885255"/>
                  </a:ext>
                </a:extLst>
              </a:tr>
              <a:tr h="55665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Endeudamiento patrimonial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0.806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098547"/>
                  </a:ext>
                </a:extLst>
              </a:tr>
              <a:tr h="55665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Endeudamiento del activo fijo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842140"/>
                  </a:ext>
                </a:extLst>
              </a:tr>
              <a:tr h="55665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Apalancamiento financiero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216763"/>
                  </a:ext>
                </a:extLst>
              </a:tr>
              <a:tr h="35285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Apalancamiento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0.806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028928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9695606" y="4898833"/>
            <a:ext cx="221511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Medianas-No Análisis Factorial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5" name="Freeform: Shape 8">
            <a:extLst>
              <a:ext uri="{FF2B5EF4-FFF2-40B4-BE49-F238E27FC236}">
                <a16:creationId xmlns:a16="http://schemas.microsoft.com/office/drawing/2014/main" id="{B9E65F5C-7FA4-4C65-88D4-7855AACE471C}"/>
              </a:ext>
            </a:extLst>
          </p:cNvPr>
          <p:cNvSpPr>
            <a:spLocks/>
          </p:cNvSpPr>
          <p:nvPr/>
        </p:nvSpPr>
        <p:spPr bwMode="auto">
          <a:xfrm>
            <a:off x="6743278" y="4819796"/>
            <a:ext cx="4608512" cy="1129484"/>
          </a:xfrm>
          <a:custGeom>
            <a:avLst/>
            <a:gdLst>
              <a:gd name="connsiteX0" fmla="*/ 1087005 w 1173163"/>
              <a:gd name="connsiteY0" fmla="*/ 338137 h 850900"/>
              <a:gd name="connsiteX1" fmla="*/ 1087799 w 1173163"/>
              <a:gd name="connsiteY1" fmla="*/ 340913 h 850900"/>
              <a:gd name="connsiteX2" fmla="*/ 1087799 w 1173163"/>
              <a:gd name="connsiteY2" fmla="*/ 343292 h 850900"/>
              <a:gd name="connsiteX3" fmla="*/ 1092168 w 1173163"/>
              <a:gd name="connsiteY3" fmla="*/ 377792 h 850900"/>
              <a:gd name="connsiteX4" fmla="*/ 1093360 w 1173163"/>
              <a:gd name="connsiteY4" fmla="*/ 433706 h 850900"/>
              <a:gd name="connsiteX5" fmla="*/ 1090579 w 1173163"/>
              <a:gd name="connsiteY5" fmla="*/ 471775 h 850900"/>
              <a:gd name="connsiteX6" fmla="*/ 1085019 w 1173163"/>
              <a:gd name="connsiteY6" fmla="*/ 509844 h 850900"/>
              <a:gd name="connsiteX7" fmla="*/ 1076281 w 1173163"/>
              <a:gd name="connsiteY7" fmla="*/ 547516 h 850900"/>
              <a:gd name="connsiteX8" fmla="*/ 1063969 w 1173163"/>
              <a:gd name="connsiteY8" fmla="*/ 582412 h 850900"/>
              <a:gd name="connsiteX9" fmla="*/ 1048081 w 1173163"/>
              <a:gd name="connsiteY9" fmla="*/ 614533 h 850900"/>
              <a:gd name="connsiteX10" fmla="*/ 1038152 w 1173163"/>
              <a:gd name="connsiteY10" fmla="*/ 629205 h 850900"/>
              <a:gd name="connsiteX11" fmla="*/ 1027428 w 1173163"/>
              <a:gd name="connsiteY11" fmla="*/ 643878 h 850900"/>
              <a:gd name="connsiteX12" fmla="*/ 1001215 w 1173163"/>
              <a:gd name="connsiteY12" fmla="*/ 668860 h 850900"/>
              <a:gd name="connsiteX13" fmla="*/ 970632 w 1173163"/>
              <a:gd name="connsiteY13" fmla="*/ 688688 h 850900"/>
              <a:gd name="connsiteX14" fmla="*/ 937666 w 1173163"/>
              <a:gd name="connsiteY14" fmla="*/ 705343 h 850900"/>
              <a:gd name="connsiteX15" fmla="*/ 884445 w 1173163"/>
              <a:gd name="connsiteY15" fmla="*/ 723584 h 850900"/>
              <a:gd name="connsiteX16" fmla="*/ 810967 w 1173163"/>
              <a:gd name="connsiteY16" fmla="*/ 740636 h 850900"/>
              <a:gd name="connsiteX17" fmla="*/ 776810 w 1173163"/>
              <a:gd name="connsiteY17" fmla="*/ 746981 h 850900"/>
              <a:gd name="connsiteX18" fmla="*/ 737886 w 1173163"/>
              <a:gd name="connsiteY18" fmla="*/ 753325 h 850900"/>
              <a:gd name="connsiteX19" fmla="*/ 660834 w 1173163"/>
              <a:gd name="connsiteY19" fmla="*/ 762843 h 850900"/>
              <a:gd name="connsiteX20" fmla="*/ 582987 w 1173163"/>
              <a:gd name="connsiteY20" fmla="*/ 766015 h 850900"/>
              <a:gd name="connsiteX21" fmla="*/ 504744 w 1173163"/>
              <a:gd name="connsiteY21" fmla="*/ 762050 h 850900"/>
              <a:gd name="connsiteX22" fmla="*/ 466217 w 1173163"/>
              <a:gd name="connsiteY22" fmla="*/ 757688 h 850900"/>
              <a:gd name="connsiteX23" fmla="*/ 441990 w 1173163"/>
              <a:gd name="connsiteY23" fmla="*/ 754515 h 850900"/>
              <a:gd name="connsiteX24" fmla="*/ 392740 w 1173163"/>
              <a:gd name="connsiteY24" fmla="*/ 744601 h 850900"/>
              <a:gd name="connsiteX25" fmla="*/ 342298 w 1173163"/>
              <a:gd name="connsiteY25" fmla="*/ 731515 h 850900"/>
              <a:gd name="connsiteX26" fmla="*/ 291857 w 1173163"/>
              <a:gd name="connsiteY26" fmla="*/ 714464 h 850900"/>
              <a:gd name="connsiteX27" fmla="*/ 241812 w 1173163"/>
              <a:gd name="connsiteY27" fmla="*/ 693446 h 850900"/>
              <a:gd name="connsiteX28" fmla="*/ 194548 w 1173163"/>
              <a:gd name="connsiteY28" fmla="*/ 668860 h 850900"/>
              <a:gd name="connsiteX29" fmla="*/ 149667 w 1173163"/>
              <a:gd name="connsiteY29" fmla="*/ 640309 h 850900"/>
              <a:gd name="connsiteX30" fmla="*/ 108361 w 1173163"/>
              <a:gd name="connsiteY30" fmla="*/ 607395 h 850900"/>
              <a:gd name="connsiteX31" fmla="*/ 90488 w 1173163"/>
              <a:gd name="connsiteY31" fmla="*/ 589550 h 850900"/>
              <a:gd name="connsiteX32" fmla="*/ 110347 w 1173163"/>
              <a:gd name="connsiteY32" fmla="*/ 615326 h 850900"/>
              <a:gd name="connsiteX33" fmla="*/ 156419 w 1173163"/>
              <a:gd name="connsiteY33" fmla="*/ 662912 h 850900"/>
              <a:gd name="connsiteX34" fmla="*/ 207655 w 1173163"/>
              <a:gd name="connsiteY34" fmla="*/ 704153 h 850900"/>
              <a:gd name="connsiteX35" fmla="*/ 264849 w 1173163"/>
              <a:gd name="connsiteY35" fmla="*/ 739446 h 850900"/>
              <a:gd name="connsiteX36" fmla="*/ 326411 w 1173163"/>
              <a:gd name="connsiteY36" fmla="*/ 768394 h 850900"/>
              <a:gd name="connsiteX37" fmla="*/ 390754 w 1173163"/>
              <a:gd name="connsiteY37" fmla="*/ 791394 h 850900"/>
              <a:gd name="connsiteX38" fmla="*/ 457877 w 1173163"/>
              <a:gd name="connsiteY38" fmla="*/ 808049 h 850900"/>
              <a:gd name="connsiteX39" fmla="*/ 526985 w 1173163"/>
              <a:gd name="connsiteY39" fmla="*/ 818756 h 850900"/>
              <a:gd name="connsiteX40" fmla="*/ 596491 w 1173163"/>
              <a:gd name="connsiteY40" fmla="*/ 822325 h 850900"/>
              <a:gd name="connsiteX41" fmla="*/ 665600 w 1173163"/>
              <a:gd name="connsiteY41" fmla="*/ 819946 h 850900"/>
              <a:gd name="connsiteX42" fmla="*/ 733915 w 1173163"/>
              <a:gd name="connsiteY42" fmla="*/ 811222 h 850900"/>
              <a:gd name="connsiteX43" fmla="*/ 800243 w 1173163"/>
              <a:gd name="connsiteY43" fmla="*/ 794963 h 850900"/>
              <a:gd name="connsiteX44" fmla="*/ 864189 w 1173163"/>
              <a:gd name="connsiteY44" fmla="*/ 773153 h 850900"/>
              <a:gd name="connsiteX45" fmla="*/ 924559 w 1173163"/>
              <a:gd name="connsiteY45" fmla="*/ 743808 h 850900"/>
              <a:gd name="connsiteX46" fmla="*/ 980164 w 1173163"/>
              <a:gd name="connsiteY46" fmla="*/ 707722 h 850900"/>
              <a:gd name="connsiteX47" fmla="*/ 1029811 w 1173163"/>
              <a:gd name="connsiteY47" fmla="*/ 664895 h 850900"/>
              <a:gd name="connsiteX48" fmla="*/ 1052450 w 1173163"/>
              <a:gd name="connsiteY48" fmla="*/ 641102 h 850900"/>
              <a:gd name="connsiteX49" fmla="*/ 1064763 w 1173163"/>
              <a:gd name="connsiteY49" fmla="*/ 626033 h 850900"/>
              <a:gd name="connsiteX50" fmla="*/ 1088196 w 1173163"/>
              <a:gd name="connsiteY50" fmla="*/ 594705 h 850900"/>
              <a:gd name="connsiteX51" fmla="*/ 1107261 w 1173163"/>
              <a:gd name="connsiteY51" fmla="*/ 561792 h 850900"/>
              <a:gd name="connsiteX52" fmla="*/ 1121956 w 1173163"/>
              <a:gd name="connsiteY52" fmla="*/ 527292 h 850900"/>
              <a:gd name="connsiteX53" fmla="*/ 1131886 w 1173163"/>
              <a:gd name="connsiteY53" fmla="*/ 491999 h 850900"/>
              <a:gd name="connsiteX54" fmla="*/ 1135063 w 1173163"/>
              <a:gd name="connsiteY54" fmla="*/ 455913 h 850900"/>
              <a:gd name="connsiteX55" fmla="*/ 1130297 w 1173163"/>
              <a:gd name="connsiteY55" fmla="*/ 419430 h 850900"/>
              <a:gd name="connsiteX56" fmla="*/ 1116793 w 1173163"/>
              <a:gd name="connsiteY56" fmla="*/ 382947 h 850900"/>
              <a:gd name="connsiteX57" fmla="*/ 1106466 w 1173163"/>
              <a:gd name="connsiteY57" fmla="*/ 365103 h 850900"/>
              <a:gd name="connsiteX58" fmla="*/ 1097331 w 1173163"/>
              <a:gd name="connsiteY58" fmla="*/ 351223 h 850900"/>
              <a:gd name="connsiteX59" fmla="*/ 580258 w 1173163"/>
              <a:gd name="connsiteY59" fmla="*/ 127000 h 850900"/>
              <a:gd name="connsiteX60" fmla="*/ 539745 w 1173163"/>
              <a:gd name="connsiteY60" fmla="*/ 127397 h 850900"/>
              <a:gd name="connsiteX61" fmla="*/ 460707 w 1173163"/>
              <a:gd name="connsiteY61" fmla="*/ 134536 h 850900"/>
              <a:gd name="connsiteX62" fmla="*/ 382065 w 1173163"/>
              <a:gd name="connsiteY62" fmla="*/ 146831 h 850900"/>
              <a:gd name="connsiteX63" fmla="*/ 303820 w 1173163"/>
              <a:gd name="connsiteY63" fmla="*/ 163886 h 850900"/>
              <a:gd name="connsiteX64" fmla="*/ 264499 w 1173163"/>
              <a:gd name="connsiteY64" fmla="*/ 172611 h 850900"/>
              <a:gd name="connsiteX65" fmla="*/ 236300 w 1173163"/>
              <a:gd name="connsiteY65" fmla="*/ 179354 h 850900"/>
              <a:gd name="connsiteX66" fmla="*/ 180694 w 1173163"/>
              <a:gd name="connsiteY66" fmla="*/ 194425 h 850900"/>
              <a:gd name="connsiteX67" fmla="*/ 154481 w 1173163"/>
              <a:gd name="connsiteY67" fmla="*/ 203548 h 850900"/>
              <a:gd name="connsiteX68" fmla="*/ 144551 w 1173163"/>
              <a:gd name="connsiteY68" fmla="*/ 219412 h 850900"/>
              <a:gd name="connsiteX69" fmla="*/ 127075 w 1173163"/>
              <a:gd name="connsiteY69" fmla="*/ 252332 h 850900"/>
              <a:gd name="connsiteX70" fmla="*/ 114365 w 1173163"/>
              <a:gd name="connsiteY70" fmla="*/ 286837 h 850900"/>
              <a:gd name="connsiteX71" fmla="*/ 104833 w 1173163"/>
              <a:gd name="connsiteY71" fmla="*/ 322136 h 850900"/>
              <a:gd name="connsiteX72" fmla="*/ 100464 w 1173163"/>
              <a:gd name="connsiteY72" fmla="*/ 358625 h 850900"/>
              <a:gd name="connsiteX73" fmla="*/ 100464 w 1173163"/>
              <a:gd name="connsiteY73" fmla="*/ 395114 h 850900"/>
              <a:gd name="connsiteX74" fmla="*/ 105230 w 1173163"/>
              <a:gd name="connsiteY74" fmla="*/ 431603 h 850900"/>
              <a:gd name="connsiteX75" fmla="*/ 116351 w 1173163"/>
              <a:gd name="connsiteY75" fmla="*/ 468092 h 850900"/>
              <a:gd name="connsiteX76" fmla="*/ 123898 w 1173163"/>
              <a:gd name="connsiteY76" fmla="*/ 486336 h 850900"/>
              <a:gd name="connsiteX77" fmla="*/ 125486 w 1173163"/>
              <a:gd name="connsiteY77" fmla="*/ 491492 h 850900"/>
              <a:gd name="connsiteX78" fmla="*/ 122309 w 1173163"/>
              <a:gd name="connsiteY78" fmla="*/ 499425 h 850900"/>
              <a:gd name="connsiteX79" fmla="*/ 115160 w 1173163"/>
              <a:gd name="connsiteY79" fmla="*/ 503787 h 850900"/>
              <a:gd name="connsiteX80" fmla="*/ 106819 w 1173163"/>
              <a:gd name="connsiteY80" fmla="*/ 502201 h 850900"/>
              <a:gd name="connsiteX81" fmla="*/ 104039 w 1173163"/>
              <a:gd name="connsiteY81" fmla="*/ 498235 h 850900"/>
              <a:gd name="connsiteX82" fmla="*/ 95301 w 1173163"/>
              <a:gd name="connsiteY82" fmla="*/ 481180 h 850900"/>
              <a:gd name="connsiteX83" fmla="*/ 82194 w 1173163"/>
              <a:gd name="connsiteY83" fmla="*/ 447071 h 850900"/>
              <a:gd name="connsiteX84" fmla="*/ 74647 w 1173163"/>
              <a:gd name="connsiteY84" fmla="*/ 412565 h 850900"/>
              <a:gd name="connsiteX85" fmla="*/ 71073 w 1173163"/>
              <a:gd name="connsiteY85" fmla="*/ 378456 h 850900"/>
              <a:gd name="connsiteX86" fmla="*/ 71867 w 1173163"/>
              <a:gd name="connsiteY86" fmla="*/ 343950 h 850900"/>
              <a:gd name="connsiteX87" fmla="*/ 77825 w 1173163"/>
              <a:gd name="connsiteY87" fmla="*/ 309841 h 850900"/>
              <a:gd name="connsiteX88" fmla="*/ 86563 w 1173163"/>
              <a:gd name="connsiteY88" fmla="*/ 276525 h 850900"/>
              <a:gd name="connsiteX89" fmla="*/ 99272 w 1173163"/>
              <a:gd name="connsiteY89" fmla="*/ 244003 h 850900"/>
              <a:gd name="connsiteX90" fmla="*/ 106819 w 1173163"/>
              <a:gd name="connsiteY90" fmla="*/ 228138 h 850900"/>
              <a:gd name="connsiteX91" fmla="*/ 96492 w 1173163"/>
              <a:gd name="connsiteY91" fmla="*/ 235277 h 850900"/>
              <a:gd name="connsiteX92" fmla="*/ 78222 w 1173163"/>
              <a:gd name="connsiteY92" fmla="*/ 252728 h 850900"/>
              <a:gd name="connsiteX93" fmla="*/ 61540 w 1173163"/>
              <a:gd name="connsiteY93" fmla="*/ 272956 h 850900"/>
              <a:gd name="connsiteX94" fmla="*/ 48831 w 1173163"/>
              <a:gd name="connsiteY94" fmla="*/ 297149 h 850900"/>
              <a:gd name="connsiteX95" fmla="*/ 43270 w 1173163"/>
              <a:gd name="connsiteY95" fmla="*/ 310238 h 850900"/>
              <a:gd name="connsiteX96" fmla="*/ 38107 w 1173163"/>
              <a:gd name="connsiteY96" fmla="*/ 326499 h 850900"/>
              <a:gd name="connsiteX97" fmla="*/ 31752 w 1173163"/>
              <a:gd name="connsiteY97" fmla="*/ 358229 h 850900"/>
              <a:gd name="connsiteX98" fmla="*/ 30163 w 1173163"/>
              <a:gd name="connsiteY98" fmla="*/ 389958 h 850900"/>
              <a:gd name="connsiteX99" fmla="*/ 33341 w 1173163"/>
              <a:gd name="connsiteY99" fmla="*/ 421291 h 850900"/>
              <a:gd name="connsiteX100" fmla="*/ 40490 w 1173163"/>
              <a:gd name="connsiteY100" fmla="*/ 452227 h 850900"/>
              <a:gd name="connsiteX101" fmla="*/ 52008 w 1173163"/>
              <a:gd name="connsiteY101" fmla="*/ 481973 h 850900"/>
              <a:gd name="connsiteX102" fmla="*/ 66307 w 1173163"/>
              <a:gd name="connsiteY102" fmla="*/ 510927 h 850900"/>
              <a:gd name="connsiteX103" fmla="*/ 84180 w 1173163"/>
              <a:gd name="connsiteY103" fmla="*/ 537500 h 850900"/>
              <a:gd name="connsiteX104" fmla="*/ 94506 w 1173163"/>
              <a:gd name="connsiteY104" fmla="*/ 550588 h 850900"/>
              <a:gd name="connsiteX105" fmla="*/ 106025 w 1173163"/>
              <a:gd name="connsiteY105" fmla="*/ 563280 h 850900"/>
              <a:gd name="connsiteX106" fmla="*/ 129458 w 1173163"/>
              <a:gd name="connsiteY106" fmla="*/ 587870 h 850900"/>
              <a:gd name="connsiteX107" fmla="*/ 168779 w 1173163"/>
              <a:gd name="connsiteY107" fmla="*/ 620790 h 850900"/>
              <a:gd name="connsiteX108" fmla="*/ 226370 w 1173163"/>
              <a:gd name="connsiteY108" fmla="*/ 657279 h 850900"/>
              <a:gd name="connsiteX109" fmla="*/ 288727 w 1173163"/>
              <a:gd name="connsiteY109" fmla="*/ 686628 h 850900"/>
              <a:gd name="connsiteX110" fmla="*/ 354659 w 1173163"/>
              <a:gd name="connsiteY110" fmla="*/ 709236 h 850900"/>
              <a:gd name="connsiteX111" fmla="*/ 422577 w 1173163"/>
              <a:gd name="connsiteY111" fmla="*/ 725100 h 850900"/>
              <a:gd name="connsiteX112" fmla="*/ 490892 w 1173163"/>
              <a:gd name="connsiteY112" fmla="*/ 735016 h 850900"/>
              <a:gd name="connsiteX113" fmla="*/ 558810 w 1173163"/>
              <a:gd name="connsiteY113" fmla="*/ 739775 h 850900"/>
              <a:gd name="connsiteX114" fmla="*/ 592570 w 1173163"/>
              <a:gd name="connsiteY114" fmla="*/ 739775 h 850900"/>
              <a:gd name="connsiteX115" fmla="*/ 627522 w 1173163"/>
              <a:gd name="connsiteY115" fmla="*/ 738585 h 850900"/>
              <a:gd name="connsiteX116" fmla="*/ 697029 w 1173163"/>
              <a:gd name="connsiteY116" fmla="*/ 733033 h 850900"/>
              <a:gd name="connsiteX117" fmla="*/ 766535 w 1173163"/>
              <a:gd name="connsiteY117" fmla="*/ 722324 h 850900"/>
              <a:gd name="connsiteX118" fmla="*/ 834850 w 1173163"/>
              <a:gd name="connsiteY118" fmla="*/ 706856 h 850900"/>
              <a:gd name="connsiteX119" fmla="*/ 868213 w 1173163"/>
              <a:gd name="connsiteY119" fmla="*/ 697337 h 850900"/>
              <a:gd name="connsiteX120" fmla="*/ 888072 w 1173163"/>
              <a:gd name="connsiteY120" fmla="*/ 691784 h 850900"/>
              <a:gd name="connsiteX121" fmla="*/ 925407 w 1173163"/>
              <a:gd name="connsiteY121" fmla="*/ 679093 h 850900"/>
              <a:gd name="connsiteX122" fmla="*/ 961551 w 1173163"/>
              <a:gd name="connsiteY122" fmla="*/ 662038 h 850900"/>
              <a:gd name="connsiteX123" fmla="*/ 993325 w 1173163"/>
              <a:gd name="connsiteY123" fmla="*/ 639034 h 850900"/>
              <a:gd name="connsiteX124" fmla="*/ 1007227 w 1173163"/>
              <a:gd name="connsiteY124" fmla="*/ 623963 h 850900"/>
              <a:gd name="connsiteX125" fmla="*/ 1017156 w 1173163"/>
              <a:gd name="connsiteY125" fmla="*/ 611271 h 850900"/>
              <a:gd name="connsiteX126" fmla="*/ 1032646 w 1173163"/>
              <a:gd name="connsiteY126" fmla="*/ 582714 h 850900"/>
              <a:gd name="connsiteX127" fmla="*/ 1043767 w 1173163"/>
              <a:gd name="connsiteY127" fmla="*/ 552571 h 850900"/>
              <a:gd name="connsiteX128" fmla="*/ 1051711 w 1173163"/>
              <a:gd name="connsiteY128" fmla="*/ 520842 h 850900"/>
              <a:gd name="connsiteX129" fmla="*/ 1054888 w 1173163"/>
              <a:gd name="connsiteY129" fmla="*/ 504581 h 850900"/>
              <a:gd name="connsiteX130" fmla="*/ 1058860 w 1173163"/>
              <a:gd name="connsiteY130" fmla="*/ 479197 h 850900"/>
              <a:gd name="connsiteX131" fmla="*/ 1063626 w 1173163"/>
              <a:gd name="connsiteY131" fmla="*/ 427240 h 850900"/>
              <a:gd name="connsiteX132" fmla="*/ 1062832 w 1173163"/>
              <a:gd name="connsiteY132" fmla="*/ 374490 h 850900"/>
              <a:gd name="connsiteX133" fmla="*/ 1055285 w 1173163"/>
              <a:gd name="connsiteY133" fmla="*/ 323723 h 850900"/>
              <a:gd name="connsiteX134" fmla="*/ 1048136 w 1173163"/>
              <a:gd name="connsiteY134" fmla="*/ 299133 h 850900"/>
              <a:gd name="connsiteX135" fmla="*/ 1027880 w 1173163"/>
              <a:gd name="connsiteY135" fmla="*/ 283664 h 850900"/>
              <a:gd name="connsiteX136" fmla="*/ 985382 w 1173163"/>
              <a:gd name="connsiteY136" fmla="*/ 255901 h 850900"/>
              <a:gd name="connsiteX137" fmla="*/ 917067 w 1173163"/>
              <a:gd name="connsiteY137" fmla="*/ 220602 h 850900"/>
              <a:gd name="connsiteX138" fmla="*/ 872582 w 1173163"/>
              <a:gd name="connsiteY138" fmla="*/ 199978 h 850900"/>
              <a:gd name="connsiteX139" fmla="*/ 837631 w 1173163"/>
              <a:gd name="connsiteY139" fmla="*/ 184113 h 850900"/>
              <a:gd name="connsiteX140" fmla="*/ 766535 w 1173163"/>
              <a:gd name="connsiteY140" fmla="*/ 157936 h 850900"/>
              <a:gd name="connsiteX141" fmla="*/ 693454 w 1173163"/>
              <a:gd name="connsiteY141" fmla="*/ 138899 h 850900"/>
              <a:gd name="connsiteX142" fmla="*/ 618784 w 1173163"/>
              <a:gd name="connsiteY142" fmla="*/ 128587 h 850900"/>
              <a:gd name="connsiteX143" fmla="*/ 517457 w 1173163"/>
              <a:gd name="connsiteY143" fmla="*/ 28575 h 850900"/>
              <a:gd name="connsiteX144" fmla="*/ 450483 w 1173163"/>
              <a:gd name="connsiteY144" fmla="*/ 33725 h 850900"/>
              <a:gd name="connsiteX145" fmla="*/ 384698 w 1173163"/>
              <a:gd name="connsiteY145" fmla="*/ 46796 h 850900"/>
              <a:gd name="connsiteX146" fmla="*/ 322083 w 1173163"/>
              <a:gd name="connsiteY146" fmla="*/ 67393 h 850900"/>
              <a:gd name="connsiteX147" fmla="*/ 291964 w 1173163"/>
              <a:gd name="connsiteY147" fmla="*/ 81256 h 850900"/>
              <a:gd name="connsiteX148" fmla="*/ 266601 w 1173163"/>
              <a:gd name="connsiteY148" fmla="*/ 95119 h 850900"/>
              <a:gd name="connsiteX149" fmla="*/ 219838 w 1173163"/>
              <a:gd name="connsiteY149" fmla="*/ 129580 h 850900"/>
              <a:gd name="connsiteX150" fmla="*/ 198438 w 1173163"/>
              <a:gd name="connsiteY150" fmla="*/ 149385 h 850900"/>
              <a:gd name="connsiteX151" fmla="*/ 240842 w 1173163"/>
              <a:gd name="connsiteY151" fmla="*/ 138690 h 850900"/>
              <a:gd name="connsiteX152" fmla="*/ 324460 w 1173163"/>
              <a:gd name="connsiteY152" fmla="*/ 119281 h 850900"/>
              <a:gd name="connsiteX153" fmla="*/ 366468 w 1173163"/>
              <a:gd name="connsiteY153" fmla="*/ 110963 h 850900"/>
              <a:gd name="connsiteX154" fmla="*/ 409268 w 1173163"/>
              <a:gd name="connsiteY154" fmla="*/ 102645 h 850900"/>
              <a:gd name="connsiteX155" fmla="*/ 496057 w 1173163"/>
              <a:gd name="connsiteY155" fmla="*/ 91951 h 850900"/>
              <a:gd name="connsiteX156" fmla="*/ 582846 w 1173163"/>
              <a:gd name="connsiteY156" fmla="*/ 87990 h 850900"/>
              <a:gd name="connsiteX157" fmla="*/ 648235 w 1173163"/>
              <a:gd name="connsiteY157" fmla="*/ 91951 h 850900"/>
              <a:gd name="connsiteX158" fmla="*/ 691035 w 1173163"/>
              <a:gd name="connsiteY158" fmla="*/ 97892 h 850900"/>
              <a:gd name="connsiteX159" fmla="*/ 712831 w 1173163"/>
              <a:gd name="connsiteY159" fmla="*/ 102249 h 850900"/>
              <a:gd name="connsiteX160" fmla="*/ 751668 w 1173163"/>
              <a:gd name="connsiteY160" fmla="*/ 111359 h 850900"/>
              <a:gd name="connsiteX161" fmla="*/ 829739 w 1173163"/>
              <a:gd name="connsiteY161" fmla="*/ 137502 h 850900"/>
              <a:gd name="connsiteX162" fmla="*/ 906620 w 1173163"/>
              <a:gd name="connsiteY162" fmla="*/ 170378 h 850900"/>
              <a:gd name="connsiteX163" fmla="*/ 979935 w 1173163"/>
              <a:gd name="connsiteY163" fmla="*/ 209591 h 850900"/>
              <a:gd name="connsiteX164" fmla="*/ 1014413 w 1173163"/>
              <a:gd name="connsiteY164" fmla="*/ 230188 h 850900"/>
              <a:gd name="connsiteX165" fmla="*/ 1011639 w 1173163"/>
              <a:gd name="connsiteY165" fmla="*/ 225831 h 850900"/>
              <a:gd name="connsiteX166" fmla="*/ 1008469 w 1173163"/>
              <a:gd name="connsiteY166" fmla="*/ 221870 h 850900"/>
              <a:gd name="connsiteX167" fmla="*/ 999354 w 1173163"/>
              <a:gd name="connsiteY167" fmla="*/ 209591 h 850900"/>
              <a:gd name="connsiteX168" fmla="*/ 979539 w 1173163"/>
              <a:gd name="connsiteY168" fmla="*/ 187014 h 850900"/>
              <a:gd name="connsiteX169" fmla="*/ 945854 w 1173163"/>
              <a:gd name="connsiteY169" fmla="*/ 156118 h 850900"/>
              <a:gd name="connsiteX170" fmla="*/ 895524 w 1173163"/>
              <a:gd name="connsiteY170" fmla="*/ 121658 h 850900"/>
              <a:gd name="connsiteX171" fmla="*/ 841231 w 1173163"/>
              <a:gd name="connsiteY171" fmla="*/ 93931 h 850900"/>
              <a:gd name="connsiteX172" fmla="*/ 813491 w 1173163"/>
              <a:gd name="connsiteY172" fmla="*/ 82840 h 850900"/>
              <a:gd name="connsiteX173" fmla="*/ 782976 w 1173163"/>
              <a:gd name="connsiteY173" fmla="*/ 71354 h 850900"/>
              <a:gd name="connsiteX174" fmla="*/ 719568 w 1173163"/>
              <a:gd name="connsiteY174" fmla="*/ 52737 h 850900"/>
              <a:gd name="connsiteX175" fmla="*/ 653387 w 1173163"/>
              <a:gd name="connsiteY175" fmla="*/ 38874 h 850900"/>
              <a:gd name="connsiteX176" fmla="*/ 585224 w 1173163"/>
              <a:gd name="connsiteY176" fmla="*/ 30952 h 850900"/>
              <a:gd name="connsiteX177" fmla="*/ 505106 w 1173163"/>
              <a:gd name="connsiteY177" fmla="*/ 0 h 850900"/>
              <a:gd name="connsiteX178" fmla="*/ 590348 w 1173163"/>
              <a:gd name="connsiteY178" fmla="*/ 1189 h 850900"/>
              <a:gd name="connsiteX179" fmla="*/ 675986 w 1173163"/>
              <a:gd name="connsiteY179" fmla="*/ 11884 h 850900"/>
              <a:gd name="connsiteX180" fmla="*/ 759246 w 1173163"/>
              <a:gd name="connsiteY180" fmla="*/ 32087 h 850900"/>
              <a:gd name="connsiteX181" fmla="*/ 818716 w 1173163"/>
              <a:gd name="connsiteY181" fmla="*/ 53082 h 850900"/>
              <a:gd name="connsiteX182" fmla="*/ 856778 w 1173163"/>
              <a:gd name="connsiteY182" fmla="*/ 70116 h 850900"/>
              <a:gd name="connsiteX183" fmla="*/ 893253 w 1173163"/>
              <a:gd name="connsiteY183" fmla="*/ 88339 h 850900"/>
              <a:gd name="connsiteX184" fmla="*/ 927746 w 1173163"/>
              <a:gd name="connsiteY184" fmla="*/ 109334 h 850900"/>
              <a:gd name="connsiteX185" fmla="*/ 943605 w 1173163"/>
              <a:gd name="connsiteY185" fmla="*/ 120822 h 850900"/>
              <a:gd name="connsiteX186" fmla="*/ 963429 w 1173163"/>
              <a:gd name="connsiteY186" fmla="*/ 135479 h 850900"/>
              <a:gd name="connsiteX187" fmla="*/ 999112 w 1173163"/>
              <a:gd name="connsiteY187" fmla="*/ 167962 h 850900"/>
              <a:gd name="connsiteX188" fmla="*/ 1030036 w 1173163"/>
              <a:gd name="connsiteY188" fmla="*/ 204406 h 850900"/>
              <a:gd name="connsiteX189" fmla="*/ 1055014 w 1173163"/>
              <a:gd name="connsiteY189" fmla="*/ 244416 h 850900"/>
              <a:gd name="connsiteX190" fmla="*/ 1064926 w 1173163"/>
              <a:gd name="connsiteY190" fmla="*/ 266204 h 850900"/>
              <a:gd name="connsiteX191" fmla="*/ 1077217 w 1173163"/>
              <a:gd name="connsiteY191" fmla="*/ 276503 h 850900"/>
              <a:gd name="connsiteX192" fmla="*/ 1099816 w 1173163"/>
              <a:gd name="connsiteY192" fmla="*/ 297498 h 850900"/>
              <a:gd name="connsiteX193" fmla="*/ 1120829 w 1173163"/>
              <a:gd name="connsiteY193" fmla="*/ 320870 h 850900"/>
              <a:gd name="connsiteX194" fmla="*/ 1138670 w 1173163"/>
              <a:gd name="connsiteY194" fmla="*/ 346223 h 850900"/>
              <a:gd name="connsiteX195" fmla="*/ 1153736 w 1173163"/>
              <a:gd name="connsiteY195" fmla="*/ 372764 h 850900"/>
              <a:gd name="connsiteX196" fmla="*/ 1164441 w 1173163"/>
              <a:gd name="connsiteY196" fmla="*/ 401286 h 850900"/>
              <a:gd name="connsiteX197" fmla="*/ 1171181 w 1173163"/>
              <a:gd name="connsiteY197" fmla="*/ 430996 h 850900"/>
              <a:gd name="connsiteX198" fmla="*/ 1173163 w 1173163"/>
              <a:gd name="connsiteY198" fmla="*/ 462687 h 850900"/>
              <a:gd name="connsiteX199" fmla="*/ 1171577 w 1173163"/>
              <a:gd name="connsiteY199" fmla="*/ 478532 h 850900"/>
              <a:gd name="connsiteX200" fmla="*/ 1169595 w 1173163"/>
              <a:gd name="connsiteY200" fmla="*/ 496755 h 850900"/>
              <a:gd name="connsiteX201" fmla="*/ 1160476 w 1173163"/>
              <a:gd name="connsiteY201" fmla="*/ 531219 h 850900"/>
              <a:gd name="connsiteX202" fmla="*/ 1146600 w 1173163"/>
              <a:gd name="connsiteY202" fmla="*/ 564890 h 850900"/>
              <a:gd name="connsiteX203" fmla="*/ 1129155 w 1173163"/>
              <a:gd name="connsiteY203" fmla="*/ 597373 h 850900"/>
              <a:gd name="connsiteX204" fmla="*/ 1108142 w 1173163"/>
              <a:gd name="connsiteY204" fmla="*/ 627876 h 850900"/>
              <a:gd name="connsiteX205" fmla="*/ 1084353 w 1173163"/>
              <a:gd name="connsiteY205" fmla="*/ 657190 h 850900"/>
              <a:gd name="connsiteX206" fmla="*/ 1046292 w 1173163"/>
              <a:gd name="connsiteY206" fmla="*/ 696803 h 850900"/>
              <a:gd name="connsiteX207" fmla="*/ 1018935 w 1173163"/>
              <a:gd name="connsiteY207" fmla="*/ 719383 h 850900"/>
              <a:gd name="connsiteX208" fmla="*/ 1004662 w 1173163"/>
              <a:gd name="connsiteY208" fmla="*/ 730871 h 850900"/>
              <a:gd name="connsiteX209" fmla="*/ 974927 w 1173163"/>
              <a:gd name="connsiteY209" fmla="*/ 751866 h 850900"/>
              <a:gd name="connsiteX210" fmla="*/ 926557 w 1173163"/>
              <a:gd name="connsiteY210" fmla="*/ 779596 h 850900"/>
              <a:gd name="connsiteX211" fmla="*/ 857174 w 1173163"/>
              <a:gd name="connsiteY211" fmla="*/ 809306 h 850900"/>
              <a:gd name="connsiteX212" fmla="*/ 782637 w 1173163"/>
              <a:gd name="connsiteY212" fmla="*/ 831490 h 850900"/>
              <a:gd name="connsiteX213" fmla="*/ 705722 w 1173163"/>
              <a:gd name="connsiteY213" fmla="*/ 845354 h 850900"/>
              <a:gd name="connsiteX214" fmla="*/ 626427 w 1173163"/>
              <a:gd name="connsiteY214" fmla="*/ 850900 h 850900"/>
              <a:gd name="connsiteX215" fmla="*/ 546340 w 1173163"/>
              <a:gd name="connsiteY215" fmla="*/ 848920 h 850900"/>
              <a:gd name="connsiteX216" fmla="*/ 467045 w 1173163"/>
              <a:gd name="connsiteY216" fmla="*/ 839016 h 850900"/>
              <a:gd name="connsiteX217" fmla="*/ 389733 w 1173163"/>
              <a:gd name="connsiteY217" fmla="*/ 821190 h 850900"/>
              <a:gd name="connsiteX218" fmla="*/ 315592 w 1173163"/>
              <a:gd name="connsiteY218" fmla="*/ 795441 h 850900"/>
              <a:gd name="connsiteX219" fmla="*/ 245813 w 1173163"/>
              <a:gd name="connsiteY219" fmla="*/ 762166 h 850900"/>
              <a:gd name="connsiteX220" fmla="*/ 197444 w 1173163"/>
              <a:gd name="connsiteY220" fmla="*/ 731663 h 850900"/>
              <a:gd name="connsiteX221" fmla="*/ 166915 w 1173163"/>
              <a:gd name="connsiteY221" fmla="*/ 709084 h 850900"/>
              <a:gd name="connsiteX222" fmla="*/ 138766 w 1173163"/>
              <a:gd name="connsiteY222" fmla="*/ 684523 h 850900"/>
              <a:gd name="connsiteX223" fmla="*/ 112202 w 1173163"/>
              <a:gd name="connsiteY223" fmla="*/ 657982 h 850900"/>
              <a:gd name="connsiteX224" fmla="*/ 88017 w 1173163"/>
              <a:gd name="connsiteY224" fmla="*/ 629460 h 850900"/>
              <a:gd name="connsiteX225" fmla="*/ 66211 w 1173163"/>
              <a:gd name="connsiteY225" fmla="*/ 599354 h 850900"/>
              <a:gd name="connsiteX226" fmla="*/ 46784 w 1173163"/>
              <a:gd name="connsiteY226" fmla="*/ 566871 h 850900"/>
              <a:gd name="connsiteX227" fmla="*/ 29736 w 1173163"/>
              <a:gd name="connsiteY227" fmla="*/ 532407 h 850900"/>
              <a:gd name="connsiteX228" fmla="*/ 15859 w 1173163"/>
              <a:gd name="connsiteY228" fmla="*/ 496755 h 850900"/>
              <a:gd name="connsiteX229" fmla="*/ 4758 w 1173163"/>
              <a:gd name="connsiteY229" fmla="*/ 458726 h 850900"/>
              <a:gd name="connsiteX230" fmla="*/ 397 w 1173163"/>
              <a:gd name="connsiteY230" fmla="*/ 438523 h 850900"/>
              <a:gd name="connsiteX231" fmla="*/ 0 w 1173163"/>
              <a:gd name="connsiteY231" fmla="*/ 434957 h 850900"/>
              <a:gd name="connsiteX232" fmla="*/ 3172 w 1173163"/>
              <a:gd name="connsiteY232" fmla="*/ 429808 h 850900"/>
              <a:gd name="connsiteX233" fmla="*/ 5551 w 1173163"/>
              <a:gd name="connsiteY233" fmla="*/ 428223 h 850900"/>
              <a:gd name="connsiteX234" fmla="*/ 3172 w 1173163"/>
              <a:gd name="connsiteY234" fmla="*/ 414358 h 850900"/>
              <a:gd name="connsiteX235" fmla="*/ 1190 w 1173163"/>
              <a:gd name="connsiteY235" fmla="*/ 386233 h 850900"/>
              <a:gd name="connsiteX236" fmla="*/ 1586 w 1173163"/>
              <a:gd name="connsiteY236" fmla="*/ 358107 h 850900"/>
              <a:gd name="connsiteX237" fmla="*/ 5154 w 1173163"/>
              <a:gd name="connsiteY237" fmla="*/ 329585 h 850900"/>
              <a:gd name="connsiteX238" fmla="*/ 12291 w 1173163"/>
              <a:gd name="connsiteY238" fmla="*/ 301856 h 850900"/>
              <a:gd name="connsiteX239" fmla="*/ 22599 w 1173163"/>
              <a:gd name="connsiteY239" fmla="*/ 275711 h 850900"/>
              <a:gd name="connsiteX240" fmla="*/ 36079 w 1173163"/>
              <a:gd name="connsiteY240" fmla="*/ 250754 h 850900"/>
              <a:gd name="connsiteX241" fmla="*/ 52335 w 1173163"/>
              <a:gd name="connsiteY241" fmla="*/ 228175 h 850900"/>
              <a:gd name="connsiteX242" fmla="*/ 62246 w 1173163"/>
              <a:gd name="connsiteY242" fmla="*/ 217479 h 850900"/>
              <a:gd name="connsiteX243" fmla="*/ 71365 w 1173163"/>
              <a:gd name="connsiteY243" fmla="*/ 208764 h 850900"/>
              <a:gd name="connsiteX244" fmla="*/ 91585 w 1173163"/>
              <a:gd name="connsiteY244" fmla="*/ 193711 h 850900"/>
              <a:gd name="connsiteX245" fmla="*/ 124493 w 1173163"/>
              <a:gd name="connsiteY245" fmla="*/ 175092 h 850900"/>
              <a:gd name="connsiteX246" fmla="*/ 147488 w 1173163"/>
              <a:gd name="connsiteY246" fmla="*/ 166377 h 850900"/>
              <a:gd name="connsiteX247" fmla="*/ 163347 w 1173163"/>
              <a:gd name="connsiteY247" fmla="*/ 146571 h 850900"/>
              <a:gd name="connsiteX248" fmla="*/ 199822 w 1173163"/>
              <a:gd name="connsiteY248" fmla="*/ 110522 h 850900"/>
              <a:gd name="connsiteX249" fmla="*/ 239866 w 1173163"/>
              <a:gd name="connsiteY249" fmla="*/ 79624 h 850900"/>
              <a:gd name="connsiteX250" fmla="*/ 283082 w 1173163"/>
              <a:gd name="connsiteY250" fmla="*/ 53875 h 850900"/>
              <a:gd name="connsiteX251" fmla="*/ 305681 w 1173163"/>
              <a:gd name="connsiteY251" fmla="*/ 43575 h 850900"/>
              <a:gd name="connsiteX252" fmla="*/ 324315 w 1173163"/>
              <a:gd name="connsiteY252" fmla="*/ 36445 h 850900"/>
              <a:gd name="connsiteX253" fmla="*/ 362376 w 1173163"/>
              <a:gd name="connsiteY253" fmla="*/ 23768 h 850900"/>
              <a:gd name="connsiteX254" fmla="*/ 402024 w 1173163"/>
              <a:gd name="connsiteY254" fmla="*/ 13865 h 850900"/>
              <a:gd name="connsiteX255" fmla="*/ 442464 w 1173163"/>
              <a:gd name="connsiteY255" fmla="*/ 6735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1173163" h="850900">
                <a:moveTo>
                  <a:pt x="1087005" y="338137"/>
                </a:moveTo>
                <a:lnTo>
                  <a:pt x="1087799" y="340913"/>
                </a:lnTo>
                <a:lnTo>
                  <a:pt x="1087799" y="343292"/>
                </a:lnTo>
                <a:lnTo>
                  <a:pt x="1092168" y="377792"/>
                </a:lnTo>
                <a:lnTo>
                  <a:pt x="1093360" y="433706"/>
                </a:lnTo>
                <a:lnTo>
                  <a:pt x="1090579" y="471775"/>
                </a:lnTo>
                <a:lnTo>
                  <a:pt x="1085019" y="509844"/>
                </a:lnTo>
                <a:lnTo>
                  <a:pt x="1076281" y="547516"/>
                </a:lnTo>
                <a:lnTo>
                  <a:pt x="1063969" y="582412"/>
                </a:lnTo>
                <a:lnTo>
                  <a:pt x="1048081" y="614533"/>
                </a:lnTo>
                <a:lnTo>
                  <a:pt x="1038152" y="629205"/>
                </a:lnTo>
                <a:lnTo>
                  <a:pt x="1027428" y="643878"/>
                </a:lnTo>
                <a:lnTo>
                  <a:pt x="1001215" y="668860"/>
                </a:lnTo>
                <a:lnTo>
                  <a:pt x="970632" y="688688"/>
                </a:lnTo>
                <a:lnTo>
                  <a:pt x="937666" y="705343"/>
                </a:lnTo>
                <a:lnTo>
                  <a:pt x="884445" y="723584"/>
                </a:lnTo>
                <a:lnTo>
                  <a:pt x="810967" y="740636"/>
                </a:lnTo>
                <a:lnTo>
                  <a:pt x="776810" y="746981"/>
                </a:lnTo>
                <a:lnTo>
                  <a:pt x="737886" y="753325"/>
                </a:lnTo>
                <a:lnTo>
                  <a:pt x="660834" y="762843"/>
                </a:lnTo>
                <a:lnTo>
                  <a:pt x="582987" y="766015"/>
                </a:lnTo>
                <a:lnTo>
                  <a:pt x="504744" y="762050"/>
                </a:lnTo>
                <a:lnTo>
                  <a:pt x="466217" y="757688"/>
                </a:lnTo>
                <a:lnTo>
                  <a:pt x="441990" y="754515"/>
                </a:lnTo>
                <a:lnTo>
                  <a:pt x="392740" y="744601"/>
                </a:lnTo>
                <a:lnTo>
                  <a:pt x="342298" y="731515"/>
                </a:lnTo>
                <a:lnTo>
                  <a:pt x="291857" y="714464"/>
                </a:lnTo>
                <a:lnTo>
                  <a:pt x="241812" y="693446"/>
                </a:lnTo>
                <a:lnTo>
                  <a:pt x="194548" y="668860"/>
                </a:lnTo>
                <a:lnTo>
                  <a:pt x="149667" y="640309"/>
                </a:lnTo>
                <a:lnTo>
                  <a:pt x="108361" y="607395"/>
                </a:lnTo>
                <a:lnTo>
                  <a:pt x="90488" y="589550"/>
                </a:lnTo>
                <a:lnTo>
                  <a:pt x="110347" y="615326"/>
                </a:lnTo>
                <a:lnTo>
                  <a:pt x="156419" y="662912"/>
                </a:lnTo>
                <a:lnTo>
                  <a:pt x="207655" y="704153"/>
                </a:lnTo>
                <a:lnTo>
                  <a:pt x="264849" y="739446"/>
                </a:lnTo>
                <a:lnTo>
                  <a:pt x="326411" y="768394"/>
                </a:lnTo>
                <a:lnTo>
                  <a:pt x="390754" y="791394"/>
                </a:lnTo>
                <a:lnTo>
                  <a:pt x="457877" y="808049"/>
                </a:lnTo>
                <a:lnTo>
                  <a:pt x="526985" y="818756"/>
                </a:lnTo>
                <a:lnTo>
                  <a:pt x="596491" y="822325"/>
                </a:lnTo>
                <a:lnTo>
                  <a:pt x="665600" y="819946"/>
                </a:lnTo>
                <a:lnTo>
                  <a:pt x="733915" y="811222"/>
                </a:lnTo>
                <a:lnTo>
                  <a:pt x="800243" y="794963"/>
                </a:lnTo>
                <a:lnTo>
                  <a:pt x="864189" y="773153"/>
                </a:lnTo>
                <a:lnTo>
                  <a:pt x="924559" y="743808"/>
                </a:lnTo>
                <a:lnTo>
                  <a:pt x="980164" y="707722"/>
                </a:lnTo>
                <a:lnTo>
                  <a:pt x="1029811" y="664895"/>
                </a:lnTo>
                <a:lnTo>
                  <a:pt x="1052450" y="641102"/>
                </a:lnTo>
                <a:lnTo>
                  <a:pt x="1064763" y="626033"/>
                </a:lnTo>
                <a:lnTo>
                  <a:pt x="1088196" y="594705"/>
                </a:lnTo>
                <a:lnTo>
                  <a:pt x="1107261" y="561792"/>
                </a:lnTo>
                <a:lnTo>
                  <a:pt x="1121956" y="527292"/>
                </a:lnTo>
                <a:lnTo>
                  <a:pt x="1131886" y="491999"/>
                </a:lnTo>
                <a:lnTo>
                  <a:pt x="1135063" y="455913"/>
                </a:lnTo>
                <a:lnTo>
                  <a:pt x="1130297" y="419430"/>
                </a:lnTo>
                <a:lnTo>
                  <a:pt x="1116793" y="382947"/>
                </a:lnTo>
                <a:lnTo>
                  <a:pt x="1106466" y="365103"/>
                </a:lnTo>
                <a:lnTo>
                  <a:pt x="1097331" y="351223"/>
                </a:lnTo>
                <a:close/>
                <a:moveTo>
                  <a:pt x="580258" y="127000"/>
                </a:moveTo>
                <a:lnTo>
                  <a:pt x="539745" y="127397"/>
                </a:lnTo>
                <a:lnTo>
                  <a:pt x="460707" y="134536"/>
                </a:lnTo>
                <a:lnTo>
                  <a:pt x="382065" y="146831"/>
                </a:lnTo>
                <a:lnTo>
                  <a:pt x="303820" y="163886"/>
                </a:lnTo>
                <a:lnTo>
                  <a:pt x="264499" y="172611"/>
                </a:lnTo>
                <a:lnTo>
                  <a:pt x="236300" y="179354"/>
                </a:lnTo>
                <a:lnTo>
                  <a:pt x="180694" y="194425"/>
                </a:lnTo>
                <a:lnTo>
                  <a:pt x="154481" y="203548"/>
                </a:lnTo>
                <a:lnTo>
                  <a:pt x="144551" y="219412"/>
                </a:lnTo>
                <a:lnTo>
                  <a:pt x="127075" y="252332"/>
                </a:lnTo>
                <a:lnTo>
                  <a:pt x="114365" y="286837"/>
                </a:lnTo>
                <a:lnTo>
                  <a:pt x="104833" y="322136"/>
                </a:lnTo>
                <a:lnTo>
                  <a:pt x="100464" y="358625"/>
                </a:lnTo>
                <a:lnTo>
                  <a:pt x="100464" y="395114"/>
                </a:lnTo>
                <a:lnTo>
                  <a:pt x="105230" y="431603"/>
                </a:lnTo>
                <a:lnTo>
                  <a:pt x="116351" y="468092"/>
                </a:lnTo>
                <a:lnTo>
                  <a:pt x="123898" y="486336"/>
                </a:lnTo>
                <a:lnTo>
                  <a:pt x="125486" y="491492"/>
                </a:lnTo>
                <a:lnTo>
                  <a:pt x="122309" y="499425"/>
                </a:lnTo>
                <a:lnTo>
                  <a:pt x="115160" y="503787"/>
                </a:lnTo>
                <a:lnTo>
                  <a:pt x="106819" y="502201"/>
                </a:lnTo>
                <a:lnTo>
                  <a:pt x="104039" y="498235"/>
                </a:lnTo>
                <a:lnTo>
                  <a:pt x="95301" y="481180"/>
                </a:lnTo>
                <a:lnTo>
                  <a:pt x="82194" y="447071"/>
                </a:lnTo>
                <a:lnTo>
                  <a:pt x="74647" y="412565"/>
                </a:lnTo>
                <a:lnTo>
                  <a:pt x="71073" y="378456"/>
                </a:lnTo>
                <a:lnTo>
                  <a:pt x="71867" y="343950"/>
                </a:lnTo>
                <a:lnTo>
                  <a:pt x="77825" y="309841"/>
                </a:lnTo>
                <a:lnTo>
                  <a:pt x="86563" y="276525"/>
                </a:lnTo>
                <a:lnTo>
                  <a:pt x="99272" y="244003"/>
                </a:lnTo>
                <a:lnTo>
                  <a:pt x="106819" y="228138"/>
                </a:lnTo>
                <a:lnTo>
                  <a:pt x="96492" y="235277"/>
                </a:lnTo>
                <a:lnTo>
                  <a:pt x="78222" y="252728"/>
                </a:lnTo>
                <a:lnTo>
                  <a:pt x="61540" y="272956"/>
                </a:lnTo>
                <a:lnTo>
                  <a:pt x="48831" y="297149"/>
                </a:lnTo>
                <a:lnTo>
                  <a:pt x="43270" y="310238"/>
                </a:lnTo>
                <a:lnTo>
                  <a:pt x="38107" y="326499"/>
                </a:lnTo>
                <a:lnTo>
                  <a:pt x="31752" y="358229"/>
                </a:lnTo>
                <a:lnTo>
                  <a:pt x="30163" y="389958"/>
                </a:lnTo>
                <a:lnTo>
                  <a:pt x="33341" y="421291"/>
                </a:lnTo>
                <a:lnTo>
                  <a:pt x="40490" y="452227"/>
                </a:lnTo>
                <a:lnTo>
                  <a:pt x="52008" y="481973"/>
                </a:lnTo>
                <a:lnTo>
                  <a:pt x="66307" y="510927"/>
                </a:lnTo>
                <a:lnTo>
                  <a:pt x="84180" y="537500"/>
                </a:lnTo>
                <a:lnTo>
                  <a:pt x="94506" y="550588"/>
                </a:lnTo>
                <a:lnTo>
                  <a:pt x="106025" y="563280"/>
                </a:lnTo>
                <a:lnTo>
                  <a:pt x="129458" y="587870"/>
                </a:lnTo>
                <a:lnTo>
                  <a:pt x="168779" y="620790"/>
                </a:lnTo>
                <a:lnTo>
                  <a:pt x="226370" y="657279"/>
                </a:lnTo>
                <a:lnTo>
                  <a:pt x="288727" y="686628"/>
                </a:lnTo>
                <a:lnTo>
                  <a:pt x="354659" y="709236"/>
                </a:lnTo>
                <a:lnTo>
                  <a:pt x="422577" y="725100"/>
                </a:lnTo>
                <a:lnTo>
                  <a:pt x="490892" y="735016"/>
                </a:lnTo>
                <a:lnTo>
                  <a:pt x="558810" y="739775"/>
                </a:lnTo>
                <a:lnTo>
                  <a:pt x="592570" y="739775"/>
                </a:lnTo>
                <a:lnTo>
                  <a:pt x="627522" y="738585"/>
                </a:lnTo>
                <a:lnTo>
                  <a:pt x="697029" y="733033"/>
                </a:lnTo>
                <a:lnTo>
                  <a:pt x="766535" y="722324"/>
                </a:lnTo>
                <a:lnTo>
                  <a:pt x="834850" y="706856"/>
                </a:lnTo>
                <a:lnTo>
                  <a:pt x="868213" y="697337"/>
                </a:lnTo>
                <a:lnTo>
                  <a:pt x="888072" y="691784"/>
                </a:lnTo>
                <a:lnTo>
                  <a:pt x="925407" y="679093"/>
                </a:lnTo>
                <a:lnTo>
                  <a:pt x="961551" y="662038"/>
                </a:lnTo>
                <a:lnTo>
                  <a:pt x="993325" y="639034"/>
                </a:lnTo>
                <a:lnTo>
                  <a:pt x="1007227" y="623963"/>
                </a:lnTo>
                <a:lnTo>
                  <a:pt x="1017156" y="611271"/>
                </a:lnTo>
                <a:lnTo>
                  <a:pt x="1032646" y="582714"/>
                </a:lnTo>
                <a:lnTo>
                  <a:pt x="1043767" y="552571"/>
                </a:lnTo>
                <a:lnTo>
                  <a:pt x="1051711" y="520842"/>
                </a:lnTo>
                <a:lnTo>
                  <a:pt x="1054888" y="504581"/>
                </a:lnTo>
                <a:lnTo>
                  <a:pt x="1058860" y="479197"/>
                </a:lnTo>
                <a:lnTo>
                  <a:pt x="1063626" y="427240"/>
                </a:lnTo>
                <a:lnTo>
                  <a:pt x="1062832" y="374490"/>
                </a:lnTo>
                <a:lnTo>
                  <a:pt x="1055285" y="323723"/>
                </a:lnTo>
                <a:lnTo>
                  <a:pt x="1048136" y="299133"/>
                </a:lnTo>
                <a:lnTo>
                  <a:pt x="1027880" y="283664"/>
                </a:lnTo>
                <a:lnTo>
                  <a:pt x="985382" y="255901"/>
                </a:lnTo>
                <a:lnTo>
                  <a:pt x="917067" y="220602"/>
                </a:lnTo>
                <a:lnTo>
                  <a:pt x="872582" y="199978"/>
                </a:lnTo>
                <a:lnTo>
                  <a:pt x="837631" y="184113"/>
                </a:lnTo>
                <a:lnTo>
                  <a:pt x="766535" y="157936"/>
                </a:lnTo>
                <a:lnTo>
                  <a:pt x="693454" y="138899"/>
                </a:lnTo>
                <a:lnTo>
                  <a:pt x="618784" y="128587"/>
                </a:lnTo>
                <a:close/>
                <a:moveTo>
                  <a:pt x="517457" y="28575"/>
                </a:moveTo>
                <a:lnTo>
                  <a:pt x="450483" y="33725"/>
                </a:lnTo>
                <a:lnTo>
                  <a:pt x="384698" y="46796"/>
                </a:lnTo>
                <a:lnTo>
                  <a:pt x="322083" y="67393"/>
                </a:lnTo>
                <a:lnTo>
                  <a:pt x="291964" y="81256"/>
                </a:lnTo>
                <a:lnTo>
                  <a:pt x="266601" y="95119"/>
                </a:lnTo>
                <a:lnTo>
                  <a:pt x="219838" y="129580"/>
                </a:lnTo>
                <a:lnTo>
                  <a:pt x="198438" y="149385"/>
                </a:lnTo>
                <a:lnTo>
                  <a:pt x="240842" y="138690"/>
                </a:lnTo>
                <a:lnTo>
                  <a:pt x="324460" y="119281"/>
                </a:lnTo>
                <a:lnTo>
                  <a:pt x="366468" y="110963"/>
                </a:lnTo>
                <a:lnTo>
                  <a:pt x="409268" y="102645"/>
                </a:lnTo>
                <a:lnTo>
                  <a:pt x="496057" y="91951"/>
                </a:lnTo>
                <a:lnTo>
                  <a:pt x="582846" y="87990"/>
                </a:lnTo>
                <a:lnTo>
                  <a:pt x="648235" y="91951"/>
                </a:lnTo>
                <a:lnTo>
                  <a:pt x="691035" y="97892"/>
                </a:lnTo>
                <a:lnTo>
                  <a:pt x="712831" y="102249"/>
                </a:lnTo>
                <a:lnTo>
                  <a:pt x="751668" y="111359"/>
                </a:lnTo>
                <a:lnTo>
                  <a:pt x="829739" y="137502"/>
                </a:lnTo>
                <a:lnTo>
                  <a:pt x="906620" y="170378"/>
                </a:lnTo>
                <a:lnTo>
                  <a:pt x="979935" y="209591"/>
                </a:lnTo>
                <a:lnTo>
                  <a:pt x="1014413" y="230188"/>
                </a:lnTo>
                <a:lnTo>
                  <a:pt x="1011639" y="225831"/>
                </a:lnTo>
                <a:lnTo>
                  <a:pt x="1008469" y="221870"/>
                </a:lnTo>
                <a:lnTo>
                  <a:pt x="999354" y="209591"/>
                </a:lnTo>
                <a:lnTo>
                  <a:pt x="979539" y="187014"/>
                </a:lnTo>
                <a:lnTo>
                  <a:pt x="945854" y="156118"/>
                </a:lnTo>
                <a:lnTo>
                  <a:pt x="895524" y="121658"/>
                </a:lnTo>
                <a:lnTo>
                  <a:pt x="841231" y="93931"/>
                </a:lnTo>
                <a:lnTo>
                  <a:pt x="813491" y="82840"/>
                </a:lnTo>
                <a:lnTo>
                  <a:pt x="782976" y="71354"/>
                </a:lnTo>
                <a:lnTo>
                  <a:pt x="719568" y="52737"/>
                </a:lnTo>
                <a:lnTo>
                  <a:pt x="653387" y="38874"/>
                </a:lnTo>
                <a:lnTo>
                  <a:pt x="585224" y="30952"/>
                </a:lnTo>
                <a:close/>
                <a:moveTo>
                  <a:pt x="505106" y="0"/>
                </a:moveTo>
                <a:lnTo>
                  <a:pt x="590348" y="1189"/>
                </a:lnTo>
                <a:lnTo>
                  <a:pt x="675986" y="11884"/>
                </a:lnTo>
                <a:lnTo>
                  <a:pt x="759246" y="32087"/>
                </a:lnTo>
                <a:lnTo>
                  <a:pt x="818716" y="53082"/>
                </a:lnTo>
                <a:lnTo>
                  <a:pt x="856778" y="70116"/>
                </a:lnTo>
                <a:lnTo>
                  <a:pt x="893253" y="88339"/>
                </a:lnTo>
                <a:lnTo>
                  <a:pt x="927746" y="109334"/>
                </a:lnTo>
                <a:lnTo>
                  <a:pt x="943605" y="120822"/>
                </a:lnTo>
                <a:lnTo>
                  <a:pt x="963429" y="135479"/>
                </a:lnTo>
                <a:lnTo>
                  <a:pt x="999112" y="167962"/>
                </a:lnTo>
                <a:lnTo>
                  <a:pt x="1030036" y="204406"/>
                </a:lnTo>
                <a:lnTo>
                  <a:pt x="1055014" y="244416"/>
                </a:lnTo>
                <a:lnTo>
                  <a:pt x="1064926" y="266204"/>
                </a:lnTo>
                <a:lnTo>
                  <a:pt x="1077217" y="276503"/>
                </a:lnTo>
                <a:lnTo>
                  <a:pt x="1099816" y="297498"/>
                </a:lnTo>
                <a:lnTo>
                  <a:pt x="1120829" y="320870"/>
                </a:lnTo>
                <a:lnTo>
                  <a:pt x="1138670" y="346223"/>
                </a:lnTo>
                <a:lnTo>
                  <a:pt x="1153736" y="372764"/>
                </a:lnTo>
                <a:lnTo>
                  <a:pt x="1164441" y="401286"/>
                </a:lnTo>
                <a:lnTo>
                  <a:pt x="1171181" y="430996"/>
                </a:lnTo>
                <a:lnTo>
                  <a:pt x="1173163" y="462687"/>
                </a:lnTo>
                <a:lnTo>
                  <a:pt x="1171577" y="478532"/>
                </a:lnTo>
                <a:lnTo>
                  <a:pt x="1169595" y="496755"/>
                </a:lnTo>
                <a:lnTo>
                  <a:pt x="1160476" y="531219"/>
                </a:lnTo>
                <a:lnTo>
                  <a:pt x="1146600" y="564890"/>
                </a:lnTo>
                <a:lnTo>
                  <a:pt x="1129155" y="597373"/>
                </a:lnTo>
                <a:lnTo>
                  <a:pt x="1108142" y="627876"/>
                </a:lnTo>
                <a:lnTo>
                  <a:pt x="1084353" y="657190"/>
                </a:lnTo>
                <a:lnTo>
                  <a:pt x="1046292" y="696803"/>
                </a:lnTo>
                <a:lnTo>
                  <a:pt x="1018935" y="719383"/>
                </a:lnTo>
                <a:lnTo>
                  <a:pt x="1004662" y="730871"/>
                </a:lnTo>
                <a:lnTo>
                  <a:pt x="974927" y="751866"/>
                </a:lnTo>
                <a:lnTo>
                  <a:pt x="926557" y="779596"/>
                </a:lnTo>
                <a:lnTo>
                  <a:pt x="857174" y="809306"/>
                </a:lnTo>
                <a:lnTo>
                  <a:pt x="782637" y="831490"/>
                </a:lnTo>
                <a:lnTo>
                  <a:pt x="705722" y="845354"/>
                </a:lnTo>
                <a:lnTo>
                  <a:pt x="626427" y="850900"/>
                </a:lnTo>
                <a:lnTo>
                  <a:pt x="546340" y="848920"/>
                </a:lnTo>
                <a:lnTo>
                  <a:pt x="467045" y="839016"/>
                </a:lnTo>
                <a:lnTo>
                  <a:pt x="389733" y="821190"/>
                </a:lnTo>
                <a:lnTo>
                  <a:pt x="315592" y="795441"/>
                </a:lnTo>
                <a:lnTo>
                  <a:pt x="245813" y="762166"/>
                </a:lnTo>
                <a:lnTo>
                  <a:pt x="197444" y="731663"/>
                </a:lnTo>
                <a:lnTo>
                  <a:pt x="166915" y="709084"/>
                </a:lnTo>
                <a:lnTo>
                  <a:pt x="138766" y="684523"/>
                </a:lnTo>
                <a:lnTo>
                  <a:pt x="112202" y="657982"/>
                </a:lnTo>
                <a:lnTo>
                  <a:pt x="88017" y="629460"/>
                </a:lnTo>
                <a:lnTo>
                  <a:pt x="66211" y="599354"/>
                </a:lnTo>
                <a:lnTo>
                  <a:pt x="46784" y="566871"/>
                </a:lnTo>
                <a:lnTo>
                  <a:pt x="29736" y="532407"/>
                </a:lnTo>
                <a:lnTo>
                  <a:pt x="15859" y="496755"/>
                </a:lnTo>
                <a:lnTo>
                  <a:pt x="4758" y="458726"/>
                </a:lnTo>
                <a:lnTo>
                  <a:pt x="397" y="438523"/>
                </a:lnTo>
                <a:lnTo>
                  <a:pt x="0" y="434957"/>
                </a:lnTo>
                <a:lnTo>
                  <a:pt x="3172" y="429808"/>
                </a:lnTo>
                <a:lnTo>
                  <a:pt x="5551" y="428223"/>
                </a:lnTo>
                <a:lnTo>
                  <a:pt x="3172" y="414358"/>
                </a:lnTo>
                <a:lnTo>
                  <a:pt x="1190" y="386233"/>
                </a:lnTo>
                <a:lnTo>
                  <a:pt x="1586" y="358107"/>
                </a:lnTo>
                <a:lnTo>
                  <a:pt x="5154" y="329585"/>
                </a:lnTo>
                <a:lnTo>
                  <a:pt x="12291" y="301856"/>
                </a:lnTo>
                <a:lnTo>
                  <a:pt x="22599" y="275711"/>
                </a:lnTo>
                <a:lnTo>
                  <a:pt x="36079" y="250754"/>
                </a:lnTo>
                <a:lnTo>
                  <a:pt x="52335" y="228175"/>
                </a:lnTo>
                <a:lnTo>
                  <a:pt x="62246" y="217479"/>
                </a:lnTo>
                <a:lnTo>
                  <a:pt x="71365" y="208764"/>
                </a:lnTo>
                <a:lnTo>
                  <a:pt x="91585" y="193711"/>
                </a:lnTo>
                <a:lnTo>
                  <a:pt x="124493" y="175092"/>
                </a:lnTo>
                <a:lnTo>
                  <a:pt x="147488" y="166377"/>
                </a:lnTo>
                <a:lnTo>
                  <a:pt x="163347" y="146571"/>
                </a:lnTo>
                <a:lnTo>
                  <a:pt x="199822" y="110522"/>
                </a:lnTo>
                <a:lnTo>
                  <a:pt x="239866" y="79624"/>
                </a:lnTo>
                <a:lnTo>
                  <a:pt x="283082" y="53875"/>
                </a:lnTo>
                <a:lnTo>
                  <a:pt x="305681" y="43575"/>
                </a:lnTo>
                <a:lnTo>
                  <a:pt x="324315" y="36445"/>
                </a:lnTo>
                <a:lnTo>
                  <a:pt x="362376" y="23768"/>
                </a:lnTo>
                <a:lnTo>
                  <a:pt x="402024" y="13865"/>
                </a:lnTo>
                <a:lnTo>
                  <a:pt x="442464" y="673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2"/>
            <a:endParaRPr lang="es-EC" sz="1600" dirty="0">
              <a:solidFill>
                <a:schemeClr val="bg2">
                  <a:lumMod val="10000"/>
                </a:schemeClr>
              </a:solidFill>
            </a:endParaRPr>
          </a:p>
          <a:p>
            <a:pPr lvl="2"/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</a:rPr>
              <a:t>No hay análisis factorial en las medianas empresas</a:t>
            </a:r>
            <a:endParaRPr lang="es-EC" sz="1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0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87566669"/>
              </p:ext>
            </p:extLst>
          </p:nvPr>
        </p:nvGraphicFramePr>
        <p:xfrm>
          <a:off x="550590" y="1052736"/>
          <a:ext cx="50405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Grupo 23"/>
          <p:cNvGrpSpPr/>
          <p:nvPr/>
        </p:nvGrpSpPr>
        <p:grpSpPr>
          <a:xfrm>
            <a:off x="5879182" y="967036"/>
            <a:ext cx="5641168" cy="2317948"/>
            <a:chOff x="5879182" y="967036"/>
            <a:chExt cx="5641168" cy="2317948"/>
          </a:xfrm>
        </p:grpSpPr>
        <p:cxnSp>
          <p:nvCxnSpPr>
            <p:cNvPr id="4" name="Conector recto 3"/>
            <p:cNvCxnSpPr/>
            <p:nvPr/>
          </p:nvCxnSpPr>
          <p:spPr>
            <a:xfrm>
              <a:off x="5879182" y="1700808"/>
              <a:ext cx="5641168" cy="0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cto 4"/>
            <p:cNvCxnSpPr/>
            <p:nvPr/>
          </p:nvCxnSpPr>
          <p:spPr>
            <a:xfrm flipH="1">
              <a:off x="8441535" y="967036"/>
              <a:ext cx="29935" cy="231794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ángulo 8"/>
            <p:cNvSpPr/>
            <p:nvPr/>
          </p:nvSpPr>
          <p:spPr>
            <a:xfrm>
              <a:off x="6425311" y="1173191"/>
              <a:ext cx="20162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Variables Entrada</a:t>
              </a:r>
              <a:endPara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8665977" y="1139690"/>
              <a:ext cx="20162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Variables Excluidas</a:t>
              </a:r>
              <a:endPara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ángulo 10"/>
                <p:cNvSpPr/>
                <p:nvPr/>
              </p:nvSpPr>
              <p:spPr>
                <a:xfrm>
                  <a:off x="5879182" y="1895298"/>
                  <a:ext cx="2448272" cy="11016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s-EC" sz="16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s-ES" sz="1600" dirty="0" smtClean="0">
                      <a:solidFill>
                        <a:schemeClr val="bg2">
                          <a:lumMod val="10000"/>
                        </a:schemeClr>
                      </a:solidFill>
                      <a:latin typeface="Calibri" panose="020F0502020204030204" pitchFamily="34" charset="0"/>
                    </a:rPr>
                    <a:t>= Endeudamiento del activo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s-EC" sz="16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s-ES" sz="1600" dirty="0" smtClean="0">
                      <a:solidFill>
                        <a:schemeClr val="bg2">
                          <a:lumMod val="10000"/>
                        </a:schemeClr>
                      </a:solidFill>
                      <a:latin typeface="Calibri" panose="020F0502020204030204" pitchFamily="34" charset="0"/>
                    </a:rPr>
                    <a:t>= Endeudamiento del activo fijo</a:t>
                  </a:r>
                </a:p>
              </p:txBody>
            </p:sp>
          </mc:Choice>
          <mc:Fallback xmlns="">
            <p:sp>
              <p:nvSpPr>
                <p:cNvPr id="11" name="Rectángulo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9182" y="1895298"/>
                  <a:ext cx="2448272" cy="1101648"/>
                </a:xfrm>
                <a:prstGeom prst="rect">
                  <a:avLst/>
                </a:prstGeom>
                <a:blipFill>
                  <a:blip r:embed="rId7"/>
                  <a:stretch>
                    <a:fillRect l="-995" t="-1657" r="-3234" b="-3867"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ángulo 11"/>
            <p:cNvSpPr/>
            <p:nvPr/>
          </p:nvSpPr>
          <p:spPr>
            <a:xfrm>
              <a:off x="8847652" y="1880491"/>
              <a:ext cx="244827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Endeudamiento del patrimonio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Apalancamiento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Apalancamiento financiero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>
                <a:off x="6167214" y="4028492"/>
                <a:ext cx="48111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C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𝐿𝑖𝑞𝑢𝑖𝐶𝑜𝑟𝑟𝑖𝑒𝑛𝑡𝑒</m:t>
                      </m:r>
                      <m:r>
                        <a:rPr lang="es-EC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=2.634−1.530</m:t>
                      </m:r>
                      <m:sSub>
                        <m:sSubPr>
                          <m:ctrlPr>
                            <a:rPr lang="es-EC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C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C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+0.078</m:t>
                      </m:r>
                      <m:sSub>
                        <m:sSubPr>
                          <m:ctrlPr>
                            <a:rPr lang="es-EC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C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C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214" y="4028492"/>
                <a:ext cx="4811125" cy="369332"/>
              </a:xfrm>
              <a:prstGeom prst="rect">
                <a:avLst/>
              </a:prstGeom>
              <a:blipFill>
                <a:blip r:embed="rId8"/>
                <a:stretch>
                  <a:fillRect l="-380" b="-1500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8">
            <a:extLst>
              <a:ext uri="{FF2B5EF4-FFF2-40B4-BE49-F238E27FC236}">
                <a16:creationId xmlns:a16="http://schemas.microsoft.com/office/drawing/2014/main" id="{B9E65F5C-7FA4-4C65-88D4-7855AACE471C}"/>
              </a:ext>
            </a:extLst>
          </p:cNvPr>
          <p:cNvSpPr>
            <a:spLocks/>
          </p:cNvSpPr>
          <p:nvPr/>
        </p:nvSpPr>
        <p:spPr bwMode="auto">
          <a:xfrm>
            <a:off x="7073763" y="4862839"/>
            <a:ext cx="2998025" cy="674447"/>
          </a:xfrm>
          <a:custGeom>
            <a:avLst/>
            <a:gdLst>
              <a:gd name="connsiteX0" fmla="*/ 1087005 w 1173163"/>
              <a:gd name="connsiteY0" fmla="*/ 338137 h 850900"/>
              <a:gd name="connsiteX1" fmla="*/ 1087799 w 1173163"/>
              <a:gd name="connsiteY1" fmla="*/ 340913 h 850900"/>
              <a:gd name="connsiteX2" fmla="*/ 1087799 w 1173163"/>
              <a:gd name="connsiteY2" fmla="*/ 343292 h 850900"/>
              <a:gd name="connsiteX3" fmla="*/ 1092168 w 1173163"/>
              <a:gd name="connsiteY3" fmla="*/ 377792 h 850900"/>
              <a:gd name="connsiteX4" fmla="*/ 1093360 w 1173163"/>
              <a:gd name="connsiteY4" fmla="*/ 433706 h 850900"/>
              <a:gd name="connsiteX5" fmla="*/ 1090579 w 1173163"/>
              <a:gd name="connsiteY5" fmla="*/ 471775 h 850900"/>
              <a:gd name="connsiteX6" fmla="*/ 1085019 w 1173163"/>
              <a:gd name="connsiteY6" fmla="*/ 509844 h 850900"/>
              <a:gd name="connsiteX7" fmla="*/ 1076281 w 1173163"/>
              <a:gd name="connsiteY7" fmla="*/ 547516 h 850900"/>
              <a:gd name="connsiteX8" fmla="*/ 1063969 w 1173163"/>
              <a:gd name="connsiteY8" fmla="*/ 582412 h 850900"/>
              <a:gd name="connsiteX9" fmla="*/ 1048081 w 1173163"/>
              <a:gd name="connsiteY9" fmla="*/ 614533 h 850900"/>
              <a:gd name="connsiteX10" fmla="*/ 1038152 w 1173163"/>
              <a:gd name="connsiteY10" fmla="*/ 629205 h 850900"/>
              <a:gd name="connsiteX11" fmla="*/ 1027428 w 1173163"/>
              <a:gd name="connsiteY11" fmla="*/ 643878 h 850900"/>
              <a:gd name="connsiteX12" fmla="*/ 1001215 w 1173163"/>
              <a:gd name="connsiteY12" fmla="*/ 668860 h 850900"/>
              <a:gd name="connsiteX13" fmla="*/ 970632 w 1173163"/>
              <a:gd name="connsiteY13" fmla="*/ 688688 h 850900"/>
              <a:gd name="connsiteX14" fmla="*/ 937666 w 1173163"/>
              <a:gd name="connsiteY14" fmla="*/ 705343 h 850900"/>
              <a:gd name="connsiteX15" fmla="*/ 884445 w 1173163"/>
              <a:gd name="connsiteY15" fmla="*/ 723584 h 850900"/>
              <a:gd name="connsiteX16" fmla="*/ 810967 w 1173163"/>
              <a:gd name="connsiteY16" fmla="*/ 740636 h 850900"/>
              <a:gd name="connsiteX17" fmla="*/ 776810 w 1173163"/>
              <a:gd name="connsiteY17" fmla="*/ 746981 h 850900"/>
              <a:gd name="connsiteX18" fmla="*/ 737886 w 1173163"/>
              <a:gd name="connsiteY18" fmla="*/ 753325 h 850900"/>
              <a:gd name="connsiteX19" fmla="*/ 660834 w 1173163"/>
              <a:gd name="connsiteY19" fmla="*/ 762843 h 850900"/>
              <a:gd name="connsiteX20" fmla="*/ 582987 w 1173163"/>
              <a:gd name="connsiteY20" fmla="*/ 766015 h 850900"/>
              <a:gd name="connsiteX21" fmla="*/ 504744 w 1173163"/>
              <a:gd name="connsiteY21" fmla="*/ 762050 h 850900"/>
              <a:gd name="connsiteX22" fmla="*/ 466217 w 1173163"/>
              <a:gd name="connsiteY22" fmla="*/ 757688 h 850900"/>
              <a:gd name="connsiteX23" fmla="*/ 441990 w 1173163"/>
              <a:gd name="connsiteY23" fmla="*/ 754515 h 850900"/>
              <a:gd name="connsiteX24" fmla="*/ 392740 w 1173163"/>
              <a:gd name="connsiteY24" fmla="*/ 744601 h 850900"/>
              <a:gd name="connsiteX25" fmla="*/ 342298 w 1173163"/>
              <a:gd name="connsiteY25" fmla="*/ 731515 h 850900"/>
              <a:gd name="connsiteX26" fmla="*/ 291857 w 1173163"/>
              <a:gd name="connsiteY26" fmla="*/ 714464 h 850900"/>
              <a:gd name="connsiteX27" fmla="*/ 241812 w 1173163"/>
              <a:gd name="connsiteY27" fmla="*/ 693446 h 850900"/>
              <a:gd name="connsiteX28" fmla="*/ 194548 w 1173163"/>
              <a:gd name="connsiteY28" fmla="*/ 668860 h 850900"/>
              <a:gd name="connsiteX29" fmla="*/ 149667 w 1173163"/>
              <a:gd name="connsiteY29" fmla="*/ 640309 h 850900"/>
              <a:gd name="connsiteX30" fmla="*/ 108361 w 1173163"/>
              <a:gd name="connsiteY30" fmla="*/ 607395 h 850900"/>
              <a:gd name="connsiteX31" fmla="*/ 90488 w 1173163"/>
              <a:gd name="connsiteY31" fmla="*/ 589550 h 850900"/>
              <a:gd name="connsiteX32" fmla="*/ 110347 w 1173163"/>
              <a:gd name="connsiteY32" fmla="*/ 615326 h 850900"/>
              <a:gd name="connsiteX33" fmla="*/ 156419 w 1173163"/>
              <a:gd name="connsiteY33" fmla="*/ 662912 h 850900"/>
              <a:gd name="connsiteX34" fmla="*/ 207655 w 1173163"/>
              <a:gd name="connsiteY34" fmla="*/ 704153 h 850900"/>
              <a:gd name="connsiteX35" fmla="*/ 264849 w 1173163"/>
              <a:gd name="connsiteY35" fmla="*/ 739446 h 850900"/>
              <a:gd name="connsiteX36" fmla="*/ 326411 w 1173163"/>
              <a:gd name="connsiteY36" fmla="*/ 768394 h 850900"/>
              <a:gd name="connsiteX37" fmla="*/ 390754 w 1173163"/>
              <a:gd name="connsiteY37" fmla="*/ 791394 h 850900"/>
              <a:gd name="connsiteX38" fmla="*/ 457877 w 1173163"/>
              <a:gd name="connsiteY38" fmla="*/ 808049 h 850900"/>
              <a:gd name="connsiteX39" fmla="*/ 526985 w 1173163"/>
              <a:gd name="connsiteY39" fmla="*/ 818756 h 850900"/>
              <a:gd name="connsiteX40" fmla="*/ 596491 w 1173163"/>
              <a:gd name="connsiteY40" fmla="*/ 822325 h 850900"/>
              <a:gd name="connsiteX41" fmla="*/ 665600 w 1173163"/>
              <a:gd name="connsiteY41" fmla="*/ 819946 h 850900"/>
              <a:gd name="connsiteX42" fmla="*/ 733915 w 1173163"/>
              <a:gd name="connsiteY42" fmla="*/ 811222 h 850900"/>
              <a:gd name="connsiteX43" fmla="*/ 800243 w 1173163"/>
              <a:gd name="connsiteY43" fmla="*/ 794963 h 850900"/>
              <a:gd name="connsiteX44" fmla="*/ 864189 w 1173163"/>
              <a:gd name="connsiteY44" fmla="*/ 773153 h 850900"/>
              <a:gd name="connsiteX45" fmla="*/ 924559 w 1173163"/>
              <a:gd name="connsiteY45" fmla="*/ 743808 h 850900"/>
              <a:gd name="connsiteX46" fmla="*/ 980164 w 1173163"/>
              <a:gd name="connsiteY46" fmla="*/ 707722 h 850900"/>
              <a:gd name="connsiteX47" fmla="*/ 1029811 w 1173163"/>
              <a:gd name="connsiteY47" fmla="*/ 664895 h 850900"/>
              <a:gd name="connsiteX48" fmla="*/ 1052450 w 1173163"/>
              <a:gd name="connsiteY48" fmla="*/ 641102 h 850900"/>
              <a:gd name="connsiteX49" fmla="*/ 1064763 w 1173163"/>
              <a:gd name="connsiteY49" fmla="*/ 626033 h 850900"/>
              <a:gd name="connsiteX50" fmla="*/ 1088196 w 1173163"/>
              <a:gd name="connsiteY50" fmla="*/ 594705 h 850900"/>
              <a:gd name="connsiteX51" fmla="*/ 1107261 w 1173163"/>
              <a:gd name="connsiteY51" fmla="*/ 561792 h 850900"/>
              <a:gd name="connsiteX52" fmla="*/ 1121956 w 1173163"/>
              <a:gd name="connsiteY52" fmla="*/ 527292 h 850900"/>
              <a:gd name="connsiteX53" fmla="*/ 1131886 w 1173163"/>
              <a:gd name="connsiteY53" fmla="*/ 491999 h 850900"/>
              <a:gd name="connsiteX54" fmla="*/ 1135063 w 1173163"/>
              <a:gd name="connsiteY54" fmla="*/ 455913 h 850900"/>
              <a:gd name="connsiteX55" fmla="*/ 1130297 w 1173163"/>
              <a:gd name="connsiteY55" fmla="*/ 419430 h 850900"/>
              <a:gd name="connsiteX56" fmla="*/ 1116793 w 1173163"/>
              <a:gd name="connsiteY56" fmla="*/ 382947 h 850900"/>
              <a:gd name="connsiteX57" fmla="*/ 1106466 w 1173163"/>
              <a:gd name="connsiteY57" fmla="*/ 365103 h 850900"/>
              <a:gd name="connsiteX58" fmla="*/ 1097331 w 1173163"/>
              <a:gd name="connsiteY58" fmla="*/ 351223 h 850900"/>
              <a:gd name="connsiteX59" fmla="*/ 580258 w 1173163"/>
              <a:gd name="connsiteY59" fmla="*/ 127000 h 850900"/>
              <a:gd name="connsiteX60" fmla="*/ 539745 w 1173163"/>
              <a:gd name="connsiteY60" fmla="*/ 127397 h 850900"/>
              <a:gd name="connsiteX61" fmla="*/ 460707 w 1173163"/>
              <a:gd name="connsiteY61" fmla="*/ 134536 h 850900"/>
              <a:gd name="connsiteX62" fmla="*/ 382065 w 1173163"/>
              <a:gd name="connsiteY62" fmla="*/ 146831 h 850900"/>
              <a:gd name="connsiteX63" fmla="*/ 303820 w 1173163"/>
              <a:gd name="connsiteY63" fmla="*/ 163886 h 850900"/>
              <a:gd name="connsiteX64" fmla="*/ 264499 w 1173163"/>
              <a:gd name="connsiteY64" fmla="*/ 172611 h 850900"/>
              <a:gd name="connsiteX65" fmla="*/ 236300 w 1173163"/>
              <a:gd name="connsiteY65" fmla="*/ 179354 h 850900"/>
              <a:gd name="connsiteX66" fmla="*/ 180694 w 1173163"/>
              <a:gd name="connsiteY66" fmla="*/ 194425 h 850900"/>
              <a:gd name="connsiteX67" fmla="*/ 154481 w 1173163"/>
              <a:gd name="connsiteY67" fmla="*/ 203548 h 850900"/>
              <a:gd name="connsiteX68" fmla="*/ 144551 w 1173163"/>
              <a:gd name="connsiteY68" fmla="*/ 219412 h 850900"/>
              <a:gd name="connsiteX69" fmla="*/ 127075 w 1173163"/>
              <a:gd name="connsiteY69" fmla="*/ 252332 h 850900"/>
              <a:gd name="connsiteX70" fmla="*/ 114365 w 1173163"/>
              <a:gd name="connsiteY70" fmla="*/ 286837 h 850900"/>
              <a:gd name="connsiteX71" fmla="*/ 104833 w 1173163"/>
              <a:gd name="connsiteY71" fmla="*/ 322136 h 850900"/>
              <a:gd name="connsiteX72" fmla="*/ 100464 w 1173163"/>
              <a:gd name="connsiteY72" fmla="*/ 358625 h 850900"/>
              <a:gd name="connsiteX73" fmla="*/ 100464 w 1173163"/>
              <a:gd name="connsiteY73" fmla="*/ 395114 h 850900"/>
              <a:gd name="connsiteX74" fmla="*/ 105230 w 1173163"/>
              <a:gd name="connsiteY74" fmla="*/ 431603 h 850900"/>
              <a:gd name="connsiteX75" fmla="*/ 116351 w 1173163"/>
              <a:gd name="connsiteY75" fmla="*/ 468092 h 850900"/>
              <a:gd name="connsiteX76" fmla="*/ 123898 w 1173163"/>
              <a:gd name="connsiteY76" fmla="*/ 486336 h 850900"/>
              <a:gd name="connsiteX77" fmla="*/ 125486 w 1173163"/>
              <a:gd name="connsiteY77" fmla="*/ 491492 h 850900"/>
              <a:gd name="connsiteX78" fmla="*/ 122309 w 1173163"/>
              <a:gd name="connsiteY78" fmla="*/ 499425 h 850900"/>
              <a:gd name="connsiteX79" fmla="*/ 115160 w 1173163"/>
              <a:gd name="connsiteY79" fmla="*/ 503787 h 850900"/>
              <a:gd name="connsiteX80" fmla="*/ 106819 w 1173163"/>
              <a:gd name="connsiteY80" fmla="*/ 502201 h 850900"/>
              <a:gd name="connsiteX81" fmla="*/ 104039 w 1173163"/>
              <a:gd name="connsiteY81" fmla="*/ 498235 h 850900"/>
              <a:gd name="connsiteX82" fmla="*/ 95301 w 1173163"/>
              <a:gd name="connsiteY82" fmla="*/ 481180 h 850900"/>
              <a:gd name="connsiteX83" fmla="*/ 82194 w 1173163"/>
              <a:gd name="connsiteY83" fmla="*/ 447071 h 850900"/>
              <a:gd name="connsiteX84" fmla="*/ 74647 w 1173163"/>
              <a:gd name="connsiteY84" fmla="*/ 412565 h 850900"/>
              <a:gd name="connsiteX85" fmla="*/ 71073 w 1173163"/>
              <a:gd name="connsiteY85" fmla="*/ 378456 h 850900"/>
              <a:gd name="connsiteX86" fmla="*/ 71867 w 1173163"/>
              <a:gd name="connsiteY86" fmla="*/ 343950 h 850900"/>
              <a:gd name="connsiteX87" fmla="*/ 77825 w 1173163"/>
              <a:gd name="connsiteY87" fmla="*/ 309841 h 850900"/>
              <a:gd name="connsiteX88" fmla="*/ 86563 w 1173163"/>
              <a:gd name="connsiteY88" fmla="*/ 276525 h 850900"/>
              <a:gd name="connsiteX89" fmla="*/ 99272 w 1173163"/>
              <a:gd name="connsiteY89" fmla="*/ 244003 h 850900"/>
              <a:gd name="connsiteX90" fmla="*/ 106819 w 1173163"/>
              <a:gd name="connsiteY90" fmla="*/ 228138 h 850900"/>
              <a:gd name="connsiteX91" fmla="*/ 96492 w 1173163"/>
              <a:gd name="connsiteY91" fmla="*/ 235277 h 850900"/>
              <a:gd name="connsiteX92" fmla="*/ 78222 w 1173163"/>
              <a:gd name="connsiteY92" fmla="*/ 252728 h 850900"/>
              <a:gd name="connsiteX93" fmla="*/ 61540 w 1173163"/>
              <a:gd name="connsiteY93" fmla="*/ 272956 h 850900"/>
              <a:gd name="connsiteX94" fmla="*/ 48831 w 1173163"/>
              <a:gd name="connsiteY94" fmla="*/ 297149 h 850900"/>
              <a:gd name="connsiteX95" fmla="*/ 43270 w 1173163"/>
              <a:gd name="connsiteY95" fmla="*/ 310238 h 850900"/>
              <a:gd name="connsiteX96" fmla="*/ 38107 w 1173163"/>
              <a:gd name="connsiteY96" fmla="*/ 326499 h 850900"/>
              <a:gd name="connsiteX97" fmla="*/ 31752 w 1173163"/>
              <a:gd name="connsiteY97" fmla="*/ 358229 h 850900"/>
              <a:gd name="connsiteX98" fmla="*/ 30163 w 1173163"/>
              <a:gd name="connsiteY98" fmla="*/ 389958 h 850900"/>
              <a:gd name="connsiteX99" fmla="*/ 33341 w 1173163"/>
              <a:gd name="connsiteY99" fmla="*/ 421291 h 850900"/>
              <a:gd name="connsiteX100" fmla="*/ 40490 w 1173163"/>
              <a:gd name="connsiteY100" fmla="*/ 452227 h 850900"/>
              <a:gd name="connsiteX101" fmla="*/ 52008 w 1173163"/>
              <a:gd name="connsiteY101" fmla="*/ 481973 h 850900"/>
              <a:gd name="connsiteX102" fmla="*/ 66307 w 1173163"/>
              <a:gd name="connsiteY102" fmla="*/ 510927 h 850900"/>
              <a:gd name="connsiteX103" fmla="*/ 84180 w 1173163"/>
              <a:gd name="connsiteY103" fmla="*/ 537500 h 850900"/>
              <a:gd name="connsiteX104" fmla="*/ 94506 w 1173163"/>
              <a:gd name="connsiteY104" fmla="*/ 550588 h 850900"/>
              <a:gd name="connsiteX105" fmla="*/ 106025 w 1173163"/>
              <a:gd name="connsiteY105" fmla="*/ 563280 h 850900"/>
              <a:gd name="connsiteX106" fmla="*/ 129458 w 1173163"/>
              <a:gd name="connsiteY106" fmla="*/ 587870 h 850900"/>
              <a:gd name="connsiteX107" fmla="*/ 168779 w 1173163"/>
              <a:gd name="connsiteY107" fmla="*/ 620790 h 850900"/>
              <a:gd name="connsiteX108" fmla="*/ 226370 w 1173163"/>
              <a:gd name="connsiteY108" fmla="*/ 657279 h 850900"/>
              <a:gd name="connsiteX109" fmla="*/ 288727 w 1173163"/>
              <a:gd name="connsiteY109" fmla="*/ 686628 h 850900"/>
              <a:gd name="connsiteX110" fmla="*/ 354659 w 1173163"/>
              <a:gd name="connsiteY110" fmla="*/ 709236 h 850900"/>
              <a:gd name="connsiteX111" fmla="*/ 422577 w 1173163"/>
              <a:gd name="connsiteY111" fmla="*/ 725100 h 850900"/>
              <a:gd name="connsiteX112" fmla="*/ 490892 w 1173163"/>
              <a:gd name="connsiteY112" fmla="*/ 735016 h 850900"/>
              <a:gd name="connsiteX113" fmla="*/ 558810 w 1173163"/>
              <a:gd name="connsiteY113" fmla="*/ 739775 h 850900"/>
              <a:gd name="connsiteX114" fmla="*/ 592570 w 1173163"/>
              <a:gd name="connsiteY114" fmla="*/ 739775 h 850900"/>
              <a:gd name="connsiteX115" fmla="*/ 627522 w 1173163"/>
              <a:gd name="connsiteY115" fmla="*/ 738585 h 850900"/>
              <a:gd name="connsiteX116" fmla="*/ 697029 w 1173163"/>
              <a:gd name="connsiteY116" fmla="*/ 733033 h 850900"/>
              <a:gd name="connsiteX117" fmla="*/ 766535 w 1173163"/>
              <a:gd name="connsiteY117" fmla="*/ 722324 h 850900"/>
              <a:gd name="connsiteX118" fmla="*/ 834850 w 1173163"/>
              <a:gd name="connsiteY118" fmla="*/ 706856 h 850900"/>
              <a:gd name="connsiteX119" fmla="*/ 868213 w 1173163"/>
              <a:gd name="connsiteY119" fmla="*/ 697337 h 850900"/>
              <a:gd name="connsiteX120" fmla="*/ 888072 w 1173163"/>
              <a:gd name="connsiteY120" fmla="*/ 691784 h 850900"/>
              <a:gd name="connsiteX121" fmla="*/ 925407 w 1173163"/>
              <a:gd name="connsiteY121" fmla="*/ 679093 h 850900"/>
              <a:gd name="connsiteX122" fmla="*/ 961551 w 1173163"/>
              <a:gd name="connsiteY122" fmla="*/ 662038 h 850900"/>
              <a:gd name="connsiteX123" fmla="*/ 993325 w 1173163"/>
              <a:gd name="connsiteY123" fmla="*/ 639034 h 850900"/>
              <a:gd name="connsiteX124" fmla="*/ 1007227 w 1173163"/>
              <a:gd name="connsiteY124" fmla="*/ 623963 h 850900"/>
              <a:gd name="connsiteX125" fmla="*/ 1017156 w 1173163"/>
              <a:gd name="connsiteY125" fmla="*/ 611271 h 850900"/>
              <a:gd name="connsiteX126" fmla="*/ 1032646 w 1173163"/>
              <a:gd name="connsiteY126" fmla="*/ 582714 h 850900"/>
              <a:gd name="connsiteX127" fmla="*/ 1043767 w 1173163"/>
              <a:gd name="connsiteY127" fmla="*/ 552571 h 850900"/>
              <a:gd name="connsiteX128" fmla="*/ 1051711 w 1173163"/>
              <a:gd name="connsiteY128" fmla="*/ 520842 h 850900"/>
              <a:gd name="connsiteX129" fmla="*/ 1054888 w 1173163"/>
              <a:gd name="connsiteY129" fmla="*/ 504581 h 850900"/>
              <a:gd name="connsiteX130" fmla="*/ 1058860 w 1173163"/>
              <a:gd name="connsiteY130" fmla="*/ 479197 h 850900"/>
              <a:gd name="connsiteX131" fmla="*/ 1063626 w 1173163"/>
              <a:gd name="connsiteY131" fmla="*/ 427240 h 850900"/>
              <a:gd name="connsiteX132" fmla="*/ 1062832 w 1173163"/>
              <a:gd name="connsiteY132" fmla="*/ 374490 h 850900"/>
              <a:gd name="connsiteX133" fmla="*/ 1055285 w 1173163"/>
              <a:gd name="connsiteY133" fmla="*/ 323723 h 850900"/>
              <a:gd name="connsiteX134" fmla="*/ 1048136 w 1173163"/>
              <a:gd name="connsiteY134" fmla="*/ 299133 h 850900"/>
              <a:gd name="connsiteX135" fmla="*/ 1027880 w 1173163"/>
              <a:gd name="connsiteY135" fmla="*/ 283664 h 850900"/>
              <a:gd name="connsiteX136" fmla="*/ 985382 w 1173163"/>
              <a:gd name="connsiteY136" fmla="*/ 255901 h 850900"/>
              <a:gd name="connsiteX137" fmla="*/ 917067 w 1173163"/>
              <a:gd name="connsiteY137" fmla="*/ 220602 h 850900"/>
              <a:gd name="connsiteX138" fmla="*/ 872582 w 1173163"/>
              <a:gd name="connsiteY138" fmla="*/ 199978 h 850900"/>
              <a:gd name="connsiteX139" fmla="*/ 837631 w 1173163"/>
              <a:gd name="connsiteY139" fmla="*/ 184113 h 850900"/>
              <a:gd name="connsiteX140" fmla="*/ 766535 w 1173163"/>
              <a:gd name="connsiteY140" fmla="*/ 157936 h 850900"/>
              <a:gd name="connsiteX141" fmla="*/ 693454 w 1173163"/>
              <a:gd name="connsiteY141" fmla="*/ 138899 h 850900"/>
              <a:gd name="connsiteX142" fmla="*/ 618784 w 1173163"/>
              <a:gd name="connsiteY142" fmla="*/ 128587 h 850900"/>
              <a:gd name="connsiteX143" fmla="*/ 517457 w 1173163"/>
              <a:gd name="connsiteY143" fmla="*/ 28575 h 850900"/>
              <a:gd name="connsiteX144" fmla="*/ 450483 w 1173163"/>
              <a:gd name="connsiteY144" fmla="*/ 33725 h 850900"/>
              <a:gd name="connsiteX145" fmla="*/ 384698 w 1173163"/>
              <a:gd name="connsiteY145" fmla="*/ 46796 h 850900"/>
              <a:gd name="connsiteX146" fmla="*/ 322083 w 1173163"/>
              <a:gd name="connsiteY146" fmla="*/ 67393 h 850900"/>
              <a:gd name="connsiteX147" fmla="*/ 291964 w 1173163"/>
              <a:gd name="connsiteY147" fmla="*/ 81256 h 850900"/>
              <a:gd name="connsiteX148" fmla="*/ 266601 w 1173163"/>
              <a:gd name="connsiteY148" fmla="*/ 95119 h 850900"/>
              <a:gd name="connsiteX149" fmla="*/ 219838 w 1173163"/>
              <a:gd name="connsiteY149" fmla="*/ 129580 h 850900"/>
              <a:gd name="connsiteX150" fmla="*/ 198438 w 1173163"/>
              <a:gd name="connsiteY150" fmla="*/ 149385 h 850900"/>
              <a:gd name="connsiteX151" fmla="*/ 240842 w 1173163"/>
              <a:gd name="connsiteY151" fmla="*/ 138690 h 850900"/>
              <a:gd name="connsiteX152" fmla="*/ 324460 w 1173163"/>
              <a:gd name="connsiteY152" fmla="*/ 119281 h 850900"/>
              <a:gd name="connsiteX153" fmla="*/ 366468 w 1173163"/>
              <a:gd name="connsiteY153" fmla="*/ 110963 h 850900"/>
              <a:gd name="connsiteX154" fmla="*/ 409268 w 1173163"/>
              <a:gd name="connsiteY154" fmla="*/ 102645 h 850900"/>
              <a:gd name="connsiteX155" fmla="*/ 496057 w 1173163"/>
              <a:gd name="connsiteY155" fmla="*/ 91951 h 850900"/>
              <a:gd name="connsiteX156" fmla="*/ 582846 w 1173163"/>
              <a:gd name="connsiteY156" fmla="*/ 87990 h 850900"/>
              <a:gd name="connsiteX157" fmla="*/ 648235 w 1173163"/>
              <a:gd name="connsiteY157" fmla="*/ 91951 h 850900"/>
              <a:gd name="connsiteX158" fmla="*/ 691035 w 1173163"/>
              <a:gd name="connsiteY158" fmla="*/ 97892 h 850900"/>
              <a:gd name="connsiteX159" fmla="*/ 712831 w 1173163"/>
              <a:gd name="connsiteY159" fmla="*/ 102249 h 850900"/>
              <a:gd name="connsiteX160" fmla="*/ 751668 w 1173163"/>
              <a:gd name="connsiteY160" fmla="*/ 111359 h 850900"/>
              <a:gd name="connsiteX161" fmla="*/ 829739 w 1173163"/>
              <a:gd name="connsiteY161" fmla="*/ 137502 h 850900"/>
              <a:gd name="connsiteX162" fmla="*/ 906620 w 1173163"/>
              <a:gd name="connsiteY162" fmla="*/ 170378 h 850900"/>
              <a:gd name="connsiteX163" fmla="*/ 979935 w 1173163"/>
              <a:gd name="connsiteY163" fmla="*/ 209591 h 850900"/>
              <a:gd name="connsiteX164" fmla="*/ 1014413 w 1173163"/>
              <a:gd name="connsiteY164" fmla="*/ 230188 h 850900"/>
              <a:gd name="connsiteX165" fmla="*/ 1011639 w 1173163"/>
              <a:gd name="connsiteY165" fmla="*/ 225831 h 850900"/>
              <a:gd name="connsiteX166" fmla="*/ 1008469 w 1173163"/>
              <a:gd name="connsiteY166" fmla="*/ 221870 h 850900"/>
              <a:gd name="connsiteX167" fmla="*/ 999354 w 1173163"/>
              <a:gd name="connsiteY167" fmla="*/ 209591 h 850900"/>
              <a:gd name="connsiteX168" fmla="*/ 979539 w 1173163"/>
              <a:gd name="connsiteY168" fmla="*/ 187014 h 850900"/>
              <a:gd name="connsiteX169" fmla="*/ 945854 w 1173163"/>
              <a:gd name="connsiteY169" fmla="*/ 156118 h 850900"/>
              <a:gd name="connsiteX170" fmla="*/ 895524 w 1173163"/>
              <a:gd name="connsiteY170" fmla="*/ 121658 h 850900"/>
              <a:gd name="connsiteX171" fmla="*/ 841231 w 1173163"/>
              <a:gd name="connsiteY171" fmla="*/ 93931 h 850900"/>
              <a:gd name="connsiteX172" fmla="*/ 813491 w 1173163"/>
              <a:gd name="connsiteY172" fmla="*/ 82840 h 850900"/>
              <a:gd name="connsiteX173" fmla="*/ 782976 w 1173163"/>
              <a:gd name="connsiteY173" fmla="*/ 71354 h 850900"/>
              <a:gd name="connsiteX174" fmla="*/ 719568 w 1173163"/>
              <a:gd name="connsiteY174" fmla="*/ 52737 h 850900"/>
              <a:gd name="connsiteX175" fmla="*/ 653387 w 1173163"/>
              <a:gd name="connsiteY175" fmla="*/ 38874 h 850900"/>
              <a:gd name="connsiteX176" fmla="*/ 585224 w 1173163"/>
              <a:gd name="connsiteY176" fmla="*/ 30952 h 850900"/>
              <a:gd name="connsiteX177" fmla="*/ 505106 w 1173163"/>
              <a:gd name="connsiteY177" fmla="*/ 0 h 850900"/>
              <a:gd name="connsiteX178" fmla="*/ 590348 w 1173163"/>
              <a:gd name="connsiteY178" fmla="*/ 1189 h 850900"/>
              <a:gd name="connsiteX179" fmla="*/ 675986 w 1173163"/>
              <a:gd name="connsiteY179" fmla="*/ 11884 h 850900"/>
              <a:gd name="connsiteX180" fmla="*/ 759246 w 1173163"/>
              <a:gd name="connsiteY180" fmla="*/ 32087 h 850900"/>
              <a:gd name="connsiteX181" fmla="*/ 818716 w 1173163"/>
              <a:gd name="connsiteY181" fmla="*/ 53082 h 850900"/>
              <a:gd name="connsiteX182" fmla="*/ 856778 w 1173163"/>
              <a:gd name="connsiteY182" fmla="*/ 70116 h 850900"/>
              <a:gd name="connsiteX183" fmla="*/ 893253 w 1173163"/>
              <a:gd name="connsiteY183" fmla="*/ 88339 h 850900"/>
              <a:gd name="connsiteX184" fmla="*/ 927746 w 1173163"/>
              <a:gd name="connsiteY184" fmla="*/ 109334 h 850900"/>
              <a:gd name="connsiteX185" fmla="*/ 943605 w 1173163"/>
              <a:gd name="connsiteY185" fmla="*/ 120822 h 850900"/>
              <a:gd name="connsiteX186" fmla="*/ 963429 w 1173163"/>
              <a:gd name="connsiteY186" fmla="*/ 135479 h 850900"/>
              <a:gd name="connsiteX187" fmla="*/ 999112 w 1173163"/>
              <a:gd name="connsiteY187" fmla="*/ 167962 h 850900"/>
              <a:gd name="connsiteX188" fmla="*/ 1030036 w 1173163"/>
              <a:gd name="connsiteY188" fmla="*/ 204406 h 850900"/>
              <a:gd name="connsiteX189" fmla="*/ 1055014 w 1173163"/>
              <a:gd name="connsiteY189" fmla="*/ 244416 h 850900"/>
              <a:gd name="connsiteX190" fmla="*/ 1064926 w 1173163"/>
              <a:gd name="connsiteY190" fmla="*/ 266204 h 850900"/>
              <a:gd name="connsiteX191" fmla="*/ 1077217 w 1173163"/>
              <a:gd name="connsiteY191" fmla="*/ 276503 h 850900"/>
              <a:gd name="connsiteX192" fmla="*/ 1099816 w 1173163"/>
              <a:gd name="connsiteY192" fmla="*/ 297498 h 850900"/>
              <a:gd name="connsiteX193" fmla="*/ 1120829 w 1173163"/>
              <a:gd name="connsiteY193" fmla="*/ 320870 h 850900"/>
              <a:gd name="connsiteX194" fmla="*/ 1138670 w 1173163"/>
              <a:gd name="connsiteY194" fmla="*/ 346223 h 850900"/>
              <a:gd name="connsiteX195" fmla="*/ 1153736 w 1173163"/>
              <a:gd name="connsiteY195" fmla="*/ 372764 h 850900"/>
              <a:gd name="connsiteX196" fmla="*/ 1164441 w 1173163"/>
              <a:gd name="connsiteY196" fmla="*/ 401286 h 850900"/>
              <a:gd name="connsiteX197" fmla="*/ 1171181 w 1173163"/>
              <a:gd name="connsiteY197" fmla="*/ 430996 h 850900"/>
              <a:gd name="connsiteX198" fmla="*/ 1173163 w 1173163"/>
              <a:gd name="connsiteY198" fmla="*/ 462687 h 850900"/>
              <a:gd name="connsiteX199" fmla="*/ 1171577 w 1173163"/>
              <a:gd name="connsiteY199" fmla="*/ 478532 h 850900"/>
              <a:gd name="connsiteX200" fmla="*/ 1169595 w 1173163"/>
              <a:gd name="connsiteY200" fmla="*/ 496755 h 850900"/>
              <a:gd name="connsiteX201" fmla="*/ 1160476 w 1173163"/>
              <a:gd name="connsiteY201" fmla="*/ 531219 h 850900"/>
              <a:gd name="connsiteX202" fmla="*/ 1146600 w 1173163"/>
              <a:gd name="connsiteY202" fmla="*/ 564890 h 850900"/>
              <a:gd name="connsiteX203" fmla="*/ 1129155 w 1173163"/>
              <a:gd name="connsiteY203" fmla="*/ 597373 h 850900"/>
              <a:gd name="connsiteX204" fmla="*/ 1108142 w 1173163"/>
              <a:gd name="connsiteY204" fmla="*/ 627876 h 850900"/>
              <a:gd name="connsiteX205" fmla="*/ 1084353 w 1173163"/>
              <a:gd name="connsiteY205" fmla="*/ 657190 h 850900"/>
              <a:gd name="connsiteX206" fmla="*/ 1046292 w 1173163"/>
              <a:gd name="connsiteY206" fmla="*/ 696803 h 850900"/>
              <a:gd name="connsiteX207" fmla="*/ 1018935 w 1173163"/>
              <a:gd name="connsiteY207" fmla="*/ 719383 h 850900"/>
              <a:gd name="connsiteX208" fmla="*/ 1004662 w 1173163"/>
              <a:gd name="connsiteY208" fmla="*/ 730871 h 850900"/>
              <a:gd name="connsiteX209" fmla="*/ 974927 w 1173163"/>
              <a:gd name="connsiteY209" fmla="*/ 751866 h 850900"/>
              <a:gd name="connsiteX210" fmla="*/ 926557 w 1173163"/>
              <a:gd name="connsiteY210" fmla="*/ 779596 h 850900"/>
              <a:gd name="connsiteX211" fmla="*/ 857174 w 1173163"/>
              <a:gd name="connsiteY211" fmla="*/ 809306 h 850900"/>
              <a:gd name="connsiteX212" fmla="*/ 782637 w 1173163"/>
              <a:gd name="connsiteY212" fmla="*/ 831490 h 850900"/>
              <a:gd name="connsiteX213" fmla="*/ 705722 w 1173163"/>
              <a:gd name="connsiteY213" fmla="*/ 845354 h 850900"/>
              <a:gd name="connsiteX214" fmla="*/ 626427 w 1173163"/>
              <a:gd name="connsiteY214" fmla="*/ 850900 h 850900"/>
              <a:gd name="connsiteX215" fmla="*/ 546340 w 1173163"/>
              <a:gd name="connsiteY215" fmla="*/ 848920 h 850900"/>
              <a:gd name="connsiteX216" fmla="*/ 467045 w 1173163"/>
              <a:gd name="connsiteY216" fmla="*/ 839016 h 850900"/>
              <a:gd name="connsiteX217" fmla="*/ 389733 w 1173163"/>
              <a:gd name="connsiteY217" fmla="*/ 821190 h 850900"/>
              <a:gd name="connsiteX218" fmla="*/ 315592 w 1173163"/>
              <a:gd name="connsiteY218" fmla="*/ 795441 h 850900"/>
              <a:gd name="connsiteX219" fmla="*/ 245813 w 1173163"/>
              <a:gd name="connsiteY219" fmla="*/ 762166 h 850900"/>
              <a:gd name="connsiteX220" fmla="*/ 197444 w 1173163"/>
              <a:gd name="connsiteY220" fmla="*/ 731663 h 850900"/>
              <a:gd name="connsiteX221" fmla="*/ 166915 w 1173163"/>
              <a:gd name="connsiteY221" fmla="*/ 709084 h 850900"/>
              <a:gd name="connsiteX222" fmla="*/ 138766 w 1173163"/>
              <a:gd name="connsiteY222" fmla="*/ 684523 h 850900"/>
              <a:gd name="connsiteX223" fmla="*/ 112202 w 1173163"/>
              <a:gd name="connsiteY223" fmla="*/ 657982 h 850900"/>
              <a:gd name="connsiteX224" fmla="*/ 88017 w 1173163"/>
              <a:gd name="connsiteY224" fmla="*/ 629460 h 850900"/>
              <a:gd name="connsiteX225" fmla="*/ 66211 w 1173163"/>
              <a:gd name="connsiteY225" fmla="*/ 599354 h 850900"/>
              <a:gd name="connsiteX226" fmla="*/ 46784 w 1173163"/>
              <a:gd name="connsiteY226" fmla="*/ 566871 h 850900"/>
              <a:gd name="connsiteX227" fmla="*/ 29736 w 1173163"/>
              <a:gd name="connsiteY227" fmla="*/ 532407 h 850900"/>
              <a:gd name="connsiteX228" fmla="*/ 15859 w 1173163"/>
              <a:gd name="connsiteY228" fmla="*/ 496755 h 850900"/>
              <a:gd name="connsiteX229" fmla="*/ 4758 w 1173163"/>
              <a:gd name="connsiteY229" fmla="*/ 458726 h 850900"/>
              <a:gd name="connsiteX230" fmla="*/ 397 w 1173163"/>
              <a:gd name="connsiteY230" fmla="*/ 438523 h 850900"/>
              <a:gd name="connsiteX231" fmla="*/ 0 w 1173163"/>
              <a:gd name="connsiteY231" fmla="*/ 434957 h 850900"/>
              <a:gd name="connsiteX232" fmla="*/ 3172 w 1173163"/>
              <a:gd name="connsiteY232" fmla="*/ 429808 h 850900"/>
              <a:gd name="connsiteX233" fmla="*/ 5551 w 1173163"/>
              <a:gd name="connsiteY233" fmla="*/ 428223 h 850900"/>
              <a:gd name="connsiteX234" fmla="*/ 3172 w 1173163"/>
              <a:gd name="connsiteY234" fmla="*/ 414358 h 850900"/>
              <a:gd name="connsiteX235" fmla="*/ 1190 w 1173163"/>
              <a:gd name="connsiteY235" fmla="*/ 386233 h 850900"/>
              <a:gd name="connsiteX236" fmla="*/ 1586 w 1173163"/>
              <a:gd name="connsiteY236" fmla="*/ 358107 h 850900"/>
              <a:gd name="connsiteX237" fmla="*/ 5154 w 1173163"/>
              <a:gd name="connsiteY237" fmla="*/ 329585 h 850900"/>
              <a:gd name="connsiteX238" fmla="*/ 12291 w 1173163"/>
              <a:gd name="connsiteY238" fmla="*/ 301856 h 850900"/>
              <a:gd name="connsiteX239" fmla="*/ 22599 w 1173163"/>
              <a:gd name="connsiteY239" fmla="*/ 275711 h 850900"/>
              <a:gd name="connsiteX240" fmla="*/ 36079 w 1173163"/>
              <a:gd name="connsiteY240" fmla="*/ 250754 h 850900"/>
              <a:gd name="connsiteX241" fmla="*/ 52335 w 1173163"/>
              <a:gd name="connsiteY241" fmla="*/ 228175 h 850900"/>
              <a:gd name="connsiteX242" fmla="*/ 62246 w 1173163"/>
              <a:gd name="connsiteY242" fmla="*/ 217479 h 850900"/>
              <a:gd name="connsiteX243" fmla="*/ 71365 w 1173163"/>
              <a:gd name="connsiteY243" fmla="*/ 208764 h 850900"/>
              <a:gd name="connsiteX244" fmla="*/ 91585 w 1173163"/>
              <a:gd name="connsiteY244" fmla="*/ 193711 h 850900"/>
              <a:gd name="connsiteX245" fmla="*/ 124493 w 1173163"/>
              <a:gd name="connsiteY245" fmla="*/ 175092 h 850900"/>
              <a:gd name="connsiteX246" fmla="*/ 147488 w 1173163"/>
              <a:gd name="connsiteY246" fmla="*/ 166377 h 850900"/>
              <a:gd name="connsiteX247" fmla="*/ 163347 w 1173163"/>
              <a:gd name="connsiteY247" fmla="*/ 146571 h 850900"/>
              <a:gd name="connsiteX248" fmla="*/ 199822 w 1173163"/>
              <a:gd name="connsiteY248" fmla="*/ 110522 h 850900"/>
              <a:gd name="connsiteX249" fmla="*/ 239866 w 1173163"/>
              <a:gd name="connsiteY249" fmla="*/ 79624 h 850900"/>
              <a:gd name="connsiteX250" fmla="*/ 283082 w 1173163"/>
              <a:gd name="connsiteY250" fmla="*/ 53875 h 850900"/>
              <a:gd name="connsiteX251" fmla="*/ 305681 w 1173163"/>
              <a:gd name="connsiteY251" fmla="*/ 43575 h 850900"/>
              <a:gd name="connsiteX252" fmla="*/ 324315 w 1173163"/>
              <a:gd name="connsiteY252" fmla="*/ 36445 h 850900"/>
              <a:gd name="connsiteX253" fmla="*/ 362376 w 1173163"/>
              <a:gd name="connsiteY253" fmla="*/ 23768 h 850900"/>
              <a:gd name="connsiteX254" fmla="*/ 402024 w 1173163"/>
              <a:gd name="connsiteY254" fmla="*/ 13865 h 850900"/>
              <a:gd name="connsiteX255" fmla="*/ 442464 w 1173163"/>
              <a:gd name="connsiteY255" fmla="*/ 6735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1173163" h="850900">
                <a:moveTo>
                  <a:pt x="1087005" y="338137"/>
                </a:moveTo>
                <a:lnTo>
                  <a:pt x="1087799" y="340913"/>
                </a:lnTo>
                <a:lnTo>
                  <a:pt x="1087799" y="343292"/>
                </a:lnTo>
                <a:lnTo>
                  <a:pt x="1092168" y="377792"/>
                </a:lnTo>
                <a:lnTo>
                  <a:pt x="1093360" y="433706"/>
                </a:lnTo>
                <a:lnTo>
                  <a:pt x="1090579" y="471775"/>
                </a:lnTo>
                <a:lnTo>
                  <a:pt x="1085019" y="509844"/>
                </a:lnTo>
                <a:lnTo>
                  <a:pt x="1076281" y="547516"/>
                </a:lnTo>
                <a:lnTo>
                  <a:pt x="1063969" y="582412"/>
                </a:lnTo>
                <a:lnTo>
                  <a:pt x="1048081" y="614533"/>
                </a:lnTo>
                <a:lnTo>
                  <a:pt x="1038152" y="629205"/>
                </a:lnTo>
                <a:lnTo>
                  <a:pt x="1027428" y="643878"/>
                </a:lnTo>
                <a:lnTo>
                  <a:pt x="1001215" y="668860"/>
                </a:lnTo>
                <a:lnTo>
                  <a:pt x="970632" y="688688"/>
                </a:lnTo>
                <a:lnTo>
                  <a:pt x="937666" y="705343"/>
                </a:lnTo>
                <a:lnTo>
                  <a:pt x="884445" y="723584"/>
                </a:lnTo>
                <a:lnTo>
                  <a:pt x="810967" y="740636"/>
                </a:lnTo>
                <a:lnTo>
                  <a:pt x="776810" y="746981"/>
                </a:lnTo>
                <a:lnTo>
                  <a:pt x="737886" y="753325"/>
                </a:lnTo>
                <a:lnTo>
                  <a:pt x="660834" y="762843"/>
                </a:lnTo>
                <a:lnTo>
                  <a:pt x="582987" y="766015"/>
                </a:lnTo>
                <a:lnTo>
                  <a:pt x="504744" y="762050"/>
                </a:lnTo>
                <a:lnTo>
                  <a:pt x="466217" y="757688"/>
                </a:lnTo>
                <a:lnTo>
                  <a:pt x="441990" y="754515"/>
                </a:lnTo>
                <a:lnTo>
                  <a:pt x="392740" y="744601"/>
                </a:lnTo>
                <a:lnTo>
                  <a:pt x="342298" y="731515"/>
                </a:lnTo>
                <a:lnTo>
                  <a:pt x="291857" y="714464"/>
                </a:lnTo>
                <a:lnTo>
                  <a:pt x="241812" y="693446"/>
                </a:lnTo>
                <a:lnTo>
                  <a:pt x="194548" y="668860"/>
                </a:lnTo>
                <a:lnTo>
                  <a:pt x="149667" y="640309"/>
                </a:lnTo>
                <a:lnTo>
                  <a:pt x="108361" y="607395"/>
                </a:lnTo>
                <a:lnTo>
                  <a:pt x="90488" y="589550"/>
                </a:lnTo>
                <a:lnTo>
                  <a:pt x="110347" y="615326"/>
                </a:lnTo>
                <a:lnTo>
                  <a:pt x="156419" y="662912"/>
                </a:lnTo>
                <a:lnTo>
                  <a:pt x="207655" y="704153"/>
                </a:lnTo>
                <a:lnTo>
                  <a:pt x="264849" y="739446"/>
                </a:lnTo>
                <a:lnTo>
                  <a:pt x="326411" y="768394"/>
                </a:lnTo>
                <a:lnTo>
                  <a:pt x="390754" y="791394"/>
                </a:lnTo>
                <a:lnTo>
                  <a:pt x="457877" y="808049"/>
                </a:lnTo>
                <a:lnTo>
                  <a:pt x="526985" y="818756"/>
                </a:lnTo>
                <a:lnTo>
                  <a:pt x="596491" y="822325"/>
                </a:lnTo>
                <a:lnTo>
                  <a:pt x="665600" y="819946"/>
                </a:lnTo>
                <a:lnTo>
                  <a:pt x="733915" y="811222"/>
                </a:lnTo>
                <a:lnTo>
                  <a:pt x="800243" y="794963"/>
                </a:lnTo>
                <a:lnTo>
                  <a:pt x="864189" y="773153"/>
                </a:lnTo>
                <a:lnTo>
                  <a:pt x="924559" y="743808"/>
                </a:lnTo>
                <a:lnTo>
                  <a:pt x="980164" y="707722"/>
                </a:lnTo>
                <a:lnTo>
                  <a:pt x="1029811" y="664895"/>
                </a:lnTo>
                <a:lnTo>
                  <a:pt x="1052450" y="641102"/>
                </a:lnTo>
                <a:lnTo>
                  <a:pt x="1064763" y="626033"/>
                </a:lnTo>
                <a:lnTo>
                  <a:pt x="1088196" y="594705"/>
                </a:lnTo>
                <a:lnTo>
                  <a:pt x="1107261" y="561792"/>
                </a:lnTo>
                <a:lnTo>
                  <a:pt x="1121956" y="527292"/>
                </a:lnTo>
                <a:lnTo>
                  <a:pt x="1131886" y="491999"/>
                </a:lnTo>
                <a:lnTo>
                  <a:pt x="1135063" y="455913"/>
                </a:lnTo>
                <a:lnTo>
                  <a:pt x="1130297" y="419430"/>
                </a:lnTo>
                <a:lnTo>
                  <a:pt x="1116793" y="382947"/>
                </a:lnTo>
                <a:lnTo>
                  <a:pt x="1106466" y="365103"/>
                </a:lnTo>
                <a:lnTo>
                  <a:pt x="1097331" y="351223"/>
                </a:lnTo>
                <a:close/>
                <a:moveTo>
                  <a:pt x="580258" y="127000"/>
                </a:moveTo>
                <a:lnTo>
                  <a:pt x="539745" y="127397"/>
                </a:lnTo>
                <a:lnTo>
                  <a:pt x="460707" y="134536"/>
                </a:lnTo>
                <a:lnTo>
                  <a:pt x="382065" y="146831"/>
                </a:lnTo>
                <a:lnTo>
                  <a:pt x="303820" y="163886"/>
                </a:lnTo>
                <a:lnTo>
                  <a:pt x="264499" y="172611"/>
                </a:lnTo>
                <a:lnTo>
                  <a:pt x="236300" y="179354"/>
                </a:lnTo>
                <a:lnTo>
                  <a:pt x="180694" y="194425"/>
                </a:lnTo>
                <a:lnTo>
                  <a:pt x="154481" y="203548"/>
                </a:lnTo>
                <a:lnTo>
                  <a:pt x="144551" y="219412"/>
                </a:lnTo>
                <a:lnTo>
                  <a:pt x="127075" y="252332"/>
                </a:lnTo>
                <a:lnTo>
                  <a:pt x="114365" y="286837"/>
                </a:lnTo>
                <a:lnTo>
                  <a:pt x="104833" y="322136"/>
                </a:lnTo>
                <a:lnTo>
                  <a:pt x="100464" y="358625"/>
                </a:lnTo>
                <a:lnTo>
                  <a:pt x="100464" y="395114"/>
                </a:lnTo>
                <a:lnTo>
                  <a:pt x="105230" y="431603"/>
                </a:lnTo>
                <a:lnTo>
                  <a:pt x="116351" y="468092"/>
                </a:lnTo>
                <a:lnTo>
                  <a:pt x="123898" y="486336"/>
                </a:lnTo>
                <a:lnTo>
                  <a:pt x="125486" y="491492"/>
                </a:lnTo>
                <a:lnTo>
                  <a:pt x="122309" y="499425"/>
                </a:lnTo>
                <a:lnTo>
                  <a:pt x="115160" y="503787"/>
                </a:lnTo>
                <a:lnTo>
                  <a:pt x="106819" y="502201"/>
                </a:lnTo>
                <a:lnTo>
                  <a:pt x="104039" y="498235"/>
                </a:lnTo>
                <a:lnTo>
                  <a:pt x="95301" y="481180"/>
                </a:lnTo>
                <a:lnTo>
                  <a:pt x="82194" y="447071"/>
                </a:lnTo>
                <a:lnTo>
                  <a:pt x="74647" y="412565"/>
                </a:lnTo>
                <a:lnTo>
                  <a:pt x="71073" y="378456"/>
                </a:lnTo>
                <a:lnTo>
                  <a:pt x="71867" y="343950"/>
                </a:lnTo>
                <a:lnTo>
                  <a:pt x="77825" y="309841"/>
                </a:lnTo>
                <a:lnTo>
                  <a:pt x="86563" y="276525"/>
                </a:lnTo>
                <a:lnTo>
                  <a:pt x="99272" y="244003"/>
                </a:lnTo>
                <a:lnTo>
                  <a:pt x="106819" y="228138"/>
                </a:lnTo>
                <a:lnTo>
                  <a:pt x="96492" y="235277"/>
                </a:lnTo>
                <a:lnTo>
                  <a:pt x="78222" y="252728"/>
                </a:lnTo>
                <a:lnTo>
                  <a:pt x="61540" y="272956"/>
                </a:lnTo>
                <a:lnTo>
                  <a:pt x="48831" y="297149"/>
                </a:lnTo>
                <a:lnTo>
                  <a:pt x="43270" y="310238"/>
                </a:lnTo>
                <a:lnTo>
                  <a:pt x="38107" y="326499"/>
                </a:lnTo>
                <a:lnTo>
                  <a:pt x="31752" y="358229"/>
                </a:lnTo>
                <a:lnTo>
                  <a:pt x="30163" y="389958"/>
                </a:lnTo>
                <a:lnTo>
                  <a:pt x="33341" y="421291"/>
                </a:lnTo>
                <a:lnTo>
                  <a:pt x="40490" y="452227"/>
                </a:lnTo>
                <a:lnTo>
                  <a:pt x="52008" y="481973"/>
                </a:lnTo>
                <a:lnTo>
                  <a:pt x="66307" y="510927"/>
                </a:lnTo>
                <a:lnTo>
                  <a:pt x="84180" y="537500"/>
                </a:lnTo>
                <a:lnTo>
                  <a:pt x="94506" y="550588"/>
                </a:lnTo>
                <a:lnTo>
                  <a:pt x="106025" y="563280"/>
                </a:lnTo>
                <a:lnTo>
                  <a:pt x="129458" y="587870"/>
                </a:lnTo>
                <a:lnTo>
                  <a:pt x="168779" y="620790"/>
                </a:lnTo>
                <a:lnTo>
                  <a:pt x="226370" y="657279"/>
                </a:lnTo>
                <a:lnTo>
                  <a:pt x="288727" y="686628"/>
                </a:lnTo>
                <a:lnTo>
                  <a:pt x="354659" y="709236"/>
                </a:lnTo>
                <a:lnTo>
                  <a:pt x="422577" y="725100"/>
                </a:lnTo>
                <a:lnTo>
                  <a:pt x="490892" y="735016"/>
                </a:lnTo>
                <a:lnTo>
                  <a:pt x="558810" y="739775"/>
                </a:lnTo>
                <a:lnTo>
                  <a:pt x="592570" y="739775"/>
                </a:lnTo>
                <a:lnTo>
                  <a:pt x="627522" y="738585"/>
                </a:lnTo>
                <a:lnTo>
                  <a:pt x="697029" y="733033"/>
                </a:lnTo>
                <a:lnTo>
                  <a:pt x="766535" y="722324"/>
                </a:lnTo>
                <a:lnTo>
                  <a:pt x="834850" y="706856"/>
                </a:lnTo>
                <a:lnTo>
                  <a:pt x="868213" y="697337"/>
                </a:lnTo>
                <a:lnTo>
                  <a:pt x="888072" y="691784"/>
                </a:lnTo>
                <a:lnTo>
                  <a:pt x="925407" y="679093"/>
                </a:lnTo>
                <a:lnTo>
                  <a:pt x="961551" y="662038"/>
                </a:lnTo>
                <a:lnTo>
                  <a:pt x="993325" y="639034"/>
                </a:lnTo>
                <a:lnTo>
                  <a:pt x="1007227" y="623963"/>
                </a:lnTo>
                <a:lnTo>
                  <a:pt x="1017156" y="611271"/>
                </a:lnTo>
                <a:lnTo>
                  <a:pt x="1032646" y="582714"/>
                </a:lnTo>
                <a:lnTo>
                  <a:pt x="1043767" y="552571"/>
                </a:lnTo>
                <a:lnTo>
                  <a:pt x="1051711" y="520842"/>
                </a:lnTo>
                <a:lnTo>
                  <a:pt x="1054888" y="504581"/>
                </a:lnTo>
                <a:lnTo>
                  <a:pt x="1058860" y="479197"/>
                </a:lnTo>
                <a:lnTo>
                  <a:pt x="1063626" y="427240"/>
                </a:lnTo>
                <a:lnTo>
                  <a:pt x="1062832" y="374490"/>
                </a:lnTo>
                <a:lnTo>
                  <a:pt x="1055285" y="323723"/>
                </a:lnTo>
                <a:lnTo>
                  <a:pt x="1048136" y="299133"/>
                </a:lnTo>
                <a:lnTo>
                  <a:pt x="1027880" y="283664"/>
                </a:lnTo>
                <a:lnTo>
                  <a:pt x="985382" y="255901"/>
                </a:lnTo>
                <a:lnTo>
                  <a:pt x="917067" y="220602"/>
                </a:lnTo>
                <a:lnTo>
                  <a:pt x="872582" y="199978"/>
                </a:lnTo>
                <a:lnTo>
                  <a:pt x="837631" y="184113"/>
                </a:lnTo>
                <a:lnTo>
                  <a:pt x="766535" y="157936"/>
                </a:lnTo>
                <a:lnTo>
                  <a:pt x="693454" y="138899"/>
                </a:lnTo>
                <a:lnTo>
                  <a:pt x="618784" y="128587"/>
                </a:lnTo>
                <a:close/>
                <a:moveTo>
                  <a:pt x="517457" y="28575"/>
                </a:moveTo>
                <a:lnTo>
                  <a:pt x="450483" y="33725"/>
                </a:lnTo>
                <a:lnTo>
                  <a:pt x="384698" y="46796"/>
                </a:lnTo>
                <a:lnTo>
                  <a:pt x="322083" y="67393"/>
                </a:lnTo>
                <a:lnTo>
                  <a:pt x="291964" y="81256"/>
                </a:lnTo>
                <a:lnTo>
                  <a:pt x="266601" y="95119"/>
                </a:lnTo>
                <a:lnTo>
                  <a:pt x="219838" y="129580"/>
                </a:lnTo>
                <a:lnTo>
                  <a:pt x="198438" y="149385"/>
                </a:lnTo>
                <a:lnTo>
                  <a:pt x="240842" y="138690"/>
                </a:lnTo>
                <a:lnTo>
                  <a:pt x="324460" y="119281"/>
                </a:lnTo>
                <a:lnTo>
                  <a:pt x="366468" y="110963"/>
                </a:lnTo>
                <a:lnTo>
                  <a:pt x="409268" y="102645"/>
                </a:lnTo>
                <a:lnTo>
                  <a:pt x="496057" y="91951"/>
                </a:lnTo>
                <a:lnTo>
                  <a:pt x="582846" y="87990"/>
                </a:lnTo>
                <a:lnTo>
                  <a:pt x="648235" y="91951"/>
                </a:lnTo>
                <a:lnTo>
                  <a:pt x="691035" y="97892"/>
                </a:lnTo>
                <a:lnTo>
                  <a:pt x="712831" y="102249"/>
                </a:lnTo>
                <a:lnTo>
                  <a:pt x="751668" y="111359"/>
                </a:lnTo>
                <a:lnTo>
                  <a:pt x="829739" y="137502"/>
                </a:lnTo>
                <a:lnTo>
                  <a:pt x="906620" y="170378"/>
                </a:lnTo>
                <a:lnTo>
                  <a:pt x="979935" y="209591"/>
                </a:lnTo>
                <a:lnTo>
                  <a:pt x="1014413" y="230188"/>
                </a:lnTo>
                <a:lnTo>
                  <a:pt x="1011639" y="225831"/>
                </a:lnTo>
                <a:lnTo>
                  <a:pt x="1008469" y="221870"/>
                </a:lnTo>
                <a:lnTo>
                  <a:pt x="999354" y="209591"/>
                </a:lnTo>
                <a:lnTo>
                  <a:pt x="979539" y="187014"/>
                </a:lnTo>
                <a:lnTo>
                  <a:pt x="945854" y="156118"/>
                </a:lnTo>
                <a:lnTo>
                  <a:pt x="895524" y="121658"/>
                </a:lnTo>
                <a:lnTo>
                  <a:pt x="841231" y="93931"/>
                </a:lnTo>
                <a:lnTo>
                  <a:pt x="813491" y="82840"/>
                </a:lnTo>
                <a:lnTo>
                  <a:pt x="782976" y="71354"/>
                </a:lnTo>
                <a:lnTo>
                  <a:pt x="719568" y="52737"/>
                </a:lnTo>
                <a:lnTo>
                  <a:pt x="653387" y="38874"/>
                </a:lnTo>
                <a:lnTo>
                  <a:pt x="585224" y="30952"/>
                </a:lnTo>
                <a:close/>
                <a:moveTo>
                  <a:pt x="505106" y="0"/>
                </a:moveTo>
                <a:lnTo>
                  <a:pt x="590348" y="1189"/>
                </a:lnTo>
                <a:lnTo>
                  <a:pt x="675986" y="11884"/>
                </a:lnTo>
                <a:lnTo>
                  <a:pt x="759246" y="32087"/>
                </a:lnTo>
                <a:lnTo>
                  <a:pt x="818716" y="53082"/>
                </a:lnTo>
                <a:lnTo>
                  <a:pt x="856778" y="70116"/>
                </a:lnTo>
                <a:lnTo>
                  <a:pt x="893253" y="88339"/>
                </a:lnTo>
                <a:lnTo>
                  <a:pt x="927746" y="109334"/>
                </a:lnTo>
                <a:lnTo>
                  <a:pt x="943605" y="120822"/>
                </a:lnTo>
                <a:lnTo>
                  <a:pt x="963429" y="135479"/>
                </a:lnTo>
                <a:lnTo>
                  <a:pt x="999112" y="167962"/>
                </a:lnTo>
                <a:lnTo>
                  <a:pt x="1030036" y="204406"/>
                </a:lnTo>
                <a:lnTo>
                  <a:pt x="1055014" y="244416"/>
                </a:lnTo>
                <a:lnTo>
                  <a:pt x="1064926" y="266204"/>
                </a:lnTo>
                <a:lnTo>
                  <a:pt x="1077217" y="276503"/>
                </a:lnTo>
                <a:lnTo>
                  <a:pt x="1099816" y="297498"/>
                </a:lnTo>
                <a:lnTo>
                  <a:pt x="1120829" y="320870"/>
                </a:lnTo>
                <a:lnTo>
                  <a:pt x="1138670" y="346223"/>
                </a:lnTo>
                <a:lnTo>
                  <a:pt x="1153736" y="372764"/>
                </a:lnTo>
                <a:lnTo>
                  <a:pt x="1164441" y="401286"/>
                </a:lnTo>
                <a:lnTo>
                  <a:pt x="1171181" y="430996"/>
                </a:lnTo>
                <a:lnTo>
                  <a:pt x="1173163" y="462687"/>
                </a:lnTo>
                <a:lnTo>
                  <a:pt x="1171577" y="478532"/>
                </a:lnTo>
                <a:lnTo>
                  <a:pt x="1169595" y="496755"/>
                </a:lnTo>
                <a:lnTo>
                  <a:pt x="1160476" y="531219"/>
                </a:lnTo>
                <a:lnTo>
                  <a:pt x="1146600" y="564890"/>
                </a:lnTo>
                <a:lnTo>
                  <a:pt x="1129155" y="597373"/>
                </a:lnTo>
                <a:lnTo>
                  <a:pt x="1108142" y="627876"/>
                </a:lnTo>
                <a:lnTo>
                  <a:pt x="1084353" y="657190"/>
                </a:lnTo>
                <a:lnTo>
                  <a:pt x="1046292" y="696803"/>
                </a:lnTo>
                <a:lnTo>
                  <a:pt x="1018935" y="719383"/>
                </a:lnTo>
                <a:lnTo>
                  <a:pt x="1004662" y="730871"/>
                </a:lnTo>
                <a:lnTo>
                  <a:pt x="974927" y="751866"/>
                </a:lnTo>
                <a:lnTo>
                  <a:pt x="926557" y="779596"/>
                </a:lnTo>
                <a:lnTo>
                  <a:pt x="857174" y="809306"/>
                </a:lnTo>
                <a:lnTo>
                  <a:pt x="782637" y="831490"/>
                </a:lnTo>
                <a:lnTo>
                  <a:pt x="705722" y="845354"/>
                </a:lnTo>
                <a:lnTo>
                  <a:pt x="626427" y="850900"/>
                </a:lnTo>
                <a:lnTo>
                  <a:pt x="546340" y="848920"/>
                </a:lnTo>
                <a:lnTo>
                  <a:pt x="467045" y="839016"/>
                </a:lnTo>
                <a:lnTo>
                  <a:pt x="389733" y="821190"/>
                </a:lnTo>
                <a:lnTo>
                  <a:pt x="315592" y="795441"/>
                </a:lnTo>
                <a:lnTo>
                  <a:pt x="245813" y="762166"/>
                </a:lnTo>
                <a:lnTo>
                  <a:pt x="197444" y="731663"/>
                </a:lnTo>
                <a:lnTo>
                  <a:pt x="166915" y="709084"/>
                </a:lnTo>
                <a:lnTo>
                  <a:pt x="138766" y="684523"/>
                </a:lnTo>
                <a:lnTo>
                  <a:pt x="112202" y="657982"/>
                </a:lnTo>
                <a:lnTo>
                  <a:pt x="88017" y="629460"/>
                </a:lnTo>
                <a:lnTo>
                  <a:pt x="66211" y="599354"/>
                </a:lnTo>
                <a:lnTo>
                  <a:pt x="46784" y="566871"/>
                </a:lnTo>
                <a:lnTo>
                  <a:pt x="29736" y="532407"/>
                </a:lnTo>
                <a:lnTo>
                  <a:pt x="15859" y="496755"/>
                </a:lnTo>
                <a:lnTo>
                  <a:pt x="4758" y="458726"/>
                </a:lnTo>
                <a:lnTo>
                  <a:pt x="397" y="438523"/>
                </a:lnTo>
                <a:lnTo>
                  <a:pt x="0" y="434957"/>
                </a:lnTo>
                <a:lnTo>
                  <a:pt x="3172" y="429808"/>
                </a:lnTo>
                <a:lnTo>
                  <a:pt x="5551" y="428223"/>
                </a:lnTo>
                <a:lnTo>
                  <a:pt x="3172" y="414358"/>
                </a:lnTo>
                <a:lnTo>
                  <a:pt x="1190" y="386233"/>
                </a:lnTo>
                <a:lnTo>
                  <a:pt x="1586" y="358107"/>
                </a:lnTo>
                <a:lnTo>
                  <a:pt x="5154" y="329585"/>
                </a:lnTo>
                <a:lnTo>
                  <a:pt x="12291" y="301856"/>
                </a:lnTo>
                <a:lnTo>
                  <a:pt x="22599" y="275711"/>
                </a:lnTo>
                <a:lnTo>
                  <a:pt x="36079" y="250754"/>
                </a:lnTo>
                <a:lnTo>
                  <a:pt x="52335" y="228175"/>
                </a:lnTo>
                <a:lnTo>
                  <a:pt x="62246" y="217479"/>
                </a:lnTo>
                <a:lnTo>
                  <a:pt x="71365" y="208764"/>
                </a:lnTo>
                <a:lnTo>
                  <a:pt x="91585" y="193711"/>
                </a:lnTo>
                <a:lnTo>
                  <a:pt x="124493" y="175092"/>
                </a:lnTo>
                <a:lnTo>
                  <a:pt x="147488" y="166377"/>
                </a:lnTo>
                <a:lnTo>
                  <a:pt x="163347" y="146571"/>
                </a:lnTo>
                <a:lnTo>
                  <a:pt x="199822" y="110522"/>
                </a:lnTo>
                <a:lnTo>
                  <a:pt x="239866" y="79624"/>
                </a:lnTo>
                <a:lnTo>
                  <a:pt x="283082" y="53875"/>
                </a:lnTo>
                <a:lnTo>
                  <a:pt x="305681" y="43575"/>
                </a:lnTo>
                <a:lnTo>
                  <a:pt x="324315" y="36445"/>
                </a:lnTo>
                <a:lnTo>
                  <a:pt x="362376" y="23768"/>
                </a:lnTo>
                <a:lnTo>
                  <a:pt x="402024" y="13865"/>
                </a:lnTo>
                <a:lnTo>
                  <a:pt x="442464" y="673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2" algn="just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</a:t>
            </a:r>
            <a:r>
              <a:rPr lang="es-EC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R= 35%</a:t>
            </a:r>
            <a:endParaRPr lang="es-EC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118542" y="116632"/>
            <a:ext cx="3176865" cy="830939"/>
            <a:chOff x="201809" y="167228"/>
            <a:chExt cx="3176865" cy="830939"/>
          </a:xfrm>
        </p:grpSpPr>
        <p:grpSp>
          <p:nvGrpSpPr>
            <p:cNvPr id="19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22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0" name="TextBox 18"/>
            <p:cNvSpPr txBox="1"/>
            <p:nvPr/>
          </p:nvSpPr>
          <p:spPr>
            <a:xfrm>
              <a:off x="1336658" y="228756"/>
              <a:ext cx="185876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MODELO</a:t>
              </a:r>
              <a:r>
                <a:rPr lang="en-US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LINEAL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236373" y="344837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156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51152679"/>
              </p:ext>
            </p:extLst>
          </p:nvPr>
        </p:nvGraphicFramePr>
        <p:xfrm>
          <a:off x="262558" y="1392847"/>
          <a:ext cx="5040560" cy="35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5879182" y="980728"/>
            <a:ext cx="5641168" cy="2236894"/>
            <a:chOff x="5879182" y="967036"/>
            <a:chExt cx="5641168" cy="2236894"/>
          </a:xfrm>
        </p:grpSpPr>
        <p:cxnSp>
          <p:nvCxnSpPr>
            <p:cNvPr id="4" name="Conector recto 3"/>
            <p:cNvCxnSpPr/>
            <p:nvPr/>
          </p:nvCxnSpPr>
          <p:spPr>
            <a:xfrm>
              <a:off x="5879182" y="1700808"/>
              <a:ext cx="5641168" cy="0"/>
            </a:xfrm>
            <a:prstGeom prst="line">
              <a:avLst/>
            </a:prstGeom>
            <a:ln>
              <a:solidFill>
                <a:schemeClr val="accent5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cto 4"/>
            <p:cNvCxnSpPr/>
            <p:nvPr/>
          </p:nvCxnSpPr>
          <p:spPr>
            <a:xfrm flipH="1">
              <a:off x="8441535" y="967036"/>
              <a:ext cx="29936" cy="2236894"/>
            </a:xfrm>
            <a:prstGeom prst="line">
              <a:avLst/>
            </a:prstGeom>
            <a:ln>
              <a:solidFill>
                <a:schemeClr val="accent5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ángulo 5"/>
            <p:cNvSpPr/>
            <p:nvPr/>
          </p:nvSpPr>
          <p:spPr>
            <a:xfrm>
              <a:off x="6425311" y="1173191"/>
              <a:ext cx="20162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Variables Entrada</a:t>
              </a:r>
              <a:endPara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8665977" y="1139690"/>
              <a:ext cx="20162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Variables Excluidas</a:t>
              </a:r>
              <a:endPara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ángulo 7"/>
                <p:cNvSpPr/>
                <p:nvPr/>
              </p:nvSpPr>
              <p:spPr>
                <a:xfrm>
                  <a:off x="5879182" y="1895298"/>
                  <a:ext cx="2448272" cy="11016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s-EC" sz="16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s-ES" sz="1600" dirty="0" smtClean="0">
                      <a:solidFill>
                        <a:schemeClr val="bg2">
                          <a:lumMod val="10000"/>
                        </a:schemeClr>
                      </a:solidFill>
                      <a:latin typeface="Calibri" panose="020F0502020204030204" pitchFamily="34" charset="0"/>
                    </a:rPr>
                    <a:t>= Endeudamiento del activo fijo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s-EC" sz="16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s-ES" sz="1600" dirty="0" smtClean="0">
                      <a:solidFill>
                        <a:schemeClr val="bg2">
                          <a:lumMod val="10000"/>
                        </a:schemeClr>
                      </a:solidFill>
                      <a:latin typeface="Calibri" panose="020F0502020204030204" pitchFamily="34" charset="0"/>
                    </a:rPr>
                    <a:t>= Endeudamiento del activo</a:t>
                  </a:r>
                </a:p>
              </p:txBody>
            </p:sp>
          </mc:Choice>
          <mc:Fallback xmlns="">
            <p:sp>
              <p:nvSpPr>
                <p:cNvPr id="8" name="Rectángulo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9182" y="1895298"/>
                  <a:ext cx="2448272" cy="1101648"/>
                </a:xfrm>
                <a:prstGeom prst="rect">
                  <a:avLst/>
                </a:prstGeom>
                <a:blipFill>
                  <a:blip r:embed="rId7"/>
                  <a:stretch>
                    <a:fillRect l="-995" t="-1657" r="-3234" b="-3867"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ángulo 8"/>
            <p:cNvSpPr/>
            <p:nvPr/>
          </p:nvSpPr>
          <p:spPr>
            <a:xfrm>
              <a:off x="8847652" y="1880491"/>
              <a:ext cx="244827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Endeudamiento del patrimonio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Apalancamiento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Apalancamiento financiero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6151765" y="3766728"/>
                <a:ext cx="4639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𝑃𝑟𝑢𝑒𝑏𝑎</m:t>
                      </m:r>
                      <m:r>
                        <a:rPr lang="es-EC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 á</m:t>
                      </m:r>
                      <m:r>
                        <a:rPr lang="es-EC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𝑐𝑖𝑑𝑎</m:t>
                      </m:r>
                      <m:r>
                        <a:rPr lang="es-EC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=1.645+0.076</m:t>
                      </m:r>
                      <m:sSub>
                        <m:sSubPr>
                          <m:ctrlPr>
                            <a:rPr lang="es-EC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C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C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−0.706</m:t>
                      </m:r>
                      <m:sSub>
                        <m:sSubPr>
                          <m:ctrlPr>
                            <a:rPr lang="es-EC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C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765" y="3766728"/>
                <a:ext cx="4639411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B9E65F5C-7FA4-4C65-88D4-7855AACE471C}"/>
              </a:ext>
            </a:extLst>
          </p:cNvPr>
          <p:cNvSpPr>
            <a:spLocks/>
          </p:cNvSpPr>
          <p:nvPr/>
        </p:nvSpPr>
        <p:spPr bwMode="auto">
          <a:xfrm>
            <a:off x="7073763" y="4862839"/>
            <a:ext cx="2998025" cy="674447"/>
          </a:xfrm>
          <a:custGeom>
            <a:avLst/>
            <a:gdLst>
              <a:gd name="connsiteX0" fmla="*/ 1087005 w 1173163"/>
              <a:gd name="connsiteY0" fmla="*/ 338137 h 850900"/>
              <a:gd name="connsiteX1" fmla="*/ 1087799 w 1173163"/>
              <a:gd name="connsiteY1" fmla="*/ 340913 h 850900"/>
              <a:gd name="connsiteX2" fmla="*/ 1087799 w 1173163"/>
              <a:gd name="connsiteY2" fmla="*/ 343292 h 850900"/>
              <a:gd name="connsiteX3" fmla="*/ 1092168 w 1173163"/>
              <a:gd name="connsiteY3" fmla="*/ 377792 h 850900"/>
              <a:gd name="connsiteX4" fmla="*/ 1093360 w 1173163"/>
              <a:gd name="connsiteY4" fmla="*/ 433706 h 850900"/>
              <a:gd name="connsiteX5" fmla="*/ 1090579 w 1173163"/>
              <a:gd name="connsiteY5" fmla="*/ 471775 h 850900"/>
              <a:gd name="connsiteX6" fmla="*/ 1085019 w 1173163"/>
              <a:gd name="connsiteY6" fmla="*/ 509844 h 850900"/>
              <a:gd name="connsiteX7" fmla="*/ 1076281 w 1173163"/>
              <a:gd name="connsiteY7" fmla="*/ 547516 h 850900"/>
              <a:gd name="connsiteX8" fmla="*/ 1063969 w 1173163"/>
              <a:gd name="connsiteY8" fmla="*/ 582412 h 850900"/>
              <a:gd name="connsiteX9" fmla="*/ 1048081 w 1173163"/>
              <a:gd name="connsiteY9" fmla="*/ 614533 h 850900"/>
              <a:gd name="connsiteX10" fmla="*/ 1038152 w 1173163"/>
              <a:gd name="connsiteY10" fmla="*/ 629205 h 850900"/>
              <a:gd name="connsiteX11" fmla="*/ 1027428 w 1173163"/>
              <a:gd name="connsiteY11" fmla="*/ 643878 h 850900"/>
              <a:gd name="connsiteX12" fmla="*/ 1001215 w 1173163"/>
              <a:gd name="connsiteY12" fmla="*/ 668860 h 850900"/>
              <a:gd name="connsiteX13" fmla="*/ 970632 w 1173163"/>
              <a:gd name="connsiteY13" fmla="*/ 688688 h 850900"/>
              <a:gd name="connsiteX14" fmla="*/ 937666 w 1173163"/>
              <a:gd name="connsiteY14" fmla="*/ 705343 h 850900"/>
              <a:gd name="connsiteX15" fmla="*/ 884445 w 1173163"/>
              <a:gd name="connsiteY15" fmla="*/ 723584 h 850900"/>
              <a:gd name="connsiteX16" fmla="*/ 810967 w 1173163"/>
              <a:gd name="connsiteY16" fmla="*/ 740636 h 850900"/>
              <a:gd name="connsiteX17" fmla="*/ 776810 w 1173163"/>
              <a:gd name="connsiteY17" fmla="*/ 746981 h 850900"/>
              <a:gd name="connsiteX18" fmla="*/ 737886 w 1173163"/>
              <a:gd name="connsiteY18" fmla="*/ 753325 h 850900"/>
              <a:gd name="connsiteX19" fmla="*/ 660834 w 1173163"/>
              <a:gd name="connsiteY19" fmla="*/ 762843 h 850900"/>
              <a:gd name="connsiteX20" fmla="*/ 582987 w 1173163"/>
              <a:gd name="connsiteY20" fmla="*/ 766015 h 850900"/>
              <a:gd name="connsiteX21" fmla="*/ 504744 w 1173163"/>
              <a:gd name="connsiteY21" fmla="*/ 762050 h 850900"/>
              <a:gd name="connsiteX22" fmla="*/ 466217 w 1173163"/>
              <a:gd name="connsiteY22" fmla="*/ 757688 h 850900"/>
              <a:gd name="connsiteX23" fmla="*/ 441990 w 1173163"/>
              <a:gd name="connsiteY23" fmla="*/ 754515 h 850900"/>
              <a:gd name="connsiteX24" fmla="*/ 392740 w 1173163"/>
              <a:gd name="connsiteY24" fmla="*/ 744601 h 850900"/>
              <a:gd name="connsiteX25" fmla="*/ 342298 w 1173163"/>
              <a:gd name="connsiteY25" fmla="*/ 731515 h 850900"/>
              <a:gd name="connsiteX26" fmla="*/ 291857 w 1173163"/>
              <a:gd name="connsiteY26" fmla="*/ 714464 h 850900"/>
              <a:gd name="connsiteX27" fmla="*/ 241812 w 1173163"/>
              <a:gd name="connsiteY27" fmla="*/ 693446 h 850900"/>
              <a:gd name="connsiteX28" fmla="*/ 194548 w 1173163"/>
              <a:gd name="connsiteY28" fmla="*/ 668860 h 850900"/>
              <a:gd name="connsiteX29" fmla="*/ 149667 w 1173163"/>
              <a:gd name="connsiteY29" fmla="*/ 640309 h 850900"/>
              <a:gd name="connsiteX30" fmla="*/ 108361 w 1173163"/>
              <a:gd name="connsiteY30" fmla="*/ 607395 h 850900"/>
              <a:gd name="connsiteX31" fmla="*/ 90488 w 1173163"/>
              <a:gd name="connsiteY31" fmla="*/ 589550 h 850900"/>
              <a:gd name="connsiteX32" fmla="*/ 110347 w 1173163"/>
              <a:gd name="connsiteY32" fmla="*/ 615326 h 850900"/>
              <a:gd name="connsiteX33" fmla="*/ 156419 w 1173163"/>
              <a:gd name="connsiteY33" fmla="*/ 662912 h 850900"/>
              <a:gd name="connsiteX34" fmla="*/ 207655 w 1173163"/>
              <a:gd name="connsiteY34" fmla="*/ 704153 h 850900"/>
              <a:gd name="connsiteX35" fmla="*/ 264849 w 1173163"/>
              <a:gd name="connsiteY35" fmla="*/ 739446 h 850900"/>
              <a:gd name="connsiteX36" fmla="*/ 326411 w 1173163"/>
              <a:gd name="connsiteY36" fmla="*/ 768394 h 850900"/>
              <a:gd name="connsiteX37" fmla="*/ 390754 w 1173163"/>
              <a:gd name="connsiteY37" fmla="*/ 791394 h 850900"/>
              <a:gd name="connsiteX38" fmla="*/ 457877 w 1173163"/>
              <a:gd name="connsiteY38" fmla="*/ 808049 h 850900"/>
              <a:gd name="connsiteX39" fmla="*/ 526985 w 1173163"/>
              <a:gd name="connsiteY39" fmla="*/ 818756 h 850900"/>
              <a:gd name="connsiteX40" fmla="*/ 596491 w 1173163"/>
              <a:gd name="connsiteY40" fmla="*/ 822325 h 850900"/>
              <a:gd name="connsiteX41" fmla="*/ 665600 w 1173163"/>
              <a:gd name="connsiteY41" fmla="*/ 819946 h 850900"/>
              <a:gd name="connsiteX42" fmla="*/ 733915 w 1173163"/>
              <a:gd name="connsiteY42" fmla="*/ 811222 h 850900"/>
              <a:gd name="connsiteX43" fmla="*/ 800243 w 1173163"/>
              <a:gd name="connsiteY43" fmla="*/ 794963 h 850900"/>
              <a:gd name="connsiteX44" fmla="*/ 864189 w 1173163"/>
              <a:gd name="connsiteY44" fmla="*/ 773153 h 850900"/>
              <a:gd name="connsiteX45" fmla="*/ 924559 w 1173163"/>
              <a:gd name="connsiteY45" fmla="*/ 743808 h 850900"/>
              <a:gd name="connsiteX46" fmla="*/ 980164 w 1173163"/>
              <a:gd name="connsiteY46" fmla="*/ 707722 h 850900"/>
              <a:gd name="connsiteX47" fmla="*/ 1029811 w 1173163"/>
              <a:gd name="connsiteY47" fmla="*/ 664895 h 850900"/>
              <a:gd name="connsiteX48" fmla="*/ 1052450 w 1173163"/>
              <a:gd name="connsiteY48" fmla="*/ 641102 h 850900"/>
              <a:gd name="connsiteX49" fmla="*/ 1064763 w 1173163"/>
              <a:gd name="connsiteY49" fmla="*/ 626033 h 850900"/>
              <a:gd name="connsiteX50" fmla="*/ 1088196 w 1173163"/>
              <a:gd name="connsiteY50" fmla="*/ 594705 h 850900"/>
              <a:gd name="connsiteX51" fmla="*/ 1107261 w 1173163"/>
              <a:gd name="connsiteY51" fmla="*/ 561792 h 850900"/>
              <a:gd name="connsiteX52" fmla="*/ 1121956 w 1173163"/>
              <a:gd name="connsiteY52" fmla="*/ 527292 h 850900"/>
              <a:gd name="connsiteX53" fmla="*/ 1131886 w 1173163"/>
              <a:gd name="connsiteY53" fmla="*/ 491999 h 850900"/>
              <a:gd name="connsiteX54" fmla="*/ 1135063 w 1173163"/>
              <a:gd name="connsiteY54" fmla="*/ 455913 h 850900"/>
              <a:gd name="connsiteX55" fmla="*/ 1130297 w 1173163"/>
              <a:gd name="connsiteY55" fmla="*/ 419430 h 850900"/>
              <a:gd name="connsiteX56" fmla="*/ 1116793 w 1173163"/>
              <a:gd name="connsiteY56" fmla="*/ 382947 h 850900"/>
              <a:gd name="connsiteX57" fmla="*/ 1106466 w 1173163"/>
              <a:gd name="connsiteY57" fmla="*/ 365103 h 850900"/>
              <a:gd name="connsiteX58" fmla="*/ 1097331 w 1173163"/>
              <a:gd name="connsiteY58" fmla="*/ 351223 h 850900"/>
              <a:gd name="connsiteX59" fmla="*/ 580258 w 1173163"/>
              <a:gd name="connsiteY59" fmla="*/ 127000 h 850900"/>
              <a:gd name="connsiteX60" fmla="*/ 539745 w 1173163"/>
              <a:gd name="connsiteY60" fmla="*/ 127397 h 850900"/>
              <a:gd name="connsiteX61" fmla="*/ 460707 w 1173163"/>
              <a:gd name="connsiteY61" fmla="*/ 134536 h 850900"/>
              <a:gd name="connsiteX62" fmla="*/ 382065 w 1173163"/>
              <a:gd name="connsiteY62" fmla="*/ 146831 h 850900"/>
              <a:gd name="connsiteX63" fmla="*/ 303820 w 1173163"/>
              <a:gd name="connsiteY63" fmla="*/ 163886 h 850900"/>
              <a:gd name="connsiteX64" fmla="*/ 264499 w 1173163"/>
              <a:gd name="connsiteY64" fmla="*/ 172611 h 850900"/>
              <a:gd name="connsiteX65" fmla="*/ 236300 w 1173163"/>
              <a:gd name="connsiteY65" fmla="*/ 179354 h 850900"/>
              <a:gd name="connsiteX66" fmla="*/ 180694 w 1173163"/>
              <a:gd name="connsiteY66" fmla="*/ 194425 h 850900"/>
              <a:gd name="connsiteX67" fmla="*/ 154481 w 1173163"/>
              <a:gd name="connsiteY67" fmla="*/ 203548 h 850900"/>
              <a:gd name="connsiteX68" fmla="*/ 144551 w 1173163"/>
              <a:gd name="connsiteY68" fmla="*/ 219412 h 850900"/>
              <a:gd name="connsiteX69" fmla="*/ 127075 w 1173163"/>
              <a:gd name="connsiteY69" fmla="*/ 252332 h 850900"/>
              <a:gd name="connsiteX70" fmla="*/ 114365 w 1173163"/>
              <a:gd name="connsiteY70" fmla="*/ 286837 h 850900"/>
              <a:gd name="connsiteX71" fmla="*/ 104833 w 1173163"/>
              <a:gd name="connsiteY71" fmla="*/ 322136 h 850900"/>
              <a:gd name="connsiteX72" fmla="*/ 100464 w 1173163"/>
              <a:gd name="connsiteY72" fmla="*/ 358625 h 850900"/>
              <a:gd name="connsiteX73" fmla="*/ 100464 w 1173163"/>
              <a:gd name="connsiteY73" fmla="*/ 395114 h 850900"/>
              <a:gd name="connsiteX74" fmla="*/ 105230 w 1173163"/>
              <a:gd name="connsiteY74" fmla="*/ 431603 h 850900"/>
              <a:gd name="connsiteX75" fmla="*/ 116351 w 1173163"/>
              <a:gd name="connsiteY75" fmla="*/ 468092 h 850900"/>
              <a:gd name="connsiteX76" fmla="*/ 123898 w 1173163"/>
              <a:gd name="connsiteY76" fmla="*/ 486336 h 850900"/>
              <a:gd name="connsiteX77" fmla="*/ 125486 w 1173163"/>
              <a:gd name="connsiteY77" fmla="*/ 491492 h 850900"/>
              <a:gd name="connsiteX78" fmla="*/ 122309 w 1173163"/>
              <a:gd name="connsiteY78" fmla="*/ 499425 h 850900"/>
              <a:gd name="connsiteX79" fmla="*/ 115160 w 1173163"/>
              <a:gd name="connsiteY79" fmla="*/ 503787 h 850900"/>
              <a:gd name="connsiteX80" fmla="*/ 106819 w 1173163"/>
              <a:gd name="connsiteY80" fmla="*/ 502201 h 850900"/>
              <a:gd name="connsiteX81" fmla="*/ 104039 w 1173163"/>
              <a:gd name="connsiteY81" fmla="*/ 498235 h 850900"/>
              <a:gd name="connsiteX82" fmla="*/ 95301 w 1173163"/>
              <a:gd name="connsiteY82" fmla="*/ 481180 h 850900"/>
              <a:gd name="connsiteX83" fmla="*/ 82194 w 1173163"/>
              <a:gd name="connsiteY83" fmla="*/ 447071 h 850900"/>
              <a:gd name="connsiteX84" fmla="*/ 74647 w 1173163"/>
              <a:gd name="connsiteY84" fmla="*/ 412565 h 850900"/>
              <a:gd name="connsiteX85" fmla="*/ 71073 w 1173163"/>
              <a:gd name="connsiteY85" fmla="*/ 378456 h 850900"/>
              <a:gd name="connsiteX86" fmla="*/ 71867 w 1173163"/>
              <a:gd name="connsiteY86" fmla="*/ 343950 h 850900"/>
              <a:gd name="connsiteX87" fmla="*/ 77825 w 1173163"/>
              <a:gd name="connsiteY87" fmla="*/ 309841 h 850900"/>
              <a:gd name="connsiteX88" fmla="*/ 86563 w 1173163"/>
              <a:gd name="connsiteY88" fmla="*/ 276525 h 850900"/>
              <a:gd name="connsiteX89" fmla="*/ 99272 w 1173163"/>
              <a:gd name="connsiteY89" fmla="*/ 244003 h 850900"/>
              <a:gd name="connsiteX90" fmla="*/ 106819 w 1173163"/>
              <a:gd name="connsiteY90" fmla="*/ 228138 h 850900"/>
              <a:gd name="connsiteX91" fmla="*/ 96492 w 1173163"/>
              <a:gd name="connsiteY91" fmla="*/ 235277 h 850900"/>
              <a:gd name="connsiteX92" fmla="*/ 78222 w 1173163"/>
              <a:gd name="connsiteY92" fmla="*/ 252728 h 850900"/>
              <a:gd name="connsiteX93" fmla="*/ 61540 w 1173163"/>
              <a:gd name="connsiteY93" fmla="*/ 272956 h 850900"/>
              <a:gd name="connsiteX94" fmla="*/ 48831 w 1173163"/>
              <a:gd name="connsiteY94" fmla="*/ 297149 h 850900"/>
              <a:gd name="connsiteX95" fmla="*/ 43270 w 1173163"/>
              <a:gd name="connsiteY95" fmla="*/ 310238 h 850900"/>
              <a:gd name="connsiteX96" fmla="*/ 38107 w 1173163"/>
              <a:gd name="connsiteY96" fmla="*/ 326499 h 850900"/>
              <a:gd name="connsiteX97" fmla="*/ 31752 w 1173163"/>
              <a:gd name="connsiteY97" fmla="*/ 358229 h 850900"/>
              <a:gd name="connsiteX98" fmla="*/ 30163 w 1173163"/>
              <a:gd name="connsiteY98" fmla="*/ 389958 h 850900"/>
              <a:gd name="connsiteX99" fmla="*/ 33341 w 1173163"/>
              <a:gd name="connsiteY99" fmla="*/ 421291 h 850900"/>
              <a:gd name="connsiteX100" fmla="*/ 40490 w 1173163"/>
              <a:gd name="connsiteY100" fmla="*/ 452227 h 850900"/>
              <a:gd name="connsiteX101" fmla="*/ 52008 w 1173163"/>
              <a:gd name="connsiteY101" fmla="*/ 481973 h 850900"/>
              <a:gd name="connsiteX102" fmla="*/ 66307 w 1173163"/>
              <a:gd name="connsiteY102" fmla="*/ 510927 h 850900"/>
              <a:gd name="connsiteX103" fmla="*/ 84180 w 1173163"/>
              <a:gd name="connsiteY103" fmla="*/ 537500 h 850900"/>
              <a:gd name="connsiteX104" fmla="*/ 94506 w 1173163"/>
              <a:gd name="connsiteY104" fmla="*/ 550588 h 850900"/>
              <a:gd name="connsiteX105" fmla="*/ 106025 w 1173163"/>
              <a:gd name="connsiteY105" fmla="*/ 563280 h 850900"/>
              <a:gd name="connsiteX106" fmla="*/ 129458 w 1173163"/>
              <a:gd name="connsiteY106" fmla="*/ 587870 h 850900"/>
              <a:gd name="connsiteX107" fmla="*/ 168779 w 1173163"/>
              <a:gd name="connsiteY107" fmla="*/ 620790 h 850900"/>
              <a:gd name="connsiteX108" fmla="*/ 226370 w 1173163"/>
              <a:gd name="connsiteY108" fmla="*/ 657279 h 850900"/>
              <a:gd name="connsiteX109" fmla="*/ 288727 w 1173163"/>
              <a:gd name="connsiteY109" fmla="*/ 686628 h 850900"/>
              <a:gd name="connsiteX110" fmla="*/ 354659 w 1173163"/>
              <a:gd name="connsiteY110" fmla="*/ 709236 h 850900"/>
              <a:gd name="connsiteX111" fmla="*/ 422577 w 1173163"/>
              <a:gd name="connsiteY111" fmla="*/ 725100 h 850900"/>
              <a:gd name="connsiteX112" fmla="*/ 490892 w 1173163"/>
              <a:gd name="connsiteY112" fmla="*/ 735016 h 850900"/>
              <a:gd name="connsiteX113" fmla="*/ 558810 w 1173163"/>
              <a:gd name="connsiteY113" fmla="*/ 739775 h 850900"/>
              <a:gd name="connsiteX114" fmla="*/ 592570 w 1173163"/>
              <a:gd name="connsiteY114" fmla="*/ 739775 h 850900"/>
              <a:gd name="connsiteX115" fmla="*/ 627522 w 1173163"/>
              <a:gd name="connsiteY115" fmla="*/ 738585 h 850900"/>
              <a:gd name="connsiteX116" fmla="*/ 697029 w 1173163"/>
              <a:gd name="connsiteY116" fmla="*/ 733033 h 850900"/>
              <a:gd name="connsiteX117" fmla="*/ 766535 w 1173163"/>
              <a:gd name="connsiteY117" fmla="*/ 722324 h 850900"/>
              <a:gd name="connsiteX118" fmla="*/ 834850 w 1173163"/>
              <a:gd name="connsiteY118" fmla="*/ 706856 h 850900"/>
              <a:gd name="connsiteX119" fmla="*/ 868213 w 1173163"/>
              <a:gd name="connsiteY119" fmla="*/ 697337 h 850900"/>
              <a:gd name="connsiteX120" fmla="*/ 888072 w 1173163"/>
              <a:gd name="connsiteY120" fmla="*/ 691784 h 850900"/>
              <a:gd name="connsiteX121" fmla="*/ 925407 w 1173163"/>
              <a:gd name="connsiteY121" fmla="*/ 679093 h 850900"/>
              <a:gd name="connsiteX122" fmla="*/ 961551 w 1173163"/>
              <a:gd name="connsiteY122" fmla="*/ 662038 h 850900"/>
              <a:gd name="connsiteX123" fmla="*/ 993325 w 1173163"/>
              <a:gd name="connsiteY123" fmla="*/ 639034 h 850900"/>
              <a:gd name="connsiteX124" fmla="*/ 1007227 w 1173163"/>
              <a:gd name="connsiteY124" fmla="*/ 623963 h 850900"/>
              <a:gd name="connsiteX125" fmla="*/ 1017156 w 1173163"/>
              <a:gd name="connsiteY125" fmla="*/ 611271 h 850900"/>
              <a:gd name="connsiteX126" fmla="*/ 1032646 w 1173163"/>
              <a:gd name="connsiteY126" fmla="*/ 582714 h 850900"/>
              <a:gd name="connsiteX127" fmla="*/ 1043767 w 1173163"/>
              <a:gd name="connsiteY127" fmla="*/ 552571 h 850900"/>
              <a:gd name="connsiteX128" fmla="*/ 1051711 w 1173163"/>
              <a:gd name="connsiteY128" fmla="*/ 520842 h 850900"/>
              <a:gd name="connsiteX129" fmla="*/ 1054888 w 1173163"/>
              <a:gd name="connsiteY129" fmla="*/ 504581 h 850900"/>
              <a:gd name="connsiteX130" fmla="*/ 1058860 w 1173163"/>
              <a:gd name="connsiteY130" fmla="*/ 479197 h 850900"/>
              <a:gd name="connsiteX131" fmla="*/ 1063626 w 1173163"/>
              <a:gd name="connsiteY131" fmla="*/ 427240 h 850900"/>
              <a:gd name="connsiteX132" fmla="*/ 1062832 w 1173163"/>
              <a:gd name="connsiteY132" fmla="*/ 374490 h 850900"/>
              <a:gd name="connsiteX133" fmla="*/ 1055285 w 1173163"/>
              <a:gd name="connsiteY133" fmla="*/ 323723 h 850900"/>
              <a:gd name="connsiteX134" fmla="*/ 1048136 w 1173163"/>
              <a:gd name="connsiteY134" fmla="*/ 299133 h 850900"/>
              <a:gd name="connsiteX135" fmla="*/ 1027880 w 1173163"/>
              <a:gd name="connsiteY135" fmla="*/ 283664 h 850900"/>
              <a:gd name="connsiteX136" fmla="*/ 985382 w 1173163"/>
              <a:gd name="connsiteY136" fmla="*/ 255901 h 850900"/>
              <a:gd name="connsiteX137" fmla="*/ 917067 w 1173163"/>
              <a:gd name="connsiteY137" fmla="*/ 220602 h 850900"/>
              <a:gd name="connsiteX138" fmla="*/ 872582 w 1173163"/>
              <a:gd name="connsiteY138" fmla="*/ 199978 h 850900"/>
              <a:gd name="connsiteX139" fmla="*/ 837631 w 1173163"/>
              <a:gd name="connsiteY139" fmla="*/ 184113 h 850900"/>
              <a:gd name="connsiteX140" fmla="*/ 766535 w 1173163"/>
              <a:gd name="connsiteY140" fmla="*/ 157936 h 850900"/>
              <a:gd name="connsiteX141" fmla="*/ 693454 w 1173163"/>
              <a:gd name="connsiteY141" fmla="*/ 138899 h 850900"/>
              <a:gd name="connsiteX142" fmla="*/ 618784 w 1173163"/>
              <a:gd name="connsiteY142" fmla="*/ 128587 h 850900"/>
              <a:gd name="connsiteX143" fmla="*/ 517457 w 1173163"/>
              <a:gd name="connsiteY143" fmla="*/ 28575 h 850900"/>
              <a:gd name="connsiteX144" fmla="*/ 450483 w 1173163"/>
              <a:gd name="connsiteY144" fmla="*/ 33725 h 850900"/>
              <a:gd name="connsiteX145" fmla="*/ 384698 w 1173163"/>
              <a:gd name="connsiteY145" fmla="*/ 46796 h 850900"/>
              <a:gd name="connsiteX146" fmla="*/ 322083 w 1173163"/>
              <a:gd name="connsiteY146" fmla="*/ 67393 h 850900"/>
              <a:gd name="connsiteX147" fmla="*/ 291964 w 1173163"/>
              <a:gd name="connsiteY147" fmla="*/ 81256 h 850900"/>
              <a:gd name="connsiteX148" fmla="*/ 266601 w 1173163"/>
              <a:gd name="connsiteY148" fmla="*/ 95119 h 850900"/>
              <a:gd name="connsiteX149" fmla="*/ 219838 w 1173163"/>
              <a:gd name="connsiteY149" fmla="*/ 129580 h 850900"/>
              <a:gd name="connsiteX150" fmla="*/ 198438 w 1173163"/>
              <a:gd name="connsiteY150" fmla="*/ 149385 h 850900"/>
              <a:gd name="connsiteX151" fmla="*/ 240842 w 1173163"/>
              <a:gd name="connsiteY151" fmla="*/ 138690 h 850900"/>
              <a:gd name="connsiteX152" fmla="*/ 324460 w 1173163"/>
              <a:gd name="connsiteY152" fmla="*/ 119281 h 850900"/>
              <a:gd name="connsiteX153" fmla="*/ 366468 w 1173163"/>
              <a:gd name="connsiteY153" fmla="*/ 110963 h 850900"/>
              <a:gd name="connsiteX154" fmla="*/ 409268 w 1173163"/>
              <a:gd name="connsiteY154" fmla="*/ 102645 h 850900"/>
              <a:gd name="connsiteX155" fmla="*/ 496057 w 1173163"/>
              <a:gd name="connsiteY155" fmla="*/ 91951 h 850900"/>
              <a:gd name="connsiteX156" fmla="*/ 582846 w 1173163"/>
              <a:gd name="connsiteY156" fmla="*/ 87990 h 850900"/>
              <a:gd name="connsiteX157" fmla="*/ 648235 w 1173163"/>
              <a:gd name="connsiteY157" fmla="*/ 91951 h 850900"/>
              <a:gd name="connsiteX158" fmla="*/ 691035 w 1173163"/>
              <a:gd name="connsiteY158" fmla="*/ 97892 h 850900"/>
              <a:gd name="connsiteX159" fmla="*/ 712831 w 1173163"/>
              <a:gd name="connsiteY159" fmla="*/ 102249 h 850900"/>
              <a:gd name="connsiteX160" fmla="*/ 751668 w 1173163"/>
              <a:gd name="connsiteY160" fmla="*/ 111359 h 850900"/>
              <a:gd name="connsiteX161" fmla="*/ 829739 w 1173163"/>
              <a:gd name="connsiteY161" fmla="*/ 137502 h 850900"/>
              <a:gd name="connsiteX162" fmla="*/ 906620 w 1173163"/>
              <a:gd name="connsiteY162" fmla="*/ 170378 h 850900"/>
              <a:gd name="connsiteX163" fmla="*/ 979935 w 1173163"/>
              <a:gd name="connsiteY163" fmla="*/ 209591 h 850900"/>
              <a:gd name="connsiteX164" fmla="*/ 1014413 w 1173163"/>
              <a:gd name="connsiteY164" fmla="*/ 230188 h 850900"/>
              <a:gd name="connsiteX165" fmla="*/ 1011639 w 1173163"/>
              <a:gd name="connsiteY165" fmla="*/ 225831 h 850900"/>
              <a:gd name="connsiteX166" fmla="*/ 1008469 w 1173163"/>
              <a:gd name="connsiteY166" fmla="*/ 221870 h 850900"/>
              <a:gd name="connsiteX167" fmla="*/ 999354 w 1173163"/>
              <a:gd name="connsiteY167" fmla="*/ 209591 h 850900"/>
              <a:gd name="connsiteX168" fmla="*/ 979539 w 1173163"/>
              <a:gd name="connsiteY168" fmla="*/ 187014 h 850900"/>
              <a:gd name="connsiteX169" fmla="*/ 945854 w 1173163"/>
              <a:gd name="connsiteY169" fmla="*/ 156118 h 850900"/>
              <a:gd name="connsiteX170" fmla="*/ 895524 w 1173163"/>
              <a:gd name="connsiteY170" fmla="*/ 121658 h 850900"/>
              <a:gd name="connsiteX171" fmla="*/ 841231 w 1173163"/>
              <a:gd name="connsiteY171" fmla="*/ 93931 h 850900"/>
              <a:gd name="connsiteX172" fmla="*/ 813491 w 1173163"/>
              <a:gd name="connsiteY172" fmla="*/ 82840 h 850900"/>
              <a:gd name="connsiteX173" fmla="*/ 782976 w 1173163"/>
              <a:gd name="connsiteY173" fmla="*/ 71354 h 850900"/>
              <a:gd name="connsiteX174" fmla="*/ 719568 w 1173163"/>
              <a:gd name="connsiteY174" fmla="*/ 52737 h 850900"/>
              <a:gd name="connsiteX175" fmla="*/ 653387 w 1173163"/>
              <a:gd name="connsiteY175" fmla="*/ 38874 h 850900"/>
              <a:gd name="connsiteX176" fmla="*/ 585224 w 1173163"/>
              <a:gd name="connsiteY176" fmla="*/ 30952 h 850900"/>
              <a:gd name="connsiteX177" fmla="*/ 505106 w 1173163"/>
              <a:gd name="connsiteY177" fmla="*/ 0 h 850900"/>
              <a:gd name="connsiteX178" fmla="*/ 590348 w 1173163"/>
              <a:gd name="connsiteY178" fmla="*/ 1189 h 850900"/>
              <a:gd name="connsiteX179" fmla="*/ 675986 w 1173163"/>
              <a:gd name="connsiteY179" fmla="*/ 11884 h 850900"/>
              <a:gd name="connsiteX180" fmla="*/ 759246 w 1173163"/>
              <a:gd name="connsiteY180" fmla="*/ 32087 h 850900"/>
              <a:gd name="connsiteX181" fmla="*/ 818716 w 1173163"/>
              <a:gd name="connsiteY181" fmla="*/ 53082 h 850900"/>
              <a:gd name="connsiteX182" fmla="*/ 856778 w 1173163"/>
              <a:gd name="connsiteY182" fmla="*/ 70116 h 850900"/>
              <a:gd name="connsiteX183" fmla="*/ 893253 w 1173163"/>
              <a:gd name="connsiteY183" fmla="*/ 88339 h 850900"/>
              <a:gd name="connsiteX184" fmla="*/ 927746 w 1173163"/>
              <a:gd name="connsiteY184" fmla="*/ 109334 h 850900"/>
              <a:gd name="connsiteX185" fmla="*/ 943605 w 1173163"/>
              <a:gd name="connsiteY185" fmla="*/ 120822 h 850900"/>
              <a:gd name="connsiteX186" fmla="*/ 963429 w 1173163"/>
              <a:gd name="connsiteY186" fmla="*/ 135479 h 850900"/>
              <a:gd name="connsiteX187" fmla="*/ 999112 w 1173163"/>
              <a:gd name="connsiteY187" fmla="*/ 167962 h 850900"/>
              <a:gd name="connsiteX188" fmla="*/ 1030036 w 1173163"/>
              <a:gd name="connsiteY188" fmla="*/ 204406 h 850900"/>
              <a:gd name="connsiteX189" fmla="*/ 1055014 w 1173163"/>
              <a:gd name="connsiteY189" fmla="*/ 244416 h 850900"/>
              <a:gd name="connsiteX190" fmla="*/ 1064926 w 1173163"/>
              <a:gd name="connsiteY190" fmla="*/ 266204 h 850900"/>
              <a:gd name="connsiteX191" fmla="*/ 1077217 w 1173163"/>
              <a:gd name="connsiteY191" fmla="*/ 276503 h 850900"/>
              <a:gd name="connsiteX192" fmla="*/ 1099816 w 1173163"/>
              <a:gd name="connsiteY192" fmla="*/ 297498 h 850900"/>
              <a:gd name="connsiteX193" fmla="*/ 1120829 w 1173163"/>
              <a:gd name="connsiteY193" fmla="*/ 320870 h 850900"/>
              <a:gd name="connsiteX194" fmla="*/ 1138670 w 1173163"/>
              <a:gd name="connsiteY194" fmla="*/ 346223 h 850900"/>
              <a:gd name="connsiteX195" fmla="*/ 1153736 w 1173163"/>
              <a:gd name="connsiteY195" fmla="*/ 372764 h 850900"/>
              <a:gd name="connsiteX196" fmla="*/ 1164441 w 1173163"/>
              <a:gd name="connsiteY196" fmla="*/ 401286 h 850900"/>
              <a:gd name="connsiteX197" fmla="*/ 1171181 w 1173163"/>
              <a:gd name="connsiteY197" fmla="*/ 430996 h 850900"/>
              <a:gd name="connsiteX198" fmla="*/ 1173163 w 1173163"/>
              <a:gd name="connsiteY198" fmla="*/ 462687 h 850900"/>
              <a:gd name="connsiteX199" fmla="*/ 1171577 w 1173163"/>
              <a:gd name="connsiteY199" fmla="*/ 478532 h 850900"/>
              <a:gd name="connsiteX200" fmla="*/ 1169595 w 1173163"/>
              <a:gd name="connsiteY200" fmla="*/ 496755 h 850900"/>
              <a:gd name="connsiteX201" fmla="*/ 1160476 w 1173163"/>
              <a:gd name="connsiteY201" fmla="*/ 531219 h 850900"/>
              <a:gd name="connsiteX202" fmla="*/ 1146600 w 1173163"/>
              <a:gd name="connsiteY202" fmla="*/ 564890 h 850900"/>
              <a:gd name="connsiteX203" fmla="*/ 1129155 w 1173163"/>
              <a:gd name="connsiteY203" fmla="*/ 597373 h 850900"/>
              <a:gd name="connsiteX204" fmla="*/ 1108142 w 1173163"/>
              <a:gd name="connsiteY204" fmla="*/ 627876 h 850900"/>
              <a:gd name="connsiteX205" fmla="*/ 1084353 w 1173163"/>
              <a:gd name="connsiteY205" fmla="*/ 657190 h 850900"/>
              <a:gd name="connsiteX206" fmla="*/ 1046292 w 1173163"/>
              <a:gd name="connsiteY206" fmla="*/ 696803 h 850900"/>
              <a:gd name="connsiteX207" fmla="*/ 1018935 w 1173163"/>
              <a:gd name="connsiteY207" fmla="*/ 719383 h 850900"/>
              <a:gd name="connsiteX208" fmla="*/ 1004662 w 1173163"/>
              <a:gd name="connsiteY208" fmla="*/ 730871 h 850900"/>
              <a:gd name="connsiteX209" fmla="*/ 974927 w 1173163"/>
              <a:gd name="connsiteY209" fmla="*/ 751866 h 850900"/>
              <a:gd name="connsiteX210" fmla="*/ 926557 w 1173163"/>
              <a:gd name="connsiteY210" fmla="*/ 779596 h 850900"/>
              <a:gd name="connsiteX211" fmla="*/ 857174 w 1173163"/>
              <a:gd name="connsiteY211" fmla="*/ 809306 h 850900"/>
              <a:gd name="connsiteX212" fmla="*/ 782637 w 1173163"/>
              <a:gd name="connsiteY212" fmla="*/ 831490 h 850900"/>
              <a:gd name="connsiteX213" fmla="*/ 705722 w 1173163"/>
              <a:gd name="connsiteY213" fmla="*/ 845354 h 850900"/>
              <a:gd name="connsiteX214" fmla="*/ 626427 w 1173163"/>
              <a:gd name="connsiteY214" fmla="*/ 850900 h 850900"/>
              <a:gd name="connsiteX215" fmla="*/ 546340 w 1173163"/>
              <a:gd name="connsiteY215" fmla="*/ 848920 h 850900"/>
              <a:gd name="connsiteX216" fmla="*/ 467045 w 1173163"/>
              <a:gd name="connsiteY216" fmla="*/ 839016 h 850900"/>
              <a:gd name="connsiteX217" fmla="*/ 389733 w 1173163"/>
              <a:gd name="connsiteY217" fmla="*/ 821190 h 850900"/>
              <a:gd name="connsiteX218" fmla="*/ 315592 w 1173163"/>
              <a:gd name="connsiteY218" fmla="*/ 795441 h 850900"/>
              <a:gd name="connsiteX219" fmla="*/ 245813 w 1173163"/>
              <a:gd name="connsiteY219" fmla="*/ 762166 h 850900"/>
              <a:gd name="connsiteX220" fmla="*/ 197444 w 1173163"/>
              <a:gd name="connsiteY220" fmla="*/ 731663 h 850900"/>
              <a:gd name="connsiteX221" fmla="*/ 166915 w 1173163"/>
              <a:gd name="connsiteY221" fmla="*/ 709084 h 850900"/>
              <a:gd name="connsiteX222" fmla="*/ 138766 w 1173163"/>
              <a:gd name="connsiteY222" fmla="*/ 684523 h 850900"/>
              <a:gd name="connsiteX223" fmla="*/ 112202 w 1173163"/>
              <a:gd name="connsiteY223" fmla="*/ 657982 h 850900"/>
              <a:gd name="connsiteX224" fmla="*/ 88017 w 1173163"/>
              <a:gd name="connsiteY224" fmla="*/ 629460 h 850900"/>
              <a:gd name="connsiteX225" fmla="*/ 66211 w 1173163"/>
              <a:gd name="connsiteY225" fmla="*/ 599354 h 850900"/>
              <a:gd name="connsiteX226" fmla="*/ 46784 w 1173163"/>
              <a:gd name="connsiteY226" fmla="*/ 566871 h 850900"/>
              <a:gd name="connsiteX227" fmla="*/ 29736 w 1173163"/>
              <a:gd name="connsiteY227" fmla="*/ 532407 h 850900"/>
              <a:gd name="connsiteX228" fmla="*/ 15859 w 1173163"/>
              <a:gd name="connsiteY228" fmla="*/ 496755 h 850900"/>
              <a:gd name="connsiteX229" fmla="*/ 4758 w 1173163"/>
              <a:gd name="connsiteY229" fmla="*/ 458726 h 850900"/>
              <a:gd name="connsiteX230" fmla="*/ 397 w 1173163"/>
              <a:gd name="connsiteY230" fmla="*/ 438523 h 850900"/>
              <a:gd name="connsiteX231" fmla="*/ 0 w 1173163"/>
              <a:gd name="connsiteY231" fmla="*/ 434957 h 850900"/>
              <a:gd name="connsiteX232" fmla="*/ 3172 w 1173163"/>
              <a:gd name="connsiteY232" fmla="*/ 429808 h 850900"/>
              <a:gd name="connsiteX233" fmla="*/ 5551 w 1173163"/>
              <a:gd name="connsiteY233" fmla="*/ 428223 h 850900"/>
              <a:gd name="connsiteX234" fmla="*/ 3172 w 1173163"/>
              <a:gd name="connsiteY234" fmla="*/ 414358 h 850900"/>
              <a:gd name="connsiteX235" fmla="*/ 1190 w 1173163"/>
              <a:gd name="connsiteY235" fmla="*/ 386233 h 850900"/>
              <a:gd name="connsiteX236" fmla="*/ 1586 w 1173163"/>
              <a:gd name="connsiteY236" fmla="*/ 358107 h 850900"/>
              <a:gd name="connsiteX237" fmla="*/ 5154 w 1173163"/>
              <a:gd name="connsiteY237" fmla="*/ 329585 h 850900"/>
              <a:gd name="connsiteX238" fmla="*/ 12291 w 1173163"/>
              <a:gd name="connsiteY238" fmla="*/ 301856 h 850900"/>
              <a:gd name="connsiteX239" fmla="*/ 22599 w 1173163"/>
              <a:gd name="connsiteY239" fmla="*/ 275711 h 850900"/>
              <a:gd name="connsiteX240" fmla="*/ 36079 w 1173163"/>
              <a:gd name="connsiteY240" fmla="*/ 250754 h 850900"/>
              <a:gd name="connsiteX241" fmla="*/ 52335 w 1173163"/>
              <a:gd name="connsiteY241" fmla="*/ 228175 h 850900"/>
              <a:gd name="connsiteX242" fmla="*/ 62246 w 1173163"/>
              <a:gd name="connsiteY242" fmla="*/ 217479 h 850900"/>
              <a:gd name="connsiteX243" fmla="*/ 71365 w 1173163"/>
              <a:gd name="connsiteY243" fmla="*/ 208764 h 850900"/>
              <a:gd name="connsiteX244" fmla="*/ 91585 w 1173163"/>
              <a:gd name="connsiteY244" fmla="*/ 193711 h 850900"/>
              <a:gd name="connsiteX245" fmla="*/ 124493 w 1173163"/>
              <a:gd name="connsiteY245" fmla="*/ 175092 h 850900"/>
              <a:gd name="connsiteX246" fmla="*/ 147488 w 1173163"/>
              <a:gd name="connsiteY246" fmla="*/ 166377 h 850900"/>
              <a:gd name="connsiteX247" fmla="*/ 163347 w 1173163"/>
              <a:gd name="connsiteY247" fmla="*/ 146571 h 850900"/>
              <a:gd name="connsiteX248" fmla="*/ 199822 w 1173163"/>
              <a:gd name="connsiteY248" fmla="*/ 110522 h 850900"/>
              <a:gd name="connsiteX249" fmla="*/ 239866 w 1173163"/>
              <a:gd name="connsiteY249" fmla="*/ 79624 h 850900"/>
              <a:gd name="connsiteX250" fmla="*/ 283082 w 1173163"/>
              <a:gd name="connsiteY250" fmla="*/ 53875 h 850900"/>
              <a:gd name="connsiteX251" fmla="*/ 305681 w 1173163"/>
              <a:gd name="connsiteY251" fmla="*/ 43575 h 850900"/>
              <a:gd name="connsiteX252" fmla="*/ 324315 w 1173163"/>
              <a:gd name="connsiteY252" fmla="*/ 36445 h 850900"/>
              <a:gd name="connsiteX253" fmla="*/ 362376 w 1173163"/>
              <a:gd name="connsiteY253" fmla="*/ 23768 h 850900"/>
              <a:gd name="connsiteX254" fmla="*/ 402024 w 1173163"/>
              <a:gd name="connsiteY254" fmla="*/ 13865 h 850900"/>
              <a:gd name="connsiteX255" fmla="*/ 442464 w 1173163"/>
              <a:gd name="connsiteY255" fmla="*/ 6735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1173163" h="850900">
                <a:moveTo>
                  <a:pt x="1087005" y="338137"/>
                </a:moveTo>
                <a:lnTo>
                  <a:pt x="1087799" y="340913"/>
                </a:lnTo>
                <a:lnTo>
                  <a:pt x="1087799" y="343292"/>
                </a:lnTo>
                <a:lnTo>
                  <a:pt x="1092168" y="377792"/>
                </a:lnTo>
                <a:lnTo>
                  <a:pt x="1093360" y="433706"/>
                </a:lnTo>
                <a:lnTo>
                  <a:pt x="1090579" y="471775"/>
                </a:lnTo>
                <a:lnTo>
                  <a:pt x="1085019" y="509844"/>
                </a:lnTo>
                <a:lnTo>
                  <a:pt x="1076281" y="547516"/>
                </a:lnTo>
                <a:lnTo>
                  <a:pt x="1063969" y="582412"/>
                </a:lnTo>
                <a:lnTo>
                  <a:pt x="1048081" y="614533"/>
                </a:lnTo>
                <a:lnTo>
                  <a:pt x="1038152" y="629205"/>
                </a:lnTo>
                <a:lnTo>
                  <a:pt x="1027428" y="643878"/>
                </a:lnTo>
                <a:lnTo>
                  <a:pt x="1001215" y="668860"/>
                </a:lnTo>
                <a:lnTo>
                  <a:pt x="970632" y="688688"/>
                </a:lnTo>
                <a:lnTo>
                  <a:pt x="937666" y="705343"/>
                </a:lnTo>
                <a:lnTo>
                  <a:pt x="884445" y="723584"/>
                </a:lnTo>
                <a:lnTo>
                  <a:pt x="810967" y="740636"/>
                </a:lnTo>
                <a:lnTo>
                  <a:pt x="776810" y="746981"/>
                </a:lnTo>
                <a:lnTo>
                  <a:pt x="737886" y="753325"/>
                </a:lnTo>
                <a:lnTo>
                  <a:pt x="660834" y="762843"/>
                </a:lnTo>
                <a:lnTo>
                  <a:pt x="582987" y="766015"/>
                </a:lnTo>
                <a:lnTo>
                  <a:pt x="504744" y="762050"/>
                </a:lnTo>
                <a:lnTo>
                  <a:pt x="466217" y="757688"/>
                </a:lnTo>
                <a:lnTo>
                  <a:pt x="441990" y="754515"/>
                </a:lnTo>
                <a:lnTo>
                  <a:pt x="392740" y="744601"/>
                </a:lnTo>
                <a:lnTo>
                  <a:pt x="342298" y="731515"/>
                </a:lnTo>
                <a:lnTo>
                  <a:pt x="291857" y="714464"/>
                </a:lnTo>
                <a:lnTo>
                  <a:pt x="241812" y="693446"/>
                </a:lnTo>
                <a:lnTo>
                  <a:pt x="194548" y="668860"/>
                </a:lnTo>
                <a:lnTo>
                  <a:pt x="149667" y="640309"/>
                </a:lnTo>
                <a:lnTo>
                  <a:pt x="108361" y="607395"/>
                </a:lnTo>
                <a:lnTo>
                  <a:pt x="90488" y="589550"/>
                </a:lnTo>
                <a:lnTo>
                  <a:pt x="110347" y="615326"/>
                </a:lnTo>
                <a:lnTo>
                  <a:pt x="156419" y="662912"/>
                </a:lnTo>
                <a:lnTo>
                  <a:pt x="207655" y="704153"/>
                </a:lnTo>
                <a:lnTo>
                  <a:pt x="264849" y="739446"/>
                </a:lnTo>
                <a:lnTo>
                  <a:pt x="326411" y="768394"/>
                </a:lnTo>
                <a:lnTo>
                  <a:pt x="390754" y="791394"/>
                </a:lnTo>
                <a:lnTo>
                  <a:pt x="457877" y="808049"/>
                </a:lnTo>
                <a:lnTo>
                  <a:pt x="526985" y="818756"/>
                </a:lnTo>
                <a:lnTo>
                  <a:pt x="596491" y="822325"/>
                </a:lnTo>
                <a:lnTo>
                  <a:pt x="665600" y="819946"/>
                </a:lnTo>
                <a:lnTo>
                  <a:pt x="733915" y="811222"/>
                </a:lnTo>
                <a:lnTo>
                  <a:pt x="800243" y="794963"/>
                </a:lnTo>
                <a:lnTo>
                  <a:pt x="864189" y="773153"/>
                </a:lnTo>
                <a:lnTo>
                  <a:pt x="924559" y="743808"/>
                </a:lnTo>
                <a:lnTo>
                  <a:pt x="980164" y="707722"/>
                </a:lnTo>
                <a:lnTo>
                  <a:pt x="1029811" y="664895"/>
                </a:lnTo>
                <a:lnTo>
                  <a:pt x="1052450" y="641102"/>
                </a:lnTo>
                <a:lnTo>
                  <a:pt x="1064763" y="626033"/>
                </a:lnTo>
                <a:lnTo>
                  <a:pt x="1088196" y="594705"/>
                </a:lnTo>
                <a:lnTo>
                  <a:pt x="1107261" y="561792"/>
                </a:lnTo>
                <a:lnTo>
                  <a:pt x="1121956" y="527292"/>
                </a:lnTo>
                <a:lnTo>
                  <a:pt x="1131886" y="491999"/>
                </a:lnTo>
                <a:lnTo>
                  <a:pt x="1135063" y="455913"/>
                </a:lnTo>
                <a:lnTo>
                  <a:pt x="1130297" y="419430"/>
                </a:lnTo>
                <a:lnTo>
                  <a:pt x="1116793" y="382947"/>
                </a:lnTo>
                <a:lnTo>
                  <a:pt x="1106466" y="365103"/>
                </a:lnTo>
                <a:lnTo>
                  <a:pt x="1097331" y="351223"/>
                </a:lnTo>
                <a:close/>
                <a:moveTo>
                  <a:pt x="580258" y="127000"/>
                </a:moveTo>
                <a:lnTo>
                  <a:pt x="539745" y="127397"/>
                </a:lnTo>
                <a:lnTo>
                  <a:pt x="460707" y="134536"/>
                </a:lnTo>
                <a:lnTo>
                  <a:pt x="382065" y="146831"/>
                </a:lnTo>
                <a:lnTo>
                  <a:pt x="303820" y="163886"/>
                </a:lnTo>
                <a:lnTo>
                  <a:pt x="264499" y="172611"/>
                </a:lnTo>
                <a:lnTo>
                  <a:pt x="236300" y="179354"/>
                </a:lnTo>
                <a:lnTo>
                  <a:pt x="180694" y="194425"/>
                </a:lnTo>
                <a:lnTo>
                  <a:pt x="154481" y="203548"/>
                </a:lnTo>
                <a:lnTo>
                  <a:pt x="144551" y="219412"/>
                </a:lnTo>
                <a:lnTo>
                  <a:pt x="127075" y="252332"/>
                </a:lnTo>
                <a:lnTo>
                  <a:pt x="114365" y="286837"/>
                </a:lnTo>
                <a:lnTo>
                  <a:pt x="104833" y="322136"/>
                </a:lnTo>
                <a:lnTo>
                  <a:pt x="100464" y="358625"/>
                </a:lnTo>
                <a:lnTo>
                  <a:pt x="100464" y="395114"/>
                </a:lnTo>
                <a:lnTo>
                  <a:pt x="105230" y="431603"/>
                </a:lnTo>
                <a:lnTo>
                  <a:pt x="116351" y="468092"/>
                </a:lnTo>
                <a:lnTo>
                  <a:pt x="123898" y="486336"/>
                </a:lnTo>
                <a:lnTo>
                  <a:pt x="125486" y="491492"/>
                </a:lnTo>
                <a:lnTo>
                  <a:pt x="122309" y="499425"/>
                </a:lnTo>
                <a:lnTo>
                  <a:pt x="115160" y="503787"/>
                </a:lnTo>
                <a:lnTo>
                  <a:pt x="106819" y="502201"/>
                </a:lnTo>
                <a:lnTo>
                  <a:pt x="104039" y="498235"/>
                </a:lnTo>
                <a:lnTo>
                  <a:pt x="95301" y="481180"/>
                </a:lnTo>
                <a:lnTo>
                  <a:pt x="82194" y="447071"/>
                </a:lnTo>
                <a:lnTo>
                  <a:pt x="74647" y="412565"/>
                </a:lnTo>
                <a:lnTo>
                  <a:pt x="71073" y="378456"/>
                </a:lnTo>
                <a:lnTo>
                  <a:pt x="71867" y="343950"/>
                </a:lnTo>
                <a:lnTo>
                  <a:pt x="77825" y="309841"/>
                </a:lnTo>
                <a:lnTo>
                  <a:pt x="86563" y="276525"/>
                </a:lnTo>
                <a:lnTo>
                  <a:pt x="99272" y="244003"/>
                </a:lnTo>
                <a:lnTo>
                  <a:pt x="106819" y="228138"/>
                </a:lnTo>
                <a:lnTo>
                  <a:pt x="96492" y="235277"/>
                </a:lnTo>
                <a:lnTo>
                  <a:pt x="78222" y="252728"/>
                </a:lnTo>
                <a:lnTo>
                  <a:pt x="61540" y="272956"/>
                </a:lnTo>
                <a:lnTo>
                  <a:pt x="48831" y="297149"/>
                </a:lnTo>
                <a:lnTo>
                  <a:pt x="43270" y="310238"/>
                </a:lnTo>
                <a:lnTo>
                  <a:pt x="38107" y="326499"/>
                </a:lnTo>
                <a:lnTo>
                  <a:pt x="31752" y="358229"/>
                </a:lnTo>
                <a:lnTo>
                  <a:pt x="30163" y="389958"/>
                </a:lnTo>
                <a:lnTo>
                  <a:pt x="33341" y="421291"/>
                </a:lnTo>
                <a:lnTo>
                  <a:pt x="40490" y="452227"/>
                </a:lnTo>
                <a:lnTo>
                  <a:pt x="52008" y="481973"/>
                </a:lnTo>
                <a:lnTo>
                  <a:pt x="66307" y="510927"/>
                </a:lnTo>
                <a:lnTo>
                  <a:pt x="84180" y="537500"/>
                </a:lnTo>
                <a:lnTo>
                  <a:pt x="94506" y="550588"/>
                </a:lnTo>
                <a:lnTo>
                  <a:pt x="106025" y="563280"/>
                </a:lnTo>
                <a:lnTo>
                  <a:pt x="129458" y="587870"/>
                </a:lnTo>
                <a:lnTo>
                  <a:pt x="168779" y="620790"/>
                </a:lnTo>
                <a:lnTo>
                  <a:pt x="226370" y="657279"/>
                </a:lnTo>
                <a:lnTo>
                  <a:pt x="288727" y="686628"/>
                </a:lnTo>
                <a:lnTo>
                  <a:pt x="354659" y="709236"/>
                </a:lnTo>
                <a:lnTo>
                  <a:pt x="422577" y="725100"/>
                </a:lnTo>
                <a:lnTo>
                  <a:pt x="490892" y="735016"/>
                </a:lnTo>
                <a:lnTo>
                  <a:pt x="558810" y="739775"/>
                </a:lnTo>
                <a:lnTo>
                  <a:pt x="592570" y="739775"/>
                </a:lnTo>
                <a:lnTo>
                  <a:pt x="627522" y="738585"/>
                </a:lnTo>
                <a:lnTo>
                  <a:pt x="697029" y="733033"/>
                </a:lnTo>
                <a:lnTo>
                  <a:pt x="766535" y="722324"/>
                </a:lnTo>
                <a:lnTo>
                  <a:pt x="834850" y="706856"/>
                </a:lnTo>
                <a:lnTo>
                  <a:pt x="868213" y="697337"/>
                </a:lnTo>
                <a:lnTo>
                  <a:pt x="888072" y="691784"/>
                </a:lnTo>
                <a:lnTo>
                  <a:pt x="925407" y="679093"/>
                </a:lnTo>
                <a:lnTo>
                  <a:pt x="961551" y="662038"/>
                </a:lnTo>
                <a:lnTo>
                  <a:pt x="993325" y="639034"/>
                </a:lnTo>
                <a:lnTo>
                  <a:pt x="1007227" y="623963"/>
                </a:lnTo>
                <a:lnTo>
                  <a:pt x="1017156" y="611271"/>
                </a:lnTo>
                <a:lnTo>
                  <a:pt x="1032646" y="582714"/>
                </a:lnTo>
                <a:lnTo>
                  <a:pt x="1043767" y="552571"/>
                </a:lnTo>
                <a:lnTo>
                  <a:pt x="1051711" y="520842"/>
                </a:lnTo>
                <a:lnTo>
                  <a:pt x="1054888" y="504581"/>
                </a:lnTo>
                <a:lnTo>
                  <a:pt x="1058860" y="479197"/>
                </a:lnTo>
                <a:lnTo>
                  <a:pt x="1063626" y="427240"/>
                </a:lnTo>
                <a:lnTo>
                  <a:pt x="1062832" y="374490"/>
                </a:lnTo>
                <a:lnTo>
                  <a:pt x="1055285" y="323723"/>
                </a:lnTo>
                <a:lnTo>
                  <a:pt x="1048136" y="299133"/>
                </a:lnTo>
                <a:lnTo>
                  <a:pt x="1027880" y="283664"/>
                </a:lnTo>
                <a:lnTo>
                  <a:pt x="985382" y="255901"/>
                </a:lnTo>
                <a:lnTo>
                  <a:pt x="917067" y="220602"/>
                </a:lnTo>
                <a:lnTo>
                  <a:pt x="872582" y="199978"/>
                </a:lnTo>
                <a:lnTo>
                  <a:pt x="837631" y="184113"/>
                </a:lnTo>
                <a:lnTo>
                  <a:pt x="766535" y="157936"/>
                </a:lnTo>
                <a:lnTo>
                  <a:pt x="693454" y="138899"/>
                </a:lnTo>
                <a:lnTo>
                  <a:pt x="618784" y="128587"/>
                </a:lnTo>
                <a:close/>
                <a:moveTo>
                  <a:pt x="517457" y="28575"/>
                </a:moveTo>
                <a:lnTo>
                  <a:pt x="450483" y="33725"/>
                </a:lnTo>
                <a:lnTo>
                  <a:pt x="384698" y="46796"/>
                </a:lnTo>
                <a:lnTo>
                  <a:pt x="322083" y="67393"/>
                </a:lnTo>
                <a:lnTo>
                  <a:pt x="291964" y="81256"/>
                </a:lnTo>
                <a:lnTo>
                  <a:pt x="266601" y="95119"/>
                </a:lnTo>
                <a:lnTo>
                  <a:pt x="219838" y="129580"/>
                </a:lnTo>
                <a:lnTo>
                  <a:pt x="198438" y="149385"/>
                </a:lnTo>
                <a:lnTo>
                  <a:pt x="240842" y="138690"/>
                </a:lnTo>
                <a:lnTo>
                  <a:pt x="324460" y="119281"/>
                </a:lnTo>
                <a:lnTo>
                  <a:pt x="366468" y="110963"/>
                </a:lnTo>
                <a:lnTo>
                  <a:pt x="409268" y="102645"/>
                </a:lnTo>
                <a:lnTo>
                  <a:pt x="496057" y="91951"/>
                </a:lnTo>
                <a:lnTo>
                  <a:pt x="582846" y="87990"/>
                </a:lnTo>
                <a:lnTo>
                  <a:pt x="648235" y="91951"/>
                </a:lnTo>
                <a:lnTo>
                  <a:pt x="691035" y="97892"/>
                </a:lnTo>
                <a:lnTo>
                  <a:pt x="712831" y="102249"/>
                </a:lnTo>
                <a:lnTo>
                  <a:pt x="751668" y="111359"/>
                </a:lnTo>
                <a:lnTo>
                  <a:pt x="829739" y="137502"/>
                </a:lnTo>
                <a:lnTo>
                  <a:pt x="906620" y="170378"/>
                </a:lnTo>
                <a:lnTo>
                  <a:pt x="979935" y="209591"/>
                </a:lnTo>
                <a:lnTo>
                  <a:pt x="1014413" y="230188"/>
                </a:lnTo>
                <a:lnTo>
                  <a:pt x="1011639" y="225831"/>
                </a:lnTo>
                <a:lnTo>
                  <a:pt x="1008469" y="221870"/>
                </a:lnTo>
                <a:lnTo>
                  <a:pt x="999354" y="209591"/>
                </a:lnTo>
                <a:lnTo>
                  <a:pt x="979539" y="187014"/>
                </a:lnTo>
                <a:lnTo>
                  <a:pt x="945854" y="156118"/>
                </a:lnTo>
                <a:lnTo>
                  <a:pt x="895524" y="121658"/>
                </a:lnTo>
                <a:lnTo>
                  <a:pt x="841231" y="93931"/>
                </a:lnTo>
                <a:lnTo>
                  <a:pt x="813491" y="82840"/>
                </a:lnTo>
                <a:lnTo>
                  <a:pt x="782976" y="71354"/>
                </a:lnTo>
                <a:lnTo>
                  <a:pt x="719568" y="52737"/>
                </a:lnTo>
                <a:lnTo>
                  <a:pt x="653387" y="38874"/>
                </a:lnTo>
                <a:lnTo>
                  <a:pt x="585224" y="30952"/>
                </a:lnTo>
                <a:close/>
                <a:moveTo>
                  <a:pt x="505106" y="0"/>
                </a:moveTo>
                <a:lnTo>
                  <a:pt x="590348" y="1189"/>
                </a:lnTo>
                <a:lnTo>
                  <a:pt x="675986" y="11884"/>
                </a:lnTo>
                <a:lnTo>
                  <a:pt x="759246" y="32087"/>
                </a:lnTo>
                <a:lnTo>
                  <a:pt x="818716" y="53082"/>
                </a:lnTo>
                <a:lnTo>
                  <a:pt x="856778" y="70116"/>
                </a:lnTo>
                <a:lnTo>
                  <a:pt x="893253" y="88339"/>
                </a:lnTo>
                <a:lnTo>
                  <a:pt x="927746" y="109334"/>
                </a:lnTo>
                <a:lnTo>
                  <a:pt x="943605" y="120822"/>
                </a:lnTo>
                <a:lnTo>
                  <a:pt x="963429" y="135479"/>
                </a:lnTo>
                <a:lnTo>
                  <a:pt x="999112" y="167962"/>
                </a:lnTo>
                <a:lnTo>
                  <a:pt x="1030036" y="204406"/>
                </a:lnTo>
                <a:lnTo>
                  <a:pt x="1055014" y="244416"/>
                </a:lnTo>
                <a:lnTo>
                  <a:pt x="1064926" y="266204"/>
                </a:lnTo>
                <a:lnTo>
                  <a:pt x="1077217" y="276503"/>
                </a:lnTo>
                <a:lnTo>
                  <a:pt x="1099816" y="297498"/>
                </a:lnTo>
                <a:lnTo>
                  <a:pt x="1120829" y="320870"/>
                </a:lnTo>
                <a:lnTo>
                  <a:pt x="1138670" y="346223"/>
                </a:lnTo>
                <a:lnTo>
                  <a:pt x="1153736" y="372764"/>
                </a:lnTo>
                <a:lnTo>
                  <a:pt x="1164441" y="401286"/>
                </a:lnTo>
                <a:lnTo>
                  <a:pt x="1171181" y="430996"/>
                </a:lnTo>
                <a:lnTo>
                  <a:pt x="1173163" y="462687"/>
                </a:lnTo>
                <a:lnTo>
                  <a:pt x="1171577" y="478532"/>
                </a:lnTo>
                <a:lnTo>
                  <a:pt x="1169595" y="496755"/>
                </a:lnTo>
                <a:lnTo>
                  <a:pt x="1160476" y="531219"/>
                </a:lnTo>
                <a:lnTo>
                  <a:pt x="1146600" y="564890"/>
                </a:lnTo>
                <a:lnTo>
                  <a:pt x="1129155" y="597373"/>
                </a:lnTo>
                <a:lnTo>
                  <a:pt x="1108142" y="627876"/>
                </a:lnTo>
                <a:lnTo>
                  <a:pt x="1084353" y="657190"/>
                </a:lnTo>
                <a:lnTo>
                  <a:pt x="1046292" y="696803"/>
                </a:lnTo>
                <a:lnTo>
                  <a:pt x="1018935" y="719383"/>
                </a:lnTo>
                <a:lnTo>
                  <a:pt x="1004662" y="730871"/>
                </a:lnTo>
                <a:lnTo>
                  <a:pt x="974927" y="751866"/>
                </a:lnTo>
                <a:lnTo>
                  <a:pt x="926557" y="779596"/>
                </a:lnTo>
                <a:lnTo>
                  <a:pt x="857174" y="809306"/>
                </a:lnTo>
                <a:lnTo>
                  <a:pt x="782637" y="831490"/>
                </a:lnTo>
                <a:lnTo>
                  <a:pt x="705722" y="845354"/>
                </a:lnTo>
                <a:lnTo>
                  <a:pt x="626427" y="850900"/>
                </a:lnTo>
                <a:lnTo>
                  <a:pt x="546340" y="848920"/>
                </a:lnTo>
                <a:lnTo>
                  <a:pt x="467045" y="839016"/>
                </a:lnTo>
                <a:lnTo>
                  <a:pt x="389733" y="821190"/>
                </a:lnTo>
                <a:lnTo>
                  <a:pt x="315592" y="795441"/>
                </a:lnTo>
                <a:lnTo>
                  <a:pt x="245813" y="762166"/>
                </a:lnTo>
                <a:lnTo>
                  <a:pt x="197444" y="731663"/>
                </a:lnTo>
                <a:lnTo>
                  <a:pt x="166915" y="709084"/>
                </a:lnTo>
                <a:lnTo>
                  <a:pt x="138766" y="684523"/>
                </a:lnTo>
                <a:lnTo>
                  <a:pt x="112202" y="657982"/>
                </a:lnTo>
                <a:lnTo>
                  <a:pt x="88017" y="629460"/>
                </a:lnTo>
                <a:lnTo>
                  <a:pt x="66211" y="599354"/>
                </a:lnTo>
                <a:lnTo>
                  <a:pt x="46784" y="566871"/>
                </a:lnTo>
                <a:lnTo>
                  <a:pt x="29736" y="532407"/>
                </a:lnTo>
                <a:lnTo>
                  <a:pt x="15859" y="496755"/>
                </a:lnTo>
                <a:lnTo>
                  <a:pt x="4758" y="458726"/>
                </a:lnTo>
                <a:lnTo>
                  <a:pt x="397" y="438523"/>
                </a:lnTo>
                <a:lnTo>
                  <a:pt x="0" y="434957"/>
                </a:lnTo>
                <a:lnTo>
                  <a:pt x="3172" y="429808"/>
                </a:lnTo>
                <a:lnTo>
                  <a:pt x="5551" y="428223"/>
                </a:lnTo>
                <a:lnTo>
                  <a:pt x="3172" y="414358"/>
                </a:lnTo>
                <a:lnTo>
                  <a:pt x="1190" y="386233"/>
                </a:lnTo>
                <a:lnTo>
                  <a:pt x="1586" y="358107"/>
                </a:lnTo>
                <a:lnTo>
                  <a:pt x="5154" y="329585"/>
                </a:lnTo>
                <a:lnTo>
                  <a:pt x="12291" y="301856"/>
                </a:lnTo>
                <a:lnTo>
                  <a:pt x="22599" y="275711"/>
                </a:lnTo>
                <a:lnTo>
                  <a:pt x="36079" y="250754"/>
                </a:lnTo>
                <a:lnTo>
                  <a:pt x="52335" y="228175"/>
                </a:lnTo>
                <a:lnTo>
                  <a:pt x="62246" y="217479"/>
                </a:lnTo>
                <a:lnTo>
                  <a:pt x="71365" y="208764"/>
                </a:lnTo>
                <a:lnTo>
                  <a:pt x="91585" y="193711"/>
                </a:lnTo>
                <a:lnTo>
                  <a:pt x="124493" y="175092"/>
                </a:lnTo>
                <a:lnTo>
                  <a:pt x="147488" y="166377"/>
                </a:lnTo>
                <a:lnTo>
                  <a:pt x="163347" y="146571"/>
                </a:lnTo>
                <a:lnTo>
                  <a:pt x="199822" y="110522"/>
                </a:lnTo>
                <a:lnTo>
                  <a:pt x="239866" y="79624"/>
                </a:lnTo>
                <a:lnTo>
                  <a:pt x="283082" y="53875"/>
                </a:lnTo>
                <a:lnTo>
                  <a:pt x="305681" y="43575"/>
                </a:lnTo>
                <a:lnTo>
                  <a:pt x="324315" y="36445"/>
                </a:lnTo>
                <a:lnTo>
                  <a:pt x="362376" y="23768"/>
                </a:lnTo>
                <a:lnTo>
                  <a:pt x="402024" y="13865"/>
                </a:lnTo>
                <a:lnTo>
                  <a:pt x="442464" y="6735"/>
                </a:lnTo>
                <a:close/>
              </a:path>
            </a:pathLst>
          </a:custGeom>
          <a:solidFill>
            <a:schemeClr val="accent5"/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2" algn="just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</a:t>
            </a:r>
            <a:r>
              <a:rPr lang="es-EC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R= 33%</a:t>
            </a:r>
            <a:endParaRPr lang="es-EC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8542" y="116632"/>
            <a:ext cx="3176865" cy="830939"/>
            <a:chOff x="201809" y="167228"/>
            <a:chExt cx="3176865" cy="830939"/>
          </a:xfrm>
        </p:grpSpPr>
        <p:grpSp>
          <p:nvGrpSpPr>
            <p:cNvPr id="14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17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5" name="TextBox 18"/>
            <p:cNvSpPr txBox="1"/>
            <p:nvPr/>
          </p:nvSpPr>
          <p:spPr>
            <a:xfrm>
              <a:off x="1336658" y="228756"/>
              <a:ext cx="185876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MODELO</a:t>
              </a:r>
              <a:r>
                <a:rPr lang="en-US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LINEAL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236373" y="344837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237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o 51"/>
          <p:cNvGrpSpPr/>
          <p:nvPr/>
        </p:nvGrpSpPr>
        <p:grpSpPr>
          <a:xfrm>
            <a:off x="1198662" y="492642"/>
            <a:ext cx="10123075" cy="4567324"/>
            <a:chOff x="1222707" y="692696"/>
            <a:chExt cx="9527144" cy="4567324"/>
          </a:xfrm>
        </p:grpSpPr>
        <p:grpSp>
          <p:nvGrpSpPr>
            <p:cNvPr id="4" name="Grupo 3"/>
            <p:cNvGrpSpPr/>
            <p:nvPr/>
          </p:nvGrpSpPr>
          <p:grpSpPr>
            <a:xfrm>
              <a:off x="1222707" y="692696"/>
              <a:ext cx="9527144" cy="4567324"/>
              <a:chOff x="727352" y="1805719"/>
              <a:chExt cx="7823748" cy="3720266"/>
            </a:xfrm>
          </p:grpSpPr>
          <p:cxnSp>
            <p:nvCxnSpPr>
              <p:cNvPr id="5" name="Straight Connector 8"/>
              <p:cNvCxnSpPr/>
              <p:nvPr/>
            </p:nvCxnSpPr>
            <p:spPr>
              <a:xfrm>
                <a:off x="4562725" y="1853577"/>
                <a:ext cx="18551" cy="3672408"/>
              </a:xfrm>
              <a:prstGeom prst="line">
                <a:avLst/>
              </a:prstGeom>
              <a:ln w="19050">
                <a:solidFill>
                  <a:srgbClr val="BFBFBF"/>
                </a:solidFill>
                <a:prstDash val="sysDash"/>
                <a:bevel/>
              </a:ln>
            </p:spPr>
          </p:cxnSp>
          <p:sp>
            <p:nvSpPr>
              <p:cNvPr id="6" name="Oval 17"/>
              <p:cNvSpPr/>
              <p:nvPr/>
            </p:nvSpPr>
            <p:spPr>
              <a:xfrm>
                <a:off x="4274583" y="1805719"/>
                <a:ext cx="594836" cy="594836"/>
              </a:xfrm>
              <a:prstGeom prst="ellipse">
                <a:avLst/>
              </a:prstGeom>
              <a:solidFill>
                <a:srgbClr val="DBDB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" name="Oval 18"/>
              <p:cNvSpPr/>
              <p:nvPr/>
            </p:nvSpPr>
            <p:spPr>
              <a:xfrm>
                <a:off x="4274583" y="2540269"/>
                <a:ext cx="594836" cy="594836"/>
              </a:xfrm>
              <a:prstGeom prst="ellipse">
                <a:avLst/>
              </a:prstGeom>
              <a:solidFill>
                <a:srgbClr val="DBDB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" name="Oval 19"/>
              <p:cNvSpPr/>
              <p:nvPr/>
            </p:nvSpPr>
            <p:spPr>
              <a:xfrm>
                <a:off x="4274583" y="3274818"/>
                <a:ext cx="594836" cy="594836"/>
              </a:xfrm>
              <a:prstGeom prst="ellipse">
                <a:avLst/>
              </a:prstGeom>
              <a:solidFill>
                <a:srgbClr val="DBDB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" name="Oval 20"/>
              <p:cNvSpPr/>
              <p:nvPr/>
            </p:nvSpPr>
            <p:spPr>
              <a:xfrm>
                <a:off x="4274583" y="4009367"/>
                <a:ext cx="594836" cy="594836"/>
              </a:xfrm>
              <a:prstGeom prst="ellipse">
                <a:avLst/>
              </a:prstGeom>
              <a:solidFill>
                <a:srgbClr val="DBDB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Oval 21"/>
              <p:cNvSpPr/>
              <p:nvPr/>
            </p:nvSpPr>
            <p:spPr>
              <a:xfrm>
                <a:off x="4274583" y="4741562"/>
                <a:ext cx="594836" cy="594836"/>
              </a:xfrm>
              <a:prstGeom prst="ellipse">
                <a:avLst/>
              </a:prstGeom>
              <a:solidFill>
                <a:srgbClr val="DBDB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Oval 2"/>
              <p:cNvSpPr/>
              <p:nvPr/>
            </p:nvSpPr>
            <p:spPr>
              <a:xfrm>
                <a:off x="4322440" y="1853577"/>
                <a:ext cx="499121" cy="499121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Oval 3"/>
              <p:cNvSpPr/>
              <p:nvPr/>
            </p:nvSpPr>
            <p:spPr>
              <a:xfrm>
                <a:off x="4322440" y="2588126"/>
                <a:ext cx="499121" cy="499121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Oval 4"/>
              <p:cNvSpPr/>
              <p:nvPr/>
            </p:nvSpPr>
            <p:spPr>
              <a:xfrm>
                <a:off x="4322440" y="3322675"/>
                <a:ext cx="499121" cy="49912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" name="Oval 5"/>
              <p:cNvSpPr/>
              <p:nvPr/>
            </p:nvSpPr>
            <p:spPr>
              <a:xfrm>
                <a:off x="4322440" y="4057225"/>
                <a:ext cx="499121" cy="49912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Oval 6"/>
              <p:cNvSpPr/>
              <p:nvPr/>
            </p:nvSpPr>
            <p:spPr>
              <a:xfrm>
                <a:off x="4322440" y="4789419"/>
                <a:ext cx="499121" cy="49912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16" name="Straight Connector 25"/>
              <p:cNvCxnSpPr/>
              <p:nvPr/>
            </p:nvCxnSpPr>
            <p:spPr>
              <a:xfrm>
                <a:off x="5056413" y="2078354"/>
                <a:ext cx="3437366" cy="0"/>
              </a:xfrm>
              <a:prstGeom prst="line">
                <a:avLst/>
              </a:prstGeom>
              <a:ln w="3175">
                <a:solidFill>
                  <a:schemeClr val="accent6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26"/>
              <p:cNvCxnSpPr/>
              <p:nvPr/>
            </p:nvCxnSpPr>
            <p:spPr>
              <a:xfrm>
                <a:off x="5056413" y="3572235"/>
                <a:ext cx="3437366" cy="0"/>
              </a:xfrm>
              <a:prstGeom prst="line">
                <a:avLst/>
              </a:prstGeom>
              <a:ln w="3175">
                <a:solidFill>
                  <a:schemeClr val="accent4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27"/>
              <p:cNvCxnSpPr/>
              <p:nvPr/>
            </p:nvCxnSpPr>
            <p:spPr>
              <a:xfrm>
                <a:off x="5056413" y="5038979"/>
                <a:ext cx="3437366" cy="0"/>
              </a:xfrm>
              <a:prstGeom prst="line">
                <a:avLst/>
              </a:prstGeom>
              <a:ln w="3175">
                <a:solidFill>
                  <a:schemeClr val="accent2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31"/>
              <p:cNvCxnSpPr/>
              <p:nvPr/>
            </p:nvCxnSpPr>
            <p:spPr>
              <a:xfrm rot="10800000">
                <a:off x="727352" y="2720793"/>
                <a:ext cx="3437366" cy="0"/>
              </a:xfrm>
              <a:prstGeom prst="line">
                <a:avLst/>
              </a:prstGeom>
              <a:ln w="3175">
                <a:solidFill>
                  <a:schemeClr val="accent3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32"/>
              <p:cNvCxnSpPr/>
              <p:nvPr/>
            </p:nvCxnSpPr>
            <p:spPr>
              <a:xfrm rot="10800000">
                <a:off x="758310" y="4309048"/>
                <a:ext cx="3437366" cy="0"/>
              </a:xfrm>
              <a:prstGeom prst="line">
                <a:avLst/>
              </a:prstGeom>
              <a:ln w="3175">
                <a:solidFill>
                  <a:schemeClr val="accent5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57"/>
              <p:cNvSpPr txBox="1"/>
              <p:nvPr/>
            </p:nvSpPr>
            <p:spPr>
              <a:xfrm>
                <a:off x="5220072" y="5098997"/>
                <a:ext cx="3331028" cy="325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Shape 2554"/>
              <p:cNvSpPr/>
              <p:nvPr/>
            </p:nvSpPr>
            <p:spPr>
              <a:xfrm>
                <a:off x="4442228" y="4893937"/>
                <a:ext cx="278094" cy="252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55" y="18900"/>
                    </a:moveTo>
                    <a:cubicBezTo>
                      <a:pt x="7279" y="18900"/>
                      <a:pt x="6684" y="18827"/>
                      <a:pt x="6086" y="18683"/>
                    </a:cubicBezTo>
                    <a:cubicBezTo>
                      <a:pt x="6017" y="18666"/>
                      <a:pt x="5946" y="18658"/>
                      <a:pt x="5876" y="18658"/>
                    </a:cubicBezTo>
                    <a:cubicBezTo>
                      <a:pt x="5756" y="18658"/>
                      <a:pt x="5636" y="18682"/>
                      <a:pt x="5523" y="18729"/>
                    </a:cubicBezTo>
                    <a:lnTo>
                      <a:pt x="2957" y="19815"/>
                    </a:lnTo>
                    <a:lnTo>
                      <a:pt x="3365" y="18243"/>
                    </a:lnTo>
                    <a:cubicBezTo>
                      <a:pt x="3474" y="17827"/>
                      <a:pt x="3345" y="17380"/>
                      <a:pt x="3039" y="17108"/>
                    </a:cubicBezTo>
                    <a:cubicBezTo>
                      <a:pt x="1712" y="15926"/>
                      <a:pt x="982" y="14358"/>
                      <a:pt x="982" y="12690"/>
                    </a:cubicBezTo>
                    <a:cubicBezTo>
                      <a:pt x="982" y="9266"/>
                      <a:pt x="4065" y="6480"/>
                      <a:pt x="7855" y="6480"/>
                    </a:cubicBezTo>
                    <a:cubicBezTo>
                      <a:pt x="11644" y="6480"/>
                      <a:pt x="14727" y="9266"/>
                      <a:pt x="14727" y="12690"/>
                    </a:cubicBezTo>
                    <a:cubicBezTo>
                      <a:pt x="14727" y="16114"/>
                      <a:pt x="11644" y="18900"/>
                      <a:pt x="7855" y="18900"/>
                    </a:cubicBezTo>
                    <a:moveTo>
                      <a:pt x="7855" y="5400"/>
                    </a:moveTo>
                    <a:cubicBezTo>
                      <a:pt x="3517" y="5400"/>
                      <a:pt x="0" y="8664"/>
                      <a:pt x="0" y="12690"/>
                    </a:cubicBezTo>
                    <a:cubicBezTo>
                      <a:pt x="0" y="14758"/>
                      <a:pt x="932" y="16620"/>
                      <a:pt x="2422" y="17947"/>
                    </a:cubicBezTo>
                    <a:lnTo>
                      <a:pt x="1473" y="21600"/>
                    </a:lnTo>
                    <a:lnTo>
                      <a:pt x="5876" y="19738"/>
                    </a:lnTo>
                    <a:cubicBezTo>
                      <a:pt x="6509" y="19891"/>
                      <a:pt x="7169" y="19980"/>
                      <a:pt x="7855" y="19980"/>
                    </a:cubicBezTo>
                    <a:cubicBezTo>
                      <a:pt x="12192" y="19980"/>
                      <a:pt x="15709" y="16716"/>
                      <a:pt x="15709" y="12690"/>
                    </a:cubicBezTo>
                    <a:cubicBezTo>
                      <a:pt x="15709" y="8664"/>
                      <a:pt x="12192" y="5400"/>
                      <a:pt x="7855" y="5400"/>
                    </a:cubicBezTo>
                    <a:moveTo>
                      <a:pt x="21600" y="7290"/>
                    </a:moveTo>
                    <a:cubicBezTo>
                      <a:pt x="21600" y="3264"/>
                      <a:pt x="18084" y="0"/>
                      <a:pt x="13745" y="0"/>
                    </a:cubicBezTo>
                    <a:cubicBezTo>
                      <a:pt x="10506" y="0"/>
                      <a:pt x="7725" y="1821"/>
                      <a:pt x="6525" y="4422"/>
                    </a:cubicBezTo>
                    <a:cubicBezTo>
                      <a:pt x="6912" y="4367"/>
                      <a:pt x="7306" y="4332"/>
                      <a:pt x="7708" y="4326"/>
                    </a:cubicBezTo>
                    <a:cubicBezTo>
                      <a:pt x="8875" y="2394"/>
                      <a:pt x="11143" y="1080"/>
                      <a:pt x="13745" y="1080"/>
                    </a:cubicBezTo>
                    <a:cubicBezTo>
                      <a:pt x="17535" y="1080"/>
                      <a:pt x="20618" y="3866"/>
                      <a:pt x="20618" y="7290"/>
                    </a:cubicBezTo>
                    <a:cubicBezTo>
                      <a:pt x="20618" y="8958"/>
                      <a:pt x="19888" y="10526"/>
                      <a:pt x="18561" y="11707"/>
                    </a:cubicBezTo>
                    <a:cubicBezTo>
                      <a:pt x="18255" y="11980"/>
                      <a:pt x="18126" y="12428"/>
                      <a:pt x="18234" y="12843"/>
                    </a:cubicBezTo>
                    <a:lnTo>
                      <a:pt x="18643" y="14415"/>
                    </a:lnTo>
                    <a:lnTo>
                      <a:pt x="16613" y="13556"/>
                    </a:lnTo>
                    <a:cubicBezTo>
                      <a:pt x="16573" y="13922"/>
                      <a:pt x="16500" y="14278"/>
                      <a:pt x="16411" y="14628"/>
                    </a:cubicBezTo>
                    <a:lnTo>
                      <a:pt x="20127" y="16200"/>
                    </a:lnTo>
                    <a:lnTo>
                      <a:pt x="19178" y="12547"/>
                    </a:lnTo>
                    <a:cubicBezTo>
                      <a:pt x="20669" y="11220"/>
                      <a:pt x="21600" y="9358"/>
                      <a:pt x="21600" y="729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4284" tIns="14284" rIns="14284" bIns="14284" anchor="ctr"/>
              <a:lstStyle/>
              <a:p>
                <a:pPr defTabSz="171399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7" name="Shape 2587"/>
              <p:cNvSpPr/>
              <p:nvPr/>
            </p:nvSpPr>
            <p:spPr>
              <a:xfrm>
                <a:off x="4476883" y="1986597"/>
                <a:ext cx="208786" cy="208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81" y="19846"/>
                    </a:moveTo>
                    <a:lnTo>
                      <a:pt x="9413" y="12882"/>
                    </a:lnTo>
                    <a:lnTo>
                      <a:pt x="19655" y="2640"/>
                    </a:lnTo>
                    <a:cubicBezTo>
                      <a:pt x="19655" y="2640"/>
                      <a:pt x="12281" y="19846"/>
                      <a:pt x="12281" y="19846"/>
                    </a:cubicBezTo>
                    <a:close/>
                    <a:moveTo>
                      <a:pt x="1755" y="9320"/>
                    </a:moveTo>
                    <a:lnTo>
                      <a:pt x="18960" y="1945"/>
                    </a:lnTo>
                    <a:lnTo>
                      <a:pt x="8719" y="12187"/>
                    </a:lnTo>
                    <a:cubicBezTo>
                      <a:pt x="8719" y="12187"/>
                      <a:pt x="1755" y="9320"/>
                      <a:pt x="1755" y="9320"/>
                    </a:cubicBezTo>
                    <a:close/>
                    <a:moveTo>
                      <a:pt x="21600" y="491"/>
                    </a:moveTo>
                    <a:cubicBezTo>
                      <a:pt x="21600" y="220"/>
                      <a:pt x="21380" y="0"/>
                      <a:pt x="21109" y="0"/>
                    </a:cubicBezTo>
                    <a:cubicBezTo>
                      <a:pt x="21034" y="0"/>
                      <a:pt x="20964" y="20"/>
                      <a:pt x="20900" y="52"/>
                    </a:cubicBezTo>
                    <a:lnTo>
                      <a:pt x="20898" y="48"/>
                    </a:lnTo>
                    <a:lnTo>
                      <a:pt x="302" y="8875"/>
                    </a:lnTo>
                    <a:cubicBezTo>
                      <a:pt x="301" y="8875"/>
                      <a:pt x="299" y="8876"/>
                      <a:pt x="297" y="8877"/>
                    </a:cubicBezTo>
                    <a:lnTo>
                      <a:pt x="280" y="8885"/>
                    </a:lnTo>
                    <a:lnTo>
                      <a:pt x="281" y="8887"/>
                    </a:lnTo>
                    <a:cubicBezTo>
                      <a:pt x="116" y="8967"/>
                      <a:pt x="0" y="9132"/>
                      <a:pt x="0" y="9327"/>
                    </a:cubicBezTo>
                    <a:cubicBezTo>
                      <a:pt x="0" y="9550"/>
                      <a:pt x="151" y="9731"/>
                      <a:pt x="355" y="9791"/>
                    </a:cubicBezTo>
                    <a:lnTo>
                      <a:pt x="353" y="9799"/>
                    </a:lnTo>
                    <a:lnTo>
                      <a:pt x="8462" y="13138"/>
                    </a:lnTo>
                    <a:lnTo>
                      <a:pt x="11801" y="21248"/>
                    </a:lnTo>
                    <a:lnTo>
                      <a:pt x="11809" y="21245"/>
                    </a:lnTo>
                    <a:cubicBezTo>
                      <a:pt x="11869" y="21449"/>
                      <a:pt x="12050" y="21600"/>
                      <a:pt x="12273" y="21600"/>
                    </a:cubicBezTo>
                    <a:cubicBezTo>
                      <a:pt x="12468" y="21600"/>
                      <a:pt x="12634" y="21484"/>
                      <a:pt x="12713" y="21319"/>
                    </a:cubicBezTo>
                    <a:lnTo>
                      <a:pt x="12716" y="21320"/>
                    </a:lnTo>
                    <a:lnTo>
                      <a:pt x="12723" y="21303"/>
                    </a:lnTo>
                    <a:cubicBezTo>
                      <a:pt x="12724" y="21301"/>
                      <a:pt x="12725" y="21300"/>
                      <a:pt x="12725" y="21298"/>
                    </a:cubicBezTo>
                    <a:lnTo>
                      <a:pt x="21553" y="702"/>
                    </a:lnTo>
                    <a:lnTo>
                      <a:pt x="21547" y="699"/>
                    </a:lnTo>
                    <a:cubicBezTo>
                      <a:pt x="21578" y="636"/>
                      <a:pt x="21600" y="567"/>
                      <a:pt x="21600" y="491"/>
                    </a:cubicBezTo>
                    <a:moveTo>
                      <a:pt x="7855" y="16200"/>
                    </a:moveTo>
                    <a:cubicBezTo>
                      <a:pt x="7719" y="16200"/>
                      <a:pt x="7596" y="16255"/>
                      <a:pt x="7507" y="16344"/>
                    </a:cubicBezTo>
                    <a:lnTo>
                      <a:pt x="6035" y="17817"/>
                    </a:lnTo>
                    <a:cubicBezTo>
                      <a:pt x="5946" y="17905"/>
                      <a:pt x="5891" y="18029"/>
                      <a:pt x="5891" y="18164"/>
                    </a:cubicBezTo>
                    <a:cubicBezTo>
                      <a:pt x="5891" y="18435"/>
                      <a:pt x="6111" y="18655"/>
                      <a:pt x="6382" y="18655"/>
                    </a:cubicBezTo>
                    <a:cubicBezTo>
                      <a:pt x="6517" y="18655"/>
                      <a:pt x="6640" y="18600"/>
                      <a:pt x="6729" y="18511"/>
                    </a:cubicBezTo>
                    <a:lnTo>
                      <a:pt x="8202" y="17038"/>
                    </a:lnTo>
                    <a:cubicBezTo>
                      <a:pt x="8291" y="16950"/>
                      <a:pt x="8345" y="16827"/>
                      <a:pt x="8345" y="16691"/>
                    </a:cubicBezTo>
                    <a:cubicBezTo>
                      <a:pt x="8345" y="16420"/>
                      <a:pt x="8126" y="16200"/>
                      <a:pt x="7855" y="16200"/>
                    </a:cubicBezTo>
                    <a:moveTo>
                      <a:pt x="7855" y="14237"/>
                    </a:moveTo>
                    <a:cubicBezTo>
                      <a:pt x="7855" y="13966"/>
                      <a:pt x="7635" y="13745"/>
                      <a:pt x="7364" y="13745"/>
                    </a:cubicBezTo>
                    <a:cubicBezTo>
                      <a:pt x="7228" y="13745"/>
                      <a:pt x="7105" y="13801"/>
                      <a:pt x="7017" y="13889"/>
                    </a:cubicBezTo>
                    <a:lnTo>
                      <a:pt x="2107" y="18798"/>
                    </a:lnTo>
                    <a:cubicBezTo>
                      <a:pt x="2019" y="18888"/>
                      <a:pt x="1964" y="19011"/>
                      <a:pt x="1964" y="19145"/>
                    </a:cubicBezTo>
                    <a:cubicBezTo>
                      <a:pt x="1964" y="19417"/>
                      <a:pt x="2184" y="19636"/>
                      <a:pt x="2455" y="19636"/>
                    </a:cubicBezTo>
                    <a:cubicBezTo>
                      <a:pt x="2590" y="19636"/>
                      <a:pt x="2713" y="19582"/>
                      <a:pt x="2802" y="19493"/>
                    </a:cubicBezTo>
                    <a:lnTo>
                      <a:pt x="7711" y="14583"/>
                    </a:lnTo>
                    <a:cubicBezTo>
                      <a:pt x="7800" y="14495"/>
                      <a:pt x="7855" y="14372"/>
                      <a:pt x="7855" y="14237"/>
                    </a:cubicBezTo>
                    <a:moveTo>
                      <a:pt x="4765" y="14583"/>
                    </a:moveTo>
                    <a:lnTo>
                      <a:pt x="5256" y="14093"/>
                    </a:lnTo>
                    <a:cubicBezTo>
                      <a:pt x="5345" y="14004"/>
                      <a:pt x="5400" y="13881"/>
                      <a:pt x="5400" y="13745"/>
                    </a:cubicBezTo>
                    <a:cubicBezTo>
                      <a:pt x="5400" y="13475"/>
                      <a:pt x="5180" y="13255"/>
                      <a:pt x="4909" y="13255"/>
                    </a:cubicBezTo>
                    <a:cubicBezTo>
                      <a:pt x="4774" y="13255"/>
                      <a:pt x="4651" y="13310"/>
                      <a:pt x="4562" y="13398"/>
                    </a:cubicBezTo>
                    <a:lnTo>
                      <a:pt x="4071" y="13889"/>
                    </a:lnTo>
                    <a:cubicBezTo>
                      <a:pt x="3982" y="13979"/>
                      <a:pt x="3927" y="14101"/>
                      <a:pt x="3927" y="14237"/>
                    </a:cubicBezTo>
                    <a:cubicBezTo>
                      <a:pt x="3927" y="14507"/>
                      <a:pt x="4147" y="14727"/>
                      <a:pt x="4418" y="14727"/>
                    </a:cubicBezTo>
                    <a:cubicBezTo>
                      <a:pt x="4554" y="14727"/>
                      <a:pt x="4676" y="14673"/>
                      <a:pt x="4765" y="14583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4284" tIns="14284" rIns="14284" bIns="14284" anchor="ctr"/>
              <a:lstStyle/>
              <a:p>
                <a:pPr defTabSz="171399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8" name="Shape 2545"/>
              <p:cNvSpPr/>
              <p:nvPr/>
            </p:nvSpPr>
            <p:spPr>
              <a:xfrm>
                <a:off x="4453912" y="2710322"/>
                <a:ext cx="254728" cy="254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0619"/>
                    </a:moveTo>
                    <a:cubicBezTo>
                      <a:pt x="5377" y="20619"/>
                      <a:pt x="982" y="162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3336" y="982"/>
                      <a:pt x="15638" y="1950"/>
                      <a:pt x="17377" y="3529"/>
                    </a:cubicBezTo>
                    <a:lnTo>
                      <a:pt x="10453" y="10453"/>
                    </a:lnTo>
                    <a:cubicBezTo>
                      <a:pt x="10364" y="10542"/>
                      <a:pt x="10309" y="10665"/>
                      <a:pt x="10309" y="10800"/>
                    </a:cubicBezTo>
                    <a:cubicBezTo>
                      <a:pt x="10309" y="11072"/>
                      <a:pt x="10529" y="11291"/>
                      <a:pt x="10800" y="11291"/>
                    </a:cubicBezTo>
                    <a:lnTo>
                      <a:pt x="20594" y="11291"/>
                    </a:lnTo>
                    <a:cubicBezTo>
                      <a:pt x="20336" y="16484"/>
                      <a:pt x="16057" y="20619"/>
                      <a:pt x="10800" y="20619"/>
                    </a:cubicBezTo>
                    <a:moveTo>
                      <a:pt x="20594" y="10309"/>
                    </a:moveTo>
                    <a:lnTo>
                      <a:pt x="11985" y="10309"/>
                    </a:lnTo>
                    <a:lnTo>
                      <a:pt x="18071" y="4223"/>
                    </a:lnTo>
                    <a:cubicBezTo>
                      <a:pt x="19541" y="5852"/>
                      <a:pt x="20477" y="7971"/>
                      <a:pt x="20594" y="10309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6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4284" tIns="14284" rIns="14284" bIns="14284" anchor="ctr"/>
              <a:lstStyle/>
              <a:p>
                <a:pPr defTabSz="171399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9" name="Shape 2604"/>
              <p:cNvSpPr/>
              <p:nvPr/>
            </p:nvSpPr>
            <p:spPr>
              <a:xfrm>
                <a:off x="4467981" y="4195327"/>
                <a:ext cx="226589" cy="185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9600"/>
                    </a:moveTo>
                    <a:lnTo>
                      <a:pt x="17673" y="9600"/>
                    </a:lnTo>
                    <a:lnTo>
                      <a:pt x="17673" y="8400"/>
                    </a:lnTo>
                    <a:cubicBezTo>
                      <a:pt x="17673" y="7738"/>
                      <a:pt x="17233" y="7200"/>
                      <a:pt x="16691" y="7200"/>
                    </a:cubicBezTo>
                    <a:lnTo>
                      <a:pt x="14727" y="7200"/>
                    </a:lnTo>
                    <a:cubicBezTo>
                      <a:pt x="14186" y="7200"/>
                      <a:pt x="13745" y="7738"/>
                      <a:pt x="13745" y="8400"/>
                    </a:cubicBezTo>
                    <a:lnTo>
                      <a:pt x="13745" y="9600"/>
                    </a:lnTo>
                    <a:lnTo>
                      <a:pt x="7855" y="9600"/>
                    </a:lnTo>
                    <a:lnTo>
                      <a:pt x="7855" y="8400"/>
                    </a:lnTo>
                    <a:cubicBezTo>
                      <a:pt x="7855" y="7738"/>
                      <a:pt x="7414" y="7200"/>
                      <a:pt x="6873" y="7200"/>
                    </a:cubicBezTo>
                    <a:lnTo>
                      <a:pt x="4909" y="7200"/>
                    </a:lnTo>
                    <a:cubicBezTo>
                      <a:pt x="4367" y="7200"/>
                      <a:pt x="3927" y="7738"/>
                      <a:pt x="3927" y="8400"/>
                    </a:cubicBezTo>
                    <a:lnTo>
                      <a:pt x="3927" y="9600"/>
                    </a:lnTo>
                    <a:lnTo>
                      <a:pt x="982" y="9600"/>
                    </a:lnTo>
                    <a:lnTo>
                      <a:pt x="982" y="3601"/>
                    </a:lnTo>
                    <a:lnTo>
                      <a:pt x="20618" y="3601"/>
                    </a:lnTo>
                    <a:cubicBezTo>
                      <a:pt x="20618" y="3601"/>
                      <a:pt x="20618" y="9600"/>
                      <a:pt x="20618" y="9600"/>
                    </a:cubicBezTo>
                    <a:close/>
                    <a:moveTo>
                      <a:pt x="14727" y="8400"/>
                    </a:moveTo>
                    <a:lnTo>
                      <a:pt x="16691" y="8400"/>
                    </a:lnTo>
                    <a:lnTo>
                      <a:pt x="16691" y="12001"/>
                    </a:lnTo>
                    <a:lnTo>
                      <a:pt x="14727" y="12001"/>
                    </a:lnTo>
                    <a:cubicBezTo>
                      <a:pt x="14727" y="12001"/>
                      <a:pt x="14727" y="8400"/>
                      <a:pt x="14727" y="8400"/>
                    </a:cubicBezTo>
                    <a:close/>
                    <a:moveTo>
                      <a:pt x="4909" y="8400"/>
                    </a:moveTo>
                    <a:lnTo>
                      <a:pt x="6873" y="8400"/>
                    </a:lnTo>
                    <a:lnTo>
                      <a:pt x="6873" y="12001"/>
                    </a:lnTo>
                    <a:lnTo>
                      <a:pt x="4909" y="12001"/>
                    </a:lnTo>
                    <a:cubicBezTo>
                      <a:pt x="4909" y="12001"/>
                      <a:pt x="4909" y="8400"/>
                      <a:pt x="4909" y="8400"/>
                    </a:cubicBezTo>
                    <a:close/>
                    <a:moveTo>
                      <a:pt x="19636" y="20400"/>
                    </a:moveTo>
                    <a:lnTo>
                      <a:pt x="1964" y="20400"/>
                    </a:lnTo>
                    <a:lnTo>
                      <a:pt x="1964" y="10800"/>
                    </a:lnTo>
                    <a:lnTo>
                      <a:pt x="3927" y="10800"/>
                    </a:lnTo>
                    <a:lnTo>
                      <a:pt x="3927" y="12001"/>
                    </a:lnTo>
                    <a:cubicBezTo>
                      <a:pt x="3927" y="12662"/>
                      <a:pt x="4367" y="13200"/>
                      <a:pt x="4909" y="13200"/>
                    </a:cubicBezTo>
                    <a:lnTo>
                      <a:pt x="6873" y="13200"/>
                    </a:lnTo>
                    <a:cubicBezTo>
                      <a:pt x="7414" y="13200"/>
                      <a:pt x="7855" y="12662"/>
                      <a:pt x="7855" y="12001"/>
                    </a:cubicBezTo>
                    <a:lnTo>
                      <a:pt x="7855" y="10800"/>
                    </a:lnTo>
                    <a:lnTo>
                      <a:pt x="13745" y="10800"/>
                    </a:lnTo>
                    <a:lnTo>
                      <a:pt x="13745" y="12001"/>
                    </a:lnTo>
                    <a:cubicBezTo>
                      <a:pt x="13745" y="12662"/>
                      <a:pt x="14186" y="13200"/>
                      <a:pt x="14727" y="13200"/>
                    </a:cubicBezTo>
                    <a:lnTo>
                      <a:pt x="16691" y="13200"/>
                    </a:lnTo>
                    <a:cubicBezTo>
                      <a:pt x="17233" y="13200"/>
                      <a:pt x="17673" y="12662"/>
                      <a:pt x="17673" y="12001"/>
                    </a:cubicBezTo>
                    <a:lnTo>
                      <a:pt x="17673" y="10800"/>
                    </a:lnTo>
                    <a:lnTo>
                      <a:pt x="19636" y="10800"/>
                    </a:lnTo>
                    <a:cubicBezTo>
                      <a:pt x="19636" y="10800"/>
                      <a:pt x="19636" y="20400"/>
                      <a:pt x="19636" y="20400"/>
                    </a:cubicBezTo>
                    <a:close/>
                    <a:moveTo>
                      <a:pt x="8836" y="1200"/>
                    </a:moveTo>
                    <a:lnTo>
                      <a:pt x="12764" y="1200"/>
                    </a:lnTo>
                    <a:cubicBezTo>
                      <a:pt x="13305" y="1200"/>
                      <a:pt x="13745" y="1738"/>
                      <a:pt x="13745" y="2400"/>
                    </a:cubicBezTo>
                    <a:lnTo>
                      <a:pt x="7855" y="2400"/>
                    </a:lnTo>
                    <a:cubicBezTo>
                      <a:pt x="7855" y="1738"/>
                      <a:pt x="8295" y="1200"/>
                      <a:pt x="8836" y="1200"/>
                    </a:cubicBezTo>
                    <a:moveTo>
                      <a:pt x="20618" y="2400"/>
                    </a:moveTo>
                    <a:lnTo>
                      <a:pt x="14727" y="2400"/>
                    </a:lnTo>
                    <a:cubicBezTo>
                      <a:pt x="14727" y="1075"/>
                      <a:pt x="13848" y="0"/>
                      <a:pt x="12764" y="0"/>
                    </a:cubicBezTo>
                    <a:lnTo>
                      <a:pt x="8836" y="0"/>
                    </a:lnTo>
                    <a:cubicBezTo>
                      <a:pt x="7752" y="0"/>
                      <a:pt x="6873" y="1075"/>
                      <a:pt x="6873" y="2400"/>
                    </a:cubicBezTo>
                    <a:lnTo>
                      <a:pt x="982" y="2400"/>
                    </a:lnTo>
                    <a:cubicBezTo>
                      <a:pt x="440" y="2400"/>
                      <a:pt x="0" y="2938"/>
                      <a:pt x="0" y="3601"/>
                    </a:cubicBezTo>
                    <a:lnTo>
                      <a:pt x="0" y="9600"/>
                    </a:lnTo>
                    <a:cubicBezTo>
                      <a:pt x="0" y="10262"/>
                      <a:pt x="440" y="10800"/>
                      <a:pt x="982" y="10800"/>
                    </a:cubicBezTo>
                    <a:lnTo>
                      <a:pt x="982" y="20400"/>
                    </a:lnTo>
                    <a:cubicBezTo>
                      <a:pt x="982" y="21062"/>
                      <a:pt x="1422" y="21600"/>
                      <a:pt x="1964" y="21600"/>
                    </a:cubicBezTo>
                    <a:lnTo>
                      <a:pt x="19636" y="21600"/>
                    </a:lnTo>
                    <a:cubicBezTo>
                      <a:pt x="20178" y="21600"/>
                      <a:pt x="20618" y="21062"/>
                      <a:pt x="20618" y="20400"/>
                    </a:cubicBezTo>
                    <a:lnTo>
                      <a:pt x="20618" y="10800"/>
                    </a:lnTo>
                    <a:cubicBezTo>
                      <a:pt x="21160" y="10800"/>
                      <a:pt x="21600" y="10262"/>
                      <a:pt x="21600" y="9600"/>
                    </a:cubicBezTo>
                    <a:lnTo>
                      <a:pt x="21600" y="3601"/>
                    </a:lnTo>
                    <a:cubicBezTo>
                      <a:pt x="21600" y="2938"/>
                      <a:pt x="21160" y="2400"/>
                      <a:pt x="20618" y="240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4284" tIns="14284" rIns="14284" bIns="14284" anchor="ctr"/>
              <a:lstStyle/>
              <a:p>
                <a:pPr defTabSz="171399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30" name="Shape 2525"/>
              <p:cNvSpPr/>
              <p:nvPr/>
            </p:nvSpPr>
            <p:spPr>
              <a:xfrm>
                <a:off x="4471234" y="3443430"/>
                <a:ext cx="220085" cy="220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91" y="17673"/>
                    </a:moveTo>
                    <a:cubicBezTo>
                      <a:pt x="11562" y="17673"/>
                      <a:pt x="11782" y="17453"/>
                      <a:pt x="11782" y="17182"/>
                    </a:cubicBezTo>
                    <a:cubicBezTo>
                      <a:pt x="11782" y="16911"/>
                      <a:pt x="11562" y="16691"/>
                      <a:pt x="11291" y="16691"/>
                    </a:cubicBezTo>
                    <a:cubicBezTo>
                      <a:pt x="11020" y="16691"/>
                      <a:pt x="10800" y="16911"/>
                      <a:pt x="10800" y="17182"/>
                    </a:cubicBezTo>
                    <a:cubicBezTo>
                      <a:pt x="10800" y="17453"/>
                      <a:pt x="11020" y="17673"/>
                      <a:pt x="11291" y="17673"/>
                    </a:cubicBezTo>
                    <a:moveTo>
                      <a:pt x="17673" y="18655"/>
                    </a:moveTo>
                    <a:lnTo>
                      <a:pt x="13745" y="18655"/>
                    </a:lnTo>
                    <a:lnTo>
                      <a:pt x="13745" y="12273"/>
                    </a:lnTo>
                    <a:cubicBezTo>
                      <a:pt x="13745" y="12002"/>
                      <a:pt x="13525" y="11782"/>
                      <a:pt x="13255" y="11782"/>
                    </a:cubicBezTo>
                    <a:lnTo>
                      <a:pt x="8345" y="11782"/>
                    </a:lnTo>
                    <a:cubicBezTo>
                      <a:pt x="8075" y="11782"/>
                      <a:pt x="7855" y="12002"/>
                      <a:pt x="7855" y="12273"/>
                    </a:cubicBezTo>
                    <a:lnTo>
                      <a:pt x="7855" y="18655"/>
                    </a:lnTo>
                    <a:lnTo>
                      <a:pt x="3927" y="18655"/>
                    </a:lnTo>
                    <a:lnTo>
                      <a:pt x="3927" y="8058"/>
                    </a:lnTo>
                    <a:lnTo>
                      <a:pt x="10800" y="1185"/>
                    </a:lnTo>
                    <a:lnTo>
                      <a:pt x="17673" y="8058"/>
                    </a:lnTo>
                    <a:cubicBezTo>
                      <a:pt x="17673" y="8058"/>
                      <a:pt x="17673" y="18655"/>
                      <a:pt x="17673" y="18655"/>
                    </a:cubicBezTo>
                    <a:close/>
                    <a:moveTo>
                      <a:pt x="17673" y="20618"/>
                    </a:moveTo>
                    <a:lnTo>
                      <a:pt x="13745" y="20618"/>
                    </a:lnTo>
                    <a:lnTo>
                      <a:pt x="13745" y="19636"/>
                    </a:lnTo>
                    <a:lnTo>
                      <a:pt x="17673" y="19636"/>
                    </a:lnTo>
                    <a:cubicBezTo>
                      <a:pt x="17673" y="19636"/>
                      <a:pt x="17673" y="20618"/>
                      <a:pt x="17673" y="20618"/>
                    </a:cubicBezTo>
                    <a:close/>
                    <a:moveTo>
                      <a:pt x="12764" y="20618"/>
                    </a:moveTo>
                    <a:lnTo>
                      <a:pt x="8836" y="20618"/>
                    </a:lnTo>
                    <a:lnTo>
                      <a:pt x="8836" y="12764"/>
                    </a:lnTo>
                    <a:lnTo>
                      <a:pt x="12764" y="12764"/>
                    </a:lnTo>
                    <a:cubicBezTo>
                      <a:pt x="12764" y="12764"/>
                      <a:pt x="12764" y="20618"/>
                      <a:pt x="12764" y="20618"/>
                    </a:cubicBezTo>
                    <a:close/>
                    <a:moveTo>
                      <a:pt x="7855" y="20618"/>
                    </a:moveTo>
                    <a:lnTo>
                      <a:pt x="3927" y="20618"/>
                    </a:lnTo>
                    <a:lnTo>
                      <a:pt x="3927" y="19636"/>
                    </a:lnTo>
                    <a:lnTo>
                      <a:pt x="7855" y="19636"/>
                    </a:lnTo>
                    <a:cubicBezTo>
                      <a:pt x="7855" y="19636"/>
                      <a:pt x="7855" y="20618"/>
                      <a:pt x="7855" y="20618"/>
                    </a:cubicBezTo>
                    <a:close/>
                    <a:moveTo>
                      <a:pt x="14727" y="1964"/>
                    </a:moveTo>
                    <a:lnTo>
                      <a:pt x="16691" y="1964"/>
                    </a:lnTo>
                    <a:lnTo>
                      <a:pt x="16691" y="5688"/>
                    </a:lnTo>
                    <a:lnTo>
                      <a:pt x="14727" y="3724"/>
                    </a:lnTo>
                    <a:cubicBezTo>
                      <a:pt x="14727" y="3724"/>
                      <a:pt x="14727" y="1964"/>
                      <a:pt x="14727" y="1964"/>
                    </a:cubicBezTo>
                    <a:close/>
                    <a:moveTo>
                      <a:pt x="21456" y="10453"/>
                    </a:moveTo>
                    <a:lnTo>
                      <a:pt x="17673" y="6670"/>
                    </a:lnTo>
                    <a:lnTo>
                      <a:pt x="17673" y="1473"/>
                    </a:lnTo>
                    <a:cubicBezTo>
                      <a:pt x="17673" y="1202"/>
                      <a:pt x="17453" y="982"/>
                      <a:pt x="17182" y="982"/>
                    </a:cubicBezTo>
                    <a:lnTo>
                      <a:pt x="14236" y="982"/>
                    </a:lnTo>
                    <a:cubicBezTo>
                      <a:pt x="13966" y="982"/>
                      <a:pt x="13745" y="1202"/>
                      <a:pt x="13745" y="1473"/>
                    </a:cubicBezTo>
                    <a:lnTo>
                      <a:pt x="13745" y="2742"/>
                    </a:lnTo>
                    <a:lnTo>
                      <a:pt x="11147" y="144"/>
                    </a:lnTo>
                    <a:cubicBezTo>
                      <a:pt x="11058" y="55"/>
                      <a:pt x="10935" y="0"/>
                      <a:pt x="10800" y="0"/>
                    </a:cubicBezTo>
                    <a:cubicBezTo>
                      <a:pt x="10665" y="0"/>
                      <a:pt x="10542" y="55"/>
                      <a:pt x="10453" y="144"/>
                    </a:cubicBezTo>
                    <a:lnTo>
                      <a:pt x="144" y="10453"/>
                    </a:lnTo>
                    <a:cubicBezTo>
                      <a:pt x="55" y="10542"/>
                      <a:pt x="0" y="10665"/>
                      <a:pt x="0" y="10800"/>
                    </a:cubicBezTo>
                    <a:cubicBezTo>
                      <a:pt x="0" y="11072"/>
                      <a:pt x="220" y="11291"/>
                      <a:pt x="491" y="11291"/>
                    </a:cubicBezTo>
                    <a:cubicBezTo>
                      <a:pt x="626" y="11291"/>
                      <a:pt x="749" y="11236"/>
                      <a:pt x="838" y="11147"/>
                    </a:cubicBezTo>
                    <a:lnTo>
                      <a:pt x="2945" y="9040"/>
                    </a:lnTo>
                    <a:lnTo>
                      <a:pt x="2945" y="21109"/>
                    </a:lnTo>
                    <a:cubicBezTo>
                      <a:pt x="2945" y="21381"/>
                      <a:pt x="3166" y="21600"/>
                      <a:pt x="3436" y="21600"/>
                    </a:cubicBezTo>
                    <a:lnTo>
                      <a:pt x="18164" y="21600"/>
                    </a:lnTo>
                    <a:cubicBezTo>
                      <a:pt x="18434" y="21600"/>
                      <a:pt x="18655" y="21381"/>
                      <a:pt x="18655" y="21109"/>
                    </a:cubicBezTo>
                    <a:lnTo>
                      <a:pt x="18655" y="9040"/>
                    </a:lnTo>
                    <a:lnTo>
                      <a:pt x="20762" y="11147"/>
                    </a:lnTo>
                    <a:cubicBezTo>
                      <a:pt x="20851" y="11236"/>
                      <a:pt x="20974" y="11291"/>
                      <a:pt x="21109" y="11291"/>
                    </a:cubicBezTo>
                    <a:cubicBezTo>
                      <a:pt x="21380" y="11291"/>
                      <a:pt x="21600" y="11072"/>
                      <a:pt x="21600" y="10800"/>
                    </a:cubicBezTo>
                    <a:cubicBezTo>
                      <a:pt x="21600" y="10665"/>
                      <a:pt x="21545" y="10542"/>
                      <a:pt x="21456" y="10453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4284" tIns="14284" rIns="14284" bIns="14284" anchor="ctr"/>
              <a:lstStyle/>
              <a:p>
                <a:pPr defTabSz="171399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</p:grpSp>
        <p:pic>
          <p:nvPicPr>
            <p:cNvPr id="41" name="Imagen 40" descr="Imagen relacionada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89" t="1773" r="2338" b="65346"/>
            <a:stretch/>
          </p:blipFill>
          <p:spPr bwMode="auto">
            <a:xfrm>
              <a:off x="5658756" y="2586920"/>
              <a:ext cx="513911" cy="559559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Imagen 41" descr="Resultado de imagen para iconos de finanzas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39" t="2617" r="2514" b="68029"/>
            <a:stretch/>
          </p:blipFill>
          <p:spPr bwMode="auto">
            <a:xfrm>
              <a:off x="5600522" y="1631918"/>
              <a:ext cx="607790" cy="631618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3" name="Imagen 42" descr="Resultado de imagen para iconos de finanzas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38" t="68055" r="3312" b="2214"/>
            <a:stretch/>
          </p:blipFill>
          <p:spPr bwMode="auto">
            <a:xfrm>
              <a:off x="5612864" y="3431136"/>
              <a:ext cx="624587" cy="643443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Imagen 43" descr="Resultado de imagen para iconos de finanzas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6" t="-551" r="75385" b="77559"/>
            <a:stretch/>
          </p:blipFill>
          <p:spPr bwMode="auto">
            <a:xfrm>
              <a:off x="5584609" y="4391793"/>
              <a:ext cx="639616" cy="540672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5" name="Imagen 44" descr="Resultado de imagen para iconos de finanzas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9" t="69169" r="66918" b="3539"/>
            <a:stretch/>
          </p:blipFill>
          <p:spPr bwMode="auto">
            <a:xfrm>
              <a:off x="5607079" y="754291"/>
              <a:ext cx="589001" cy="607082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6" name="Grupo 45"/>
          <p:cNvGrpSpPr/>
          <p:nvPr/>
        </p:nvGrpSpPr>
        <p:grpSpPr>
          <a:xfrm>
            <a:off x="190550" y="277226"/>
            <a:ext cx="3176865" cy="830939"/>
            <a:chOff x="201809" y="167228"/>
            <a:chExt cx="3176865" cy="830939"/>
          </a:xfrm>
        </p:grpSpPr>
        <p:grpSp>
          <p:nvGrpSpPr>
            <p:cNvPr id="47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50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1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48" name="TextBox 18"/>
            <p:cNvSpPr txBox="1"/>
            <p:nvPr/>
          </p:nvSpPr>
          <p:spPr>
            <a:xfrm>
              <a:off x="1336658" y="382644"/>
              <a:ext cx="1858768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INTRODUCCIÓN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255202" y="265484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 1</a:t>
              </a:r>
              <a:endParaRPr lang="es-ES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792306" y="3717306"/>
            <a:ext cx="5126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Según el </a:t>
            </a:r>
            <a:r>
              <a:rPr lang="es-ES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INEC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representan las 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microempresas 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el 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90,51%,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las 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pequeñas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son el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7,51%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, las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medianas 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empresas son el 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1,52%</a:t>
            </a:r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y tan solo</a:t>
            </a:r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0,46% grandes 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empresas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6963474" y="1313219"/>
            <a:ext cx="4475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El estudio se centra en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el </a:t>
            </a:r>
            <a:r>
              <a:rPr lang="es-ES" b="1" dirty="0" smtClean="0">
                <a:solidFill>
                  <a:srgbClr val="660066"/>
                </a:solidFill>
                <a:latin typeface="Calibri" panose="020F0502020204030204" pitchFamily="34" charset="0"/>
              </a:rPr>
              <a:t>sector manufacturero 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tiene una participación del </a:t>
            </a:r>
            <a:r>
              <a:rPr lang="es-ES" b="1" dirty="0" smtClean="0">
                <a:solidFill>
                  <a:srgbClr val="660066"/>
                </a:solidFill>
                <a:latin typeface="Calibri" panose="020F0502020204030204" pitchFamily="34" charset="0"/>
              </a:rPr>
              <a:t>17% del PIB 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del Ecuador en los últimos 16 años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848954" y="2851697"/>
            <a:ext cx="4462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b="1" dirty="0">
                <a:solidFill>
                  <a:srgbClr val="C27C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liquidez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 uno de los factores más importantes es una 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organización permite 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logro de cumplimiento de las </a:t>
            </a:r>
            <a:r>
              <a:rPr lang="es-ES" b="1" dirty="0">
                <a:solidFill>
                  <a:srgbClr val="C27C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obligaciones </a:t>
            </a:r>
            <a:r>
              <a:rPr lang="es-ES" b="1" dirty="0" smtClean="0">
                <a:solidFill>
                  <a:srgbClr val="C27C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empresariales</a:t>
            </a:r>
            <a:r>
              <a:rPr lang="es-ES" b="1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ES" b="1" dirty="0" smtClean="0">
                <a:solidFill>
                  <a:srgbClr val="C27C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endeudamientos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altos 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niveles 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generan problemas.</a:t>
            </a:r>
            <a:endParaRPr lang="es-ES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830783" y="4335702"/>
            <a:ext cx="43215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s-ES" dirty="0" smtClean="0">
              <a:solidFill>
                <a:srgbClr val="F2F2F2">
                  <a:lumMod val="10000"/>
                </a:srgbClr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es-ES" dirty="0">
                <a:solidFill>
                  <a:srgbClr val="F2F2F2">
                    <a:lumMod val="10000"/>
                  </a:srgbClr>
                </a:solidFill>
                <a:latin typeface="Calibri" panose="020F0502020204030204" pitchFamily="34" charset="0"/>
              </a:rPr>
              <a:t>A</a:t>
            </a:r>
            <a:r>
              <a:rPr lang="es-ES" dirty="0" smtClean="0">
                <a:solidFill>
                  <a:srgbClr val="F2F2F2">
                    <a:lumMod val="10000"/>
                  </a:srgbClr>
                </a:solidFill>
                <a:latin typeface="Calibri" panose="020F0502020204030204" pitchFamily="34" charset="0"/>
              </a:rPr>
              <a:t>lcanza </a:t>
            </a:r>
            <a:r>
              <a:rPr lang="es-ES" dirty="0">
                <a:solidFill>
                  <a:srgbClr val="F2F2F2">
                    <a:lumMod val="10000"/>
                  </a:srgbClr>
                </a:solidFill>
                <a:latin typeface="Calibri" panose="020F0502020204030204" pitchFamily="34" charset="0"/>
              </a:rPr>
              <a:t>niveles de </a:t>
            </a:r>
            <a:r>
              <a:rPr lang="es-ES" b="1" dirty="0">
                <a:solidFill>
                  <a:schemeClr val="accent2"/>
                </a:solidFill>
                <a:latin typeface="Calibri" panose="020F0502020204030204" pitchFamily="34" charset="0"/>
              </a:rPr>
              <a:t>endeudamiento superiores al 70%</a:t>
            </a:r>
            <a:r>
              <a:rPr lang="es-ES" dirty="0">
                <a:solidFill>
                  <a:schemeClr val="accent2"/>
                </a:solidFill>
                <a:latin typeface="Calibri" panose="020F0502020204030204" pitchFamily="34" charset="0"/>
              </a:rPr>
              <a:t>,</a:t>
            </a:r>
            <a:r>
              <a:rPr lang="es-ES" b="1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s-ES" dirty="0" smtClean="0">
                <a:solidFill>
                  <a:srgbClr val="F2F2F2">
                    <a:lumMod val="10000"/>
                  </a:srgbClr>
                </a:solidFill>
                <a:latin typeface="Calibri" panose="020F0502020204030204" pitchFamily="34" charset="0"/>
              </a:rPr>
              <a:t>el </a:t>
            </a:r>
            <a:r>
              <a:rPr lang="es-ES" dirty="0">
                <a:solidFill>
                  <a:srgbClr val="F2F2F2">
                    <a:lumMod val="10000"/>
                  </a:srgbClr>
                </a:solidFill>
                <a:latin typeface="Calibri" panose="020F0502020204030204" pitchFamily="34" charset="0"/>
              </a:rPr>
              <a:t>mismo que está concentrado en el </a:t>
            </a:r>
            <a:r>
              <a:rPr lang="es-ES" b="1" dirty="0">
                <a:solidFill>
                  <a:schemeClr val="accent2"/>
                </a:solidFill>
                <a:latin typeface="Calibri" panose="020F0502020204030204" pitchFamily="34" charset="0"/>
              </a:rPr>
              <a:t>corto plazo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1054646" y="1685095"/>
            <a:ext cx="46223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PYMES son 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tema central de estudio, debido a que en el </a:t>
            </a:r>
            <a:r>
              <a:rPr lang="es-ES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marco mundial 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han considerado como empresas que aportan de manera significativa a una economía por la </a:t>
            </a:r>
            <a:r>
              <a:rPr lang="es-ES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creación de valor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generación de empleo 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su participación en </a:t>
            </a:r>
            <a:r>
              <a:rPr lang="es-ES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PIB</a:t>
            </a:r>
          </a:p>
        </p:txBody>
      </p:sp>
    </p:spTree>
    <p:extLst>
      <p:ext uri="{BB962C8B-B14F-4D97-AF65-F5344CB8AC3E}">
        <p14:creationId xmlns:p14="http://schemas.microsoft.com/office/powerpoint/2010/main" val="48908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43793817"/>
              </p:ext>
            </p:extLst>
          </p:nvPr>
        </p:nvGraphicFramePr>
        <p:xfrm>
          <a:off x="550590" y="1052736"/>
          <a:ext cx="50405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Grupo 23"/>
          <p:cNvGrpSpPr/>
          <p:nvPr/>
        </p:nvGrpSpPr>
        <p:grpSpPr>
          <a:xfrm>
            <a:off x="5879182" y="947571"/>
            <a:ext cx="5641168" cy="2729337"/>
            <a:chOff x="5879182" y="967036"/>
            <a:chExt cx="5641168" cy="2729337"/>
          </a:xfrm>
        </p:grpSpPr>
        <p:cxnSp>
          <p:nvCxnSpPr>
            <p:cNvPr id="4" name="Conector recto 3"/>
            <p:cNvCxnSpPr/>
            <p:nvPr/>
          </p:nvCxnSpPr>
          <p:spPr>
            <a:xfrm>
              <a:off x="5879182" y="1700808"/>
              <a:ext cx="5641168" cy="0"/>
            </a:xfrm>
            <a:prstGeom prst="line">
              <a:avLst/>
            </a:prstGeom>
            <a:ln>
              <a:solidFill>
                <a:schemeClr val="accent3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cto 4"/>
            <p:cNvCxnSpPr/>
            <p:nvPr/>
          </p:nvCxnSpPr>
          <p:spPr>
            <a:xfrm flipH="1">
              <a:off x="8441535" y="967036"/>
              <a:ext cx="29935" cy="2317948"/>
            </a:xfrm>
            <a:prstGeom prst="line">
              <a:avLst/>
            </a:prstGeom>
            <a:ln>
              <a:solidFill>
                <a:schemeClr val="accent3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ángulo 8"/>
            <p:cNvSpPr/>
            <p:nvPr/>
          </p:nvSpPr>
          <p:spPr>
            <a:xfrm>
              <a:off x="6425311" y="1173191"/>
              <a:ext cx="2016224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Variables Entrada</a:t>
              </a:r>
              <a:endPara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8665977" y="1139690"/>
              <a:ext cx="2016224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Variables Excluidas</a:t>
              </a:r>
              <a:endPara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ángulo 10"/>
                <p:cNvSpPr/>
                <p:nvPr/>
              </p:nvSpPr>
              <p:spPr>
                <a:xfrm>
                  <a:off x="5879182" y="1895298"/>
                  <a:ext cx="2448272" cy="58477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s-EC" sz="16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s-ES" sz="1600" dirty="0" smtClean="0">
                      <a:solidFill>
                        <a:schemeClr val="bg2">
                          <a:lumMod val="10000"/>
                        </a:schemeClr>
                      </a:solidFill>
                      <a:latin typeface="Calibri" panose="020F0502020204030204" pitchFamily="34" charset="0"/>
                    </a:rPr>
                    <a:t>= Endeudamiento del activo</a:t>
                  </a:r>
                </a:p>
              </p:txBody>
            </p:sp>
          </mc:Choice>
          <mc:Fallback xmlns="">
            <p:sp>
              <p:nvSpPr>
                <p:cNvPr id="11" name="Rectángulo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9182" y="1895298"/>
                  <a:ext cx="2448272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995" t="-3125" r="-2985" b="-125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ángulo 11"/>
            <p:cNvSpPr/>
            <p:nvPr/>
          </p:nvSpPr>
          <p:spPr>
            <a:xfrm>
              <a:off x="8847652" y="1880491"/>
              <a:ext cx="2448272" cy="181588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Endeudamiento del patrimonio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Endeudamiento </a:t>
              </a:r>
              <a:r>
                <a:rPr lang="es-ES" sz="16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del activo </a:t>
              </a:r>
              <a:r>
                <a:rPr lang="es-ES" sz="1600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fijo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Apalancamiento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Apalancamiento financiero</a:t>
              </a:r>
            </a:p>
          </p:txBody>
        </p:sp>
      </p:grpSp>
      <p:sp>
        <p:nvSpPr>
          <p:cNvPr id="16" name="Freeform: Shape 8">
            <a:extLst>
              <a:ext uri="{FF2B5EF4-FFF2-40B4-BE49-F238E27FC236}">
                <a16:creationId xmlns:a16="http://schemas.microsoft.com/office/drawing/2014/main" id="{B9E65F5C-7FA4-4C65-88D4-7855AACE471C}"/>
              </a:ext>
            </a:extLst>
          </p:cNvPr>
          <p:cNvSpPr>
            <a:spLocks/>
          </p:cNvSpPr>
          <p:nvPr/>
        </p:nvSpPr>
        <p:spPr bwMode="auto">
          <a:xfrm>
            <a:off x="7073763" y="4862839"/>
            <a:ext cx="2998025" cy="674447"/>
          </a:xfrm>
          <a:custGeom>
            <a:avLst/>
            <a:gdLst>
              <a:gd name="connsiteX0" fmla="*/ 1087005 w 1173163"/>
              <a:gd name="connsiteY0" fmla="*/ 338137 h 850900"/>
              <a:gd name="connsiteX1" fmla="*/ 1087799 w 1173163"/>
              <a:gd name="connsiteY1" fmla="*/ 340913 h 850900"/>
              <a:gd name="connsiteX2" fmla="*/ 1087799 w 1173163"/>
              <a:gd name="connsiteY2" fmla="*/ 343292 h 850900"/>
              <a:gd name="connsiteX3" fmla="*/ 1092168 w 1173163"/>
              <a:gd name="connsiteY3" fmla="*/ 377792 h 850900"/>
              <a:gd name="connsiteX4" fmla="*/ 1093360 w 1173163"/>
              <a:gd name="connsiteY4" fmla="*/ 433706 h 850900"/>
              <a:gd name="connsiteX5" fmla="*/ 1090579 w 1173163"/>
              <a:gd name="connsiteY5" fmla="*/ 471775 h 850900"/>
              <a:gd name="connsiteX6" fmla="*/ 1085019 w 1173163"/>
              <a:gd name="connsiteY6" fmla="*/ 509844 h 850900"/>
              <a:gd name="connsiteX7" fmla="*/ 1076281 w 1173163"/>
              <a:gd name="connsiteY7" fmla="*/ 547516 h 850900"/>
              <a:gd name="connsiteX8" fmla="*/ 1063969 w 1173163"/>
              <a:gd name="connsiteY8" fmla="*/ 582412 h 850900"/>
              <a:gd name="connsiteX9" fmla="*/ 1048081 w 1173163"/>
              <a:gd name="connsiteY9" fmla="*/ 614533 h 850900"/>
              <a:gd name="connsiteX10" fmla="*/ 1038152 w 1173163"/>
              <a:gd name="connsiteY10" fmla="*/ 629205 h 850900"/>
              <a:gd name="connsiteX11" fmla="*/ 1027428 w 1173163"/>
              <a:gd name="connsiteY11" fmla="*/ 643878 h 850900"/>
              <a:gd name="connsiteX12" fmla="*/ 1001215 w 1173163"/>
              <a:gd name="connsiteY12" fmla="*/ 668860 h 850900"/>
              <a:gd name="connsiteX13" fmla="*/ 970632 w 1173163"/>
              <a:gd name="connsiteY13" fmla="*/ 688688 h 850900"/>
              <a:gd name="connsiteX14" fmla="*/ 937666 w 1173163"/>
              <a:gd name="connsiteY14" fmla="*/ 705343 h 850900"/>
              <a:gd name="connsiteX15" fmla="*/ 884445 w 1173163"/>
              <a:gd name="connsiteY15" fmla="*/ 723584 h 850900"/>
              <a:gd name="connsiteX16" fmla="*/ 810967 w 1173163"/>
              <a:gd name="connsiteY16" fmla="*/ 740636 h 850900"/>
              <a:gd name="connsiteX17" fmla="*/ 776810 w 1173163"/>
              <a:gd name="connsiteY17" fmla="*/ 746981 h 850900"/>
              <a:gd name="connsiteX18" fmla="*/ 737886 w 1173163"/>
              <a:gd name="connsiteY18" fmla="*/ 753325 h 850900"/>
              <a:gd name="connsiteX19" fmla="*/ 660834 w 1173163"/>
              <a:gd name="connsiteY19" fmla="*/ 762843 h 850900"/>
              <a:gd name="connsiteX20" fmla="*/ 582987 w 1173163"/>
              <a:gd name="connsiteY20" fmla="*/ 766015 h 850900"/>
              <a:gd name="connsiteX21" fmla="*/ 504744 w 1173163"/>
              <a:gd name="connsiteY21" fmla="*/ 762050 h 850900"/>
              <a:gd name="connsiteX22" fmla="*/ 466217 w 1173163"/>
              <a:gd name="connsiteY22" fmla="*/ 757688 h 850900"/>
              <a:gd name="connsiteX23" fmla="*/ 441990 w 1173163"/>
              <a:gd name="connsiteY23" fmla="*/ 754515 h 850900"/>
              <a:gd name="connsiteX24" fmla="*/ 392740 w 1173163"/>
              <a:gd name="connsiteY24" fmla="*/ 744601 h 850900"/>
              <a:gd name="connsiteX25" fmla="*/ 342298 w 1173163"/>
              <a:gd name="connsiteY25" fmla="*/ 731515 h 850900"/>
              <a:gd name="connsiteX26" fmla="*/ 291857 w 1173163"/>
              <a:gd name="connsiteY26" fmla="*/ 714464 h 850900"/>
              <a:gd name="connsiteX27" fmla="*/ 241812 w 1173163"/>
              <a:gd name="connsiteY27" fmla="*/ 693446 h 850900"/>
              <a:gd name="connsiteX28" fmla="*/ 194548 w 1173163"/>
              <a:gd name="connsiteY28" fmla="*/ 668860 h 850900"/>
              <a:gd name="connsiteX29" fmla="*/ 149667 w 1173163"/>
              <a:gd name="connsiteY29" fmla="*/ 640309 h 850900"/>
              <a:gd name="connsiteX30" fmla="*/ 108361 w 1173163"/>
              <a:gd name="connsiteY30" fmla="*/ 607395 h 850900"/>
              <a:gd name="connsiteX31" fmla="*/ 90488 w 1173163"/>
              <a:gd name="connsiteY31" fmla="*/ 589550 h 850900"/>
              <a:gd name="connsiteX32" fmla="*/ 110347 w 1173163"/>
              <a:gd name="connsiteY32" fmla="*/ 615326 h 850900"/>
              <a:gd name="connsiteX33" fmla="*/ 156419 w 1173163"/>
              <a:gd name="connsiteY33" fmla="*/ 662912 h 850900"/>
              <a:gd name="connsiteX34" fmla="*/ 207655 w 1173163"/>
              <a:gd name="connsiteY34" fmla="*/ 704153 h 850900"/>
              <a:gd name="connsiteX35" fmla="*/ 264849 w 1173163"/>
              <a:gd name="connsiteY35" fmla="*/ 739446 h 850900"/>
              <a:gd name="connsiteX36" fmla="*/ 326411 w 1173163"/>
              <a:gd name="connsiteY36" fmla="*/ 768394 h 850900"/>
              <a:gd name="connsiteX37" fmla="*/ 390754 w 1173163"/>
              <a:gd name="connsiteY37" fmla="*/ 791394 h 850900"/>
              <a:gd name="connsiteX38" fmla="*/ 457877 w 1173163"/>
              <a:gd name="connsiteY38" fmla="*/ 808049 h 850900"/>
              <a:gd name="connsiteX39" fmla="*/ 526985 w 1173163"/>
              <a:gd name="connsiteY39" fmla="*/ 818756 h 850900"/>
              <a:gd name="connsiteX40" fmla="*/ 596491 w 1173163"/>
              <a:gd name="connsiteY40" fmla="*/ 822325 h 850900"/>
              <a:gd name="connsiteX41" fmla="*/ 665600 w 1173163"/>
              <a:gd name="connsiteY41" fmla="*/ 819946 h 850900"/>
              <a:gd name="connsiteX42" fmla="*/ 733915 w 1173163"/>
              <a:gd name="connsiteY42" fmla="*/ 811222 h 850900"/>
              <a:gd name="connsiteX43" fmla="*/ 800243 w 1173163"/>
              <a:gd name="connsiteY43" fmla="*/ 794963 h 850900"/>
              <a:gd name="connsiteX44" fmla="*/ 864189 w 1173163"/>
              <a:gd name="connsiteY44" fmla="*/ 773153 h 850900"/>
              <a:gd name="connsiteX45" fmla="*/ 924559 w 1173163"/>
              <a:gd name="connsiteY45" fmla="*/ 743808 h 850900"/>
              <a:gd name="connsiteX46" fmla="*/ 980164 w 1173163"/>
              <a:gd name="connsiteY46" fmla="*/ 707722 h 850900"/>
              <a:gd name="connsiteX47" fmla="*/ 1029811 w 1173163"/>
              <a:gd name="connsiteY47" fmla="*/ 664895 h 850900"/>
              <a:gd name="connsiteX48" fmla="*/ 1052450 w 1173163"/>
              <a:gd name="connsiteY48" fmla="*/ 641102 h 850900"/>
              <a:gd name="connsiteX49" fmla="*/ 1064763 w 1173163"/>
              <a:gd name="connsiteY49" fmla="*/ 626033 h 850900"/>
              <a:gd name="connsiteX50" fmla="*/ 1088196 w 1173163"/>
              <a:gd name="connsiteY50" fmla="*/ 594705 h 850900"/>
              <a:gd name="connsiteX51" fmla="*/ 1107261 w 1173163"/>
              <a:gd name="connsiteY51" fmla="*/ 561792 h 850900"/>
              <a:gd name="connsiteX52" fmla="*/ 1121956 w 1173163"/>
              <a:gd name="connsiteY52" fmla="*/ 527292 h 850900"/>
              <a:gd name="connsiteX53" fmla="*/ 1131886 w 1173163"/>
              <a:gd name="connsiteY53" fmla="*/ 491999 h 850900"/>
              <a:gd name="connsiteX54" fmla="*/ 1135063 w 1173163"/>
              <a:gd name="connsiteY54" fmla="*/ 455913 h 850900"/>
              <a:gd name="connsiteX55" fmla="*/ 1130297 w 1173163"/>
              <a:gd name="connsiteY55" fmla="*/ 419430 h 850900"/>
              <a:gd name="connsiteX56" fmla="*/ 1116793 w 1173163"/>
              <a:gd name="connsiteY56" fmla="*/ 382947 h 850900"/>
              <a:gd name="connsiteX57" fmla="*/ 1106466 w 1173163"/>
              <a:gd name="connsiteY57" fmla="*/ 365103 h 850900"/>
              <a:gd name="connsiteX58" fmla="*/ 1097331 w 1173163"/>
              <a:gd name="connsiteY58" fmla="*/ 351223 h 850900"/>
              <a:gd name="connsiteX59" fmla="*/ 580258 w 1173163"/>
              <a:gd name="connsiteY59" fmla="*/ 127000 h 850900"/>
              <a:gd name="connsiteX60" fmla="*/ 539745 w 1173163"/>
              <a:gd name="connsiteY60" fmla="*/ 127397 h 850900"/>
              <a:gd name="connsiteX61" fmla="*/ 460707 w 1173163"/>
              <a:gd name="connsiteY61" fmla="*/ 134536 h 850900"/>
              <a:gd name="connsiteX62" fmla="*/ 382065 w 1173163"/>
              <a:gd name="connsiteY62" fmla="*/ 146831 h 850900"/>
              <a:gd name="connsiteX63" fmla="*/ 303820 w 1173163"/>
              <a:gd name="connsiteY63" fmla="*/ 163886 h 850900"/>
              <a:gd name="connsiteX64" fmla="*/ 264499 w 1173163"/>
              <a:gd name="connsiteY64" fmla="*/ 172611 h 850900"/>
              <a:gd name="connsiteX65" fmla="*/ 236300 w 1173163"/>
              <a:gd name="connsiteY65" fmla="*/ 179354 h 850900"/>
              <a:gd name="connsiteX66" fmla="*/ 180694 w 1173163"/>
              <a:gd name="connsiteY66" fmla="*/ 194425 h 850900"/>
              <a:gd name="connsiteX67" fmla="*/ 154481 w 1173163"/>
              <a:gd name="connsiteY67" fmla="*/ 203548 h 850900"/>
              <a:gd name="connsiteX68" fmla="*/ 144551 w 1173163"/>
              <a:gd name="connsiteY68" fmla="*/ 219412 h 850900"/>
              <a:gd name="connsiteX69" fmla="*/ 127075 w 1173163"/>
              <a:gd name="connsiteY69" fmla="*/ 252332 h 850900"/>
              <a:gd name="connsiteX70" fmla="*/ 114365 w 1173163"/>
              <a:gd name="connsiteY70" fmla="*/ 286837 h 850900"/>
              <a:gd name="connsiteX71" fmla="*/ 104833 w 1173163"/>
              <a:gd name="connsiteY71" fmla="*/ 322136 h 850900"/>
              <a:gd name="connsiteX72" fmla="*/ 100464 w 1173163"/>
              <a:gd name="connsiteY72" fmla="*/ 358625 h 850900"/>
              <a:gd name="connsiteX73" fmla="*/ 100464 w 1173163"/>
              <a:gd name="connsiteY73" fmla="*/ 395114 h 850900"/>
              <a:gd name="connsiteX74" fmla="*/ 105230 w 1173163"/>
              <a:gd name="connsiteY74" fmla="*/ 431603 h 850900"/>
              <a:gd name="connsiteX75" fmla="*/ 116351 w 1173163"/>
              <a:gd name="connsiteY75" fmla="*/ 468092 h 850900"/>
              <a:gd name="connsiteX76" fmla="*/ 123898 w 1173163"/>
              <a:gd name="connsiteY76" fmla="*/ 486336 h 850900"/>
              <a:gd name="connsiteX77" fmla="*/ 125486 w 1173163"/>
              <a:gd name="connsiteY77" fmla="*/ 491492 h 850900"/>
              <a:gd name="connsiteX78" fmla="*/ 122309 w 1173163"/>
              <a:gd name="connsiteY78" fmla="*/ 499425 h 850900"/>
              <a:gd name="connsiteX79" fmla="*/ 115160 w 1173163"/>
              <a:gd name="connsiteY79" fmla="*/ 503787 h 850900"/>
              <a:gd name="connsiteX80" fmla="*/ 106819 w 1173163"/>
              <a:gd name="connsiteY80" fmla="*/ 502201 h 850900"/>
              <a:gd name="connsiteX81" fmla="*/ 104039 w 1173163"/>
              <a:gd name="connsiteY81" fmla="*/ 498235 h 850900"/>
              <a:gd name="connsiteX82" fmla="*/ 95301 w 1173163"/>
              <a:gd name="connsiteY82" fmla="*/ 481180 h 850900"/>
              <a:gd name="connsiteX83" fmla="*/ 82194 w 1173163"/>
              <a:gd name="connsiteY83" fmla="*/ 447071 h 850900"/>
              <a:gd name="connsiteX84" fmla="*/ 74647 w 1173163"/>
              <a:gd name="connsiteY84" fmla="*/ 412565 h 850900"/>
              <a:gd name="connsiteX85" fmla="*/ 71073 w 1173163"/>
              <a:gd name="connsiteY85" fmla="*/ 378456 h 850900"/>
              <a:gd name="connsiteX86" fmla="*/ 71867 w 1173163"/>
              <a:gd name="connsiteY86" fmla="*/ 343950 h 850900"/>
              <a:gd name="connsiteX87" fmla="*/ 77825 w 1173163"/>
              <a:gd name="connsiteY87" fmla="*/ 309841 h 850900"/>
              <a:gd name="connsiteX88" fmla="*/ 86563 w 1173163"/>
              <a:gd name="connsiteY88" fmla="*/ 276525 h 850900"/>
              <a:gd name="connsiteX89" fmla="*/ 99272 w 1173163"/>
              <a:gd name="connsiteY89" fmla="*/ 244003 h 850900"/>
              <a:gd name="connsiteX90" fmla="*/ 106819 w 1173163"/>
              <a:gd name="connsiteY90" fmla="*/ 228138 h 850900"/>
              <a:gd name="connsiteX91" fmla="*/ 96492 w 1173163"/>
              <a:gd name="connsiteY91" fmla="*/ 235277 h 850900"/>
              <a:gd name="connsiteX92" fmla="*/ 78222 w 1173163"/>
              <a:gd name="connsiteY92" fmla="*/ 252728 h 850900"/>
              <a:gd name="connsiteX93" fmla="*/ 61540 w 1173163"/>
              <a:gd name="connsiteY93" fmla="*/ 272956 h 850900"/>
              <a:gd name="connsiteX94" fmla="*/ 48831 w 1173163"/>
              <a:gd name="connsiteY94" fmla="*/ 297149 h 850900"/>
              <a:gd name="connsiteX95" fmla="*/ 43270 w 1173163"/>
              <a:gd name="connsiteY95" fmla="*/ 310238 h 850900"/>
              <a:gd name="connsiteX96" fmla="*/ 38107 w 1173163"/>
              <a:gd name="connsiteY96" fmla="*/ 326499 h 850900"/>
              <a:gd name="connsiteX97" fmla="*/ 31752 w 1173163"/>
              <a:gd name="connsiteY97" fmla="*/ 358229 h 850900"/>
              <a:gd name="connsiteX98" fmla="*/ 30163 w 1173163"/>
              <a:gd name="connsiteY98" fmla="*/ 389958 h 850900"/>
              <a:gd name="connsiteX99" fmla="*/ 33341 w 1173163"/>
              <a:gd name="connsiteY99" fmla="*/ 421291 h 850900"/>
              <a:gd name="connsiteX100" fmla="*/ 40490 w 1173163"/>
              <a:gd name="connsiteY100" fmla="*/ 452227 h 850900"/>
              <a:gd name="connsiteX101" fmla="*/ 52008 w 1173163"/>
              <a:gd name="connsiteY101" fmla="*/ 481973 h 850900"/>
              <a:gd name="connsiteX102" fmla="*/ 66307 w 1173163"/>
              <a:gd name="connsiteY102" fmla="*/ 510927 h 850900"/>
              <a:gd name="connsiteX103" fmla="*/ 84180 w 1173163"/>
              <a:gd name="connsiteY103" fmla="*/ 537500 h 850900"/>
              <a:gd name="connsiteX104" fmla="*/ 94506 w 1173163"/>
              <a:gd name="connsiteY104" fmla="*/ 550588 h 850900"/>
              <a:gd name="connsiteX105" fmla="*/ 106025 w 1173163"/>
              <a:gd name="connsiteY105" fmla="*/ 563280 h 850900"/>
              <a:gd name="connsiteX106" fmla="*/ 129458 w 1173163"/>
              <a:gd name="connsiteY106" fmla="*/ 587870 h 850900"/>
              <a:gd name="connsiteX107" fmla="*/ 168779 w 1173163"/>
              <a:gd name="connsiteY107" fmla="*/ 620790 h 850900"/>
              <a:gd name="connsiteX108" fmla="*/ 226370 w 1173163"/>
              <a:gd name="connsiteY108" fmla="*/ 657279 h 850900"/>
              <a:gd name="connsiteX109" fmla="*/ 288727 w 1173163"/>
              <a:gd name="connsiteY109" fmla="*/ 686628 h 850900"/>
              <a:gd name="connsiteX110" fmla="*/ 354659 w 1173163"/>
              <a:gd name="connsiteY110" fmla="*/ 709236 h 850900"/>
              <a:gd name="connsiteX111" fmla="*/ 422577 w 1173163"/>
              <a:gd name="connsiteY111" fmla="*/ 725100 h 850900"/>
              <a:gd name="connsiteX112" fmla="*/ 490892 w 1173163"/>
              <a:gd name="connsiteY112" fmla="*/ 735016 h 850900"/>
              <a:gd name="connsiteX113" fmla="*/ 558810 w 1173163"/>
              <a:gd name="connsiteY113" fmla="*/ 739775 h 850900"/>
              <a:gd name="connsiteX114" fmla="*/ 592570 w 1173163"/>
              <a:gd name="connsiteY114" fmla="*/ 739775 h 850900"/>
              <a:gd name="connsiteX115" fmla="*/ 627522 w 1173163"/>
              <a:gd name="connsiteY115" fmla="*/ 738585 h 850900"/>
              <a:gd name="connsiteX116" fmla="*/ 697029 w 1173163"/>
              <a:gd name="connsiteY116" fmla="*/ 733033 h 850900"/>
              <a:gd name="connsiteX117" fmla="*/ 766535 w 1173163"/>
              <a:gd name="connsiteY117" fmla="*/ 722324 h 850900"/>
              <a:gd name="connsiteX118" fmla="*/ 834850 w 1173163"/>
              <a:gd name="connsiteY118" fmla="*/ 706856 h 850900"/>
              <a:gd name="connsiteX119" fmla="*/ 868213 w 1173163"/>
              <a:gd name="connsiteY119" fmla="*/ 697337 h 850900"/>
              <a:gd name="connsiteX120" fmla="*/ 888072 w 1173163"/>
              <a:gd name="connsiteY120" fmla="*/ 691784 h 850900"/>
              <a:gd name="connsiteX121" fmla="*/ 925407 w 1173163"/>
              <a:gd name="connsiteY121" fmla="*/ 679093 h 850900"/>
              <a:gd name="connsiteX122" fmla="*/ 961551 w 1173163"/>
              <a:gd name="connsiteY122" fmla="*/ 662038 h 850900"/>
              <a:gd name="connsiteX123" fmla="*/ 993325 w 1173163"/>
              <a:gd name="connsiteY123" fmla="*/ 639034 h 850900"/>
              <a:gd name="connsiteX124" fmla="*/ 1007227 w 1173163"/>
              <a:gd name="connsiteY124" fmla="*/ 623963 h 850900"/>
              <a:gd name="connsiteX125" fmla="*/ 1017156 w 1173163"/>
              <a:gd name="connsiteY125" fmla="*/ 611271 h 850900"/>
              <a:gd name="connsiteX126" fmla="*/ 1032646 w 1173163"/>
              <a:gd name="connsiteY126" fmla="*/ 582714 h 850900"/>
              <a:gd name="connsiteX127" fmla="*/ 1043767 w 1173163"/>
              <a:gd name="connsiteY127" fmla="*/ 552571 h 850900"/>
              <a:gd name="connsiteX128" fmla="*/ 1051711 w 1173163"/>
              <a:gd name="connsiteY128" fmla="*/ 520842 h 850900"/>
              <a:gd name="connsiteX129" fmla="*/ 1054888 w 1173163"/>
              <a:gd name="connsiteY129" fmla="*/ 504581 h 850900"/>
              <a:gd name="connsiteX130" fmla="*/ 1058860 w 1173163"/>
              <a:gd name="connsiteY130" fmla="*/ 479197 h 850900"/>
              <a:gd name="connsiteX131" fmla="*/ 1063626 w 1173163"/>
              <a:gd name="connsiteY131" fmla="*/ 427240 h 850900"/>
              <a:gd name="connsiteX132" fmla="*/ 1062832 w 1173163"/>
              <a:gd name="connsiteY132" fmla="*/ 374490 h 850900"/>
              <a:gd name="connsiteX133" fmla="*/ 1055285 w 1173163"/>
              <a:gd name="connsiteY133" fmla="*/ 323723 h 850900"/>
              <a:gd name="connsiteX134" fmla="*/ 1048136 w 1173163"/>
              <a:gd name="connsiteY134" fmla="*/ 299133 h 850900"/>
              <a:gd name="connsiteX135" fmla="*/ 1027880 w 1173163"/>
              <a:gd name="connsiteY135" fmla="*/ 283664 h 850900"/>
              <a:gd name="connsiteX136" fmla="*/ 985382 w 1173163"/>
              <a:gd name="connsiteY136" fmla="*/ 255901 h 850900"/>
              <a:gd name="connsiteX137" fmla="*/ 917067 w 1173163"/>
              <a:gd name="connsiteY137" fmla="*/ 220602 h 850900"/>
              <a:gd name="connsiteX138" fmla="*/ 872582 w 1173163"/>
              <a:gd name="connsiteY138" fmla="*/ 199978 h 850900"/>
              <a:gd name="connsiteX139" fmla="*/ 837631 w 1173163"/>
              <a:gd name="connsiteY139" fmla="*/ 184113 h 850900"/>
              <a:gd name="connsiteX140" fmla="*/ 766535 w 1173163"/>
              <a:gd name="connsiteY140" fmla="*/ 157936 h 850900"/>
              <a:gd name="connsiteX141" fmla="*/ 693454 w 1173163"/>
              <a:gd name="connsiteY141" fmla="*/ 138899 h 850900"/>
              <a:gd name="connsiteX142" fmla="*/ 618784 w 1173163"/>
              <a:gd name="connsiteY142" fmla="*/ 128587 h 850900"/>
              <a:gd name="connsiteX143" fmla="*/ 517457 w 1173163"/>
              <a:gd name="connsiteY143" fmla="*/ 28575 h 850900"/>
              <a:gd name="connsiteX144" fmla="*/ 450483 w 1173163"/>
              <a:gd name="connsiteY144" fmla="*/ 33725 h 850900"/>
              <a:gd name="connsiteX145" fmla="*/ 384698 w 1173163"/>
              <a:gd name="connsiteY145" fmla="*/ 46796 h 850900"/>
              <a:gd name="connsiteX146" fmla="*/ 322083 w 1173163"/>
              <a:gd name="connsiteY146" fmla="*/ 67393 h 850900"/>
              <a:gd name="connsiteX147" fmla="*/ 291964 w 1173163"/>
              <a:gd name="connsiteY147" fmla="*/ 81256 h 850900"/>
              <a:gd name="connsiteX148" fmla="*/ 266601 w 1173163"/>
              <a:gd name="connsiteY148" fmla="*/ 95119 h 850900"/>
              <a:gd name="connsiteX149" fmla="*/ 219838 w 1173163"/>
              <a:gd name="connsiteY149" fmla="*/ 129580 h 850900"/>
              <a:gd name="connsiteX150" fmla="*/ 198438 w 1173163"/>
              <a:gd name="connsiteY150" fmla="*/ 149385 h 850900"/>
              <a:gd name="connsiteX151" fmla="*/ 240842 w 1173163"/>
              <a:gd name="connsiteY151" fmla="*/ 138690 h 850900"/>
              <a:gd name="connsiteX152" fmla="*/ 324460 w 1173163"/>
              <a:gd name="connsiteY152" fmla="*/ 119281 h 850900"/>
              <a:gd name="connsiteX153" fmla="*/ 366468 w 1173163"/>
              <a:gd name="connsiteY153" fmla="*/ 110963 h 850900"/>
              <a:gd name="connsiteX154" fmla="*/ 409268 w 1173163"/>
              <a:gd name="connsiteY154" fmla="*/ 102645 h 850900"/>
              <a:gd name="connsiteX155" fmla="*/ 496057 w 1173163"/>
              <a:gd name="connsiteY155" fmla="*/ 91951 h 850900"/>
              <a:gd name="connsiteX156" fmla="*/ 582846 w 1173163"/>
              <a:gd name="connsiteY156" fmla="*/ 87990 h 850900"/>
              <a:gd name="connsiteX157" fmla="*/ 648235 w 1173163"/>
              <a:gd name="connsiteY157" fmla="*/ 91951 h 850900"/>
              <a:gd name="connsiteX158" fmla="*/ 691035 w 1173163"/>
              <a:gd name="connsiteY158" fmla="*/ 97892 h 850900"/>
              <a:gd name="connsiteX159" fmla="*/ 712831 w 1173163"/>
              <a:gd name="connsiteY159" fmla="*/ 102249 h 850900"/>
              <a:gd name="connsiteX160" fmla="*/ 751668 w 1173163"/>
              <a:gd name="connsiteY160" fmla="*/ 111359 h 850900"/>
              <a:gd name="connsiteX161" fmla="*/ 829739 w 1173163"/>
              <a:gd name="connsiteY161" fmla="*/ 137502 h 850900"/>
              <a:gd name="connsiteX162" fmla="*/ 906620 w 1173163"/>
              <a:gd name="connsiteY162" fmla="*/ 170378 h 850900"/>
              <a:gd name="connsiteX163" fmla="*/ 979935 w 1173163"/>
              <a:gd name="connsiteY163" fmla="*/ 209591 h 850900"/>
              <a:gd name="connsiteX164" fmla="*/ 1014413 w 1173163"/>
              <a:gd name="connsiteY164" fmla="*/ 230188 h 850900"/>
              <a:gd name="connsiteX165" fmla="*/ 1011639 w 1173163"/>
              <a:gd name="connsiteY165" fmla="*/ 225831 h 850900"/>
              <a:gd name="connsiteX166" fmla="*/ 1008469 w 1173163"/>
              <a:gd name="connsiteY166" fmla="*/ 221870 h 850900"/>
              <a:gd name="connsiteX167" fmla="*/ 999354 w 1173163"/>
              <a:gd name="connsiteY167" fmla="*/ 209591 h 850900"/>
              <a:gd name="connsiteX168" fmla="*/ 979539 w 1173163"/>
              <a:gd name="connsiteY168" fmla="*/ 187014 h 850900"/>
              <a:gd name="connsiteX169" fmla="*/ 945854 w 1173163"/>
              <a:gd name="connsiteY169" fmla="*/ 156118 h 850900"/>
              <a:gd name="connsiteX170" fmla="*/ 895524 w 1173163"/>
              <a:gd name="connsiteY170" fmla="*/ 121658 h 850900"/>
              <a:gd name="connsiteX171" fmla="*/ 841231 w 1173163"/>
              <a:gd name="connsiteY171" fmla="*/ 93931 h 850900"/>
              <a:gd name="connsiteX172" fmla="*/ 813491 w 1173163"/>
              <a:gd name="connsiteY172" fmla="*/ 82840 h 850900"/>
              <a:gd name="connsiteX173" fmla="*/ 782976 w 1173163"/>
              <a:gd name="connsiteY173" fmla="*/ 71354 h 850900"/>
              <a:gd name="connsiteX174" fmla="*/ 719568 w 1173163"/>
              <a:gd name="connsiteY174" fmla="*/ 52737 h 850900"/>
              <a:gd name="connsiteX175" fmla="*/ 653387 w 1173163"/>
              <a:gd name="connsiteY175" fmla="*/ 38874 h 850900"/>
              <a:gd name="connsiteX176" fmla="*/ 585224 w 1173163"/>
              <a:gd name="connsiteY176" fmla="*/ 30952 h 850900"/>
              <a:gd name="connsiteX177" fmla="*/ 505106 w 1173163"/>
              <a:gd name="connsiteY177" fmla="*/ 0 h 850900"/>
              <a:gd name="connsiteX178" fmla="*/ 590348 w 1173163"/>
              <a:gd name="connsiteY178" fmla="*/ 1189 h 850900"/>
              <a:gd name="connsiteX179" fmla="*/ 675986 w 1173163"/>
              <a:gd name="connsiteY179" fmla="*/ 11884 h 850900"/>
              <a:gd name="connsiteX180" fmla="*/ 759246 w 1173163"/>
              <a:gd name="connsiteY180" fmla="*/ 32087 h 850900"/>
              <a:gd name="connsiteX181" fmla="*/ 818716 w 1173163"/>
              <a:gd name="connsiteY181" fmla="*/ 53082 h 850900"/>
              <a:gd name="connsiteX182" fmla="*/ 856778 w 1173163"/>
              <a:gd name="connsiteY182" fmla="*/ 70116 h 850900"/>
              <a:gd name="connsiteX183" fmla="*/ 893253 w 1173163"/>
              <a:gd name="connsiteY183" fmla="*/ 88339 h 850900"/>
              <a:gd name="connsiteX184" fmla="*/ 927746 w 1173163"/>
              <a:gd name="connsiteY184" fmla="*/ 109334 h 850900"/>
              <a:gd name="connsiteX185" fmla="*/ 943605 w 1173163"/>
              <a:gd name="connsiteY185" fmla="*/ 120822 h 850900"/>
              <a:gd name="connsiteX186" fmla="*/ 963429 w 1173163"/>
              <a:gd name="connsiteY186" fmla="*/ 135479 h 850900"/>
              <a:gd name="connsiteX187" fmla="*/ 999112 w 1173163"/>
              <a:gd name="connsiteY187" fmla="*/ 167962 h 850900"/>
              <a:gd name="connsiteX188" fmla="*/ 1030036 w 1173163"/>
              <a:gd name="connsiteY188" fmla="*/ 204406 h 850900"/>
              <a:gd name="connsiteX189" fmla="*/ 1055014 w 1173163"/>
              <a:gd name="connsiteY189" fmla="*/ 244416 h 850900"/>
              <a:gd name="connsiteX190" fmla="*/ 1064926 w 1173163"/>
              <a:gd name="connsiteY190" fmla="*/ 266204 h 850900"/>
              <a:gd name="connsiteX191" fmla="*/ 1077217 w 1173163"/>
              <a:gd name="connsiteY191" fmla="*/ 276503 h 850900"/>
              <a:gd name="connsiteX192" fmla="*/ 1099816 w 1173163"/>
              <a:gd name="connsiteY192" fmla="*/ 297498 h 850900"/>
              <a:gd name="connsiteX193" fmla="*/ 1120829 w 1173163"/>
              <a:gd name="connsiteY193" fmla="*/ 320870 h 850900"/>
              <a:gd name="connsiteX194" fmla="*/ 1138670 w 1173163"/>
              <a:gd name="connsiteY194" fmla="*/ 346223 h 850900"/>
              <a:gd name="connsiteX195" fmla="*/ 1153736 w 1173163"/>
              <a:gd name="connsiteY195" fmla="*/ 372764 h 850900"/>
              <a:gd name="connsiteX196" fmla="*/ 1164441 w 1173163"/>
              <a:gd name="connsiteY196" fmla="*/ 401286 h 850900"/>
              <a:gd name="connsiteX197" fmla="*/ 1171181 w 1173163"/>
              <a:gd name="connsiteY197" fmla="*/ 430996 h 850900"/>
              <a:gd name="connsiteX198" fmla="*/ 1173163 w 1173163"/>
              <a:gd name="connsiteY198" fmla="*/ 462687 h 850900"/>
              <a:gd name="connsiteX199" fmla="*/ 1171577 w 1173163"/>
              <a:gd name="connsiteY199" fmla="*/ 478532 h 850900"/>
              <a:gd name="connsiteX200" fmla="*/ 1169595 w 1173163"/>
              <a:gd name="connsiteY200" fmla="*/ 496755 h 850900"/>
              <a:gd name="connsiteX201" fmla="*/ 1160476 w 1173163"/>
              <a:gd name="connsiteY201" fmla="*/ 531219 h 850900"/>
              <a:gd name="connsiteX202" fmla="*/ 1146600 w 1173163"/>
              <a:gd name="connsiteY202" fmla="*/ 564890 h 850900"/>
              <a:gd name="connsiteX203" fmla="*/ 1129155 w 1173163"/>
              <a:gd name="connsiteY203" fmla="*/ 597373 h 850900"/>
              <a:gd name="connsiteX204" fmla="*/ 1108142 w 1173163"/>
              <a:gd name="connsiteY204" fmla="*/ 627876 h 850900"/>
              <a:gd name="connsiteX205" fmla="*/ 1084353 w 1173163"/>
              <a:gd name="connsiteY205" fmla="*/ 657190 h 850900"/>
              <a:gd name="connsiteX206" fmla="*/ 1046292 w 1173163"/>
              <a:gd name="connsiteY206" fmla="*/ 696803 h 850900"/>
              <a:gd name="connsiteX207" fmla="*/ 1018935 w 1173163"/>
              <a:gd name="connsiteY207" fmla="*/ 719383 h 850900"/>
              <a:gd name="connsiteX208" fmla="*/ 1004662 w 1173163"/>
              <a:gd name="connsiteY208" fmla="*/ 730871 h 850900"/>
              <a:gd name="connsiteX209" fmla="*/ 974927 w 1173163"/>
              <a:gd name="connsiteY209" fmla="*/ 751866 h 850900"/>
              <a:gd name="connsiteX210" fmla="*/ 926557 w 1173163"/>
              <a:gd name="connsiteY210" fmla="*/ 779596 h 850900"/>
              <a:gd name="connsiteX211" fmla="*/ 857174 w 1173163"/>
              <a:gd name="connsiteY211" fmla="*/ 809306 h 850900"/>
              <a:gd name="connsiteX212" fmla="*/ 782637 w 1173163"/>
              <a:gd name="connsiteY212" fmla="*/ 831490 h 850900"/>
              <a:gd name="connsiteX213" fmla="*/ 705722 w 1173163"/>
              <a:gd name="connsiteY213" fmla="*/ 845354 h 850900"/>
              <a:gd name="connsiteX214" fmla="*/ 626427 w 1173163"/>
              <a:gd name="connsiteY214" fmla="*/ 850900 h 850900"/>
              <a:gd name="connsiteX215" fmla="*/ 546340 w 1173163"/>
              <a:gd name="connsiteY215" fmla="*/ 848920 h 850900"/>
              <a:gd name="connsiteX216" fmla="*/ 467045 w 1173163"/>
              <a:gd name="connsiteY216" fmla="*/ 839016 h 850900"/>
              <a:gd name="connsiteX217" fmla="*/ 389733 w 1173163"/>
              <a:gd name="connsiteY217" fmla="*/ 821190 h 850900"/>
              <a:gd name="connsiteX218" fmla="*/ 315592 w 1173163"/>
              <a:gd name="connsiteY218" fmla="*/ 795441 h 850900"/>
              <a:gd name="connsiteX219" fmla="*/ 245813 w 1173163"/>
              <a:gd name="connsiteY219" fmla="*/ 762166 h 850900"/>
              <a:gd name="connsiteX220" fmla="*/ 197444 w 1173163"/>
              <a:gd name="connsiteY220" fmla="*/ 731663 h 850900"/>
              <a:gd name="connsiteX221" fmla="*/ 166915 w 1173163"/>
              <a:gd name="connsiteY221" fmla="*/ 709084 h 850900"/>
              <a:gd name="connsiteX222" fmla="*/ 138766 w 1173163"/>
              <a:gd name="connsiteY222" fmla="*/ 684523 h 850900"/>
              <a:gd name="connsiteX223" fmla="*/ 112202 w 1173163"/>
              <a:gd name="connsiteY223" fmla="*/ 657982 h 850900"/>
              <a:gd name="connsiteX224" fmla="*/ 88017 w 1173163"/>
              <a:gd name="connsiteY224" fmla="*/ 629460 h 850900"/>
              <a:gd name="connsiteX225" fmla="*/ 66211 w 1173163"/>
              <a:gd name="connsiteY225" fmla="*/ 599354 h 850900"/>
              <a:gd name="connsiteX226" fmla="*/ 46784 w 1173163"/>
              <a:gd name="connsiteY226" fmla="*/ 566871 h 850900"/>
              <a:gd name="connsiteX227" fmla="*/ 29736 w 1173163"/>
              <a:gd name="connsiteY227" fmla="*/ 532407 h 850900"/>
              <a:gd name="connsiteX228" fmla="*/ 15859 w 1173163"/>
              <a:gd name="connsiteY228" fmla="*/ 496755 h 850900"/>
              <a:gd name="connsiteX229" fmla="*/ 4758 w 1173163"/>
              <a:gd name="connsiteY229" fmla="*/ 458726 h 850900"/>
              <a:gd name="connsiteX230" fmla="*/ 397 w 1173163"/>
              <a:gd name="connsiteY230" fmla="*/ 438523 h 850900"/>
              <a:gd name="connsiteX231" fmla="*/ 0 w 1173163"/>
              <a:gd name="connsiteY231" fmla="*/ 434957 h 850900"/>
              <a:gd name="connsiteX232" fmla="*/ 3172 w 1173163"/>
              <a:gd name="connsiteY232" fmla="*/ 429808 h 850900"/>
              <a:gd name="connsiteX233" fmla="*/ 5551 w 1173163"/>
              <a:gd name="connsiteY233" fmla="*/ 428223 h 850900"/>
              <a:gd name="connsiteX234" fmla="*/ 3172 w 1173163"/>
              <a:gd name="connsiteY234" fmla="*/ 414358 h 850900"/>
              <a:gd name="connsiteX235" fmla="*/ 1190 w 1173163"/>
              <a:gd name="connsiteY235" fmla="*/ 386233 h 850900"/>
              <a:gd name="connsiteX236" fmla="*/ 1586 w 1173163"/>
              <a:gd name="connsiteY236" fmla="*/ 358107 h 850900"/>
              <a:gd name="connsiteX237" fmla="*/ 5154 w 1173163"/>
              <a:gd name="connsiteY237" fmla="*/ 329585 h 850900"/>
              <a:gd name="connsiteX238" fmla="*/ 12291 w 1173163"/>
              <a:gd name="connsiteY238" fmla="*/ 301856 h 850900"/>
              <a:gd name="connsiteX239" fmla="*/ 22599 w 1173163"/>
              <a:gd name="connsiteY239" fmla="*/ 275711 h 850900"/>
              <a:gd name="connsiteX240" fmla="*/ 36079 w 1173163"/>
              <a:gd name="connsiteY240" fmla="*/ 250754 h 850900"/>
              <a:gd name="connsiteX241" fmla="*/ 52335 w 1173163"/>
              <a:gd name="connsiteY241" fmla="*/ 228175 h 850900"/>
              <a:gd name="connsiteX242" fmla="*/ 62246 w 1173163"/>
              <a:gd name="connsiteY242" fmla="*/ 217479 h 850900"/>
              <a:gd name="connsiteX243" fmla="*/ 71365 w 1173163"/>
              <a:gd name="connsiteY243" fmla="*/ 208764 h 850900"/>
              <a:gd name="connsiteX244" fmla="*/ 91585 w 1173163"/>
              <a:gd name="connsiteY244" fmla="*/ 193711 h 850900"/>
              <a:gd name="connsiteX245" fmla="*/ 124493 w 1173163"/>
              <a:gd name="connsiteY245" fmla="*/ 175092 h 850900"/>
              <a:gd name="connsiteX246" fmla="*/ 147488 w 1173163"/>
              <a:gd name="connsiteY246" fmla="*/ 166377 h 850900"/>
              <a:gd name="connsiteX247" fmla="*/ 163347 w 1173163"/>
              <a:gd name="connsiteY247" fmla="*/ 146571 h 850900"/>
              <a:gd name="connsiteX248" fmla="*/ 199822 w 1173163"/>
              <a:gd name="connsiteY248" fmla="*/ 110522 h 850900"/>
              <a:gd name="connsiteX249" fmla="*/ 239866 w 1173163"/>
              <a:gd name="connsiteY249" fmla="*/ 79624 h 850900"/>
              <a:gd name="connsiteX250" fmla="*/ 283082 w 1173163"/>
              <a:gd name="connsiteY250" fmla="*/ 53875 h 850900"/>
              <a:gd name="connsiteX251" fmla="*/ 305681 w 1173163"/>
              <a:gd name="connsiteY251" fmla="*/ 43575 h 850900"/>
              <a:gd name="connsiteX252" fmla="*/ 324315 w 1173163"/>
              <a:gd name="connsiteY252" fmla="*/ 36445 h 850900"/>
              <a:gd name="connsiteX253" fmla="*/ 362376 w 1173163"/>
              <a:gd name="connsiteY253" fmla="*/ 23768 h 850900"/>
              <a:gd name="connsiteX254" fmla="*/ 402024 w 1173163"/>
              <a:gd name="connsiteY254" fmla="*/ 13865 h 850900"/>
              <a:gd name="connsiteX255" fmla="*/ 442464 w 1173163"/>
              <a:gd name="connsiteY255" fmla="*/ 6735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1173163" h="850900">
                <a:moveTo>
                  <a:pt x="1087005" y="338137"/>
                </a:moveTo>
                <a:lnTo>
                  <a:pt x="1087799" y="340913"/>
                </a:lnTo>
                <a:lnTo>
                  <a:pt x="1087799" y="343292"/>
                </a:lnTo>
                <a:lnTo>
                  <a:pt x="1092168" y="377792"/>
                </a:lnTo>
                <a:lnTo>
                  <a:pt x="1093360" y="433706"/>
                </a:lnTo>
                <a:lnTo>
                  <a:pt x="1090579" y="471775"/>
                </a:lnTo>
                <a:lnTo>
                  <a:pt x="1085019" y="509844"/>
                </a:lnTo>
                <a:lnTo>
                  <a:pt x="1076281" y="547516"/>
                </a:lnTo>
                <a:lnTo>
                  <a:pt x="1063969" y="582412"/>
                </a:lnTo>
                <a:lnTo>
                  <a:pt x="1048081" y="614533"/>
                </a:lnTo>
                <a:lnTo>
                  <a:pt x="1038152" y="629205"/>
                </a:lnTo>
                <a:lnTo>
                  <a:pt x="1027428" y="643878"/>
                </a:lnTo>
                <a:lnTo>
                  <a:pt x="1001215" y="668860"/>
                </a:lnTo>
                <a:lnTo>
                  <a:pt x="970632" y="688688"/>
                </a:lnTo>
                <a:lnTo>
                  <a:pt x="937666" y="705343"/>
                </a:lnTo>
                <a:lnTo>
                  <a:pt x="884445" y="723584"/>
                </a:lnTo>
                <a:lnTo>
                  <a:pt x="810967" y="740636"/>
                </a:lnTo>
                <a:lnTo>
                  <a:pt x="776810" y="746981"/>
                </a:lnTo>
                <a:lnTo>
                  <a:pt x="737886" y="753325"/>
                </a:lnTo>
                <a:lnTo>
                  <a:pt x="660834" y="762843"/>
                </a:lnTo>
                <a:lnTo>
                  <a:pt x="582987" y="766015"/>
                </a:lnTo>
                <a:lnTo>
                  <a:pt x="504744" y="762050"/>
                </a:lnTo>
                <a:lnTo>
                  <a:pt x="466217" y="757688"/>
                </a:lnTo>
                <a:lnTo>
                  <a:pt x="441990" y="754515"/>
                </a:lnTo>
                <a:lnTo>
                  <a:pt x="392740" y="744601"/>
                </a:lnTo>
                <a:lnTo>
                  <a:pt x="342298" y="731515"/>
                </a:lnTo>
                <a:lnTo>
                  <a:pt x="291857" y="714464"/>
                </a:lnTo>
                <a:lnTo>
                  <a:pt x="241812" y="693446"/>
                </a:lnTo>
                <a:lnTo>
                  <a:pt x="194548" y="668860"/>
                </a:lnTo>
                <a:lnTo>
                  <a:pt x="149667" y="640309"/>
                </a:lnTo>
                <a:lnTo>
                  <a:pt x="108361" y="607395"/>
                </a:lnTo>
                <a:lnTo>
                  <a:pt x="90488" y="589550"/>
                </a:lnTo>
                <a:lnTo>
                  <a:pt x="110347" y="615326"/>
                </a:lnTo>
                <a:lnTo>
                  <a:pt x="156419" y="662912"/>
                </a:lnTo>
                <a:lnTo>
                  <a:pt x="207655" y="704153"/>
                </a:lnTo>
                <a:lnTo>
                  <a:pt x="264849" y="739446"/>
                </a:lnTo>
                <a:lnTo>
                  <a:pt x="326411" y="768394"/>
                </a:lnTo>
                <a:lnTo>
                  <a:pt x="390754" y="791394"/>
                </a:lnTo>
                <a:lnTo>
                  <a:pt x="457877" y="808049"/>
                </a:lnTo>
                <a:lnTo>
                  <a:pt x="526985" y="818756"/>
                </a:lnTo>
                <a:lnTo>
                  <a:pt x="596491" y="822325"/>
                </a:lnTo>
                <a:lnTo>
                  <a:pt x="665600" y="819946"/>
                </a:lnTo>
                <a:lnTo>
                  <a:pt x="733915" y="811222"/>
                </a:lnTo>
                <a:lnTo>
                  <a:pt x="800243" y="794963"/>
                </a:lnTo>
                <a:lnTo>
                  <a:pt x="864189" y="773153"/>
                </a:lnTo>
                <a:lnTo>
                  <a:pt x="924559" y="743808"/>
                </a:lnTo>
                <a:lnTo>
                  <a:pt x="980164" y="707722"/>
                </a:lnTo>
                <a:lnTo>
                  <a:pt x="1029811" y="664895"/>
                </a:lnTo>
                <a:lnTo>
                  <a:pt x="1052450" y="641102"/>
                </a:lnTo>
                <a:lnTo>
                  <a:pt x="1064763" y="626033"/>
                </a:lnTo>
                <a:lnTo>
                  <a:pt x="1088196" y="594705"/>
                </a:lnTo>
                <a:lnTo>
                  <a:pt x="1107261" y="561792"/>
                </a:lnTo>
                <a:lnTo>
                  <a:pt x="1121956" y="527292"/>
                </a:lnTo>
                <a:lnTo>
                  <a:pt x="1131886" y="491999"/>
                </a:lnTo>
                <a:lnTo>
                  <a:pt x="1135063" y="455913"/>
                </a:lnTo>
                <a:lnTo>
                  <a:pt x="1130297" y="419430"/>
                </a:lnTo>
                <a:lnTo>
                  <a:pt x="1116793" y="382947"/>
                </a:lnTo>
                <a:lnTo>
                  <a:pt x="1106466" y="365103"/>
                </a:lnTo>
                <a:lnTo>
                  <a:pt x="1097331" y="351223"/>
                </a:lnTo>
                <a:close/>
                <a:moveTo>
                  <a:pt x="580258" y="127000"/>
                </a:moveTo>
                <a:lnTo>
                  <a:pt x="539745" y="127397"/>
                </a:lnTo>
                <a:lnTo>
                  <a:pt x="460707" y="134536"/>
                </a:lnTo>
                <a:lnTo>
                  <a:pt x="382065" y="146831"/>
                </a:lnTo>
                <a:lnTo>
                  <a:pt x="303820" y="163886"/>
                </a:lnTo>
                <a:lnTo>
                  <a:pt x="264499" y="172611"/>
                </a:lnTo>
                <a:lnTo>
                  <a:pt x="236300" y="179354"/>
                </a:lnTo>
                <a:lnTo>
                  <a:pt x="180694" y="194425"/>
                </a:lnTo>
                <a:lnTo>
                  <a:pt x="154481" y="203548"/>
                </a:lnTo>
                <a:lnTo>
                  <a:pt x="144551" y="219412"/>
                </a:lnTo>
                <a:lnTo>
                  <a:pt x="127075" y="252332"/>
                </a:lnTo>
                <a:lnTo>
                  <a:pt x="114365" y="286837"/>
                </a:lnTo>
                <a:lnTo>
                  <a:pt x="104833" y="322136"/>
                </a:lnTo>
                <a:lnTo>
                  <a:pt x="100464" y="358625"/>
                </a:lnTo>
                <a:lnTo>
                  <a:pt x="100464" y="395114"/>
                </a:lnTo>
                <a:lnTo>
                  <a:pt x="105230" y="431603"/>
                </a:lnTo>
                <a:lnTo>
                  <a:pt x="116351" y="468092"/>
                </a:lnTo>
                <a:lnTo>
                  <a:pt x="123898" y="486336"/>
                </a:lnTo>
                <a:lnTo>
                  <a:pt x="125486" y="491492"/>
                </a:lnTo>
                <a:lnTo>
                  <a:pt x="122309" y="499425"/>
                </a:lnTo>
                <a:lnTo>
                  <a:pt x="115160" y="503787"/>
                </a:lnTo>
                <a:lnTo>
                  <a:pt x="106819" y="502201"/>
                </a:lnTo>
                <a:lnTo>
                  <a:pt x="104039" y="498235"/>
                </a:lnTo>
                <a:lnTo>
                  <a:pt x="95301" y="481180"/>
                </a:lnTo>
                <a:lnTo>
                  <a:pt x="82194" y="447071"/>
                </a:lnTo>
                <a:lnTo>
                  <a:pt x="74647" y="412565"/>
                </a:lnTo>
                <a:lnTo>
                  <a:pt x="71073" y="378456"/>
                </a:lnTo>
                <a:lnTo>
                  <a:pt x="71867" y="343950"/>
                </a:lnTo>
                <a:lnTo>
                  <a:pt x="77825" y="309841"/>
                </a:lnTo>
                <a:lnTo>
                  <a:pt x="86563" y="276525"/>
                </a:lnTo>
                <a:lnTo>
                  <a:pt x="99272" y="244003"/>
                </a:lnTo>
                <a:lnTo>
                  <a:pt x="106819" y="228138"/>
                </a:lnTo>
                <a:lnTo>
                  <a:pt x="96492" y="235277"/>
                </a:lnTo>
                <a:lnTo>
                  <a:pt x="78222" y="252728"/>
                </a:lnTo>
                <a:lnTo>
                  <a:pt x="61540" y="272956"/>
                </a:lnTo>
                <a:lnTo>
                  <a:pt x="48831" y="297149"/>
                </a:lnTo>
                <a:lnTo>
                  <a:pt x="43270" y="310238"/>
                </a:lnTo>
                <a:lnTo>
                  <a:pt x="38107" y="326499"/>
                </a:lnTo>
                <a:lnTo>
                  <a:pt x="31752" y="358229"/>
                </a:lnTo>
                <a:lnTo>
                  <a:pt x="30163" y="389958"/>
                </a:lnTo>
                <a:lnTo>
                  <a:pt x="33341" y="421291"/>
                </a:lnTo>
                <a:lnTo>
                  <a:pt x="40490" y="452227"/>
                </a:lnTo>
                <a:lnTo>
                  <a:pt x="52008" y="481973"/>
                </a:lnTo>
                <a:lnTo>
                  <a:pt x="66307" y="510927"/>
                </a:lnTo>
                <a:lnTo>
                  <a:pt x="84180" y="537500"/>
                </a:lnTo>
                <a:lnTo>
                  <a:pt x="94506" y="550588"/>
                </a:lnTo>
                <a:lnTo>
                  <a:pt x="106025" y="563280"/>
                </a:lnTo>
                <a:lnTo>
                  <a:pt x="129458" y="587870"/>
                </a:lnTo>
                <a:lnTo>
                  <a:pt x="168779" y="620790"/>
                </a:lnTo>
                <a:lnTo>
                  <a:pt x="226370" y="657279"/>
                </a:lnTo>
                <a:lnTo>
                  <a:pt x="288727" y="686628"/>
                </a:lnTo>
                <a:lnTo>
                  <a:pt x="354659" y="709236"/>
                </a:lnTo>
                <a:lnTo>
                  <a:pt x="422577" y="725100"/>
                </a:lnTo>
                <a:lnTo>
                  <a:pt x="490892" y="735016"/>
                </a:lnTo>
                <a:lnTo>
                  <a:pt x="558810" y="739775"/>
                </a:lnTo>
                <a:lnTo>
                  <a:pt x="592570" y="739775"/>
                </a:lnTo>
                <a:lnTo>
                  <a:pt x="627522" y="738585"/>
                </a:lnTo>
                <a:lnTo>
                  <a:pt x="697029" y="733033"/>
                </a:lnTo>
                <a:lnTo>
                  <a:pt x="766535" y="722324"/>
                </a:lnTo>
                <a:lnTo>
                  <a:pt x="834850" y="706856"/>
                </a:lnTo>
                <a:lnTo>
                  <a:pt x="868213" y="697337"/>
                </a:lnTo>
                <a:lnTo>
                  <a:pt x="888072" y="691784"/>
                </a:lnTo>
                <a:lnTo>
                  <a:pt x="925407" y="679093"/>
                </a:lnTo>
                <a:lnTo>
                  <a:pt x="961551" y="662038"/>
                </a:lnTo>
                <a:lnTo>
                  <a:pt x="993325" y="639034"/>
                </a:lnTo>
                <a:lnTo>
                  <a:pt x="1007227" y="623963"/>
                </a:lnTo>
                <a:lnTo>
                  <a:pt x="1017156" y="611271"/>
                </a:lnTo>
                <a:lnTo>
                  <a:pt x="1032646" y="582714"/>
                </a:lnTo>
                <a:lnTo>
                  <a:pt x="1043767" y="552571"/>
                </a:lnTo>
                <a:lnTo>
                  <a:pt x="1051711" y="520842"/>
                </a:lnTo>
                <a:lnTo>
                  <a:pt x="1054888" y="504581"/>
                </a:lnTo>
                <a:lnTo>
                  <a:pt x="1058860" y="479197"/>
                </a:lnTo>
                <a:lnTo>
                  <a:pt x="1063626" y="427240"/>
                </a:lnTo>
                <a:lnTo>
                  <a:pt x="1062832" y="374490"/>
                </a:lnTo>
                <a:lnTo>
                  <a:pt x="1055285" y="323723"/>
                </a:lnTo>
                <a:lnTo>
                  <a:pt x="1048136" y="299133"/>
                </a:lnTo>
                <a:lnTo>
                  <a:pt x="1027880" y="283664"/>
                </a:lnTo>
                <a:lnTo>
                  <a:pt x="985382" y="255901"/>
                </a:lnTo>
                <a:lnTo>
                  <a:pt x="917067" y="220602"/>
                </a:lnTo>
                <a:lnTo>
                  <a:pt x="872582" y="199978"/>
                </a:lnTo>
                <a:lnTo>
                  <a:pt x="837631" y="184113"/>
                </a:lnTo>
                <a:lnTo>
                  <a:pt x="766535" y="157936"/>
                </a:lnTo>
                <a:lnTo>
                  <a:pt x="693454" y="138899"/>
                </a:lnTo>
                <a:lnTo>
                  <a:pt x="618784" y="128587"/>
                </a:lnTo>
                <a:close/>
                <a:moveTo>
                  <a:pt x="517457" y="28575"/>
                </a:moveTo>
                <a:lnTo>
                  <a:pt x="450483" y="33725"/>
                </a:lnTo>
                <a:lnTo>
                  <a:pt x="384698" y="46796"/>
                </a:lnTo>
                <a:lnTo>
                  <a:pt x="322083" y="67393"/>
                </a:lnTo>
                <a:lnTo>
                  <a:pt x="291964" y="81256"/>
                </a:lnTo>
                <a:lnTo>
                  <a:pt x="266601" y="95119"/>
                </a:lnTo>
                <a:lnTo>
                  <a:pt x="219838" y="129580"/>
                </a:lnTo>
                <a:lnTo>
                  <a:pt x="198438" y="149385"/>
                </a:lnTo>
                <a:lnTo>
                  <a:pt x="240842" y="138690"/>
                </a:lnTo>
                <a:lnTo>
                  <a:pt x="324460" y="119281"/>
                </a:lnTo>
                <a:lnTo>
                  <a:pt x="366468" y="110963"/>
                </a:lnTo>
                <a:lnTo>
                  <a:pt x="409268" y="102645"/>
                </a:lnTo>
                <a:lnTo>
                  <a:pt x="496057" y="91951"/>
                </a:lnTo>
                <a:lnTo>
                  <a:pt x="582846" y="87990"/>
                </a:lnTo>
                <a:lnTo>
                  <a:pt x="648235" y="91951"/>
                </a:lnTo>
                <a:lnTo>
                  <a:pt x="691035" y="97892"/>
                </a:lnTo>
                <a:lnTo>
                  <a:pt x="712831" y="102249"/>
                </a:lnTo>
                <a:lnTo>
                  <a:pt x="751668" y="111359"/>
                </a:lnTo>
                <a:lnTo>
                  <a:pt x="829739" y="137502"/>
                </a:lnTo>
                <a:lnTo>
                  <a:pt x="906620" y="170378"/>
                </a:lnTo>
                <a:lnTo>
                  <a:pt x="979935" y="209591"/>
                </a:lnTo>
                <a:lnTo>
                  <a:pt x="1014413" y="230188"/>
                </a:lnTo>
                <a:lnTo>
                  <a:pt x="1011639" y="225831"/>
                </a:lnTo>
                <a:lnTo>
                  <a:pt x="1008469" y="221870"/>
                </a:lnTo>
                <a:lnTo>
                  <a:pt x="999354" y="209591"/>
                </a:lnTo>
                <a:lnTo>
                  <a:pt x="979539" y="187014"/>
                </a:lnTo>
                <a:lnTo>
                  <a:pt x="945854" y="156118"/>
                </a:lnTo>
                <a:lnTo>
                  <a:pt x="895524" y="121658"/>
                </a:lnTo>
                <a:lnTo>
                  <a:pt x="841231" y="93931"/>
                </a:lnTo>
                <a:lnTo>
                  <a:pt x="813491" y="82840"/>
                </a:lnTo>
                <a:lnTo>
                  <a:pt x="782976" y="71354"/>
                </a:lnTo>
                <a:lnTo>
                  <a:pt x="719568" y="52737"/>
                </a:lnTo>
                <a:lnTo>
                  <a:pt x="653387" y="38874"/>
                </a:lnTo>
                <a:lnTo>
                  <a:pt x="585224" y="30952"/>
                </a:lnTo>
                <a:close/>
                <a:moveTo>
                  <a:pt x="505106" y="0"/>
                </a:moveTo>
                <a:lnTo>
                  <a:pt x="590348" y="1189"/>
                </a:lnTo>
                <a:lnTo>
                  <a:pt x="675986" y="11884"/>
                </a:lnTo>
                <a:lnTo>
                  <a:pt x="759246" y="32087"/>
                </a:lnTo>
                <a:lnTo>
                  <a:pt x="818716" y="53082"/>
                </a:lnTo>
                <a:lnTo>
                  <a:pt x="856778" y="70116"/>
                </a:lnTo>
                <a:lnTo>
                  <a:pt x="893253" y="88339"/>
                </a:lnTo>
                <a:lnTo>
                  <a:pt x="927746" y="109334"/>
                </a:lnTo>
                <a:lnTo>
                  <a:pt x="943605" y="120822"/>
                </a:lnTo>
                <a:lnTo>
                  <a:pt x="963429" y="135479"/>
                </a:lnTo>
                <a:lnTo>
                  <a:pt x="999112" y="167962"/>
                </a:lnTo>
                <a:lnTo>
                  <a:pt x="1030036" y="204406"/>
                </a:lnTo>
                <a:lnTo>
                  <a:pt x="1055014" y="244416"/>
                </a:lnTo>
                <a:lnTo>
                  <a:pt x="1064926" y="266204"/>
                </a:lnTo>
                <a:lnTo>
                  <a:pt x="1077217" y="276503"/>
                </a:lnTo>
                <a:lnTo>
                  <a:pt x="1099816" y="297498"/>
                </a:lnTo>
                <a:lnTo>
                  <a:pt x="1120829" y="320870"/>
                </a:lnTo>
                <a:lnTo>
                  <a:pt x="1138670" y="346223"/>
                </a:lnTo>
                <a:lnTo>
                  <a:pt x="1153736" y="372764"/>
                </a:lnTo>
                <a:lnTo>
                  <a:pt x="1164441" y="401286"/>
                </a:lnTo>
                <a:lnTo>
                  <a:pt x="1171181" y="430996"/>
                </a:lnTo>
                <a:lnTo>
                  <a:pt x="1173163" y="462687"/>
                </a:lnTo>
                <a:lnTo>
                  <a:pt x="1171577" y="478532"/>
                </a:lnTo>
                <a:lnTo>
                  <a:pt x="1169595" y="496755"/>
                </a:lnTo>
                <a:lnTo>
                  <a:pt x="1160476" y="531219"/>
                </a:lnTo>
                <a:lnTo>
                  <a:pt x="1146600" y="564890"/>
                </a:lnTo>
                <a:lnTo>
                  <a:pt x="1129155" y="597373"/>
                </a:lnTo>
                <a:lnTo>
                  <a:pt x="1108142" y="627876"/>
                </a:lnTo>
                <a:lnTo>
                  <a:pt x="1084353" y="657190"/>
                </a:lnTo>
                <a:lnTo>
                  <a:pt x="1046292" y="696803"/>
                </a:lnTo>
                <a:lnTo>
                  <a:pt x="1018935" y="719383"/>
                </a:lnTo>
                <a:lnTo>
                  <a:pt x="1004662" y="730871"/>
                </a:lnTo>
                <a:lnTo>
                  <a:pt x="974927" y="751866"/>
                </a:lnTo>
                <a:lnTo>
                  <a:pt x="926557" y="779596"/>
                </a:lnTo>
                <a:lnTo>
                  <a:pt x="857174" y="809306"/>
                </a:lnTo>
                <a:lnTo>
                  <a:pt x="782637" y="831490"/>
                </a:lnTo>
                <a:lnTo>
                  <a:pt x="705722" y="845354"/>
                </a:lnTo>
                <a:lnTo>
                  <a:pt x="626427" y="850900"/>
                </a:lnTo>
                <a:lnTo>
                  <a:pt x="546340" y="848920"/>
                </a:lnTo>
                <a:lnTo>
                  <a:pt x="467045" y="839016"/>
                </a:lnTo>
                <a:lnTo>
                  <a:pt x="389733" y="821190"/>
                </a:lnTo>
                <a:lnTo>
                  <a:pt x="315592" y="795441"/>
                </a:lnTo>
                <a:lnTo>
                  <a:pt x="245813" y="762166"/>
                </a:lnTo>
                <a:lnTo>
                  <a:pt x="197444" y="731663"/>
                </a:lnTo>
                <a:lnTo>
                  <a:pt x="166915" y="709084"/>
                </a:lnTo>
                <a:lnTo>
                  <a:pt x="138766" y="684523"/>
                </a:lnTo>
                <a:lnTo>
                  <a:pt x="112202" y="657982"/>
                </a:lnTo>
                <a:lnTo>
                  <a:pt x="88017" y="629460"/>
                </a:lnTo>
                <a:lnTo>
                  <a:pt x="66211" y="599354"/>
                </a:lnTo>
                <a:lnTo>
                  <a:pt x="46784" y="566871"/>
                </a:lnTo>
                <a:lnTo>
                  <a:pt x="29736" y="532407"/>
                </a:lnTo>
                <a:lnTo>
                  <a:pt x="15859" y="496755"/>
                </a:lnTo>
                <a:lnTo>
                  <a:pt x="4758" y="458726"/>
                </a:lnTo>
                <a:lnTo>
                  <a:pt x="397" y="438523"/>
                </a:lnTo>
                <a:lnTo>
                  <a:pt x="0" y="434957"/>
                </a:lnTo>
                <a:lnTo>
                  <a:pt x="3172" y="429808"/>
                </a:lnTo>
                <a:lnTo>
                  <a:pt x="5551" y="428223"/>
                </a:lnTo>
                <a:lnTo>
                  <a:pt x="3172" y="414358"/>
                </a:lnTo>
                <a:lnTo>
                  <a:pt x="1190" y="386233"/>
                </a:lnTo>
                <a:lnTo>
                  <a:pt x="1586" y="358107"/>
                </a:lnTo>
                <a:lnTo>
                  <a:pt x="5154" y="329585"/>
                </a:lnTo>
                <a:lnTo>
                  <a:pt x="12291" y="301856"/>
                </a:lnTo>
                <a:lnTo>
                  <a:pt x="22599" y="275711"/>
                </a:lnTo>
                <a:lnTo>
                  <a:pt x="36079" y="250754"/>
                </a:lnTo>
                <a:lnTo>
                  <a:pt x="52335" y="228175"/>
                </a:lnTo>
                <a:lnTo>
                  <a:pt x="62246" y="217479"/>
                </a:lnTo>
                <a:lnTo>
                  <a:pt x="71365" y="208764"/>
                </a:lnTo>
                <a:lnTo>
                  <a:pt x="91585" y="193711"/>
                </a:lnTo>
                <a:lnTo>
                  <a:pt x="124493" y="175092"/>
                </a:lnTo>
                <a:lnTo>
                  <a:pt x="147488" y="166377"/>
                </a:lnTo>
                <a:lnTo>
                  <a:pt x="163347" y="146571"/>
                </a:lnTo>
                <a:lnTo>
                  <a:pt x="199822" y="110522"/>
                </a:lnTo>
                <a:lnTo>
                  <a:pt x="239866" y="79624"/>
                </a:lnTo>
                <a:lnTo>
                  <a:pt x="283082" y="53875"/>
                </a:lnTo>
                <a:lnTo>
                  <a:pt x="305681" y="43575"/>
                </a:lnTo>
                <a:lnTo>
                  <a:pt x="324315" y="36445"/>
                </a:lnTo>
                <a:lnTo>
                  <a:pt x="362376" y="23768"/>
                </a:lnTo>
                <a:lnTo>
                  <a:pt x="402024" y="13865"/>
                </a:lnTo>
                <a:lnTo>
                  <a:pt x="442464" y="6735"/>
                </a:lnTo>
                <a:close/>
              </a:path>
            </a:pathLst>
          </a:custGeom>
          <a:solidFill>
            <a:schemeClr val="accent3"/>
          </a:solidFill>
          <a:ln w="9525">
            <a:solidFill>
              <a:schemeClr val="accent3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2" algn="just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</a:t>
            </a:r>
            <a:r>
              <a:rPr lang="es-EC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R= 31%</a:t>
            </a:r>
            <a:endParaRPr lang="es-EC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118542" y="116632"/>
            <a:ext cx="3176865" cy="830939"/>
            <a:chOff x="201809" y="167228"/>
            <a:chExt cx="3176865" cy="830939"/>
          </a:xfrm>
        </p:grpSpPr>
        <p:grpSp>
          <p:nvGrpSpPr>
            <p:cNvPr id="19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22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0" name="TextBox 18"/>
            <p:cNvSpPr txBox="1"/>
            <p:nvPr/>
          </p:nvSpPr>
          <p:spPr>
            <a:xfrm>
              <a:off x="1336658" y="228756"/>
              <a:ext cx="185876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MODELO</a:t>
              </a:r>
              <a:r>
                <a:rPr lang="en-US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LINEAL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236373" y="344837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6085523" y="3815842"/>
                <a:ext cx="52104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𝐶𝑎𝑝𝑖𝑡𝑎𝑙</m:t>
                      </m:r>
                      <m:r>
                        <a:rPr lang="es-EC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C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𝑡𝑟𝑎𝑏𝑎𝑗𝑜</m:t>
                      </m:r>
                      <m:r>
                        <a:rPr lang="es-EC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=1323438.422+1331869</m:t>
                      </m:r>
                      <m:sSub>
                        <m:sSubPr>
                          <m:ctrlPr>
                            <a:rPr lang="es-EC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C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523" y="3815842"/>
                <a:ext cx="5210401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30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80679063"/>
              </p:ext>
            </p:extLst>
          </p:nvPr>
        </p:nvGraphicFramePr>
        <p:xfrm>
          <a:off x="550590" y="1052736"/>
          <a:ext cx="50405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Grupo 23"/>
          <p:cNvGrpSpPr/>
          <p:nvPr/>
        </p:nvGrpSpPr>
        <p:grpSpPr>
          <a:xfrm>
            <a:off x="5879182" y="967036"/>
            <a:ext cx="5641168" cy="2729337"/>
            <a:chOff x="5879182" y="967036"/>
            <a:chExt cx="5641168" cy="2729337"/>
          </a:xfrm>
        </p:grpSpPr>
        <p:cxnSp>
          <p:nvCxnSpPr>
            <p:cNvPr id="4" name="Conector recto 3"/>
            <p:cNvCxnSpPr/>
            <p:nvPr/>
          </p:nvCxnSpPr>
          <p:spPr>
            <a:xfrm>
              <a:off x="5879182" y="1700808"/>
              <a:ext cx="5641168" cy="0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cto 4"/>
            <p:cNvCxnSpPr/>
            <p:nvPr/>
          </p:nvCxnSpPr>
          <p:spPr>
            <a:xfrm flipH="1">
              <a:off x="8441535" y="967036"/>
              <a:ext cx="29935" cy="2317948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ángulo 8"/>
            <p:cNvSpPr/>
            <p:nvPr/>
          </p:nvSpPr>
          <p:spPr>
            <a:xfrm>
              <a:off x="6425311" y="1173191"/>
              <a:ext cx="20162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Variables Entrada</a:t>
              </a:r>
              <a:endPara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8665977" y="1139690"/>
              <a:ext cx="20162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Variables Excluidas</a:t>
              </a:r>
              <a:endPara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ángulo 10"/>
                <p:cNvSpPr/>
                <p:nvPr/>
              </p:nvSpPr>
              <p:spPr>
                <a:xfrm>
                  <a:off x="5879182" y="1895298"/>
                  <a:ext cx="2448272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s-EC" sz="16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C" sz="1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s-ES" sz="1600" dirty="0" smtClean="0">
                      <a:solidFill>
                        <a:schemeClr val="bg2">
                          <a:lumMod val="10000"/>
                        </a:schemeClr>
                      </a:solidFill>
                      <a:latin typeface="Calibri" panose="020F0502020204030204" pitchFamily="34" charset="0"/>
                    </a:rPr>
                    <a:t>= Endeudamiento del activo</a:t>
                  </a:r>
                </a:p>
              </p:txBody>
            </p:sp>
          </mc:Choice>
          <mc:Fallback xmlns="">
            <p:sp>
              <p:nvSpPr>
                <p:cNvPr id="11" name="Rectángulo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9182" y="1895298"/>
                  <a:ext cx="2448272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995" t="-3125" r="-2985" b="-12500"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ángulo 11"/>
            <p:cNvSpPr/>
            <p:nvPr/>
          </p:nvSpPr>
          <p:spPr>
            <a:xfrm>
              <a:off x="8847652" y="1880491"/>
              <a:ext cx="244827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Endeudamiento del patrimonio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Endeudamiento del activo </a:t>
              </a:r>
              <a:r>
                <a:rPr lang="es-ES" sz="1600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fijo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Apalancamiento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Apalancamiento financiero</a:t>
              </a:r>
            </a:p>
          </p:txBody>
        </p:sp>
      </p:grpSp>
      <p:sp>
        <p:nvSpPr>
          <p:cNvPr id="16" name="Freeform: Shape 8">
            <a:extLst>
              <a:ext uri="{FF2B5EF4-FFF2-40B4-BE49-F238E27FC236}">
                <a16:creationId xmlns:a16="http://schemas.microsoft.com/office/drawing/2014/main" id="{B9E65F5C-7FA4-4C65-88D4-7855AACE471C}"/>
              </a:ext>
            </a:extLst>
          </p:cNvPr>
          <p:cNvSpPr>
            <a:spLocks/>
          </p:cNvSpPr>
          <p:nvPr/>
        </p:nvSpPr>
        <p:spPr bwMode="auto">
          <a:xfrm>
            <a:off x="7073763" y="4862839"/>
            <a:ext cx="2998025" cy="674447"/>
          </a:xfrm>
          <a:custGeom>
            <a:avLst/>
            <a:gdLst>
              <a:gd name="connsiteX0" fmla="*/ 1087005 w 1173163"/>
              <a:gd name="connsiteY0" fmla="*/ 338137 h 850900"/>
              <a:gd name="connsiteX1" fmla="*/ 1087799 w 1173163"/>
              <a:gd name="connsiteY1" fmla="*/ 340913 h 850900"/>
              <a:gd name="connsiteX2" fmla="*/ 1087799 w 1173163"/>
              <a:gd name="connsiteY2" fmla="*/ 343292 h 850900"/>
              <a:gd name="connsiteX3" fmla="*/ 1092168 w 1173163"/>
              <a:gd name="connsiteY3" fmla="*/ 377792 h 850900"/>
              <a:gd name="connsiteX4" fmla="*/ 1093360 w 1173163"/>
              <a:gd name="connsiteY4" fmla="*/ 433706 h 850900"/>
              <a:gd name="connsiteX5" fmla="*/ 1090579 w 1173163"/>
              <a:gd name="connsiteY5" fmla="*/ 471775 h 850900"/>
              <a:gd name="connsiteX6" fmla="*/ 1085019 w 1173163"/>
              <a:gd name="connsiteY6" fmla="*/ 509844 h 850900"/>
              <a:gd name="connsiteX7" fmla="*/ 1076281 w 1173163"/>
              <a:gd name="connsiteY7" fmla="*/ 547516 h 850900"/>
              <a:gd name="connsiteX8" fmla="*/ 1063969 w 1173163"/>
              <a:gd name="connsiteY8" fmla="*/ 582412 h 850900"/>
              <a:gd name="connsiteX9" fmla="*/ 1048081 w 1173163"/>
              <a:gd name="connsiteY9" fmla="*/ 614533 h 850900"/>
              <a:gd name="connsiteX10" fmla="*/ 1038152 w 1173163"/>
              <a:gd name="connsiteY10" fmla="*/ 629205 h 850900"/>
              <a:gd name="connsiteX11" fmla="*/ 1027428 w 1173163"/>
              <a:gd name="connsiteY11" fmla="*/ 643878 h 850900"/>
              <a:gd name="connsiteX12" fmla="*/ 1001215 w 1173163"/>
              <a:gd name="connsiteY12" fmla="*/ 668860 h 850900"/>
              <a:gd name="connsiteX13" fmla="*/ 970632 w 1173163"/>
              <a:gd name="connsiteY13" fmla="*/ 688688 h 850900"/>
              <a:gd name="connsiteX14" fmla="*/ 937666 w 1173163"/>
              <a:gd name="connsiteY14" fmla="*/ 705343 h 850900"/>
              <a:gd name="connsiteX15" fmla="*/ 884445 w 1173163"/>
              <a:gd name="connsiteY15" fmla="*/ 723584 h 850900"/>
              <a:gd name="connsiteX16" fmla="*/ 810967 w 1173163"/>
              <a:gd name="connsiteY16" fmla="*/ 740636 h 850900"/>
              <a:gd name="connsiteX17" fmla="*/ 776810 w 1173163"/>
              <a:gd name="connsiteY17" fmla="*/ 746981 h 850900"/>
              <a:gd name="connsiteX18" fmla="*/ 737886 w 1173163"/>
              <a:gd name="connsiteY18" fmla="*/ 753325 h 850900"/>
              <a:gd name="connsiteX19" fmla="*/ 660834 w 1173163"/>
              <a:gd name="connsiteY19" fmla="*/ 762843 h 850900"/>
              <a:gd name="connsiteX20" fmla="*/ 582987 w 1173163"/>
              <a:gd name="connsiteY20" fmla="*/ 766015 h 850900"/>
              <a:gd name="connsiteX21" fmla="*/ 504744 w 1173163"/>
              <a:gd name="connsiteY21" fmla="*/ 762050 h 850900"/>
              <a:gd name="connsiteX22" fmla="*/ 466217 w 1173163"/>
              <a:gd name="connsiteY22" fmla="*/ 757688 h 850900"/>
              <a:gd name="connsiteX23" fmla="*/ 441990 w 1173163"/>
              <a:gd name="connsiteY23" fmla="*/ 754515 h 850900"/>
              <a:gd name="connsiteX24" fmla="*/ 392740 w 1173163"/>
              <a:gd name="connsiteY24" fmla="*/ 744601 h 850900"/>
              <a:gd name="connsiteX25" fmla="*/ 342298 w 1173163"/>
              <a:gd name="connsiteY25" fmla="*/ 731515 h 850900"/>
              <a:gd name="connsiteX26" fmla="*/ 291857 w 1173163"/>
              <a:gd name="connsiteY26" fmla="*/ 714464 h 850900"/>
              <a:gd name="connsiteX27" fmla="*/ 241812 w 1173163"/>
              <a:gd name="connsiteY27" fmla="*/ 693446 h 850900"/>
              <a:gd name="connsiteX28" fmla="*/ 194548 w 1173163"/>
              <a:gd name="connsiteY28" fmla="*/ 668860 h 850900"/>
              <a:gd name="connsiteX29" fmla="*/ 149667 w 1173163"/>
              <a:gd name="connsiteY29" fmla="*/ 640309 h 850900"/>
              <a:gd name="connsiteX30" fmla="*/ 108361 w 1173163"/>
              <a:gd name="connsiteY30" fmla="*/ 607395 h 850900"/>
              <a:gd name="connsiteX31" fmla="*/ 90488 w 1173163"/>
              <a:gd name="connsiteY31" fmla="*/ 589550 h 850900"/>
              <a:gd name="connsiteX32" fmla="*/ 110347 w 1173163"/>
              <a:gd name="connsiteY32" fmla="*/ 615326 h 850900"/>
              <a:gd name="connsiteX33" fmla="*/ 156419 w 1173163"/>
              <a:gd name="connsiteY33" fmla="*/ 662912 h 850900"/>
              <a:gd name="connsiteX34" fmla="*/ 207655 w 1173163"/>
              <a:gd name="connsiteY34" fmla="*/ 704153 h 850900"/>
              <a:gd name="connsiteX35" fmla="*/ 264849 w 1173163"/>
              <a:gd name="connsiteY35" fmla="*/ 739446 h 850900"/>
              <a:gd name="connsiteX36" fmla="*/ 326411 w 1173163"/>
              <a:gd name="connsiteY36" fmla="*/ 768394 h 850900"/>
              <a:gd name="connsiteX37" fmla="*/ 390754 w 1173163"/>
              <a:gd name="connsiteY37" fmla="*/ 791394 h 850900"/>
              <a:gd name="connsiteX38" fmla="*/ 457877 w 1173163"/>
              <a:gd name="connsiteY38" fmla="*/ 808049 h 850900"/>
              <a:gd name="connsiteX39" fmla="*/ 526985 w 1173163"/>
              <a:gd name="connsiteY39" fmla="*/ 818756 h 850900"/>
              <a:gd name="connsiteX40" fmla="*/ 596491 w 1173163"/>
              <a:gd name="connsiteY40" fmla="*/ 822325 h 850900"/>
              <a:gd name="connsiteX41" fmla="*/ 665600 w 1173163"/>
              <a:gd name="connsiteY41" fmla="*/ 819946 h 850900"/>
              <a:gd name="connsiteX42" fmla="*/ 733915 w 1173163"/>
              <a:gd name="connsiteY42" fmla="*/ 811222 h 850900"/>
              <a:gd name="connsiteX43" fmla="*/ 800243 w 1173163"/>
              <a:gd name="connsiteY43" fmla="*/ 794963 h 850900"/>
              <a:gd name="connsiteX44" fmla="*/ 864189 w 1173163"/>
              <a:gd name="connsiteY44" fmla="*/ 773153 h 850900"/>
              <a:gd name="connsiteX45" fmla="*/ 924559 w 1173163"/>
              <a:gd name="connsiteY45" fmla="*/ 743808 h 850900"/>
              <a:gd name="connsiteX46" fmla="*/ 980164 w 1173163"/>
              <a:gd name="connsiteY46" fmla="*/ 707722 h 850900"/>
              <a:gd name="connsiteX47" fmla="*/ 1029811 w 1173163"/>
              <a:gd name="connsiteY47" fmla="*/ 664895 h 850900"/>
              <a:gd name="connsiteX48" fmla="*/ 1052450 w 1173163"/>
              <a:gd name="connsiteY48" fmla="*/ 641102 h 850900"/>
              <a:gd name="connsiteX49" fmla="*/ 1064763 w 1173163"/>
              <a:gd name="connsiteY49" fmla="*/ 626033 h 850900"/>
              <a:gd name="connsiteX50" fmla="*/ 1088196 w 1173163"/>
              <a:gd name="connsiteY50" fmla="*/ 594705 h 850900"/>
              <a:gd name="connsiteX51" fmla="*/ 1107261 w 1173163"/>
              <a:gd name="connsiteY51" fmla="*/ 561792 h 850900"/>
              <a:gd name="connsiteX52" fmla="*/ 1121956 w 1173163"/>
              <a:gd name="connsiteY52" fmla="*/ 527292 h 850900"/>
              <a:gd name="connsiteX53" fmla="*/ 1131886 w 1173163"/>
              <a:gd name="connsiteY53" fmla="*/ 491999 h 850900"/>
              <a:gd name="connsiteX54" fmla="*/ 1135063 w 1173163"/>
              <a:gd name="connsiteY54" fmla="*/ 455913 h 850900"/>
              <a:gd name="connsiteX55" fmla="*/ 1130297 w 1173163"/>
              <a:gd name="connsiteY55" fmla="*/ 419430 h 850900"/>
              <a:gd name="connsiteX56" fmla="*/ 1116793 w 1173163"/>
              <a:gd name="connsiteY56" fmla="*/ 382947 h 850900"/>
              <a:gd name="connsiteX57" fmla="*/ 1106466 w 1173163"/>
              <a:gd name="connsiteY57" fmla="*/ 365103 h 850900"/>
              <a:gd name="connsiteX58" fmla="*/ 1097331 w 1173163"/>
              <a:gd name="connsiteY58" fmla="*/ 351223 h 850900"/>
              <a:gd name="connsiteX59" fmla="*/ 580258 w 1173163"/>
              <a:gd name="connsiteY59" fmla="*/ 127000 h 850900"/>
              <a:gd name="connsiteX60" fmla="*/ 539745 w 1173163"/>
              <a:gd name="connsiteY60" fmla="*/ 127397 h 850900"/>
              <a:gd name="connsiteX61" fmla="*/ 460707 w 1173163"/>
              <a:gd name="connsiteY61" fmla="*/ 134536 h 850900"/>
              <a:gd name="connsiteX62" fmla="*/ 382065 w 1173163"/>
              <a:gd name="connsiteY62" fmla="*/ 146831 h 850900"/>
              <a:gd name="connsiteX63" fmla="*/ 303820 w 1173163"/>
              <a:gd name="connsiteY63" fmla="*/ 163886 h 850900"/>
              <a:gd name="connsiteX64" fmla="*/ 264499 w 1173163"/>
              <a:gd name="connsiteY64" fmla="*/ 172611 h 850900"/>
              <a:gd name="connsiteX65" fmla="*/ 236300 w 1173163"/>
              <a:gd name="connsiteY65" fmla="*/ 179354 h 850900"/>
              <a:gd name="connsiteX66" fmla="*/ 180694 w 1173163"/>
              <a:gd name="connsiteY66" fmla="*/ 194425 h 850900"/>
              <a:gd name="connsiteX67" fmla="*/ 154481 w 1173163"/>
              <a:gd name="connsiteY67" fmla="*/ 203548 h 850900"/>
              <a:gd name="connsiteX68" fmla="*/ 144551 w 1173163"/>
              <a:gd name="connsiteY68" fmla="*/ 219412 h 850900"/>
              <a:gd name="connsiteX69" fmla="*/ 127075 w 1173163"/>
              <a:gd name="connsiteY69" fmla="*/ 252332 h 850900"/>
              <a:gd name="connsiteX70" fmla="*/ 114365 w 1173163"/>
              <a:gd name="connsiteY70" fmla="*/ 286837 h 850900"/>
              <a:gd name="connsiteX71" fmla="*/ 104833 w 1173163"/>
              <a:gd name="connsiteY71" fmla="*/ 322136 h 850900"/>
              <a:gd name="connsiteX72" fmla="*/ 100464 w 1173163"/>
              <a:gd name="connsiteY72" fmla="*/ 358625 h 850900"/>
              <a:gd name="connsiteX73" fmla="*/ 100464 w 1173163"/>
              <a:gd name="connsiteY73" fmla="*/ 395114 h 850900"/>
              <a:gd name="connsiteX74" fmla="*/ 105230 w 1173163"/>
              <a:gd name="connsiteY74" fmla="*/ 431603 h 850900"/>
              <a:gd name="connsiteX75" fmla="*/ 116351 w 1173163"/>
              <a:gd name="connsiteY75" fmla="*/ 468092 h 850900"/>
              <a:gd name="connsiteX76" fmla="*/ 123898 w 1173163"/>
              <a:gd name="connsiteY76" fmla="*/ 486336 h 850900"/>
              <a:gd name="connsiteX77" fmla="*/ 125486 w 1173163"/>
              <a:gd name="connsiteY77" fmla="*/ 491492 h 850900"/>
              <a:gd name="connsiteX78" fmla="*/ 122309 w 1173163"/>
              <a:gd name="connsiteY78" fmla="*/ 499425 h 850900"/>
              <a:gd name="connsiteX79" fmla="*/ 115160 w 1173163"/>
              <a:gd name="connsiteY79" fmla="*/ 503787 h 850900"/>
              <a:gd name="connsiteX80" fmla="*/ 106819 w 1173163"/>
              <a:gd name="connsiteY80" fmla="*/ 502201 h 850900"/>
              <a:gd name="connsiteX81" fmla="*/ 104039 w 1173163"/>
              <a:gd name="connsiteY81" fmla="*/ 498235 h 850900"/>
              <a:gd name="connsiteX82" fmla="*/ 95301 w 1173163"/>
              <a:gd name="connsiteY82" fmla="*/ 481180 h 850900"/>
              <a:gd name="connsiteX83" fmla="*/ 82194 w 1173163"/>
              <a:gd name="connsiteY83" fmla="*/ 447071 h 850900"/>
              <a:gd name="connsiteX84" fmla="*/ 74647 w 1173163"/>
              <a:gd name="connsiteY84" fmla="*/ 412565 h 850900"/>
              <a:gd name="connsiteX85" fmla="*/ 71073 w 1173163"/>
              <a:gd name="connsiteY85" fmla="*/ 378456 h 850900"/>
              <a:gd name="connsiteX86" fmla="*/ 71867 w 1173163"/>
              <a:gd name="connsiteY86" fmla="*/ 343950 h 850900"/>
              <a:gd name="connsiteX87" fmla="*/ 77825 w 1173163"/>
              <a:gd name="connsiteY87" fmla="*/ 309841 h 850900"/>
              <a:gd name="connsiteX88" fmla="*/ 86563 w 1173163"/>
              <a:gd name="connsiteY88" fmla="*/ 276525 h 850900"/>
              <a:gd name="connsiteX89" fmla="*/ 99272 w 1173163"/>
              <a:gd name="connsiteY89" fmla="*/ 244003 h 850900"/>
              <a:gd name="connsiteX90" fmla="*/ 106819 w 1173163"/>
              <a:gd name="connsiteY90" fmla="*/ 228138 h 850900"/>
              <a:gd name="connsiteX91" fmla="*/ 96492 w 1173163"/>
              <a:gd name="connsiteY91" fmla="*/ 235277 h 850900"/>
              <a:gd name="connsiteX92" fmla="*/ 78222 w 1173163"/>
              <a:gd name="connsiteY92" fmla="*/ 252728 h 850900"/>
              <a:gd name="connsiteX93" fmla="*/ 61540 w 1173163"/>
              <a:gd name="connsiteY93" fmla="*/ 272956 h 850900"/>
              <a:gd name="connsiteX94" fmla="*/ 48831 w 1173163"/>
              <a:gd name="connsiteY94" fmla="*/ 297149 h 850900"/>
              <a:gd name="connsiteX95" fmla="*/ 43270 w 1173163"/>
              <a:gd name="connsiteY95" fmla="*/ 310238 h 850900"/>
              <a:gd name="connsiteX96" fmla="*/ 38107 w 1173163"/>
              <a:gd name="connsiteY96" fmla="*/ 326499 h 850900"/>
              <a:gd name="connsiteX97" fmla="*/ 31752 w 1173163"/>
              <a:gd name="connsiteY97" fmla="*/ 358229 h 850900"/>
              <a:gd name="connsiteX98" fmla="*/ 30163 w 1173163"/>
              <a:gd name="connsiteY98" fmla="*/ 389958 h 850900"/>
              <a:gd name="connsiteX99" fmla="*/ 33341 w 1173163"/>
              <a:gd name="connsiteY99" fmla="*/ 421291 h 850900"/>
              <a:gd name="connsiteX100" fmla="*/ 40490 w 1173163"/>
              <a:gd name="connsiteY100" fmla="*/ 452227 h 850900"/>
              <a:gd name="connsiteX101" fmla="*/ 52008 w 1173163"/>
              <a:gd name="connsiteY101" fmla="*/ 481973 h 850900"/>
              <a:gd name="connsiteX102" fmla="*/ 66307 w 1173163"/>
              <a:gd name="connsiteY102" fmla="*/ 510927 h 850900"/>
              <a:gd name="connsiteX103" fmla="*/ 84180 w 1173163"/>
              <a:gd name="connsiteY103" fmla="*/ 537500 h 850900"/>
              <a:gd name="connsiteX104" fmla="*/ 94506 w 1173163"/>
              <a:gd name="connsiteY104" fmla="*/ 550588 h 850900"/>
              <a:gd name="connsiteX105" fmla="*/ 106025 w 1173163"/>
              <a:gd name="connsiteY105" fmla="*/ 563280 h 850900"/>
              <a:gd name="connsiteX106" fmla="*/ 129458 w 1173163"/>
              <a:gd name="connsiteY106" fmla="*/ 587870 h 850900"/>
              <a:gd name="connsiteX107" fmla="*/ 168779 w 1173163"/>
              <a:gd name="connsiteY107" fmla="*/ 620790 h 850900"/>
              <a:gd name="connsiteX108" fmla="*/ 226370 w 1173163"/>
              <a:gd name="connsiteY108" fmla="*/ 657279 h 850900"/>
              <a:gd name="connsiteX109" fmla="*/ 288727 w 1173163"/>
              <a:gd name="connsiteY109" fmla="*/ 686628 h 850900"/>
              <a:gd name="connsiteX110" fmla="*/ 354659 w 1173163"/>
              <a:gd name="connsiteY110" fmla="*/ 709236 h 850900"/>
              <a:gd name="connsiteX111" fmla="*/ 422577 w 1173163"/>
              <a:gd name="connsiteY111" fmla="*/ 725100 h 850900"/>
              <a:gd name="connsiteX112" fmla="*/ 490892 w 1173163"/>
              <a:gd name="connsiteY112" fmla="*/ 735016 h 850900"/>
              <a:gd name="connsiteX113" fmla="*/ 558810 w 1173163"/>
              <a:gd name="connsiteY113" fmla="*/ 739775 h 850900"/>
              <a:gd name="connsiteX114" fmla="*/ 592570 w 1173163"/>
              <a:gd name="connsiteY114" fmla="*/ 739775 h 850900"/>
              <a:gd name="connsiteX115" fmla="*/ 627522 w 1173163"/>
              <a:gd name="connsiteY115" fmla="*/ 738585 h 850900"/>
              <a:gd name="connsiteX116" fmla="*/ 697029 w 1173163"/>
              <a:gd name="connsiteY116" fmla="*/ 733033 h 850900"/>
              <a:gd name="connsiteX117" fmla="*/ 766535 w 1173163"/>
              <a:gd name="connsiteY117" fmla="*/ 722324 h 850900"/>
              <a:gd name="connsiteX118" fmla="*/ 834850 w 1173163"/>
              <a:gd name="connsiteY118" fmla="*/ 706856 h 850900"/>
              <a:gd name="connsiteX119" fmla="*/ 868213 w 1173163"/>
              <a:gd name="connsiteY119" fmla="*/ 697337 h 850900"/>
              <a:gd name="connsiteX120" fmla="*/ 888072 w 1173163"/>
              <a:gd name="connsiteY120" fmla="*/ 691784 h 850900"/>
              <a:gd name="connsiteX121" fmla="*/ 925407 w 1173163"/>
              <a:gd name="connsiteY121" fmla="*/ 679093 h 850900"/>
              <a:gd name="connsiteX122" fmla="*/ 961551 w 1173163"/>
              <a:gd name="connsiteY122" fmla="*/ 662038 h 850900"/>
              <a:gd name="connsiteX123" fmla="*/ 993325 w 1173163"/>
              <a:gd name="connsiteY123" fmla="*/ 639034 h 850900"/>
              <a:gd name="connsiteX124" fmla="*/ 1007227 w 1173163"/>
              <a:gd name="connsiteY124" fmla="*/ 623963 h 850900"/>
              <a:gd name="connsiteX125" fmla="*/ 1017156 w 1173163"/>
              <a:gd name="connsiteY125" fmla="*/ 611271 h 850900"/>
              <a:gd name="connsiteX126" fmla="*/ 1032646 w 1173163"/>
              <a:gd name="connsiteY126" fmla="*/ 582714 h 850900"/>
              <a:gd name="connsiteX127" fmla="*/ 1043767 w 1173163"/>
              <a:gd name="connsiteY127" fmla="*/ 552571 h 850900"/>
              <a:gd name="connsiteX128" fmla="*/ 1051711 w 1173163"/>
              <a:gd name="connsiteY128" fmla="*/ 520842 h 850900"/>
              <a:gd name="connsiteX129" fmla="*/ 1054888 w 1173163"/>
              <a:gd name="connsiteY129" fmla="*/ 504581 h 850900"/>
              <a:gd name="connsiteX130" fmla="*/ 1058860 w 1173163"/>
              <a:gd name="connsiteY130" fmla="*/ 479197 h 850900"/>
              <a:gd name="connsiteX131" fmla="*/ 1063626 w 1173163"/>
              <a:gd name="connsiteY131" fmla="*/ 427240 h 850900"/>
              <a:gd name="connsiteX132" fmla="*/ 1062832 w 1173163"/>
              <a:gd name="connsiteY132" fmla="*/ 374490 h 850900"/>
              <a:gd name="connsiteX133" fmla="*/ 1055285 w 1173163"/>
              <a:gd name="connsiteY133" fmla="*/ 323723 h 850900"/>
              <a:gd name="connsiteX134" fmla="*/ 1048136 w 1173163"/>
              <a:gd name="connsiteY134" fmla="*/ 299133 h 850900"/>
              <a:gd name="connsiteX135" fmla="*/ 1027880 w 1173163"/>
              <a:gd name="connsiteY135" fmla="*/ 283664 h 850900"/>
              <a:gd name="connsiteX136" fmla="*/ 985382 w 1173163"/>
              <a:gd name="connsiteY136" fmla="*/ 255901 h 850900"/>
              <a:gd name="connsiteX137" fmla="*/ 917067 w 1173163"/>
              <a:gd name="connsiteY137" fmla="*/ 220602 h 850900"/>
              <a:gd name="connsiteX138" fmla="*/ 872582 w 1173163"/>
              <a:gd name="connsiteY138" fmla="*/ 199978 h 850900"/>
              <a:gd name="connsiteX139" fmla="*/ 837631 w 1173163"/>
              <a:gd name="connsiteY139" fmla="*/ 184113 h 850900"/>
              <a:gd name="connsiteX140" fmla="*/ 766535 w 1173163"/>
              <a:gd name="connsiteY140" fmla="*/ 157936 h 850900"/>
              <a:gd name="connsiteX141" fmla="*/ 693454 w 1173163"/>
              <a:gd name="connsiteY141" fmla="*/ 138899 h 850900"/>
              <a:gd name="connsiteX142" fmla="*/ 618784 w 1173163"/>
              <a:gd name="connsiteY142" fmla="*/ 128587 h 850900"/>
              <a:gd name="connsiteX143" fmla="*/ 517457 w 1173163"/>
              <a:gd name="connsiteY143" fmla="*/ 28575 h 850900"/>
              <a:gd name="connsiteX144" fmla="*/ 450483 w 1173163"/>
              <a:gd name="connsiteY144" fmla="*/ 33725 h 850900"/>
              <a:gd name="connsiteX145" fmla="*/ 384698 w 1173163"/>
              <a:gd name="connsiteY145" fmla="*/ 46796 h 850900"/>
              <a:gd name="connsiteX146" fmla="*/ 322083 w 1173163"/>
              <a:gd name="connsiteY146" fmla="*/ 67393 h 850900"/>
              <a:gd name="connsiteX147" fmla="*/ 291964 w 1173163"/>
              <a:gd name="connsiteY147" fmla="*/ 81256 h 850900"/>
              <a:gd name="connsiteX148" fmla="*/ 266601 w 1173163"/>
              <a:gd name="connsiteY148" fmla="*/ 95119 h 850900"/>
              <a:gd name="connsiteX149" fmla="*/ 219838 w 1173163"/>
              <a:gd name="connsiteY149" fmla="*/ 129580 h 850900"/>
              <a:gd name="connsiteX150" fmla="*/ 198438 w 1173163"/>
              <a:gd name="connsiteY150" fmla="*/ 149385 h 850900"/>
              <a:gd name="connsiteX151" fmla="*/ 240842 w 1173163"/>
              <a:gd name="connsiteY151" fmla="*/ 138690 h 850900"/>
              <a:gd name="connsiteX152" fmla="*/ 324460 w 1173163"/>
              <a:gd name="connsiteY152" fmla="*/ 119281 h 850900"/>
              <a:gd name="connsiteX153" fmla="*/ 366468 w 1173163"/>
              <a:gd name="connsiteY153" fmla="*/ 110963 h 850900"/>
              <a:gd name="connsiteX154" fmla="*/ 409268 w 1173163"/>
              <a:gd name="connsiteY154" fmla="*/ 102645 h 850900"/>
              <a:gd name="connsiteX155" fmla="*/ 496057 w 1173163"/>
              <a:gd name="connsiteY155" fmla="*/ 91951 h 850900"/>
              <a:gd name="connsiteX156" fmla="*/ 582846 w 1173163"/>
              <a:gd name="connsiteY156" fmla="*/ 87990 h 850900"/>
              <a:gd name="connsiteX157" fmla="*/ 648235 w 1173163"/>
              <a:gd name="connsiteY157" fmla="*/ 91951 h 850900"/>
              <a:gd name="connsiteX158" fmla="*/ 691035 w 1173163"/>
              <a:gd name="connsiteY158" fmla="*/ 97892 h 850900"/>
              <a:gd name="connsiteX159" fmla="*/ 712831 w 1173163"/>
              <a:gd name="connsiteY159" fmla="*/ 102249 h 850900"/>
              <a:gd name="connsiteX160" fmla="*/ 751668 w 1173163"/>
              <a:gd name="connsiteY160" fmla="*/ 111359 h 850900"/>
              <a:gd name="connsiteX161" fmla="*/ 829739 w 1173163"/>
              <a:gd name="connsiteY161" fmla="*/ 137502 h 850900"/>
              <a:gd name="connsiteX162" fmla="*/ 906620 w 1173163"/>
              <a:gd name="connsiteY162" fmla="*/ 170378 h 850900"/>
              <a:gd name="connsiteX163" fmla="*/ 979935 w 1173163"/>
              <a:gd name="connsiteY163" fmla="*/ 209591 h 850900"/>
              <a:gd name="connsiteX164" fmla="*/ 1014413 w 1173163"/>
              <a:gd name="connsiteY164" fmla="*/ 230188 h 850900"/>
              <a:gd name="connsiteX165" fmla="*/ 1011639 w 1173163"/>
              <a:gd name="connsiteY165" fmla="*/ 225831 h 850900"/>
              <a:gd name="connsiteX166" fmla="*/ 1008469 w 1173163"/>
              <a:gd name="connsiteY166" fmla="*/ 221870 h 850900"/>
              <a:gd name="connsiteX167" fmla="*/ 999354 w 1173163"/>
              <a:gd name="connsiteY167" fmla="*/ 209591 h 850900"/>
              <a:gd name="connsiteX168" fmla="*/ 979539 w 1173163"/>
              <a:gd name="connsiteY168" fmla="*/ 187014 h 850900"/>
              <a:gd name="connsiteX169" fmla="*/ 945854 w 1173163"/>
              <a:gd name="connsiteY169" fmla="*/ 156118 h 850900"/>
              <a:gd name="connsiteX170" fmla="*/ 895524 w 1173163"/>
              <a:gd name="connsiteY170" fmla="*/ 121658 h 850900"/>
              <a:gd name="connsiteX171" fmla="*/ 841231 w 1173163"/>
              <a:gd name="connsiteY171" fmla="*/ 93931 h 850900"/>
              <a:gd name="connsiteX172" fmla="*/ 813491 w 1173163"/>
              <a:gd name="connsiteY172" fmla="*/ 82840 h 850900"/>
              <a:gd name="connsiteX173" fmla="*/ 782976 w 1173163"/>
              <a:gd name="connsiteY173" fmla="*/ 71354 h 850900"/>
              <a:gd name="connsiteX174" fmla="*/ 719568 w 1173163"/>
              <a:gd name="connsiteY174" fmla="*/ 52737 h 850900"/>
              <a:gd name="connsiteX175" fmla="*/ 653387 w 1173163"/>
              <a:gd name="connsiteY175" fmla="*/ 38874 h 850900"/>
              <a:gd name="connsiteX176" fmla="*/ 585224 w 1173163"/>
              <a:gd name="connsiteY176" fmla="*/ 30952 h 850900"/>
              <a:gd name="connsiteX177" fmla="*/ 505106 w 1173163"/>
              <a:gd name="connsiteY177" fmla="*/ 0 h 850900"/>
              <a:gd name="connsiteX178" fmla="*/ 590348 w 1173163"/>
              <a:gd name="connsiteY178" fmla="*/ 1189 h 850900"/>
              <a:gd name="connsiteX179" fmla="*/ 675986 w 1173163"/>
              <a:gd name="connsiteY179" fmla="*/ 11884 h 850900"/>
              <a:gd name="connsiteX180" fmla="*/ 759246 w 1173163"/>
              <a:gd name="connsiteY180" fmla="*/ 32087 h 850900"/>
              <a:gd name="connsiteX181" fmla="*/ 818716 w 1173163"/>
              <a:gd name="connsiteY181" fmla="*/ 53082 h 850900"/>
              <a:gd name="connsiteX182" fmla="*/ 856778 w 1173163"/>
              <a:gd name="connsiteY182" fmla="*/ 70116 h 850900"/>
              <a:gd name="connsiteX183" fmla="*/ 893253 w 1173163"/>
              <a:gd name="connsiteY183" fmla="*/ 88339 h 850900"/>
              <a:gd name="connsiteX184" fmla="*/ 927746 w 1173163"/>
              <a:gd name="connsiteY184" fmla="*/ 109334 h 850900"/>
              <a:gd name="connsiteX185" fmla="*/ 943605 w 1173163"/>
              <a:gd name="connsiteY185" fmla="*/ 120822 h 850900"/>
              <a:gd name="connsiteX186" fmla="*/ 963429 w 1173163"/>
              <a:gd name="connsiteY186" fmla="*/ 135479 h 850900"/>
              <a:gd name="connsiteX187" fmla="*/ 999112 w 1173163"/>
              <a:gd name="connsiteY187" fmla="*/ 167962 h 850900"/>
              <a:gd name="connsiteX188" fmla="*/ 1030036 w 1173163"/>
              <a:gd name="connsiteY188" fmla="*/ 204406 h 850900"/>
              <a:gd name="connsiteX189" fmla="*/ 1055014 w 1173163"/>
              <a:gd name="connsiteY189" fmla="*/ 244416 h 850900"/>
              <a:gd name="connsiteX190" fmla="*/ 1064926 w 1173163"/>
              <a:gd name="connsiteY190" fmla="*/ 266204 h 850900"/>
              <a:gd name="connsiteX191" fmla="*/ 1077217 w 1173163"/>
              <a:gd name="connsiteY191" fmla="*/ 276503 h 850900"/>
              <a:gd name="connsiteX192" fmla="*/ 1099816 w 1173163"/>
              <a:gd name="connsiteY192" fmla="*/ 297498 h 850900"/>
              <a:gd name="connsiteX193" fmla="*/ 1120829 w 1173163"/>
              <a:gd name="connsiteY193" fmla="*/ 320870 h 850900"/>
              <a:gd name="connsiteX194" fmla="*/ 1138670 w 1173163"/>
              <a:gd name="connsiteY194" fmla="*/ 346223 h 850900"/>
              <a:gd name="connsiteX195" fmla="*/ 1153736 w 1173163"/>
              <a:gd name="connsiteY195" fmla="*/ 372764 h 850900"/>
              <a:gd name="connsiteX196" fmla="*/ 1164441 w 1173163"/>
              <a:gd name="connsiteY196" fmla="*/ 401286 h 850900"/>
              <a:gd name="connsiteX197" fmla="*/ 1171181 w 1173163"/>
              <a:gd name="connsiteY197" fmla="*/ 430996 h 850900"/>
              <a:gd name="connsiteX198" fmla="*/ 1173163 w 1173163"/>
              <a:gd name="connsiteY198" fmla="*/ 462687 h 850900"/>
              <a:gd name="connsiteX199" fmla="*/ 1171577 w 1173163"/>
              <a:gd name="connsiteY199" fmla="*/ 478532 h 850900"/>
              <a:gd name="connsiteX200" fmla="*/ 1169595 w 1173163"/>
              <a:gd name="connsiteY200" fmla="*/ 496755 h 850900"/>
              <a:gd name="connsiteX201" fmla="*/ 1160476 w 1173163"/>
              <a:gd name="connsiteY201" fmla="*/ 531219 h 850900"/>
              <a:gd name="connsiteX202" fmla="*/ 1146600 w 1173163"/>
              <a:gd name="connsiteY202" fmla="*/ 564890 h 850900"/>
              <a:gd name="connsiteX203" fmla="*/ 1129155 w 1173163"/>
              <a:gd name="connsiteY203" fmla="*/ 597373 h 850900"/>
              <a:gd name="connsiteX204" fmla="*/ 1108142 w 1173163"/>
              <a:gd name="connsiteY204" fmla="*/ 627876 h 850900"/>
              <a:gd name="connsiteX205" fmla="*/ 1084353 w 1173163"/>
              <a:gd name="connsiteY205" fmla="*/ 657190 h 850900"/>
              <a:gd name="connsiteX206" fmla="*/ 1046292 w 1173163"/>
              <a:gd name="connsiteY206" fmla="*/ 696803 h 850900"/>
              <a:gd name="connsiteX207" fmla="*/ 1018935 w 1173163"/>
              <a:gd name="connsiteY207" fmla="*/ 719383 h 850900"/>
              <a:gd name="connsiteX208" fmla="*/ 1004662 w 1173163"/>
              <a:gd name="connsiteY208" fmla="*/ 730871 h 850900"/>
              <a:gd name="connsiteX209" fmla="*/ 974927 w 1173163"/>
              <a:gd name="connsiteY209" fmla="*/ 751866 h 850900"/>
              <a:gd name="connsiteX210" fmla="*/ 926557 w 1173163"/>
              <a:gd name="connsiteY210" fmla="*/ 779596 h 850900"/>
              <a:gd name="connsiteX211" fmla="*/ 857174 w 1173163"/>
              <a:gd name="connsiteY211" fmla="*/ 809306 h 850900"/>
              <a:gd name="connsiteX212" fmla="*/ 782637 w 1173163"/>
              <a:gd name="connsiteY212" fmla="*/ 831490 h 850900"/>
              <a:gd name="connsiteX213" fmla="*/ 705722 w 1173163"/>
              <a:gd name="connsiteY213" fmla="*/ 845354 h 850900"/>
              <a:gd name="connsiteX214" fmla="*/ 626427 w 1173163"/>
              <a:gd name="connsiteY214" fmla="*/ 850900 h 850900"/>
              <a:gd name="connsiteX215" fmla="*/ 546340 w 1173163"/>
              <a:gd name="connsiteY215" fmla="*/ 848920 h 850900"/>
              <a:gd name="connsiteX216" fmla="*/ 467045 w 1173163"/>
              <a:gd name="connsiteY216" fmla="*/ 839016 h 850900"/>
              <a:gd name="connsiteX217" fmla="*/ 389733 w 1173163"/>
              <a:gd name="connsiteY217" fmla="*/ 821190 h 850900"/>
              <a:gd name="connsiteX218" fmla="*/ 315592 w 1173163"/>
              <a:gd name="connsiteY218" fmla="*/ 795441 h 850900"/>
              <a:gd name="connsiteX219" fmla="*/ 245813 w 1173163"/>
              <a:gd name="connsiteY219" fmla="*/ 762166 h 850900"/>
              <a:gd name="connsiteX220" fmla="*/ 197444 w 1173163"/>
              <a:gd name="connsiteY220" fmla="*/ 731663 h 850900"/>
              <a:gd name="connsiteX221" fmla="*/ 166915 w 1173163"/>
              <a:gd name="connsiteY221" fmla="*/ 709084 h 850900"/>
              <a:gd name="connsiteX222" fmla="*/ 138766 w 1173163"/>
              <a:gd name="connsiteY222" fmla="*/ 684523 h 850900"/>
              <a:gd name="connsiteX223" fmla="*/ 112202 w 1173163"/>
              <a:gd name="connsiteY223" fmla="*/ 657982 h 850900"/>
              <a:gd name="connsiteX224" fmla="*/ 88017 w 1173163"/>
              <a:gd name="connsiteY224" fmla="*/ 629460 h 850900"/>
              <a:gd name="connsiteX225" fmla="*/ 66211 w 1173163"/>
              <a:gd name="connsiteY225" fmla="*/ 599354 h 850900"/>
              <a:gd name="connsiteX226" fmla="*/ 46784 w 1173163"/>
              <a:gd name="connsiteY226" fmla="*/ 566871 h 850900"/>
              <a:gd name="connsiteX227" fmla="*/ 29736 w 1173163"/>
              <a:gd name="connsiteY227" fmla="*/ 532407 h 850900"/>
              <a:gd name="connsiteX228" fmla="*/ 15859 w 1173163"/>
              <a:gd name="connsiteY228" fmla="*/ 496755 h 850900"/>
              <a:gd name="connsiteX229" fmla="*/ 4758 w 1173163"/>
              <a:gd name="connsiteY229" fmla="*/ 458726 h 850900"/>
              <a:gd name="connsiteX230" fmla="*/ 397 w 1173163"/>
              <a:gd name="connsiteY230" fmla="*/ 438523 h 850900"/>
              <a:gd name="connsiteX231" fmla="*/ 0 w 1173163"/>
              <a:gd name="connsiteY231" fmla="*/ 434957 h 850900"/>
              <a:gd name="connsiteX232" fmla="*/ 3172 w 1173163"/>
              <a:gd name="connsiteY232" fmla="*/ 429808 h 850900"/>
              <a:gd name="connsiteX233" fmla="*/ 5551 w 1173163"/>
              <a:gd name="connsiteY233" fmla="*/ 428223 h 850900"/>
              <a:gd name="connsiteX234" fmla="*/ 3172 w 1173163"/>
              <a:gd name="connsiteY234" fmla="*/ 414358 h 850900"/>
              <a:gd name="connsiteX235" fmla="*/ 1190 w 1173163"/>
              <a:gd name="connsiteY235" fmla="*/ 386233 h 850900"/>
              <a:gd name="connsiteX236" fmla="*/ 1586 w 1173163"/>
              <a:gd name="connsiteY236" fmla="*/ 358107 h 850900"/>
              <a:gd name="connsiteX237" fmla="*/ 5154 w 1173163"/>
              <a:gd name="connsiteY237" fmla="*/ 329585 h 850900"/>
              <a:gd name="connsiteX238" fmla="*/ 12291 w 1173163"/>
              <a:gd name="connsiteY238" fmla="*/ 301856 h 850900"/>
              <a:gd name="connsiteX239" fmla="*/ 22599 w 1173163"/>
              <a:gd name="connsiteY239" fmla="*/ 275711 h 850900"/>
              <a:gd name="connsiteX240" fmla="*/ 36079 w 1173163"/>
              <a:gd name="connsiteY240" fmla="*/ 250754 h 850900"/>
              <a:gd name="connsiteX241" fmla="*/ 52335 w 1173163"/>
              <a:gd name="connsiteY241" fmla="*/ 228175 h 850900"/>
              <a:gd name="connsiteX242" fmla="*/ 62246 w 1173163"/>
              <a:gd name="connsiteY242" fmla="*/ 217479 h 850900"/>
              <a:gd name="connsiteX243" fmla="*/ 71365 w 1173163"/>
              <a:gd name="connsiteY243" fmla="*/ 208764 h 850900"/>
              <a:gd name="connsiteX244" fmla="*/ 91585 w 1173163"/>
              <a:gd name="connsiteY244" fmla="*/ 193711 h 850900"/>
              <a:gd name="connsiteX245" fmla="*/ 124493 w 1173163"/>
              <a:gd name="connsiteY245" fmla="*/ 175092 h 850900"/>
              <a:gd name="connsiteX246" fmla="*/ 147488 w 1173163"/>
              <a:gd name="connsiteY246" fmla="*/ 166377 h 850900"/>
              <a:gd name="connsiteX247" fmla="*/ 163347 w 1173163"/>
              <a:gd name="connsiteY247" fmla="*/ 146571 h 850900"/>
              <a:gd name="connsiteX248" fmla="*/ 199822 w 1173163"/>
              <a:gd name="connsiteY248" fmla="*/ 110522 h 850900"/>
              <a:gd name="connsiteX249" fmla="*/ 239866 w 1173163"/>
              <a:gd name="connsiteY249" fmla="*/ 79624 h 850900"/>
              <a:gd name="connsiteX250" fmla="*/ 283082 w 1173163"/>
              <a:gd name="connsiteY250" fmla="*/ 53875 h 850900"/>
              <a:gd name="connsiteX251" fmla="*/ 305681 w 1173163"/>
              <a:gd name="connsiteY251" fmla="*/ 43575 h 850900"/>
              <a:gd name="connsiteX252" fmla="*/ 324315 w 1173163"/>
              <a:gd name="connsiteY252" fmla="*/ 36445 h 850900"/>
              <a:gd name="connsiteX253" fmla="*/ 362376 w 1173163"/>
              <a:gd name="connsiteY253" fmla="*/ 23768 h 850900"/>
              <a:gd name="connsiteX254" fmla="*/ 402024 w 1173163"/>
              <a:gd name="connsiteY254" fmla="*/ 13865 h 850900"/>
              <a:gd name="connsiteX255" fmla="*/ 442464 w 1173163"/>
              <a:gd name="connsiteY255" fmla="*/ 6735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1173163" h="850900">
                <a:moveTo>
                  <a:pt x="1087005" y="338137"/>
                </a:moveTo>
                <a:lnTo>
                  <a:pt x="1087799" y="340913"/>
                </a:lnTo>
                <a:lnTo>
                  <a:pt x="1087799" y="343292"/>
                </a:lnTo>
                <a:lnTo>
                  <a:pt x="1092168" y="377792"/>
                </a:lnTo>
                <a:lnTo>
                  <a:pt x="1093360" y="433706"/>
                </a:lnTo>
                <a:lnTo>
                  <a:pt x="1090579" y="471775"/>
                </a:lnTo>
                <a:lnTo>
                  <a:pt x="1085019" y="509844"/>
                </a:lnTo>
                <a:lnTo>
                  <a:pt x="1076281" y="547516"/>
                </a:lnTo>
                <a:lnTo>
                  <a:pt x="1063969" y="582412"/>
                </a:lnTo>
                <a:lnTo>
                  <a:pt x="1048081" y="614533"/>
                </a:lnTo>
                <a:lnTo>
                  <a:pt x="1038152" y="629205"/>
                </a:lnTo>
                <a:lnTo>
                  <a:pt x="1027428" y="643878"/>
                </a:lnTo>
                <a:lnTo>
                  <a:pt x="1001215" y="668860"/>
                </a:lnTo>
                <a:lnTo>
                  <a:pt x="970632" y="688688"/>
                </a:lnTo>
                <a:lnTo>
                  <a:pt x="937666" y="705343"/>
                </a:lnTo>
                <a:lnTo>
                  <a:pt x="884445" y="723584"/>
                </a:lnTo>
                <a:lnTo>
                  <a:pt x="810967" y="740636"/>
                </a:lnTo>
                <a:lnTo>
                  <a:pt x="776810" y="746981"/>
                </a:lnTo>
                <a:lnTo>
                  <a:pt x="737886" y="753325"/>
                </a:lnTo>
                <a:lnTo>
                  <a:pt x="660834" y="762843"/>
                </a:lnTo>
                <a:lnTo>
                  <a:pt x="582987" y="766015"/>
                </a:lnTo>
                <a:lnTo>
                  <a:pt x="504744" y="762050"/>
                </a:lnTo>
                <a:lnTo>
                  <a:pt x="466217" y="757688"/>
                </a:lnTo>
                <a:lnTo>
                  <a:pt x="441990" y="754515"/>
                </a:lnTo>
                <a:lnTo>
                  <a:pt x="392740" y="744601"/>
                </a:lnTo>
                <a:lnTo>
                  <a:pt x="342298" y="731515"/>
                </a:lnTo>
                <a:lnTo>
                  <a:pt x="291857" y="714464"/>
                </a:lnTo>
                <a:lnTo>
                  <a:pt x="241812" y="693446"/>
                </a:lnTo>
                <a:lnTo>
                  <a:pt x="194548" y="668860"/>
                </a:lnTo>
                <a:lnTo>
                  <a:pt x="149667" y="640309"/>
                </a:lnTo>
                <a:lnTo>
                  <a:pt x="108361" y="607395"/>
                </a:lnTo>
                <a:lnTo>
                  <a:pt x="90488" y="589550"/>
                </a:lnTo>
                <a:lnTo>
                  <a:pt x="110347" y="615326"/>
                </a:lnTo>
                <a:lnTo>
                  <a:pt x="156419" y="662912"/>
                </a:lnTo>
                <a:lnTo>
                  <a:pt x="207655" y="704153"/>
                </a:lnTo>
                <a:lnTo>
                  <a:pt x="264849" y="739446"/>
                </a:lnTo>
                <a:lnTo>
                  <a:pt x="326411" y="768394"/>
                </a:lnTo>
                <a:lnTo>
                  <a:pt x="390754" y="791394"/>
                </a:lnTo>
                <a:lnTo>
                  <a:pt x="457877" y="808049"/>
                </a:lnTo>
                <a:lnTo>
                  <a:pt x="526985" y="818756"/>
                </a:lnTo>
                <a:lnTo>
                  <a:pt x="596491" y="822325"/>
                </a:lnTo>
                <a:lnTo>
                  <a:pt x="665600" y="819946"/>
                </a:lnTo>
                <a:lnTo>
                  <a:pt x="733915" y="811222"/>
                </a:lnTo>
                <a:lnTo>
                  <a:pt x="800243" y="794963"/>
                </a:lnTo>
                <a:lnTo>
                  <a:pt x="864189" y="773153"/>
                </a:lnTo>
                <a:lnTo>
                  <a:pt x="924559" y="743808"/>
                </a:lnTo>
                <a:lnTo>
                  <a:pt x="980164" y="707722"/>
                </a:lnTo>
                <a:lnTo>
                  <a:pt x="1029811" y="664895"/>
                </a:lnTo>
                <a:lnTo>
                  <a:pt x="1052450" y="641102"/>
                </a:lnTo>
                <a:lnTo>
                  <a:pt x="1064763" y="626033"/>
                </a:lnTo>
                <a:lnTo>
                  <a:pt x="1088196" y="594705"/>
                </a:lnTo>
                <a:lnTo>
                  <a:pt x="1107261" y="561792"/>
                </a:lnTo>
                <a:lnTo>
                  <a:pt x="1121956" y="527292"/>
                </a:lnTo>
                <a:lnTo>
                  <a:pt x="1131886" y="491999"/>
                </a:lnTo>
                <a:lnTo>
                  <a:pt x="1135063" y="455913"/>
                </a:lnTo>
                <a:lnTo>
                  <a:pt x="1130297" y="419430"/>
                </a:lnTo>
                <a:lnTo>
                  <a:pt x="1116793" y="382947"/>
                </a:lnTo>
                <a:lnTo>
                  <a:pt x="1106466" y="365103"/>
                </a:lnTo>
                <a:lnTo>
                  <a:pt x="1097331" y="351223"/>
                </a:lnTo>
                <a:close/>
                <a:moveTo>
                  <a:pt x="580258" y="127000"/>
                </a:moveTo>
                <a:lnTo>
                  <a:pt x="539745" y="127397"/>
                </a:lnTo>
                <a:lnTo>
                  <a:pt x="460707" y="134536"/>
                </a:lnTo>
                <a:lnTo>
                  <a:pt x="382065" y="146831"/>
                </a:lnTo>
                <a:lnTo>
                  <a:pt x="303820" y="163886"/>
                </a:lnTo>
                <a:lnTo>
                  <a:pt x="264499" y="172611"/>
                </a:lnTo>
                <a:lnTo>
                  <a:pt x="236300" y="179354"/>
                </a:lnTo>
                <a:lnTo>
                  <a:pt x="180694" y="194425"/>
                </a:lnTo>
                <a:lnTo>
                  <a:pt x="154481" y="203548"/>
                </a:lnTo>
                <a:lnTo>
                  <a:pt x="144551" y="219412"/>
                </a:lnTo>
                <a:lnTo>
                  <a:pt x="127075" y="252332"/>
                </a:lnTo>
                <a:lnTo>
                  <a:pt x="114365" y="286837"/>
                </a:lnTo>
                <a:lnTo>
                  <a:pt x="104833" y="322136"/>
                </a:lnTo>
                <a:lnTo>
                  <a:pt x="100464" y="358625"/>
                </a:lnTo>
                <a:lnTo>
                  <a:pt x="100464" y="395114"/>
                </a:lnTo>
                <a:lnTo>
                  <a:pt x="105230" y="431603"/>
                </a:lnTo>
                <a:lnTo>
                  <a:pt x="116351" y="468092"/>
                </a:lnTo>
                <a:lnTo>
                  <a:pt x="123898" y="486336"/>
                </a:lnTo>
                <a:lnTo>
                  <a:pt x="125486" y="491492"/>
                </a:lnTo>
                <a:lnTo>
                  <a:pt x="122309" y="499425"/>
                </a:lnTo>
                <a:lnTo>
                  <a:pt x="115160" y="503787"/>
                </a:lnTo>
                <a:lnTo>
                  <a:pt x="106819" y="502201"/>
                </a:lnTo>
                <a:lnTo>
                  <a:pt x="104039" y="498235"/>
                </a:lnTo>
                <a:lnTo>
                  <a:pt x="95301" y="481180"/>
                </a:lnTo>
                <a:lnTo>
                  <a:pt x="82194" y="447071"/>
                </a:lnTo>
                <a:lnTo>
                  <a:pt x="74647" y="412565"/>
                </a:lnTo>
                <a:lnTo>
                  <a:pt x="71073" y="378456"/>
                </a:lnTo>
                <a:lnTo>
                  <a:pt x="71867" y="343950"/>
                </a:lnTo>
                <a:lnTo>
                  <a:pt x="77825" y="309841"/>
                </a:lnTo>
                <a:lnTo>
                  <a:pt x="86563" y="276525"/>
                </a:lnTo>
                <a:lnTo>
                  <a:pt x="99272" y="244003"/>
                </a:lnTo>
                <a:lnTo>
                  <a:pt x="106819" y="228138"/>
                </a:lnTo>
                <a:lnTo>
                  <a:pt x="96492" y="235277"/>
                </a:lnTo>
                <a:lnTo>
                  <a:pt x="78222" y="252728"/>
                </a:lnTo>
                <a:lnTo>
                  <a:pt x="61540" y="272956"/>
                </a:lnTo>
                <a:lnTo>
                  <a:pt x="48831" y="297149"/>
                </a:lnTo>
                <a:lnTo>
                  <a:pt x="43270" y="310238"/>
                </a:lnTo>
                <a:lnTo>
                  <a:pt x="38107" y="326499"/>
                </a:lnTo>
                <a:lnTo>
                  <a:pt x="31752" y="358229"/>
                </a:lnTo>
                <a:lnTo>
                  <a:pt x="30163" y="389958"/>
                </a:lnTo>
                <a:lnTo>
                  <a:pt x="33341" y="421291"/>
                </a:lnTo>
                <a:lnTo>
                  <a:pt x="40490" y="452227"/>
                </a:lnTo>
                <a:lnTo>
                  <a:pt x="52008" y="481973"/>
                </a:lnTo>
                <a:lnTo>
                  <a:pt x="66307" y="510927"/>
                </a:lnTo>
                <a:lnTo>
                  <a:pt x="84180" y="537500"/>
                </a:lnTo>
                <a:lnTo>
                  <a:pt x="94506" y="550588"/>
                </a:lnTo>
                <a:lnTo>
                  <a:pt x="106025" y="563280"/>
                </a:lnTo>
                <a:lnTo>
                  <a:pt x="129458" y="587870"/>
                </a:lnTo>
                <a:lnTo>
                  <a:pt x="168779" y="620790"/>
                </a:lnTo>
                <a:lnTo>
                  <a:pt x="226370" y="657279"/>
                </a:lnTo>
                <a:lnTo>
                  <a:pt x="288727" y="686628"/>
                </a:lnTo>
                <a:lnTo>
                  <a:pt x="354659" y="709236"/>
                </a:lnTo>
                <a:lnTo>
                  <a:pt x="422577" y="725100"/>
                </a:lnTo>
                <a:lnTo>
                  <a:pt x="490892" y="735016"/>
                </a:lnTo>
                <a:lnTo>
                  <a:pt x="558810" y="739775"/>
                </a:lnTo>
                <a:lnTo>
                  <a:pt x="592570" y="739775"/>
                </a:lnTo>
                <a:lnTo>
                  <a:pt x="627522" y="738585"/>
                </a:lnTo>
                <a:lnTo>
                  <a:pt x="697029" y="733033"/>
                </a:lnTo>
                <a:lnTo>
                  <a:pt x="766535" y="722324"/>
                </a:lnTo>
                <a:lnTo>
                  <a:pt x="834850" y="706856"/>
                </a:lnTo>
                <a:lnTo>
                  <a:pt x="868213" y="697337"/>
                </a:lnTo>
                <a:lnTo>
                  <a:pt x="888072" y="691784"/>
                </a:lnTo>
                <a:lnTo>
                  <a:pt x="925407" y="679093"/>
                </a:lnTo>
                <a:lnTo>
                  <a:pt x="961551" y="662038"/>
                </a:lnTo>
                <a:lnTo>
                  <a:pt x="993325" y="639034"/>
                </a:lnTo>
                <a:lnTo>
                  <a:pt x="1007227" y="623963"/>
                </a:lnTo>
                <a:lnTo>
                  <a:pt x="1017156" y="611271"/>
                </a:lnTo>
                <a:lnTo>
                  <a:pt x="1032646" y="582714"/>
                </a:lnTo>
                <a:lnTo>
                  <a:pt x="1043767" y="552571"/>
                </a:lnTo>
                <a:lnTo>
                  <a:pt x="1051711" y="520842"/>
                </a:lnTo>
                <a:lnTo>
                  <a:pt x="1054888" y="504581"/>
                </a:lnTo>
                <a:lnTo>
                  <a:pt x="1058860" y="479197"/>
                </a:lnTo>
                <a:lnTo>
                  <a:pt x="1063626" y="427240"/>
                </a:lnTo>
                <a:lnTo>
                  <a:pt x="1062832" y="374490"/>
                </a:lnTo>
                <a:lnTo>
                  <a:pt x="1055285" y="323723"/>
                </a:lnTo>
                <a:lnTo>
                  <a:pt x="1048136" y="299133"/>
                </a:lnTo>
                <a:lnTo>
                  <a:pt x="1027880" y="283664"/>
                </a:lnTo>
                <a:lnTo>
                  <a:pt x="985382" y="255901"/>
                </a:lnTo>
                <a:lnTo>
                  <a:pt x="917067" y="220602"/>
                </a:lnTo>
                <a:lnTo>
                  <a:pt x="872582" y="199978"/>
                </a:lnTo>
                <a:lnTo>
                  <a:pt x="837631" y="184113"/>
                </a:lnTo>
                <a:lnTo>
                  <a:pt x="766535" y="157936"/>
                </a:lnTo>
                <a:lnTo>
                  <a:pt x="693454" y="138899"/>
                </a:lnTo>
                <a:lnTo>
                  <a:pt x="618784" y="128587"/>
                </a:lnTo>
                <a:close/>
                <a:moveTo>
                  <a:pt x="517457" y="28575"/>
                </a:moveTo>
                <a:lnTo>
                  <a:pt x="450483" y="33725"/>
                </a:lnTo>
                <a:lnTo>
                  <a:pt x="384698" y="46796"/>
                </a:lnTo>
                <a:lnTo>
                  <a:pt x="322083" y="67393"/>
                </a:lnTo>
                <a:lnTo>
                  <a:pt x="291964" y="81256"/>
                </a:lnTo>
                <a:lnTo>
                  <a:pt x="266601" y="95119"/>
                </a:lnTo>
                <a:lnTo>
                  <a:pt x="219838" y="129580"/>
                </a:lnTo>
                <a:lnTo>
                  <a:pt x="198438" y="149385"/>
                </a:lnTo>
                <a:lnTo>
                  <a:pt x="240842" y="138690"/>
                </a:lnTo>
                <a:lnTo>
                  <a:pt x="324460" y="119281"/>
                </a:lnTo>
                <a:lnTo>
                  <a:pt x="366468" y="110963"/>
                </a:lnTo>
                <a:lnTo>
                  <a:pt x="409268" y="102645"/>
                </a:lnTo>
                <a:lnTo>
                  <a:pt x="496057" y="91951"/>
                </a:lnTo>
                <a:lnTo>
                  <a:pt x="582846" y="87990"/>
                </a:lnTo>
                <a:lnTo>
                  <a:pt x="648235" y="91951"/>
                </a:lnTo>
                <a:lnTo>
                  <a:pt x="691035" y="97892"/>
                </a:lnTo>
                <a:lnTo>
                  <a:pt x="712831" y="102249"/>
                </a:lnTo>
                <a:lnTo>
                  <a:pt x="751668" y="111359"/>
                </a:lnTo>
                <a:lnTo>
                  <a:pt x="829739" y="137502"/>
                </a:lnTo>
                <a:lnTo>
                  <a:pt x="906620" y="170378"/>
                </a:lnTo>
                <a:lnTo>
                  <a:pt x="979935" y="209591"/>
                </a:lnTo>
                <a:lnTo>
                  <a:pt x="1014413" y="230188"/>
                </a:lnTo>
                <a:lnTo>
                  <a:pt x="1011639" y="225831"/>
                </a:lnTo>
                <a:lnTo>
                  <a:pt x="1008469" y="221870"/>
                </a:lnTo>
                <a:lnTo>
                  <a:pt x="999354" y="209591"/>
                </a:lnTo>
                <a:lnTo>
                  <a:pt x="979539" y="187014"/>
                </a:lnTo>
                <a:lnTo>
                  <a:pt x="945854" y="156118"/>
                </a:lnTo>
                <a:lnTo>
                  <a:pt x="895524" y="121658"/>
                </a:lnTo>
                <a:lnTo>
                  <a:pt x="841231" y="93931"/>
                </a:lnTo>
                <a:lnTo>
                  <a:pt x="813491" y="82840"/>
                </a:lnTo>
                <a:lnTo>
                  <a:pt x="782976" y="71354"/>
                </a:lnTo>
                <a:lnTo>
                  <a:pt x="719568" y="52737"/>
                </a:lnTo>
                <a:lnTo>
                  <a:pt x="653387" y="38874"/>
                </a:lnTo>
                <a:lnTo>
                  <a:pt x="585224" y="30952"/>
                </a:lnTo>
                <a:close/>
                <a:moveTo>
                  <a:pt x="505106" y="0"/>
                </a:moveTo>
                <a:lnTo>
                  <a:pt x="590348" y="1189"/>
                </a:lnTo>
                <a:lnTo>
                  <a:pt x="675986" y="11884"/>
                </a:lnTo>
                <a:lnTo>
                  <a:pt x="759246" y="32087"/>
                </a:lnTo>
                <a:lnTo>
                  <a:pt x="818716" y="53082"/>
                </a:lnTo>
                <a:lnTo>
                  <a:pt x="856778" y="70116"/>
                </a:lnTo>
                <a:lnTo>
                  <a:pt x="893253" y="88339"/>
                </a:lnTo>
                <a:lnTo>
                  <a:pt x="927746" y="109334"/>
                </a:lnTo>
                <a:lnTo>
                  <a:pt x="943605" y="120822"/>
                </a:lnTo>
                <a:lnTo>
                  <a:pt x="963429" y="135479"/>
                </a:lnTo>
                <a:lnTo>
                  <a:pt x="999112" y="167962"/>
                </a:lnTo>
                <a:lnTo>
                  <a:pt x="1030036" y="204406"/>
                </a:lnTo>
                <a:lnTo>
                  <a:pt x="1055014" y="244416"/>
                </a:lnTo>
                <a:lnTo>
                  <a:pt x="1064926" y="266204"/>
                </a:lnTo>
                <a:lnTo>
                  <a:pt x="1077217" y="276503"/>
                </a:lnTo>
                <a:lnTo>
                  <a:pt x="1099816" y="297498"/>
                </a:lnTo>
                <a:lnTo>
                  <a:pt x="1120829" y="320870"/>
                </a:lnTo>
                <a:lnTo>
                  <a:pt x="1138670" y="346223"/>
                </a:lnTo>
                <a:lnTo>
                  <a:pt x="1153736" y="372764"/>
                </a:lnTo>
                <a:lnTo>
                  <a:pt x="1164441" y="401286"/>
                </a:lnTo>
                <a:lnTo>
                  <a:pt x="1171181" y="430996"/>
                </a:lnTo>
                <a:lnTo>
                  <a:pt x="1173163" y="462687"/>
                </a:lnTo>
                <a:lnTo>
                  <a:pt x="1171577" y="478532"/>
                </a:lnTo>
                <a:lnTo>
                  <a:pt x="1169595" y="496755"/>
                </a:lnTo>
                <a:lnTo>
                  <a:pt x="1160476" y="531219"/>
                </a:lnTo>
                <a:lnTo>
                  <a:pt x="1146600" y="564890"/>
                </a:lnTo>
                <a:lnTo>
                  <a:pt x="1129155" y="597373"/>
                </a:lnTo>
                <a:lnTo>
                  <a:pt x="1108142" y="627876"/>
                </a:lnTo>
                <a:lnTo>
                  <a:pt x="1084353" y="657190"/>
                </a:lnTo>
                <a:lnTo>
                  <a:pt x="1046292" y="696803"/>
                </a:lnTo>
                <a:lnTo>
                  <a:pt x="1018935" y="719383"/>
                </a:lnTo>
                <a:lnTo>
                  <a:pt x="1004662" y="730871"/>
                </a:lnTo>
                <a:lnTo>
                  <a:pt x="974927" y="751866"/>
                </a:lnTo>
                <a:lnTo>
                  <a:pt x="926557" y="779596"/>
                </a:lnTo>
                <a:lnTo>
                  <a:pt x="857174" y="809306"/>
                </a:lnTo>
                <a:lnTo>
                  <a:pt x="782637" y="831490"/>
                </a:lnTo>
                <a:lnTo>
                  <a:pt x="705722" y="845354"/>
                </a:lnTo>
                <a:lnTo>
                  <a:pt x="626427" y="850900"/>
                </a:lnTo>
                <a:lnTo>
                  <a:pt x="546340" y="848920"/>
                </a:lnTo>
                <a:lnTo>
                  <a:pt x="467045" y="839016"/>
                </a:lnTo>
                <a:lnTo>
                  <a:pt x="389733" y="821190"/>
                </a:lnTo>
                <a:lnTo>
                  <a:pt x="315592" y="795441"/>
                </a:lnTo>
                <a:lnTo>
                  <a:pt x="245813" y="762166"/>
                </a:lnTo>
                <a:lnTo>
                  <a:pt x="197444" y="731663"/>
                </a:lnTo>
                <a:lnTo>
                  <a:pt x="166915" y="709084"/>
                </a:lnTo>
                <a:lnTo>
                  <a:pt x="138766" y="684523"/>
                </a:lnTo>
                <a:lnTo>
                  <a:pt x="112202" y="657982"/>
                </a:lnTo>
                <a:lnTo>
                  <a:pt x="88017" y="629460"/>
                </a:lnTo>
                <a:lnTo>
                  <a:pt x="66211" y="599354"/>
                </a:lnTo>
                <a:lnTo>
                  <a:pt x="46784" y="566871"/>
                </a:lnTo>
                <a:lnTo>
                  <a:pt x="29736" y="532407"/>
                </a:lnTo>
                <a:lnTo>
                  <a:pt x="15859" y="496755"/>
                </a:lnTo>
                <a:lnTo>
                  <a:pt x="4758" y="458726"/>
                </a:lnTo>
                <a:lnTo>
                  <a:pt x="397" y="438523"/>
                </a:lnTo>
                <a:lnTo>
                  <a:pt x="0" y="434957"/>
                </a:lnTo>
                <a:lnTo>
                  <a:pt x="3172" y="429808"/>
                </a:lnTo>
                <a:lnTo>
                  <a:pt x="5551" y="428223"/>
                </a:lnTo>
                <a:lnTo>
                  <a:pt x="3172" y="414358"/>
                </a:lnTo>
                <a:lnTo>
                  <a:pt x="1190" y="386233"/>
                </a:lnTo>
                <a:lnTo>
                  <a:pt x="1586" y="358107"/>
                </a:lnTo>
                <a:lnTo>
                  <a:pt x="5154" y="329585"/>
                </a:lnTo>
                <a:lnTo>
                  <a:pt x="12291" y="301856"/>
                </a:lnTo>
                <a:lnTo>
                  <a:pt x="22599" y="275711"/>
                </a:lnTo>
                <a:lnTo>
                  <a:pt x="36079" y="250754"/>
                </a:lnTo>
                <a:lnTo>
                  <a:pt x="52335" y="228175"/>
                </a:lnTo>
                <a:lnTo>
                  <a:pt x="62246" y="217479"/>
                </a:lnTo>
                <a:lnTo>
                  <a:pt x="71365" y="208764"/>
                </a:lnTo>
                <a:lnTo>
                  <a:pt x="91585" y="193711"/>
                </a:lnTo>
                <a:lnTo>
                  <a:pt x="124493" y="175092"/>
                </a:lnTo>
                <a:lnTo>
                  <a:pt x="147488" y="166377"/>
                </a:lnTo>
                <a:lnTo>
                  <a:pt x="163347" y="146571"/>
                </a:lnTo>
                <a:lnTo>
                  <a:pt x="199822" y="110522"/>
                </a:lnTo>
                <a:lnTo>
                  <a:pt x="239866" y="79624"/>
                </a:lnTo>
                <a:lnTo>
                  <a:pt x="283082" y="53875"/>
                </a:lnTo>
                <a:lnTo>
                  <a:pt x="305681" y="43575"/>
                </a:lnTo>
                <a:lnTo>
                  <a:pt x="324315" y="36445"/>
                </a:lnTo>
                <a:lnTo>
                  <a:pt x="362376" y="23768"/>
                </a:lnTo>
                <a:lnTo>
                  <a:pt x="402024" y="13865"/>
                </a:lnTo>
                <a:lnTo>
                  <a:pt x="442464" y="6735"/>
                </a:lnTo>
                <a:close/>
              </a:path>
            </a:pathLst>
          </a:custGeom>
          <a:solidFill>
            <a:schemeClr val="accent4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2" algn="just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</a:t>
            </a:r>
            <a:r>
              <a:rPr lang="es-EC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R= 28%</a:t>
            </a:r>
            <a:endParaRPr lang="es-EC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118542" y="116632"/>
            <a:ext cx="3176865" cy="830939"/>
            <a:chOff x="201809" y="167228"/>
            <a:chExt cx="3176865" cy="830939"/>
          </a:xfrm>
        </p:grpSpPr>
        <p:grpSp>
          <p:nvGrpSpPr>
            <p:cNvPr id="19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22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0" name="TextBox 18"/>
            <p:cNvSpPr txBox="1"/>
            <p:nvPr/>
          </p:nvSpPr>
          <p:spPr>
            <a:xfrm>
              <a:off x="1336658" y="228756"/>
              <a:ext cx="185876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MODELO</a:t>
              </a:r>
              <a:r>
                <a:rPr lang="en-US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LINEAL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236373" y="344837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6599262" y="3770175"/>
                <a:ext cx="32043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𝑅𝑎𝑧</m:t>
                      </m:r>
                      <m:r>
                        <a:rPr lang="es-EC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C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𝑡𝑒𝑠</m:t>
                      </m:r>
                      <m:r>
                        <a:rPr lang="es-EC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=0.506−0.454</m:t>
                      </m:r>
                      <m:sSub>
                        <m:sSubPr>
                          <m:ctrlPr>
                            <a:rPr lang="es-EC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C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262" y="3770175"/>
                <a:ext cx="320433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64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5314263"/>
                  </p:ext>
                </p:extLst>
              </p:nvPr>
            </p:nvGraphicFramePr>
            <p:xfrm>
              <a:off x="1126654" y="1124744"/>
              <a:ext cx="8800692" cy="292608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359215">
                      <a:extLst>
                        <a:ext uri="{9D8B030D-6E8A-4147-A177-3AD203B41FA5}">
                          <a16:colId xmlns:a16="http://schemas.microsoft.com/office/drawing/2014/main" val="1740946462"/>
                        </a:ext>
                      </a:extLst>
                    </a:gridCol>
                    <a:gridCol w="5146528">
                      <a:extLst>
                        <a:ext uri="{9D8B030D-6E8A-4147-A177-3AD203B41FA5}">
                          <a16:colId xmlns:a16="http://schemas.microsoft.com/office/drawing/2014/main" val="3641308147"/>
                        </a:ext>
                      </a:extLst>
                    </a:gridCol>
                    <a:gridCol w="2294949">
                      <a:extLst>
                        <a:ext uri="{9D8B030D-6E8A-4147-A177-3AD203B41FA5}">
                          <a16:colId xmlns:a16="http://schemas.microsoft.com/office/drawing/2014/main" val="3708361261"/>
                        </a:ext>
                      </a:extLst>
                    </a:gridCol>
                  </a:tblGrid>
                  <a:tr h="277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Modelo</a:t>
                          </a:r>
                          <a:endParaRPr lang="es-EC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Ecuación</a:t>
                          </a:r>
                          <a:endParaRPr lang="es-EC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R</a:t>
                          </a:r>
                          <a:endParaRPr lang="es-EC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9426990"/>
                      </a:ext>
                    </a:extLst>
                  </a:tr>
                  <a:tr h="4860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1</a:t>
                          </a:r>
                          <a:endParaRPr lang="es-EC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C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𝐿𝑖𝑞𝑢𝑖𝐶𝑜𝑟𝑟𝑖𝑒𝑛𝑡𝑒</m:t>
                                </m:r>
                                <m:r>
                                  <a:rPr lang="es-EC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=2.634−1.530</m:t>
                                </m:r>
                                <m:sSub>
                                  <m:sSubPr>
                                    <m:ctrlPr>
                                      <a:rPr lang="es-EC" i="1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EC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EC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+0.078</m:t>
                                </m:r>
                                <m:sSub>
                                  <m:sSubPr>
                                    <m:ctrlPr>
                                      <a:rPr lang="es-EC" i="1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EC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C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  <a:p>
                          <a:endParaRPr lang="es-EC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35%</a:t>
                          </a:r>
                          <a:endParaRPr lang="es-EC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8713872"/>
                      </a:ext>
                    </a:extLst>
                  </a:tr>
                  <a:tr h="4860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2</a:t>
                          </a:r>
                          <a:endParaRPr lang="es-EC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C" sz="1800" i="1" kern="120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𝑃𝑟𝑢𝑒𝑏𝑎</m:t>
                                </m:r>
                                <m:r>
                                  <a:rPr lang="es-EC" sz="1800" i="1" kern="120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á</m:t>
                                </m:r>
                                <m:r>
                                  <a:rPr lang="es-EC" sz="1800" i="1" kern="120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𝑐𝑖𝑑𝑎</m:t>
                                </m:r>
                                <m:r>
                                  <a:rPr lang="es-EC" sz="1800" i="1" kern="120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=1.645+0.076</m:t>
                                </m:r>
                                <m:sSub>
                                  <m:sSubPr>
                                    <m:ctrlPr>
                                      <a:rPr lang="es-EC" sz="1800" i="1" kern="120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800" i="1" kern="120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EC" sz="1800" i="1" kern="120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EC" sz="1800" i="1" kern="120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−0.706</m:t>
                                </m:r>
                                <m:sSub>
                                  <m:sSubPr>
                                    <m:ctrlPr>
                                      <a:rPr lang="es-EC" sz="1800" i="1" kern="120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800" i="1" kern="120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EC" sz="1800" i="1" kern="120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C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s-EC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33%</a:t>
                          </a:r>
                          <a:endParaRPr lang="es-EC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9622280"/>
                      </a:ext>
                    </a:extLst>
                  </a:tr>
                  <a:tr h="5683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3</a:t>
                          </a:r>
                          <a:endParaRPr lang="es-EC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C" sz="1800" i="1" kern="120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𝐶𝑎𝑝𝑖𝑡𝑎𝑙</m:t>
                                </m:r>
                                <m:r>
                                  <a:rPr lang="es-EC" sz="1800" i="1" kern="120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s-EC" sz="1800" i="1" kern="120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𝑑𝑒</m:t>
                                </m:r>
                                <m:r>
                                  <a:rPr lang="es-EC" sz="1800" i="1" kern="120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s-EC" sz="1800" i="1" kern="120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𝑡𝑟𝑎𝑏𝑎𝑗𝑜</m:t>
                                </m:r>
                                <m:r>
                                  <a:rPr lang="es-EC" sz="1800" i="1" kern="120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=1323438.422+1331869</m:t>
                                </m:r>
                                <m:sSub>
                                  <m:sSubPr>
                                    <m:ctrlPr>
                                      <a:rPr lang="es-EC" sz="1800" i="1" kern="120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800" i="1" kern="120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EC" sz="1800" i="1" kern="120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C" sz="1800" kern="12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s-EC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31%</a:t>
                          </a:r>
                          <a:endParaRPr lang="es-EC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4516946"/>
                      </a:ext>
                    </a:extLst>
                  </a:tr>
                  <a:tr h="4860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4</a:t>
                          </a:r>
                          <a:endParaRPr lang="es-EC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C" sz="1800" i="1" kern="120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𝑅𝑎𝑧</m:t>
                                </m:r>
                                <m:r>
                                  <a:rPr lang="es-EC" sz="1800" i="1" kern="120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ó</m:t>
                                </m:r>
                                <m:r>
                                  <a:rPr lang="es-EC" sz="1800" i="1" kern="120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a:rPr lang="es-EC" sz="1800" i="1" kern="120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s-EC" sz="1800" i="1" kern="120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𝑡𝑒𝑠</m:t>
                                </m:r>
                                <m:r>
                                  <a:rPr lang="es-EC" sz="1800" i="1" kern="120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=0.506−0.454</m:t>
                                </m:r>
                                <m:sSub>
                                  <m:sSubPr>
                                    <m:ctrlPr>
                                      <a:rPr lang="es-EC" sz="1800" i="1" kern="120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800" i="1" kern="120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EC" sz="1800" i="1" kern="120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C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s-EC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28%</a:t>
                          </a:r>
                          <a:endParaRPr lang="es-EC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80720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5314263"/>
                  </p:ext>
                </p:extLst>
              </p:nvPr>
            </p:nvGraphicFramePr>
            <p:xfrm>
              <a:off x="1126654" y="1124744"/>
              <a:ext cx="8800692" cy="292608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359215">
                      <a:extLst>
                        <a:ext uri="{9D8B030D-6E8A-4147-A177-3AD203B41FA5}">
                          <a16:colId xmlns:a16="http://schemas.microsoft.com/office/drawing/2014/main" val="1740946462"/>
                        </a:ext>
                      </a:extLst>
                    </a:gridCol>
                    <a:gridCol w="5146528">
                      <a:extLst>
                        <a:ext uri="{9D8B030D-6E8A-4147-A177-3AD203B41FA5}">
                          <a16:colId xmlns:a16="http://schemas.microsoft.com/office/drawing/2014/main" val="3641308147"/>
                        </a:ext>
                      </a:extLst>
                    </a:gridCol>
                    <a:gridCol w="2294949">
                      <a:extLst>
                        <a:ext uri="{9D8B030D-6E8A-4147-A177-3AD203B41FA5}">
                          <a16:colId xmlns:a16="http://schemas.microsoft.com/office/drawing/2014/main" val="370836126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Modelo</a:t>
                          </a:r>
                          <a:endParaRPr lang="es-EC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Ecuación</a:t>
                          </a:r>
                          <a:endParaRPr lang="es-EC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R</a:t>
                          </a:r>
                          <a:endParaRPr lang="es-EC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942699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1</a:t>
                          </a:r>
                          <a:endParaRPr lang="es-EC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2"/>
                          <a:stretch>
                            <a:fillRect l="-26509" t="-61905" r="-45089" b="-3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35%</a:t>
                          </a:r>
                          <a:endParaRPr lang="es-EC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871387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2</a:t>
                          </a:r>
                          <a:endParaRPr lang="es-EC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2"/>
                          <a:stretch>
                            <a:fillRect l="-26509" t="-160377" r="-4508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33%</a:t>
                          </a:r>
                          <a:endParaRPr lang="es-EC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962228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3</a:t>
                          </a:r>
                          <a:endParaRPr lang="es-EC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2"/>
                          <a:stretch>
                            <a:fillRect l="-26509" t="-262857" r="-45089" b="-1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31%</a:t>
                          </a:r>
                          <a:endParaRPr lang="es-EC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451694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4</a:t>
                          </a:r>
                          <a:endParaRPr lang="es-EC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2"/>
                          <a:stretch>
                            <a:fillRect l="-26509" t="-362857" r="-45089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28%</a:t>
                          </a:r>
                          <a:endParaRPr lang="es-EC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807203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6" name="Grupo 5"/>
          <p:cNvGrpSpPr/>
          <p:nvPr/>
        </p:nvGrpSpPr>
        <p:grpSpPr>
          <a:xfrm>
            <a:off x="118542" y="116632"/>
            <a:ext cx="3176865" cy="830939"/>
            <a:chOff x="201809" y="167228"/>
            <a:chExt cx="3176865" cy="830939"/>
          </a:xfrm>
        </p:grpSpPr>
        <p:grpSp>
          <p:nvGrpSpPr>
            <p:cNvPr id="7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10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1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8" name="TextBox 18"/>
            <p:cNvSpPr txBox="1"/>
            <p:nvPr/>
          </p:nvSpPr>
          <p:spPr>
            <a:xfrm>
              <a:off x="1336658" y="228756"/>
              <a:ext cx="185876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MODELO</a:t>
              </a:r>
              <a:r>
                <a:rPr lang="en-US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LINEAL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36373" y="344837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</p:grpSp>
      <p:pic>
        <p:nvPicPr>
          <p:cNvPr id="12" name="Picture 4" descr="Resultado de imagen para visto ico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558" y="3840066"/>
            <a:ext cx="1324571" cy="119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3 Rectángulo"/>
          <p:cNvSpPr/>
          <p:nvPr/>
        </p:nvSpPr>
        <p:spPr>
          <a:xfrm>
            <a:off x="9927347" y="4434276"/>
            <a:ext cx="1843781" cy="70788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b="1" dirty="0" smtClean="0">
                <a:solidFill>
                  <a:srgbClr val="001F3E"/>
                </a:solidFill>
                <a:latin typeface="+mj-lt"/>
              </a:rPr>
              <a:t>Hipótesis alternativa</a:t>
            </a:r>
            <a:endParaRPr lang="es-EC" sz="2000" b="1" dirty="0">
              <a:solidFill>
                <a:srgbClr val="001F3E"/>
              </a:solidFill>
              <a:latin typeface="+mj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170733" y="4393281"/>
            <a:ext cx="6092825" cy="8735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C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“La </a:t>
            </a:r>
            <a:r>
              <a:rPr lang="es-EC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liquidez y el endeudamiento del sector manufacturero de las empresas de Sangolquí no puede expresarse </a:t>
            </a:r>
            <a:r>
              <a:rPr lang="es-EC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linealmente.”</a:t>
            </a:r>
            <a:endParaRPr lang="es-EC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4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5046" y="2636912"/>
            <a:ext cx="6480720" cy="1152128"/>
          </a:xfrm>
        </p:spPr>
        <p:txBody>
          <a:bodyPr/>
          <a:lstStyle/>
          <a:p>
            <a:pPr algn="ctr"/>
            <a:r>
              <a:rPr lang="es-EC" sz="4400" i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CONCLUSIONES Y RECOMENDACIONES</a:t>
            </a:r>
            <a:endParaRPr lang="es-EC" sz="4400" i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206774" y="332656"/>
            <a:ext cx="1296144" cy="4824536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41500" i="0" dirty="0">
                <a:solidFill>
                  <a:schemeClr val="bg1"/>
                </a:solidFill>
                <a:effectLst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0906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/>
          <p:cNvSpPr/>
          <p:nvPr/>
        </p:nvSpPr>
        <p:spPr>
          <a:xfrm>
            <a:off x="0" y="5962293"/>
            <a:ext cx="12190413" cy="925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529973" y="1120568"/>
            <a:ext cx="10851079" cy="5398421"/>
            <a:chOff x="637107" y="2207171"/>
            <a:chExt cx="7622931" cy="3152445"/>
          </a:xfrm>
        </p:grpSpPr>
        <p:sp>
          <p:nvSpPr>
            <p:cNvPr id="5" name="Shape 5967"/>
            <p:cNvSpPr/>
            <p:nvPr/>
          </p:nvSpPr>
          <p:spPr>
            <a:xfrm>
              <a:off x="883963" y="3667042"/>
              <a:ext cx="7376075" cy="1"/>
            </a:xfrm>
            <a:prstGeom prst="line">
              <a:avLst/>
            </a:prstGeom>
            <a:ln w="19050">
              <a:solidFill>
                <a:srgbClr val="BFBFBF"/>
              </a:solidFill>
              <a:prstDash val="sysDash"/>
              <a:bevel/>
            </a:ln>
          </p:spPr>
          <p:txBody>
            <a:bodyPr lIns="0" tIns="0" rIns="0" bIns="0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Arial"/>
                <a:ea typeface="Helvetica"/>
                <a:cs typeface="Helvetica"/>
              </a:endParaRPr>
            </a:p>
          </p:txBody>
        </p:sp>
        <p:sp>
          <p:nvSpPr>
            <p:cNvPr id="6" name="Shape 5970"/>
            <p:cNvSpPr/>
            <p:nvPr/>
          </p:nvSpPr>
          <p:spPr>
            <a:xfrm flipV="1">
              <a:off x="4572000" y="3039961"/>
              <a:ext cx="1" cy="512957"/>
            </a:xfrm>
            <a:prstGeom prst="line">
              <a:avLst/>
            </a:prstGeom>
            <a:ln w="6350">
              <a:solidFill>
                <a:srgbClr val="A6A6A6"/>
              </a:solidFill>
              <a:miter lim="400000"/>
              <a:tailEnd type="triangle"/>
            </a:ln>
          </p:spPr>
          <p:txBody>
            <a:bodyPr lIns="0" tIns="0" rIns="0" bIns="0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Arial"/>
                <a:cs typeface="Helvetica"/>
                <a:sym typeface="Helvetica"/>
              </a:endParaRPr>
            </a:p>
          </p:txBody>
        </p:sp>
        <p:sp>
          <p:nvSpPr>
            <p:cNvPr id="8" name="Shape 5977"/>
            <p:cNvSpPr/>
            <p:nvPr/>
          </p:nvSpPr>
          <p:spPr>
            <a:xfrm>
              <a:off x="637107" y="4025135"/>
              <a:ext cx="1856050" cy="13344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2F2F2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Las</a:t>
              </a:r>
              <a:r>
                <a:rPr kumimoji="0" lang="en-US" sz="1600" b="0" i="0" u="none" strike="noStrike" kern="1200" cap="none" spc="0" normalizeH="0" noProof="0" dirty="0" smtClean="0">
                  <a:ln>
                    <a:noFill/>
                  </a:ln>
                  <a:solidFill>
                    <a:srgbClr val="F2F2F2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2F2F2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rotaciones</a:t>
              </a:r>
              <a:r>
                <a:rPr kumimoji="0" lang="en-US" sz="1600" b="0" i="0" u="none" strike="noStrike" kern="1200" cap="none" spc="0" normalizeH="0" noProof="0" dirty="0" smtClean="0">
                  <a:ln>
                    <a:noFill/>
                  </a:ln>
                  <a:solidFill>
                    <a:srgbClr val="F2F2F2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: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2F2F2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Cartera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2F2F2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– </a:t>
              </a:r>
              <a:r>
                <a:rPr kumimoji="0" lang="en-US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2F2F2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decrecimiento</a:t>
              </a:r>
              <a:r>
                <a:rPr kumimoji="0" lang="en-US" sz="1600" b="0" i="0" u="none" strike="noStrike" kern="1200" cap="none" spc="0" normalizeH="0" noProof="0" dirty="0" smtClean="0">
                  <a:ln>
                    <a:noFill/>
                  </a:ln>
                  <a:solidFill>
                    <a:srgbClr val="F2F2F2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de las </a:t>
              </a:r>
              <a:r>
                <a:rPr kumimoji="0" lang="en-US" sz="16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2F2F2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veces</a:t>
              </a:r>
              <a:r>
                <a:rPr kumimoji="0" lang="en-US" sz="1600" b="0" i="0" u="none" strike="noStrike" kern="1200" cap="none" spc="0" normalizeH="0" noProof="0" dirty="0" smtClean="0">
                  <a:ln>
                    <a:noFill/>
                  </a:ln>
                  <a:solidFill>
                    <a:srgbClr val="F2F2F2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que se </a:t>
              </a:r>
              <a:r>
                <a:rPr kumimoji="0" lang="en-US" sz="16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2F2F2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recupera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2F2F2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 err="1" smtClean="0">
                  <a:solidFill>
                    <a:srgbClr val="F2F2F2">
                      <a:lumMod val="10000"/>
                    </a:srgbClr>
                  </a:solidFill>
                  <a:latin typeface="Calibri" panose="020F0502020204030204" pitchFamily="34" charset="0"/>
                </a:rPr>
                <a:t>Cuentas</a:t>
              </a:r>
              <a:r>
                <a:rPr lang="en-US" sz="1600" dirty="0" smtClean="0">
                  <a:solidFill>
                    <a:srgbClr val="F2F2F2">
                      <a:lumMod val="10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err="1" smtClean="0">
                  <a:solidFill>
                    <a:srgbClr val="F2F2F2">
                      <a:lumMod val="10000"/>
                    </a:srgbClr>
                  </a:solidFill>
                  <a:latin typeface="Calibri" panose="020F0502020204030204" pitchFamily="34" charset="0"/>
                </a:rPr>
                <a:t>por</a:t>
              </a:r>
              <a:r>
                <a:rPr lang="en-US" sz="1600" dirty="0" smtClean="0">
                  <a:solidFill>
                    <a:srgbClr val="F2F2F2">
                      <a:lumMod val="10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err="1" smtClean="0">
                  <a:solidFill>
                    <a:srgbClr val="F2F2F2">
                      <a:lumMod val="10000"/>
                    </a:srgbClr>
                  </a:solidFill>
                  <a:latin typeface="Calibri" panose="020F0502020204030204" pitchFamily="34" charset="0"/>
                </a:rPr>
                <a:t>pagar</a:t>
              </a:r>
              <a:r>
                <a:rPr lang="en-US" sz="1600" dirty="0" smtClean="0">
                  <a:solidFill>
                    <a:srgbClr val="F2F2F2">
                      <a:lumMod val="10000"/>
                    </a:srgbClr>
                  </a:solidFill>
                  <a:latin typeface="Calibri" panose="020F0502020204030204" pitchFamily="34" charset="0"/>
                </a:rPr>
                <a:t> – </a:t>
              </a:r>
              <a:r>
                <a:rPr lang="en-US" sz="1600" dirty="0" err="1" smtClean="0">
                  <a:solidFill>
                    <a:srgbClr val="F2F2F2">
                      <a:lumMod val="10000"/>
                    </a:srgbClr>
                  </a:solidFill>
                  <a:latin typeface="Calibri" panose="020F0502020204030204" pitchFamily="34" charset="0"/>
                </a:rPr>
                <a:t>Aumento</a:t>
              </a:r>
              <a:r>
                <a:rPr lang="en-US" sz="1600" dirty="0" smtClean="0">
                  <a:solidFill>
                    <a:srgbClr val="F2F2F2">
                      <a:lumMod val="10000"/>
                    </a:srgbClr>
                  </a:solidFill>
                  <a:latin typeface="Calibri" panose="020F0502020204030204" pitchFamily="34" charset="0"/>
                </a:rPr>
                <a:t> de las </a:t>
              </a:r>
              <a:r>
                <a:rPr lang="en-US" sz="1600" dirty="0" err="1" smtClean="0">
                  <a:solidFill>
                    <a:srgbClr val="F2F2F2">
                      <a:lumMod val="10000"/>
                    </a:srgbClr>
                  </a:solidFill>
                  <a:latin typeface="Calibri" panose="020F0502020204030204" pitchFamily="34" charset="0"/>
                </a:rPr>
                <a:t>veces</a:t>
              </a:r>
              <a:r>
                <a:rPr lang="en-US" sz="1600" dirty="0" smtClean="0">
                  <a:solidFill>
                    <a:srgbClr val="F2F2F2">
                      <a:lumMod val="10000"/>
                    </a:srgbClr>
                  </a:solidFill>
                  <a:latin typeface="Calibri" panose="020F0502020204030204" pitchFamily="34" charset="0"/>
                </a:rPr>
                <a:t> que se </a:t>
              </a:r>
              <a:r>
                <a:rPr lang="en-US" sz="1600" dirty="0" err="1" smtClean="0">
                  <a:solidFill>
                    <a:srgbClr val="F2F2F2">
                      <a:lumMod val="10000"/>
                    </a:srgbClr>
                  </a:solidFill>
                  <a:latin typeface="Calibri" panose="020F0502020204030204" pitchFamily="34" charset="0"/>
                </a:rPr>
                <a:t>paga</a:t>
              </a:r>
              <a:r>
                <a:rPr lang="en-US" sz="1600" dirty="0" smtClean="0">
                  <a:solidFill>
                    <a:srgbClr val="F2F2F2">
                      <a:lumMod val="10000"/>
                    </a:srgbClr>
                  </a:solidFill>
                  <a:latin typeface="Calibri" panose="020F0502020204030204" pitchFamily="34" charset="0"/>
                </a:rPr>
                <a:t> las </a:t>
              </a:r>
              <a:r>
                <a:rPr lang="es-ES" sz="1600" dirty="0" smtClean="0">
                  <a:solidFill>
                    <a:srgbClr val="F2F2F2">
                      <a:lumMod val="10000"/>
                    </a:srgbClr>
                  </a:solidFill>
                  <a:latin typeface="Calibri" panose="020F0502020204030204" pitchFamily="34" charset="0"/>
                </a:rPr>
                <a:t>obligaciones</a:t>
              </a:r>
              <a:r>
                <a:rPr lang="en-US" sz="1600" dirty="0" smtClean="0">
                  <a:solidFill>
                    <a:srgbClr val="F2F2F2">
                      <a:lumMod val="10000"/>
                    </a:srgbClr>
                  </a:solidFill>
                  <a:latin typeface="Calibri" panose="020F0502020204030204" pitchFamily="34" charset="0"/>
                </a:rPr>
                <a:t> 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2F2F2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Invetarios</a:t>
              </a:r>
              <a:r>
                <a:rPr lang="en-US" sz="1600" dirty="0">
                  <a:solidFill>
                    <a:srgbClr val="F2F2F2">
                      <a:lumMod val="10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smtClean="0">
                  <a:solidFill>
                    <a:srgbClr val="F2F2F2">
                      <a:lumMod val="10000"/>
                    </a:srgbClr>
                  </a:solidFill>
                  <a:latin typeface="Calibri" panose="020F0502020204030204" pitchFamily="34" charset="0"/>
                </a:rPr>
                <a:t>– </a:t>
              </a:r>
              <a:r>
                <a:rPr lang="en-US" sz="1600" dirty="0" err="1" smtClean="0">
                  <a:solidFill>
                    <a:srgbClr val="F2F2F2">
                      <a:lumMod val="10000"/>
                    </a:srgbClr>
                  </a:solidFill>
                  <a:latin typeface="Calibri" panose="020F0502020204030204" pitchFamily="34" charset="0"/>
                </a:rPr>
                <a:t>aumenta</a:t>
              </a:r>
              <a:r>
                <a:rPr lang="en-US" sz="1600" dirty="0" smtClean="0">
                  <a:solidFill>
                    <a:srgbClr val="F2F2F2">
                      <a:lumMod val="10000"/>
                    </a:srgbClr>
                  </a:solidFill>
                  <a:latin typeface="Calibri" panose="020F0502020204030204" pitchFamily="34" charset="0"/>
                </a:rPr>
                <a:t> el </a:t>
              </a:r>
              <a:r>
                <a:rPr lang="es-ES" sz="1600" dirty="0" smtClean="0">
                  <a:solidFill>
                    <a:srgbClr val="F2F2F2">
                      <a:lumMod val="10000"/>
                    </a:srgbClr>
                  </a:solidFill>
                  <a:latin typeface="Calibri" panose="020F0502020204030204" pitchFamily="34" charset="0"/>
                </a:rPr>
                <a:t>número</a:t>
              </a:r>
              <a:r>
                <a:rPr lang="en-US" sz="1600" dirty="0" smtClean="0">
                  <a:solidFill>
                    <a:srgbClr val="F2F2F2">
                      <a:lumMod val="10000"/>
                    </a:srgbClr>
                  </a:solidFill>
                  <a:latin typeface="Calibri" panose="020F0502020204030204" pitchFamily="34" charset="0"/>
                </a:rPr>
                <a:t> de </a:t>
              </a:r>
              <a:r>
                <a:rPr lang="en-US" sz="1600" dirty="0" err="1" smtClean="0">
                  <a:solidFill>
                    <a:srgbClr val="F2F2F2">
                      <a:lumMod val="10000"/>
                    </a:srgbClr>
                  </a:solidFill>
                  <a:latin typeface="Calibri" panose="020F0502020204030204" pitchFamily="34" charset="0"/>
                </a:rPr>
                <a:t>veces</a:t>
              </a:r>
              <a:r>
                <a:rPr lang="en-US" sz="1600" dirty="0" smtClean="0">
                  <a:solidFill>
                    <a:srgbClr val="F2F2F2">
                      <a:lumMod val="10000"/>
                    </a:srgbClr>
                  </a:solidFill>
                  <a:latin typeface="Calibri" panose="020F0502020204030204" pitchFamily="34" charset="0"/>
                </a:rPr>
                <a:t> que se </a:t>
              </a:r>
              <a:r>
                <a:rPr lang="en-US" sz="1600" dirty="0" err="1" smtClean="0">
                  <a:solidFill>
                    <a:srgbClr val="F2F2F2">
                      <a:lumMod val="10000"/>
                    </a:srgbClr>
                  </a:solidFill>
                  <a:latin typeface="Calibri" panose="020F0502020204030204" pitchFamily="34" charset="0"/>
                </a:rPr>
                <a:t>vende</a:t>
              </a:r>
              <a:r>
                <a:rPr lang="en-US" sz="1600" dirty="0" smtClean="0">
                  <a:solidFill>
                    <a:srgbClr val="F2F2F2">
                      <a:lumMod val="10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dirty="0" err="1" smtClean="0">
                  <a:solidFill>
                    <a:srgbClr val="F2F2F2">
                      <a:lumMod val="10000"/>
                    </a:srgbClr>
                  </a:solidFill>
                  <a:latin typeface="Calibri" panose="020F0502020204030204" pitchFamily="34" charset="0"/>
                </a:rPr>
                <a:t>anualmente</a:t>
              </a:r>
              <a:r>
                <a:rPr lang="en-US" sz="1600" dirty="0" smtClean="0">
                  <a:solidFill>
                    <a:srgbClr val="F2F2F2">
                      <a:lumMod val="10000"/>
                    </a:srgbClr>
                  </a:solidFill>
                  <a:latin typeface="Calibri" panose="020F0502020204030204" pitchFamily="34" charset="0"/>
                </a:rPr>
                <a:t> 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Shape 5990"/>
            <p:cNvSpPr/>
            <p:nvPr/>
          </p:nvSpPr>
          <p:spPr>
            <a:xfrm>
              <a:off x="4439565" y="3530146"/>
              <a:ext cx="264869" cy="264869"/>
            </a:xfrm>
            <a:prstGeom prst="diamond">
              <a:avLst/>
            </a:prstGeom>
            <a:solidFill>
              <a:schemeClr val="accent4"/>
            </a:solidFill>
            <a:ln w="12700">
              <a:miter lim="400000"/>
            </a:ln>
          </p:spPr>
          <p:txBody>
            <a:bodyPr lIns="34289" rIns="3428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Shape 5993"/>
            <p:cNvSpPr/>
            <p:nvPr/>
          </p:nvSpPr>
          <p:spPr>
            <a:xfrm>
              <a:off x="4159537" y="2207171"/>
              <a:ext cx="832791" cy="83279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Shape 5968"/>
            <p:cNvSpPr/>
            <p:nvPr/>
          </p:nvSpPr>
          <p:spPr>
            <a:xfrm flipV="1">
              <a:off x="1470556" y="3042184"/>
              <a:ext cx="1" cy="510734"/>
            </a:xfrm>
            <a:prstGeom prst="line">
              <a:avLst/>
            </a:prstGeom>
            <a:ln w="6350">
              <a:solidFill>
                <a:srgbClr val="A6A6A6"/>
              </a:solidFill>
              <a:miter lim="400000"/>
              <a:tailEnd type="triangle"/>
            </a:ln>
          </p:spPr>
          <p:txBody>
            <a:bodyPr lIns="0" tIns="0" rIns="0" bIns="0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Arial"/>
                <a:cs typeface="Helvetica"/>
                <a:sym typeface="Helvetica"/>
              </a:endParaRPr>
            </a:p>
          </p:txBody>
        </p:sp>
        <p:sp>
          <p:nvSpPr>
            <p:cNvPr id="14" name="Shape 5988"/>
            <p:cNvSpPr/>
            <p:nvPr/>
          </p:nvSpPr>
          <p:spPr>
            <a:xfrm>
              <a:off x="1338121" y="3530146"/>
              <a:ext cx="264869" cy="264869"/>
            </a:xfrm>
            <a:prstGeom prst="diamond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34289" rIns="3428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Shape 6003"/>
            <p:cNvSpPr/>
            <p:nvPr/>
          </p:nvSpPr>
          <p:spPr>
            <a:xfrm>
              <a:off x="1054160" y="2209394"/>
              <a:ext cx="832791" cy="832791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Shape 5971"/>
            <p:cNvSpPr/>
            <p:nvPr/>
          </p:nvSpPr>
          <p:spPr>
            <a:xfrm>
              <a:off x="6122723" y="3790799"/>
              <a:ext cx="1" cy="515612"/>
            </a:xfrm>
            <a:prstGeom prst="line">
              <a:avLst/>
            </a:prstGeom>
            <a:ln w="6350">
              <a:solidFill>
                <a:srgbClr val="A6A6A6"/>
              </a:solidFill>
              <a:miter lim="400000"/>
              <a:tailEnd type="triangle"/>
            </a:ln>
          </p:spPr>
          <p:txBody>
            <a:bodyPr lIns="0" tIns="0" rIns="0" bIns="0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Arial"/>
                <a:cs typeface="Helvetica"/>
                <a:sym typeface="Helvetica"/>
              </a:endParaRPr>
            </a:p>
          </p:txBody>
        </p:sp>
        <p:sp>
          <p:nvSpPr>
            <p:cNvPr id="18" name="Shape 5986"/>
            <p:cNvSpPr/>
            <p:nvPr/>
          </p:nvSpPr>
          <p:spPr>
            <a:xfrm>
              <a:off x="5253887" y="2313811"/>
              <a:ext cx="1785315" cy="13344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2F2F2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El</a:t>
              </a:r>
              <a:r>
                <a:rPr kumimoji="0" lang="es-ES" sz="1600" b="0" i="0" u="none" strike="noStrike" kern="1200" cap="none" spc="0" normalizeH="0" noProof="0" dirty="0" smtClean="0">
                  <a:ln>
                    <a:noFill/>
                  </a:ln>
                  <a:solidFill>
                    <a:srgbClr val="F2F2F2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endeudamiento refleja que se ha financiado alrededor del 50% de los con deudas de terceros y en el apalancamiento se evidencia que los activos de las pymes son mayormente financiados con pasivos que con patrimonio.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Shape 5991"/>
            <p:cNvSpPr/>
            <p:nvPr/>
          </p:nvSpPr>
          <p:spPr>
            <a:xfrm>
              <a:off x="5990288" y="3530146"/>
              <a:ext cx="264869" cy="264869"/>
            </a:xfrm>
            <a:prstGeom prst="diamond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34289" rIns="3428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Shape 6010"/>
            <p:cNvSpPr/>
            <p:nvPr/>
          </p:nvSpPr>
          <p:spPr>
            <a:xfrm>
              <a:off x="5706327" y="4317849"/>
              <a:ext cx="832791" cy="83279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Shape 5969"/>
            <p:cNvSpPr/>
            <p:nvPr/>
          </p:nvSpPr>
          <p:spPr>
            <a:xfrm>
              <a:off x="3021278" y="3790799"/>
              <a:ext cx="1" cy="494540"/>
            </a:xfrm>
            <a:prstGeom prst="line">
              <a:avLst/>
            </a:prstGeom>
            <a:ln w="6350">
              <a:solidFill>
                <a:srgbClr val="A6A6A6"/>
              </a:solidFill>
              <a:miter lim="400000"/>
              <a:tailEnd type="triangle"/>
            </a:ln>
          </p:spPr>
          <p:txBody>
            <a:bodyPr lIns="0" tIns="0" rIns="0" bIns="0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Arial"/>
                <a:cs typeface="Helvetica"/>
                <a:sym typeface="Helvetica"/>
              </a:endParaRPr>
            </a:p>
          </p:txBody>
        </p:sp>
        <p:sp>
          <p:nvSpPr>
            <p:cNvPr id="23" name="Shape 5983"/>
            <p:cNvSpPr/>
            <p:nvPr/>
          </p:nvSpPr>
          <p:spPr>
            <a:xfrm>
              <a:off x="2114579" y="2277444"/>
              <a:ext cx="1743700" cy="11906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sz="1600" noProof="0" dirty="0" smtClean="0">
                  <a:solidFill>
                    <a:srgbClr val="F2F2F2">
                      <a:lumMod val="10000"/>
                    </a:srgbClr>
                  </a:solidFill>
                  <a:latin typeface="Calibri" panose="020F0502020204030204" pitchFamily="34" charset="0"/>
                </a:rPr>
                <a:t>La liquidez de las pymes es fuerte y menos los inventarios se observa una disponibilidad de activos corrientes suficientes para cubrir las obligaciones a corto plazo. </a:t>
              </a:r>
              <a:r>
                <a:rPr kumimoji="0" lang="es-EC" sz="1600" b="0" i="0" u="none" strike="noStrike" kern="1200" cap="none" spc="0" normalizeH="0" noProof="0" dirty="0" smtClean="0">
                  <a:ln>
                    <a:noFill/>
                  </a:ln>
                  <a:solidFill>
                    <a:srgbClr val="F2F2F2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" name="Shape 5989"/>
            <p:cNvSpPr/>
            <p:nvPr/>
          </p:nvSpPr>
          <p:spPr>
            <a:xfrm>
              <a:off x="2888843" y="3530146"/>
              <a:ext cx="264869" cy="264869"/>
            </a:xfrm>
            <a:prstGeom prst="diamond">
              <a:avLst/>
            </a:prstGeom>
            <a:solidFill>
              <a:schemeClr val="accent5"/>
            </a:solidFill>
            <a:ln w="12700">
              <a:miter lim="400000"/>
            </a:ln>
          </p:spPr>
          <p:txBody>
            <a:bodyPr lIns="34289" rIns="3428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Shape 6013"/>
            <p:cNvSpPr/>
            <p:nvPr/>
          </p:nvSpPr>
          <p:spPr>
            <a:xfrm>
              <a:off x="2604882" y="4317849"/>
              <a:ext cx="832791" cy="83279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Shape 5972"/>
            <p:cNvSpPr/>
            <p:nvPr/>
          </p:nvSpPr>
          <p:spPr>
            <a:xfrm flipH="1" flipV="1">
              <a:off x="7673444" y="3061033"/>
              <a:ext cx="1" cy="491885"/>
            </a:xfrm>
            <a:prstGeom prst="line">
              <a:avLst/>
            </a:prstGeom>
            <a:ln w="6350">
              <a:solidFill>
                <a:srgbClr val="A6A6A6"/>
              </a:solidFill>
              <a:miter lim="400000"/>
              <a:tailEnd type="triangle"/>
            </a:ln>
          </p:spPr>
          <p:txBody>
            <a:bodyPr lIns="0" tIns="0" rIns="0" bIns="0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Arial"/>
                <a:cs typeface="Helvetica"/>
                <a:sym typeface="Helvetica"/>
              </a:endParaRPr>
            </a:p>
          </p:txBody>
        </p:sp>
        <p:sp>
          <p:nvSpPr>
            <p:cNvPr id="28" name="Shape 5980"/>
            <p:cNvSpPr/>
            <p:nvPr/>
          </p:nvSpPr>
          <p:spPr>
            <a:xfrm>
              <a:off x="3621986" y="4087486"/>
              <a:ext cx="1972615" cy="1046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s-EC" sz="1600" noProof="0" dirty="0" smtClean="0">
                  <a:solidFill>
                    <a:srgbClr val="F2F2F2">
                      <a:lumMod val="10000"/>
                    </a:srgbClr>
                  </a:solidFill>
                  <a:latin typeface="Calibri" panose="020F0502020204030204" pitchFamily="34" charset="0"/>
                </a:rPr>
                <a:t>ROA: Crecimiento de a período a período y es mayor a la tasa de mercado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s-EC" sz="1600" dirty="0" smtClean="0">
                  <a:solidFill>
                    <a:srgbClr val="F2F2F2">
                      <a:lumMod val="10000"/>
                    </a:srgbClr>
                  </a:solidFill>
                  <a:latin typeface="Calibri" panose="020F0502020204030204" pitchFamily="34" charset="0"/>
                </a:rPr>
                <a:t>ROE: Decrecimiento anual y menos a la tasa activa por lo que no esta generando valor accionistas</a:t>
              </a:r>
              <a:endParaRPr lang="es-EC" sz="1600" noProof="0" dirty="0" smtClean="0">
                <a:solidFill>
                  <a:srgbClr val="F2F2F2">
                    <a:lumMod val="1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Shape 5992"/>
            <p:cNvSpPr/>
            <p:nvPr/>
          </p:nvSpPr>
          <p:spPr>
            <a:xfrm>
              <a:off x="7541010" y="3530146"/>
              <a:ext cx="264869" cy="264869"/>
            </a:xfrm>
            <a:prstGeom prst="diamond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34289" rIns="3428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Shape 6016"/>
            <p:cNvSpPr/>
            <p:nvPr/>
          </p:nvSpPr>
          <p:spPr>
            <a:xfrm>
              <a:off x="7257049" y="2207171"/>
              <a:ext cx="832791" cy="83279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Shape 2554"/>
            <p:cNvSpPr/>
            <p:nvPr/>
          </p:nvSpPr>
          <p:spPr>
            <a:xfrm>
              <a:off x="7441124" y="2416900"/>
              <a:ext cx="464639" cy="422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marL="0" marR="0" lvl="0" indent="0" algn="l" defTabSz="171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1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2" name="Shape 2604"/>
            <p:cNvSpPr/>
            <p:nvPr/>
          </p:nvSpPr>
          <p:spPr>
            <a:xfrm>
              <a:off x="5910831" y="4540237"/>
              <a:ext cx="423782" cy="388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9600"/>
                  </a:moveTo>
                  <a:lnTo>
                    <a:pt x="17673" y="9600"/>
                  </a:lnTo>
                  <a:lnTo>
                    <a:pt x="17673" y="8400"/>
                  </a:lnTo>
                  <a:cubicBezTo>
                    <a:pt x="17673" y="7738"/>
                    <a:pt x="17233" y="7200"/>
                    <a:pt x="16691" y="7200"/>
                  </a:cubicBezTo>
                  <a:lnTo>
                    <a:pt x="14727" y="7200"/>
                  </a:lnTo>
                  <a:cubicBezTo>
                    <a:pt x="14186" y="7200"/>
                    <a:pt x="13745" y="7738"/>
                    <a:pt x="13745" y="8400"/>
                  </a:cubicBezTo>
                  <a:lnTo>
                    <a:pt x="13745" y="9600"/>
                  </a:lnTo>
                  <a:lnTo>
                    <a:pt x="7855" y="9600"/>
                  </a:lnTo>
                  <a:lnTo>
                    <a:pt x="7855" y="8400"/>
                  </a:lnTo>
                  <a:cubicBezTo>
                    <a:pt x="7855" y="7738"/>
                    <a:pt x="7414" y="7200"/>
                    <a:pt x="6873" y="7200"/>
                  </a:cubicBezTo>
                  <a:lnTo>
                    <a:pt x="4909" y="7200"/>
                  </a:lnTo>
                  <a:cubicBezTo>
                    <a:pt x="4367" y="7200"/>
                    <a:pt x="3927" y="7738"/>
                    <a:pt x="3927" y="8400"/>
                  </a:cubicBezTo>
                  <a:lnTo>
                    <a:pt x="3927" y="9600"/>
                  </a:lnTo>
                  <a:lnTo>
                    <a:pt x="982" y="9600"/>
                  </a:lnTo>
                  <a:lnTo>
                    <a:pt x="982" y="3601"/>
                  </a:lnTo>
                  <a:lnTo>
                    <a:pt x="20618" y="3601"/>
                  </a:lnTo>
                  <a:cubicBezTo>
                    <a:pt x="20618" y="3601"/>
                    <a:pt x="20618" y="9600"/>
                    <a:pt x="20618" y="9600"/>
                  </a:cubicBezTo>
                  <a:close/>
                  <a:moveTo>
                    <a:pt x="14727" y="8400"/>
                  </a:moveTo>
                  <a:lnTo>
                    <a:pt x="16691" y="8400"/>
                  </a:lnTo>
                  <a:lnTo>
                    <a:pt x="16691" y="12001"/>
                  </a:lnTo>
                  <a:lnTo>
                    <a:pt x="14727" y="12001"/>
                  </a:lnTo>
                  <a:cubicBezTo>
                    <a:pt x="14727" y="12001"/>
                    <a:pt x="14727" y="8400"/>
                    <a:pt x="14727" y="8400"/>
                  </a:cubicBezTo>
                  <a:close/>
                  <a:moveTo>
                    <a:pt x="4909" y="8400"/>
                  </a:moveTo>
                  <a:lnTo>
                    <a:pt x="6873" y="8400"/>
                  </a:lnTo>
                  <a:lnTo>
                    <a:pt x="6873" y="12001"/>
                  </a:lnTo>
                  <a:lnTo>
                    <a:pt x="4909" y="12001"/>
                  </a:lnTo>
                  <a:cubicBezTo>
                    <a:pt x="4909" y="12001"/>
                    <a:pt x="4909" y="8400"/>
                    <a:pt x="4909" y="8400"/>
                  </a:cubicBezTo>
                  <a:close/>
                  <a:moveTo>
                    <a:pt x="19636" y="20400"/>
                  </a:moveTo>
                  <a:lnTo>
                    <a:pt x="1964" y="20400"/>
                  </a:lnTo>
                  <a:lnTo>
                    <a:pt x="1964" y="10800"/>
                  </a:lnTo>
                  <a:lnTo>
                    <a:pt x="3927" y="10800"/>
                  </a:lnTo>
                  <a:lnTo>
                    <a:pt x="3927" y="12001"/>
                  </a:lnTo>
                  <a:cubicBezTo>
                    <a:pt x="3927" y="12662"/>
                    <a:pt x="4367" y="13200"/>
                    <a:pt x="4909" y="13200"/>
                  </a:cubicBezTo>
                  <a:lnTo>
                    <a:pt x="6873" y="13200"/>
                  </a:lnTo>
                  <a:cubicBezTo>
                    <a:pt x="7414" y="13200"/>
                    <a:pt x="7855" y="12662"/>
                    <a:pt x="7855" y="12001"/>
                  </a:cubicBezTo>
                  <a:lnTo>
                    <a:pt x="7855" y="10800"/>
                  </a:lnTo>
                  <a:lnTo>
                    <a:pt x="13745" y="10800"/>
                  </a:lnTo>
                  <a:lnTo>
                    <a:pt x="13745" y="12001"/>
                  </a:lnTo>
                  <a:cubicBezTo>
                    <a:pt x="13745" y="12662"/>
                    <a:pt x="14186" y="13200"/>
                    <a:pt x="14727" y="13200"/>
                  </a:cubicBezTo>
                  <a:lnTo>
                    <a:pt x="16691" y="13200"/>
                  </a:lnTo>
                  <a:cubicBezTo>
                    <a:pt x="17233" y="13200"/>
                    <a:pt x="17673" y="12662"/>
                    <a:pt x="17673" y="12001"/>
                  </a:cubicBezTo>
                  <a:lnTo>
                    <a:pt x="17673" y="10800"/>
                  </a:lnTo>
                  <a:lnTo>
                    <a:pt x="19636" y="10800"/>
                  </a:lnTo>
                  <a:cubicBezTo>
                    <a:pt x="19636" y="10800"/>
                    <a:pt x="19636" y="20400"/>
                    <a:pt x="19636" y="20400"/>
                  </a:cubicBezTo>
                  <a:close/>
                  <a:moveTo>
                    <a:pt x="8836" y="1200"/>
                  </a:moveTo>
                  <a:lnTo>
                    <a:pt x="12764" y="1200"/>
                  </a:lnTo>
                  <a:cubicBezTo>
                    <a:pt x="13305" y="1200"/>
                    <a:pt x="13745" y="1738"/>
                    <a:pt x="13745" y="2400"/>
                  </a:cubicBezTo>
                  <a:lnTo>
                    <a:pt x="7855" y="2400"/>
                  </a:lnTo>
                  <a:cubicBezTo>
                    <a:pt x="7855" y="1738"/>
                    <a:pt x="8295" y="1200"/>
                    <a:pt x="8836" y="1200"/>
                  </a:cubicBezTo>
                  <a:moveTo>
                    <a:pt x="20618" y="2400"/>
                  </a:moveTo>
                  <a:lnTo>
                    <a:pt x="14727" y="2400"/>
                  </a:lnTo>
                  <a:cubicBezTo>
                    <a:pt x="14727" y="1075"/>
                    <a:pt x="13848" y="0"/>
                    <a:pt x="12764" y="0"/>
                  </a:cubicBezTo>
                  <a:lnTo>
                    <a:pt x="8836" y="0"/>
                  </a:lnTo>
                  <a:cubicBezTo>
                    <a:pt x="7752" y="0"/>
                    <a:pt x="6873" y="1075"/>
                    <a:pt x="6873" y="2400"/>
                  </a:cubicBezTo>
                  <a:lnTo>
                    <a:pt x="982" y="2400"/>
                  </a:lnTo>
                  <a:cubicBezTo>
                    <a:pt x="440" y="2400"/>
                    <a:pt x="0" y="2938"/>
                    <a:pt x="0" y="3601"/>
                  </a:cubicBezTo>
                  <a:lnTo>
                    <a:pt x="0" y="9600"/>
                  </a:lnTo>
                  <a:cubicBezTo>
                    <a:pt x="0" y="10262"/>
                    <a:pt x="440" y="10800"/>
                    <a:pt x="982" y="10800"/>
                  </a:cubicBezTo>
                  <a:lnTo>
                    <a:pt x="982" y="20400"/>
                  </a:lnTo>
                  <a:cubicBezTo>
                    <a:pt x="982" y="21062"/>
                    <a:pt x="1422" y="21600"/>
                    <a:pt x="1964" y="21600"/>
                  </a:cubicBezTo>
                  <a:lnTo>
                    <a:pt x="19636" y="21600"/>
                  </a:lnTo>
                  <a:cubicBezTo>
                    <a:pt x="20178" y="21600"/>
                    <a:pt x="20618" y="21062"/>
                    <a:pt x="20618" y="20400"/>
                  </a:cubicBezTo>
                  <a:lnTo>
                    <a:pt x="20618" y="10800"/>
                  </a:lnTo>
                  <a:cubicBezTo>
                    <a:pt x="21160" y="10800"/>
                    <a:pt x="21600" y="10262"/>
                    <a:pt x="21600" y="9600"/>
                  </a:cubicBezTo>
                  <a:lnTo>
                    <a:pt x="21600" y="3601"/>
                  </a:lnTo>
                  <a:cubicBezTo>
                    <a:pt x="21600" y="2938"/>
                    <a:pt x="21160" y="2400"/>
                    <a:pt x="20618" y="24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marL="0" marR="0" lvl="0" indent="0" algn="l" defTabSz="171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1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3" name="Shape 2525"/>
            <p:cNvSpPr/>
            <p:nvPr/>
          </p:nvSpPr>
          <p:spPr>
            <a:xfrm>
              <a:off x="4342581" y="2393708"/>
              <a:ext cx="458835" cy="45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17673"/>
                  </a:moveTo>
                  <a:cubicBezTo>
                    <a:pt x="11562" y="17673"/>
                    <a:pt x="11782" y="17453"/>
                    <a:pt x="11782" y="17182"/>
                  </a:cubicBezTo>
                  <a:cubicBezTo>
                    <a:pt x="11782" y="16911"/>
                    <a:pt x="11562" y="16691"/>
                    <a:pt x="11291" y="16691"/>
                  </a:cubicBezTo>
                  <a:cubicBezTo>
                    <a:pt x="11020" y="16691"/>
                    <a:pt x="10800" y="16911"/>
                    <a:pt x="10800" y="17182"/>
                  </a:cubicBezTo>
                  <a:cubicBezTo>
                    <a:pt x="10800" y="17453"/>
                    <a:pt x="11020" y="17673"/>
                    <a:pt x="11291" y="17673"/>
                  </a:cubicBezTo>
                  <a:moveTo>
                    <a:pt x="17673" y="18655"/>
                  </a:moveTo>
                  <a:lnTo>
                    <a:pt x="13745" y="18655"/>
                  </a:lnTo>
                  <a:lnTo>
                    <a:pt x="13745" y="12273"/>
                  </a:lnTo>
                  <a:cubicBezTo>
                    <a:pt x="13745" y="12002"/>
                    <a:pt x="13525" y="11782"/>
                    <a:pt x="13255" y="11782"/>
                  </a:cubicBezTo>
                  <a:lnTo>
                    <a:pt x="8345" y="11782"/>
                  </a:lnTo>
                  <a:cubicBezTo>
                    <a:pt x="8075" y="11782"/>
                    <a:pt x="7855" y="12002"/>
                    <a:pt x="7855" y="12273"/>
                  </a:cubicBezTo>
                  <a:lnTo>
                    <a:pt x="7855" y="18655"/>
                  </a:lnTo>
                  <a:lnTo>
                    <a:pt x="3927" y="18655"/>
                  </a:lnTo>
                  <a:lnTo>
                    <a:pt x="3927" y="8058"/>
                  </a:lnTo>
                  <a:lnTo>
                    <a:pt x="10800" y="1185"/>
                  </a:lnTo>
                  <a:lnTo>
                    <a:pt x="17673" y="8058"/>
                  </a:lnTo>
                  <a:cubicBezTo>
                    <a:pt x="17673" y="8058"/>
                    <a:pt x="17673" y="18655"/>
                    <a:pt x="17673" y="18655"/>
                  </a:cubicBezTo>
                  <a:close/>
                  <a:moveTo>
                    <a:pt x="17673" y="20618"/>
                  </a:moveTo>
                  <a:lnTo>
                    <a:pt x="13745" y="20618"/>
                  </a:lnTo>
                  <a:lnTo>
                    <a:pt x="13745" y="19636"/>
                  </a:lnTo>
                  <a:lnTo>
                    <a:pt x="17673" y="19636"/>
                  </a:lnTo>
                  <a:cubicBezTo>
                    <a:pt x="17673" y="19636"/>
                    <a:pt x="17673" y="20618"/>
                    <a:pt x="17673" y="20618"/>
                  </a:cubicBezTo>
                  <a:close/>
                  <a:moveTo>
                    <a:pt x="12764" y="20618"/>
                  </a:moveTo>
                  <a:lnTo>
                    <a:pt x="8836" y="20618"/>
                  </a:lnTo>
                  <a:lnTo>
                    <a:pt x="8836" y="12764"/>
                  </a:lnTo>
                  <a:lnTo>
                    <a:pt x="12764" y="12764"/>
                  </a:lnTo>
                  <a:cubicBezTo>
                    <a:pt x="12764" y="12764"/>
                    <a:pt x="12764" y="20618"/>
                    <a:pt x="12764" y="20618"/>
                  </a:cubicBezTo>
                  <a:close/>
                  <a:moveTo>
                    <a:pt x="7855" y="20618"/>
                  </a:moveTo>
                  <a:lnTo>
                    <a:pt x="3927" y="20618"/>
                  </a:lnTo>
                  <a:lnTo>
                    <a:pt x="3927" y="19636"/>
                  </a:lnTo>
                  <a:lnTo>
                    <a:pt x="7855" y="19636"/>
                  </a:lnTo>
                  <a:cubicBezTo>
                    <a:pt x="7855" y="19636"/>
                    <a:pt x="7855" y="20618"/>
                    <a:pt x="7855" y="20618"/>
                  </a:cubicBezTo>
                  <a:close/>
                  <a:moveTo>
                    <a:pt x="14727" y="1964"/>
                  </a:moveTo>
                  <a:lnTo>
                    <a:pt x="16691" y="1964"/>
                  </a:lnTo>
                  <a:lnTo>
                    <a:pt x="16691" y="5688"/>
                  </a:lnTo>
                  <a:lnTo>
                    <a:pt x="14727" y="3724"/>
                  </a:lnTo>
                  <a:cubicBezTo>
                    <a:pt x="14727" y="3724"/>
                    <a:pt x="14727" y="1964"/>
                    <a:pt x="14727" y="1964"/>
                  </a:cubicBezTo>
                  <a:close/>
                  <a:moveTo>
                    <a:pt x="21456" y="10453"/>
                  </a:moveTo>
                  <a:lnTo>
                    <a:pt x="17673" y="6670"/>
                  </a:lnTo>
                  <a:lnTo>
                    <a:pt x="17673" y="1473"/>
                  </a:lnTo>
                  <a:cubicBezTo>
                    <a:pt x="17673" y="1202"/>
                    <a:pt x="17453" y="982"/>
                    <a:pt x="17182" y="982"/>
                  </a:cubicBezTo>
                  <a:lnTo>
                    <a:pt x="14236" y="982"/>
                  </a:lnTo>
                  <a:cubicBezTo>
                    <a:pt x="13966" y="982"/>
                    <a:pt x="13745" y="1202"/>
                    <a:pt x="13745" y="1473"/>
                  </a:cubicBezTo>
                  <a:lnTo>
                    <a:pt x="13745" y="2742"/>
                  </a:lnTo>
                  <a:lnTo>
                    <a:pt x="11147" y="144"/>
                  </a:lnTo>
                  <a:cubicBezTo>
                    <a:pt x="11058" y="55"/>
                    <a:pt x="10935" y="0"/>
                    <a:pt x="10800" y="0"/>
                  </a:cubicBezTo>
                  <a:cubicBezTo>
                    <a:pt x="10665" y="0"/>
                    <a:pt x="10542" y="55"/>
                    <a:pt x="10453" y="144"/>
                  </a:cubicBezTo>
                  <a:lnTo>
                    <a:pt x="144" y="10453"/>
                  </a:lnTo>
                  <a:cubicBezTo>
                    <a:pt x="55" y="10542"/>
                    <a:pt x="0" y="10665"/>
                    <a:pt x="0" y="10800"/>
                  </a:cubicBezTo>
                  <a:cubicBezTo>
                    <a:pt x="0" y="11072"/>
                    <a:pt x="220" y="11291"/>
                    <a:pt x="491" y="11291"/>
                  </a:cubicBezTo>
                  <a:cubicBezTo>
                    <a:pt x="626" y="11291"/>
                    <a:pt x="749" y="11236"/>
                    <a:pt x="838" y="11147"/>
                  </a:cubicBezTo>
                  <a:lnTo>
                    <a:pt x="2945" y="9040"/>
                  </a:lnTo>
                  <a:lnTo>
                    <a:pt x="2945" y="21109"/>
                  </a:lnTo>
                  <a:cubicBezTo>
                    <a:pt x="2945" y="21381"/>
                    <a:pt x="3166" y="21600"/>
                    <a:pt x="3436" y="21600"/>
                  </a:cubicBezTo>
                  <a:lnTo>
                    <a:pt x="18164" y="21600"/>
                  </a:lnTo>
                  <a:cubicBezTo>
                    <a:pt x="18434" y="21600"/>
                    <a:pt x="18655" y="21381"/>
                    <a:pt x="18655" y="21109"/>
                  </a:cubicBezTo>
                  <a:lnTo>
                    <a:pt x="18655" y="9040"/>
                  </a:lnTo>
                  <a:lnTo>
                    <a:pt x="20762" y="11147"/>
                  </a:lnTo>
                  <a:cubicBezTo>
                    <a:pt x="20851" y="11236"/>
                    <a:pt x="20974" y="11291"/>
                    <a:pt x="21109" y="11291"/>
                  </a:cubicBezTo>
                  <a:cubicBezTo>
                    <a:pt x="21380" y="11291"/>
                    <a:pt x="21600" y="11072"/>
                    <a:pt x="21600" y="10800"/>
                  </a:cubicBezTo>
                  <a:cubicBezTo>
                    <a:pt x="21600" y="10665"/>
                    <a:pt x="21545" y="10542"/>
                    <a:pt x="21456" y="1045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marL="0" marR="0" lvl="0" indent="0" algn="l" defTabSz="171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1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4" name="Shape 2545"/>
            <p:cNvSpPr/>
            <p:nvPr/>
          </p:nvSpPr>
          <p:spPr>
            <a:xfrm>
              <a:off x="2808478" y="4521445"/>
              <a:ext cx="425598" cy="42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9"/>
                  </a:moveTo>
                  <a:cubicBezTo>
                    <a:pt x="5377" y="20619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3336" y="982"/>
                    <a:pt x="15638" y="1950"/>
                    <a:pt x="17377" y="3529"/>
                  </a:cubicBezTo>
                  <a:lnTo>
                    <a:pt x="10453" y="10453"/>
                  </a:lnTo>
                  <a:cubicBezTo>
                    <a:pt x="10364" y="10542"/>
                    <a:pt x="10309" y="10665"/>
                    <a:pt x="10309" y="10800"/>
                  </a:cubicBezTo>
                  <a:cubicBezTo>
                    <a:pt x="10309" y="11072"/>
                    <a:pt x="10529" y="11291"/>
                    <a:pt x="10800" y="11291"/>
                  </a:cubicBezTo>
                  <a:lnTo>
                    <a:pt x="20594" y="11291"/>
                  </a:lnTo>
                  <a:cubicBezTo>
                    <a:pt x="20336" y="16484"/>
                    <a:pt x="16057" y="20619"/>
                    <a:pt x="10800" y="20619"/>
                  </a:cubicBezTo>
                  <a:moveTo>
                    <a:pt x="20594" y="10309"/>
                  </a:moveTo>
                  <a:lnTo>
                    <a:pt x="11985" y="10309"/>
                  </a:lnTo>
                  <a:lnTo>
                    <a:pt x="18071" y="4223"/>
                  </a:lnTo>
                  <a:cubicBezTo>
                    <a:pt x="19541" y="5852"/>
                    <a:pt x="20477" y="7971"/>
                    <a:pt x="20594" y="10309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marL="0" marR="0" lvl="0" indent="0" algn="l" defTabSz="171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1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5" name="Shape 2587"/>
            <p:cNvSpPr/>
            <p:nvPr/>
          </p:nvSpPr>
          <p:spPr>
            <a:xfrm>
              <a:off x="1268967" y="2437493"/>
              <a:ext cx="410176" cy="410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marL="0" marR="0" lvl="0" indent="0" algn="l" defTabSz="171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1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43" name="Shape 5983"/>
          <p:cNvSpPr/>
          <p:nvPr/>
        </p:nvSpPr>
        <p:spPr>
          <a:xfrm>
            <a:off x="9246000" y="4329568"/>
            <a:ext cx="2482120" cy="20390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 numCol="1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r>
              <a:rPr kumimoji="0" lang="es-EC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 EVA las empresas</a:t>
            </a:r>
            <a:r>
              <a:rPr kumimoji="0" lang="es-EC" sz="1600" b="0" i="0" u="none" strike="noStrike" kern="1200" cap="none" spc="0" normalizeH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construyen valor en sus operaciones, excepto el  que tuvo una reducción por que el incremento de las tasas de interés y el incremento de la tasa esperada de rentabilidad del sector.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180064" y="110284"/>
            <a:ext cx="3176865" cy="797524"/>
            <a:chOff x="201809" y="167228"/>
            <a:chExt cx="3176865" cy="830939"/>
          </a:xfrm>
        </p:grpSpPr>
        <p:grpSp>
          <p:nvGrpSpPr>
            <p:cNvPr id="45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48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9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46" name="TextBox 18"/>
            <p:cNvSpPr txBox="1"/>
            <p:nvPr/>
          </p:nvSpPr>
          <p:spPr>
            <a:xfrm>
              <a:off x="1336658" y="382644"/>
              <a:ext cx="1858768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s-EC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CONCLUSIONES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213049" y="369016"/>
              <a:ext cx="677339" cy="416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 7</a:t>
              </a:r>
              <a:endParaRPr lang="es-ES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627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o 43"/>
          <p:cNvGrpSpPr/>
          <p:nvPr/>
        </p:nvGrpSpPr>
        <p:grpSpPr>
          <a:xfrm>
            <a:off x="180064" y="110284"/>
            <a:ext cx="3176865" cy="797524"/>
            <a:chOff x="201809" y="167228"/>
            <a:chExt cx="3176865" cy="830939"/>
          </a:xfrm>
        </p:grpSpPr>
        <p:grpSp>
          <p:nvGrpSpPr>
            <p:cNvPr id="45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48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9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46" name="TextBox 18"/>
            <p:cNvSpPr txBox="1"/>
            <p:nvPr/>
          </p:nvSpPr>
          <p:spPr>
            <a:xfrm>
              <a:off x="1336658" y="382644"/>
              <a:ext cx="1858768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s-EC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CONCLUSIONES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213049" y="369016"/>
              <a:ext cx="677339" cy="416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7 </a:t>
              </a:r>
              <a:endParaRPr lang="es-ES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6" name="Shape 5983"/>
          <p:cNvSpPr/>
          <p:nvPr/>
        </p:nvSpPr>
        <p:spPr>
          <a:xfrm>
            <a:off x="1297553" y="3768015"/>
            <a:ext cx="3528392" cy="20082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 numCol="1" anchor="t">
            <a:spAutoFit/>
          </a:bodyPr>
          <a:lstStyle/>
          <a:p>
            <a:pPr lvl="0" algn="just"/>
            <a:r>
              <a:rPr lang="es-ES" dirty="0" smtClean="0">
                <a:solidFill>
                  <a:srgbClr val="F2F2F2">
                    <a:lumMod val="10000"/>
                  </a:srgbClr>
                </a:solidFill>
                <a:latin typeface="Calibri" panose="020F0502020204030204" pitchFamily="34" charset="0"/>
              </a:rPr>
              <a:t>El </a:t>
            </a:r>
            <a:r>
              <a:rPr lang="es-ES" dirty="0">
                <a:solidFill>
                  <a:srgbClr val="F2F2F2">
                    <a:lumMod val="10000"/>
                  </a:srgbClr>
                </a:solidFill>
                <a:latin typeface="Calibri" panose="020F0502020204030204" pitchFamily="34" charset="0"/>
              </a:rPr>
              <a:t>coeficiente de correlación de las empresas es bajo entre liquidez y endeudamiento, demostrando que no existe afectación significativa entre las variables para establecer un nivel de dependencia entre </a:t>
            </a:r>
            <a:r>
              <a:rPr lang="es-ES" dirty="0" smtClean="0">
                <a:solidFill>
                  <a:srgbClr val="F2F2F2">
                    <a:lumMod val="10000"/>
                  </a:srgbClr>
                </a:solidFill>
                <a:latin typeface="Calibri" panose="020F0502020204030204" pitchFamily="34" charset="0"/>
              </a:rPr>
              <a:t>sí</a:t>
            </a:r>
            <a:r>
              <a:rPr lang="es-EC" dirty="0">
                <a:solidFill>
                  <a:srgbClr val="F2F2F2">
                    <a:lumMod val="10000"/>
                  </a:srgbClr>
                </a:solidFill>
                <a:latin typeface="Calibri" panose="020F0502020204030204" pitchFamily="34" charset="0"/>
              </a:rPr>
              <a:t>.</a:t>
            </a:r>
            <a:endParaRPr kumimoji="0" lang="es-EC" b="0" i="0" u="none" strike="noStrike" kern="1200" cap="none" spc="0" normalizeH="0" noProof="0" dirty="0" smtClean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7" name="Shape 5983"/>
          <p:cNvSpPr/>
          <p:nvPr/>
        </p:nvSpPr>
        <p:spPr>
          <a:xfrm>
            <a:off x="7268438" y="3679413"/>
            <a:ext cx="3983546" cy="20082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 numCol="1" anchor="t">
            <a:spAutoFit/>
          </a:bodyPr>
          <a:lstStyle/>
          <a:p>
            <a:pPr lvl="0" algn="just"/>
            <a:r>
              <a:rPr lang="es-ES" dirty="0" smtClean="0">
                <a:solidFill>
                  <a:srgbClr val="F2F2F2">
                    <a:lumMod val="10000"/>
                  </a:srgbClr>
                </a:solidFill>
                <a:latin typeface="Calibri" panose="020F0502020204030204" pitchFamily="34" charset="0"/>
              </a:rPr>
              <a:t>La </a:t>
            </a:r>
            <a:r>
              <a:rPr lang="es-ES" dirty="0">
                <a:solidFill>
                  <a:srgbClr val="F2F2F2">
                    <a:lumMod val="10000"/>
                  </a:srgbClr>
                </a:solidFill>
                <a:latin typeface="Calibri" panose="020F0502020204030204" pitchFamily="34" charset="0"/>
              </a:rPr>
              <a:t>aplicación de regresión lineal permitió obtener una ecuación de la variable liquidez </a:t>
            </a:r>
            <a:r>
              <a:rPr lang="es-ES" dirty="0" smtClean="0">
                <a:solidFill>
                  <a:srgbClr val="F2F2F2">
                    <a:lumMod val="10000"/>
                  </a:srgbClr>
                </a:solidFill>
                <a:latin typeface="Calibri" panose="020F0502020204030204" pitchFamily="34" charset="0"/>
              </a:rPr>
              <a:t> obteniendo una </a:t>
            </a:r>
            <a:r>
              <a:rPr lang="es-ES" dirty="0">
                <a:solidFill>
                  <a:srgbClr val="F2F2F2">
                    <a:lumMod val="10000"/>
                  </a:srgbClr>
                </a:solidFill>
                <a:latin typeface="Calibri" panose="020F0502020204030204" pitchFamily="34" charset="0"/>
              </a:rPr>
              <a:t>relación del 35%, dentro de los parámetros de evaluación se considera como bajo lo que permite establecer que no existe una relación lineal entre las variables.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1126655" y="1081028"/>
            <a:ext cx="10441159" cy="4807304"/>
            <a:chOff x="1126655" y="1081028"/>
            <a:chExt cx="10441159" cy="4807304"/>
          </a:xfrm>
        </p:grpSpPr>
        <p:grpSp>
          <p:nvGrpSpPr>
            <p:cNvPr id="22" name="Grupo 21"/>
            <p:cNvGrpSpPr/>
            <p:nvPr/>
          </p:nvGrpSpPr>
          <p:grpSpPr>
            <a:xfrm>
              <a:off x="1126655" y="1081028"/>
              <a:ext cx="10441159" cy="4807304"/>
              <a:chOff x="1187155" y="1420019"/>
              <a:chExt cx="8239953" cy="4416321"/>
            </a:xfrm>
          </p:grpSpPr>
          <p:sp>
            <p:nvSpPr>
              <p:cNvPr id="26" name="Shape 5967"/>
              <p:cNvSpPr/>
              <p:nvPr/>
            </p:nvSpPr>
            <p:spPr>
              <a:xfrm flipV="1">
                <a:off x="1187155" y="3573390"/>
                <a:ext cx="8239953" cy="42346"/>
              </a:xfrm>
              <a:prstGeom prst="line">
                <a:avLst/>
              </a:prstGeom>
              <a:ln w="19050">
                <a:solidFill>
                  <a:srgbClr val="BFBFBF"/>
                </a:solidFill>
                <a:prstDash val="sysDash"/>
                <a:bevel/>
              </a:ln>
            </p:spPr>
            <p:txBody>
              <a:bodyPr lIns="0" tIns="0" rIns="0" bIns="0"/>
              <a:lstStyle/>
              <a:p>
                <a:pPr defTabSz="342900"/>
                <a:endParaRPr sz="900">
                  <a:latin typeface="+mj-lt"/>
                  <a:ea typeface="Helvetica"/>
                  <a:cs typeface="Helvetica"/>
                </a:endParaRPr>
              </a:p>
            </p:txBody>
          </p:sp>
          <p:sp>
            <p:nvSpPr>
              <p:cNvPr id="27" name="Shape 5970"/>
              <p:cNvSpPr/>
              <p:nvPr/>
            </p:nvSpPr>
            <p:spPr>
              <a:xfrm flipV="1">
                <a:off x="7885381" y="2662777"/>
                <a:ext cx="2" cy="765477"/>
              </a:xfrm>
              <a:prstGeom prst="line">
                <a:avLst/>
              </a:prstGeom>
              <a:ln w="6350">
                <a:solidFill>
                  <a:srgbClr val="A6A6A6"/>
                </a:solidFill>
                <a:miter lim="400000"/>
                <a:tailEnd type="triangle"/>
              </a:ln>
            </p:spPr>
            <p:txBody>
              <a:bodyPr lIns="0" tIns="0" rIns="0" bIns="0"/>
              <a:lstStyle/>
              <a:p>
                <a:pPr defTabSz="3429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900">
                  <a:latin typeface="+mj-lt"/>
                </a:endParaRPr>
              </a:p>
            </p:txBody>
          </p:sp>
          <p:sp>
            <p:nvSpPr>
              <p:cNvPr id="30" name="Shape 5990"/>
              <p:cNvSpPr/>
              <p:nvPr/>
            </p:nvSpPr>
            <p:spPr>
              <a:xfrm>
                <a:off x="7682788" y="3394272"/>
                <a:ext cx="405183" cy="395259"/>
              </a:xfrm>
              <a:prstGeom prst="diamon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34289" rIns="34289" anchor="ctr"/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350">
                  <a:latin typeface="+mj-lt"/>
                </a:endParaRPr>
              </a:p>
            </p:txBody>
          </p:sp>
          <p:sp>
            <p:nvSpPr>
              <p:cNvPr id="38" name="Shape 5993"/>
              <p:cNvSpPr/>
              <p:nvPr/>
            </p:nvSpPr>
            <p:spPr>
              <a:xfrm>
                <a:off x="7248399" y="1420019"/>
                <a:ext cx="1273961" cy="1242760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350">
                  <a:latin typeface="+mj-lt"/>
                </a:endParaRPr>
              </a:p>
            </p:txBody>
          </p:sp>
          <p:sp>
            <p:nvSpPr>
              <p:cNvPr id="40" name="Shape 5968"/>
              <p:cNvSpPr/>
              <p:nvPr/>
            </p:nvSpPr>
            <p:spPr>
              <a:xfrm flipV="1">
                <a:off x="2438244" y="2689929"/>
                <a:ext cx="2" cy="762160"/>
              </a:xfrm>
              <a:prstGeom prst="line">
                <a:avLst/>
              </a:prstGeom>
              <a:ln w="6350">
                <a:solidFill>
                  <a:srgbClr val="A6A6A6"/>
                </a:solidFill>
                <a:miter lim="400000"/>
                <a:tailEnd type="triangle"/>
              </a:ln>
            </p:spPr>
            <p:txBody>
              <a:bodyPr lIns="0" tIns="0" rIns="0" bIns="0"/>
              <a:lstStyle/>
              <a:p>
                <a:pPr defTabSz="3429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900">
                  <a:latin typeface="+mj-lt"/>
                </a:endParaRPr>
              </a:p>
            </p:txBody>
          </p:sp>
          <p:sp>
            <p:nvSpPr>
              <p:cNvPr id="42" name="Shape 5988"/>
              <p:cNvSpPr/>
              <p:nvPr/>
            </p:nvSpPr>
            <p:spPr>
              <a:xfrm>
                <a:off x="2235652" y="3418107"/>
                <a:ext cx="405183" cy="395259"/>
              </a:xfrm>
              <a:prstGeom prst="diamond">
                <a:avLst/>
              </a:prstGeom>
              <a:solidFill>
                <a:srgbClr val="9F785B"/>
              </a:solidFill>
              <a:ln w="12700">
                <a:miter lim="400000"/>
              </a:ln>
            </p:spPr>
            <p:txBody>
              <a:bodyPr lIns="34289" rIns="34289" anchor="ctr"/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350">
                  <a:latin typeface="+mj-lt"/>
                </a:endParaRPr>
              </a:p>
            </p:txBody>
          </p:sp>
          <p:sp>
            <p:nvSpPr>
              <p:cNvPr id="43" name="Shape 6003"/>
              <p:cNvSpPr/>
              <p:nvPr/>
            </p:nvSpPr>
            <p:spPr>
              <a:xfrm>
                <a:off x="1801263" y="1447171"/>
                <a:ext cx="1273961" cy="1242760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350">
                  <a:latin typeface="+mj-lt"/>
                </a:endParaRPr>
              </a:p>
            </p:txBody>
          </p:sp>
          <p:sp>
            <p:nvSpPr>
              <p:cNvPr id="50" name="Shape 5969"/>
              <p:cNvSpPr/>
              <p:nvPr/>
            </p:nvSpPr>
            <p:spPr>
              <a:xfrm>
                <a:off x="5085523" y="3807075"/>
                <a:ext cx="2" cy="737994"/>
              </a:xfrm>
              <a:prstGeom prst="line">
                <a:avLst/>
              </a:prstGeom>
              <a:ln w="6350">
                <a:solidFill>
                  <a:srgbClr val="A6A6A6"/>
                </a:solidFill>
                <a:miter lim="400000"/>
                <a:tailEnd type="triangle"/>
              </a:ln>
            </p:spPr>
            <p:txBody>
              <a:bodyPr lIns="0" tIns="0" rIns="0" bIns="0"/>
              <a:lstStyle/>
              <a:p>
                <a:pPr defTabSz="3429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900">
                  <a:latin typeface="+mj-lt"/>
                </a:endParaRPr>
              </a:p>
            </p:txBody>
          </p:sp>
          <p:sp>
            <p:nvSpPr>
              <p:cNvPr id="53" name="Shape 5989"/>
              <p:cNvSpPr/>
              <p:nvPr/>
            </p:nvSpPr>
            <p:spPr>
              <a:xfrm>
                <a:off x="4882931" y="3418107"/>
                <a:ext cx="405183" cy="395259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34289" rIns="34289" anchor="ctr"/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350">
                  <a:latin typeface="+mj-lt"/>
                </a:endParaRPr>
              </a:p>
            </p:txBody>
          </p:sp>
          <p:sp>
            <p:nvSpPr>
              <p:cNvPr id="54" name="Shape 6013"/>
              <p:cNvSpPr/>
              <p:nvPr/>
            </p:nvSpPr>
            <p:spPr>
              <a:xfrm>
                <a:off x="4448542" y="4593580"/>
                <a:ext cx="1273961" cy="1242760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350">
                  <a:latin typeface="+mj-lt"/>
                </a:endParaRPr>
              </a:p>
            </p:txBody>
          </p:sp>
        </p:grpSp>
        <p:pic>
          <p:nvPicPr>
            <p:cNvPr id="23" name="Picture 2" descr="Resultado de imagen para liquidez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14" r="34566"/>
            <a:stretch/>
          </p:blipFill>
          <p:spPr bwMode="auto">
            <a:xfrm>
              <a:off x="1990750" y="1205964"/>
              <a:ext cx="1425566" cy="1187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Resultado de imagen para jerarquia financier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906" y="4677490"/>
              <a:ext cx="1407035" cy="1028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Imagen relacionad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6474" y="1175703"/>
              <a:ext cx="1392034" cy="1184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Shape 5983"/>
          <p:cNvSpPr/>
          <p:nvPr/>
        </p:nvSpPr>
        <p:spPr>
          <a:xfrm>
            <a:off x="4042486" y="1058588"/>
            <a:ext cx="4428984" cy="20082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 numCol="1" anchor="t">
            <a:spAutoFit/>
          </a:bodyPr>
          <a:lstStyle/>
          <a:p>
            <a:pPr lvl="0" algn="just"/>
            <a:r>
              <a:rPr lang="es-ES" dirty="0" smtClean="0">
                <a:solidFill>
                  <a:srgbClr val="F2F2F2">
                    <a:lumMod val="10000"/>
                  </a:srgbClr>
                </a:solidFill>
                <a:latin typeface="Calibri" panose="020F0502020204030204" pitchFamily="34" charset="0"/>
              </a:rPr>
              <a:t>No </a:t>
            </a:r>
            <a:r>
              <a:rPr lang="es-ES" dirty="0">
                <a:solidFill>
                  <a:srgbClr val="F2F2F2">
                    <a:lumMod val="10000"/>
                  </a:srgbClr>
                </a:solidFill>
                <a:latin typeface="Calibri" panose="020F0502020204030204" pitchFamily="34" charset="0"/>
              </a:rPr>
              <a:t>existen asociaciones y relaciones significativas entre las variables financieras de las Pymes analizadas, ya que, no son organizaciones formales y son heterogéneas entre sí, aun perteneciendo al mismo sector de manufactura, por ende, existen otras variables externas no </a:t>
            </a:r>
            <a:r>
              <a:rPr lang="es-ES" dirty="0" smtClean="0">
                <a:solidFill>
                  <a:srgbClr val="F2F2F2">
                    <a:lumMod val="10000"/>
                  </a:srgbClr>
                </a:solidFill>
                <a:latin typeface="Calibri" panose="020F0502020204030204" pitchFamily="34" charset="0"/>
              </a:rPr>
              <a:t>visibles.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3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o 43"/>
          <p:cNvGrpSpPr/>
          <p:nvPr/>
        </p:nvGrpSpPr>
        <p:grpSpPr>
          <a:xfrm>
            <a:off x="190550" y="130815"/>
            <a:ext cx="4186950" cy="633890"/>
            <a:chOff x="201809" y="167228"/>
            <a:chExt cx="3176865" cy="830939"/>
          </a:xfrm>
        </p:grpSpPr>
        <p:grpSp>
          <p:nvGrpSpPr>
            <p:cNvPr id="45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48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9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46" name="TextBox 18"/>
            <p:cNvSpPr txBox="1"/>
            <p:nvPr/>
          </p:nvSpPr>
          <p:spPr>
            <a:xfrm>
              <a:off x="1349172" y="225201"/>
              <a:ext cx="1858768" cy="7375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s-EC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RECOMENDACIONES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213049" y="369016"/>
              <a:ext cx="677339" cy="416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 7</a:t>
              </a:r>
              <a:endParaRPr lang="es-ES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7" name="Freeform 53"/>
          <p:cNvSpPr>
            <a:spLocks noChangeArrowheads="1"/>
          </p:cNvSpPr>
          <p:nvPr/>
        </p:nvSpPr>
        <p:spPr bwMode="auto">
          <a:xfrm>
            <a:off x="743290" y="1354561"/>
            <a:ext cx="2437172" cy="4633874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675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8" name="Freeform 53"/>
          <p:cNvSpPr>
            <a:spLocks noChangeArrowheads="1"/>
          </p:cNvSpPr>
          <p:nvPr/>
        </p:nvSpPr>
        <p:spPr bwMode="auto">
          <a:xfrm>
            <a:off x="4630182" y="1340768"/>
            <a:ext cx="2437172" cy="4633874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675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1" name="Freeform 53"/>
          <p:cNvSpPr>
            <a:spLocks noChangeArrowheads="1"/>
          </p:cNvSpPr>
          <p:nvPr/>
        </p:nvSpPr>
        <p:spPr bwMode="auto">
          <a:xfrm>
            <a:off x="8543478" y="1340768"/>
            <a:ext cx="2437172" cy="4633874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675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51" name="Shape 6003"/>
          <p:cNvSpPr/>
          <p:nvPr/>
        </p:nvSpPr>
        <p:spPr>
          <a:xfrm>
            <a:off x="5270332" y="828882"/>
            <a:ext cx="1185460" cy="5256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Shape 6003"/>
          <p:cNvSpPr/>
          <p:nvPr/>
        </p:nvSpPr>
        <p:spPr>
          <a:xfrm>
            <a:off x="9169334" y="826351"/>
            <a:ext cx="1185460" cy="5256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Shape 6003"/>
          <p:cNvSpPr/>
          <p:nvPr/>
        </p:nvSpPr>
        <p:spPr>
          <a:xfrm>
            <a:off x="1323910" y="869140"/>
            <a:ext cx="1185460" cy="4873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671302" y="1556792"/>
            <a:ext cx="218152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C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EVA es indicador que debería ser calculado y analizado por las empresas, para determinar los factores que están ayudando a construir valor y potenciarlos y cuales no contribuyen para tomar medidas correctivas que permitan su mejora.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656586" y="1352030"/>
            <a:ext cx="230364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C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empresas deberían reducir los plazos de las </a:t>
            </a:r>
            <a:r>
              <a:rPr lang="es-EC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ventas, establecer </a:t>
            </a:r>
            <a:r>
              <a:rPr lang="es-EC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estrategias de venta para generar la pronta salida de mercadería y negociar tiempos de pagos más acorde a los flujos de efectivo de las empresas para mejorar los indicadores de actividad.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43290" y="1556791"/>
            <a:ext cx="23150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C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pequeñas y medianas empresas del sector manufacturero deberían utilizar el excedente de sus recursos en proyectos inversión o crecimiento, cuidando los niveles adecuados de liquidez mínima para el cumplimiento de sus obligaciones a corto y largo plazo.</a:t>
            </a:r>
          </a:p>
        </p:txBody>
      </p:sp>
      <p:pic>
        <p:nvPicPr>
          <p:cNvPr id="55" name="Picture 8" descr="Resultado de imagen para icono polÃ­tica financie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150" y="2288332"/>
            <a:ext cx="1369373" cy="136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Resultado de imagen para DIBUJO DE BOLSA DE DINERO FONDO TRANSPARE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659" y="2636912"/>
            <a:ext cx="1272680" cy="113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02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o 43"/>
          <p:cNvGrpSpPr/>
          <p:nvPr/>
        </p:nvGrpSpPr>
        <p:grpSpPr>
          <a:xfrm>
            <a:off x="190550" y="57557"/>
            <a:ext cx="4186950" cy="761385"/>
            <a:chOff x="201809" y="167228"/>
            <a:chExt cx="3176865" cy="830939"/>
          </a:xfrm>
        </p:grpSpPr>
        <p:grpSp>
          <p:nvGrpSpPr>
            <p:cNvPr id="45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48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9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46" name="TextBox 18"/>
            <p:cNvSpPr txBox="1"/>
            <p:nvPr/>
          </p:nvSpPr>
          <p:spPr>
            <a:xfrm>
              <a:off x="1336658" y="213926"/>
              <a:ext cx="1858768" cy="7375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s-EC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RECOMENDACIONES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213049" y="369016"/>
              <a:ext cx="677339" cy="416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 7</a:t>
              </a:r>
              <a:endParaRPr lang="es-ES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7" name="Freeform 53"/>
          <p:cNvSpPr>
            <a:spLocks noChangeArrowheads="1"/>
          </p:cNvSpPr>
          <p:nvPr/>
        </p:nvSpPr>
        <p:spPr bwMode="auto">
          <a:xfrm>
            <a:off x="2583733" y="1484784"/>
            <a:ext cx="2437172" cy="4633874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chemeClr val="bg1"/>
          </a:solidFill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675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1" name="Freeform 53"/>
          <p:cNvSpPr>
            <a:spLocks noChangeArrowheads="1"/>
          </p:cNvSpPr>
          <p:nvPr/>
        </p:nvSpPr>
        <p:spPr bwMode="auto">
          <a:xfrm>
            <a:off x="7175326" y="1484784"/>
            <a:ext cx="2437172" cy="4633874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675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2" name="Shape 6003"/>
          <p:cNvSpPr/>
          <p:nvPr/>
        </p:nvSpPr>
        <p:spPr>
          <a:xfrm>
            <a:off x="3192040" y="959105"/>
            <a:ext cx="1185460" cy="5256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hape 6003"/>
          <p:cNvSpPr/>
          <p:nvPr/>
        </p:nvSpPr>
        <p:spPr>
          <a:xfrm>
            <a:off x="7751390" y="959105"/>
            <a:ext cx="1185460" cy="525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260129" y="1844824"/>
            <a:ext cx="2267566" cy="316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C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variables de liquidez y endeudamiento no se ajustan a una ecuación lineal, por lo que se recomienda utilizar otra función que podría ajustarse a la investigación, por la manera en que se dispersan los datos.</a:t>
            </a:r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2" r="17492"/>
          <a:stretch/>
        </p:blipFill>
        <p:spPr bwMode="auto">
          <a:xfrm>
            <a:off x="5044693" y="2708920"/>
            <a:ext cx="2088232" cy="168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701740" y="1844824"/>
            <a:ext cx="21660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C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liquidez y el endeudamiento son variables importantes en el estudio de la situación </a:t>
            </a:r>
            <a:r>
              <a:rPr lang="es-EC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financiera, realizar </a:t>
            </a:r>
            <a:r>
              <a:rPr lang="es-EC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estudio por separado de las variables mencionadas por la falta de relación de las mismas.</a:t>
            </a:r>
          </a:p>
        </p:txBody>
      </p:sp>
      <p:pic>
        <p:nvPicPr>
          <p:cNvPr id="2052" name="Picture 4" descr="Resultado de imagen para INVESTIGACIÃ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4" y="2816932"/>
            <a:ext cx="217624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44849" t="-1" b="49082"/>
          <a:stretch/>
        </p:blipFill>
        <p:spPr>
          <a:xfrm>
            <a:off x="9767614" y="2060848"/>
            <a:ext cx="2422799" cy="233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3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GRACI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8" b="3253"/>
          <a:stretch/>
        </p:blipFill>
        <p:spPr bwMode="auto">
          <a:xfrm>
            <a:off x="982638" y="764704"/>
            <a:ext cx="1008112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6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7014" y="2744924"/>
            <a:ext cx="5184576" cy="1152128"/>
          </a:xfrm>
        </p:spPr>
        <p:txBody>
          <a:bodyPr/>
          <a:lstStyle/>
          <a:p>
            <a:pPr algn="ctr"/>
            <a:r>
              <a:rPr lang="es-EC" sz="4400" i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OBJETIVOS</a:t>
            </a:r>
            <a:endParaRPr lang="es-EC" sz="4400" i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206774" y="332656"/>
            <a:ext cx="1296144" cy="4824536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41500" i="0" dirty="0">
                <a:solidFill>
                  <a:schemeClr val="bg1"/>
                </a:solidFill>
                <a:effectLst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3152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upo 57"/>
          <p:cNvGrpSpPr/>
          <p:nvPr/>
        </p:nvGrpSpPr>
        <p:grpSpPr>
          <a:xfrm>
            <a:off x="190550" y="277226"/>
            <a:ext cx="3176865" cy="830939"/>
            <a:chOff x="201809" y="167228"/>
            <a:chExt cx="3176865" cy="830939"/>
          </a:xfrm>
        </p:grpSpPr>
        <p:grpSp>
          <p:nvGrpSpPr>
            <p:cNvPr id="59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62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3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60" name="TextBox 18"/>
            <p:cNvSpPr txBox="1"/>
            <p:nvPr/>
          </p:nvSpPr>
          <p:spPr>
            <a:xfrm>
              <a:off x="1336658" y="228756"/>
              <a:ext cx="185876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OBJETIVO</a:t>
              </a:r>
              <a:r>
                <a:rPr lang="en-US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GENERAL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CuadroTexto 60"/>
            <p:cNvSpPr txBox="1"/>
            <p:nvPr/>
          </p:nvSpPr>
          <p:spPr>
            <a:xfrm>
              <a:off x="255202" y="382642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2</a:t>
              </a:r>
              <a:endParaRPr lang="es-ES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4" name="Text Placeholder 32"/>
          <p:cNvSpPr txBox="1">
            <a:spLocks/>
          </p:cNvSpPr>
          <p:nvPr/>
        </p:nvSpPr>
        <p:spPr>
          <a:xfrm>
            <a:off x="1316613" y="1916832"/>
            <a:ext cx="5498674" cy="20882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85766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Analizar el </a:t>
            </a:r>
            <a:r>
              <a:rPr lang="es-ES" sz="1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nivel de endeudamiento </a:t>
            </a:r>
            <a:r>
              <a:rPr lang="es-ES" sz="1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y su incidencia en la </a:t>
            </a:r>
            <a:r>
              <a:rPr lang="es-ES" sz="1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liquidez</a:t>
            </a:r>
            <a:r>
              <a:rPr lang="es-ES" sz="1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 de las pequeñas y medianas empresas manufactureras de Sangolquí en el período 2012-2017; para determinar un modelo estadístico entre ambas variables</a:t>
            </a:r>
            <a:r>
              <a:rPr lang="es-ES" sz="1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.</a:t>
            </a:r>
            <a:endParaRPr lang="es-ES" sz="1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 defTabSz="685766"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2C3E5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318" y="1556792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3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upo 57"/>
          <p:cNvGrpSpPr/>
          <p:nvPr/>
        </p:nvGrpSpPr>
        <p:grpSpPr>
          <a:xfrm>
            <a:off x="190550" y="277226"/>
            <a:ext cx="3176865" cy="830939"/>
            <a:chOff x="201809" y="167228"/>
            <a:chExt cx="3176865" cy="830939"/>
          </a:xfrm>
        </p:grpSpPr>
        <p:grpSp>
          <p:nvGrpSpPr>
            <p:cNvPr id="59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62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3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60" name="TextBox 18"/>
            <p:cNvSpPr txBox="1"/>
            <p:nvPr/>
          </p:nvSpPr>
          <p:spPr>
            <a:xfrm>
              <a:off x="1336658" y="228756"/>
              <a:ext cx="185876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OBJETIVOS</a:t>
              </a:r>
              <a:r>
                <a:rPr lang="en-US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ESPECÍFICOS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CuadroTexto 60"/>
            <p:cNvSpPr txBox="1"/>
            <p:nvPr/>
          </p:nvSpPr>
          <p:spPr>
            <a:xfrm>
              <a:off x="218997" y="382642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2</a:t>
              </a:r>
              <a:endParaRPr lang="es-ES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595393" y="1106506"/>
            <a:ext cx="11055299" cy="4571459"/>
            <a:chOff x="573198" y="775592"/>
            <a:chExt cx="11055299" cy="4571459"/>
          </a:xfrm>
        </p:grpSpPr>
        <p:grpSp>
          <p:nvGrpSpPr>
            <p:cNvPr id="11265" name="Grupo 11264"/>
            <p:cNvGrpSpPr/>
            <p:nvPr/>
          </p:nvGrpSpPr>
          <p:grpSpPr>
            <a:xfrm>
              <a:off x="573198" y="775592"/>
              <a:ext cx="10966039" cy="4571459"/>
              <a:chOff x="350497" y="1319155"/>
              <a:chExt cx="10966039" cy="4007272"/>
            </a:xfrm>
          </p:grpSpPr>
          <p:grpSp>
            <p:nvGrpSpPr>
              <p:cNvPr id="69" name="Grupo 68"/>
              <p:cNvGrpSpPr/>
              <p:nvPr/>
            </p:nvGrpSpPr>
            <p:grpSpPr>
              <a:xfrm>
                <a:off x="3840282" y="1319155"/>
                <a:ext cx="7476254" cy="3659258"/>
                <a:chOff x="2861168" y="1777592"/>
                <a:chExt cx="4966603" cy="2207472"/>
              </a:xfrm>
            </p:grpSpPr>
            <p:sp>
              <p:nvSpPr>
                <p:cNvPr id="70" name="Shape 267"/>
                <p:cNvSpPr/>
                <p:nvPr/>
              </p:nvSpPr>
              <p:spPr>
                <a:xfrm>
                  <a:off x="3942095" y="2385672"/>
                  <a:ext cx="633494" cy="385378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r>
                    <a:rPr lang="en-US" sz="2400" b="1" dirty="0">
                      <a:latin typeface="+mj-lt"/>
                    </a:rPr>
                    <a:t>01</a:t>
                  </a:r>
                  <a:endParaRPr sz="2400" b="1" dirty="0">
                    <a:latin typeface="+mj-lt"/>
                  </a:endParaRPr>
                </a:p>
              </p:txBody>
            </p:sp>
            <p:sp>
              <p:nvSpPr>
                <p:cNvPr id="71" name="Shape 273"/>
                <p:cNvSpPr/>
                <p:nvPr/>
              </p:nvSpPr>
              <p:spPr>
                <a:xfrm>
                  <a:off x="2861168" y="3623452"/>
                  <a:ext cx="633494" cy="361612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r>
                    <a:rPr lang="en-US" sz="2400" b="1" dirty="0" smtClean="0">
                      <a:latin typeface="+mj-lt"/>
                    </a:rPr>
                    <a:t>04</a:t>
                  </a:r>
                  <a:endParaRPr sz="2400" b="1" dirty="0">
                    <a:latin typeface="+mj-lt"/>
                  </a:endParaRPr>
                </a:p>
              </p:txBody>
            </p:sp>
            <p:sp>
              <p:nvSpPr>
                <p:cNvPr id="76" name="Shape 208"/>
                <p:cNvSpPr/>
                <p:nvPr/>
              </p:nvSpPr>
              <p:spPr>
                <a:xfrm>
                  <a:off x="3343560" y="1777592"/>
                  <a:ext cx="2236030" cy="47605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34289" tIns="34289" rIns="34289" bIns="34289" numCol="1" anchor="t">
                  <a:spAutoFit/>
                </a:bodyPr>
                <a:lstStyle/>
                <a:p>
                  <a:r>
                    <a:rPr lang="es-ES" dirty="0" smtClean="0">
                      <a:solidFill>
                        <a:schemeClr val="bg2">
                          <a:lumMod val="10000"/>
                        </a:schemeClr>
                      </a:solidFill>
                      <a:latin typeface="Calibri" panose="020F0502020204030204" pitchFamily="34" charset="0"/>
                    </a:rPr>
                    <a:t>Establecer </a:t>
                  </a:r>
                  <a:r>
                    <a:rPr lang="es-ES" dirty="0">
                      <a:solidFill>
                        <a:schemeClr val="bg2">
                          <a:lumMod val="10000"/>
                        </a:schemeClr>
                      </a:solidFill>
                      <a:latin typeface="Calibri" panose="020F0502020204030204" pitchFamily="34" charset="0"/>
                    </a:rPr>
                    <a:t>el marco teórico mediante la revisión literaria de estudios relacionados</a:t>
                  </a:r>
                  <a:r>
                    <a:rPr lang="en-US" dirty="0" smtClean="0">
                      <a:solidFill>
                        <a:srgbClr val="808080"/>
                      </a:solidFill>
                      <a:latin typeface="Calibri" panose="020F0502020204030204" pitchFamily="34" charset="0"/>
                    </a:rPr>
                    <a:t>.</a:t>
                  </a:r>
                  <a:endParaRPr dirty="0">
                    <a:solidFill>
                      <a:srgbClr val="80808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4" name="Shape 208"/>
                <p:cNvSpPr/>
                <p:nvPr/>
              </p:nvSpPr>
              <p:spPr>
                <a:xfrm>
                  <a:off x="5828250" y="2485556"/>
                  <a:ext cx="1999521" cy="76901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34289" tIns="34289" rIns="34289" bIns="34289" numCol="1" anchor="t">
                  <a:spAutoFit/>
                </a:bodyPr>
                <a:lstStyle/>
                <a:p>
                  <a:pPr algn="just"/>
                  <a:r>
                    <a:rPr lang="es-ES" dirty="0" smtClean="0">
                      <a:solidFill>
                        <a:schemeClr val="bg2">
                          <a:lumMod val="10000"/>
                        </a:schemeClr>
                      </a:solidFill>
                      <a:latin typeface="Calibri" panose="020F0502020204030204" pitchFamily="34" charset="0"/>
                    </a:rPr>
                    <a:t>Realizar </a:t>
                  </a:r>
                  <a:r>
                    <a:rPr lang="es-ES" dirty="0">
                      <a:solidFill>
                        <a:schemeClr val="bg2">
                          <a:lumMod val="10000"/>
                        </a:schemeClr>
                      </a:solidFill>
                      <a:latin typeface="Calibri" panose="020F0502020204030204" pitchFamily="34" charset="0"/>
                    </a:rPr>
                    <a:t>un análisis de correlación endeudamiento-liquidez, para realizar una contrastación con los objetivos e hipótesis</a:t>
                  </a:r>
                  <a:r>
                    <a:rPr lang="es-ES" dirty="0" smtClean="0">
                      <a:solidFill>
                        <a:schemeClr val="bg2">
                          <a:lumMod val="10000"/>
                        </a:schemeClr>
                      </a:solidFill>
                      <a:latin typeface="Calibri" panose="020F0502020204030204" pitchFamily="34" charset="0"/>
                    </a:rPr>
                    <a:t>.</a:t>
                  </a:r>
                  <a:endParaRPr dirty="0">
                    <a:solidFill>
                      <a:srgbClr val="808080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78" name="Grupo 77"/>
              <p:cNvGrpSpPr/>
              <p:nvPr/>
            </p:nvGrpSpPr>
            <p:grpSpPr>
              <a:xfrm>
                <a:off x="350497" y="2465009"/>
                <a:ext cx="7671924" cy="2861418"/>
                <a:chOff x="2019803" y="2415976"/>
                <a:chExt cx="4368608" cy="1731992"/>
              </a:xfrm>
            </p:grpSpPr>
            <p:sp>
              <p:nvSpPr>
                <p:cNvPr id="79" name="Shape 270"/>
                <p:cNvSpPr/>
                <p:nvPr/>
              </p:nvSpPr>
              <p:spPr>
                <a:xfrm>
                  <a:off x="4031680" y="2719210"/>
                  <a:ext cx="537823" cy="392369"/>
                </a:xfrm>
                <a:prstGeom prst="rect">
                  <a:avLst/>
                </a:pr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r>
                    <a:rPr lang="en-US" sz="2400" b="1">
                      <a:latin typeface="+mj-lt"/>
                    </a:rPr>
                    <a:t>02</a:t>
                  </a:r>
                  <a:endParaRPr sz="2400" b="1">
                    <a:latin typeface="+mj-lt"/>
                  </a:endParaRPr>
                </a:p>
              </p:txBody>
            </p:sp>
            <p:sp>
              <p:nvSpPr>
                <p:cNvPr id="80" name="Shape 279"/>
                <p:cNvSpPr/>
                <p:nvPr/>
              </p:nvSpPr>
              <p:spPr>
                <a:xfrm>
                  <a:off x="5850588" y="2722901"/>
                  <a:ext cx="537823" cy="365974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r>
                    <a:rPr lang="en-US" sz="2400" b="1" dirty="0" smtClean="0">
                      <a:latin typeface="+mj-lt"/>
                    </a:rPr>
                    <a:t>03</a:t>
                  </a:r>
                  <a:endParaRPr sz="2400" b="1" dirty="0">
                    <a:latin typeface="+mj-lt"/>
                  </a:endParaRPr>
                </a:p>
              </p:txBody>
            </p:sp>
            <p:sp>
              <p:nvSpPr>
                <p:cNvPr id="85" name="Shape 208"/>
                <p:cNvSpPr/>
                <p:nvPr/>
              </p:nvSpPr>
              <p:spPr>
                <a:xfrm>
                  <a:off x="2048687" y="2415976"/>
                  <a:ext cx="1824527" cy="80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34289" tIns="34289" rIns="34289" bIns="34289" numCol="1" anchor="t">
                  <a:spAutoFit/>
                </a:bodyPr>
                <a:lstStyle/>
                <a:p>
                  <a:pPr lvl="0" algn="just"/>
                  <a:r>
                    <a:rPr lang="es-ES" dirty="0" smtClean="0">
                      <a:solidFill>
                        <a:schemeClr val="bg2">
                          <a:lumMod val="10000"/>
                        </a:schemeClr>
                      </a:solidFill>
                      <a:latin typeface="Calibri" panose="020F0502020204030204" pitchFamily="34" charset="0"/>
                    </a:rPr>
                    <a:t>Especificar </a:t>
                  </a:r>
                  <a:r>
                    <a:rPr lang="es-ES" dirty="0">
                      <a:solidFill>
                        <a:schemeClr val="bg2">
                          <a:lumMod val="10000"/>
                        </a:schemeClr>
                      </a:solidFill>
                      <a:latin typeface="Calibri" panose="020F0502020204030204" pitchFamily="34" charset="0"/>
                    </a:rPr>
                    <a:t>la metodología para establecer la correlación de endeudamiento-liquidez de las empresas, identificando las variables dependientes e independientes.</a:t>
                  </a:r>
                </a:p>
              </p:txBody>
            </p:sp>
            <p:sp>
              <p:nvSpPr>
                <p:cNvPr id="83" name="Shape 208"/>
                <p:cNvSpPr/>
                <p:nvPr/>
              </p:nvSpPr>
              <p:spPr>
                <a:xfrm>
                  <a:off x="2019803" y="3523335"/>
                  <a:ext cx="1814343" cy="62463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34289" tIns="34289" rIns="34289" bIns="34289" numCol="1" anchor="t">
                  <a:spAutoFit/>
                </a:bodyPr>
                <a:lstStyle/>
                <a:p>
                  <a:pPr lvl="0" algn="just"/>
                  <a:r>
                    <a:rPr lang="es-ES" dirty="0" smtClean="0">
                      <a:solidFill>
                        <a:schemeClr val="bg2">
                          <a:lumMod val="10000"/>
                        </a:schemeClr>
                      </a:solidFill>
                      <a:latin typeface="Calibri" panose="020F0502020204030204" pitchFamily="34" charset="0"/>
                    </a:rPr>
                    <a:t>Diseñar </a:t>
                  </a:r>
                  <a:r>
                    <a:rPr lang="es-ES" dirty="0">
                      <a:solidFill>
                        <a:schemeClr val="bg2">
                          <a:lumMod val="10000"/>
                        </a:schemeClr>
                      </a:solidFill>
                      <a:latin typeface="Calibri" panose="020F0502020204030204" pitchFamily="34" charset="0"/>
                    </a:rPr>
                    <a:t>un modelo estadístico utilizando la información de los indicadores financieros liquidez y endeudamiento de las PYMES.</a:t>
                  </a:r>
                </a:p>
              </p:txBody>
            </p:sp>
          </p:grpSp>
          <p:grpSp>
            <p:nvGrpSpPr>
              <p:cNvPr id="91" name="Grupo 90"/>
              <p:cNvGrpSpPr/>
              <p:nvPr/>
            </p:nvGrpSpPr>
            <p:grpSpPr>
              <a:xfrm>
                <a:off x="5347037" y="3390999"/>
                <a:ext cx="1605688" cy="700383"/>
                <a:chOff x="3802262" y="2883540"/>
                <a:chExt cx="1683543" cy="975122"/>
              </a:xfrm>
            </p:grpSpPr>
            <p:sp>
              <p:nvSpPr>
                <p:cNvPr id="95" name="Freeform 93"/>
                <p:cNvSpPr>
                  <a:spLocks/>
                </p:cNvSpPr>
                <p:nvPr/>
              </p:nvSpPr>
              <p:spPr bwMode="auto">
                <a:xfrm>
                  <a:off x="4966693" y="3310975"/>
                  <a:ext cx="1191" cy="105966"/>
                </a:xfrm>
                <a:custGeom>
                  <a:avLst/>
                  <a:gdLst>
                    <a:gd name="T0" fmla="*/ 0 w 4"/>
                    <a:gd name="T1" fmla="*/ 358 h 358"/>
                    <a:gd name="T2" fmla="*/ 0 w 4"/>
                    <a:gd name="T3" fmla="*/ 4 h 358"/>
                    <a:gd name="T4" fmla="*/ 4 w 4"/>
                    <a:gd name="T5" fmla="*/ 0 h 358"/>
                    <a:gd name="T6" fmla="*/ 4 w 4"/>
                    <a:gd name="T7" fmla="*/ 354 h 358"/>
                    <a:gd name="T8" fmla="*/ 3 w 4"/>
                    <a:gd name="T9" fmla="*/ 357 h 358"/>
                    <a:gd name="T10" fmla="*/ 0 w 4"/>
                    <a:gd name="T11" fmla="*/ 358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358">
                      <a:moveTo>
                        <a:pt x="0" y="358"/>
                      </a:move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4" y="354"/>
                      </a:lnTo>
                      <a:lnTo>
                        <a:pt x="3" y="357"/>
                      </a:lnTo>
                      <a:lnTo>
                        <a:pt x="0" y="358"/>
                      </a:lnTo>
                      <a:close/>
                    </a:path>
                  </a:pathLst>
                </a:custGeom>
                <a:solidFill>
                  <a:srgbClr val="5C6D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latin typeface="+mj-lt"/>
                  </a:endParaRPr>
                </a:p>
              </p:txBody>
            </p:sp>
            <p:sp>
              <p:nvSpPr>
                <p:cNvPr id="108" name="Freeform 107"/>
                <p:cNvSpPr>
                  <a:spLocks/>
                </p:cNvSpPr>
                <p:nvPr/>
              </p:nvSpPr>
              <p:spPr bwMode="auto">
                <a:xfrm>
                  <a:off x="3802262" y="3771746"/>
                  <a:ext cx="77391" cy="86916"/>
                </a:xfrm>
                <a:custGeom>
                  <a:avLst/>
                  <a:gdLst>
                    <a:gd name="T0" fmla="*/ 1 w 259"/>
                    <a:gd name="T1" fmla="*/ 207 h 293"/>
                    <a:gd name="T2" fmla="*/ 68 w 259"/>
                    <a:gd name="T3" fmla="*/ 251 h 293"/>
                    <a:gd name="T4" fmla="*/ 140 w 259"/>
                    <a:gd name="T5" fmla="*/ 293 h 293"/>
                    <a:gd name="T6" fmla="*/ 202 w 259"/>
                    <a:gd name="T7" fmla="*/ 186 h 293"/>
                    <a:gd name="T8" fmla="*/ 259 w 259"/>
                    <a:gd name="T9" fmla="*/ 79 h 293"/>
                    <a:gd name="T10" fmla="*/ 225 w 259"/>
                    <a:gd name="T11" fmla="*/ 57 h 293"/>
                    <a:gd name="T12" fmla="*/ 175 w 259"/>
                    <a:gd name="T13" fmla="*/ 22 h 293"/>
                    <a:gd name="T14" fmla="*/ 138 w 259"/>
                    <a:gd name="T15" fmla="*/ 5 h 293"/>
                    <a:gd name="T16" fmla="*/ 119 w 259"/>
                    <a:gd name="T17" fmla="*/ 0 h 293"/>
                    <a:gd name="T18" fmla="*/ 88 w 259"/>
                    <a:gd name="T19" fmla="*/ 46 h 293"/>
                    <a:gd name="T20" fmla="*/ 36 w 259"/>
                    <a:gd name="T21" fmla="*/ 122 h 293"/>
                    <a:gd name="T22" fmla="*/ 9 w 259"/>
                    <a:gd name="T23" fmla="*/ 172 h 293"/>
                    <a:gd name="T24" fmla="*/ 0 w 259"/>
                    <a:gd name="T25" fmla="*/ 198 h 293"/>
                    <a:gd name="T26" fmla="*/ 0 w 259"/>
                    <a:gd name="T27" fmla="*/ 183 h 293"/>
                    <a:gd name="T28" fmla="*/ 1 w 259"/>
                    <a:gd name="T29" fmla="*/ 163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9" h="293">
                      <a:moveTo>
                        <a:pt x="1" y="207"/>
                      </a:moveTo>
                      <a:lnTo>
                        <a:pt x="68" y="251"/>
                      </a:lnTo>
                      <a:lnTo>
                        <a:pt x="140" y="293"/>
                      </a:lnTo>
                      <a:lnTo>
                        <a:pt x="202" y="186"/>
                      </a:lnTo>
                      <a:lnTo>
                        <a:pt x="259" y="79"/>
                      </a:lnTo>
                      <a:lnTo>
                        <a:pt x="225" y="57"/>
                      </a:lnTo>
                      <a:lnTo>
                        <a:pt x="175" y="22"/>
                      </a:lnTo>
                      <a:lnTo>
                        <a:pt x="138" y="5"/>
                      </a:lnTo>
                      <a:lnTo>
                        <a:pt x="119" y="0"/>
                      </a:lnTo>
                      <a:lnTo>
                        <a:pt x="88" y="46"/>
                      </a:lnTo>
                      <a:lnTo>
                        <a:pt x="36" y="122"/>
                      </a:lnTo>
                      <a:lnTo>
                        <a:pt x="9" y="172"/>
                      </a:lnTo>
                      <a:lnTo>
                        <a:pt x="0" y="198"/>
                      </a:lnTo>
                      <a:lnTo>
                        <a:pt x="0" y="183"/>
                      </a:lnTo>
                      <a:lnTo>
                        <a:pt x="1" y="163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latin typeface="+mj-lt"/>
                  </a:endParaRPr>
                </a:p>
              </p:txBody>
            </p:sp>
            <p:sp>
              <p:nvSpPr>
                <p:cNvPr id="120" name="Freeform 306"/>
                <p:cNvSpPr>
                  <a:spLocks/>
                </p:cNvSpPr>
                <p:nvPr/>
              </p:nvSpPr>
              <p:spPr bwMode="auto">
                <a:xfrm>
                  <a:off x="5052418" y="3205009"/>
                  <a:ext cx="9525" cy="3572"/>
                </a:xfrm>
                <a:custGeom>
                  <a:avLst/>
                  <a:gdLst>
                    <a:gd name="T0" fmla="*/ 0 w 33"/>
                    <a:gd name="T1" fmla="*/ 9 h 9"/>
                    <a:gd name="T2" fmla="*/ 16 w 33"/>
                    <a:gd name="T3" fmla="*/ 3 h 9"/>
                    <a:gd name="T4" fmla="*/ 33 w 33"/>
                    <a:gd name="T5" fmla="*/ 0 h 9"/>
                    <a:gd name="T6" fmla="*/ 29 w 33"/>
                    <a:gd name="T7" fmla="*/ 2 h 9"/>
                    <a:gd name="T8" fmla="*/ 24 w 33"/>
                    <a:gd name="T9" fmla="*/ 3 h 9"/>
                    <a:gd name="T10" fmla="*/ 13 w 33"/>
                    <a:gd name="T11" fmla="*/ 7 h 9"/>
                    <a:gd name="T12" fmla="*/ 0 w 33"/>
                    <a:gd name="T1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9">
                      <a:moveTo>
                        <a:pt x="0" y="9"/>
                      </a:moveTo>
                      <a:lnTo>
                        <a:pt x="16" y="3"/>
                      </a:lnTo>
                      <a:lnTo>
                        <a:pt x="33" y="0"/>
                      </a:lnTo>
                      <a:lnTo>
                        <a:pt x="29" y="2"/>
                      </a:lnTo>
                      <a:lnTo>
                        <a:pt x="24" y="3"/>
                      </a:lnTo>
                      <a:lnTo>
                        <a:pt x="13" y="7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latin typeface="+mj-lt"/>
                  </a:endParaRPr>
                </a:p>
              </p:txBody>
            </p:sp>
            <p:sp>
              <p:nvSpPr>
                <p:cNvPr id="121" name="Freeform 307"/>
                <p:cNvSpPr>
                  <a:spLocks/>
                </p:cNvSpPr>
                <p:nvPr/>
              </p:nvSpPr>
              <p:spPr bwMode="auto">
                <a:xfrm>
                  <a:off x="5086946" y="3200246"/>
                  <a:ext cx="2381" cy="2381"/>
                </a:xfrm>
                <a:custGeom>
                  <a:avLst/>
                  <a:gdLst>
                    <a:gd name="T0" fmla="*/ 0 w 6"/>
                    <a:gd name="T1" fmla="*/ 7 h 7"/>
                    <a:gd name="T2" fmla="*/ 0 w 6"/>
                    <a:gd name="T3" fmla="*/ 6 h 7"/>
                    <a:gd name="T4" fmla="*/ 0 w 6"/>
                    <a:gd name="T5" fmla="*/ 4 h 7"/>
                    <a:gd name="T6" fmla="*/ 4 w 6"/>
                    <a:gd name="T7" fmla="*/ 2 h 7"/>
                    <a:gd name="T8" fmla="*/ 6 w 6"/>
                    <a:gd name="T9" fmla="*/ 0 h 7"/>
                    <a:gd name="T10" fmla="*/ 0 w 6"/>
                    <a:gd name="T11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7">
                      <a:moveTo>
                        <a:pt x="0" y="7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latin typeface="+mj-lt"/>
                  </a:endParaRPr>
                </a:p>
              </p:txBody>
            </p:sp>
            <p:sp>
              <p:nvSpPr>
                <p:cNvPr id="122" name="Freeform 313"/>
                <p:cNvSpPr>
                  <a:spLocks/>
                </p:cNvSpPr>
                <p:nvPr/>
              </p:nvSpPr>
              <p:spPr bwMode="auto">
                <a:xfrm>
                  <a:off x="5052418" y="2883540"/>
                  <a:ext cx="433387" cy="428625"/>
                </a:xfrm>
                <a:custGeom>
                  <a:avLst/>
                  <a:gdLst>
                    <a:gd name="T0" fmla="*/ 0 w 1456"/>
                    <a:gd name="T1" fmla="*/ 1437 h 1437"/>
                    <a:gd name="T2" fmla="*/ 0 w 1456"/>
                    <a:gd name="T3" fmla="*/ 1088 h 1437"/>
                    <a:gd name="T4" fmla="*/ 1 w 1456"/>
                    <a:gd name="T5" fmla="*/ 1088 h 1437"/>
                    <a:gd name="T6" fmla="*/ 14 w 1456"/>
                    <a:gd name="T7" fmla="*/ 1086 h 1437"/>
                    <a:gd name="T8" fmla="*/ 25 w 1456"/>
                    <a:gd name="T9" fmla="*/ 1082 h 1437"/>
                    <a:gd name="T10" fmla="*/ 30 w 1456"/>
                    <a:gd name="T11" fmla="*/ 1081 h 1437"/>
                    <a:gd name="T12" fmla="*/ 34 w 1456"/>
                    <a:gd name="T13" fmla="*/ 1079 h 1437"/>
                    <a:gd name="T14" fmla="*/ 38 w 1456"/>
                    <a:gd name="T15" fmla="*/ 1078 h 1437"/>
                    <a:gd name="T16" fmla="*/ 40 w 1456"/>
                    <a:gd name="T17" fmla="*/ 1078 h 1437"/>
                    <a:gd name="T18" fmla="*/ 47 w 1456"/>
                    <a:gd name="T19" fmla="*/ 1079 h 1437"/>
                    <a:gd name="T20" fmla="*/ 53 w 1456"/>
                    <a:gd name="T21" fmla="*/ 1079 h 1437"/>
                    <a:gd name="T22" fmla="*/ 58 w 1456"/>
                    <a:gd name="T23" fmla="*/ 1081 h 1437"/>
                    <a:gd name="T24" fmla="*/ 64 w 1456"/>
                    <a:gd name="T25" fmla="*/ 1081 h 1437"/>
                    <a:gd name="T26" fmla="*/ 84 w 1456"/>
                    <a:gd name="T27" fmla="*/ 1079 h 1437"/>
                    <a:gd name="T28" fmla="*/ 117 w 1456"/>
                    <a:gd name="T29" fmla="*/ 1066 h 1437"/>
                    <a:gd name="T30" fmla="*/ 117 w 1456"/>
                    <a:gd name="T31" fmla="*/ 1068 h 1437"/>
                    <a:gd name="T32" fmla="*/ 117 w 1456"/>
                    <a:gd name="T33" fmla="*/ 1069 h 1437"/>
                    <a:gd name="T34" fmla="*/ 123 w 1456"/>
                    <a:gd name="T35" fmla="*/ 1062 h 1437"/>
                    <a:gd name="T36" fmla="*/ 166 w 1456"/>
                    <a:gd name="T37" fmla="*/ 1040 h 1437"/>
                    <a:gd name="T38" fmla="*/ 224 w 1456"/>
                    <a:gd name="T39" fmla="*/ 999 h 1437"/>
                    <a:gd name="T40" fmla="*/ 227 w 1456"/>
                    <a:gd name="T41" fmla="*/ 990 h 1437"/>
                    <a:gd name="T42" fmla="*/ 228 w 1456"/>
                    <a:gd name="T43" fmla="*/ 980 h 1437"/>
                    <a:gd name="T44" fmla="*/ 1456 w 1456"/>
                    <a:gd name="T45" fmla="*/ 0 h 1437"/>
                    <a:gd name="T46" fmla="*/ 1456 w 1456"/>
                    <a:gd name="T47" fmla="*/ 44 h 1437"/>
                    <a:gd name="T48" fmla="*/ 187 w 1456"/>
                    <a:gd name="T49" fmla="*/ 1091 h 1437"/>
                    <a:gd name="T50" fmla="*/ 197 w 1456"/>
                    <a:gd name="T51" fmla="*/ 1114 h 1437"/>
                    <a:gd name="T52" fmla="*/ 217 w 1456"/>
                    <a:gd name="T53" fmla="*/ 1177 h 1437"/>
                    <a:gd name="T54" fmla="*/ 230 w 1456"/>
                    <a:gd name="T55" fmla="*/ 1249 h 1437"/>
                    <a:gd name="T56" fmla="*/ 231 w 1456"/>
                    <a:gd name="T57" fmla="*/ 1318 h 1437"/>
                    <a:gd name="T58" fmla="*/ 224 w 1456"/>
                    <a:gd name="T59" fmla="*/ 1348 h 1437"/>
                    <a:gd name="T60" fmla="*/ 213 w 1456"/>
                    <a:gd name="T61" fmla="*/ 1355 h 1437"/>
                    <a:gd name="T62" fmla="*/ 201 w 1456"/>
                    <a:gd name="T63" fmla="*/ 1363 h 1437"/>
                    <a:gd name="T64" fmla="*/ 196 w 1456"/>
                    <a:gd name="T65" fmla="*/ 1367 h 1437"/>
                    <a:gd name="T66" fmla="*/ 187 w 1456"/>
                    <a:gd name="T67" fmla="*/ 1374 h 1437"/>
                    <a:gd name="T68" fmla="*/ 179 w 1456"/>
                    <a:gd name="T69" fmla="*/ 1379 h 1437"/>
                    <a:gd name="T70" fmla="*/ 175 w 1456"/>
                    <a:gd name="T71" fmla="*/ 1381 h 1437"/>
                    <a:gd name="T72" fmla="*/ 154 w 1456"/>
                    <a:gd name="T73" fmla="*/ 1394 h 1437"/>
                    <a:gd name="T74" fmla="*/ 138 w 1456"/>
                    <a:gd name="T75" fmla="*/ 1403 h 1437"/>
                    <a:gd name="T76" fmla="*/ 112 w 1456"/>
                    <a:gd name="T77" fmla="*/ 1416 h 1437"/>
                    <a:gd name="T78" fmla="*/ 75 w 1456"/>
                    <a:gd name="T79" fmla="*/ 1429 h 1437"/>
                    <a:gd name="T80" fmla="*/ 64 w 1456"/>
                    <a:gd name="T81" fmla="*/ 1429 h 1437"/>
                    <a:gd name="T82" fmla="*/ 58 w 1456"/>
                    <a:gd name="T83" fmla="*/ 1429 h 1437"/>
                    <a:gd name="T84" fmla="*/ 53 w 1456"/>
                    <a:gd name="T85" fmla="*/ 1428 h 1437"/>
                    <a:gd name="T86" fmla="*/ 47 w 1456"/>
                    <a:gd name="T87" fmla="*/ 1427 h 1437"/>
                    <a:gd name="T88" fmla="*/ 40 w 1456"/>
                    <a:gd name="T89" fmla="*/ 1427 h 1437"/>
                    <a:gd name="T90" fmla="*/ 20 w 1456"/>
                    <a:gd name="T91" fmla="*/ 1429 h 1437"/>
                    <a:gd name="T92" fmla="*/ 0 w 1456"/>
                    <a:gd name="T93" fmla="*/ 1437 h 14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56" h="1437">
                      <a:moveTo>
                        <a:pt x="0" y="1437"/>
                      </a:moveTo>
                      <a:lnTo>
                        <a:pt x="0" y="1088"/>
                      </a:lnTo>
                      <a:lnTo>
                        <a:pt x="1" y="1088"/>
                      </a:lnTo>
                      <a:lnTo>
                        <a:pt x="14" y="1086"/>
                      </a:lnTo>
                      <a:lnTo>
                        <a:pt x="25" y="1082"/>
                      </a:lnTo>
                      <a:lnTo>
                        <a:pt x="30" y="1081"/>
                      </a:lnTo>
                      <a:lnTo>
                        <a:pt x="34" y="1079"/>
                      </a:lnTo>
                      <a:lnTo>
                        <a:pt x="38" y="1078"/>
                      </a:lnTo>
                      <a:lnTo>
                        <a:pt x="40" y="1078"/>
                      </a:lnTo>
                      <a:lnTo>
                        <a:pt x="47" y="1079"/>
                      </a:lnTo>
                      <a:lnTo>
                        <a:pt x="53" y="1079"/>
                      </a:lnTo>
                      <a:lnTo>
                        <a:pt x="58" y="1081"/>
                      </a:lnTo>
                      <a:lnTo>
                        <a:pt x="64" y="1081"/>
                      </a:lnTo>
                      <a:lnTo>
                        <a:pt x="84" y="1079"/>
                      </a:lnTo>
                      <a:lnTo>
                        <a:pt x="117" y="1066"/>
                      </a:lnTo>
                      <a:lnTo>
                        <a:pt x="117" y="1068"/>
                      </a:lnTo>
                      <a:lnTo>
                        <a:pt x="117" y="1069"/>
                      </a:lnTo>
                      <a:lnTo>
                        <a:pt x="123" y="1062"/>
                      </a:lnTo>
                      <a:lnTo>
                        <a:pt x="166" y="1040"/>
                      </a:lnTo>
                      <a:lnTo>
                        <a:pt x="224" y="999"/>
                      </a:lnTo>
                      <a:lnTo>
                        <a:pt x="227" y="990"/>
                      </a:lnTo>
                      <a:lnTo>
                        <a:pt x="228" y="980"/>
                      </a:lnTo>
                      <a:lnTo>
                        <a:pt x="1456" y="0"/>
                      </a:lnTo>
                      <a:lnTo>
                        <a:pt x="1456" y="44"/>
                      </a:lnTo>
                      <a:lnTo>
                        <a:pt x="187" y="1091"/>
                      </a:lnTo>
                      <a:lnTo>
                        <a:pt x="197" y="1114"/>
                      </a:lnTo>
                      <a:lnTo>
                        <a:pt x="217" y="1177"/>
                      </a:lnTo>
                      <a:lnTo>
                        <a:pt x="230" y="1249"/>
                      </a:lnTo>
                      <a:lnTo>
                        <a:pt x="231" y="1318"/>
                      </a:lnTo>
                      <a:lnTo>
                        <a:pt x="224" y="1348"/>
                      </a:lnTo>
                      <a:lnTo>
                        <a:pt x="213" y="1355"/>
                      </a:lnTo>
                      <a:lnTo>
                        <a:pt x="201" y="1363"/>
                      </a:lnTo>
                      <a:lnTo>
                        <a:pt x="196" y="1367"/>
                      </a:lnTo>
                      <a:lnTo>
                        <a:pt x="187" y="1374"/>
                      </a:lnTo>
                      <a:lnTo>
                        <a:pt x="179" y="1379"/>
                      </a:lnTo>
                      <a:lnTo>
                        <a:pt x="175" y="1381"/>
                      </a:lnTo>
                      <a:lnTo>
                        <a:pt x="154" y="1394"/>
                      </a:lnTo>
                      <a:lnTo>
                        <a:pt x="138" y="1403"/>
                      </a:lnTo>
                      <a:lnTo>
                        <a:pt x="112" y="1416"/>
                      </a:lnTo>
                      <a:lnTo>
                        <a:pt x="75" y="1429"/>
                      </a:lnTo>
                      <a:lnTo>
                        <a:pt x="64" y="1429"/>
                      </a:lnTo>
                      <a:lnTo>
                        <a:pt x="58" y="1429"/>
                      </a:lnTo>
                      <a:lnTo>
                        <a:pt x="53" y="1428"/>
                      </a:lnTo>
                      <a:lnTo>
                        <a:pt x="47" y="1427"/>
                      </a:lnTo>
                      <a:lnTo>
                        <a:pt x="40" y="1427"/>
                      </a:lnTo>
                      <a:lnTo>
                        <a:pt x="20" y="1429"/>
                      </a:lnTo>
                      <a:lnTo>
                        <a:pt x="0" y="1437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latin typeface="+mj-lt"/>
                  </a:endParaRPr>
                </a:p>
              </p:txBody>
            </p:sp>
            <p:sp>
              <p:nvSpPr>
                <p:cNvPr id="123" name="Freeform 316"/>
                <p:cNvSpPr>
                  <a:spLocks/>
                </p:cNvSpPr>
                <p:nvPr/>
              </p:nvSpPr>
              <p:spPr bwMode="auto">
                <a:xfrm>
                  <a:off x="5052418" y="3128809"/>
                  <a:ext cx="67866" cy="79772"/>
                </a:xfrm>
                <a:custGeom>
                  <a:avLst/>
                  <a:gdLst>
                    <a:gd name="T0" fmla="*/ 0 w 231"/>
                    <a:gd name="T1" fmla="*/ 265 h 265"/>
                    <a:gd name="T2" fmla="*/ 0 w 231"/>
                    <a:gd name="T3" fmla="*/ 0 h 265"/>
                    <a:gd name="T4" fmla="*/ 36 w 231"/>
                    <a:gd name="T5" fmla="*/ 44 h 265"/>
                    <a:gd name="T6" fmla="*/ 87 w 231"/>
                    <a:gd name="T7" fmla="*/ 2 h 265"/>
                    <a:gd name="T8" fmla="*/ 90 w 231"/>
                    <a:gd name="T9" fmla="*/ 53 h 265"/>
                    <a:gd name="T10" fmla="*/ 108 w 231"/>
                    <a:gd name="T11" fmla="*/ 158 h 265"/>
                    <a:gd name="T12" fmla="*/ 112 w 231"/>
                    <a:gd name="T13" fmla="*/ 204 h 265"/>
                    <a:gd name="T14" fmla="*/ 113 w 231"/>
                    <a:gd name="T15" fmla="*/ 216 h 265"/>
                    <a:gd name="T16" fmla="*/ 127 w 231"/>
                    <a:gd name="T17" fmla="*/ 229 h 265"/>
                    <a:gd name="T18" fmla="*/ 138 w 231"/>
                    <a:gd name="T19" fmla="*/ 233 h 265"/>
                    <a:gd name="T20" fmla="*/ 175 w 231"/>
                    <a:gd name="T21" fmla="*/ 211 h 265"/>
                    <a:gd name="T22" fmla="*/ 224 w 231"/>
                    <a:gd name="T23" fmla="*/ 176 h 265"/>
                    <a:gd name="T24" fmla="*/ 230 w 231"/>
                    <a:gd name="T25" fmla="*/ 150 h 265"/>
                    <a:gd name="T26" fmla="*/ 231 w 231"/>
                    <a:gd name="T27" fmla="*/ 120 h 265"/>
                    <a:gd name="T28" fmla="*/ 231 w 231"/>
                    <a:gd name="T29" fmla="*/ 138 h 265"/>
                    <a:gd name="T30" fmla="*/ 228 w 231"/>
                    <a:gd name="T31" fmla="*/ 157 h 265"/>
                    <a:gd name="T32" fmla="*/ 227 w 231"/>
                    <a:gd name="T33" fmla="*/ 167 h 265"/>
                    <a:gd name="T34" fmla="*/ 224 w 231"/>
                    <a:gd name="T35" fmla="*/ 176 h 265"/>
                    <a:gd name="T36" fmla="*/ 166 w 231"/>
                    <a:gd name="T37" fmla="*/ 217 h 265"/>
                    <a:gd name="T38" fmla="*/ 123 w 231"/>
                    <a:gd name="T39" fmla="*/ 239 h 265"/>
                    <a:gd name="T40" fmla="*/ 121 w 231"/>
                    <a:gd name="T41" fmla="*/ 241 h 265"/>
                    <a:gd name="T42" fmla="*/ 117 w 231"/>
                    <a:gd name="T43" fmla="*/ 243 h 265"/>
                    <a:gd name="T44" fmla="*/ 84 w 231"/>
                    <a:gd name="T45" fmla="*/ 256 h 265"/>
                    <a:gd name="T46" fmla="*/ 64 w 231"/>
                    <a:gd name="T47" fmla="*/ 258 h 265"/>
                    <a:gd name="T48" fmla="*/ 58 w 231"/>
                    <a:gd name="T49" fmla="*/ 258 h 265"/>
                    <a:gd name="T50" fmla="*/ 53 w 231"/>
                    <a:gd name="T51" fmla="*/ 256 h 265"/>
                    <a:gd name="T52" fmla="*/ 47 w 231"/>
                    <a:gd name="T53" fmla="*/ 256 h 265"/>
                    <a:gd name="T54" fmla="*/ 40 w 231"/>
                    <a:gd name="T55" fmla="*/ 255 h 265"/>
                    <a:gd name="T56" fmla="*/ 38 w 231"/>
                    <a:gd name="T57" fmla="*/ 255 h 265"/>
                    <a:gd name="T58" fmla="*/ 34 w 231"/>
                    <a:gd name="T59" fmla="*/ 256 h 265"/>
                    <a:gd name="T60" fmla="*/ 17 w 231"/>
                    <a:gd name="T61" fmla="*/ 259 h 265"/>
                    <a:gd name="T62" fmla="*/ 1 w 231"/>
                    <a:gd name="T63" fmla="*/ 265 h 265"/>
                    <a:gd name="T64" fmla="*/ 0 w 231"/>
                    <a:gd name="T65" fmla="*/ 265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31" h="265">
                      <a:moveTo>
                        <a:pt x="0" y="265"/>
                      </a:moveTo>
                      <a:lnTo>
                        <a:pt x="0" y="0"/>
                      </a:lnTo>
                      <a:lnTo>
                        <a:pt x="36" y="44"/>
                      </a:lnTo>
                      <a:lnTo>
                        <a:pt x="87" y="2"/>
                      </a:lnTo>
                      <a:lnTo>
                        <a:pt x="90" y="53"/>
                      </a:lnTo>
                      <a:lnTo>
                        <a:pt x="108" y="158"/>
                      </a:lnTo>
                      <a:lnTo>
                        <a:pt x="112" y="204"/>
                      </a:lnTo>
                      <a:lnTo>
                        <a:pt x="113" y="216"/>
                      </a:lnTo>
                      <a:lnTo>
                        <a:pt x="127" y="229"/>
                      </a:lnTo>
                      <a:lnTo>
                        <a:pt x="138" y="233"/>
                      </a:lnTo>
                      <a:lnTo>
                        <a:pt x="175" y="211"/>
                      </a:lnTo>
                      <a:lnTo>
                        <a:pt x="224" y="176"/>
                      </a:lnTo>
                      <a:lnTo>
                        <a:pt x="230" y="150"/>
                      </a:lnTo>
                      <a:lnTo>
                        <a:pt x="231" y="120"/>
                      </a:lnTo>
                      <a:lnTo>
                        <a:pt x="231" y="138"/>
                      </a:lnTo>
                      <a:lnTo>
                        <a:pt x="228" y="157"/>
                      </a:lnTo>
                      <a:lnTo>
                        <a:pt x="227" y="167"/>
                      </a:lnTo>
                      <a:lnTo>
                        <a:pt x="224" y="176"/>
                      </a:lnTo>
                      <a:lnTo>
                        <a:pt x="166" y="217"/>
                      </a:lnTo>
                      <a:lnTo>
                        <a:pt x="123" y="239"/>
                      </a:lnTo>
                      <a:lnTo>
                        <a:pt x="121" y="241"/>
                      </a:lnTo>
                      <a:lnTo>
                        <a:pt x="117" y="243"/>
                      </a:lnTo>
                      <a:lnTo>
                        <a:pt x="84" y="256"/>
                      </a:lnTo>
                      <a:lnTo>
                        <a:pt x="64" y="258"/>
                      </a:lnTo>
                      <a:lnTo>
                        <a:pt x="58" y="258"/>
                      </a:lnTo>
                      <a:lnTo>
                        <a:pt x="53" y="256"/>
                      </a:lnTo>
                      <a:lnTo>
                        <a:pt x="47" y="256"/>
                      </a:lnTo>
                      <a:lnTo>
                        <a:pt x="40" y="255"/>
                      </a:lnTo>
                      <a:lnTo>
                        <a:pt x="38" y="255"/>
                      </a:lnTo>
                      <a:lnTo>
                        <a:pt x="34" y="256"/>
                      </a:lnTo>
                      <a:lnTo>
                        <a:pt x="17" y="259"/>
                      </a:lnTo>
                      <a:lnTo>
                        <a:pt x="1" y="265"/>
                      </a:lnTo>
                      <a:lnTo>
                        <a:pt x="0" y="265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latin typeface="+mj-lt"/>
                  </a:endParaRPr>
                </a:p>
              </p:txBody>
            </p:sp>
            <p:sp>
              <p:nvSpPr>
                <p:cNvPr id="124" name="Freeform 317"/>
                <p:cNvSpPr>
                  <a:spLocks/>
                </p:cNvSpPr>
                <p:nvPr/>
              </p:nvSpPr>
              <p:spPr bwMode="auto">
                <a:xfrm>
                  <a:off x="5052418" y="3121665"/>
                  <a:ext cx="5953" cy="4763"/>
                </a:xfrm>
                <a:custGeom>
                  <a:avLst/>
                  <a:gdLst>
                    <a:gd name="T0" fmla="*/ 0 w 21"/>
                    <a:gd name="T1" fmla="*/ 17 h 17"/>
                    <a:gd name="T2" fmla="*/ 0 w 21"/>
                    <a:gd name="T3" fmla="*/ 10 h 17"/>
                    <a:gd name="T4" fmla="*/ 10 w 21"/>
                    <a:gd name="T5" fmla="*/ 5 h 17"/>
                    <a:gd name="T6" fmla="*/ 21 w 21"/>
                    <a:gd name="T7" fmla="*/ 0 h 17"/>
                    <a:gd name="T8" fmla="*/ 0 w 21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7">
                      <a:moveTo>
                        <a:pt x="0" y="17"/>
                      </a:moveTo>
                      <a:lnTo>
                        <a:pt x="0" y="10"/>
                      </a:lnTo>
                      <a:lnTo>
                        <a:pt x="10" y="5"/>
                      </a:lnTo>
                      <a:lnTo>
                        <a:pt x="21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E6C8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latin typeface="+mj-lt"/>
                  </a:endParaRPr>
                </a:p>
              </p:txBody>
            </p:sp>
          </p:grpSp>
        </p:grpSp>
        <p:sp>
          <p:nvSpPr>
            <p:cNvPr id="65" name="Shape 279"/>
            <p:cNvSpPr/>
            <p:nvPr/>
          </p:nvSpPr>
          <p:spPr>
            <a:xfrm>
              <a:off x="7447248" y="4250628"/>
              <a:ext cx="944497" cy="6897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lang="en-US" sz="2400" b="1" dirty="0" smtClean="0">
                  <a:latin typeface="+mj-lt"/>
                </a:rPr>
                <a:t>05</a:t>
              </a:r>
              <a:endParaRPr sz="2400" b="1" dirty="0">
                <a:latin typeface="+mj-lt"/>
              </a:endParaRPr>
            </a:p>
          </p:txBody>
        </p:sp>
        <p:sp>
          <p:nvSpPr>
            <p:cNvPr id="66" name="Shape 208"/>
            <p:cNvSpPr/>
            <p:nvPr/>
          </p:nvSpPr>
          <p:spPr>
            <a:xfrm>
              <a:off x="8618607" y="4019504"/>
              <a:ext cx="3009890" cy="11772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/>
            <a:p>
              <a:pPr algn="just"/>
              <a:r>
                <a:rPr lang="es-ES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Generar </a:t>
              </a:r>
              <a:r>
                <a:rPr lang="es-ES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las principales conclusiones y recomendaciones producto de la investigación.</a:t>
              </a:r>
              <a:endParaRPr dirty="0">
                <a:solidFill>
                  <a:srgbClr val="808080"/>
                </a:solidFill>
                <a:latin typeface="+mj-lt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22530"/>
          <a:stretch/>
        </p:blipFill>
        <p:spPr>
          <a:xfrm>
            <a:off x="5288553" y="3333428"/>
            <a:ext cx="185927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8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7014" y="2744924"/>
            <a:ext cx="5184576" cy="1152128"/>
          </a:xfrm>
        </p:spPr>
        <p:txBody>
          <a:bodyPr/>
          <a:lstStyle/>
          <a:p>
            <a:pPr algn="ctr"/>
            <a:r>
              <a:rPr lang="es-EC" sz="4400" i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MARCO TEÓRICO</a:t>
            </a:r>
            <a:endParaRPr lang="es-EC" sz="4400" i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206774" y="332656"/>
            <a:ext cx="1296144" cy="4824536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41500" i="0" dirty="0" smtClean="0">
                <a:solidFill>
                  <a:schemeClr val="bg1"/>
                </a:solidFill>
                <a:effectLst/>
              </a:rPr>
              <a:t>3</a:t>
            </a:r>
            <a:endParaRPr lang="es-EC" sz="4150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744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5976"/>
          <p:cNvSpPr/>
          <p:nvPr/>
        </p:nvSpPr>
        <p:spPr>
          <a:xfrm>
            <a:off x="885077" y="4008590"/>
            <a:ext cx="3653763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 numCol="1" anchor="t">
            <a:spAutoFit/>
          </a:bodyPr>
          <a:lstStyle/>
          <a:p>
            <a:pPr algn="ctr"/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Helvetica"/>
                <a:cs typeface="Helvetica"/>
                <a:sym typeface="Helvetica"/>
              </a:rPr>
              <a:t>TEORIA DE GESTION DE LIQUIDEZ</a:t>
            </a:r>
            <a:endParaRPr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Helvetica"/>
              <a:cs typeface="Helvetica"/>
              <a:sym typeface="Helvetica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190550" y="114221"/>
            <a:ext cx="3176865" cy="830939"/>
            <a:chOff x="201809" y="167228"/>
            <a:chExt cx="3176865" cy="830939"/>
          </a:xfrm>
        </p:grpSpPr>
        <p:grpSp>
          <p:nvGrpSpPr>
            <p:cNvPr id="22" name="Group 17"/>
            <p:cNvGrpSpPr/>
            <p:nvPr/>
          </p:nvGrpSpPr>
          <p:grpSpPr>
            <a:xfrm>
              <a:off x="201809" y="167228"/>
              <a:ext cx="3176865" cy="830939"/>
              <a:chOff x="1506828" y="650383"/>
              <a:chExt cx="9195515" cy="2215166"/>
            </a:xfrm>
          </p:grpSpPr>
          <p:sp>
            <p:nvSpPr>
              <p:cNvPr id="25" name="Freeform 19"/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" name="Oval 20"/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3" name="TextBox 18"/>
            <p:cNvSpPr txBox="1"/>
            <p:nvPr/>
          </p:nvSpPr>
          <p:spPr>
            <a:xfrm>
              <a:off x="1336658" y="228756"/>
              <a:ext cx="185876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TEORÍAS</a:t>
              </a:r>
              <a:r>
                <a:rPr lang="en-US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SOPORTE</a:t>
              </a:r>
              <a:endParaRPr lang="en-US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218997" y="382642"/>
              <a:ext cx="677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3</a:t>
              </a:r>
              <a:endParaRPr lang="es-ES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1126655" y="1081028"/>
            <a:ext cx="10667680" cy="4845582"/>
            <a:chOff x="1126655" y="1081028"/>
            <a:chExt cx="10667680" cy="4845582"/>
          </a:xfrm>
        </p:grpSpPr>
        <p:grpSp>
          <p:nvGrpSpPr>
            <p:cNvPr id="2" name="Grupo 1"/>
            <p:cNvGrpSpPr/>
            <p:nvPr/>
          </p:nvGrpSpPr>
          <p:grpSpPr>
            <a:xfrm>
              <a:off x="1126655" y="1081028"/>
              <a:ext cx="10667680" cy="4845582"/>
              <a:chOff x="1187155" y="1420019"/>
              <a:chExt cx="8418719" cy="4451486"/>
            </a:xfrm>
          </p:grpSpPr>
          <p:sp>
            <p:nvSpPr>
              <p:cNvPr id="3" name="Shape 5967"/>
              <p:cNvSpPr/>
              <p:nvPr/>
            </p:nvSpPr>
            <p:spPr>
              <a:xfrm flipV="1">
                <a:off x="1187155" y="3573390"/>
                <a:ext cx="8239953" cy="42346"/>
              </a:xfrm>
              <a:prstGeom prst="line">
                <a:avLst/>
              </a:prstGeom>
              <a:ln w="19050">
                <a:solidFill>
                  <a:srgbClr val="BFBFBF"/>
                </a:solidFill>
                <a:prstDash val="sysDash"/>
                <a:bevel/>
              </a:ln>
            </p:spPr>
            <p:txBody>
              <a:bodyPr lIns="0" tIns="0" rIns="0" bIns="0"/>
              <a:lstStyle/>
              <a:p>
                <a:pPr defTabSz="342900"/>
                <a:endParaRPr sz="900">
                  <a:latin typeface="+mj-lt"/>
                  <a:ea typeface="Helvetica"/>
                  <a:cs typeface="Helvetica"/>
                </a:endParaRPr>
              </a:p>
            </p:txBody>
          </p:sp>
          <p:sp>
            <p:nvSpPr>
              <p:cNvPr id="4" name="Shape 5970"/>
              <p:cNvSpPr/>
              <p:nvPr/>
            </p:nvSpPr>
            <p:spPr>
              <a:xfrm flipV="1">
                <a:off x="7885381" y="2662777"/>
                <a:ext cx="2" cy="765477"/>
              </a:xfrm>
              <a:prstGeom prst="line">
                <a:avLst/>
              </a:prstGeom>
              <a:ln w="6350">
                <a:solidFill>
                  <a:srgbClr val="A6A6A6"/>
                </a:solidFill>
                <a:miter lim="400000"/>
                <a:tailEnd type="triangle"/>
              </a:ln>
            </p:spPr>
            <p:txBody>
              <a:bodyPr lIns="0" tIns="0" rIns="0" bIns="0"/>
              <a:lstStyle/>
              <a:p>
                <a:pPr defTabSz="3429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900">
                  <a:latin typeface="+mj-lt"/>
                </a:endParaRPr>
              </a:p>
            </p:txBody>
          </p:sp>
          <p:sp>
            <p:nvSpPr>
              <p:cNvPr id="5" name="Shape 5976"/>
              <p:cNvSpPr/>
              <p:nvPr/>
            </p:nvSpPr>
            <p:spPr>
              <a:xfrm>
                <a:off x="6234193" y="4109479"/>
                <a:ext cx="3371681" cy="3180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4289" tIns="34289" rIns="34289" bIns="34289" numCol="1" anchor="t">
                <a:spAutoFit/>
              </a:bodyPr>
              <a:lstStyle/>
              <a:p>
                <a:pPr algn="ctr"/>
                <a:r>
                  <a:rPr lang="es-ES" b="1" dirty="0" smtClean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ea typeface="Helvetica"/>
                    <a:cs typeface="Helvetica"/>
                    <a:sym typeface="Helvetica"/>
                  </a:rPr>
                  <a:t>TEORIA DE LA CORRELACION DE SPEARMAN</a:t>
                </a:r>
                <a:endParaRPr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6" name="Shape 5977"/>
              <p:cNvSpPr/>
              <p:nvPr/>
            </p:nvSpPr>
            <p:spPr>
              <a:xfrm>
                <a:off x="6632568" y="4671012"/>
                <a:ext cx="2505623" cy="9683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pPr algn="ctr"/>
                <a:r>
                  <a:rPr lang="es-EC" sz="1600" dirty="0" smtClean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Asociación entre </a:t>
                </a:r>
                <a:r>
                  <a:rPr lang="es-EC" sz="1600" b="1" dirty="0" smtClean="0">
                    <a:solidFill>
                      <a:schemeClr val="accent4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variables cuantitativas continuas</a:t>
                </a:r>
              </a:p>
              <a:p>
                <a:pPr algn="ctr"/>
                <a:r>
                  <a:rPr lang="es-EC" sz="1600" dirty="0" smtClean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Cambio al mismo tiempo, no ritmo constante</a:t>
                </a:r>
                <a:endParaRPr lang="en-US" sz="16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" name="Shape 5990"/>
              <p:cNvSpPr/>
              <p:nvPr/>
            </p:nvSpPr>
            <p:spPr>
              <a:xfrm>
                <a:off x="7682788" y="3394272"/>
                <a:ext cx="405183" cy="395259"/>
              </a:xfrm>
              <a:prstGeom prst="diamon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34289" rIns="34289" anchor="ctr"/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350">
                  <a:latin typeface="+mj-lt"/>
                </a:endParaRPr>
              </a:p>
            </p:txBody>
          </p:sp>
          <p:sp>
            <p:nvSpPr>
              <p:cNvPr id="8" name="Shape 5993"/>
              <p:cNvSpPr/>
              <p:nvPr/>
            </p:nvSpPr>
            <p:spPr>
              <a:xfrm>
                <a:off x="7248399" y="1420019"/>
                <a:ext cx="1273961" cy="1242760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350">
                  <a:latin typeface="+mj-lt"/>
                </a:endParaRPr>
              </a:p>
            </p:txBody>
          </p:sp>
          <p:sp>
            <p:nvSpPr>
              <p:cNvPr id="9" name="Shape 5968"/>
              <p:cNvSpPr/>
              <p:nvPr/>
            </p:nvSpPr>
            <p:spPr>
              <a:xfrm flipV="1">
                <a:off x="2438244" y="2689929"/>
                <a:ext cx="2" cy="762160"/>
              </a:xfrm>
              <a:prstGeom prst="line">
                <a:avLst/>
              </a:prstGeom>
              <a:ln w="6350">
                <a:solidFill>
                  <a:srgbClr val="A6A6A6"/>
                </a:solidFill>
                <a:miter lim="400000"/>
                <a:tailEnd type="triangle"/>
              </a:ln>
            </p:spPr>
            <p:txBody>
              <a:bodyPr lIns="0" tIns="0" rIns="0" bIns="0"/>
              <a:lstStyle/>
              <a:p>
                <a:pPr defTabSz="3429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900">
                  <a:latin typeface="+mj-lt"/>
                </a:endParaRPr>
              </a:p>
            </p:txBody>
          </p:sp>
          <p:sp>
            <p:nvSpPr>
              <p:cNvPr id="10" name="Shape 5974"/>
              <p:cNvSpPr/>
              <p:nvPr/>
            </p:nvSpPr>
            <p:spPr>
              <a:xfrm>
                <a:off x="1187155" y="4549675"/>
                <a:ext cx="2557226" cy="1321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pPr algn="ctr"/>
                <a:r>
                  <a:rPr lang="es-ES" sz="1600" dirty="0" smtClean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Capacidad de </a:t>
                </a:r>
                <a:r>
                  <a:rPr lang="es-ES" sz="16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obtener dinero </a:t>
                </a:r>
                <a:r>
                  <a:rPr lang="es-ES" sz="1600" dirty="0" smtClean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para realizar sus </a:t>
                </a:r>
                <a:r>
                  <a:rPr lang="es-ES" sz="16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actividades económicas</a:t>
                </a:r>
                <a:r>
                  <a:rPr lang="es-ES" sz="1600" dirty="0" smtClean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 y </a:t>
                </a:r>
                <a:r>
                  <a:rPr lang="es-ES" sz="16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cumplir obligaciones</a:t>
                </a:r>
              </a:p>
              <a:p>
                <a:pPr algn="ctr"/>
                <a:r>
                  <a:rPr lang="es-ES" sz="16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Intercambio de </a:t>
                </a:r>
                <a:r>
                  <a:rPr lang="es-ES" sz="16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bienes </a:t>
                </a:r>
                <a:r>
                  <a:rPr lang="es-ES" sz="16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por</a:t>
                </a:r>
                <a:r>
                  <a:rPr lang="es-ES" sz="16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dinero </a:t>
                </a:r>
                <a:r>
                  <a:rPr lang="es-ES" sz="16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en diferente </a:t>
                </a:r>
                <a:r>
                  <a:rPr lang="es-ES" sz="16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tiempo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endParaRPr lang="en-US" sz="900" dirty="0"/>
              </a:p>
            </p:txBody>
          </p:sp>
          <p:sp>
            <p:nvSpPr>
              <p:cNvPr id="11" name="Shape 5988"/>
              <p:cNvSpPr/>
              <p:nvPr/>
            </p:nvSpPr>
            <p:spPr>
              <a:xfrm>
                <a:off x="2235652" y="3418107"/>
                <a:ext cx="405183" cy="395259"/>
              </a:xfrm>
              <a:prstGeom prst="diamond">
                <a:avLst/>
              </a:prstGeom>
              <a:solidFill>
                <a:srgbClr val="9F785B"/>
              </a:solidFill>
              <a:ln w="12700">
                <a:miter lim="400000"/>
              </a:ln>
            </p:spPr>
            <p:txBody>
              <a:bodyPr lIns="34289" rIns="34289" anchor="ctr"/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350">
                  <a:latin typeface="+mj-lt"/>
                </a:endParaRPr>
              </a:p>
            </p:txBody>
          </p:sp>
          <p:sp>
            <p:nvSpPr>
              <p:cNvPr id="12" name="Shape 6003"/>
              <p:cNvSpPr/>
              <p:nvPr/>
            </p:nvSpPr>
            <p:spPr>
              <a:xfrm>
                <a:off x="1801263" y="1447171"/>
                <a:ext cx="1273961" cy="1242760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350">
                  <a:latin typeface="+mj-lt"/>
                </a:endParaRPr>
              </a:p>
            </p:txBody>
          </p:sp>
          <p:sp>
            <p:nvSpPr>
              <p:cNvPr id="13" name="Shape 5969"/>
              <p:cNvSpPr/>
              <p:nvPr/>
            </p:nvSpPr>
            <p:spPr>
              <a:xfrm>
                <a:off x="5085523" y="3807075"/>
                <a:ext cx="2" cy="737994"/>
              </a:xfrm>
              <a:prstGeom prst="line">
                <a:avLst/>
              </a:prstGeom>
              <a:ln w="6350">
                <a:solidFill>
                  <a:srgbClr val="A6A6A6"/>
                </a:solidFill>
                <a:miter lim="400000"/>
                <a:tailEnd type="triangle"/>
              </a:ln>
            </p:spPr>
            <p:txBody>
              <a:bodyPr lIns="0" tIns="0" rIns="0" bIns="0"/>
              <a:lstStyle/>
              <a:p>
                <a:pPr defTabSz="3429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900">
                  <a:latin typeface="+mj-lt"/>
                </a:endParaRPr>
              </a:p>
            </p:txBody>
          </p:sp>
          <p:sp>
            <p:nvSpPr>
              <p:cNvPr id="14" name="Shape 5982"/>
              <p:cNvSpPr/>
              <p:nvPr/>
            </p:nvSpPr>
            <p:spPr>
              <a:xfrm>
                <a:off x="3603938" y="1571133"/>
                <a:ext cx="2963168" cy="3180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4289" tIns="34289" rIns="34289" bIns="34289" numCol="1" anchor="t">
                <a:spAutoFit/>
              </a:bodyPr>
              <a:lstStyle/>
              <a:p>
                <a:pPr algn="ctr"/>
                <a:r>
                  <a:rPr lang="es-ES" b="1" dirty="0" smtClean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ea typeface="Helvetica"/>
                    <a:cs typeface="Helvetica"/>
                  </a:rPr>
                  <a:t>TEORIA DE LA JERARQUIA FINANCIERA</a:t>
                </a:r>
                <a:endParaRPr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Helvetica"/>
                  <a:cs typeface="Helvetica"/>
                </a:endParaRPr>
              </a:p>
            </p:txBody>
          </p:sp>
          <p:sp>
            <p:nvSpPr>
              <p:cNvPr id="15" name="Shape 5983"/>
              <p:cNvSpPr/>
              <p:nvPr/>
            </p:nvSpPr>
            <p:spPr>
              <a:xfrm>
                <a:off x="4393501" y="2124860"/>
                <a:ext cx="1622947" cy="7422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s-EC" sz="1600" dirty="0" smtClean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Fondos internos</a:t>
                </a:r>
              </a:p>
              <a:p>
                <a:pPr marL="342900" indent="-342900">
                  <a:buAutoNum type="arabicPeriod"/>
                </a:pPr>
                <a:r>
                  <a:rPr lang="es-EC" sz="1600" dirty="0" smtClean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Deuda</a:t>
                </a:r>
              </a:p>
              <a:p>
                <a:pPr marL="342900" indent="-342900">
                  <a:buAutoNum type="arabicPeriod"/>
                </a:pPr>
                <a:r>
                  <a:rPr lang="es-EC" sz="1600" dirty="0" smtClean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Nuevo capital</a:t>
                </a:r>
                <a:endParaRPr lang="en-US" sz="16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Shape 5989"/>
              <p:cNvSpPr/>
              <p:nvPr/>
            </p:nvSpPr>
            <p:spPr>
              <a:xfrm>
                <a:off x="4882931" y="3418107"/>
                <a:ext cx="405183" cy="395259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34289" rIns="34289" anchor="ctr"/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350">
                  <a:latin typeface="+mj-lt"/>
                </a:endParaRPr>
              </a:p>
            </p:txBody>
          </p:sp>
          <p:sp>
            <p:nvSpPr>
              <p:cNvPr id="17" name="Shape 6013"/>
              <p:cNvSpPr/>
              <p:nvPr/>
            </p:nvSpPr>
            <p:spPr>
              <a:xfrm>
                <a:off x="4448542" y="4593580"/>
                <a:ext cx="1273961" cy="1242760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350">
                  <a:latin typeface="+mj-lt"/>
                </a:endParaRPr>
              </a:p>
            </p:txBody>
          </p:sp>
        </p:grpSp>
        <p:pic>
          <p:nvPicPr>
            <p:cNvPr id="2050" name="Picture 2" descr="Resultado de imagen para liquidez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14" r="34566"/>
            <a:stretch/>
          </p:blipFill>
          <p:spPr bwMode="auto">
            <a:xfrm>
              <a:off x="1990750" y="1205964"/>
              <a:ext cx="1425566" cy="1187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Resultado de imagen para jerarquia financier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906" y="4677490"/>
              <a:ext cx="1407035" cy="1028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Imagen relacionad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6474" y="1175703"/>
              <a:ext cx="1392034" cy="1184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180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8">
  <a:themeElements>
    <a:clrScheme name="Personalizado 5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Tema8</Template>
  <TotalTime>9054</TotalTime>
  <Words>2392</Words>
  <Application>Microsoft Office PowerPoint</Application>
  <PresentationFormat>Personalizado</PresentationFormat>
  <Paragraphs>739</Paragraphs>
  <Slides>48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8" baseType="lpstr">
      <vt:lpstr>微软雅黑</vt:lpstr>
      <vt:lpstr>Arial</vt:lpstr>
      <vt:lpstr>Calibri</vt:lpstr>
      <vt:lpstr>Cambria Math</vt:lpstr>
      <vt:lpstr>Gill Sans</vt:lpstr>
      <vt:lpstr>Helvetica</vt:lpstr>
      <vt:lpstr>Open Sans</vt:lpstr>
      <vt:lpstr>Times New Roman</vt:lpstr>
      <vt:lpstr>Tema8</vt:lpstr>
      <vt:lpstr>CorelDRAW</vt:lpstr>
      <vt:lpstr>Presentación de PowerPoint</vt:lpstr>
      <vt:lpstr>Presentación de PowerPoint</vt:lpstr>
      <vt:lpstr>INTRODUCCIÓN</vt:lpstr>
      <vt:lpstr>Presentación de PowerPoint</vt:lpstr>
      <vt:lpstr>OBJETIVOS</vt:lpstr>
      <vt:lpstr>Presentación de PowerPoint</vt:lpstr>
      <vt:lpstr>Presentación de PowerPoint</vt:lpstr>
      <vt:lpstr>MARCO TEÓRICO</vt:lpstr>
      <vt:lpstr>Presentación de PowerPoint</vt:lpstr>
      <vt:lpstr>Presentación de PowerPoint</vt:lpstr>
      <vt:lpstr>Presentación de PowerPoint</vt:lpstr>
      <vt:lpstr>MARCO METODOLÓGICO</vt:lpstr>
      <vt:lpstr>Presentación de PowerPoint</vt:lpstr>
      <vt:lpstr>Presentación de PowerPoint</vt:lpstr>
      <vt:lpstr>Presentación de PowerPoint</vt:lpstr>
      <vt:lpstr>Presentación de PowerPoint</vt:lpstr>
      <vt:lpstr>ANÁLISIS FINANCIERO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ANÁLISIS DE DATOS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 Y RECOMENDACIONES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Ingrith Arroyo</dc:creator>
  <cp:lastModifiedBy>Erika Mina</cp:lastModifiedBy>
  <cp:revision>592</cp:revision>
  <cp:lastPrinted>2019-06-10T16:07:31Z</cp:lastPrinted>
  <dcterms:created xsi:type="dcterms:W3CDTF">2018-06-18T02:07:28Z</dcterms:created>
  <dcterms:modified xsi:type="dcterms:W3CDTF">2019-06-19T13:48:42Z</dcterms:modified>
</cp:coreProperties>
</file>