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52010-D252-4F08-8C4A-7593EB9FD7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1E29980B-FAB8-437C-BAEB-C154497E6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22D52732-F54C-4B12-96EB-6C6330467F23}"/>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725666F5-AC20-4A4B-A139-2D5D13D947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ECDE53D-0D03-4B79-87E7-96D7FA50E7CD}"/>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20622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032E9-6BD0-4F9C-BA44-19B33B23048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2FC732F-0441-4F8F-BE8C-9367C77ADF8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965880-08D3-4B1A-B9BA-65FD6601F955}"/>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F1D7D4CF-DAB8-474B-8067-47DA3757108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E0C9597-9CFF-4FA1-8FD0-FFC6ED08D19E}"/>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6407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76299A-77E2-4080-B3E2-76AC2B8E0B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9085FEE-67E8-4EFB-B38C-1D09E0220CD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35E33B6-BDB1-44C8-9264-4DC8371BCDA6}"/>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9793A40C-8495-4FE0-BAAF-4B945E69C7A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D58F0C-27A9-4E90-B7AC-0E65E41BD6F1}"/>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13887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1722E-40AC-498D-95AA-F7D2D2116CD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EBCAB52-6F76-46C4-A484-73A6959A353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B8A15FF-6690-4D05-A113-35FE0AF5E4E5}"/>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8CD0C7CC-02D3-4F60-A6CB-DA7808EF70F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AD162B-F06C-4B71-8B9D-70AEF26D9ECB}"/>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6749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7D5EB-E8D8-4B42-90CF-E2F47D4AB90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407072F-C67D-4BD6-9B76-67322F316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4757802-07AB-4D44-B96E-51C7DD900526}"/>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B675C041-9CC7-46D0-9C42-335EB06A499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2FE3C97-AF89-4673-AE5B-D2CC237356CE}"/>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22656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3E8CF-2137-4E23-81AB-1916BE639E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2C2B26E-94EA-4834-BC91-347E48CFA9A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01AA989B-8E99-4DAB-81F0-1340D515153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BD9E0C8-1537-4A33-BD32-244F9ABBB72D}"/>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6" name="Marcador de pie de página 5">
            <a:extLst>
              <a:ext uri="{FF2B5EF4-FFF2-40B4-BE49-F238E27FC236}">
                <a16:creationId xmlns:a16="http://schemas.microsoft.com/office/drawing/2014/main" id="{7B16BD62-C70B-4176-9707-A463156EF7A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6A58F2F-F1B7-4564-BD27-F9A958DA1AF2}"/>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115922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6D615-9178-476C-A306-47F9DE2B0BB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FE87478-1A7D-4905-B702-A4150DCBF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C71505-AB52-4480-A758-DACA1824097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7CE831FC-B947-424E-BA92-4EAA6B819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14D6BDB-5A58-48FF-95CA-D6B8158DE2E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80F875A-2C9C-4B87-B339-E254D9430FD1}"/>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8" name="Marcador de pie de página 7">
            <a:extLst>
              <a:ext uri="{FF2B5EF4-FFF2-40B4-BE49-F238E27FC236}">
                <a16:creationId xmlns:a16="http://schemas.microsoft.com/office/drawing/2014/main" id="{3CC247E9-8BF1-4633-8BCD-17465F05EDC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F146D7F-99D3-4245-A2EC-2252417BA017}"/>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18719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7884B-BF64-437C-9E93-E8F86C4C902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6B255D8-0886-40FF-B28E-E86023EC984E}"/>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4" name="Marcador de pie de página 3">
            <a:extLst>
              <a:ext uri="{FF2B5EF4-FFF2-40B4-BE49-F238E27FC236}">
                <a16:creationId xmlns:a16="http://schemas.microsoft.com/office/drawing/2014/main" id="{569E5894-53C5-45A2-837D-733D42C718F2}"/>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909927C-299C-4895-ADB6-2019AD74B37C}"/>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61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887578-5E8D-4F57-B4BD-A390FEC0A218}"/>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3" name="Marcador de pie de página 2">
            <a:extLst>
              <a:ext uri="{FF2B5EF4-FFF2-40B4-BE49-F238E27FC236}">
                <a16:creationId xmlns:a16="http://schemas.microsoft.com/office/drawing/2014/main" id="{EDF86344-7006-4269-B106-9AD28F73E3F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1E3EEEC-9D77-46CF-8A1E-CF7D97DAE4DE}"/>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310232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36A3E-ED84-4C15-B827-AAC3D0808A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236112C-C18B-41D2-B881-AFA093FA8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2DC253B-3F2C-4DE8-B6A5-4EB0F285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90C6E06-5E5D-46CD-B86F-4A4AF8CFDF40}"/>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6" name="Marcador de pie de página 5">
            <a:extLst>
              <a:ext uri="{FF2B5EF4-FFF2-40B4-BE49-F238E27FC236}">
                <a16:creationId xmlns:a16="http://schemas.microsoft.com/office/drawing/2014/main" id="{7619E602-104C-4ED4-B6E2-289D9452C37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607B65A-1F32-4DD8-A89A-F3BE3737C563}"/>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30085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721BE-8976-4F02-B3BC-F788CFC7DA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44ADE441-3861-426A-9DB2-456F64BA9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EF5D8D0F-9FC4-42B7-AF29-29B4649EF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CF0C75E-38BE-4A95-9A0F-3AB6185A392A}"/>
              </a:ext>
            </a:extLst>
          </p:cNvPr>
          <p:cNvSpPr>
            <a:spLocks noGrp="1"/>
          </p:cNvSpPr>
          <p:nvPr>
            <p:ph type="dt" sz="half" idx="10"/>
          </p:nvPr>
        </p:nvSpPr>
        <p:spPr/>
        <p:txBody>
          <a:bodyPr/>
          <a:lstStyle/>
          <a:p>
            <a:fld id="{C3C6337C-64BD-4F61-919F-8FE4489362C6}" type="datetimeFigureOut">
              <a:rPr lang="es-EC" smtClean="0"/>
              <a:t>16/6/2019</a:t>
            </a:fld>
            <a:endParaRPr lang="es-EC"/>
          </a:p>
        </p:txBody>
      </p:sp>
      <p:sp>
        <p:nvSpPr>
          <p:cNvPr id="6" name="Marcador de pie de página 5">
            <a:extLst>
              <a:ext uri="{FF2B5EF4-FFF2-40B4-BE49-F238E27FC236}">
                <a16:creationId xmlns:a16="http://schemas.microsoft.com/office/drawing/2014/main" id="{2DB53B54-4429-4652-9321-0E2F3281E9E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180AA3F-A895-4DEB-B6D9-D1EF4C3237B6}"/>
              </a:ext>
            </a:extLst>
          </p:cNvPr>
          <p:cNvSpPr>
            <a:spLocks noGrp="1"/>
          </p:cNvSpPr>
          <p:nvPr>
            <p:ph type="sldNum" sz="quarter" idx="12"/>
          </p:nvPr>
        </p:nvSpPr>
        <p:spPr/>
        <p:txBody>
          <a:bodyPr/>
          <a:lstStyle/>
          <a:p>
            <a:fld id="{27F7688E-2C77-4A76-819F-01A23E1F6EEC}" type="slidenum">
              <a:rPr lang="es-EC" smtClean="0"/>
              <a:t>‹Nº›</a:t>
            </a:fld>
            <a:endParaRPr lang="es-EC"/>
          </a:p>
        </p:txBody>
      </p:sp>
    </p:spTree>
    <p:extLst>
      <p:ext uri="{BB962C8B-B14F-4D97-AF65-F5344CB8AC3E}">
        <p14:creationId xmlns:p14="http://schemas.microsoft.com/office/powerpoint/2010/main" val="42642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90916D7-E00C-4BAD-B14A-B6272F87F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92D89D0-DB31-4F6C-93EF-356871C52B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F72C291-21AF-4EFD-89F2-7FA2DB831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6337C-64BD-4F61-919F-8FE4489362C6}" type="datetimeFigureOut">
              <a:rPr lang="es-EC" smtClean="0"/>
              <a:t>16/6/2019</a:t>
            </a:fld>
            <a:endParaRPr lang="es-EC"/>
          </a:p>
        </p:txBody>
      </p:sp>
      <p:sp>
        <p:nvSpPr>
          <p:cNvPr id="5" name="Marcador de pie de página 4">
            <a:extLst>
              <a:ext uri="{FF2B5EF4-FFF2-40B4-BE49-F238E27FC236}">
                <a16:creationId xmlns:a16="http://schemas.microsoft.com/office/drawing/2014/main" id="{666280F2-6FE1-4F67-B5F4-F568193B8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E31FE1B-1E6A-46BD-BCEA-3F5AD4F04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7688E-2C77-4A76-819F-01A23E1F6EEC}" type="slidenum">
              <a:rPr lang="es-EC" smtClean="0"/>
              <a:t>‹Nº›</a:t>
            </a:fld>
            <a:endParaRPr lang="es-EC"/>
          </a:p>
        </p:txBody>
      </p:sp>
    </p:spTree>
    <p:extLst>
      <p:ext uri="{BB962C8B-B14F-4D97-AF65-F5344CB8AC3E}">
        <p14:creationId xmlns:p14="http://schemas.microsoft.com/office/powerpoint/2010/main" val="21805913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70315-DB30-41B2-B966-B624EB5BB6EA}"/>
              </a:ext>
            </a:extLst>
          </p:cNvPr>
          <p:cNvSpPr>
            <a:spLocks noGrp="1"/>
          </p:cNvSpPr>
          <p:nvPr>
            <p:ph type="ctrTitle"/>
          </p:nvPr>
        </p:nvSpPr>
        <p:spPr>
          <a:xfrm>
            <a:off x="0" y="1122363"/>
            <a:ext cx="12192000" cy="2387600"/>
          </a:xfrm>
        </p:spPr>
        <p:txBody>
          <a:bodyPr>
            <a:noAutofit/>
          </a:bodyPr>
          <a:lstStyle/>
          <a:p>
            <a:r>
              <a:rPr lang="es-EC" sz="4000" dirty="0"/>
              <a:t>Evaluación de la Exactitud Posicional Horizontal e Inferencia de la Escala sobre Datos Libres OSM en Administraciones Zonales del DQM</a:t>
            </a:r>
          </a:p>
        </p:txBody>
      </p:sp>
      <p:sp>
        <p:nvSpPr>
          <p:cNvPr id="3" name="Subtítulo 2">
            <a:extLst>
              <a:ext uri="{FF2B5EF4-FFF2-40B4-BE49-F238E27FC236}">
                <a16:creationId xmlns:a16="http://schemas.microsoft.com/office/drawing/2014/main" id="{A8D5FE49-5BFA-4B4F-9FE0-C084BABDC4E5}"/>
              </a:ext>
            </a:extLst>
          </p:cNvPr>
          <p:cNvSpPr>
            <a:spLocks noGrp="1"/>
          </p:cNvSpPr>
          <p:nvPr>
            <p:ph type="subTitle" idx="1"/>
          </p:nvPr>
        </p:nvSpPr>
        <p:spPr>
          <a:xfrm>
            <a:off x="1524000" y="3602038"/>
            <a:ext cx="9144000" cy="2160000"/>
          </a:xfrm>
        </p:spPr>
        <p:txBody>
          <a:bodyPr>
            <a:noAutofit/>
          </a:bodyPr>
          <a:lstStyle/>
          <a:p>
            <a:endParaRPr lang="es-EC" dirty="0"/>
          </a:p>
          <a:p>
            <a:r>
              <a:rPr lang="es-EC" dirty="0"/>
              <a:t>Autor: Roger Rafael Castro Zambrano</a:t>
            </a:r>
          </a:p>
          <a:p>
            <a:r>
              <a:rPr lang="es-EC" dirty="0"/>
              <a:t>Tutor: Alfonso Tierra, PhD.</a:t>
            </a:r>
          </a:p>
          <a:p>
            <a:endParaRPr lang="es-EC" dirty="0"/>
          </a:p>
          <a:p>
            <a:r>
              <a:rPr lang="es-EC" dirty="0"/>
              <a:t>Junio de 2019</a:t>
            </a:r>
          </a:p>
        </p:txBody>
      </p:sp>
      <p:sp>
        <p:nvSpPr>
          <p:cNvPr id="18" name="Rectángulo 17">
            <a:extLst>
              <a:ext uri="{FF2B5EF4-FFF2-40B4-BE49-F238E27FC236}">
                <a16:creationId xmlns:a16="http://schemas.microsoft.com/office/drawing/2014/main" id="{BB43BA69-5920-46FE-A581-D3F4365BEEBC}"/>
              </a:ext>
            </a:extLst>
          </p:cNvPr>
          <p:cNvSpPr/>
          <p:nvPr/>
        </p:nvSpPr>
        <p:spPr>
          <a:xfrm>
            <a:off x="0" y="1"/>
            <a:ext cx="12192000" cy="14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a:extLst>
              <a:ext uri="{FF2B5EF4-FFF2-40B4-BE49-F238E27FC236}">
                <a16:creationId xmlns:a16="http://schemas.microsoft.com/office/drawing/2014/main" id="{1E00DDE1-D505-48AD-8853-A3D51086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7" y="184305"/>
            <a:ext cx="1077846" cy="1080000"/>
          </a:xfrm>
          <a:prstGeom prst="rect">
            <a:avLst/>
          </a:prstGeom>
        </p:spPr>
      </p:pic>
      <p:pic>
        <p:nvPicPr>
          <p:cNvPr id="22" name="Imagen 21">
            <a:extLst>
              <a:ext uri="{FF2B5EF4-FFF2-40B4-BE49-F238E27FC236}">
                <a16:creationId xmlns:a16="http://schemas.microsoft.com/office/drawing/2014/main" id="{026E44D6-4885-4E63-8DE8-7A976E4DD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7913" y="184305"/>
            <a:ext cx="1080000" cy="1080000"/>
          </a:xfrm>
          <a:prstGeom prst="rect">
            <a:avLst/>
          </a:prstGeom>
        </p:spPr>
      </p:pic>
      <p:pic>
        <p:nvPicPr>
          <p:cNvPr id="24" name="Imagen 23">
            <a:extLst>
              <a:ext uri="{FF2B5EF4-FFF2-40B4-BE49-F238E27FC236}">
                <a16:creationId xmlns:a16="http://schemas.microsoft.com/office/drawing/2014/main" id="{A7E54AF1-4A21-4A83-BA17-0E9EF2349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000" y="122805"/>
            <a:ext cx="4320000" cy="1192320"/>
          </a:xfrm>
          <a:prstGeom prst="rect">
            <a:avLst/>
          </a:prstGeom>
        </p:spPr>
      </p:pic>
    </p:spTree>
    <p:extLst>
      <p:ext uri="{BB962C8B-B14F-4D97-AF65-F5344CB8AC3E}">
        <p14:creationId xmlns:p14="http://schemas.microsoft.com/office/powerpoint/2010/main" val="174592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10188455-A3B8-43B2-9C93-5F21FFD7238D}"/>
              </a:ext>
            </a:extLst>
          </p:cNvPr>
          <p:cNvSpPr>
            <a:spLocks noGrp="1"/>
          </p:cNvSpPr>
          <p:nvPr>
            <p:ph idx="1"/>
          </p:nvPr>
        </p:nvSpPr>
        <p:spPr>
          <a:xfrm>
            <a:off x="838200" y="1825625"/>
            <a:ext cx="10764000" cy="4351338"/>
          </a:xfrm>
        </p:spPr>
        <p:txBody>
          <a:bodyPr>
            <a:noAutofit/>
          </a:bodyPr>
          <a:lstStyle/>
          <a:p>
            <a:pPr marL="0" indent="0">
              <a:buNone/>
            </a:pPr>
            <a:r>
              <a:rPr lang="es-EC" sz="2400" dirty="0"/>
              <a:t>Pertenece a una familia de estadísticos dedicados a medir el grado de autocorrelación espacial. A diferencia de otros que se aplican globalmente, como la I de Moran, la G de Getis &amp; Ord (1992) se aplica localmente, localizando puntos con alta correlación (</a:t>
            </a:r>
            <a:r>
              <a:rPr lang="es-EC" sz="2400" dirty="0" err="1"/>
              <a:t>clustering</a:t>
            </a:r>
            <a:r>
              <a:rPr lang="es-EC" sz="2400" dirty="0"/>
              <a:t>).</a:t>
            </a:r>
          </a:p>
          <a:p>
            <a:pPr marL="0" indent="0">
              <a:buNone/>
            </a:pPr>
            <a:endParaRPr lang="es-EC" sz="2400" dirty="0"/>
          </a:p>
          <a:p>
            <a:r>
              <a:rPr lang="es-EC" sz="2400" dirty="0"/>
              <a:t>Estadístico:</a:t>
            </a:r>
          </a:p>
          <a:p>
            <a:endParaRPr lang="es-EC" sz="2400" dirty="0"/>
          </a:p>
          <a:p>
            <a:r>
              <a:rPr lang="es-EC" sz="2400" dirty="0"/>
              <a:t>Esperanza:</a:t>
            </a:r>
          </a:p>
          <a:p>
            <a:endParaRPr lang="es-EC" sz="2400" dirty="0"/>
          </a:p>
          <a:p>
            <a:r>
              <a:rPr lang="es-EC" sz="2400" dirty="0"/>
              <a:t>Varianza:</a:t>
            </a:r>
          </a:p>
        </p:txBody>
      </p:sp>
      <p:sp>
        <p:nvSpPr>
          <p:cNvPr id="9" name="Título 1">
            <a:extLst>
              <a:ext uri="{FF2B5EF4-FFF2-40B4-BE49-F238E27FC236}">
                <a16:creationId xmlns:a16="http://schemas.microsoft.com/office/drawing/2014/main" id="{0B29584C-F232-4E88-A3E3-85D5890F8BF2}"/>
              </a:ext>
            </a:extLst>
          </p:cNvPr>
          <p:cNvSpPr>
            <a:spLocks noGrp="1"/>
          </p:cNvSpPr>
          <p:nvPr>
            <p:ph type="title"/>
          </p:nvPr>
        </p:nvSpPr>
        <p:spPr>
          <a:xfrm>
            <a:off x="838200" y="365125"/>
            <a:ext cx="10800000" cy="1325563"/>
          </a:xfrm>
        </p:spPr>
        <p:txBody>
          <a:bodyPr/>
          <a:lstStyle/>
          <a:p>
            <a:r>
              <a:rPr lang="es-EC" dirty="0"/>
              <a:t>Base Conceptual: Estadístico Getis-Ord</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1037E19B-B752-421F-9524-8DFB5D8FEEE6}"/>
                  </a:ext>
                </a:extLst>
              </p:cNvPr>
              <p:cNvSpPr/>
              <p:nvPr/>
            </p:nvSpPr>
            <p:spPr>
              <a:xfrm>
                <a:off x="4221192" y="3517123"/>
                <a:ext cx="3749616" cy="9683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r>
                        <a:rPr lang="es-EC" sz="2400" i="0">
                          <a:latin typeface="Cambria Math" panose="02040503050406030204" pitchFamily="18" charset="0"/>
                        </a:rPr>
                        <m:t>=</m:t>
                      </m:r>
                      <m:f>
                        <m:fPr>
                          <m:ctrlPr>
                            <a:rPr lang="es-EC" sz="2400" i="1">
                              <a:latin typeface="Cambria Math" panose="02040503050406030204" pitchFamily="18" charset="0"/>
                            </a:rPr>
                          </m:ctrlPr>
                        </m:fPr>
                        <m:num>
                          <m:nary>
                            <m:naryPr>
                              <m:chr m:val="∑"/>
                              <m:limLoc m:val="undOvr"/>
                              <m:ctrlPr>
                                <a:rPr lang="es-EC" sz="2400" i="1">
                                  <a:latin typeface="Cambria Math" panose="02040503050406030204" pitchFamily="18" charset="0"/>
                                </a:rPr>
                              </m:ctrlPr>
                            </m:naryPr>
                            <m:sub>
                              <m:r>
                                <a:rPr lang="es-EC" sz="2400" i="1">
                                  <a:latin typeface="Cambria Math" panose="02040503050406030204" pitchFamily="18" charset="0"/>
                                </a:rPr>
                                <m:t>𝑗</m:t>
                              </m:r>
                            </m:sub>
                            <m:sup>
                              <m:r>
                                <a:rPr lang="es-EC" sz="2400" i="1">
                                  <a:latin typeface="Cambria Math" panose="02040503050406030204" pitchFamily="18" charset="0"/>
                                </a:rPr>
                                <m:t>𝑛</m:t>
                              </m:r>
                            </m:sup>
                            <m:e>
                              <m:sSub>
                                <m:sSubPr>
                                  <m:ctrlPr>
                                    <a:rPr lang="es-EC" sz="2400" i="1">
                                      <a:latin typeface="Cambria Math" panose="02040503050406030204" pitchFamily="18" charset="0"/>
                                    </a:rPr>
                                  </m:ctrlPr>
                                </m:sSubPr>
                                <m:e>
                                  <m:r>
                                    <a:rPr lang="es-EC" sz="2400" i="1">
                                      <a:latin typeface="Cambria Math" panose="02040503050406030204" pitchFamily="18" charset="0"/>
                                    </a:rPr>
                                    <m:t>𝑤</m:t>
                                  </m:r>
                                </m:e>
                                <m:sub>
                                  <m:r>
                                    <a:rPr lang="es-EC" sz="2400" i="1">
                                      <a:latin typeface="Cambria Math" panose="02040503050406030204" pitchFamily="18" charset="0"/>
                                    </a:rPr>
                                    <m:t>𝑖𝑗</m:t>
                                  </m:r>
                                </m:sub>
                              </m:sSub>
                              <m:r>
                                <a:rPr lang="es-EC" sz="2400" i="0">
                                  <a:latin typeface="Cambria Math" panose="02040503050406030204" pitchFamily="18" charset="0"/>
                                </a:rPr>
                                <m:t>(</m:t>
                              </m:r>
                              <m:r>
                                <a:rPr lang="es-EC" sz="2400" i="1">
                                  <a:latin typeface="Cambria Math" panose="02040503050406030204" pitchFamily="18" charset="0"/>
                                </a:rPr>
                                <m:t>𝑑</m:t>
                              </m:r>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𝑥</m:t>
                                  </m:r>
                                </m:e>
                                <m:sub>
                                  <m:r>
                                    <a:rPr lang="es-EC" sz="2400" i="1">
                                      <a:latin typeface="Cambria Math" panose="02040503050406030204" pitchFamily="18" charset="0"/>
                                    </a:rPr>
                                    <m:t>𝑗</m:t>
                                  </m:r>
                                </m:sub>
                              </m:sSub>
                            </m:e>
                          </m:nary>
                        </m:num>
                        <m:den>
                          <m:nary>
                            <m:naryPr>
                              <m:chr m:val="∑"/>
                              <m:limLoc m:val="undOvr"/>
                              <m:ctrlPr>
                                <a:rPr lang="es-EC" sz="2400" i="1">
                                  <a:latin typeface="Cambria Math" panose="02040503050406030204" pitchFamily="18" charset="0"/>
                                </a:rPr>
                              </m:ctrlPr>
                            </m:naryPr>
                            <m:sub>
                              <m:r>
                                <a:rPr lang="es-EC" sz="2400" i="1">
                                  <a:latin typeface="Cambria Math" panose="02040503050406030204" pitchFamily="18" charset="0"/>
                                </a:rPr>
                                <m:t>𝑗</m:t>
                              </m:r>
                            </m:sub>
                            <m:sup>
                              <m:r>
                                <a:rPr lang="es-EC" sz="2400" i="1">
                                  <a:latin typeface="Cambria Math" panose="02040503050406030204" pitchFamily="18" charset="0"/>
                                </a:rPr>
                                <m:t>𝑛</m:t>
                              </m:r>
                            </m:sup>
                            <m:e>
                              <m:sSub>
                                <m:sSubPr>
                                  <m:ctrlPr>
                                    <a:rPr lang="es-EC" sz="2400" i="1">
                                      <a:latin typeface="Cambria Math" panose="02040503050406030204" pitchFamily="18" charset="0"/>
                                    </a:rPr>
                                  </m:ctrlPr>
                                </m:sSubPr>
                                <m:e>
                                  <m:r>
                                    <a:rPr lang="es-EC" sz="2400" i="1">
                                      <a:latin typeface="Cambria Math" panose="02040503050406030204" pitchFamily="18" charset="0"/>
                                    </a:rPr>
                                    <m:t>𝑥</m:t>
                                  </m:r>
                                </m:e>
                                <m:sub>
                                  <m:r>
                                    <a:rPr lang="es-EC" sz="2400" i="1">
                                      <a:latin typeface="Cambria Math" panose="02040503050406030204" pitchFamily="18" charset="0"/>
                                    </a:rPr>
                                    <m:t>𝑗</m:t>
                                  </m:r>
                                </m:sub>
                              </m:sSub>
                            </m:e>
                          </m:nary>
                        </m:den>
                      </m:f>
                      <m:r>
                        <a:rPr lang="es-EC" sz="2400" i="0">
                          <a:latin typeface="Cambria Math" panose="02040503050406030204" pitchFamily="18" charset="0"/>
                        </a:rPr>
                        <m:t>;</m:t>
                      </m:r>
                      <m:r>
                        <a:rPr lang="es-EC" sz="2400" i="1">
                          <a:latin typeface="Cambria Math" panose="02040503050406030204" pitchFamily="18" charset="0"/>
                        </a:rPr>
                        <m:t>𝑗</m:t>
                      </m:r>
                      <m:r>
                        <a:rPr lang="es-EC" sz="2400" i="0">
                          <a:latin typeface="Cambria Math" panose="02040503050406030204" pitchFamily="18" charset="0"/>
                        </a:rPr>
                        <m:t>≠</m:t>
                      </m:r>
                      <m:r>
                        <a:rPr lang="es-EC" sz="2400" i="1">
                          <a:latin typeface="Cambria Math" panose="02040503050406030204" pitchFamily="18" charset="0"/>
                        </a:rPr>
                        <m:t>𝑖</m:t>
                      </m:r>
                    </m:oMath>
                  </m:oMathPara>
                </a14:m>
                <a:endParaRPr lang="es-EC" sz="2400" dirty="0"/>
              </a:p>
            </p:txBody>
          </p:sp>
        </mc:Choice>
        <mc:Fallback xmlns="">
          <p:sp>
            <p:nvSpPr>
              <p:cNvPr id="10" name="Rectángulo 9">
                <a:extLst>
                  <a:ext uri="{FF2B5EF4-FFF2-40B4-BE49-F238E27FC236}">
                    <a16:creationId xmlns:a16="http://schemas.microsoft.com/office/drawing/2014/main" id="{1037E19B-B752-421F-9524-8DFB5D8FEEE6}"/>
                  </a:ext>
                </a:extLst>
              </p:cNvPr>
              <p:cNvSpPr>
                <a:spLocks noRot="1" noChangeAspect="1" noMove="1" noResize="1" noEditPoints="1" noAdjustHandles="1" noChangeArrowheads="1" noChangeShapeType="1" noTextEdit="1"/>
              </p:cNvSpPr>
              <p:nvPr/>
            </p:nvSpPr>
            <p:spPr>
              <a:xfrm>
                <a:off x="4221192" y="3517123"/>
                <a:ext cx="3749616" cy="968342"/>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6B67DF63-9109-42EB-B9A5-99377C48D87D}"/>
                  </a:ext>
                </a:extLst>
              </p:cNvPr>
              <p:cNvSpPr/>
              <p:nvPr/>
            </p:nvSpPr>
            <p:spPr>
              <a:xfrm>
                <a:off x="4221192" y="4499841"/>
                <a:ext cx="2534284"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𝐸</m:t>
                      </m:r>
                      <m:d>
                        <m:dPr>
                          <m:begChr m:val="["/>
                          <m:end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e>
                      </m:d>
                      <m:r>
                        <a:rPr lang="es-EC" sz="2400" i="0">
                          <a:latin typeface="Cambria Math" panose="02040503050406030204" pitchFamily="18" charset="0"/>
                        </a:rPr>
                        <m:t>=</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𝑖</m:t>
                              </m:r>
                            </m:sub>
                          </m:sSub>
                        </m:num>
                        <m:den>
                          <m:r>
                            <a:rPr lang="es-EC" sz="2400" i="1">
                              <a:latin typeface="Cambria Math" panose="02040503050406030204" pitchFamily="18" charset="0"/>
                            </a:rPr>
                            <m:t>𝑛</m:t>
                          </m:r>
                          <m:r>
                            <a:rPr lang="es-EC" sz="2400" i="0">
                              <a:latin typeface="Cambria Math" panose="02040503050406030204" pitchFamily="18" charset="0"/>
                            </a:rPr>
                            <m:t>−1</m:t>
                          </m:r>
                        </m:den>
                      </m:f>
                    </m:oMath>
                  </m:oMathPara>
                </a14:m>
                <a:endParaRPr lang="es-EC" sz="2400" dirty="0"/>
              </a:p>
            </p:txBody>
          </p:sp>
        </mc:Choice>
        <mc:Fallback xmlns="">
          <p:sp>
            <p:nvSpPr>
              <p:cNvPr id="11" name="Rectángulo 10">
                <a:extLst>
                  <a:ext uri="{FF2B5EF4-FFF2-40B4-BE49-F238E27FC236}">
                    <a16:creationId xmlns:a16="http://schemas.microsoft.com/office/drawing/2014/main" id="{6B67DF63-9109-42EB-B9A5-99377C48D87D}"/>
                  </a:ext>
                </a:extLst>
              </p:cNvPr>
              <p:cNvSpPr>
                <a:spLocks noRot="1" noChangeAspect="1" noMove="1" noResize="1" noEditPoints="1" noAdjustHandles="1" noChangeArrowheads="1" noChangeShapeType="1" noTextEdit="1"/>
              </p:cNvSpPr>
              <p:nvPr/>
            </p:nvSpPr>
            <p:spPr>
              <a:xfrm>
                <a:off x="4221192" y="4499841"/>
                <a:ext cx="2534284" cy="783804"/>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F214D3A8-686C-4E5C-9837-00536EB320D0}"/>
                  </a:ext>
                </a:extLst>
              </p:cNvPr>
              <p:cNvSpPr/>
              <p:nvPr/>
            </p:nvSpPr>
            <p:spPr>
              <a:xfrm>
                <a:off x="4221192" y="5382872"/>
                <a:ext cx="4311501" cy="906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𝑉</m:t>
                      </m:r>
                      <m:d>
                        <m:dPr>
                          <m:begChr m:val="["/>
                          <m:end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e>
                      </m:d>
                      <m:r>
                        <a:rPr lang="es-EC" sz="2400" i="0">
                          <a:latin typeface="Cambria Math" panose="02040503050406030204" pitchFamily="18" charset="0"/>
                        </a:rPr>
                        <m:t>=</m:t>
                      </m:r>
                      <m:f>
                        <m:fPr>
                          <m:ctrlPr>
                            <a:rPr lang="es-EC" sz="2400" i="1">
                              <a:latin typeface="Cambria Math" panose="02040503050406030204" pitchFamily="18" charset="0"/>
                            </a:rPr>
                          </m:ctrlPr>
                        </m:fPr>
                        <m:num>
                          <m:d>
                            <m:dPr>
                              <m:beg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𝑖</m:t>
                                  </m:r>
                                </m:sub>
                              </m:sSub>
                              <m:r>
                                <a:rPr lang="es-EC" sz="2400" i="0">
                                  <a:latin typeface="Cambria Math" panose="02040503050406030204" pitchFamily="18" charset="0"/>
                                </a:rPr>
                                <m:t>(</m:t>
                              </m:r>
                              <m:r>
                                <a:rPr lang="es-EC" sz="2400" i="1">
                                  <a:latin typeface="Cambria Math" panose="02040503050406030204" pitchFamily="18" charset="0"/>
                                </a:rPr>
                                <m:t>𝑛</m:t>
                              </m:r>
                              <m:r>
                                <a:rPr lang="es-EC" sz="2400" i="0">
                                  <a:latin typeface="Cambria Math" panose="02040503050406030204" pitchFamily="18" charset="0"/>
                                </a:rPr>
                                <m:t>−1−</m:t>
                              </m:r>
                              <m:sSub>
                                <m:sSubPr>
                                  <m:ctrlPr>
                                    <a:rPr lang="es-EC" sz="2400" i="1">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𝑖</m:t>
                                  </m:r>
                                </m:sub>
                              </m:sSub>
                            </m:e>
                          </m:d>
                        </m:num>
                        <m:den>
                          <m:d>
                            <m:dPr>
                              <m:begChr m:val=""/>
                              <m:ctrlPr>
                                <a:rPr lang="es-EC" sz="2400" i="1">
                                  <a:latin typeface="Cambria Math" panose="02040503050406030204" pitchFamily="18" charset="0"/>
                                </a:rPr>
                              </m:ctrlPr>
                            </m:dPr>
                            <m:e>
                              <m:sSup>
                                <m:sSupPr>
                                  <m:ctrlPr>
                                    <a:rPr lang="es-EC" sz="2400" i="1">
                                      <a:latin typeface="Cambria Math" panose="02040503050406030204" pitchFamily="18" charset="0"/>
                                    </a:rPr>
                                  </m:ctrlPr>
                                </m:sSupPr>
                                <m:e>
                                  <m:d>
                                    <m:dPr>
                                      <m:ctrlPr>
                                        <a:rPr lang="es-EC" sz="2400" i="1">
                                          <a:latin typeface="Cambria Math" panose="02040503050406030204" pitchFamily="18" charset="0"/>
                                        </a:rPr>
                                      </m:ctrlPr>
                                    </m:dPr>
                                    <m:e>
                                      <m:r>
                                        <a:rPr lang="es-EC" sz="2400" i="1">
                                          <a:latin typeface="Cambria Math" panose="02040503050406030204" pitchFamily="18" charset="0"/>
                                        </a:rPr>
                                        <m:t>𝑛</m:t>
                                      </m:r>
                                      <m:r>
                                        <a:rPr lang="es-EC" sz="2400" i="0">
                                          <a:latin typeface="Cambria Math" panose="02040503050406030204" pitchFamily="18" charset="0"/>
                                        </a:rPr>
                                        <m:t>−1</m:t>
                                      </m:r>
                                    </m:e>
                                  </m:d>
                                </m:e>
                                <m:sup>
                                  <m:r>
                                    <a:rPr lang="es-EC" sz="2400" i="0">
                                      <a:latin typeface="Cambria Math" panose="02040503050406030204" pitchFamily="18" charset="0"/>
                                    </a:rPr>
                                    <m:t>2</m:t>
                                  </m:r>
                                </m:sup>
                              </m:sSup>
                              <m:r>
                                <a:rPr lang="es-EC" sz="2400" i="0">
                                  <a:latin typeface="Cambria Math" panose="02040503050406030204" pitchFamily="18" charset="0"/>
                                </a:rPr>
                                <m:t>(</m:t>
                              </m:r>
                              <m:r>
                                <a:rPr lang="es-EC" sz="2400" i="1">
                                  <a:latin typeface="Cambria Math" panose="02040503050406030204" pitchFamily="18" charset="0"/>
                                </a:rPr>
                                <m:t>𝑛</m:t>
                              </m:r>
                              <m:r>
                                <a:rPr lang="es-EC" sz="2400" i="0">
                                  <a:latin typeface="Cambria Math" panose="02040503050406030204" pitchFamily="18" charset="0"/>
                                </a:rPr>
                                <m:t>−2</m:t>
                              </m:r>
                            </m:e>
                          </m:d>
                        </m:den>
                      </m:f>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panose="02040503050406030204" pitchFamily="18" charset="0"/>
                                </a:rPr>
                                <m:t>𝑌</m:t>
                              </m:r>
                            </m:e>
                            <m:sub>
                              <m:r>
                                <a:rPr lang="es-EC" sz="2400" i="1">
                                  <a:latin typeface="Cambria Math" panose="02040503050406030204" pitchFamily="18" charset="0"/>
                                </a:rPr>
                                <m:t>𝑖</m:t>
                              </m:r>
                              <m:r>
                                <a:rPr lang="es-EC" sz="2400" i="0">
                                  <a:latin typeface="Cambria Math" panose="02040503050406030204" pitchFamily="18" charset="0"/>
                                </a:rPr>
                                <m:t>2</m:t>
                              </m:r>
                            </m:sub>
                          </m:sSub>
                        </m:num>
                        <m:den>
                          <m:sSubSup>
                            <m:sSubSupPr>
                              <m:ctrlPr>
                                <a:rPr lang="es-EC" sz="2400" i="1">
                                  <a:latin typeface="Cambria Math" panose="02040503050406030204" pitchFamily="18" charset="0"/>
                                </a:rPr>
                              </m:ctrlPr>
                            </m:sSubSupPr>
                            <m:e>
                              <m:r>
                                <a:rPr lang="es-EC" sz="2400" i="1">
                                  <a:latin typeface="Cambria Math" panose="02040503050406030204" pitchFamily="18" charset="0"/>
                                </a:rPr>
                                <m:t>𝑌</m:t>
                              </m:r>
                            </m:e>
                            <m:sub>
                              <m:r>
                                <a:rPr lang="es-EC" sz="2400" i="1">
                                  <a:latin typeface="Cambria Math" panose="02040503050406030204" pitchFamily="18" charset="0"/>
                                </a:rPr>
                                <m:t>𝑖</m:t>
                              </m:r>
                              <m:r>
                                <a:rPr lang="es-EC" sz="2400" i="0">
                                  <a:latin typeface="Cambria Math" panose="02040503050406030204" pitchFamily="18" charset="0"/>
                                </a:rPr>
                                <m:t>1</m:t>
                              </m:r>
                            </m:sub>
                            <m:sup>
                              <m:r>
                                <a:rPr lang="es-EC" sz="2400" i="0">
                                  <a:latin typeface="Cambria Math" panose="02040503050406030204" pitchFamily="18" charset="0"/>
                                </a:rPr>
                                <m:t>2</m:t>
                              </m:r>
                            </m:sup>
                          </m:sSubSup>
                        </m:den>
                      </m:f>
                    </m:oMath>
                  </m:oMathPara>
                </a14:m>
                <a:endParaRPr lang="es-EC" sz="2400" dirty="0"/>
              </a:p>
            </p:txBody>
          </p:sp>
        </mc:Choice>
        <mc:Fallback xmlns="">
          <p:sp>
            <p:nvSpPr>
              <p:cNvPr id="12" name="Rectángulo 11">
                <a:extLst>
                  <a:ext uri="{FF2B5EF4-FFF2-40B4-BE49-F238E27FC236}">
                    <a16:creationId xmlns:a16="http://schemas.microsoft.com/office/drawing/2014/main" id="{F214D3A8-686C-4E5C-9837-00536EB320D0}"/>
                  </a:ext>
                </a:extLst>
              </p:cNvPr>
              <p:cNvSpPr>
                <a:spLocks noRot="1" noChangeAspect="1" noMove="1" noResize="1" noEditPoints="1" noAdjustHandles="1" noChangeArrowheads="1" noChangeShapeType="1" noTextEdit="1"/>
              </p:cNvSpPr>
              <p:nvPr/>
            </p:nvSpPr>
            <p:spPr>
              <a:xfrm>
                <a:off x="4221192" y="5382872"/>
                <a:ext cx="4311501" cy="906338"/>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3BE2ADB7-EB52-41B3-90D6-1344291F27EE}"/>
                  </a:ext>
                </a:extLst>
              </p:cNvPr>
              <p:cNvSpPr/>
              <p:nvPr/>
            </p:nvSpPr>
            <p:spPr>
              <a:xfrm>
                <a:off x="9687894" y="4435446"/>
                <a:ext cx="1744004" cy="840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𝑌</m:t>
                          </m:r>
                        </m:e>
                        <m:sub>
                          <m:r>
                            <a:rPr lang="es-EC" sz="2400" i="1">
                              <a:latin typeface="Cambria Math" panose="02040503050406030204" pitchFamily="18" charset="0"/>
                            </a:rPr>
                            <m:t>𝑖</m:t>
                          </m:r>
                          <m:r>
                            <a:rPr lang="es-EC" sz="2400" i="0">
                              <a:latin typeface="Cambria Math" panose="02040503050406030204" pitchFamily="18" charset="0"/>
                            </a:rPr>
                            <m:t>1</m:t>
                          </m:r>
                        </m:sub>
                      </m:sSub>
                      <m:r>
                        <a:rPr lang="es-EC" sz="2400" i="0">
                          <a:latin typeface="Cambria Math" panose="02040503050406030204" pitchFamily="18" charset="0"/>
                        </a:rPr>
                        <m:t>=</m:t>
                      </m:r>
                      <m:f>
                        <m:fPr>
                          <m:ctrlPr>
                            <a:rPr lang="es-EC" sz="2400" i="1">
                              <a:latin typeface="Cambria Math" panose="02040503050406030204" pitchFamily="18" charset="0"/>
                            </a:rPr>
                          </m:ctrlPr>
                        </m:fPr>
                        <m:num>
                          <m:nary>
                            <m:naryPr>
                              <m:chr m:val="∑"/>
                              <m:limLoc m:val="undOvr"/>
                              <m:ctrlPr>
                                <a:rPr lang="es-EC" sz="2400" i="1">
                                  <a:latin typeface="Cambria Math" panose="02040503050406030204" pitchFamily="18" charset="0"/>
                                </a:rPr>
                              </m:ctrlPr>
                            </m:naryPr>
                            <m:sub>
                              <m:r>
                                <a:rPr lang="es-EC" sz="2400" i="1">
                                  <a:latin typeface="Cambria Math" panose="02040503050406030204" pitchFamily="18" charset="0"/>
                                </a:rPr>
                                <m:t>𝑗</m:t>
                              </m:r>
                            </m:sub>
                            <m:sup>
                              <m:r>
                                <a:rPr lang="es-EC" sz="2400" i="1">
                                  <a:latin typeface="Cambria Math" panose="02040503050406030204" pitchFamily="18" charset="0"/>
                                </a:rPr>
                                <m:t>𝑛</m:t>
                              </m:r>
                            </m:sup>
                            <m:e>
                              <m:sSub>
                                <m:sSubPr>
                                  <m:ctrlPr>
                                    <a:rPr lang="es-EC" sz="2400" i="1">
                                      <a:latin typeface="Cambria Math" panose="02040503050406030204" pitchFamily="18" charset="0"/>
                                    </a:rPr>
                                  </m:ctrlPr>
                                </m:sSubPr>
                                <m:e>
                                  <m:r>
                                    <a:rPr lang="es-EC" sz="2400" i="1">
                                      <a:latin typeface="Cambria Math" panose="02040503050406030204" pitchFamily="18" charset="0"/>
                                    </a:rPr>
                                    <m:t>𝑥</m:t>
                                  </m:r>
                                </m:e>
                                <m:sub>
                                  <m:r>
                                    <a:rPr lang="es-EC" sz="2400" i="1">
                                      <a:latin typeface="Cambria Math" panose="02040503050406030204" pitchFamily="18" charset="0"/>
                                    </a:rPr>
                                    <m:t>𝑗</m:t>
                                  </m:r>
                                </m:sub>
                              </m:sSub>
                            </m:e>
                          </m:nary>
                        </m:num>
                        <m:den>
                          <m:r>
                            <a:rPr lang="es-EC" sz="2400" i="1">
                              <a:latin typeface="Cambria Math" panose="02040503050406030204" pitchFamily="18" charset="0"/>
                            </a:rPr>
                            <m:t>𝑛</m:t>
                          </m:r>
                          <m:r>
                            <a:rPr lang="es-EC" sz="2400" i="0">
                              <a:latin typeface="Cambria Math" panose="02040503050406030204" pitchFamily="18" charset="0"/>
                            </a:rPr>
                            <m:t>−1</m:t>
                          </m:r>
                        </m:den>
                      </m:f>
                    </m:oMath>
                  </m:oMathPara>
                </a14:m>
                <a:endParaRPr lang="es-EC" sz="2400" dirty="0"/>
              </a:p>
            </p:txBody>
          </p:sp>
        </mc:Choice>
        <mc:Fallback xmlns="">
          <p:sp>
            <p:nvSpPr>
              <p:cNvPr id="13" name="Rectángulo 12">
                <a:extLst>
                  <a:ext uri="{FF2B5EF4-FFF2-40B4-BE49-F238E27FC236}">
                    <a16:creationId xmlns:a16="http://schemas.microsoft.com/office/drawing/2014/main" id="{3BE2ADB7-EB52-41B3-90D6-1344291F27EE}"/>
                  </a:ext>
                </a:extLst>
              </p:cNvPr>
              <p:cNvSpPr>
                <a:spLocks noRot="1" noChangeAspect="1" noMove="1" noResize="1" noEditPoints="1" noAdjustHandles="1" noChangeArrowheads="1" noChangeShapeType="1" noTextEdit="1"/>
              </p:cNvSpPr>
              <p:nvPr/>
            </p:nvSpPr>
            <p:spPr>
              <a:xfrm>
                <a:off x="9687894" y="4435446"/>
                <a:ext cx="1744004" cy="840679"/>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7FE88092-8534-4BBE-90B2-04E4A3220154}"/>
                  </a:ext>
                </a:extLst>
              </p:cNvPr>
              <p:cNvSpPr/>
              <p:nvPr/>
            </p:nvSpPr>
            <p:spPr>
              <a:xfrm>
                <a:off x="9687894" y="5330286"/>
                <a:ext cx="2491131" cy="869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𝑌</m:t>
                          </m:r>
                        </m:e>
                        <m:sub>
                          <m:r>
                            <a:rPr lang="es-EC" sz="2400" i="1">
                              <a:latin typeface="Cambria Math" panose="02040503050406030204" pitchFamily="18" charset="0"/>
                            </a:rPr>
                            <m:t>𝑖</m:t>
                          </m:r>
                          <m:r>
                            <a:rPr lang="es-EC" sz="2400" i="0">
                              <a:latin typeface="Cambria Math" panose="02040503050406030204" pitchFamily="18" charset="0"/>
                            </a:rPr>
                            <m:t>2</m:t>
                          </m:r>
                        </m:sub>
                      </m:sSub>
                      <m:r>
                        <a:rPr lang="es-EC" sz="2400" i="0">
                          <a:latin typeface="Cambria Math" panose="02040503050406030204" pitchFamily="18" charset="0"/>
                        </a:rPr>
                        <m:t>=</m:t>
                      </m:r>
                      <m:f>
                        <m:fPr>
                          <m:ctrlPr>
                            <a:rPr lang="es-EC" sz="2400" i="1">
                              <a:latin typeface="Cambria Math" panose="02040503050406030204" pitchFamily="18" charset="0"/>
                            </a:rPr>
                          </m:ctrlPr>
                        </m:fPr>
                        <m:num>
                          <m:nary>
                            <m:naryPr>
                              <m:chr m:val="∑"/>
                              <m:limLoc m:val="undOvr"/>
                              <m:ctrlPr>
                                <a:rPr lang="es-EC" sz="2400" i="1">
                                  <a:latin typeface="Cambria Math" panose="02040503050406030204" pitchFamily="18" charset="0"/>
                                </a:rPr>
                              </m:ctrlPr>
                            </m:naryPr>
                            <m:sub>
                              <m:r>
                                <a:rPr lang="es-EC" sz="2400" i="1">
                                  <a:latin typeface="Cambria Math" panose="02040503050406030204" pitchFamily="18" charset="0"/>
                                </a:rPr>
                                <m:t>𝑗</m:t>
                              </m:r>
                            </m:sub>
                            <m:sup>
                              <m:r>
                                <a:rPr lang="es-EC" sz="2400" i="1">
                                  <a:latin typeface="Cambria Math" panose="02040503050406030204" pitchFamily="18" charset="0"/>
                                </a:rPr>
                                <m:t>𝑛</m:t>
                              </m:r>
                            </m:sup>
                            <m:e>
                              <m:sSubSup>
                                <m:sSubSupPr>
                                  <m:ctrlPr>
                                    <a:rPr lang="es-EC" sz="2400" i="1">
                                      <a:latin typeface="Cambria Math" panose="02040503050406030204" pitchFamily="18" charset="0"/>
                                    </a:rPr>
                                  </m:ctrlPr>
                                </m:sSubSupPr>
                                <m:e>
                                  <m:r>
                                    <a:rPr lang="es-EC" sz="2400" i="1">
                                      <a:latin typeface="Cambria Math" panose="02040503050406030204" pitchFamily="18" charset="0"/>
                                    </a:rPr>
                                    <m:t>𝑥</m:t>
                                  </m:r>
                                </m:e>
                                <m:sub>
                                  <m:r>
                                    <a:rPr lang="es-EC" sz="2400" i="1">
                                      <a:latin typeface="Cambria Math" panose="02040503050406030204" pitchFamily="18" charset="0"/>
                                    </a:rPr>
                                    <m:t>𝑗</m:t>
                                  </m:r>
                                </m:sub>
                                <m:sup>
                                  <m:r>
                                    <a:rPr lang="es-EC" sz="2400" i="0">
                                      <a:latin typeface="Cambria Math" panose="02040503050406030204" pitchFamily="18" charset="0"/>
                                    </a:rPr>
                                    <m:t>2</m:t>
                                  </m:r>
                                </m:sup>
                              </m:sSubSup>
                            </m:e>
                          </m:nary>
                        </m:num>
                        <m:den>
                          <m:r>
                            <a:rPr lang="es-EC" sz="2400" i="1">
                              <a:latin typeface="Cambria Math" panose="02040503050406030204" pitchFamily="18" charset="0"/>
                            </a:rPr>
                            <m:t>𝑛</m:t>
                          </m:r>
                          <m:r>
                            <a:rPr lang="es-EC" sz="2400" i="0">
                              <a:latin typeface="Cambria Math" panose="02040503050406030204" pitchFamily="18" charset="0"/>
                            </a:rPr>
                            <m:t>−1</m:t>
                          </m:r>
                        </m:den>
                      </m:f>
                      <m:r>
                        <a:rPr lang="es-EC" sz="2400" i="0">
                          <a:latin typeface="Cambria Math" panose="02040503050406030204" pitchFamily="18" charset="0"/>
                        </a:rPr>
                        <m:t>−</m:t>
                      </m:r>
                      <m:sSubSup>
                        <m:sSubSupPr>
                          <m:ctrlPr>
                            <a:rPr lang="es-EC" sz="2400" i="1">
                              <a:latin typeface="Cambria Math" panose="02040503050406030204" pitchFamily="18" charset="0"/>
                            </a:rPr>
                          </m:ctrlPr>
                        </m:sSubSupPr>
                        <m:e>
                          <m:r>
                            <a:rPr lang="es-EC" sz="2400" i="1">
                              <a:latin typeface="Cambria Math" panose="02040503050406030204" pitchFamily="18" charset="0"/>
                            </a:rPr>
                            <m:t>𝑌</m:t>
                          </m:r>
                        </m:e>
                        <m:sub>
                          <m:r>
                            <a:rPr lang="es-EC" sz="2400" i="1">
                              <a:latin typeface="Cambria Math" panose="02040503050406030204" pitchFamily="18" charset="0"/>
                            </a:rPr>
                            <m:t>𝑖</m:t>
                          </m:r>
                          <m:r>
                            <a:rPr lang="es-EC" sz="2400" i="0">
                              <a:latin typeface="Cambria Math" panose="02040503050406030204" pitchFamily="18" charset="0"/>
                            </a:rPr>
                            <m:t>1</m:t>
                          </m:r>
                        </m:sub>
                        <m:sup>
                          <m:r>
                            <a:rPr lang="es-EC" sz="2400" i="0">
                              <a:latin typeface="Cambria Math" panose="02040503050406030204" pitchFamily="18" charset="0"/>
                            </a:rPr>
                            <m:t>2</m:t>
                          </m:r>
                        </m:sup>
                      </m:sSubSup>
                    </m:oMath>
                  </m:oMathPara>
                </a14:m>
                <a:endParaRPr lang="es-EC" sz="2400" dirty="0"/>
              </a:p>
            </p:txBody>
          </p:sp>
        </mc:Choice>
        <mc:Fallback xmlns="">
          <p:sp>
            <p:nvSpPr>
              <p:cNvPr id="14" name="Rectángulo 13">
                <a:extLst>
                  <a:ext uri="{FF2B5EF4-FFF2-40B4-BE49-F238E27FC236}">
                    <a16:creationId xmlns:a16="http://schemas.microsoft.com/office/drawing/2014/main" id="{7FE88092-8534-4BBE-90B2-04E4A3220154}"/>
                  </a:ext>
                </a:extLst>
              </p:cNvPr>
              <p:cNvSpPr>
                <a:spLocks noRot="1" noChangeAspect="1" noMove="1" noResize="1" noEditPoints="1" noAdjustHandles="1" noChangeArrowheads="1" noChangeShapeType="1" noTextEdit="1"/>
              </p:cNvSpPr>
              <p:nvPr/>
            </p:nvSpPr>
            <p:spPr>
              <a:xfrm>
                <a:off x="9687894" y="5330286"/>
                <a:ext cx="2491131" cy="869790"/>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5C2F27C3-B3AE-471F-A376-D1DF5D2A8035}"/>
                  </a:ext>
                </a:extLst>
              </p:cNvPr>
              <p:cNvSpPr/>
              <p:nvPr/>
            </p:nvSpPr>
            <p:spPr>
              <a:xfrm>
                <a:off x="9675235" y="3601188"/>
                <a:ext cx="2495107" cy="859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b="0" i="1" smtClean="0">
                              <a:latin typeface="Cambria Math" panose="02040503050406030204" pitchFamily="18" charset="0"/>
                            </a:rPr>
                            <m:t>𝑊</m:t>
                          </m:r>
                        </m:e>
                        <m:sub>
                          <m:r>
                            <a:rPr lang="es-EC" sz="2400" i="1">
                              <a:latin typeface="Cambria Math" panose="02040503050406030204" pitchFamily="18" charset="0"/>
                            </a:rPr>
                            <m:t>𝑖</m:t>
                          </m:r>
                        </m:sub>
                      </m:sSub>
                      <m:r>
                        <a:rPr lang="es-EC" sz="2400" i="0">
                          <a:latin typeface="Cambria Math" panose="02040503050406030204" pitchFamily="18" charset="0"/>
                        </a:rPr>
                        <m:t>=</m:t>
                      </m:r>
                      <m:nary>
                        <m:naryPr>
                          <m:chr m:val="∑"/>
                          <m:limLoc m:val="subSup"/>
                          <m:ctrlPr>
                            <a:rPr lang="es-EC" sz="2400" i="1" smtClean="0">
                              <a:latin typeface="Cambria Math" panose="02040503050406030204" pitchFamily="18" charset="0"/>
                            </a:rPr>
                          </m:ctrlPr>
                        </m:naryPr>
                        <m:sub>
                          <m:r>
                            <m:rPr>
                              <m:brk m:alnAt="25"/>
                            </m:rPr>
                            <a:rPr lang="es-EC" sz="2400" b="0" i="1" smtClean="0">
                              <a:latin typeface="Cambria Math" panose="02040503050406030204" pitchFamily="18" charset="0"/>
                            </a:rPr>
                            <m:t>𝑗</m:t>
                          </m:r>
                        </m:sub>
                        <m:sup>
                          <m:r>
                            <a:rPr lang="es-EC" sz="2400" b="0" i="1" smtClean="0">
                              <a:latin typeface="Cambria Math" panose="02040503050406030204" pitchFamily="18" charset="0"/>
                            </a:rPr>
                            <m:t>𝑛</m:t>
                          </m:r>
                        </m:sup>
                        <m:e>
                          <m:sSub>
                            <m:sSubPr>
                              <m:ctrlPr>
                                <a:rPr lang="es-EC" sz="2400" i="1" smtClean="0">
                                  <a:latin typeface="Cambria Math" panose="02040503050406030204" pitchFamily="18" charset="0"/>
                                </a:rPr>
                              </m:ctrlPr>
                            </m:sSubPr>
                            <m:e>
                              <m:r>
                                <a:rPr lang="es-ES" sz="2400" i="1">
                                  <a:latin typeface="Cambria Math" panose="02040503050406030204" pitchFamily="18" charset="0"/>
                                </a:rPr>
                                <m:t>𝑤</m:t>
                              </m:r>
                            </m:e>
                            <m:sub>
                              <m:r>
                                <a:rPr lang="es-ES" sz="2400" i="1">
                                  <a:latin typeface="Cambria Math" panose="02040503050406030204" pitchFamily="18" charset="0"/>
                                </a:rPr>
                                <m:t>𝑖𝑗</m:t>
                              </m:r>
                            </m:sub>
                          </m:sSub>
                          <m:r>
                            <a:rPr lang="es-ES" sz="2400" i="1">
                              <a:latin typeface="Cambria Math" panose="02040503050406030204" pitchFamily="18" charset="0"/>
                            </a:rPr>
                            <m:t>(</m:t>
                          </m:r>
                          <m:r>
                            <a:rPr lang="es-ES" sz="2400" i="1">
                              <a:latin typeface="Cambria Math" panose="02040503050406030204" pitchFamily="18" charset="0"/>
                            </a:rPr>
                            <m:t>𝑑</m:t>
                          </m:r>
                          <m:r>
                            <a:rPr lang="es-ES" sz="2400" i="1">
                              <a:latin typeface="Cambria Math" panose="02040503050406030204" pitchFamily="18" charset="0"/>
                            </a:rPr>
                            <m:t>)</m:t>
                          </m:r>
                        </m:e>
                      </m:nary>
                    </m:oMath>
                  </m:oMathPara>
                </a14:m>
                <a:endParaRPr lang="es-EC" sz="2400" dirty="0"/>
              </a:p>
            </p:txBody>
          </p:sp>
        </mc:Choice>
        <mc:Fallback xmlns="">
          <p:sp>
            <p:nvSpPr>
              <p:cNvPr id="17" name="Rectángulo 16">
                <a:extLst>
                  <a:ext uri="{FF2B5EF4-FFF2-40B4-BE49-F238E27FC236}">
                    <a16:creationId xmlns:a16="http://schemas.microsoft.com/office/drawing/2014/main" id="{5C2F27C3-B3AE-471F-A376-D1DF5D2A8035}"/>
                  </a:ext>
                </a:extLst>
              </p:cNvPr>
              <p:cNvSpPr>
                <a:spLocks noRot="1" noChangeAspect="1" noMove="1" noResize="1" noEditPoints="1" noAdjustHandles="1" noChangeArrowheads="1" noChangeShapeType="1" noTextEdit="1"/>
              </p:cNvSpPr>
              <p:nvPr/>
            </p:nvSpPr>
            <p:spPr>
              <a:xfrm>
                <a:off x="9675235" y="3601188"/>
                <a:ext cx="2495107" cy="859787"/>
              </a:xfrm>
              <a:prstGeom prst="rect">
                <a:avLst/>
              </a:prstGeom>
              <a:blipFill>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9009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10188455-A3B8-43B2-9C93-5F21FFD7238D}"/>
              </a:ext>
            </a:extLst>
          </p:cNvPr>
          <p:cNvSpPr>
            <a:spLocks noGrp="1"/>
          </p:cNvSpPr>
          <p:nvPr>
            <p:ph idx="1"/>
          </p:nvPr>
        </p:nvSpPr>
        <p:spPr>
          <a:xfrm>
            <a:off x="838200" y="1825625"/>
            <a:ext cx="10764000" cy="4351338"/>
          </a:xfrm>
        </p:spPr>
        <p:txBody>
          <a:bodyPr>
            <a:noAutofit/>
          </a:bodyPr>
          <a:lstStyle/>
          <a:p>
            <a:pPr marL="0" indent="0">
              <a:buNone/>
            </a:pPr>
            <a:r>
              <a:rPr lang="es-EC" sz="2400" dirty="0"/>
              <a:t>Getis &amp; Ord (1992) también definen:</a:t>
            </a:r>
          </a:p>
          <a:p>
            <a:r>
              <a:rPr lang="es-EC" sz="2400" i="1" dirty="0"/>
              <a:t>G*</a:t>
            </a:r>
            <a:r>
              <a:rPr lang="es-EC" sz="2400" i="1" baseline="-25000" dirty="0"/>
              <a:t>i</a:t>
            </a:r>
            <a:r>
              <a:rPr lang="es-EC" sz="2400" dirty="0"/>
              <a:t> es una versión de </a:t>
            </a:r>
            <a:r>
              <a:rPr lang="es-EC" sz="2400" i="1" dirty="0"/>
              <a:t>G</a:t>
            </a:r>
            <a:r>
              <a:rPr lang="es-EC" sz="2400" i="1" baseline="-25000" dirty="0"/>
              <a:t>i</a:t>
            </a:r>
            <a:r>
              <a:rPr lang="es-EC" sz="2400" dirty="0"/>
              <a:t> en la cual se permite </a:t>
            </a:r>
            <a:r>
              <a:rPr lang="es-EC" sz="2400" i="1" dirty="0"/>
              <a:t>j = i</a:t>
            </a:r>
            <a:endParaRPr lang="es-EC" sz="2400" dirty="0"/>
          </a:p>
          <a:p>
            <a:r>
              <a:rPr lang="es-EC" sz="2400" i="1" dirty="0"/>
              <a:t>G</a:t>
            </a:r>
            <a:r>
              <a:rPr lang="es-EC" sz="2400" dirty="0"/>
              <a:t> y </a:t>
            </a:r>
            <a:r>
              <a:rPr lang="es-EC" sz="2400" i="1" dirty="0"/>
              <a:t>G*</a:t>
            </a:r>
            <a:r>
              <a:rPr lang="es-EC" sz="2400" dirty="0"/>
              <a:t> son las versiones globales de </a:t>
            </a:r>
            <a:r>
              <a:rPr lang="es-EC" sz="2400" i="1" dirty="0"/>
              <a:t>G</a:t>
            </a:r>
            <a:r>
              <a:rPr lang="es-EC" sz="2400" i="1" baseline="-25000" dirty="0"/>
              <a:t>i</a:t>
            </a:r>
            <a:r>
              <a:rPr lang="es-ES" sz="2400" dirty="0"/>
              <a:t> y </a:t>
            </a:r>
            <a:r>
              <a:rPr lang="es-ES" sz="2400" i="1" dirty="0"/>
              <a:t>G*</a:t>
            </a:r>
            <a:r>
              <a:rPr lang="es-ES" sz="2400" i="1" baseline="-25000" dirty="0"/>
              <a:t>i</a:t>
            </a:r>
            <a:r>
              <a:rPr lang="es-ES" sz="2400" dirty="0"/>
              <a:t> respectivamente</a:t>
            </a:r>
          </a:p>
          <a:p>
            <a:endParaRPr lang="es-ES" sz="2400" dirty="0"/>
          </a:p>
          <a:p>
            <a:pPr marL="0" indent="0">
              <a:buNone/>
            </a:pPr>
            <a:r>
              <a:rPr lang="es-EC" sz="2400" dirty="0"/>
              <a:t>Ord &amp; Getis (1995)</a:t>
            </a:r>
            <a:r>
              <a:rPr lang="es-ES" sz="2400" dirty="0"/>
              <a:t> redefinen el estadístico, de manera que en cada punto se calcula el valor </a:t>
            </a:r>
            <a:r>
              <a:rPr lang="es-ES" sz="2400" i="1" dirty="0" err="1"/>
              <a:t>Z</a:t>
            </a:r>
            <a:r>
              <a:rPr lang="es-ES" sz="2400" i="1" baseline="-25000" dirty="0" err="1"/>
              <a:t>i</a:t>
            </a:r>
            <a:r>
              <a:rPr lang="es-ES" sz="2400" dirty="0"/>
              <a:t> (valor normalizado) del estadístico original:</a:t>
            </a:r>
          </a:p>
          <a:p>
            <a:pPr marL="0" indent="0">
              <a:buNone/>
            </a:pPr>
            <a:endParaRPr lang="es-ES" sz="2400" dirty="0"/>
          </a:p>
          <a:p>
            <a:pPr marL="0" indent="0">
              <a:buNone/>
            </a:pPr>
            <a:endParaRPr lang="es-EC" sz="2400" dirty="0"/>
          </a:p>
          <a:p>
            <a:pPr marL="0" indent="0">
              <a:buNone/>
            </a:pPr>
            <a:endParaRPr lang="es-EC" sz="2400" dirty="0"/>
          </a:p>
          <a:p>
            <a:pPr marL="0" indent="0">
              <a:buNone/>
            </a:pPr>
            <a:r>
              <a:rPr lang="es-ES" sz="2400" dirty="0"/>
              <a:t>Los valores </a:t>
            </a:r>
            <a:r>
              <a:rPr lang="es-ES" sz="2400" i="1" dirty="0" err="1"/>
              <a:t>Z</a:t>
            </a:r>
            <a:r>
              <a:rPr lang="es-ES" sz="2400" i="1" baseline="-25000" dirty="0" err="1"/>
              <a:t>i</a:t>
            </a:r>
            <a:r>
              <a:rPr lang="es-ES" sz="2400" dirty="0"/>
              <a:t> se comparan con un valor crítico, positivo y negativo, que se calcula considerando una corrección de Bonferroni.</a:t>
            </a:r>
            <a:endParaRPr lang="es-EC" sz="2400" dirty="0"/>
          </a:p>
        </p:txBody>
      </p:sp>
      <p:sp>
        <p:nvSpPr>
          <p:cNvPr id="9" name="Título 1">
            <a:extLst>
              <a:ext uri="{FF2B5EF4-FFF2-40B4-BE49-F238E27FC236}">
                <a16:creationId xmlns:a16="http://schemas.microsoft.com/office/drawing/2014/main" id="{0B29584C-F232-4E88-A3E3-85D5890F8BF2}"/>
              </a:ext>
            </a:extLst>
          </p:cNvPr>
          <p:cNvSpPr>
            <a:spLocks noGrp="1"/>
          </p:cNvSpPr>
          <p:nvPr>
            <p:ph type="title"/>
          </p:nvPr>
        </p:nvSpPr>
        <p:spPr>
          <a:xfrm>
            <a:off x="838200" y="365125"/>
            <a:ext cx="10800000" cy="1325563"/>
          </a:xfrm>
        </p:spPr>
        <p:txBody>
          <a:bodyPr/>
          <a:lstStyle/>
          <a:p>
            <a:r>
              <a:rPr lang="es-EC" dirty="0"/>
              <a:t>Base Conceptual: Estadístico Getis-Ord</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35EF2EBC-A154-49D2-A4EA-C0340FDE9D1F}"/>
                  </a:ext>
                </a:extLst>
              </p:cNvPr>
              <p:cNvSpPr/>
              <p:nvPr/>
            </p:nvSpPr>
            <p:spPr>
              <a:xfrm>
                <a:off x="4283163" y="4626853"/>
                <a:ext cx="3625673" cy="964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𝑍</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r>
                        <a:rPr lang="es-EC" sz="2400" i="0">
                          <a:latin typeface="Cambria Math" panose="02040503050406030204" pitchFamily="18" charset="0"/>
                        </a:rPr>
                        <m:t>=</m:t>
                      </m:r>
                      <m:f>
                        <m:fPr>
                          <m:ctrlPr>
                            <a:rPr lang="es-EC" sz="2400" i="1">
                              <a:latin typeface="Cambria Math" panose="02040503050406030204" pitchFamily="18" charset="0"/>
                            </a:rPr>
                          </m:ctrlPr>
                        </m:fPr>
                        <m:num>
                          <m:sSub>
                            <m:sSubPr>
                              <m:ctrlPr>
                                <a:rPr lang="es-EC" sz="2400" i="1">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r>
                            <a:rPr lang="es-EC" sz="2400" i="0">
                              <a:latin typeface="Cambria Math" panose="02040503050406030204" pitchFamily="18" charset="0"/>
                            </a:rPr>
                            <m:t>−</m:t>
                          </m:r>
                          <m:r>
                            <a:rPr lang="es-EC" sz="2400" i="1">
                              <a:latin typeface="Cambria Math" panose="02040503050406030204" pitchFamily="18" charset="0"/>
                            </a:rPr>
                            <m:t>𝐸</m:t>
                          </m:r>
                          <m:d>
                            <m:dPr>
                              <m:begChr m:val="["/>
                              <m:end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e>
                          </m:d>
                        </m:num>
                        <m:den>
                          <m:rad>
                            <m:radPr>
                              <m:degHide m:val="on"/>
                              <m:ctrlPr>
                                <a:rPr lang="es-EC" sz="2400" i="1">
                                  <a:latin typeface="Cambria Math" panose="02040503050406030204" pitchFamily="18" charset="0"/>
                                </a:rPr>
                              </m:ctrlPr>
                            </m:radPr>
                            <m:deg/>
                            <m:e>
                              <m:r>
                                <a:rPr lang="es-EC" sz="2400" i="1">
                                  <a:latin typeface="Cambria Math" panose="02040503050406030204" pitchFamily="18" charset="0"/>
                                </a:rPr>
                                <m:t>𝑉</m:t>
                              </m:r>
                              <m:d>
                                <m:dPr>
                                  <m:begChr m:val="["/>
                                  <m:endChr m:val="]"/>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𝐺</m:t>
                                      </m:r>
                                    </m:e>
                                    <m:sub>
                                      <m:r>
                                        <a:rPr lang="es-EC" sz="2400" i="1">
                                          <a:latin typeface="Cambria Math" panose="02040503050406030204" pitchFamily="18" charset="0"/>
                                        </a:rPr>
                                        <m:t>𝑖</m:t>
                                      </m:r>
                                    </m:sub>
                                  </m:sSub>
                                  <m:d>
                                    <m:dPr>
                                      <m:ctrlPr>
                                        <a:rPr lang="es-EC" sz="2400" i="1">
                                          <a:latin typeface="Cambria Math" panose="02040503050406030204" pitchFamily="18" charset="0"/>
                                        </a:rPr>
                                      </m:ctrlPr>
                                    </m:dPr>
                                    <m:e>
                                      <m:r>
                                        <a:rPr lang="es-EC" sz="2400" i="1">
                                          <a:latin typeface="Cambria Math" panose="02040503050406030204" pitchFamily="18" charset="0"/>
                                        </a:rPr>
                                        <m:t>𝑑</m:t>
                                      </m:r>
                                    </m:e>
                                  </m:d>
                                </m:e>
                              </m:d>
                            </m:e>
                          </m:rad>
                        </m:den>
                      </m:f>
                    </m:oMath>
                  </m:oMathPara>
                </a14:m>
                <a:endParaRPr lang="es-EC" sz="2400" dirty="0"/>
              </a:p>
            </p:txBody>
          </p:sp>
        </mc:Choice>
        <mc:Fallback xmlns="">
          <p:sp>
            <p:nvSpPr>
              <p:cNvPr id="2" name="Rectángulo 1">
                <a:extLst>
                  <a:ext uri="{FF2B5EF4-FFF2-40B4-BE49-F238E27FC236}">
                    <a16:creationId xmlns:a16="http://schemas.microsoft.com/office/drawing/2014/main" id="{35EF2EBC-A154-49D2-A4EA-C0340FDE9D1F}"/>
                  </a:ext>
                </a:extLst>
              </p:cNvPr>
              <p:cNvSpPr>
                <a:spLocks noRot="1" noChangeAspect="1" noMove="1" noResize="1" noEditPoints="1" noAdjustHandles="1" noChangeArrowheads="1" noChangeShapeType="1" noTextEdit="1"/>
              </p:cNvSpPr>
              <p:nvPr/>
            </p:nvSpPr>
            <p:spPr>
              <a:xfrm>
                <a:off x="4283163" y="4626853"/>
                <a:ext cx="3625673" cy="964880"/>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683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0CA75-7704-46E7-BFEE-768A261624E9}"/>
              </a:ext>
            </a:extLst>
          </p:cNvPr>
          <p:cNvSpPr>
            <a:spLocks noGrp="1"/>
          </p:cNvSpPr>
          <p:nvPr>
            <p:ph type="title"/>
          </p:nvPr>
        </p:nvSpPr>
        <p:spPr/>
        <p:txBody>
          <a:bodyPr/>
          <a:lstStyle/>
          <a:p>
            <a:r>
              <a:rPr lang="es-EC" dirty="0"/>
              <a:t>Base Legal</a:t>
            </a:r>
          </a:p>
        </p:txBody>
      </p:sp>
      <p:sp>
        <p:nvSpPr>
          <p:cNvPr id="3" name="Marcador de contenido 2">
            <a:extLst>
              <a:ext uri="{FF2B5EF4-FFF2-40B4-BE49-F238E27FC236}">
                <a16:creationId xmlns:a16="http://schemas.microsoft.com/office/drawing/2014/main" id="{097ABD03-E406-4497-9E06-F44777EB67EA}"/>
              </a:ext>
            </a:extLst>
          </p:cNvPr>
          <p:cNvSpPr>
            <a:spLocks noGrp="1"/>
          </p:cNvSpPr>
          <p:nvPr>
            <p:ph sz="half" idx="1"/>
          </p:nvPr>
        </p:nvSpPr>
        <p:spPr>
          <a:xfrm>
            <a:off x="838200" y="1825625"/>
            <a:ext cx="4500000" cy="4351338"/>
          </a:xfrm>
        </p:spPr>
        <p:txBody>
          <a:bodyPr>
            <a:noAutofit/>
          </a:bodyPr>
          <a:lstStyle/>
          <a:p>
            <a:pPr marL="0" indent="0">
              <a:buNone/>
            </a:pPr>
            <a:r>
              <a:rPr lang="es-EC" sz="2400" dirty="0"/>
              <a:t>Norma Internacional:</a:t>
            </a:r>
          </a:p>
          <a:p>
            <a:r>
              <a:rPr lang="es-EC" sz="2400" dirty="0"/>
              <a:t>ISO 19113</a:t>
            </a:r>
          </a:p>
          <a:p>
            <a:r>
              <a:rPr lang="es-EC" sz="2400" dirty="0"/>
              <a:t>Metodologías de Control Posicional por Puntos (Ariza, 2013)</a:t>
            </a:r>
          </a:p>
          <a:p>
            <a:pPr lvl="1"/>
            <a:r>
              <a:rPr lang="es-EC" dirty="0"/>
              <a:t>NMAS</a:t>
            </a:r>
          </a:p>
          <a:p>
            <a:pPr lvl="1"/>
            <a:r>
              <a:rPr lang="es-EC" dirty="0"/>
              <a:t>EMAS</a:t>
            </a:r>
          </a:p>
          <a:p>
            <a:pPr lvl="1"/>
            <a:r>
              <a:rPr lang="es-EC" dirty="0"/>
              <a:t>NSSDA</a:t>
            </a:r>
          </a:p>
        </p:txBody>
      </p:sp>
      <p:sp>
        <p:nvSpPr>
          <p:cNvPr id="4" name="Marcador de contenido 3">
            <a:extLst>
              <a:ext uri="{FF2B5EF4-FFF2-40B4-BE49-F238E27FC236}">
                <a16:creationId xmlns:a16="http://schemas.microsoft.com/office/drawing/2014/main" id="{A3DC9107-2540-49F6-A7BB-BF696035735A}"/>
              </a:ext>
            </a:extLst>
          </p:cNvPr>
          <p:cNvSpPr>
            <a:spLocks noGrp="1"/>
          </p:cNvSpPr>
          <p:nvPr>
            <p:ph sz="half" idx="2"/>
          </p:nvPr>
        </p:nvSpPr>
        <p:spPr>
          <a:xfrm>
            <a:off x="5338200" y="1825625"/>
            <a:ext cx="6552000" cy="4351338"/>
          </a:xfrm>
        </p:spPr>
        <p:txBody>
          <a:bodyPr>
            <a:noAutofit/>
          </a:bodyPr>
          <a:lstStyle/>
          <a:p>
            <a:pPr marL="0" indent="0">
              <a:buNone/>
            </a:pPr>
            <a:r>
              <a:rPr lang="es-EC" sz="2400" dirty="0"/>
              <a:t>Norma Nacional:</a:t>
            </a:r>
          </a:p>
          <a:p>
            <a:r>
              <a:rPr lang="es-EC" sz="2400" dirty="0"/>
              <a:t>Especificaciones Técnicas para la Producción de Cartografía Escala 1:5000 (Instituto Geográfico Militar, 2016)</a:t>
            </a:r>
          </a:p>
          <a:p>
            <a:pPr lvl="1"/>
            <a:r>
              <a:rPr lang="es-EC" dirty="0"/>
              <a:t>Exactitud Posicional Horizontal no debe exceder al módulo de escala multiplicado por</a:t>
            </a:r>
          </a:p>
          <a:p>
            <a:pPr lvl="2"/>
            <a:r>
              <a:rPr lang="es-EC" sz="2400" dirty="0"/>
              <a:t>0.3 mm (90% muestra aleatoria)</a:t>
            </a:r>
          </a:p>
          <a:p>
            <a:pPr lvl="2"/>
            <a:r>
              <a:rPr lang="es-EC" sz="2400" dirty="0"/>
              <a:t>0.4 mm (10% restante)</a:t>
            </a:r>
          </a:p>
        </p:txBody>
      </p:sp>
    </p:spTree>
    <p:extLst>
      <p:ext uri="{BB962C8B-B14F-4D97-AF65-F5344CB8AC3E}">
        <p14:creationId xmlns:p14="http://schemas.microsoft.com/office/powerpoint/2010/main" val="332406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A7F355C-57D5-4462-833A-11F5EAF7EDA1}"/>
              </a:ext>
            </a:extLst>
          </p:cNvPr>
          <p:cNvGraphicFramePr>
            <a:graphicFrameLocks noGrp="1"/>
          </p:cNvGraphicFramePr>
          <p:nvPr>
            <p:extLst>
              <p:ext uri="{D42A27DB-BD31-4B8C-83A1-F6EECF244321}">
                <p14:modId xmlns:p14="http://schemas.microsoft.com/office/powerpoint/2010/main" val="1336846183"/>
              </p:ext>
            </p:extLst>
          </p:nvPr>
        </p:nvGraphicFramePr>
        <p:xfrm>
          <a:off x="841800" y="1443295"/>
          <a:ext cx="10512000" cy="5181600"/>
        </p:xfrm>
        <a:graphic>
          <a:graphicData uri="http://schemas.openxmlformats.org/drawingml/2006/table">
            <a:tbl>
              <a:tblPr firstRow="1" firstCol="1" bandRow="1">
                <a:tableStyleId>{793D81CF-94F2-401A-BA57-92F5A7B2D0C5}</a:tableStyleId>
              </a:tblPr>
              <a:tblGrid>
                <a:gridCol w="2268000">
                  <a:extLst>
                    <a:ext uri="{9D8B030D-6E8A-4147-A177-3AD203B41FA5}">
                      <a16:colId xmlns:a16="http://schemas.microsoft.com/office/drawing/2014/main" val="181946886"/>
                    </a:ext>
                  </a:extLst>
                </a:gridCol>
                <a:gridCol w="1188000">
                  <a:extLst>
                    <a:ext uri="{9D8B030D-6E8A-4147-A177-3AD203B41FA5}">
                      <a16:colId xmlns:a16="http://schemas.microsoft.com/office/drawing/2014/main" val="4096545930"/>
                    </a:ext>
                  </a:extLst>
                </a:gridCol>
                <a:gridCol w="2268000">
                  <a:extLst>
                    <a:ext uri="{9D8B030D-6E8A-4147-A177-3AD203B41FA5}">
                      <a16:colId xmlns:a16="http://schemas.microsoft.com/office/drawing/2014/main" val="3010512812"/>
                    </a:ext>
                  </a:extLst>
                </a:gridCol>
                <a:gridCol w="4788000">
                  <a:extLst>
                    <a:ext uri="{9D8B030D-6E8A-4147-A177-3AD203B41FA5}">
                      <a16:colId xmlns:a16="http://schemas.microsoft.com/office/drawing/2014/main" val="3556519877"/>
                    </a:ext>
                  </a:extLst>
                </a:gridCol>
              </a:tblGrid>
              <a:tr h="0">
                <a:tc>
                  <a:txBody>
                    <a:bodyPr/>
                    <a:lstStyle/>
                    <a:p>
                      <a:pPr>
                        <a:spcAft>
                          <a:spcPts val="0"/>
                        </a:spcAft>
                      </a:pPr>
                      <a:r>
                        <a:rPr lang="es-ES" sz="2000" b="1" dirty="0">
                          <a:effectLst/>
                        </a:rPr>
                        <a:t>Paquete</a:t>
                      </a:r>
                      <a:endParaRPr lang="es-EC" sz="2000" b="1"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1" dirty="0">
                          <a:effectLst/>
                        </a:rPr>
                        <a:t>Versión</a:t>
                      </a:r>
                      <a:endParaRPr lang="es-EC" sz="2000" b="1"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1" dirty="0">
                          <a:effectLst/>
                        </a:rPr>
                        <a:t>Autor</a:t>
                      </a:r>
                      <a:endParaRPr lang="es-EC" sz="2000" b="1"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1" dirty="0">
                          <a:effectLst/>
                        </a:rPr>
                        <a:t>Descripción</a:t>
                      </a:r>
                      <a:endParaRPr lang="es-EC" sz="2000" b="1"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4049392"/>
                  </a:ext>
                </a:extLst>
              </a:tr>
              <a:tr h="0">
                <a:tc>
                  <a:txBody>
                    <a:bodyPr/>
                    <a:lstStyle/>
                    <a:p>
                      <a:pPr>
                        <a:spcAft>
                          <a:spcPts val="0"/>
                        </a:spcAft>
                      </a:pPr>
                      <a:r>
                        <a:rPr lang="es-ES" sz="2000" b="0" i="1" dirty="0" err="1">
                          <a:effectLst/>
                        </a:rPr>
                        <a:t>osmdata</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0.0.9</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Mark </a:t>
                      </a:r>
                      <a:r>
                        <a:rPr lang="es-ES" sz="2000" b="0" dirty="0" err="1">
                          <a:effectLst/>
                        </a:rPr>
                        <a:t>Padgham</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Descarga datos OpenStreetMap</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8968081"/>
                  </a:ext>
                </a:extLst>
              </a:tr>
              <a:tr h="0">
                <a:tc>
                  <a:txBody>
                    <a:bodyPr/>
                    <a:lstStyle/>
                    <a:p>
                      <a:pPr>
                        <a:spcAft>
                          <a:spcPts val="0"/>
                        </a:spcAft>
                      </a:pPr>
                      <a:r>
                        <a:rPr lang="es-ES" sz="2000" b="0" i="1" dirty="0" err="1">
                          <a:effectLst/>
                        </a:rPr>
                        <a:t>sf</a:t>
                      </a:r>
                      <a:endParaRPr lang="es-ES" sz="2000" b="0" i="1" dirty="0">
                        <a:effectLst/>
                      </a:endParaRPr>
                    </a:p>
                    <a:p>
                      <a:pPr>
                        <a:spcAft>
                          <a:spcPts val="0"/>
                        </a:spcAft>
                      </a:pPr>
                      <a:endParaRPr lang="es-ES" sz="2000" b="0" i="1" dirty="0">
                        <a:effectLst/>
                      </a:endParaRPr>
                    </a:p>
                    <a:p>
                      <a:pPr>
                        <a:spcAft>
                          <a:spcPts val="0"/>
                        </a:spcAft>
                      </a:pPr>
                      <a:endParaRPr lang="es-ES" sz="2000" b="0" i="1" dirty="0">
                        <a:effectLst/>
                      </a:endParaRPr>
                    </a:p>
                    <a:p>
                      <a:pPr>
                        <a:spcAft>
                          <a:spcPts val="0"/>
                        </a:spcAft>
                      </a:pP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0.7-3</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err="1">
                          <a:effectLst/>
                        </a:rPr>
                        <a:t>Edzer</a:t>
                      </a:r>
                      <a:r>
                        <a:rPr lang="es-ES" sz="2000" b="0" dirty="0">
                          <a:effectLst/>
                        </a:rPr>
                        <a:t> </a:t>
                      </a:r>
                      <a:r>
                        <a:rPr lang="es-ES" sz="2000" b="0" dirty="0" err="1">
                          <a:effectLst/>
                        </a:rPr>
                        <a:t>Pebesma</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Incorpora clases y funciones para la manipulación de objetos espaciales en formato </a:t>
                      </a:r>
                      <a:r>
                        <a:rPr lang="es-ES" sz="2000" b="0" i="1" dirty="0">
                          <a:effectLst/>
                        </a:rPr>
                        <a:t>simple </a:t>
                      </a:r>
                      <a:r>
                        <a:rPr lang="es-ES" sz="2000" b="0" i="1" dirty="0" err="1">
                          <a:effectLst/>
                        </a:rPr>
                        <a:t>features</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7609754"/>
                  </a:ext>
                </a:extLst>
              </a:tr>
              <a:tr h="0">
                <a:tc>
                  <a:txBody>
                    <a:bodyPr/>
                    <a:lstStyle/>
                    <a:p>
                      <a:pPr>
                        <a:spcAft>
                          <a:spcPts val="0"/>
                        </a:spcAft>
                      </a:pPr>
                      <a:r>
                        <a:rPr lang="es-ES" sz="2000" b="0" i="1" dirty="0" err="1">
                          <a:effectLst/>
                        </a:rPr>
                        <a:t>spdep</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1.0-2</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Roger </a:t>
                      </a:r>
                      <a:r>
                        <a:rPr lang="es-ES" sz="2000" b="0" dirty="0" err="1">
                          <a:effectLst/>
                        </a:rPr>
                        <a:t>Bivand</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Calcula estadísticos de correlación espacial, entre ellos el de Getis-Ord</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1224491"/>
                  </a:ext>
                </a:extLst>
              </a:tr>
              <a:tr h="0">
                <a:tc>
                  <a:txBody>
                    <a:bodyPr/>
                    <a:lstStyle/>
                    <a:p>
                      <a:pPr>
                        <a:spcAft>
                          <a:spcPts val="0"/>
                        </a:spcAft>
                      </a:pPr>
                      <a:r>
                        <a:rPr lang="es-ES" sz="2000" b="0" i="1" dirty="0" err="1">
                          <a:effectLst/>
                        </a:rPr>
                        <a:t>tidyverse</a:t>
                      </a:r>
                      <a:endParaRPr lang="es-ES" sz="2000" b="0" i="1" dirty="0">
                        <a:effectLst/>
                      </a:endParaRPr>
                    </a:p>
                    <a:p>
                      <a:pPr>
                        <a:spcAft>
                          <a:spcPts val="0"/>
                        </a:spcAft>
                      </a:pPr>
                      <a:endParaRPr lang="es-ES" sz="2000" b="0" i="1" dirty="0">
                        <a:effectLst/>
                      </a:endParaRPr>
                    </a:p>
                    <a:p>
                      <a:pPr>
                        <a:spcAft>
                          <a:spcPts val="0"/>
                        </a:spcAft>
                      </a:pPr>
                      <a:endParaRPr lang="es-ES" sz="2000" b="0" i="1" dirty="0">
                        <a:effectLst/>
                      </a:endParaRPr>
                    </a:p>
                    <a:p>
                      <a:pPr>
                        <a:spcAft>
                          <a:spcPts val="0"/>
                        </a:spcAft>
                      </a:pP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a:effectLst/>
                        </a:rPr>
                        <a:t>1.2.1</a:t>
                      </a:r>
                      <a:endParaRPr lang="es-EC" sz="2000" b="0" i="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Hadley </a:t>
                      </a:r>
                      <a:r>
                        <a:rPr lang="es-ES" sz="2000" b="0" dirty="0" err="1">
                          <a:effectLst/>
                        </a:rPr>
                        <a:t>Wickham</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Importa un conjunto paquetes para la manipulación de datos, entre ellos </a:t>
                      </a:r>
                      <a:r>
                        <a:rPr lang="es-ES" sz="2000" b="0" i="1" dirty="0" err="1">
                          <a:effectLst/>
                        </a:rPr>
                        <a:t>dplyr</a:t>
                      </a:r>
                      <a:r>
                        <a:rPr lang="es-ES" sz="2000" b="0" dirty="0">
                          <a:effectLst/>
                        </a:rPr>
                        <a:t> y </a:t>
                      </a:r>
                      <a:r>
                        <a:rPr lang="es-ES" sz="2000" b="0" i="1" dirty="0" err="1">
                          <a:effectLst/>
                        </a:rPr>
                        <a:t>purrr</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1129015"/>
                  </a:ext>
                </a:extLst>
              </a:tr>
              <a:tr h="0">
                <a:tc>
                  <a:txBody>
                    <a:bodyPr/>
                    <a:lstStyle/>
                    <a:p>
                      <a:pPr>
                        <a:spcAft>
                          <a:spcPts val="0"/>
                        </a:spcAft>
                      </a:pPr>
                      <a:r>
                        <a:rPr lang="es-ES" sz="2000" b="0" i="1" dirty="0" err="1">
                          <a:effectLst/>
                        </a:rPr>
                        <a:t>tmap</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a:effectLst/>
                        </a:rPr>
                        <a:t>2.2</a:t>
                      </a:r>
                      <a:endParaRPr lang="es-EC" sz="2000" b="0" i="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err="1">
                          <a:effectLst/>
                        </a:rPr>
                        <a:t>Martijn</a:t>
                      </a:r>
                      <a:r>
                        <a:rPr lang="es-ES" sz="2000" b="0" dirty="0">
                          <a:effectLst/>
                        </a:rPr>
                        <a:t> </a:t>
                      </a:r>
                      <a:r>
                        <a:rPr lang="es-ES" sz="2000" b="0" dirty="0" err="1">
                          <a:effectLst/>
                        </a:rPr>
                        <a:t>Tennekes</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Crea mapas estáticos e interactivos</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6373167"/>
                  </a:ext>
                </a:extLst>
              </a:tr>
              <a:tr h="0">
                <a:tc>
                  <a:txBody>
                    <a:bodyPr/>
                    <a:lstStyle/>
                    <a:p>
                      <a:pPr>
                        <a:spcAft>
                          <a:spcPts val="0"/>
                        </a:spcAft>
                      </a:pPr>
                      <a:r>
                        <a:rPr lang="es-ES" sz="2000" b="0" i="1" dirty="0" err="1">
                          <a:effectLst/>
                        </a:rPr>
                        <a:t>knitr</a:t>
                      </a:r>
                      <a:endParaRPr lang="es-ES" sz="2000" b="0" i="1" dirty="0">
                        <a:effectLst/>
                      </a:endParaRPr>
                    </a:p>
                    <a:p>
                      <a:pPr>
                        <a:spcAft>
                          <a:spcPts val="0"/>
                        </a:spcAft>
                      </a:pPr>
                      <a:endParaRPr lang="es-ES" sz="2000" b="0" i="1" dirty="0">
                        <a:effectLst/>
                      </a:endParaRPr>
                    </a:p>
                    <a:p>
                      <a:pPr>
                        <a:spcAft>
                          <a:spcPts val="0"/>
                        </a:spcAft>
                      </a:pPr>
                      <a:endParaRPr lang="es-ES" sz="2000" b="0" i="1" dirty="0">
                        <a:effectLst/>
                      </a:endParaRPr>
                    </a:p>
                    <a:p>
                      <a:pPr>
                        <a:spcAft>
                          <a:spcPts val="0"/>
                        </a:spcAft>
                      </a:pPr>
                      <a:endParaRPr lang="es-ES"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1.22</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err="1">
                          <a:effectLst/>
                        </a:rPr>
                        <a:t>Yihui</a:t>
                      </a:r>
                      <a:r>
                        <a:rPr lang="es-ES" sz="2000" b="0" dirty="0">
                          <a:effectLst/>
                        </a:rPr>
                        <a:t> </a:t>
                      </a:r>
                      <a:r>
                        <a:rPr lang="es-ES" sz="2000" b="0" dirty="0" err="1">
                          <a:effectLst/>
                        </a:rPr>
                        <a:t>Xie</a:t>
                      </a:r>
                      <a:endParaRPr lang="es-EC" sz="2000" b="0" i="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 sz="2000" b="0" dirty="0">
                          <a:effectLst/>
                        </a:rPr>
                        <a:t>Genera reportes escritos en lenguaje </a:t>
                      </a:r>
                      <a:r>
                        <a:rPr lang="es-ES" sz="2000" b="0" i="1" dirty="0" err="1">
                          <a:effectLst/>
                        </a:rPr>
                        <a:t>markdown</a:t>
                      </a:r>
                      <a:endParaRPr lang="es-EC" sz="2000" b="0" i="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5733193"/>
                  </a:ext>
                </a:extLst>
              </a:tr>
            </a:tbl>
          </a:graphicData>
        </a:graphic>
      </p:graphicFrame>
      <p:pic>
        <p:nvPicPr>
          <p:cNvPr id="22" name="Imagen 21">
            <a:extLst>
              <a:ext uri="{FF2B5EF4-FFF2-40B4-BE49-F238E27FC236}">
                <a16:creationId xmlns:a16="http://schemas.microsoft.com/office/drawing/2014/main" id="{41C21EF4-BD54-4748-9351-CE10AA817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385" y="2130098"/>
            <a:ext cx="1080000" cy="1080000"/>
          </a:xfrm>
          <a:prstGeom prst="rect">
            <a:avLst/>
          </a:prstGeom>
        </p:spPr>
      </p:pic>
      <p:pic>
        <p:nvPicPr>
          <p:cNvPr id="26" name="Imagen 25">
            <a:extLst>
              <a:ext uri="{FF2B5EF4-FFF2-40B4-BE49-F238E27FC236}">
                <a16:creationId xmlns:a16="http://schemas.microsoft.com/office/drawing/2014/main" id="{AB6ED6D9-1203-4DBA-BB06-326F3E26B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5" y="3776694"/>
            <a:ext cx="1247399" cy="1440000"/>
          </a:xfrm>
          <a:prstGeom prst="rect">
            <a:avLst/>
          </a:prstGeom>
        </p:spPr>
      </p:pic>
      <p:pic>
        <p:nvPicPr>
          <p:cNvPr id="28" name="Imagen 27">
            <a:extLst>
              <a:ext uri="{FF2B5EF4-FFF2-40B4-BE49-F238E27FC236}">
                <a16:creationId xmlns:a16="http://schemas.microsoft.com/office/drawing/2014/main" id="{EC7601EF-0270-4C33-AA6C-FB726E514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905" y="193185"/>
            <a:ext cx="1552910" cy="1800000"/>
          </a:xfrm>
          <a:prstGeom prst="rect">
            <a:avLst/>
          </a:prstGeom>
        </p:spPr>
      </p:pic>
      <p:pic>
        <p:nvPicPr>
          <p:cNvPr id="29" name="Imagen 28">
            <a:extLst>
              <a:ext uri="{FF2B5EF4-FFF2-40B4-BE49-F238E27FC236}">
                <a16:creationId xmlns:a16="http://schemas.microsoft.com/office/drawing/2014/main" id="{5C9139B5-86C1-4DD0-AE27-1B17F132F2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685" y="5326563"/>
            <a:ext cx="1242330" cy="1440000"/>
          </a:xfrm>
          <a:prstGeom prst="rect">
            <a:avLst/>
          </a:prstGeom>
        </p:spPr>
      </p:pic>
      <p:sp>
        <p:nvSpPr>
          <p:cNvPr id="2" name="Título 1">
            <a:extLst>
              <a:ext uri="{FF2B5EF4-FFF2-40B4-BE49-F238E27FC236}">
                <a16:creationId xmlns:a16="http://schemas.microsoft.com/office/drawing/2014/main" id="{D4A25CA5-B9B6-498E-B180-659F11166F07}"/>
              </a:ext>
            </a:extLst>
          </p:cNvPr>
          <p:cNvSpPr>
            <a:spLocks noGrp="1"/>
          </p:cNvSpPr>
          <p:nvPr>
            <p:ph type="title"/>
          </p:nvPr>
        </p:nvSpPr>
        <p:spPr/>
        <p:txBody>
          <a:bodyPr/>
          <a:lstStyle/>
          <a:p>
            <a:r>
              <a:rPr lang="es-EC" dirty="0"/>
              <a:t>Metodología: Software Utilizado</a:t>
            </a:r>
          </a:p>
        </p:txBody>
      </p:sp>
    </p:spTree>
    <p:extLst>
      <p:ext uri="{BB962C8B-B14F-4D97-AF65-F5344CB8AC3E}">
        <p14:creationId xmlns:p14="http://schemas.microsoft.com/office/powerpoint/2010/main" val="410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41B2E0D-A3AC-41EF-89BF-C436C47AEEC6}"/>
              </a:ext>
            </a:extLst>
          </p:cNvPr>
          <p:cNvSpPr>
            <a:spLocks noGrp="1"/>
          </p:cNvSpPr>
          <p:nvPr>
            <p:ph type="title"/>
          </p:nvPr>
        </p:nvSpPr>
        <p:spPr/>
        <p:txBody>
          <a:bodyPr/>
          <a:lstStyle/>
          <a:p>
            <a:r>
              <a:rPr lang="es-EC" dirty="0"/>
              <a:t>Metodología: Diagrama de Flujo</a:t>
            </a:r>
          </a:p>
        </p:txBody>
      </p:sp>
      <p:sp>
        <p:nvSpPr>
          <p:cNvPr id="7" name="Placa 6">
            <a:extLst>
              <a:ext uri="{FF2B5EF4-FFF2-40B4-BE49-F238E27FC236}">
                <a16:creationId xmlns:a16="http://schemas.microsoft.com/office/drawing/2014/main" id="{4032E66D-E20D-44C7-8090-1D4EC535521B}"/>
              </a:ext>
            </a:extLst>
          </p:cNvPr>
          <p:cNvSpPr/>
          <p:nvPr/>
        </p:nvSpPr>
        <p:spPr>
          <a:xfrm>
            <a:off x="9092781" y="2010862"/>
            <a:ext cx="2160000" cy="1080000"/>
          </a:xfrm>
          <a:prstGeom prst="plaque">
            <a:avLst>
              <a:gd name="adj" fmla="val 29546"/>
            </a:avLst>
          </a:prstGeom>
          <a:solidFill>
            <a:schemeClr val="accent3">
              <a:lumMod val="20000"/>
              <a:lumOff val="80000"/>
            </a:schemeClr>
          </a:solidFill>
          <a:ln w="3810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3">
                    <a:lumMod val="50000"/>
                  </a:schemeClr>
                </a:solidFill>
                <a:latin typeface="Arial" panose="020B0604020202020204" pitchFamily="34" charset="0"/>
                <a:ea typeface="5yearsoldfont" panose="02000603000000000000" pitchFamily="2" charset="0"/>
                <a:cs typeface="Arial" panose="020B0604020202020204" pitchFamily="34" charset="0"/>
              </a:rPr>
              <a:t>Anexo C#.html</a:t>
            </a:r>
          </a:p>
        </p:txBody>
      </p:sp>
      <p:sp>
        <p:nvSpPr>
          <p:cNvPr id="8" name="Rectángulo 7">
            <a:extLst>
              <a:ext uri="{FF2B5EF4-FFF2-40B4-BE49-F238E27FC236}">
                <a16:creationId xmlns:a16="http://schemas.microsoft.com/office/drawing/2014/main" id="{E6FE34D4-E6D4-4346-B05F-DDB38B982704}"/>
              </a:ext>
            </a:extLst>
          </p:cNvPr>
          <p:cNvSpPr/>
          <p:nvPr/>
        </p:nvSpPr>
        <p:spPr>
          <a:xfrm>
            <a:off x="1233324" y="3988933"/>
            <a:ext cx="2160000" cy="1080000"/>
          </a:xfrm>
          <a:prstGeom prst="rect">
            <a:avLst/>
          </a:prstGeom>
          <a:solidFill>
            <a:schemeClr val="accent1">
              <a:lumMod val="20000"/>
              <a:lumOff val="80000"/>
            </a:schemeClr>
          </a:solidFill>
          <a:ln w="38100">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rPr>
              <a:t>castrOSM1_eval.R</a:t>
            </a:r>
          </a:p>
        </p:txBody>
      </p:sp>
      <p:sp>
        <p:nvSpPr>
          <p:cNvPr id="9" name="Rectángulo 8">
            <a:extLst>
              <a:ext uri="{FF2B5EF4-FFF2-40B4-BE49-F238E27FC236}">
                <a16:creationId xmlns:a16="http://schemas.microsoft.com/office/drawing/2014/main" id="{64661893-F17E-49A5-81CA-1E4CDEDA42B6}"/>
              </a:ext>
            </a:extLst>
          </p:cNvPr>
          <p:cNvSpPr/>
          <p:nvPr/>
        </p:nvSpPr>
        <p:spPr>
          <a:xfrm>
            <a:off x="6580288" y="3996296"/>
            <a:ext cx="2160000" cy="1080000"/>
          </a:xfrm>
          <a:prstGeom prst="rect">
            <a:avLst/>
          </a:prstGeom>
          <a:solidFill>
            <a:schemeClr val="accent1">
              <a:lumMod val="20000"/>
              <a:lumOff val="80000"/>
            </a:schemeClr>
          </a:solidFill>
          <a:ln w="38100">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rPr>
              <a:t>castrOSM2_eval.R</a:t>
            </a:r>
          </a:p>
        </p:txBody>
      </p:sp>
      <p:sp>
        <p:nvSpPr>
          <p:cNvPr id="10" name="Rectángulo 9">
            <a:extLst>
              <a:ext uri="{FF2B5EF4-FFF2-40B4-BE49-F238E27FC236}">
                <a16:creationId xmlns:a16="http://schemas.microsoft.com/office/drawing/2014/main" id="{4B1B7BBB-17CE-494B-9979-28D5240B57B1}"/>
              </a:ext>
            </a:extLst>
          </p:cNvPr>
          <p:cNvSpPr/>
          <p:nvPr/>
        </p:nvSpPr>
        <p:spPr>
          <a:xfrm>
            <a:off x="3874609" y="5520956"/>
            <a:ext cx="2268000" cy="1080000"/>
          </a:xfrm>
          <a:prstGeom prst="rect">
            <a:avLst/>
          </a:prstGeom>
          <a:solidFill>
            <a:schemeClr val="accent2">
              <a:lumMod val="20000"/>
              <a:lumOff val="80000"/>
            </a:schemeClr>
          </a:solidFill>
          <a:ln w="3810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i="1" dirty="0">
                <a:solidFill>
                  <a:schemeClr val="accent2">
                    <a:lumMod val="50000"/>
                  </a:schemeClr>
                </a:solidFill>
                <a:latin typeface="Arial" panose="020B0604020202020204" pitchFamily="34" charset="0"/>
                <a:ea typeface="5yearsoldfont" panose="02000603000000000000" pitchFamily="2" charset="0"/>
                <a:cs typeface="Arial" panose="020B0604020202020204" pitchFamily="34" charset="0"/>
              </a:rPr>
              <a:t>castrOSM2_repo.Rmd</a:t>
            </a:r>
          </a:p>
        </p:txBody>
      </p:sp>
      <p:sp>
        <p:nvSpPr>
          <p:cNvPr id="11" name="Rectángulo 10">
            <a:extLst>
              <a:ext uri="{FF2B5EF4-FFF2-40B4-BE49-F238E27FC236}">
                <a16:creationId xmlns:a16="http://schemas.microsoft.com/office/drawing/2014/main" id="{369A5592-3A53-4944-9A5C-283D1774A655}"/>
              </a:ext>
            </a:extLst>
          </p:cNvPr>
          <p:cNvSpPr/>
          <p:nvPr/>
        </p:nvSpPr>
        <p:spPr>
          <a:xfrm>
            <a:off x="3874609" y="2471636"/>
            <a:ext cx="2268000" cy="1080000"/>
          </a:xfrm>
          <a:prstGeom prst="rect">
            <a:avLst/>
          </a:prstGeom>
          <a:solidFill>
            <a:schemeClr val="accent2">
              <a:lumMod val="20000"/>
              <a:lumOff val="80000"/>
            </a:schemeClr>
          </a:solidFill>
          <a:ln w="3810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i="1" dirty="0">
                <a:solidFill>
                  <a:schemeClr val="accent2">
                    <a:lumMod val="50000"/>
                  </a:schemeClr>
                </a:solidFill>
                <a:latin typeface="Arial" panose="020B0604020202020204" pitchFamily="34" charset="0"/>
                <a:ea typeface="5yearsoldfont" panose="02000603000000000000" pitchFamily="2" charset="0"/>
                <a:cs typeface="Arial" panose="020B0604020202020204" pitchFamily="34" charset="0"/>
              </a:rPr>
              <a:t>castrOSM1_repo.Rmd</a:t>
            </a:r>
          </a:p>
        </p:txBody>
      </p:sp>
      <p:sp>
        <p:nvSpPr>
          <p:cNvPr id="12" name="Rectángulo: esquinas redondeadas 11">
            <a:extLst>
              <a:ext uri="{FF2B5EF4-FFF2-40B4-BE49-F238E27FC236}">
                <a16:creationId xmlns:a16="http://schemas.microsoft.com/office/drawing/2014/main" id="{B0635F88-6B46-48B7-A93A-D2990C6AAB6C}"/>
              </a:ext>
            </a:extLst>
          </p:cNvPr>
          <p:cNvSpPr/>
          <p:nvPr/>
        </p:nvSpPr>
        <p:spPr>
          <a:xfrm>
            <a:off x="1035735" y="2009103"/>
            <a:ext cx="2160000" cy="720000"/>
          </a:xfrm>
          <a:prstGeom prst="roundRect">
            <a:avLst>
              <a:gd name="adj" fmla="val 26930"/>
            </a:avLst>
          </a:prstGeom>
          <a:solidFill>
            <a:schemeClr val="accent5">
              <a:lumMod val="20000"/>
              <a:lumOff val="80000"/>
            </a:schemeClr>
          </a:solidFill>
          <a:ln w="381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b="1" dirty="0" err="1">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roads.shp</a:t>
            </a:r>
            <a:endParaRPr lang="es-EC" sz="2800" b="1"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13" name="Rectángulo: esquinas redondeadas 12">
            <a:extLst>
              <a:ext uri="{FF2B5EF4-FFF2-40B4-BE49-F238E27FC236}">
                <a16:creationId xmlns:a16="http://schemas.microsoft.com/office/drawing/2014/main" id="{20879BDC-AA62-47F8-BC4A-033F8D9DBDBB}"/>
              </a:ext>
            </a:extLst>
          </p:cNvPr>
          <p:cNvSpPr/>
          <p:nvPr/>
        </p:nvSpPr>
        <p:spPr>
          <a:xfrm>
            <a:off x="3874609" y="3996296"/>
            <a:ext cx="2268000" cy="1080000"/>
          </a:xfrm>
          <a:prstGeom prst="roundRect">
            <a:avLst>
              <a:gd name="adj" fmla="val 0"/>
            </a:avLst>
          </a:prstGeom>
          <a:solidFill>
            <a:schemeClr val="accent4">
              <a:lumMod val="20000"/>
              <a:lumOff val="80000"/>
            </a:schemeClr>
          </a:solidFill>
          <a:ln w="38100">
            <a:solidFill>
              <a:schemeClr val="accent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4">
                    <a:lumMod val="50000"/>
                  </a:schemeClr>
                </a:solidFill>
                <a:latin typeface="Arial" panose="020B0604020202020204" pitchFamily="34" charset="0"/>
                <a:ea typeface="5yearsoldfont" panose="02000603000000000000" pitchFamily="2" charset="0"/>
                <a:cs typeface="Arial" panose="020B0604020202020204" pitchFamily="34" charset="0"/>
              </a:rPr>
              <a:t>&amp; </a:t>
            </a:r>
            <a:r>
              <a:rPr lang="es-EC" sz="2800" dirty="0" err="1">
                <a:solidFill>
                  <a:schemeClr val="accent4">
                    <a:lumMod val="50000"/>
                  </a:schemeClr>
                </a:solidFill>
                <a:latin typeface="Arial" panose="020B0604020202020204" pitchFamily="34" charset="0"/>
                <a:ea typeface="5yearsoldfont" panose="02000603000000000000" pitchFamily="2" charset="0"/>
                <a:cs typeface="Arial" panose="020B0604020202020204" pitchFamily="34" charset="0"/>
              </a:rPr>
              <a:t>data.Rdata</a:t>
            </a:r>
            <a:endParaRPr lang="es-EC" sz="2800" dirty="0">
              <a:solidFill>
                <a:schemeClr val="accent4">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14" name="Rectángulo: esquinas redondeadas 13">
            <a:extLst>
              <a:ext uri="{FF2B5EF4-FFF2-40B4-BE49-F238E27FC236}">
                <a16:creationId xmlns:a16="http://schemas.microsoft.com/office/drawing/2014/main" id="{254E1798-F0E9-40AF-8229-A09A90C871BA}"/>
              </a:ext>
            </a:extLst>
          </p:cNvPr>
          <p:cNvSpPr/>
          <p:nvPr/>
        </p:nvSpPr>
        <p:spPr>
          <a:xfrm>
            <a:off x="9385715" y="3605361"/>
            <a:ext cx="2160000" cy="720000"/>
          </a:xfrm>
          <a:prstGeom prst="roundRect">
            <a:avLst>
              <a:gd name="adj" fmla="val 26930"/>
            </a:avLst>
          </a:prstGeom>
          <a:solidFill>
            <a:schemeClr val="accent5">
              <a:lumMod val="20000"/>
              <a:lumOff val="80000"/>
            </a:schemeClr>
          </a:solidFill>
          <a:ln w="381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&amp;_</a:t>
            </a:r>
            <a:r>
              <a:rPr lang="es-EC" sz="2800" dirty="0" err="1">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osm.shp</a:t>
            </a:r>
            <a:endParaRPr lang="es-EC" sz="2800"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15" name="Rectángulo: esquinas redondeadas 14">
            <a:extLst>
              <a:ext uri="{FF2B5EF4-FFF2-40B4-BE49-F238E27FC236}">
                <a16:creationId xmlns:a16="http://schemas.microsoft.com/office/drawing/2014/main" id="{9A568B97-B3ED-4CBC-A8D4-42B1ADB64CF7}"/>
              </a:ext>
            </a:extLst>
          </p:cNvPr>
          <p:cNvSpPr/>
          <p:nvPr/>
        </p:nvSpPr>
        <p:spPr>
          <a:xfrm>
            <a:off x="1233323" y="5519254"/>
            <a:ext cx="2160000" cy="720000"/>
          </a:xfrm>
          <a:prstGeom prst="roundRect">
            <a:avLst>
              <a:gd name="adj" fmla="val 26930"/>
            </a:avLst>
          </a:prstGeom>
          <a:solidFill>
            <a:schemeClr val="accent3">
              <a:lumMod val="20000"/>
              <a:lumOff val="80000"/>
            </a:schemeClr>
          </a:solidFill>
          <a:ln w="3810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3">
                    <a:lumMod val="50000"/>
                  </a:schemeClr>
                </a:solidFill>
                <a:latin typeface="Arial" panose="020B0604020202020204" pitchFamily="34" charset="0"/>
                <a:ea typeface="5yearsoldfont" panose="02000603000000000000" pitchFamily="2" charset="0"/>
                <a:cs typeface="Arial" panose="020B0604020202020204" pitchFamily="34" charset="0"/>
              </a:rPr>
              <a:t>&amp;.</a:t>
            </a:r>
            <a:r>
              <a:rPr lang="es-EC" sz="2800" dirty="0" err="1">
                <a:solidFill>
                  <a:schemeClr val="accent3">
                    <a:lumMod val="50000"/>
                  </a:schemeClr>
                </a:solidFill>
                <a:latin typeface="Arial" panose="020B0604020202020204" pitchFamily="34" charset="0"/>
                <a:ea typeface="5yearsoldfont" panose="02000603000000000000" pitchFamily="2" charset="0"/>
                <a:cs typeface="Arial" panose="020B0604020202020204" pitchFamily="34" charset="0"/>
              </a:rPr>
              <a:t>osm</a:t>
            </a:r>
            <a:endParaRPr lang="es-EC" sz="2800" dirty="0">
              <a:solidFill>
                <a:schemeClr val="accent3">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16" name="Diagrama de flujo: preparación 15">
            <a:extLst>
              <a:ext uri="{FF2B5EF4-FFF2-40B4-BE49-F238E27FC236}">
                <a16:creationId xmlns:a16="http://schemas.microsoft.com/office/drawing/2014/main" id="{2A6B8F54-ADA5-48C0-A5DF-3E49435EC0E5}"/>
              </a:ext>
            </a:extLst>
          </p:cNvPr>
          <p:cNvSpPr/>
          <p:nvPr/>
        </p:nvSpPr>
        <p:spPr>
          <a:xfrm>
            <a:off x="6580288" y="5520956"/>
            <a:ext cx="2160000" cy="1080000"/>
          </a:xfrm>
          <a:prstGeom prst="flowChartPreparation">
            <a:avLst/>
          </a:prstGeom>
          <a:solidFill>
            <a:schemeClr val="accent6">
              <a:lumMod val="20000"/>
              <a:lumOff val="80000"/>
            </a:schemeClr>
          </a:solidFill>
          <a:ln w="38100">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6">
                    <a:lumMod val="50000"/>
                  </a:schemeClr>
                </a:solidFill>
                <a:latin typeface="Arial" panose="020B0604020202020204" pitchFamily="34" charset="0"/>
                <a:ea typeface="5yearsoldfont" panose="02000603000000000000" pitchFamily="2" charset="0"/>
                <a:cs typeface="Arial" panose="020B0604020202020204" pitchFamily="34" charset="0"/>
              </a:rPr>
              <a:t>Anexo B#.pdf</a:t>
            </a:r>
          </a:p>
        </p:txBody>
      </p:sp>
      <p:sp>
        <p:nvSpPr>
          <p:cNvPr id="17" name="Diagrama de flujo: preparación 16">
            <a:extLst>
              <a:ext uri="{FF2B5EF4-FFF2-40B4-BE49-F238E27FC236}">
                <a16:creationId xmlns:a16="http://schemas.microsoft.com/office/drawing/2014/main" id="{C99094E3-041B-4039-B38F-F8BD2BEC6343}"/>
              </a:ext>
            </a:extLst>
          </p:cNvPr>
          <p:cNvSpPr/>
          <p:nvPr/>
        </p:nvSpPr>
        <p:spPr>
          <a:xfrm>
            <a:off x="6580288" y="2466248"/>
            <a:ext cx="2160000" cy="1080000"/>
          </a:xfrm>
          <a:prstGeom prst="flowChartPreparation">
            <a:avLst/>
          </a:prstGeom>
          <a:solidFill>
            <a:schemeClr val="accent6">
              <a:lumMod val="20000"/>
              <a:lumOff val="80000"/>
            </a:schemeClr>
          </a:solidFill>
          <a:ln w="38100">
            <a:solidFill>
              <a:schemeClr val="accent6"/>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6">
                    <a:lumMod val="50000"/>
                  </a:schemeClr>
                </a:solidFill>
                <a:latin typeface="Arial" panose="020B0604020202020204" pitchFamily="34" charset="0"/>
                <a:ea typeface="5yearsoldfont" panose="02000603000000000000" pitchFamily="2" charset="0"/>
                <a:cs typeface="Arial" panose="020B0604020202020204" pitchFamily="34" charset="0"/>
              </a:rPr>
              <a:t>Anexo A#.pdf</a:t>
            </a:r>
          </a:p>
        </p:txBody>
      </p:sp>
      <p:cxnSp>
        <p:nvCxnSpPr>
          <p:cNvPr id="18" name="Conector: curvado 17">
            <a:extLst>
              <a:ext uri="{FF2B5EF4-FFF2-40B4-BE49-F238E27FC236}">
                <a16:creationId xmlns:a16="http://schemas.microsoft.com/office/drawing/2014/main" id="{FBFDF944-FCBF-4131-B8DF-DF4C80FDE772}"/>
              </a:ext>
            </a:extLst>
          </p:cNvPr>
          <p:cNvCxnSpPr>
            <a:cxnSpLocks/>
            <a:stCxn id="12" idx="1"/>
            <a:endCxn id="8" idx="1"/>
          </p:cNvCxnSpPr>
          <p:nvPr/>
        </p:nvCxnSpPr>
        <p:spPr>
          <a:xfrm rot="10800000" flipH="1" flipV="1">
            <a:off x="1035734" y="2369103"/>
            <a:ext cx="197589" cy="2159830"/>
          </a:xfrm>
          <a:prstGeom prst="curvedConnector3">
            <a:avLst>
              <a:gd name="adj1" fmla="val -202077"/>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19" name="Conector: curvado 18">
            <a:extLst>
              <a:ext uri="{FF2B5EF4-FFF2-40B4-BE49-F238E27FC236}">
                <a16:creationId xmlns:a16="http://schemas.microsoft.com/office/drawing/2014/main" id="{91FC5E7B-41C3-4220-B077-558775A0609E}"/>
              </a:ext>
            </a:extLst>
          </p:cNvPr>
          <p:cNvCxnSpPr>
            <a:cxnSpLocks/>
            <a:stCxn id="28" idx="1"/>
            <a:endCxn id="8" idx="1"/>
          </p:cNvCxnSpPr>
          <p:nvPr/>
        </p:nvCxnSpPr>
        <p:spPr>
          <a:xfrm rot="10800000" flipH="1" flipV="1">
            <a:off x="1233320" y="3359017"/>
            <a:ext cx="4" cy="1169915"/>
          </a:xfrm>
          <a:prstGeom prst="curvedConnector3">
            <a:avLst>
              <a:gd name="adj1" fmla="val -5715000000"/>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0" name="Conector: curvado 19">
            <a:extLst>
              <a:ext uri="{FF2B5EF4-FFF2-40B4-BE49-F238E27FC236}">
                <a16:creationId xmlns:a16="http://schemas.microsoft.com/office/drawing/2014/main" id="{5FD25533-6A71-44D3-AA3B-294D6F06861D}"/>
              </a:ext>
            </a:extLst>
          </p:cNvPr>
          <p:cNvCxnSpPr>
            <a:cxnSpLocks/>
            <a:stCxn id="9" idx="0"/>
            <a:endCxn id="7" idx="2"/>
          </p:cNvCxnSpPr>
          <p:nvPr/>
        </p:nvCxnSpPr>
        <p:spPr>
          <a:xfrm rot="5400000" flipH="1" flipV="1">
            <a:off x="8463817" y="2287333"/>
            <a:ext cx="905434" cy="2512493"/>
          </a:xfrm>
          <a:prstGeom prst="curvedConnector3">
            <a:avLst>
              <a:gd name="adj1" fmla="val 44310"/>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1" name="Conector: curvado 20">
            <a:extLst>
              <a:ext uri="{FF2B5EF4-FFF2-40B4-BE49-F238E27FC236}">
                <a16:creationId xmlns:a16="http://schemas.microsoft.com/office/drawing/2014/main" id="{7A666747-A78D-45D9-AECA-4FB699F1E1E6}"/>
              </a:ext>
            </a:extLst>
          </p:cNvPr>
          <p:cNvCxnSpPr>
            <a:cxnSpLocks/>
            <a:stCxn id="9" idx="3"/>
            <a:endCxn id="14" idx="1"/>
          </p:cNvCxnSpPr>
          <p:nvPr/>
        </p:nvCxnSpPr>
        <p:spPr>
          <a:xfrm flipV="1">
            <a:off x="8740288" y="3965361"/>
            <a:ext cx="645427" cy="570935"/>
          </a:xfrm>
          <a:prstGeom prst="curvedConnector3">
            <a:avLst>
              <a:gd name="adj1" fmla="val 50000"/>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sp>
        <p:nvSpPr>
          <p:cNvPr id="22" name="Rectángulo: esquinas redondeadas 21">
            <a:extLst>
              <a:ext uri="{FF2B5EF4-FFF2-40B4-BE49-F238E27FC236}">
                <a16:creationId xmlns:a16="http://schemas.microsoft.com/office/drawing/2014/main" id="{5BFE5340-A059-4D54-9A8D-D5F6C10F7389}"/>
              </a:ext>
            </a:extLst>
          </p:cNvPr>
          <p:cNvSpPr/>
          <p:nvPr/>
        </p:nvSpPr>
        <p:spPr>
          <a:xfrm>
            <a:off x="9386661" y="4502829"/>
            <a:ext cx="2160000" cy="720000"/>
          </a:xfrm>
          <a:prstGeom prst="roundRect">
            <a:avLst>
              <a:gd name="adj" fmla="val 26930"/>
            </a:avLst>
          </a:prstGeom>
          <a:solidFill>
            <a:schemeClr val="accent5">
              <a:lumMod val="20000"/>
              <a:lumOff val="80000"/>
            </a:schemeClr>
          </a:solidFill>
          <a:ln w="381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&amp;_</a:t>
            </a:r>
            <a:r>
              <a:rPr lang="es-EC" sz="2800" dirty="0" err="1">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off.shp</a:t>
            </a:r>
            <a:endParaRPr lang="es-EC" sz="2800"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cxnSp>
        <p:nvCxnSpPr>
          <p:cNvPr id="23" name="Conector: curvado 22">
            <a:extLst>
              <a:ext uri="{FF2B5EF4-FFF2-40B4-BE49-F238E27FC236}">
                <a16:creationId xmlns:a16="http://schemas.microsoft.com/office/drawing/2014/main" id="{1C91D2ED-4337-45BE-937F-15A5D487179B}"/>
              </a:ext>
            </a:extLst>
          </p:cNvPr>
          <p:cNvCxnSpPr>
            <a:cxnSpLocks/>
            <a:stCxn id="9" idx="3"/>
            <a:endCxn id="22" idx="1"/>
          </p:cNvCxnSpPr>
          <p:nvPr/>
        </p:nvCxnSpPr>
        <p:spPr>
          <a:xfrm>
            <a:off x="8740288" y="4536296"/>
            <a:ext cx="646373" cy="326533"/>
          </a:xfrm>
          <a:prstGeom prst="curvedConnector3">
            <a:avLst>
              <a:gd name="adj1" fmla="val 50000"/>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7064C704-6885-4C30-A7E9-1DDC7E68213C}"/>
              </a:ext>
            </a:extLst>
          </p:cNvPr>
          <p:cNvCxnSpPr>
            <a:stCxn id="8" idx="3"/>
            <a:endCxn id="13" idx="1"/>
          </p:cNvCxnSpPr>
          <p:nvPr/>
        </p:nvCxnSpPr>
        <p:spPr>
          <a:xfrm>
            <a:off x="3393324" y="4528933"/>
            <a:ext cx="481285" cy="7363"/>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5" name="Conector recto de flecha 24">
            <a:extLst>
              <a:ext uri="{FF2B5EF4-FFF2-40B4-BE49-F238E27FC236}">
                <a16:creationId xmlns:a16="http://schemas.microsoft.com/office/drawing/2014/main" id="{28657BB1-944A-47C0-8F5B-7BD7EEFFF186}"/>
              </a:ext>
            </a:extLst>
          </p:cNvPr>
          <p:cNvCxnSpPr>
            <a:cxnSpLocks/>
            <a:stCxn id="13" idx="0"/>
            <a:endCxn id="11" idx="2"/>
          </p:cNvCxnSpPr>
          <p:nvPr/>
        </p:nvCxnSpPr>
        <p:spPr>
          <a:xfrm flipV="1">
            <a:off x="5008609" y="3551636"/>
            <a:ext cx="0" cy="444660"/>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6" name="Conector recto de flecha 25">
            <a:extLst>
              <a:ext uri="{FF2B5EF4-FFF2-40B4-BE49-F238E27FC236}">
                <a16:creationId xmlns:a16="http://schemas.microsoft.com/office/drawing/2014/main" id="{BAD30B3D-DB02-4D38-B598-CA2E21FC3D41}"/>
              </a:ext>
            </a:extLst>
          </p:cNvPr>
          <p:cNvCxnSpPr>
            <a:cxnSpLocks/>
            <a:stCxn id="13" idx="2"/>
            <a:endCxn id="10" idx="0"/>
          </p:cNvCxnSpPr>
          <p:nvPr/>
        </p:nvCxnSpPr>
        <p:spPr>
          <a:xfrm>
            <a:off x="5008609" y="5076296"/>
            <a:ext cx="0" cy="444660"/>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27" name="Conector recto de flecha 26">
            <a:extLst>
              <a:ext uri="{FF2B5EF4-FFF2-40B4-BE49-F238E27FC236}">
                <a16:creationId xmlns:a16="http://schemas.microsoft.com/office/drawing/2014/main" id="{3E4C9B40-D2F1-48F8-AE37-D77F9F63E2A7}"/>
              </a:ext>
            </a:extLst>
          </p:cNvPr>
          <p:cNvCxnSpPr>
            <a:cxnSpLocks/>
            <a:stCxn id="13" idx="3"/>
            <a:endCxn id="9" idx="1"/>
          </p:cNvCxnSpPr>
          <p:nvPr/>
        </p:nvCxnSpPr>
        <p:spPr>
          <a:xfrm>
            <a:off x="6142609" y="4536296"/>
            <a:ext cx="437679" cy="0"/>
          </a:xfrm>
          <a:prstGeom prst="straightConnector1">
            <a:avLst/>
          </a:prstGeom>
          <a:ln w="34925">
            <a:solidFill>
              <a:schemeClr val="tx1"/>
            </a:solidFill>
            <a:round/>
            <a:headEnd type="stealth" w="lg" len="lg"/>
            <a:tailEnd type="stealth" w="lg" len="lg"/>
          </a:ln>
        </p:spPr>
        <p:style>
          <a:lnRef idx="3">
            <a:schemeClr val="dk1"/>
          </a:lnRef>
          <a:fillRef idx="0">
            <a:schemeClr val="dk1"/>
          </a:fillRef>
          <a:effectRef idx="2">
            <a:schemeClr val="dk1"/>
          </a:effectRef>
          <a:fontRef idx="minor">
            <a:schemeClr val="tx1"/>
          </a:fontRef>
        </p:style>
      </p:cxnSp>
      <p:sp>
        <p:nvSpPr>
          <p:cNvPr id="28" name="Rectángulo: esquinas redondeadas 27">
            <a:extLst>
              <a:ext uri="{FF2B5EF4-FFF2-40B4-BE49-F238E27FC236}">
                <a16:creationId xmlns:a16="http://schemas.microsoft.com/office/drawing/2014/main" id="{05195080-2C5F-4AED-A7AA-A348709B037F}"/>
              </a:ext>
            </a:extLst>
          </p:cNvPr>
          <p:cNvSpPr/>
          <p:nvPr/>
        </p:nvSpPr>
        <p:spPr>
          <a:xfrm>
            <a:off x="1233320" y="2999018"/>
            <a:ext cx="2160000" cy="720000"/>
          </a:xfrm>
          <a:prstGeom prst="roundRect">
            <a:avLst>
              <a:gd name="adj" fmla="val 26930"/>
            </a:avLst>
          </a:prstGeom>
          <a:solidFill>
            <a:schemeClr val="accent5">
              <a:lumMod val="20000"/>
              <a:lumOff val="80000"/>
            </a:schemeClr>
          </a:solidFill>
          <a:ln w="38100">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2800" b="1" dirty="0" err="1">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rPr>
              <a:t>zones.shp</a:t>
            </a:r>
            <a:endParaRPr lang="es-EC" sz="2800" b="1" dirty="0">
              <a:solidFill>
                <a:schemeClr val="accent5">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cxnSp>
        <p:nvCxnSpPr>
          <p:cNvPr id="29" name="Conector recto de flecha 28">
            <a:extLst>
              <a:ext uri="{FF2B5EF4-FFF2-40B4-BE49-F238E27FC236}">
                <a16:creationId xmlns:a16="http://schemas.microsoft.com/office/drawing/2014/main" id="{20923D7E-48C5-4D0E-BE80-1CF234C22F25}"/>
              </a:ext>
            </a:extLst>
          </p:cNvPr>
          <p:cNvCxnSpPr>
            <a:cxnSpLocks/>
            <a:stCxn id="8" idx="2"/>
            <a:endCxn id="15" idx="0"/>
          </p:cNvCxnSpPr>
          <p:nvPr/>
        </p:nvCxnSpPr>
        <p:spPr>
          <a:xfrm flipH="1">
            <a:off x="2313323" y="5068933"/>
            <a:ext cx="1" cy="450321"/>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30" name="Conector recto de flecha 29">
            <a:extLst>
              <a:ext uri="{FF2B5EF4-FFF2-40B4-BE49-F238E27FC236}">
                <a16:creationId xmlns:a16="http://schemas.microsoft.com/office/drawing/2014/main" id="{639F2A7D-FC35-41BA-B30F-1EE0252C5AD7}"/>
              </a:ext>
            </a:extLst>
          </p:cNvPr>
          <p:cNvCxnSpPr>
            <a:cxnSpLocks/>
            <a:stCxn id="10" idx="3"/>
            <a:endCxn id="16" idx="1"/>
          </p:cNvCxnSpPr>
          <p:nvPr/>
        </p:nvCxnSpPr>
        <p:spPr>
          <a:xfrm>
            <a:off x="6142609" y="6060956"/>
            <a:ext cx="437679" cy="0"/>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cxnSp>
        <p:nvCxnSpPr>
          <p:cNvPr id="31" name="Conector recto de flecha 30">
            <a:extLst>
              <a:ext uri="{FF2B5EF4-FFF2-40B4-BE49-F238E27FC236}">
                <a16:creationId xmlns:a16="http://schemas.microsoft.com/office/drawing/2014/main" id="{E7A1CB92-9370-4B80-A7F4-C164816B0D8F}"/>
              </a:ext>
            </a:extLst>
          </p:cNvPr>
          <p:cNvCxnSpPr>
            <a:cxnSpLocks/>
            <a:stCxn id="11" idx="3"/>
            <a:endCxn id="17" idx="1"/>
          </p:cNvCxnSpPr>
          <p:nvPr/>
        </p:nvCxnSpPr>
        <p:spPr>
          <a:xfrm flipV="1">
            <a:off x="6142609" y="3006248"/>
            <a:ext cx="437679" cy="5388"/>
          </a:xfrm>
          <a:prstGeom prst="straightConnector1">
            <a:avLst/>
          </a:prstGeom>
          <a:ln w="34925">
            <a:solidFill>
              <a:schemeClr val="tx1"/>
            </a:solidFill>
            <a:round/>
            <a:headEnd type="none"/>
            <a:tailEnd type="stealth" w="lg" len="lg"/>
          </a:ln>
        </p:spPr>
        <p:style>
          <a:lnRef idx="3">
            <a:schemeClr val="dk1"/>
          </a:lnRef>
          <a:fillRef idx="0">
            <a:schemeClr val="dk1"/>
          </a:fillRef>
          <a:effectRef idx="2">
            <a:schemeClr val="dk1"/>
          </a:effectRef>
          <a:fontRef idx="minor">
            <a:schemeClr val="tx1"/>
          </a:fontRef>
        </p:style>
      </p:cxnSp>
      <p:grpSp>
        <p:nvGrpSpPr>
          <p:cNvPr id="32" name="Grupo 31">
            <a:extLst>
              <a:ext uri="{FF2B5EF4-FFF2-40B4-BE49-F238E27FC236}">
                <a16:creationId xmlns:a16="http://schemas.microsoft.com/office/drawing/2014/main" id="{C8B1AFCD-731F-48CC-AFE1-34A35BE42B8A}"/>
              </a:ext>
            </a:extLst>
          </p:cNvPr>
          <p:cNvGrpSpPr/>
          <p:nvPr/>
        </p:nvGrpSpPr>
        <p:grpSpPr>
          <a:xfrm>
            <a:off x="9529715" y="5304956"/>
            <a:ext cx="2016000" cy="1296000"/>
            <a:chOff x="8381160" y="3334992"/>
            <a:chExt cx="2016000" cy="1296000"/>
          </a:xfrm>
          <a:solidFill>
            <a:schemeClr val="tx1"/>
          </a:solidFill>
        </p:grpSpPr>
        <p:sp>
          <p:nvSpPr>
            <p:cNvPr id="33" name="Placa 32">
              <a:extLst>
                <a:ext uri="{FF2B5EF4-FFF2-40B4-BE49-F238E27FC236}">
                  <a16:creationId xmlns:a16="http://schemas.microsoft.com/office/drawing/2014/main" id="{768FBE2B-F9DD-4306-9F5A-F1A160FB340F}"/>
                </a:ext>
              </a:extLst>
            </p:cNvPr>
            <p:cNvSpPr/>
            <p:nvPr/>
          </p:nvSpPr>
          <p:spPr>
            <a:xfrm>
              <a:off x="10037160" y="4450992"/>
              <a:ext cx="360000" cy="180000"/>
            </a:xfrm>
            <a:prstGeom prst="plaque">
              <a:avLst>
                <a:gd name="adj" fmla="val 29546"/>
              </a:avLst>
            </a:prstGeom>
            <a:grpFill/>
            <a:ln w="127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34" name="Rectángulo 33">
              <a:extLst>
                <a:ext uri="{FF2B5EF4-FFF2-40B4-BE49-F238E27FC236}">
                  <a16:creationId xmlns:a16="http://schemas.microsoft.com/office/drawing/2014/main" id="{C154A58F-354A-48DA-86AB-7BCA60EAE5C3}"/>
                </a:ext>
              </a:extLst>
            </p:cNvPr>
            <p:cNvSpPr/>
            <p:nvPr/>
          </p:nvSpPr>
          <p:spPr>
            <a:xfrm>
              <a:off x="10037160" y="3790098"/>
              <a:ext cx="360000" cy="180000"/>
            </a:xfrm>
            <a:prstGeom prst="rect">
              <a:avLst/>
            </a:prstGeom>
            <a:grpFill/>
            <a:ln w="127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35" name="CuadroTexto 34">
              <a:extLst>
                <a:ext uri="{FF2B5EF4-FFF2-40B4-BE49-F238E27FC236}">
                  <a16:creationId xmlns:a16="http://schemas.microsoft.com/office/drawing/2014/main" id="{7984D5E0-5E22-4173-82A5-399992F60BE6}"/>
                </a:ext>
              </a:extLst>
            </p:cNvPr>
            <p:cNvSpPr txBox="1"/>
            <p:nvPr/>
          </p:nvSpPr>
          <p:spPr>
            <a:xfrm>
              <a:off x="8381160" y="3334992"/>
              <a:ext cx="1656000" cy="1296000"/>
            </a:xfrm>
            <a:prstGeom prst="rect">
              <a:avLst/>
            </a:prstGeom>
            <a:noFill/>
          </p:spPr>
          <p:txBody>
            <a:bodyPr wrap="square" rtlCol="0">
              <a:spAutoFit/>
            </a:bodyPr>
            <a:lstStyle/>
            <a:p>
              <a:pPr algn="r">
                <a:lnSpc>
                  <a:spcPct val="150000"/>
                </a:lnSpc>
              </a:pPr>
              <a:r>
                <a:rPr lang="es-EC" sz="1400" dirty="0">
                  <a:latin typeface="Arial" panose="020B0604020202020204" pitchFamily="34" charset="0"/>
                  <a:cs typeface="Arial" panose="020B0604020202020204" pitchFamily="34" charset="0"/>
                </a:rPr>
                <a:t>cobertura espacial</a:t>
              </a:r>
            </a:p>
            <a:p>
              <a:pPr algn="r">
                <a:lnSpc>
                  <a:spcPct val="150000"/>
                </a:lnSpc>
              </a:pPr>
              <a:r>
                <a:rPr lang="es-EC" sz="1400" dirty="0">
                  <a:latin typeface="Arial" panose="020B0604020202020204" pitchFamily="34" charset="0"/>
                  <a:cs typeface="Arial" panose="020B0604020202020204" pitchFamily="34" charset="0"/>
                </a:rPr>
                <a:t>archivo </a:t>
              </a:r>
              <a:r>
                <a:rPr lang="es-EC" sz="1400" dirty="0" err="1">
                  <a:latin typeface="Arial" panose="020B0604020202020204" pitchFamily="34" charset="0"/>
                  <a:cs typeface="Arial" panose="020B0604020202020204" pitchFamily="34" charset="0"/>
                </a:rPr>
                <a:t>Rstudio</a:t>
              </a:r>
              <a:endParaRPr lang="es-EC" sz="1400" dirty="0">
                <a:latin typeface="Arial" panose="020B0604020202020204" pitchFamily="34" charset="0"/>
                <a:cs typeface="Arial" panose="020B0604020202020204" pitchFamily="34" charset="0"/>
              </a:endParaRPr>
            </a:p>
            <a:p>
              <a:pPr algn="r">
                <a:lnSpc>
                  <a:spcPct val="150000"/>
                </a:lnSpc>
              </a:pPr>
              <a:r>
                <a:rPr lang="es-EC" sz="1400" dirty="0">
                  <a:latin typeface="Arial" panose="020B0604020202020204" pitchFamily="34" charset="0"/>
                  <a:cs typeface="Arial" panose="020B0604020202020204" pitchFamily="34" charset="0"/>
                </a:rPr>
                <a:t>reporte estadístico</a:t>
              </a:r>
            </a:p>
            <a:p>
              <a:pPr algn="r">
                <a:lnSpc>
                  <a:spcPct val="150000"/>
                </a:lnSpc>
              </a:pPr>
              <a:r>
                <a:rPr lang="es-EC" sz="1400" dirty="0">
                  <a:latin typeface="Arial" panose="020B0604020202020204" pitchFamily="34" charset="0"/>
                  <a:cs typeface="Arial" panose="020B0604020202020204" pitchFamily="34" charset="0"/>
                </a:rPr>
                <a:t>mapa interactivo</a:t>
              </a:r>
            </a:p>
          </p:txBody>
        </p:sp>
        <p:sp>
          <p:nvSpPr>
            <p:cNvPr id="36" name="Diagrama de flujo: preparación 35">
              <a:extLst>
                <a:ext uri="{FF2B5EF4-FFF2-40B4-BE49-F238E27FC236}">
                  <a16:creationId xmlns:a16="http://schemas.microsoft.com/office/drawing/2014/main" id="{51BB25A6-5E30-4E54-AF25-D883DF2220CE}"/>
                </a:ext>
              </a:extLst>
            </p:cNvPr>
            <p:cNvSpPr/>
            <p:nvPr/>
          </p:nvSpPr>
          <p:spPr>
            <a:xfrm>
              <a:off x="10037160" y="4117703"/>
              <a:ext cx="360000" cy="180000"/>
            </a:xfrm>
            <a:prstGeom prst="flowChartPreparation">
              <a:avLst/>
            </a:prstGeom>
            <a:grpFill/>
            <a:ln w="127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sp>
          <p:nvSpPr>
            <p:cNvPr id="37" name="Rectángulo: esquinas redondeadas 36">
              <a:extLst>
                <a:ext uri="{FF2B5EF4-FFF2-40B4-BE49-F238E27FC236}">
                  <a16:creationId xmlns:a16="http://schemas.microsoft.com/office/drawing/2014/main" id="{B399B701-981D-4124-8F00-C2E84169F490}"/>
                </a:ext>
              </a:extLst>
            </p:cNvPr>
            <p:cNvSpPr/>
            <p:nvPr/>
          </p:nvSpPr>
          <p:spPr>
            <a:xfrm>
              <a:off x="10037160" y="3468343"/>
              <a:ext cx="360000" cy="180000"/>
            </a:xfrm>
            <a:prstGeom prst="roundRect">
              <a:avLst>
                <a:gd name="adj" fmla="val 26930"/>
              </a:avLst>
            </a:prstGeom>
            <a:grpFill/>
            <a:ln w="127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sz="2800" i="1" dirty="0">
                <a:solidFill>
                  <a:schemeClr val="accent1">
                    <a:lumMod val="50000"/>
                  </a:schemeClr>
                </a:solidFill>
                <a:latin typeface="Arial" panose="020B0604020202020204" pitchFamily="34" charset="0"/>
                <a:ea typeface="5yearsoldfont" panose="02000603000000000000" pitchFamily="2" charset="0"/>
                <a:cs typeface="Arial" panose="020B0604020202020204" pitchFamily="34" charset="0"/>
              </a:endParaRPr>
            </a:p>
          </p:txBody>
        </p:sp>
      </p:grpSp>
      <p:sp>
        <p:nvSpPr>
          <p:cNvPr id="51" name="CuadroTexto 50">
            <a:extLst>
              <a:ext uri="{FF2B5EF4-FFF2-40B4-BE49-F238E27FC236}">
                <a16:creationId xmlns:a16="http://schemas.microsoft.com/office/drawing/2014/main" id="{7C5CE51E-BB32-4A3D-AAEC-B9228D1788CE}"/>
              </a:ext>
            </a:extLst>
          </p:cNvPr>
          <p:cNvSpPr txBox="1"/>
          <p:nvPr/>
        </p:nvSpPr>
        <p:spPr>
          <a:xfrm>
            <a:off x="-45138" y="1363981"/>
            <a:ext cx="4176000" cy="923330"/>
          </a:xfrm>
          <a:prstGeom prst="rect">
            <a:avLst/>
          </a:prstGeom>
          <a:noFill/>
        </p:spPr>
        <p:txBody>
          <a:bodyPr wrap="square" rtlCol="0">
            <a:spAutoFit/>
          </a:bodyPr>
          <a:lstStyle/>
          <a:p>
            <a:r>
              <a:rPr lang="es-EC" b="1" dirty="0">
                <a:solidFill>
                  <a:schemeClr val="accent3"/>
                </a:solidFill>
              </a:rPr>
              <a:t>http://gobiernoabierto.quito.gob.ec/?page_id=1122 (Municipio DMQ)</a:t>
            </a:r>
          </a:p>
        </p:txBody>
      </p:sp>
      <p:sp>
        <p:nvSpPr>
          <p:cNvPr id="52" name="CuadroTexto 51">
            <a:extLst>
              <a:ext uri="{FF2B5EF4-FFF2-40B4-BE49-F238E27FC236}">
                <a16:creationId xmlns:a16="http://schemas.microsoft.com/office/drawing/2014/main" id="{D4640B71-393A-4DD0-B02F-C9CDAA851CFF}"/>
              </a:ext>
            </a:extLst>
          </p:cNvPr>
          <p:cNvSpPr txBox="1"/>
          <p:nvPr/>
        </p:nvSpPr>
        <p:spPr>
          <a:xfrm>
            <a:off x="0" y="6215300"/>
            <a:ext cx="3601279" cy="646331"/>
          </a:xfrm>
          <a:prstGeom prst="rect">
            <a:avLst/>
          </a:prstGeom>
          <a:noFill/>
        </p:spPr>
        <p:txBody>
          <a:bodyPr wrap="square" rtlCol="0">
            <a:spAutoFit/>
          </a:bodyPr>
          <a:lstStyle/>
          <a:p>
            <a:r>
              <a:rPr lang="es-EC" b="1" dirty="0">
                <a:solidFill>
                  <a:schemeClr val="accent3"/>
                </a:solidFill>
              </a:rPr>
              <a:t>http://overpass-api.de/api /</a:t>
            </a:r>
            <a:r>
              <a:rPr lang="es-EC" b="1" dirty="0" err="1">
                <a:solidFill>
                  <a:schemeClr val="accent3"/>
                </a:solidFill>
              </a:rPr>
              <a:t>interpreter</a:t>
            </a:r>
            <a:r>
              <a:rPr lang="es-EC" b="1" dirty="0">
                <a:solidFill>
                  <a:schemeClr val="accent3"/>
                </a:solidFill>
              </a:rPr>
              <a:t> (</a:t>
            </a:r>
            <a:r>
              <a:rPr lang="es-EC" b="1" dirty="0" err="1">
                <a:solidFill>
                  <a:schemeClr val="accent3"/>
                </a:solidFill>
              </a:rPr>
              <a:t>osmdata</a:t>
            </a:r>
            <a:r>
              <a:rPr lang="es-EC" b="1" dirty="0">
                <a:solidFill>
                  <a:schemeClr val="accent3"/>
                </a:solidFill>
              </a:rPr>
              <a:t>)</a:t>
            </a:r>
          </a:p>
        </p:txBody>
      </p:sp>
    </p:spTree>
    <p:extLst>
      <p:ext uri="{BB962C8B-B14F-4D97-AF65-F5344CB8AC3E}">
        <p14:creationId xmlns:p14="http://schemas.microsoft.com/office/powerpoint/2010/main" val="414175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0BEE6-139F-449F-880F-0D6BD28AC611}"/>
              </a:ext>
            </a:extLst>
          </p:cNvPr>
          <p:cNvSpPr>
            <a:spLocks noGrp="1"/>
          </p:cNvSpPr>
          <p:nvPr>
            <p:ph type="title"/>
          </p:nvPr>
        </p:nvSpPr>
        <p:spPr>
          <a:xfrm>
            <a:off x="838200" y="365125"/>
            <a:ext cx="11016000" cy="1325563"/>
          </a:xfrm>
        </p:spPr>
        <p:txBody>
          <a:bodyPr/>
          <a:lstStyle/>
          <a:p>
            <a:r>
              <a:rPr lang="es-EC" dirty="0"/>
              <a:t>Metodología: Relacionar Intersecciones</a:t>
            </a:r>
          </a:p>
        </p:txBody>
      </p:sp>
      <p:sp>
        <p:nvSpPr>
          <p:cNvPr id="3" name="Marcador de contenido 2">
            <a:extLst>
              <a:ext uri="{FF2B5EF4-FFF2-40B4-BE49-F238E27FC236}">
                <a16:creationId xmlns:a16="http://schemas.microsoft.com/office/drawing/2014/main" id="{89ED6B35-185D-4846-BE2C-BF4DBEA3C2AA}"/>
              </a:ext>
            </a:extLst>
          </p:cNvPr>
          <p:cNvSpPr>
            <a:spLocks noGrp="1"/>
          </p:cNvSpPr>
          <p:nvPr>
            <p:ph sz="half" idx="1"/>
          </p:nvPr>
        </p:nvSpPr>
        <p:spPr>
          <a:xfrm>
            <a:off x="838200" y="1825625"/>
            <a:ext cx="5256000" cy="4351338"/>
          </a:xfrm>
        </p:spPr>
        <p:txBody>
          <a:bodyPr>
            <a:noAutofit/>
          </a:bodyPr>
          <a:lstStyle/>
          <a:p>
            <a:pPr marL="0" indent="0">
              <a:buNone/>
            </a:pPr>
            <a:r>
              <a:rPr lang="es-EC" sz="2400" dirty="0"/>
              <a:t>Primer Método:</a:t>
            </a:r>
          </a:p>
          <a:p>
            <a:pPr marL="0" indent="0">
              <a:buNone/>
            </a:pPr>
            <a:r>
              <a:rPr lang="es-EC" sz="2400" dirty="0"/>
              <a:t>Unión por Nombres</a:t>
            </a:r>
            <a:endParaRPr lang="es-EC" dirty="0"/>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joining by names</a:t>
            </a:r>
          </a:p>
          <a:p>
            <a:pPr marL="0" indent="0">
              <a:buNone/>
            </a:pPr>
            <a:r>
              <a:rPr lang="en-US" sz="1800" dirty="0" err="1">
                <a:latin typeface="Courier New" panose="02070309020205020404" pitchFamily="49" charset="0"/>
                <a:cs typeface="Courier New" panose="02070309020205020404" pitchFamily="49" charset="0"/>
              </a:rPr>
              <a:t>inner_join</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osmNam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shpNam</a:t>
            </a:r>
            <a:r>
              <a:rPr lang="en-US" sz="1800" dirty="0">
                <a:latin typeface="Courier New" panose="02070309020205020404" pitchFamily="49" charset="0"/>
                <a:cs typeface="Courier New" panose="02070309020205020404" pitchFamily="49" charset="0"/>
              </a:rPr>
              <a:t>) %&gt;%</a:t>
            </a:r>
          </a:p>
          <a:p>
            <a:pPr marL="0" indent="0">
              <a:buNone/>
            </a:pPr>
            <a:r>
              <a:rPr lang="en-US" sz="1800" dirty="0">
                <a:latin typeface="Courier New" panose="02070309020205020404" pitchFamily="49" charset="0"/>
                <a:cs typeface="Courier New" panose="02070309020205020404" pitchFamily="49" charset="0"/>
              </a:rPr>
              <a:t>   mutate(Error = sqrt((</a:t>
            </a:r>
            <a:r>
              <a:rPr lang="en-US" sz="1800" dirty="0" err="1">
                <a:latin typeface="Courier New" panose="02070309020205020404" pitchFamily="49" charset="0"/>
                <a:cs typeface="Courier New" panose="02070309020205020404" pitchFamily="49" charset="0"/>
              </a:rPr>
              <a:t>osmE-shpE</a:t>
            </a:r>
            <a:r>
              <a:rPr lang="en-US" sz="1800" dirty="0">
                <a:latin typeface="Courier New" panose="02070309020205020404" pitchFamily="49" charset="0"/>
                <a:cs typeface="Courier New" panose="02070309020205020404" pitchFamily="49" charset="0"/>
              </a:rPr>
              <a:t>)^2</a:t>
            </a:r>
          </a:p>
          <a:p>
            <a:pPr marL="0" indent="0">
              <a:buNone/>
            </a:pP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osmN-shpN</a:t>
            </a:r>
            <a:r>
              <a:rPr lang="en-US" sz="1800" dirty="0">
                <a:latin typeface="Courier New" panose="02070309020205020404" pitchFamily="49" charset="0"/>
                <a:cs typeface="Courier New" panose="02070309020205020404" pitchFamily="49" charset="0"/>
              </a:rPr>
              <a:t>)^2)) %&gt;%</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group_by</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osmE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osmN</a:t>
            </a:r>
            <a:r>
              <a:rPr lang="en-US" sz="1800" dirty="0">
                <a:latin typeface="Courier New" panose="02070309020205020404" pitchFamily="49" charset="0"/>
                <a:cs typeface="Courier New" panose="02070309020205020404" pitchFamily="49" charset="0"/>
              </a:rPr>
              <a:t>) %&gt;%</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summarise_at</a:t>
            </a:r>
            <a:r>
              <a:rPr lang="en-US" sz="1800" dirty="0">
                <a:latin typeface="Courier New" panose="02070309020205020404" pitchFamily="49" charset="0"/>
                <a:cs typeface="Courier New" panose="02070309020205020404" pitchFamily="49" charset="0"/>
              </a:rPr>
              <a:t>(Error, min) %&gt;%</a:t>
            </a:r>
          </a:p>
          <a:p>
            <a:pPr marL="0" indent="0">
              <a:buNone/>
            </a:pPr>
            <a:r>
              <a:rPr lang="en-US" sz="1800" dirty="0">
                <a:latin typeface="Courier New" panose="02070309020205020404" pitchFamily="49" charset="0"/>
                <a:cs typeface="Courier New" panose="02070309020205020404" pitchFamily="49" charset="0"/>
              </a:rPr>
              <a:t>   ungroup() %&gt;%</a:t>
            </a:r>
          </a:p>
          <a:p>
            <a:pPr marL="0" indent="0">
              <a:buNone/>
            </a:pPr>
            <a:r>
              <a:rPr lang="en-US" sz="1800" dirty="0">
                <a:latin typeface="Courier New" panose="02070309020205020404" pitchFamily="49" charset="0"/>
                <a:cs typeface="Courier New" panose="02070309020205020404" pitchFamily="49" charset="0"/>
              </a:rPr>
              <a:t>   select(-</a:t>
            </a:r>
            <a:r>
              <a:rPr lang="en-US" sz="1800" dirty="0" err="1">
                <a:latin typeface="Courier New" panose="02070309020205020404" pitchFamily="49" charset="0"/>
                <a:cs typeface="Courier New" panose="02070309020205020404" pitchFamily="49" charset="0"/>
              </a:rPr>
              <a:t>osmE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osmN</a:t>
            </a:r>
            <a:r>
              <a:rPr lang="en-US" sz="1800" dirty="0">
                <a:latin typeface="Courier New" panose="02070309020205020404" pitchFamily="49" charset="0"/>
                <a:cs typeface="Courier New" panose="02070309020205020404" pitchFamily="49" charset="0"/>
              </a:rPr>
              <a:t>) %&gt;%</a:t>
            </a:r>
          </a:p>
          <a:p>
            <a:pPr marL="0" indent="0">
              <a:buNone/>
            </a:pPr>
            <a:r>
              <a:rPr lang="en-US" sz="1800" dirty="0">
                <a:latin typeface="Courier New" panose="02070309020205020404" pitchFamily="49" charset="0"/>
                <a:cs typeface="Courier New" panose="02070309020205020404" pitchFamily="49" charset="0"/>
              </a:rPr>
              <a:t>   arrange(desc(Error)</a:t>
            </a:r>
            <a:endParaRPr lang="es-EC" sz="1800" dirty="0">
              <a:latin typeface="Courier New" panose="02070309020205020404" pitchFamily="49" charset="0"/>
              <a:cs typeface="Courier New" panose="02070309020205020404" pitchFamily="49" charset="0"/>
            </a:endParaRPr>
          </a:p>
        </p:txBody>
      </p:sp>
      <p:sp>
        <p:nvSpPr>
          <p:cNvPr id="4" name="Marcador de contenido 3">
            <a:extLst>
              <a:ext uri="{FF2B5EF4-FFF2-40B4-BE49-F238E27FC236}">
                <a16:creationId xmlns:a16="http://schemas.microsoft.com/office/drawing/2014/main" id="{33834BCC-9B32-40C8-B1A0-FC55B659974F}"/>
              </a:ext>
            </a:extLst>
          </p:cNvPr>
          <p:cNvSpPr>
            <a:spLocks noGrp="1"/>
          </p:cNvSpPr>
          <p:nvPr>
            <p:ph sz="half" idx="2"/>
          </p:nvPr>
        </p:nvSpPr>
        <p:spPr>
          <a:xfrm>
            <a:off x="6300990" y="1825625"/>
            <a:ext cx="5652000" cy="4351338"/>
          </a:xfrm>
        </p:spPr>
        <p:txBody>
          <a:bodyPr>
            <a:noAutofit/>
          </a:bodyPr>
          <a:lstStyle/>
          <a:p>
            <a:pPr marL="0" indent="0">
              <a:buNone/>
            </a:pPr>
            <a:r>
              <a:rPr lang="es-EC" sz="2400" dirty="0"/>
              <a:t>Segundo Método:</a:t>
            </a:r>
          </a:p>
          <a:p>
            <a:pPr marL="0" indent="0">
              <a:buNone/>
            </a:pPr>
            <a:r>
              <a:rPr lang="es-EC" sz="2400" dirty="0"/>
              <a:t>Vecino más Cercano</a:t>
            </a:r>
          </a:p>
          <a:p>
            <a:pPr marL="0" indent="0">
              <a:buNone/>
            </a:pPr>
            <a:endParaRPr lang="es-EC" sz="1800" dirty="0">
              <a:latin typeface="Courier New" panose="02070309020205020404" pitchFamily="49" charset="0"/>
              <a:cs typeface="Courier New" panose="02070309020205020404" pitchFamily="49" charset="0"/>
            </a:endParaRPr>
          </a:p>
          <a:p>
            <a:pPr marL="0" indent="0">
              <a:buNone/>
            </a:pPr>
            <a:r>
              <a:rPr lang="es-EC" sz="1800" dirty="0" err="1">
                <a:latin typeface="Courier New" panose="02070309020205020404" pitchFamily="49" charset="0"/>
                <a:cs typeface="Courier New" panose="02070309020205020404" pitchFamily="49" charset="0"/>
              </a:rPr>
              <a:t>findDist</a:t>
            </a:r>
            <a:r>
              <a:rPr lang="es-EC" sz="1800" dirty="0">
                <a:latin typeface="Courier New" panose="02070309020205020404" pitchFamily="49" charset="0"/>
                <a:cs typeface="Courier New" panose="02070309020205020404" pitchFamily="49" charset="0"/>
              </a:rPr>
              <a:t> = </a:t>
            </a:r>
            <a:r>
              <a:rPr lang="es-EC" sz="1800" dirty="0" err="1">
                <a:latin typeface="Courier New" panose="02070309020205020404" pitchFamily="49" charset="0"/>
                <a:cs typeface="Courier New" panose="02070309020205020404" pitchFamily="49" charset="0"/>
              </a:rPr>
              <a:t>function</a:t>
            </a:r>
            <a:r>
              <a:rPr lang="es-EC" sz="1800" dirty="0">
                <a:latin typeface="Courier New" panose="02070309020205020404" pitchFamily="49" charset="0"/>
                <a:cs typeface="Courier New" panose="02070309020205020404" pitchFamily="49" charset="0"/>
              </a:rPr>
              <a:t>(x, y, d = 10){</a:t>
            </a:r>
          </a:p>
          <a:p>
            <a:pPr marL="0" indent="0">
              <a:buNone/>
            </a:pPr>
            <a:r>
              <a:rPr lang="es-EC" sz="1800" dirty="0">
                <a:latin typeface="Courier New" panose="02070309020205020404" pitchFamily="49" charset="0"/>
                <a:cs typeface="Courier New" panose="02070309020205020404" pitchFamily="49" charset="0"/>
              </a:rPr>
              <a:t>   z = </a:t>
            </a:r>
            <a:r>
              <a:rPr lang="es-EC" sz="1800" dirty="0" err="1">
                <a:latin typeface="Courier New" panose="02070309020205020404" pitchFamily="49" charset="0"/>
                <a:cs typeface="Courier New" panose="02070309020205020404" pitchFamily="49" charset="0"/>
              </a:rPr>
              <a:t>as.data.frame</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shpInt</a:t>
            </a:r>
            <a:r>
              <a:rPr lang="es-EC" sz="1800" dirty="0">
                <a:latin typeface="Courier New" panose="02070309020205020404" pitchFamily="49" charset="0"/>
                <a:cs typeface="Courier New" panose="02070309020205020404" pitchFamily="49" charset="0"/>
              </a:rPr>
              <a:t>) %&gt;%</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filter</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shpE</a:t>
            </a:r>
            <a:r>
              <a:rPr lang="es-EC" sz="1800" dirty="0">
                <a:latin typeface="Courier New" panose="02070309020205020404" pitchFamily="49" charset="0"/>
                <a:cs typeface="Courier New" panose="02070309020205020404" pitchFamily="49" charset="0"/>
              </a:rPr>
              <a:t> &lt; </a:t>
            </a:r>
            <a:r>
              <a:rPr lang="es-EC" sz="1800" dirty="0" err="1">
                <a:latin typeface="Courier New" panose="02070309020205020404" pitchFamily="49" charset="0"/>
                <a:cs typeface="Courier New" panose="02070309020205020404" pitchFamily="49" charset="0"/>
              </a:rPr>
              <a:t>x+d</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shpE</a:t>
            </a:r>
            <a:r>
              <a:rPr lang="es-EC" sz="1800" dirty="0">
                <a:latin typeface="Courier New" panose="02070309020205020404" pitchFamily="49" charset="0"/>
                <a:cs typeface="Courier New" panose="02070309020205020404" pitchFamily="49" charset="0"/>
              </a:rPr>
              <a:t> &gt; x-d,</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shpN</a:t>
            </a:r>
            <a:r>
              <a:rPr lang="es-EC" sz="1800" dirty="0">
                <a:latin typeface="Courier New" panose="02070309020205020404" pitchFamily="49" charset="0"/>
                <a:cs typeface="Courier New" panose="02070309020205020404" pitchFamily="49" charset="0"/>
              </a:rPr>
              <a:t> &lt; </a:t>
            </a:r>
            <a:r>
              <a:rPr lang="es-EC" sz="1800" dirty="0" err="1">
                <a:latin typeface="Courier New" panose="02070309020205020404" pitchFamily="49" charset="0"/>
                <a:cs typeface="Courier New" panose="02070309020205020404" pitchFamily="49" charset="0"/>
              </a:rPr>
              <a:t>y+d</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shpN</a:t>
            </a:r>
            <a:r>
              <a:rPr lang="es-EC" sz="1800" dirty="0">
                <a:latin typeface="Courier New" panose="02070309020205020404" pitchFamily="49" charset="0"/>
                <a:cs typeface="Courier New" panose="02070309020205020404" pitchFamily="49" charset="0"/>
              </a:rPr>
              <a:t> &gt; y-d) %&gt;%</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mutate</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dist</a:t>
            </a:r>
            <a:r>
              <a:rPr lang="es-EC" sz="1800" dirty="0">
                <a:latin typeface="Courier New" panose="02070309020205020404" pitchFamily="49" charset="0"/>
                <a:cs typeface="Courier New" panose="02070309020205020404" pitchFamily="49" charset="0"/>
              </a:rPr>
              <a:t> = </a:t>
            </a:r>
            <a:r>
              <a:rPr lang="es-EC" sz="1800" dirty="0" err="1">
                <a:latin typeface="Courier New" panose="02070309020205020404" pitchFamily="49" charset="0"/>
                <a:cs typeface="Courier New" panose="02070309020205020404" pitchFamily="49" charset="0"/>
              </a:rPr>
              <a:t>sqrt</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shpE</a:t>
            </a:r>
            <a:r>
              <a:rPr lang="es-EC" sz="1800" dirty="0">
                <a:latin typeface="Courier New" panose="02070309020205020404" pitchFamily="49" charset="0"/>
                <a:cs typeface="Courier New" panose="02070309020205020404" pitchFamily="49" charset="0"/>
              </a:rPr>
              <a:t>-x)^2</a:t>
            </a:r>
          </a:p>
          <a:p>
            <a:pPr marL="0" indent="0">
              <a:buNone/>
            </a:pPr>
            <a:r>
              <a:rPr lang="es-EC" sz="1800" dirty="0">
                <a:latin typeface="Courier New" panose="02070309020205020404" pitchFamily="49" charset="0"/>
                <a:cs typeface="Courier New" panose="02070309020205020404" pitchFamily="49" charset="0"/>
              </a:rPr>
              <a:t>                  + (</a:t>
            </a:r>
            <a:r>
              <a:rPr lang="es-EC" sz="1800" dirty="0" err="1">
                <a:latin typeface="Courier New" panose="02070309020205020404" pitchFamily="49" charset="0"/>
                <a:cs typeface="Courier New" panose="02070309020205020404" pitchFamily="49" charset="0"/>
              </a:rPr>
              <a:t>shpN</a:t>
            </a:r>
            <a:r>
              <a:rPr lang="es-EC" sz="1800" dirty="0">
                <a:latin typeface="Courier New" panose="02070309020205020404" pitchFamily="49" charset="0"/>
                <a:cs typeface="Courier New" panose="02070309020205020404" pitchFamily="49" charset="0"/>
              </a:rPr>
              <a:t>-y)^2)) %&gt;%</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filter</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dist</a:t>
            </a:r>
            <a:r>
              <a:rPr lang="es-EC" sz="1800" dirty="0">
                <a:latin typeface="Courier New" panose="02070309020205020404" pitchFamily="49" charset="0"/>
                <a:cs typeface="Courier New" panose="02070309020205020404" pitchFamily="49" charset="0"/>
              </a:rPr>
              <a:t> &lt;= d)</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if</a:t>
            </a:r>
            <a:r>
              <a:rPr lang="es-EC" sz="1800" dirty="0">
                <a:latin typeface="Courier New" panose="02070309020205020404" pitchFamily="49" charset="0"/>
                <a:cs typeface="Courier New" panose="02070309020205020404" pitchFamily="49" charset="0"/>
              </a:rPr>
              <a:t>(</a:t>
            </a:r>
            <a:r>
              <a:rPr lang="es-EC" sz="1800" dirty="0" err="1">
                <a:latin typeface="Courier New" panose="02070309020205020404" pitchFamily="49" charset="0"/>
                <a:cs typeface="Courier New" panose="02070309020205020404" pitchFamily="49" charset="0"/>
              </a:rPr>
              <a:t>nrow</a:t>
            </a:r>
            <a:r>
              <a:rPr lang="es-EC" sz="1800" dirty="0">
                <a:latin typeface="Courier New" panose="02070309020205020404" pitchFamily="49" charset="0"/>
                <a:cs typeface="Courier New" panose="02070309020205020404" pitchFamily="49" charset="0"/>
              </a:rPr>
              <a:t>(z) == 0) </a:t>
            </a:r>
            <a:r>
              <a:rPr lang="es-EC" sz="1800" dirty="0" err="1">
                <a:latin typeface="Courier New" panose="02070309020205020404" pitchFamily="49" charset="0"/>
                <a:cs typeface="Courier New" panose="02070309020205020404" pitchFamily="49" charset="0"/>
              </a:rPr>
              <a:t>return</a:t>
            </a:r>
            <a:r>
              <a:rPr lang="es-EC" sz="1800" dirty="0">
                <a:latin typeface="Courier New" panose="02070309020205020404" pitchFamily="49" charset="0"/>
                <a:cs typeface="Courier New" panose="02070309020205020404" pitchFamily="49" charset="0"/>
              </a:rPr>
              <a:t>(NA)</a:t>
            </a:r>
          </a:p>
          <a:p>
            <a:pPr marL="0" indent="0">
              <a:buNone/>
            </a:pP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else</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return</a:t>
            </a:r>
            <a:r>
              <a:rPr lang="es-EC" sz="1800" dirty="0">
                <a:latin typeface="Courier New" panose="02070309020205020404" pitchFamily="49" charset="0"/>
                <a:cs typeface="Courier New" panose="02070309020205020404" pitchFamily="49" charset="0"/>
              </a:rPr>
              <a:t>(min(</a:t>
            </a:r>
            <a:r>
              <a:rPr lang="es-EC" sz="1800" dirty="0" err="1">
                <a:latin typeface="Courier New" panose="02070309020205020404" pitchFamily="49" charset="0"/>
                <a:cs typeface="Courier New" panose="02070309020205020404" pitchFamily="49" charset="0"/>
              </a:rPr>
              <a:t>z$dist</a:t>
            </a:r>
            <a:r>
              <a:rPr lang="es-EC" sz="1800" dirty="0">
                <a:latin typeface="Courier New" panose="02070309020205020404" pitchFamily="49" charset="0"/>
                <a:cs typeface="Courier New" panose="02070309020205020404" pitchFamily="49" charset="0"/>
              </a:rPr>
              <a:t>))</a:t>
            </a:r>
          </a:p>
          <a:p>
            <a:pPr marL="0" indent="0">
              <a:buNone/>
            </a:pPr>
            <a:r>
              <a:rPr lang="es-EC" sz="1800" dirty="0">
                <a:latin typeface="Courier New" panose="02070309020205020404" pitchFamily="49" charset="0"/>
                <a:cs typeface="Courier New" panose="02070309020205020404" pitchFamily="49" charset="0"/>
              </a:rPr>
              <a:t>} # </a:t>
            </a:r>
            <a:r>
              <a:rPr lang="es-EC" sz="1800" dirty="0" err="1">
                <a:latin typeface="Courier New" panose="02070309020205020404" pitchFamily="49" charset="0"/>
                <a:cs typeface="Courier New" panose="02070309020205020404" pitchFamily="49" charset="0"/>
              </a:rPr>
              <a:t>finds</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nearest</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point</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returns</a:t>
            </a:r>
            <a:r>
              <a:rPr lang="es-EC" sz="1800" dirty="0">
                <a:latin typeface="Courier New" panose="02070309020205020404" pitchFamily="49" charset="0"/>
                <a:cs typeface="Courier New" panose="02070309020205020404" pitchFamily="49" charset="0"/>
              </a:rPr>
              <a:t> </a:t>
            </a:r>
            <a:r>
              <a:rPr lang="es-EC" sz="1800" dirty="0" err="1">
                <a:latin typeface="Courier New" panose="02070309020205020404" pitchFamily="49" charset="0"/>
                <a:cs typeface="Courier New" panose="02070309020205020404" pitchFamily="49" charset="0"/>
              </a:rPr>
              <a:t>distance</a:t>
            </a:r>
            <a:endParaRPr lang="es-EC"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05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E375FE7-F859-43A1-A74D-36D6C86A0FF8}"/>
              </a:ext>
            </a:extLst>
          </p:cNvPr>
          <p:cNvSpPr>
            <a:spLocks noGrp="1"/>
          </p:cNvSpPr>
          <p:nvPr>
            <p:ph type="title"/>
          </p:nvPr>
        </p:nvSpPr>
        <p:spPr/>
        <p:txBody>
          <a:bodyPr/>
          <a:lstStyle/>
          <a:p>
            <a:r>
              <a:rPr lang="es-EC" dirty="0"/>
              <a:t>Metodología: Inferir la Escala</a:t>
            </a:r>
          </a:p>
        </p:txBody>
      </p:sp>
      <p:sp>
        <p:nvSpPr>
          <p:cNvPr id="8" name="Marcador de contenido 7">
            <a:extLst>
              <a:ext uri="{FF2B5EF4-FFF2-40B4-BE49-F238E27FC236}">
                <a16:creationId xmlns:a16="http://schemas.microsoft.com/office/drawing/2014/main" id="{C2588737-BB1D-4278-A51C-CFFB2B9B7778}"/>
              </a:ext>
            </a:extLst>
          </p:cNvPr>
          <p:cNvSpPr>
            <a:spLocks noGrp="1"/>
          </p:cNvSpPr>
          <p:nvPr>
            <p:ph idx="1"/>
          </p:nvPr>
        </p:nvSpPr>
        <p:spPr/>
        <p:txBody>
          <a:bodyPr>
            <a:noAutofit/>
          </a:bodyPr>
          <a:lstStyle/>
          <a:p>
            <a:r>
              <a:rPr lang="es-ES" sz="2400" dirty="0"/>
              <a:t>Generar los polígonos de Voronoi</a:t>
            </a:r>
          </a:p>
          <a:p>
            <a:r>
              <a:rPr lang="es-ES" sz="2400" dirty="0"/>
              <a:t>Calcular el módulo de escala: </a:t>
            </a:r>
            <a:r>
              <a:rPr lang="es-ES" sz="2400" i="1" dirty="0"/>
              <a:t>M = 1000 e / mm</a:t>
            </a:r>
            <a:endParaRPr lang="es-EC" sz="2400" i="1" dirty="0"/>
          </a:p>
          <a:p>
            <a:r>
              <a:rPr lang="es-ES" sz="2400" dirty="0"/>
              <a:t>Calcular </a:t>
            </a:r>
            <a:r>
              <a:rPr lang="es-EC" sz="2400" i="1" dirty="0"/>
              <a:t>G</a:t>
            </a:r>
            <a:r>
              <a:rPr lang="es-EC" sz="2400" dirty="0"/>
              <a:t> y </a:t>
            </a:r>
            <a:r>
              <a:rPr lang="es-EC" sz="2400" i="1" dirty="0"/>
              <a:t>G*</a:t>
            </a:r>
            <a:r>
              <a:rPr lang="es-ES" sz="2400" dirty="0"/>
              <a:t> variando la distancia de vecindad</a:t>
            </a:r>
          </a:p>
          <a:p>
            <a:pPr marL="0" indent="0" algn="ctr">
              <a:buNone/>
            </a:pPr>
            <a:r>
              <a:rPr lang="es-ES" sz="3200" dirty="0">
                <a:solidFill>
                  <a:schemeClr val="accent6"/>
                </a:solidFill>
              </a:rPr>
              <a:t>¿Cuál es la distancia adecuada?</a:t>
            </a:r>
          </a:p>
          <a:p>
            <a:endParaRPr lang="es-ES" sz="2400" dirty="0"/>
          </a:p>
          <a:p>
            <a:r>
              <a:rPr lang="es-ES" sz="2400" dirty="0"/>
              <a:t>Calcular el módulo homogeneizado: </a:t>
            </a:r>
            <a:r>
              <a:rPr lang="es-ES" sz="2400" i="1" dirty="0"/>
              <a:t>M = K </a:t>
            </a:r>
            <a:r>
              <a:rPr lang="es-ES" sz="2400" i="1" dirty="0" err="1"/>
              <a:t>ceiling</a:t>
            </a:r>
            <a:r>
              <a:rPr lang="en-US" sz="2400" i="1" dirty="0"/>
              <a:t>[</a:t>
            </a:r>
            <a:r>
              <a:rPr lang="es-ES" sz="2400" i="1" dirty="0"/>
              <a:t>1000 e / (K mm)]</a:t>
            </a:r>
          </a:p>
          <a:p>
            <a:r>
              <a:rPr lang="es-ES" sz="2400" dirty="0"/>
              <a:t>Calcular </a:t>
            </a:r>
            <a:r>
              <a:rPr lang="es-EC" sz="2400" i="1" dirty="0"/>
              <a:t>G*</a:t>
            </a:r>
            <a:r>
              <a:rPr lang="es-ES" sz="2400" dirty="0"/>
              <a:t> variando la distancia de vecindad y el factor de homogeneización</a:t>
            </a:r>
          </a:p>
          <a:p>
            <a:pPr marL="0" indent="0" algn="ctr">
              <a:buNone/>
            </a:pPr>
            <a:r>
              <a:rPr lang="es-ES" sz="3200" dirty="0">
                <a:solidFill>
                  <a:schemeClr val="accent6"/>
                </a:solidFill>
              </a:rPr>
              <a:t>¿Cuál es el factor adecuado?</a:t>
            </a:r>
          </a:p>
        </p:txBody>
      </p:sp>
    </p:spTree>
    <p:extLst>
      <p:ext uri="{BB962C8B-B14F-4D97-AF65-F5344CB8AC3E}">
        <p14:creationId xmlns:p14="http://schemas.microsoft.com/office/powerpoint/2010/main" val="179361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FBB74-5CEE-4B6B-AC9D-26E48A5BB176}"/>
              </a:ext>
            </a:extLst>
          </p:cNvPr>
          <p:cNvSpPr>
            <a:spLocks noGrp="1"/>
          </p:cNvSpPr>
          <p:nvPr>
            <p:ph type="title"/>
          </p:nvPr>
        </p:nvSpPr>
        <p:spPr/>
        <p:txBody>
          <a:bodyPr/>
          <a:lstStyle/>
          <a:p>
            <a:r>
              <a:rPr lang="es-EC" dirty="0"/>
              <a:t>Metodología: Inferir la Escala</a:t>
            </a:r>
          </a:p>
        </p:txBody>
      </p:sp>
      <p:graphicFrame>
        <p:nvGraphicFramePr>
          <p:cNvPr id="4" name="Tabla 3">
            <a:extLst>
              <a:ext uri="{FF2B5EF4-FFF2-40B4-BE49-F238E27FC236}">
                <a16:creationId xmlns:a16="http://schemas.microsoft.com/office/drawing/2014/main" id="{DFAFDCE3-6735-4C9B-AC86-57B578C5299E}"/>
              </a:ext>
            </a:extLst>
          </p:cNvPr>
          <p:cNvGraphicFramePr>
            <a:graphicFrameLocks noGrp="1"/>
          </p:cNvGraphicFramePr>
          <p:nvPr>
            <p:extLst>
              <p:ext uri="{D42A27DB-BD31-4B8C-83A1-F6EECF244321}">
                <p14:modId xmlns:p14="http://schemas.microsoft.com/office/powerpoint/2010/main" val="2192467544"/>
              </p:ext>
            </p:extLst>
          </p:nvPr>
        </p:nvGraphicFramePr>
        <p:xfrm>
          <a:off x="838200" y="1501936"/>
          <a:ext cx="10515601" cy="2438400"/>
        </p:xfrm>
        <a:graphic>
          <a:graphicData uri="http://schemas.openxmlformats.org/drawingml/2006/table">
            <a:tbl>
              <a:tblPr firstRow="1" firstCol="1" bandRow="1">
                <a:tableStyleId>{793D81CF-94F2-401A-BA57-92F5A7B2D0C5}</a:tableStyleId>
              </a:tblPr>
              <a:tblGrid>
                <a:gridCol w="1123291">
                  <a:extLst>
                    <a:ext uri="{9D8B030D-6E8A-4147-A177-3AD203B41FA5}">
                      <a16:colId xmlns:a16="http://schemas.microsoft.com/office/drawing/2014/main" val="3218362729"/>
                    </a:ext>
                  </a:extLst>
                </a:gridCol>
                <a:gridCol w="1878462">
                  <a:extLst>
                    <a:ext uri="{9D8B030D-6E8A-4147-A177-3AD203B41FA5}">
                      <a16:colId xmlns:a16="http://schemas.microsoft.com/office/drawing/2014/main" val="3509944116"/>
                    </a:ext>
                  </a:extLst>
                </a:gridCol>
                <a:gridCol w="1878462">
                  <a:extLst>
                    <a:ext uri="{9D8B030D-6E8A-4147-A177-3AD203B41FA5}">
                      <a16:colId xmlns:a16="http://schemas.microsoft.com/office/drawing/2014/main" val="1742215923"/>
                    </a:ext>
                  </a:extLst>
                </a:gridCol>
                <a:gridCol w="1878462">
                  <a:extLst>
                    <a:ext uri="{9D8B030D-6E8A-4147-A177-3AD203B41FA5}">
                      <a16:colId xmlns:a16="http://schemas.microsoft.com/office/drawing/2014/main" val="4042481519"/>
                    </a:ext>
                  </a:extLst>
                </a:gridCol>
                <a:gridCol w="1878462">
                  <a:extLst>
                    <a:ext uri="{9D8B030D-6E8A-4147-A177-3AD203B41FA5}">
                      <a16:colId xmlns:a16="http://schemas.microsoft.com/office/drawing/2014/main" val="204679860"/>
                    </a:ext>
                  </a:extLst>
                </a:gridCol>
                <a:gridCol w="1878462">
                  <a:extLst>
                    <a:ext uri="{9D8B030D-6E8A-4147-A177-3AD203B41FA5}">
                      <a16:colId xmlns:a16="http://schemas.microsoft.com/office/drawing/2014/main" val="2340415798"/>
                    </a:ext>
                  </a:extLst>
                </a:gridCol>
              </a:tblGrid>
              <a:tr h="167640">
                <a:tc>
                  <a:txBody>
                    <a:bodyPr/>
                    <a:lstStyle/>
                    <a:p>
                      <a:pPr algn="r">
                        <a:spcAft>
                          <a:spcPts val="0"/>
                        </a:spcAft>
                      </a:pPr>
                      <a:r>
                        <a:rPr lang="es-ES" sz="2000" dirty="0">
                          <a:effectLst/>
                        </a:rPr>
                        <a:t>e </a:t>
                      </a:r>
                      <a:r>
                        <a:rPr lang="en-US" sz="2000" dirty="0">
                          <a:effectLst/>
                        </a:rPr>
                        <a:t>[m]</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M</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M</a:t>
                      </a:r>
                      <a:r>
                        <a:rPr lang="es-ES" sz="2000" baseline="-25000" dirty="0">
                          <a:effectLst/>
                        </a:rPr>
                        <a:t>1</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M</a:t>
                      </a:r>
                      <a:r>
                        <a:rPr lang="es-ES" sz="2000" baseline="-25000" dirty="0">
                          <a:effectLst/>
                        </a:rPr>
                        <a:t>2</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M</a:t>
                      </a:r>
                      <a:r>
                        <a:rPr lang="es-ES" sz="2000" baseline="-25000" dirty="0">
                          <a:effectLst/>
                        </a:rPr>
                        <a:t>5</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M</a:t>
                      </a:r>
                      <a:r>
                        <a:rPr lang="es-ES" sz="2000" baseline="-25000" dirty="0">
                          <a:effectLst/>
                        </a:rPr>
                        <a:t>10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9694886"/>
                  </a:ext>
                </a:extLst>
              </a:tr>
              <a:tr h="167640">
                <a:tc>
                  <a:txBody>
                    <a:bodyPr/>
                    <a:lstStyle/>
                    <a:p>
                      <a:pPr algn="r">
                        <a:spcAft>
                          <a:spcPts val="0"/>
                        </a:spcAft>
                      </a:pPr>
                      <a:r>
                        <a:rPr lang="es-ES" sz="2000" dirty="0">
                          <a:effectLst/>
                        </a:rPr>
                        <a:t>0.10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333.333</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2 000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5 000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3493278"/>
                  </a:ext>
                </a:extLst>
              </a:tr>
              <a:tr h="167640">
                <a:tc>
                  <a:txBody>
                    <a:bodyPr/>
                    <a:lstStyle/>
                    <a:p>
                      <a:pPr algn="r">
                        <a:spcAft>
                          <a:spcPts val="0"/>
                        </a:spcAft>
                      </a:pPr>
                      <a:r>
                        <a:rPr lang="es-ES" sz="2000" dirty="0">
                          <a:effectLst/>
                        </a:rPr>
                        <a:t>0.30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1 000.000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2 000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5 000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68583278"/>
                  </a:ext>
                </a:extLst>
              </a:tr>
              <a:tr h="167640">
                <a:tc>
                  <a:txBody>
                    <a:bodyPr/>
                    <a:lstStyle/>
                    <a:p>
                      <a:pPr algn="r">
                        <a:spcAft>
                          <a:spcPts val="0"/>
                        </a:spcAft>
                      </a:pPr>
                      <a:r>
                        <a:rPr lang="es-ES" sz="2000" dirty="0">
                          <a:effectLst/>
                        </a:rPr>
                        <a:t>0.50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1 666.666</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2 000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2 000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5 000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0669964"/>
                  </a:ext>
                </a:extLst>
              </a:tr>
              <a:tr h="167640">
                <a:tc>
                  <a:txBody>
                    <a:bodyPr/>
                    <a:lstStyle/>
                    <a:p>
                      <a:pPr algn="r">
                        <a:spcAft>
                          <a:spcPts val="0"/>
                        </a:spcAft>
                      </a:pPr>
                      <a:r>
                        <a:rPr lang="es-ES" sz="2000" dirty="0">
                          <a:effectLst/>
                        </a:rPr>
                        <a:t>1.00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3 333.333</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4 000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4 000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5 000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8994091"/>
                  </a:ext>
                </a:extLst>
              </a:tr>
              <a:tr h="167640">
                <a:tc>
                  <a:txBody>
                    <a:bodyPr/>
                    <a:lstStyle/>
                    <a:p>
                      <a:pPr algn="r">
                        <a:spcAft>
                          <a:spcPts val="0"/>
                        </a:spcAft>
                      </a:pPr>
                      <a:r>
                        <a:rPr lang="es-ES" sz="2000" dirty="0">
                          <a:effectLst/>
                        </a:rPr>
                        <a:t>2.00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6 666.666</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7 000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8 000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10 000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4655096"/>
                  </a:ext>
                </a:extLst>
              </a:tr>
              <a:tr h="167640">
                <a:tc>
                  <a:txBody>
                    <a:bodyPr/>
                    <a:lstStyle/>
                    <a:p>
                      <a:pPr algn="r">
                        <a:spcAft>
                          <a:spcPts val="0"/>
                        </a:spcAft>
                      </a:pPr>
                      <a:r>
                        <a:rPr lang="es-ES" sz="2000" dirty="0">
                          <a:effectLst/>
                        </a:rPr>
                        <a:t>5.00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16 666.666</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17 000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18 000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20 000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20 000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898260"/>
                  </a:ext>
                </a:extLst>
              </a:tr>
              <a:tr h="167640">
                <a:tc>
                  <a:txBody>
                    <a:bodyPr/>
                    <a:lstStyle/>
                    <a:p>
                      <a:pPr algn="r">
                        <a:spcAft>
                          <a:spcPts val="0"/>
                        </a:spcAft>
                      </a:pPr>
                      <a:r>
                        <a:rPr lang="es-ES" sz="2000" dirty="0">
                          <a:effectLst/>
                        </a:rPr>
                        <a:t>10.00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33 333.333</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34 000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34 000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a:effectLst/>
                        </a:rPr>
                        <a:t>1 : 35 000</a:t>
                      </a:r>
                      <a:endParaRPr lang="es-EC" sz="2000" b="0" i="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s-ES" sz="2000" dirty="0">
                          <a:effectLst/>
                        </a:rPr>
                        <a:t>1 : 40 000</a:t>
                      </a:r>
                      <a:endParaRPr lang="es-EC" sz="2000" b="0" i="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9538396"/>
                  </a:ext>
                </a:extLst>
              </a:tr>
            </a:tbl>
          </a:graphicData>
        </a:graphic>
      </p:graphicFrame>
      <p:sp>
        <p:nvSpPr>
          <p:cNvPr id="5" name="Marcador de contenido 7">
            <a:extLst>
              <a:ext uri="{FF2B5EF4-FFF2-40B4-BE49-F238E27FC236}">
                <a16:creationId xmlns:a16="http://schemas.microsoft.com/office/drawing/2014/main" id="{3E8D6345-1283-4636-8D6E-0E45DB07243A}"/>
              </a:ext>
            </a:extLst>
          </p:cNvPr>
          <p:cNvSpPr>
            <a:spLocks noGrp="1"/>
          </p:cNvSpPr>
          <p:nvPr>
            <p:ph idx="1"/>
          </p:nvPr>
        </p:nvSpPr>
        <p:spPr>
          <a:xfrm>
            <a:off x="838200" y="1825624"/>
            <a:ext cx="10515600" cy="5032375"/>
          </a:xfrm>
        </p:spPr>
        <p:txBody>
          <a:bodyPr>
            <a:noAutofit/>
          </a:bodyPr>
          <a:lstStyle/>
          <a:p>
            <a:pPr marL="0" indent="0">
              <a:buNone/>
            </a:pPr>
            <a:endParaRPr lang="es-ES" sz="2400" dirty="0"/>
          </a:p>
          <a:p>
            <a:pPr marL="0" indent="0">
              <a:buNone/>
            </a:pPr>
            <a:endParaRPr lang="es-ES" sz="2400" dirty="0"/>
          </a:p>
          <a:p>
            <a:pPr marL="0" indent="0">
              <a:buNone/>
            </a:pPr>
            <a:endParaRPr lang="es-ES" sz="2400" dirty="0"/>
          </a:p>
          <a:p>
            <a:pPr marL="0" indent="0">
              <a:buNone/>
            </a:pPr>
            <a:endParaRPr lang="es-ES" sz="2400" dirty="0"/>
          </a:p>
          <a:p>
            <a:pPr marL="0" indent="0">
              <a:buNone/>
            </a:pPr>
            <a:endParaRPr lang="es-ES" sz="2400" dirty="0"/>
          </a:p>
          <a:p>
            <a:pPr marL="0" lvl="0" indent="0" algn="ctr">
              <a:buNone/>
            </a:pPr>
            <a:r>
              <a:rPr lang="es-ES" sz="3200" dirty="0">
                <a:solidFill>
                  <a:srgbClr val="DF5327"/>
                </a:solidFill>
              </a:rPr>
              <a:t>Escoger la distancia y el factor</a:t>
            </a:r>
          </a:p>
          <a:p>
            <a:r>
              <a:rPr lang="es-ES" sz="2400" dirty="0"/>
              <a:t>Calcular </a:t>
            </a:r>
            <a:r>
              <a:rPr lang="es-EC" sz="2400" i="1" dirty="0"/>
              <a:t>G*</a:t>
            </a:r>
            <a:r>
              <a:rPr lang="es-EC" sz="2400" i="1" baseline="-25000" dirty="0"/>
              <a:t>i</a:t>
            </a:r>
            <a:r>
              <a:rPr lang="es-ES" sz="2400" dirty="0"/>
              <a:t> con la distancia y el factor escogidos</a:t>
            </a:r>
          </a:p>
          <a:p>
            <a:r>
              <a:rPr lang="es-ES" sz="2400" dirty="0"/>
              <a:t>Comparar </a:t>
            </a:r>
            <a:r>
              <a:rPr lang="es-ES" sz="2400" i="1" dirty="0" err="1"/>
              <a:t>Z</a:t>
            </a:r>
            <a:r>
              <a:rPr lang="es-ES" sz="2400" i="1" baseline="-25000" dirty="0" err="1"/>
              <a:t>i</a:t>
            </a:r>
            <a:r>
              <a:rPr lang="es-ES" sz="2400" dirty="0"/>
              <a:t> para identificar puntos calientes y fríos</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613B587C-C4D1-4F8B-8242-A623EBFB0D20}"/>
                  </a:ext>
                </a:extLst>
              </p:cNvPr>
              <p:cNvSpPr/>
              <p:nvPr/>
            </p:nvSpPr>
            <p:spPr>
              <a:xfrm>
                <a:off x="1760112" y="5475549"/>
                <a:ext cx="6096000" cy="830997"/>
              </a:xfrm>
              <a:prstGeom prst="rect">
                <a:avLst/>
              </a:prstGeom>
            </p:spPr>
            <p:txBody>
              <a:bodyPr>
                <a:spAutoFit/>
              </a:bodyPr>
              <a:lstStyle/>
              <a:p>
                <a:pPr marL="342900" indent="-342900">
                  <a:buFont typeface="Arial" panose="020B0604020202020204" pitchFamily="34" charset="0"/>
                  <a:buChar char="•"/>
                </a:pPr>
                <a:r>
                  <a:rPr lang="es-ES" sz="2400" dirty="0"/>
                  <a:t>muy caliente si </a:t>
                </a:r>
                <a14:m>
                  <m:oMath xmlns:m="http://schemas.openxmlformats.org/officeDocument/2006/math">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𝑖</m:t>
                        </m:r>
                      </m:sub>
                    </m:sSub>
                    <m:r>
                      <a:rPr lang="es-ES" sz="2400" i="1">
                        <a:latin typeface="Cambria Math" panose="02040503050406030204" pitchFamily="18" charset="0"/>
                      </a:rPr>
                      <m:t>≥</m:t>
                    </m:r>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0.999</m:t>
                        </m:r>
                      </m:sub>
                    </m:sSub>
                  </m:oMath>
                </a14:m>
                <a:endParaRPr lang="es-ES" sz="2400" dirty="0"/>
              </a:p>
              <a:p>
                <a:pPr marL="342900" indent="-342900">
                  <a:buFont typeface="Arial" panose="020B0604020202020204" pitchFamily="34" charset="0"/>
                  <a:buChar char="•"/>
                </a:pPr>
                <a:r>
                  <a:rPr lang="es-ES" sz="2400" dirty="0"/>
                  <a:t>caliente si </a:t>
                </a:r>
                <a14:m>
                  <m:oMath xmlns:m="http://schemas.openxmlformats.org/officeDocument/2006/math">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𝑖</m:t>
                        </m:r>
                      </m:sub>
                    </m:sSub>
                    <m:r>
                      <a:rPr lang="es-ES" sz="2400" i="1">
                        <a:latin typeface="Cambria Math" panose="02040503050406030204" pitchFamily="18" charset="0"/>
                      </a:rPr>
                      <m:t>≥</m:t>
                    </m:r>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0.900</m:t>
                        </m:r>
                      </m:sub>
                    </m:sSub>
                  </m:oMath>
                </a14:m>
                <a:endParaRPr lang="es-ES" sz="2400" dirty="0"/>
              </a:p>
            </p:txBody>
          </p:sp>
        </mc:Choice>
        <mc:Fallback xmlns="">
          <p:sp>
            <p:nvSpPr>
              <p:cNvPr id="10" name="Rectángulo 9">
                <a:extLst>
                  <a:ext uri="{FF2B5EF4-FFF2-40B4-BE49-F238E27FC236}">
                    <a16:creationId xmlns:a16="http://schemas.microsoft.com/office/drawing/2014/main" id="{613B587C-C4D1-4F8B-8242-A623EBFB0D20}"/>
                  </a:ext>
                </a:extLst>
              </p:cNvPr>
              <p:cNvSpPr>
                <a:spLocks noRot="1" noChangeAspect="1" noMove="1" noResize="1" noEditPoints="1" noAdjustHandles="1" noChangeArrowheads="1" noChangeShapeType="1" noTextEdit="1"/>
              </p:cNvSpPr>
              <p:nvPr/>
            </p:nvSpPr>
            <p:spPr>
              <a:xfrm>
                <a:off x="1760112" y="5475549"/>
                <a:ext cx="6096000" cy="830997"/>
              </a:xfrm>
              <a:prstGeom prst="rect">
                <a:avLst/>
              </a:prstGeom>
              <a:blipFill>
                <a:blip r:embed="rId2"/>
                <a:stretch>
                  <a:fillRect l="-1400" t="-5839" b="-1532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4D999C9B-1C65-42E2-80B0-F4023F43BFCA}"/>
                  </a:ext>
                </a:extLst>
              </p:cNvPr>
              <p:cNvSpPr/>
              <p:nvPr/>
            </p:nvSpPr>
            <p:spPr>
              <a:xfrm>
                <a:off x="5301806" y="5473366"/>
                <a:ext cx="6096000" cy="830997"/>
              </a:xfrm>
              <a:prstGeom prst="rect">
                <a:avLst/>
              </a:prstGeom>
            </p:spPr>
            <p:txBody>
              <a:bodyPr>
                <a:spAutoFit/>
              </a:bodyPr>
              <a:lstStyle/>
              <a:p>
                <a:pPr marL="1257300" lvl="2" indent="-342900">
                  <a:buFont typeface="Arial" panose="020B0604020202020204" pitchFamily="34" charset="0"/>
                  <a:buChar char="•"/>
                </a:pPr>
                <a:r>
                  <a:rPr lang="es-ES" sz="2400" dirty="0"/>
                  <a:t>frío si </a:t>
                </a:r>
                <a14:m>
                  <m:oMath xmlns:m="http://schemas.openxmlformats.org/officeDocument/2006/math">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𝑖</m:t>
                        </m:r>
                      </m:sub>
                    </m:sSub>
                    <m:r>
                      <a:rPr lang="es-ES" sz="2400" i="1">
                        <a:latin typeface="Cambria Math" panose="02040503050406030204" pitchFamily="18" charset="0"/>
                      </a:rPr>
                      <m:t>≤−</m:t>
                    </m:r>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0.900</m:t>
                        </m:r>
                      </m:sub>
                    </m:sSub>
                  </m:oMath>
                </a14:m>
                <a:endParaRPr lang="es-ES" sz="2400" dirty="0"/>
              </a:p>
              <a:p>
                <a:pPr marL="1257300" lvl="2" indent="-342900">
                  <a:buFont typeface="Arial" panose="020B0604020202020204" pitchFamily="34" charset="0"/>
                  <a:buChar char="•"/>
                </a:pPr>
                <a:r>
                  <a:rPr lang="es-ES" sz="2400" dirty="0"/>
                  <a:t>muy frío si </a:t>
                </a:r>
                <a14:m>
                  <m:oMath xmlns:m="http://schemas.openxmlformats.org/officeDocument/2006/math">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𝑖</m:t>
                        </m:r>
                      </m:sub>
                    </m:sSub>
                    <m:r>
                      <a:rPr lang="es-ES" sz="2400" i="1">
                        <a:latin typeface="Cambria Math" panose="02040503050406030204" pitchFamily="18" charset="0"/>
                      </a:rPr>
                      <m:t>≤−</m:t>
                    </m:r>
                    <m:sSub>
                      <m:sSubPr>
                        <m:ctrlPr>
                          <a:rPr lang="es-EC" sz="2400" i="1">
                            <a:latin typeface="Cambria Math" panose="02040503050406030204" pitchFamily="18" charset="0"/>
                          </a:rPr>
                        </m:ctrlPr>
                      </m:sSubPr>
                      <m:e>
                        <m:r>
                          <a:rPr lang="es-ES" sz="2400" i="1">
                            <a:latin typeface="Cambria Math" panose="02040503050406030204" pitchFamily="18" charset="0"/>
                          </a:rPr>
                          <m:t>𝑍</m:t>
                        </m:r>
                      </m:e>
                      <m:sub>
                        <m:r>
                          <a:rPr lang="es-ES" sz="2400" i="1">
                            <a:latin typeface="Cambria Math" panose="02040503050406030204" pitchFamily="18" charset="0"/>
                          </a:rPr>
                          <m:t>0.999</m:t>
                        </m:r>
                      </m:sub>
                    </m:sSub>
                  </m:oMath>
                </a14:m>
                <a:endParaRPr lang="es-ES" sz="2400" dirty="0"/>
              </a:p>
            </p:txBody>
          </p:sp>
        </mc:Choice>
        <mc:Fallback xmlns="">
          <p:sp>
            <p:nvSpPr>
              <p:cNvPr id="11" name="Rectángulo 10">
                <a:extLst>
                  <a:ext uri="{FF2B5EF4-FFF2-40B4-BE49-F238E27FC236}">
                    <a16:creationId xmlns:a16="http://schemas.microsoft.com/office/drawing/2014/main" id="{4D999C9B-1C65-42E2-80B0-F4023F43BFCA}"/>
                  </a:ext>
                </a:extLst>
              </p:cNvPr>
              <p:cNvSpPr>
                <a:spLocks noRot="1" noChangeAspect="1" noMove="1" noResize="1" noEditPoints="1" noAdjustHandles="1" noChangeArrowheads="1" noChangeShapeType="1" noTextEdit="1"/>
              </p:cNvSpPr>
              <p:nvPr/>
            </p:nvSpPr>
            <p:spPr>
              <a:xfrm>
                <a:off x="5301806" y="5473366"/>
                <a:ext cx="6096000" cy="830997"/>
              </a:xfrm>
              <a:prstGeom prst="rect">
                <a:avLst/>
              </a:prstGeom>
              <a:blipFill>
                <a:blip r:embed="rId3"/>
                <a:stretch>
                  <a:fillRect t="-5882" b="-16176"/>
                </a:stretch>
              </a:blipFill>
            </p:spPr>
            <p:txBody>
              <a:bodyPr/>
              <a:lstStyle/>
              <a:p>
                <a:r>
                  <a:rPr lang="es-EC">
                    <a:noFill/>
                  </a:rPr>
                  <a:t> </a:t>
                </a:r>
              </a:p>
            </p:txBody>
          </p:sp>
        </mc:Fallback>
      </mc:AlternateContent>
    </p:spTree>
    <p:extLst>
      <p:ext uri="{BB962C8B-B14F-4D97-AF65-F5344CB8AC3E}">
        <p14:creationId xmlns:p14="http://schemas.microsoft.com/office/powerpoint/2010/main" val="258557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F8F637-1A23-47DB-8066-1C01F8DF06A2}"/>
              </a:ext>
            </a:extLst>
          </p:cNvPr>
          <p:cNvSpPr>
            <a:spLocks noGrp="1"/>
          </p:cNvSpPr>
          <p:nvPr>
            <p:ph type="title"/>
          </p:nvPr>
        </p:nvSpPr>
        <p:spPr>
          <a:xfrm>
            <a:off x="838200" y="365125"/>
            <a:ext cx="10836000" cy="1325563"/>
          </a:xfrm>
        </p:spPr>
        <p:txBody>
          <a:bodyPr/>
          <a:lstStyle/>
          <a:p>
            <a:r>
              <a:rPr lang="es-EC" dirty="0"/>
              <a:t>Metodología: Tratar Puntos Calientes</a:t>
            </a:r>
          </a:p>
        </p:txBody>
      </p:sp>
      <p:pic>
        <p:nvPicPr>
          <p:cNvPr id="6" name="Marcador de contenido 5">
            <a:extLst>
              <a:ext uri="{FF2B5EF4-FFF2-40B4-BE49-F238E27FC236}">
                <a16:creationId xmlns:a16="http://schemas.microsoft.com/office/drawing/2014/main" id="{CC17E2ED-D61C-4B12-9011-8176F5A485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67805"/>
            <a:ext cx="5181600" cy="3666978"/>
          </a:xfrm>
        </p:spPr>
      </p:pic>
      <p:pic>
        <p:nvPicPr>
          <p:cNvPr id="8" name="Marcador de contenido 7">
            <a:extLst>
              <a:ext uri="{FF2B5EF4-FFF2-40B4-BE49-F238E27FC236}">
                <a16:creationId xmlns:a16="http://schemas.microsoft.com/office/drawing/2014/main" id="{9B09E826-EBDD-46D2-B4E5-737CC0820A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67805"/>
            <a:ext cx="5181600" cy="3666978"/>
          </a:xfrm>
        </p:spPr>
      </p:pic>
      <p:sp>
        <p:nvSpPr>
          <p:cNvPr id="10" name="Rectángulo 9">
            <a:extLst>
              <a:ext uri="{FF2B5EF4-FFF2-40B4-BE49-F238E27FC236}">
                <a16:creationId xmlns:a16="http://schemas.microsoft.com/office/drawing/2014/main" id="{9471C374-3815-480A-9DBA-7E53F5F7AD7C}"/>
              </a:ext>
            </a:extLst>
          </p:cNvPr>
          <p:cNvSpPr/>
          <p:nvPr/>
        </p:nvSpPr>
        <p:spPr>
          <a:xfrm>
            <a:off x="838200" y="5834783"/>
            <a:ext cx="5181600" cy="461665"/>
          </a:xfrm>
          <a:prstGeom prst="rect">
            <a:avLst/>
          </a:prstGeom>
        </p:spPr>
        <p:txBody>
          <a:bodyPr wrap="square">
            <a:spAutoFit/>
          </a:bodyPr>
          <a:lstStyle/>
          <a:p>
            <a:pPr algn="ctr"/>
            <a:r>
              <a:rPr lang="es-ES" sz="2400" dirty="0"/>
              <a:t>Antes del tratamiento</a:t>
            </a:r>
          </a:p>
        </p:txBody>
      </p:sp>
      <p:sp>
        <p:nvSpPr>
          <p:cNvPr id="11" name="Rectángulo 10">
            <a:extLst>
              <a:ext uri="{FF2B5EF4-FFF2-40B4-BE49-F238E27FC236}">
                <a16:creationId xmlns:a16="http://schemas.microsoft.com/office/drawing/2014/main" id="{A3B54FAE-B536-4C5B-9825-3D18CC679EE3}"/>
              </a:ext>
            </a:extLst>
          </p:cNvPr>
          <p:cNvSpPr/>
          <p:nvPr/>
        </p:nvSpPr>
        <p:spPr>
          <a:xfrm>
            <a:off x="6172200" y="5834782"/>
            <a:ext cx="5181600" cy="461665"/>
          </a:xfrm>
          <a:prstGeom prst="rect">
            <a:avLst/>
          </a:prstGeom>
        </p:spPr>
        <p:txBody>
          <a:bodyPr wrap="square">
            <a:spAutoFit/>
          </a:bodyPr>
          <a:lstStyle/>
          <a:p>
            <a:pPr algn="ctr"/>
            <a:r>
              <a:rPr lang="es-ES" sz="2400" dirty="0"/>
              <a:t>Después del tratamiento</a:t>
            </a:r>
          </a:p>
        </p:txBody>
      </p:sp>
    </p:spTree>
    <p:extLst>
      <p:ext uri="{BB962C8B-B14F-4D97-AF65-F5344CB8AC3E}">
        <p14:creationId xmlns:p14="http://schemas.microsoft.com/office/powerpoint/2010/main" val="32876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8DFA986E-1641-4F69-A330-85967BC93090}"/>
              </a:ext>
            </a:extLst>
          </p:cNvPr>
          <p:cNvGraphicFramePr>
            <a:graphicFrameLocks noGrp="1"/>
          </p:cNvGraphicFramePr>
          <p:nvPr>
            <p:ph idx="1"/>
            <p:extLst>
              <p:ext uri="{D42A27DB-BD31-4B8C-83A1-F6EECF244321}">
                <p14:modId xmlns:p14="http://schemas.microsoft.com/office/powerpoint/2010/main" val="2714287285"/>
              </p:ext>
            </p:extLst>
          </p:nvPr>
        </p:nvGraphicFramePr>
        <p:xfrm>
          <a:off x="838200" y="1253254"/>
          <a:ext cx="10800000" cy="2463800"/>
        </p:xfrm>
        <a:graphic>
          <a:graphicData uri="http://schemas.openxmlformats.org/drawingml/2006/table">
            <a:tbl>
              <a:tblPr firstRow="1" bandRow="1">
                <a:tableStyleId>{793D81CF-94F2-401A-BA57-92F5A7B2D0C5}</a:tableStyleId>
              </a:tblPr>
              <a:tblGrid>
                <a:gridCol w="3780000">
                  <a:extLst>
                    <a:ext uri="{9D8B030D-6E8A-4147-A177-3AD203B41FA5}">
                      <a16:colId xmlns:a16="http://schemas.microsoft.com/office/drawing/2014/main" val="737648206"/>
                    </a:ext>
                  </a:extLst>
                </a:gridCol>
                <a:gridCol w="1404000">
                  <a:extLst>
                    <a:ext uri="{9D8B030D-6E8A-4147-A177-3AD203B41FA5}">
                      <a16:colId xmlns:a16="http://schemas.microsoft.com/office/drawing/2014/main" val="1432357831"/>
                    </a:ext>
                  </a:extLst>
                </a:gridCol>
                <a:gridCol w="1404000">
                  <a:extLst>
                    <a:ext uri="{9D8B030D-6E8A-4147-A177-3AD203B41FA5}">
                      <a16:colId xmlns:a16="http://schemas.microsoft.com/office/drawing/2014/main" val="320417426"/>
                    </a:ext>
                  </a:extLst>
                </a:gridCol>
                <a:gridCol w="1404000">
                  <a:extLst>
                    <a:ext uri="{9D8B030D-6E8A-4147-A177-3AD203B41FA5}">
                      <a16:colId xmlns:a16="http://schemas.microsoft.com/office/drawing/2014/main" val="3558101422"/>
                    </a:ext>
                  </a:extLst>
                </a:gridCol>
                <a:gridCol w="1404000">
                  <a:extLst>
                    <a:ext uri="{9D8B030D-6E8A-4147-A177-3AD203B41FA5}">
                      <a16:colId xmlns:a16="http://schemas.microsoft.com/office/drawing/2014/main" val="3645234375"/>
                    </a:ext>
                  </a:extLst>
                </a:gridCol>
                <a:gridCol w="1404000">
                  <a:extLst>
                    <a:ext uri="{9D8B030D-6E8A-4147-A177-3AD203B41FA5}">
                      <a16:colId xmlns:a16="http://schemas.microsoft.com/office/drawing/2014/main" val="1206114958"/>
                    </a:ext>
                  </a:extLst>
                </a:gridCol>
              </a:tblGrid>
              <a:tr h="370840">
                <a:tc>
                  <a:txBody>
                    <a:bodyPr/>
                    <a:lstStyle/>
                    <a:p>
                      <a:pPr algn="l">
                        <a:spcAft>
                          <a:spcPts val="0"/>
                        </a:spcAft>
                      </a:pPr>
                      <a:r>
                        <a:rPr lang="es-ES" sz="2000" b="1" i="0" dirty="0">
                          <a:effectLst/>
                        </a:rPr>
                        <a:t>Variable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Calderón</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Eloy Alfaro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Eugenio Espejo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Manuela Sáenz</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Quitumbe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27187438"/>
                  </a:ext>
                </a:extLst>
              </a:tr>
              <a:tr h="370840">
                <a:tc>
                  <a:txBody>
                    <a:bodyPr/>
                    <a:lstStyle/>
                    <a:p>
                      <a:pPr algn="l">
                        <a:spcAft>
                          <a:spcPts val="0"/>
                        </a:spcAft>
                      </a:pPr>
                      <a:r>
                        <a:rPr lang="es-ES" sz="2000" b="0" i="0" dirty="0">
                          <a:effectLst/>
                        </a:rPr>
                        <a:t>Intersecciones OSM</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4710</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5813</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10268</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3955</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7774</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76944194"/>
                  </a:ext>
                </a:extLst>
              </a:tr>
              <a:tr h="370840">
                <a:tc>
                  <a:txBody>
                    <a:bodyPr/>
                    <a:lstStyle/>
                    <a:p>
                      <a:pPr algn="l">
                        <a:spcAft>
                          <a:spcPts val="0"/>
                        </a:spcAft>
                      </a:pPr>
                      <a:r>
                        <a:rPr lang="es-ES" sz="2000" b="0" i="0" dirty="0">
                          <a:effectLst/>
                        </a:rPr>
                        <a:t>Intersecciones OSM con error</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711</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877</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1207</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567</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169</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38807780"/>
                  </a:ext>
                </a:extLst>
              </a:tr>
              <a:tr h="370840">
                <a:tc>
                  <a:txBody>
                    <a:bodyPr/>
                    <a:lstStyle/>
                    <a:p>
                      <a:pPr algn="l">
                        <a:spcAft>
                          <a:spcPts val="0"/>
                        </a:spcAft>
                      </a:pPr>
                      <a:r>
                        <a:rPr lang="es-ES" sz="2000" b="0" i="0" dirty="0">
                          <a:effectLst/>
                        </a:rPr>
                        <a:t>Porcentaje con error</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15.10 %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15.09 %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11.75 %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14.34 %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solidFill>
                            <a:schemeClr val="accent6"/>
                          </a:solidFill>
                          <a:effectLst/>
                        </a:rPr>
                        <a:t>2.17 %</a:t>
                      </a:r>
                      <a:endParaRPr lang="es-EC" sz="2000" b="0" i="0" dirty="0">
                        <a:solidFill>
                          <a:schemeClr val="accent6"/>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05609024"/>
                  </a:ext>
                </a:extLst>
              </a:tr>
              <a:tr h="370840">
                <a:tc>
                  <a:txBody>
                    <a:bodyPr/>
                    <a:lstStyle/>
                    <a:p>
                      <a:pPr algn="l">
                        <a:spcAft>
                          <a:spcPts val="0"/>
                        </a:spcAft>
                      </a:pPr>
                      <a:r>
                        <a:rPr lang="es-ES" sz="2000" b="0" i="0" dirty="0">
                          <a:effectLst/>
                        </a:rPr>
                        <a:t>Vías con nombre oficiales</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72.37 %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64.84 %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82.21 %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70.68 %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solidFill>
                            <a:schemeClr val="accent6"/>
                          </a:solidFill>
                          <a:effectLst/>
                        </a:rPr>
                        <a:t>25.51 %</a:t>
                      </a:r>
                      <a:endParaRPr lang="es-EC" sz="2000" b="0" i="0" dirty="0">
                        <a:solidFill>
                          <a:schemeClr val="accent6"/>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68191203"/>
                  </a:ext>
                </a:extLst>
              </a:tr>
              <a:tr h="370840">
                <a:tc>
                  <a:txBody>
                    <a:bodyPr/>
                    <a:lstStyle/>
                    <a:p>
                      <a:pPr algn="l">
                        <a:spcAft>
                          <a:spcPts val="0"/>
                        </a:spcAft>
                      </a:pPr>
                      <a:r>
                        <a:rPr lang="es-ES" sz="2000" b="0" i="0" dirty="0">
                          <a:effectLst/>
                        </a:rPr>
                        <a:t>Vías con nombre OSM</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62.18 %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71.25 %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69.20 %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69.64 %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72.91 %</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22847016"/>
                  </a:ext>
                </a:extLst>
              </a:tr>
            </a:tbl>
          </a:graphicData>
        </a:graphic>
      </p:graphicFrame>
      <p:sp>
        <p:nvSpPr>
          <p:cNvPr id="5" name="Título 4">
            <a:extLst>
              <a:ext uri="{FF2B5EF4-FFF2-40B4-BE49-F238E27FC236}">
                <a16:creationId xmlns:a16="http://schemas.microsoft.com/office/drawing/2014/main" id="{D351463C-1F07-4ABD-886A-244FEF89B3A3}"/>
              </a:ext>
            </a:extLst>
          </p:cNvPr>
          <p:cNvSpPr>
            <a:spLocks noGrp="1"/>
          </p:cNvSpPr>
          <p:nvPr>
            <p:ph type="title"/>
          </p:nvPr>
        </p:nvSpPr>
        <p:spPr/>
        <p:txBody>
          <a:bodyPr/>
          <a:lstStyle/>
          <a:p>
            <a:r>
              <a:rPr lang="es-EC" dirty="0"/>
              <a:t>Resultados: Unión por Nombres</a:t>
            </a:r>
          </a:p>
        </p:txBody>
      </p:sp>
      <p:pic>
        <p:nvPicPr>
          <p:cNvPr id="20" name="Imagen 19">
            <a:extLst>
              <a:ext uri="{FF2B5EF4-FFF2-40B4-BE49-F238E27FC236}">
                <a16:creationId xmlns:a16="http://schemas.microsoft.com/office/drawing/2014/main" id="{F58E6B70-B59C-4FA6-8AA5-D6E3BEF62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835" y="3815971"/>
            <a:ext cx="9526329" cy="2857899"/>
          </a:xfrm>
          <a:prstGeom prst="rect">
            <a:avLst/>
          </a:prstGeom>
        </p:spPr>
      </p:pic>
    </p:spTree>
    <p:extLst>
      <p:ext uri="{BB962C8B-B14F-4D97-AF65-F5344CB8AC3E}">
        <p14:creationId xmlns:p14="http://schemas.microsoft.com/office/powerpoint/2010/main" val="3051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350A4-42E2-43D9-AB76-4A5A97C99E0F}"/>
              </a:ext>
            </a:extLst>
          </p:cNvPr>
          <p:cNvSpPr>
            <a:spLocks noGrp="1"/>
          </p:cNvSpPr>
          <p:nvPr>
            <p:ph type="title"/>
          </p:nvPr>
        </p:nvSpPr>
        <p:spPr/>
        <p:txBody>
          <a:bodyPr/>
          <a:lstStyle/>
          <a:p>
            <a:r>
              <a:rPr lang="es-EC" dirty="0"/>
              <a:t>Antecedentes: </a:t>
            </a:r>
            <a:r>
              <a:rPr lang="es-ES" dirty="0"/>
              <a:t>OpenStreetMap</a:t>
            </a:r>
            <a:endParaRPr lang="es-EC" dirty="0"/>
          </a:p>
        </p:txBody>
      </p:sp>
      <p:sp>
        <p:nvSpPr>
          <p:cNvPr id="3" name="Marcador de contenido 2">
            <a:extLst>
              <a:ext uri="{FF2B5EF4-FFF2-40B4-BE49-F238E27FC236}">
                <a16:creationId xmlns:a16="http://schemas.microsoft.com/office/drawing/2014/main" id="{FF598B4E-AEF3-4935-B85B-FFDDD200B315}"/>
              </a:ext>
            </a:extLst>
          </p:cNvPr>
          <p:cNvSpPr>
            <a:spLocks noGrp="1"/>
          </p:cNvSpPr>
          <p:nvPr>
            <p:ph idx="1"/>
          </p:nvPr>
        </p:nvSpPr>
        <p:spPr>
          <a:xfrm>
            <a:off x="838201" y="1825625"/>
            <a:ext cx="7920000" cy="4351338"/>
          </a:xfrm>
        </p:spPr>
        <p:txBody>
          <a:bodyPr>
            <a:normAutofit/>
          </a:bodyPr>
          <a:lstStyle/>
          <a:p>
            <a:r>
              <a:rPr lang="es-ES" sz="2400" dirty="0"/>
              <a:t>Un “esfuerzo internacional para crear una fuente de datos libre, disponible en un mapa, a través del esfuerzo voluntario” (</a:t>
            </a:r>
            <a:r>
              <a:rPr lang="es-ES" sz="2400" dirty="0" err="1"/>
              <a:t>Goodchild</a:t>
            </a:r>
            <a:r>
              <a:rPr lang="es-ES" sz="2400" dirty="0"/>
              <a:t>, 2007)</a:t>
            </a:r>
          </a:p>
          <a:p>
            <a:r>
              <a:rPr lang="es-ES" sz="2400" dirty="0"/>
              <a:t>Más de 300 aplicaciones dependen completa o parcialmente de estos datos (</a:t>
            </a:r>
            <a:r>
              <a:rPr lang="es-ES" sz="2400" dirty="0" err="1"/>
              <a:t>List</a:t>
            </a:r>
            <a:r>
              <a:rPr lang="es-ES" sz="2400" dirty="0"/>
              <a:t> </a:t>
            </a:r>
            <a:r>
              <a:rPr lang="es-ES" sz="2400" dirty="0" err="1"/>
              <a:t>of</a:t>
            </a:r>
            <a:r>
              <a:rPr lang="es-ES" sz="2400" dirty="0"/>
              <a:t> OSM-</a:t>
            </a:r>
            <a:r>
              <a:rPr lang="es-ES" sz="2400" dirty="0" err="1"/>
              <a:t>based</a:t>
            </a:r>
            <a:r>
              <a:rPr lang="es-ES" sz="2400" dirty="0"/>
              <a:t> </a:t>
            </a:r>
            <a:r>
              <a:rPr lang="es-ES" sz="2400" dirty="0" err="1"/>
              <a:t>services</a:t>
            </a:r>
            <a:r>
              <a:rPr lang="es-ES" sz="2400" dirty="0"/>
              <a:t>, 2019)</a:t>
            </a:r>
          </a:p>
          <a:p>
            <a:r>
              <a:rPr lang="es-ES" sz="2400" dirty="0"/>
              <a:t>wikipedia.org, leaflet.js, flickr.com, pinterest.com, Uber, </a:t>
            </a:r>
            <a:r>
              <a:rPr lang="es-ES" sz="2400" dirty="0" err="1"/>
              <a:t>Strava</a:t>
            </a:r>
            <a:r>
              <a:rPr lang="es-ES" sz="2400" dirty="0"/>
              <a:t>, craigslist.org, TripAdvisor…</a:t>
            </a:r>
            <a:endParaRPr lang="es-EC" sz="2400" dirty="0"/>
          </a:p>
        </p:txBody>
      </p:sp>
      <p:pic>
        <p:nvPicPr>
          <p:cNvPr id="1026" name="Picture 2" descr="Resultado de imagen para open street map">
            <a:extLst>
              <a:ext uri="{FF2B5EF4-FFF2-40B4-BE49-F238E27FC236}">
                <a16:creationId xmlns:a16="http://schemas.microsoft.com/office/drawing/2014/main" id="{A444C000-3E7C-4447-A61F-1BCBD3319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201" y="1825625"/>
            <a:ext cx="23336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8DFA986E-1641-4F69-A330-85967BC93090}"/>
              </a:ext>
            </a:extLst>
          </p:cNvPr>
          <p:cNvGraphicFramePr>
            <a:graphicFrameLocks noGrp="1"/>
          </p:cNvGraphicFramePr>
          <p:nvPr>
            <p:ph idx="1"/>
            <p:extLst>
              <p:ext uri="{D42A27DB-BD31-4B8C-83A1-F6EECF244321}">
                <p14:modId xmlns:p14="http://schemas.microsoft.com/office/powerpoint/2010/main" val="866326542"/>
              </p:ext>
            </p:extLst>
          </p:nvPr>
        </p:nvGraphicFramePr>
        <p:xfrm>
          <a:off x="838200" y="1253254"/>
          <a:ext cx="10800000" cy="2092960"/>
        </p:xfrm>
        <a:graphic>
          <a:graphicData uri="http://schemas.openxmlformats.org/drawingml/2006/table">
            <a:tbl>
              <a:tblPr firstRow="1" bandRow="1">
                <a:tableStyleId>{793D81CF-94F2-401A-BA57-92F5A7B2D0C5}</a:tableStyleId>
              </a:tblPr>
              <a:tblGrid>
                <a:gridCol w="3780000">
                  <a:extLst>
                    <a:ext uri="{9D8B030D-6E8A-4147-A177-3AD203B41FA5}">
                      <a16:colId xmlns:a16="http://schemas.microsoft.com/office/drawing/2014/main" val="737648206"/>
                    </a:ext>
                  </a:extLst>
                </a:gridCol>
                <a:gridCol w="1404000">
                  <a:extLst>
                    <a:ext uri="{9D8B030D-6E8A-4147-A177-3AD203B41FA5}">
                      <a16:colId xmlns:a16="http://schemas.microsoft.com/office/drawing/2014/main" val="1432357831"/>
                    </a:ext>
                  </a:extLst>
                </a:gridCol>
                <a:gridCol w="1404000">
                  <a:extLst>
                    <a:ext uri="{9D8B030D-6E8A-4147-A177-3AD203B41FA5}">
                      <a16:colId xmlns:a16="http://schemas.microsoft.com/office/drawing/2014/main" val="320417426"/>
                    </a:ext>
                  </a:extLst>
                </a:gridCol>
                <a:gridCol w="1404000">
                  <a:extLst>
                    <a:ext uri="{9D8B030D-6E8A-4147-A177-3AD203B41FA5}">
                      <a16:colId xmlns:a16="http://schemas.microsoft.com/office/drawing/2014/main" val="3558101422"/>
                    </a:ext>
                  </a:extLst>
                </a:gridCol>
                <a:gridCol w="1404000">
                  <a:extLst>
                    <a:ext uri="{9D8B030D-6E8A-4147-A177-3AD203B41FA5}">
                      <a16:colId xmlns:a16="http://schemas.microsoft.com/office/drawing/2014/main" val="3645234375"/>
                    </a:ext>
                  </a:extLst>
                </a:gridCol>
                <a:gridCol w="1404000">
                  <a:extLst>
                    <a:ext uri="{9D8B030D-6E8A-4147-A177-3AD203B41FA5}">
                      <a16:colId xmlns:a16="http://schemas.microsoft.com/office/drawing/2014/main" val="1206114958"/>
                    </a:ext>
                  </a:extLst>
                </a:gridCol>
              </a:tblGrid>
              <a:tr h="370840">
                <a:tc>
                  <a:txBody>
                    <a:bodyPr/>
                    <a:lstStyle/>
                    <a:p>
                      <a:pPr algn="l">
                        <a:spcAft>
                          <a:spcPts val="0"/>
                        </a:spcAft>
                      </a:pPr>
                      <a:r>
                        <a:rPr lang="es-ES" sz="2000" b="1" i="0" dirty="0">
                          <a:effectLst/>
                        </a:rPr>
                        <a:t>Variable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Calderón</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Eloy Alfaro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Eugenio Espejo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Manuela Sáenz</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Quitumbe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27187438"/>
                  </a:ext>
                </a:extLst>
              </a:tr>
              <a:tr h="370840">
                <a:tc>
                  <a:txBody>
                    <a:bodyPr/>
                    <a:lstStyle/>
                    <a:p>
                      <a:pPr algn="l">
                        <a:spcAft>
                          <a:spcPts val="0"/>
                        </a:spcAft>
                      </a:pPr>
                      <a:r>
                        <a:rPr lang="es-ES" sz="2000" b="0" i="0" dirty="0">
                          <a:effectLst/>
                        </a:rPr>
                        <a:t>Intersecciones OSM</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4710</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5813</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10268</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dirty="0">
                          <a:effectLst/>
                        </a:rPr>
                        <a:t>3955</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a:effectLst/>
                        </a:rPr>
                        <a:t>7774</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76944194"/>
                  </a:ext>
                </a:extLst>
              </a:tr>
              <a:tr h="370840">
                <a:tc>
                  <a:txBody>
                    <a:bodyPr/>
                    <a:lstStyle/>
                    <a:p>
                      <a:pPr algn="l">
                        <a:spcAft>
                          <a:spcPts val="0"/>
                        </a:spcAft>
                      </a:pPr>
                      <a:r>
                        <a:rPr lang="es-ES" sz="2000" b="0" i="0" dirty="0">
                          <a:effectLst/>
                        </a:rPr>
                        <a:t>Intersecciones OSM con error</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kern="1200">
                          <a:solidFill>
                            <a:schemeClr val="dk1"/>
                          </a:solidFill>
                          <a:effectLst/>
                          <a:latin typeface="+mn-lt"/>
                          <a:ea typeface="+mn-ea"/>
                          <a:cs typeface="+mn-cs"/>
                        </a:rPr>
                        <a:t>3635</a:t>
                      </a:r>
                      <a:endParaRPr lang="es-EC" sz="2000" b="0" i="0" kern="120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4754</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6260</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a:solidFill>
                            <a:schemeClr val="dk1"/>
                          </a:solidFill>
                          <a:effectLst/>
                          <a:latin typeface="+mn-lt"/>
                          <a:ea typeface="+mn-ea"/>
                          <a:cs typeface="+mn-cs"/>
                        </a:rPr>
                        <a:t>2576</a:t>
                      </a:r>
                      <a:endParaRPr lang="es-EC" sz="2000" b="0" i="0" kern="120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a:solidFill>
                            <a:schemeClr val="dk1"/>
                          </a:solidFill>
                          <a:effectLst/>
                          <a:latin typeface="+mn-lt"/>
                          <a:ea typeface="+mn-ea"/>
                          <a:cs typeface="+mn-cs"/>
                        </a:rPr>
                        <a:t>5925</a:t>
                      </a:r>
                      <a:endParaRPr lang="es-EC" sz="2000" b="0" i="0" kern="120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3238807780"/>
                  </a:ext>
                </a:extLst>
              </a:tr>
              <a:tr h="370840">
                <a:tc>
                  <a:txBody>
                    <a:bodyPr/>
                    <a:lstStyle/>
                    <a:p>
                      <a:pPr algn="l">
                        <a:spcAft>
                          <a:spcPts val="0"/>
                        </a:spcAft>
                      </a:pPr>
                      <a:r>
                        <a:rPr lang="es-ES" sz="2000" b="0" i="0" kern="1200" dirty="0">
                          <a:solidFill>
                            <a:schemeClr val="dk1"/>
                          </a:solidFill>
                          <a:effectLst/>
                          <a:latin typeface="+mn-lt"/>
                          <a:ea typeface="+mn-ea"/>
                          <a:cs typeface="+mn-cs"/>
                        </a:rPr>
                        <a:t>Porcentaje con error</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77.18 %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81.78 %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60.97 %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65.13 %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76.22 %</a:t>
                      </a:r>
                      <a:endParaRPr lang="es-EC" sz="2000" b="0" i="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1905609024"/>
                  </a:ext>
                </a:extLst>
              </a:tr>
              <a:tr h="370840">
                <a:tc>
                  <a:txBody>
                    <a:bodyPr/>
                    <a:lstStyle/>
                    <a:p>
                      <a:pPr algn="l">
                        <a:spcAft>
                          <a:spcPts val="0"/>
                        </a:spcAft>
                      </a:pPr>
                      <a:r>
                        <a:rPr lang="es-ES" sz="2000" b="0" i="0" dirty="0">
                          <a:effectLst/>
                        </a:rPr>
                        <a:t>Porcentaje UN coincide VC</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91.98 %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92.13 %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92.13 %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92.24 %</a:t>
                      </a:r>
                      <a:endParaRPr lang="es-EC" sz="2000" b="0" i="0" kern="1200" dirty="0">
                        <a:solidFill>
                          <a:schemeClr val="dk1"/>
                        </a:solidFill>
                        <a:effectLst/>
                        <a:latin typeface="+mn-lt"/>
                        <a:ea typeface="+mn-ea"/>
                        <a:cs typeface="+mn-cs"/>
                      </a:endParaRPr>
                    </a:p>
                  </a:txBody>
                  <a:tcPr marL="68580" marR="68580" marT="0" marB="0" anchor="b"/>
                </a:tc>
                <a:tc>
                  <a:txBody>
                    <a:bodyPr/>
                    <a:lstStyle/>
                    <a:p>
                      <a:pPr algn="r">
                        <a:spcAft>
                          <a:spcPts val="0"/>
                        </a:spcAft>
                      </a:pPr>
                      <a:r>
                        <a:rPr lang="es-ES" sz="2000" b="0" i="0" kern="1200" dirty="0">
                          <a:solidFill>
                            <a:schemeClr val="dk1"/>
                          </a:solidFill>
                          <a:effectLst/>
                          <a:latin typeface="+mn-lt"/>
                          <a:ea typeface="+mn-ea"/>
                          <a:cs typeface="+mn-cs"/>
                        </a:rPr>
                        <a:t>91.72 %</a:t>
                      </a:r>
                      <a:endParaRPr lang="es-EC" sz="2000" b="0" i="0" kern="1200" dirty="0">
                        <a:solidFill>
                          <a:schemeClr val="dk1"/>
                        </a:solidFill>
                        <a:effectLst/>
                        <a:latin typeface="+mn-lt"/>
                        <a:ea typeface="+mn-ea"/>
                        <a:cs typeface="+mn-cs"/>
                      </a:endParaRPr>
                    </a:p>
                  </a:txBody>
                  <a:tcPr marL="68580" marR="68580" marT="0" marB="0" anchor="b"/>
                </a:tc>
                <a:extLst>
                  <a:ext uri="{0D108BD9-81ED-4DB2-BD59-A6C34878D82A}">
                    <a16:rowId xmlns:a16="http://schemas.microsoft.com/office/drawing/2014/main" val="1668191203"/>
                  </a:ext>
                </a:extLst>
              </a:tr>
            </a:tbl>
          </a:graphicData>
        </a:graphic>
      </p:graphicFrame>
      <p:sp>
        <p:nvSpPr>
          <p:cNvPr id="5" name="Título 4">
            <a:extLst>
              <a:ext uri="{FF2B5EF4-FFF2-40B4-BE49-F238E27FC236}">
                <a16:creationId xmlns:a16="http://schemas.microsoft.com/office/drawing/2014/main" id="{D351463C-1F07-4ABD-886A-244FEF89B3A3}"/>
              </a:ext>
            </a:extLst>
          </p:cNvPr>
          <p:cNvSpPr>
            <a:spLocks noGrp="1"/>
          </p:cNvSpPr>
          <p:nvPr>
            <p:ph type="title"/>
          </p:nvPr>
        </p:nvSpPr>
        <p:spPr/>
        <p:txBody>
          <a:bodyPr/>
          <a:lstStyle/>
          <a:p>
            <a:r>
              <a:rPr lang="es-EC" dirty="0"/>
              <a:t>Resultados: Vecino más Cercano</a:t>
            </a:r>
          </a:p>
        </p:txBody>
      </p:sp>
      <p:pic>
        <p:nvPicPr>
          <p:cNvPr id="2048" name="Imagen 2047">
            <a:extLst>
              <a:ext uri="{FF2B5EF4-FFF2-40B4-BE49-F238E27FC236}">
                <a16:creationId xmlns:a16="http://schemas.microsoft.com/office/drawing/2014/main" id="{667AF8CC-8752-4CC1-A2D2-8CC09AB39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835" y="3429000"/>
            <a:ext cx="9526329" cy="3334215"/>
          </a:xfrm>
          <a:prstGeom prst="rect">
            <a:avLst/>
          </a:prstGeom>
        </p:spPr>
      </p:pic>
    </p:spTree>
    <p:extLst>
      <p:ext uri="{BB962C8B-B14F-4D97-AF65-F5344CB8AC3E}">
        <p14:creationId xmlns:p14="http://schemas.microsoft.com/office/powerpoint/2010/main" val="32716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6FC62-85CE-4125-B2C5-0A1C4BD9BAA4}"/>
              </a:ext>
            </a:extLst>
          </p:cNvPr>
          <p:cNvSpPr>
            <a:spLocks noGrp="1"/>
          </p:cNvSpPr>
          <p:nvPr>
            <p:ph type="title"/>
          </p:nvPr>
        </p:nvSpPr>
        <p:spPr/>
        <p:txBody>
          <a:bodyPr/>
          <a:lstStyle/>
          <a:p>
            <a:r>
              <a:rPr lang="es-EC" dirty="0"/>
              <a:t>Resultados: Estadístico Global</a:t>
            </a:r>
          </a:p>
        </p:txBody>
      </p:sp>
      <p:pic>
        <p:nvPicPr>
          <p:cNvPr id="4" name="Gráfico 3">
            <a:extLst>
              <a:ext uri="{FF2B5EF4-FFF2-40B4-BE49-F238E27FC236}">
                <a16:creationId xmlns:a16="http://schemas.microsoft.com/office/drawing/2014/main" id="{6E90660F-F6CF-4915-BB70-1AAEBD3377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230923"/>
            <a:ext cx="12192000" cy="5627077"/>
          </a:xfrm>
          <a:prstGeom prst="rect">
            <a:avLst/>
          </a:prstGeom>
        </p:spPr>
      </p:pic>
    </p:spTree>
    <p:extLst>
      <p:ext uri="{BB962C8B-B14F-4D97-AF65-F5344CB8AC3E}">
        <p14:creationId xmlns:p14="http://schemas.microsoft.com/office/powerpoint/2010/main" val="12601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A081BFF0-9FF6-4A24-BF65-E5FB6B5B15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230923"/>
            <a:ext cx="12192000" cy="5627077"/>
          </a:xfrm>
          <a:prstGeom prst="rect">
            <a:avLst/>
          </a:prstGeom>
        </p:spPr>
      </p:pic>
      <p:sp>
        <p:nvSpPr>
          <p:cNvPr id="2" name="Título 1">
            <a:extLst>
              <a:ext uri="{FF2B5EF4-FFF2-40B4-BE49-F238E27FC236}">
                <a16:creationId xmlns:a16="http://schemas.microsoft.com/office/drawing/2014/main" id="{6496FC62-85CE-4125-B2C5-0A1C4BD9BAA4}"/>
              </a:ext>
            </a:extLst>
          </p:cNvPr>
          <p:cNvSpPr>
            <a:spLocks noGrp="1"/>
          </p:cNvSpPr>
          <p:nvPr>
            <p:ph type="title"/>
          </p:nvPr>
        </p:nvSpPr>
        <p:spPr/>
        <p:txBody>
          <a:bodyPr/>
          <a:lstStyle/>
          <a:p>
            <a:r>
              <a:rPr lang="es-EC" dirty="0"/>
              <a:t>Resultados: Estadístico Global</a:t>
            </a:r>
          </a:p>
        </p:txBody>
      </p:sp>
      <p:sp>
        <p:nvSpPr>
          <p:cNvPr id="7" name="Rectángulo 6">
            <a:extLst>
              <a:ext uri="{FF2B5EF4-FFF2-40B4-BE49-F238E27FC236}">
                <a16:creationId xmlns:a16="http://schemas.microsoft.com/office/drawing/2014/main" id="{3EC312E6-2F74-46AA-8B8C-75BCE37132E3}"/>
              </a:ext>
            </a:extLst>
          </p:cNvPr>
          <p:cNvSpPr/>
          <p:nvPr/>
        </p:nvSpPr>
        <p:spPr>
          <a:xfrm>
            <a:off x="9708000" y="4806000"/>
            <a:ext cx="2484000" cy="2052000"/>
          </a:xfrm>
          <a:prstGeom prst="rect">
            <a:avLst/>
          </a:prstGeom>
        </p:spPr>
        <p:txBody>
          <a:bodyPr wrap="square">
            <a:spAutoFit/>
          </a:bodyPr>
          <a:lstStyle/>
          <a:p>
            <a:pPr lvl="0" algn="ctr"/>
            <a:r>
              <a:rPr lang="es-ES" sz="3200" dirty="0">
                <a:solidFill>
                  <a:srgbClr val="DF5327"/>
                </a:solidFill>
              </a:rPr>
              <a:t>Se eligió la distancia de 150 m y el factor 10</a:t>
            </a:r>
          </a:p>
        </p:txBody>
      </p:sp>
    </p:spTree>
    <p:extLst>
      <p:ext uri="{BB962C8B-B14F-4D97-AF65-F5344CB8AC3E}">
        <p14:creationId xmlns:p14="http://schemas.microsoft.com/office/powerpoint/2010/main" val="18794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6FC62-85CE-4125-B2C5-0A1C4BD9BAA4}"/>
              </a:ext>
            </a:extLst>
          </p:cNvPr>
          <p:cNvSpPr>
            <a:spLocks noGrp="1"/>
          </p:cNvSpPr>
          <p:nvPr>
            <p:ph type="title"/>
          </p:nvPr>
        </p:nvSpPr>
        <p:spPr/>
        <p:txBody>
          <a:bodyPr/>
          <a:lstStyle/>
          <a:p>
            <a:r>
              <a:rPr lang="es-EC" dirty="0"/>
              <a:t>Resultados:</a:t>
            </a:r>
            <a:r>
              <a:rPr lang="es-EC" sz="4000" dirty="0"/>
              <a:t> Error Posicional</a:t>
            </a:r>
            <a:endParaRPr lang="es-EC" dirty="0"/>
          </a:p>
        </p:txBody>
      </p:sp>
      <p:pic>
        <p:nvPicPr>
          <p:cNvPr id="5" name="Imagen 4">
            <a:extLst>
              <a:ext uri="{FF2B5EF4-FFF2-40B4-BE49-F238E27FC236}">
                <a16:creationId xmlns:a16="http://schemas.microsoft.com/office/drawing/2014/main" id="{3AFDAB92-20E1-44FA-9279-F35ABCA12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8269"/>
            <a:ext cx="8041758" cy="2814615"/>
          </a:xfrm>
          <a:prstGeom prst="rect">
            <a:avLst/>
          </a:prstGeom>
        </p:spPr>
      </p:pic>
      <p:pic>
        <p:nvPicPr>
          <p:cNvPr id="6" name="Imagen 5">
            <a:extLst>
              <a:ext uri="{FF2B5EF4-FFF2-40B4-BE49-F238E27FC236}">
                <a16:creationId xmlns:a16="http://schemas.microsoft.com/office/drawing/2014/main" id="{8499B4CA-0A49-42FF-9E16-BDCFBC3ECFAA}"/>
              </a:ext>
            </a:extLst>
          </p:cNvPr>
          <p:cNvPicPr>
            <a:picLocks noChangeAspect="1"/>
          </p:cNvPicPr>
          <p:nvPr/>
        </p:nvPicPr>
        <p:blipFill rotWithShape="1">
          <a:blip r:embed="rId3">
            <a:extLst>
              <a:ext uri="{28A0092B-C50C-407E-A947-70E740481C1C}">
                <a14:useLocalDpi xmlns:a14="http://schemas.microsoft.com/office/drawing/2010/main" val="0"/>
              </a:ext>
            </a:extLst>
          </a:blip>
          <a:srcRect l="22026" t="11717" r="21811" b="16901"/>
          <a:stretch/>
        </p:blipFill>
        <p:spPr>
          <a:xfrm>
            <a:off x="8041758" y="103033"/>
            <a:ext cx="4049192" cy="6660000"/>
          </a:xfrm>
          <a:prstGeom prst="rect">
            <a:avLst/>
          </a:prstGeom>
        </p:spPr>
      </p:pic>
      <p:graphicFrame>
        <p:nvGraphicFramePr>
          <p:cNvPr id="7" name="Marcador de contenido 6">
            <a:extLst>
              <a:ext uri="{FF2B5EF4-FFF2-40B4-BE49-F238E27FC236}">
                <a16:creationId xmlns:a16="http://schemas.microsoft.com/office/drawing/2014/main" id="{A6EA721F-22E2-4C07-B48F-23B38470CD76}"/>
              </a:ext>
            </a:extLst>
          </p:cNvPr>
          <p:cNvGraphicFramePr>
            <a:graphicFrameLocks noGrp="1"/>
          </p:cNvGraphicFramePr>
          <p:nvPr>
            <p:ph idx="1"/>
            <p:extLst>
              <p:ext uri="{D42A27DB-BD31-4B8C-83A1-F6EECF244321}">
                <p14:modId xmlns:p14="http://schemas.microsoft.com/office/powerpoint/2010/main" val="2364206709"/>
              </p:ext>
            </p:extLst>
          </p:nvPr>
        </p:nvGraphicFramePr>
        <p:xfrm>
          <a:off x="101050" y="1690688"/>
          <a:ext cx="7776000" cy="2092960"/>
        </p:xfrm>
        <a:graphic>
          <a:graphicData uri="http://schemas.openxmlformats.org/drawingml/2006/table">
            <a:tbl>
              <a:tblPr firstRow="1" bandRow="1">
                <a:tableStyleId>{793D81CF-94F2-401A-BA57-92F5A7B2D0C5}</a:tableStyleId>
              </a:tblPr>
              <a:tblGrid>
                <a:gridCol w="1224000">
                  <a:extLst>
                    <a:ext uri="{9D8B030D-6E8A-4147-A177-3AD203B41FA5}">
                      <a16:colId xmlns:a16="http://schemas.microsoft.com/office/drawing/2014/main" val="737648206"/>
                    </a:ext>
                  </a:extLst>
                </a:gridCol>
                <a:gridCol w="1296000">
                  <a:extLst>
                    <a:ext uri="{9D8B030D-6E8A-4147-A177-3AD203B41FA5}">
                      <a16:colId xmlns:a16="http://schemas.microsoft.com/office/drawing/2014/main" val="1432357831"/>
                    </a:ext>
                  </a:extLst>
                </a:gridCol>
                <a:gridCol w="1296000">
                  <a:extLst>
                    <a:ext uri="{9D8B030D-6E8A-4147-A177-3AD203B41FA5}">
                      <a16:colId xmlns:a16="http://schemas.microsoft.com/office/drawing/2014/main" val="320417426"/>
                    </a:ext>
                  </a:extLst>
                </a:gridCol>
                <a:gridCol w="1296000">
                  <a:extLst>
                    <a:ext uri="{9D8B030D-6E8A-4147-A177-3AD203B41FA5}">
                      <a16:colId xmlns:a16="http://schemas.microsoft.com/office/drawing/2014/main" val="3558101422"/>
                    </a:ext>
                  </a:extLst>
                </a:gridCol>
                <a:gridCol w="1296000">
                  <a:extLst>
                    <a:ext uri="{9D8B030D-6E8A-4147-A177-3AD203B41FA5}">
                      <a16:colId xmlns:a16="http://schemas.microsoft.com/office/drawing/2014/main" val="3645234375"/>
                    </a:ext>
                  </a:extLst>
                </a:gridCol>
                <a:gridCol w="1368000">
                  <a:extLst>
                    <a:ext uri="{9D8B030D-6E8A-4147-A177-3AD203B41FA5}">
                      <a16:colId xmlns:a16="http://schemas.microsoft.com/office/drawing/2014/main" val="1206114958"/>
                    </a:ext>
                  </a:extLst>
                </a:gridCol>
              </a:tblGrid>
              <a:tr h="370840">
                <a:tc>
                  <a:txBody>
                    <a:bodyPr/>
                    <a:lstStyle/>
                    <a:p>
                      <a:pPr algn="l">
                        <a:spcAft>
                          <a:spcPts val="0"/>
                        </a:spcAft>
                      </a:pPr>
                      <a:r>
                        <a:rPr lang="es-ES" sz="2000" b="1" i="0" dirty="0">
                          <a:effectLst/>
                        </a:rPr>
                        <a:t>Variable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Calderón</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Eloy Alfaro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Eugenio Espejo</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Manuela Sáenz</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l">
                        <a:spcAft>
                          <a:spcPts val="0"/>
                        </a:spcAft>
                      </a:pPr>
                      <a:r>
                        <a:rPr lang="es-ES" sz="2000" b="1" i="0" dirty="0">
                          <a:effectLst/>
                        </a:rPr>
                        <a:t>Quitumbe</a:t>
                      </a:r>
                      <a:endParaRPr lang="es-EC" sz="2000" b="1"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27187438"/>
                  </a:ext>
                </a:extLst>
              </a:tr>
              <a:tr h="370840">
                <a:tc>
                  <a:txBody>
                    <a:bodyPr/>
                    <a:lstStyle/>
                    <a:p>
                      <a:pPr>
                        <a:spcAft>
                          <a:spcPts val="0"/>
                        </a:spcAft>
                      </a:pPr>
                      <a:r>
                        <a:rPr lang="es-EC" sz="2000" b="0" i="0" dirty="0">
                          <a:solidFill>
                            <a:srgbClr val="000000"/>
                          </a:solidFill>
                          <a:effectLst/>
                          <a:latin typeface="+mn-lt"/>
                          <a:ea typeface="Times New Roman" panose="02020603050405020304" pitchFamily="18" charset="0"/>
                          <a:cs typeface="Times New Roman" panose="02020603050405020304" pitchFamily="18" charset="0"/>
                        </a:rPr>
                        <a:t>n</a:t>
                      </a: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3635</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4754</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6260</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2576</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5925</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6944194"/>
                  </a:ext>
                </a:extLst>
              </a:tr>
              <a:tr h="370840">
                <a:tc>
                  <a:txBody>
                    <a:bodyPr/>
                    <a:lstStyle/>
                    <a:p>
                      <a:pP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Z</a:t>
                      </a:r>
                      <a:r>
                        <a:rPr lang="es-ES" sz="2000" b="0" i="0" baseline="-25000" dirty="0">
                          <a:solidFill>
                            <a:srgbClr val="000000"/>
                          </a:solidFill>
                          <a:effectLst/>
                          <a:latin typeface="+mn-lt"/>
                          <a:ea typeface="Times New Roman" panose="02020603050405020304" pitchFamily="18" charset="0"/>
                          <a:cs typeface="Times New Roman" panose="02020603050405020304" pitchFamily="18" charset="0"/>
                        </a:rPr>
                        <a:t>0.900</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4.021</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4.084</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4.147</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3.939</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a:solidFill>
                            <a:srgbClr val="000000"/>
                          </a:solidFill>
                          <a:effectLst/>
                          <a:latin typeface="+mn-lt"/>
                          <a:ea typeface="Times New Roman" panose="02020603050405020304" pitchFamily="18" charset="0"/>
                          <a:cs typeface="Times New Roman" panose="02020603050405020304" pitchFamily="18" charset="0"/>
                        </a:rPr>
                        <a:t>4.135</a:t>
                      </a:r>
                      <a:endParaRPr lang="es-EC" sz="2000" b="0" i="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807780"/>
                  </a:ext>
                </a:extLst>
              </a:tr>
              <a:tr h="370840">
                <a:tc>
                  <a:txBody>
                    <a:bodyPr/>
                    <a:lstStyle/>
                    <a:p>
                      <a:pP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Z</a:t>
                      </a:r>
                      <a:r>
                        <a:rPr lang="es-ES" sz="2000" b="0" i="0" baseline="-25000" dirty="0">
                          <a:solidFill>
                            <a:srgbClr val="000000"/>
                          </a:solidFill>
                          <a:effectLst/>
                          <a:latin typeface="+mn-lt"/>
                          <a:ea typeface="Times New Roman" panose="02020603050405020304" pitchFamily="18" charset="0"/>
                          <a:cs typeface="Times New Roman" panose="02020603050405020304" pitchFamily="18" charset="0"/>
                        </a:rPr>
                        <a:t>0.999</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5.008</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5.059</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5.111</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4.941</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5.101</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5609024"/>
                  </a:ext>
                </a:extLst>
              </a:tr>
              <a:tr h="370840">
                <a:tc>
                  <a:txBody>
                    <a:bodyPr/>
                    <a:lstStyle/>
                    <a:p>
                      <a:pP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p </a:t>
                      </a:r>
                      <a:r>
                        <a:rPr lang="es-ES" sz="2000" b="0" i="0" dirty="0" err="1">
                          <a:solidFill>
                            <a:srgbClr val="000000"/>
                          </a:solidFill>
                          <a:effectLst/>
                          <a:latin typeface="+mn-lt"/>
                          <a:ea typeface="Times New Roman" panose="02020603050405020304" pitchFamily="18" charset="0"/>
                          <a:cs typeface="Times New Roman" panose="02020603050405020304" pitchFamily="18" charset="0"/>
                        </a:rPr>
                        <a:t>value</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0.059</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0.627</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0.262</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0.581</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ES" sz="2000" b="0" i="0" dirty="0">
                          <a:solidFill>
                            <a:srgbClr val="000000"/>
                          </a:solidFill>
                          <a:effectLst/>
                          <a:latin typeface="+mn-lt"/>
                          <a:ea typeface="Times New Roman" panose="02020603050405020304" pitchFamily="18" charset="0"/>
                          <a:cs typeface="Times New Roman" panose="02020603050405020304" pitchFamily="18" charset="0"/>
                        </a:rPr>
                        <a:t>0.990</a:t>
                      </a:r>
                      <a:endParaRPr lang="es-EC" sz="2000" b="0" i="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8191203"/>
                  </a:ext>
                </a:extLst>
              </a:tr>
            </a:tbl>
          </a:graphicData>
        </a:graphic>
      </p:graphicFrame>
    </p:spTree>
    <p:extLst>
      <p:ext uri="{BB962C8B-B14F-4D97-AF65-F5344CB8AC3E}">
        <p14:creationId xmlns:p14="http://schemas.microsoft.com/office/powerpoint/2010/main" val="113144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B9B44-2341-415E-A8DB-1E94A8182D33}"/>
              </a:ext>
            </a:extLst>
          </p:cNvPr>
          <p:cNvSpPr>
            <a:spLocks noGrp="1"/>
          </p:cNvSpPr>
          <p:nvPr>
            <p:ph type="title"/>
          </p:nvPr>
        </p:nvSpPr>
        <p:spPr/>
        <p:txBody>
          <a:bodyPr/>
          <a:lstStyle/>
          <a:p>
            <a:r>
              <a:rPr lang="es-EC" dirty="0"/>
              <a:t>Resultados:</a:t>
            </a:r>
            <a:r>
              <a:rPr lang="es-EC" sz="4000" dirty="0"/>
              <a:t> Escala Inferida</a:t>
            </a:r>
            <a:endParaRPr lang="es-EC" dirty="0"/>
          </a:p>
        </p:txBody>
      </p:sp>
      <p:sp>
        <p:nvSpPr>
          <p:cNvPr id="3" name="Marcador de contenido 2">
            <a:extLst>
              <a:ext uri="{FF2B5EF4-FFF2-40B4-BE49-F238E27FC236}">
                <a16:creationId xmlns:a16="http://schemas.microsoft.com/office/drawing/2014/main" id="{6568F9DB-F8B8-49D3-BCEE-0E84F3A9A9B8}"/>
              </a:ext>
            </a:extLst>
          </p:cNvPr>
          <p:cNvSpPr>
            <a:spLocks noGrp="1"/>
          </p:cNvSpPr>
          <p:nvPr>
            <p:ph idx="1"/>
          </p:nvPr>
        </p:nvSpPr>
        <p:spPr>
          <a:xfrm>
            <a:off x="838200" y="1825625"/>
            <a:ext cx="7056000" cy="4351338"/>
          </a:xfrm>
        </p:spPr>
        <p:txBody>
          <a:bodyPr>
            <a:normAutofit/>
          </a:bodyPr>
          <a:lstStyle/>
          <a:p>
            <a:pPr marL="0" indent="0">
              <a:buNone/>
            </a:pPr>
            <a:r>
              <a:rPr lang="es-EC" sz="2400" dirty="0"/>
              <a:t>Todas las zonas presentan dos inconvenientes: la granularidad (polígonos muy pequeños) y los polígonos sin escala. La manera más segura de utilizar esta cobertura es con la escala más pequeña en cada zona.</a:t>
            </a:r>
          </a:p>
        </p:txBody>
      </p:sp>
      <p:pic>
        <p:nvPicPr>
          <p:cNvPr id="6" name="Imagen 5">
            <a:extLst>
              <a:ext uri="{FF2B5EF4-FFF2-40B4-BE49-F238E27FC236}">
                <a16:creationId xmlns:a16="http://schemas.microsoft.com/office/drawing/2014/main" id="{06EAE300-C413-4BD0-A302-19C211D5A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4043386"/>
            <a:ext cx="8041754" cy="2814614"/>
          </a:xfrm>
          <a:prstGeom prst="rect">
            <a:avLst/>
          </a:prstGeom>
        </p:spPr>
      </p:pic>
      <p:pic>
        <p:nvPicPr>
          <p:cNvPr id="4" name="Imagen 3">
            <a:extLst>
              <a:ext uri="{FF2B5EF4-FFF2-40B4-BE49-F238E27FC236}">
                <a16:creationId xmlns:a16="http://schemas.microsoft.com/office/drawing/2014/main" id="{39C9E766-C57E-40A9-B096-C9B238A54CB3}"/>
              </a:ext>
            </a:extLst>
          </p:cNvPr>
          <p:cNvPicPr>
            <a:picLocks noChangeAspect="1"/>
          </p:cNvPicPr>
          <p:nvPr/>
        </p:nvPicPr>
        <p:blipFill rotWithShape="1">
          <a:blip r:embed="rId3">
            <a:extLst>
              <a:ext uri="{28A0092B-C50C-407E-A947-70E740481C1C}">
                <a14:useLocalDpi xmlns:a14="http://schemas.microsoft.com/office/drawing/2010/main" val="0"/>
              </a:ext>
            </a:extLst>
          </a:blip>
          <a:srcRect l="21467" t="11575" r="21061" b="15374"/>
          <a:stretch/>
        </p:blipFill>
        <p:spPr>
          <a:xfrm>
            <a:off x="8041758" y="103032"/>
            <a:ext cx="4049192" cy="6660000"/>
          </a:xfrm>
          <a:prstGeom prst="rect">
            <a:avLst/>
          </a:prstGeom>
        </p:spPr>
      </p:pic>
    </p:spTree>
    <p:extLst>
      <p:ext uri="{BB962C8B-B14F-4D97-AF65-F5344CB8AC3E}">
        <p14:creationId xmlns:p14="http://schemas.microsoft.com/office/powerpoint/2010/main" val="161313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D764F-B67D-4097-8D30-3AA61F07C2F8}"/>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B96DC577-F07B-4C21-BAD4-C717A4720270}"/>
              </a:ext>
            </a:extLst>
          </p:cNvPr>
          <p:cNvSpPr>
            <a:spLocks noGrp="1"/>
          </p:cNvSpPr>
          <p:nvPr>
            <p:ph idx="1"/>
          </p:nvPr>
        </p:nvSpPr>
        <p:spPr>
          <a:xfrm>
            <a:off x="283335" y="1825625"/>
            <a:ext cx="8093467" cy="4428000"/>
          </a:xfrm>
        </p:spPr>
        <p:txBody>
          <a:bodyPr>
            <a:noAutofit/>
          </a:bodyPr>
          <a:lstStyle/>
          <a:p>
            <a:r>
              <a:rPr lang="es-ES" sz="2400" dirty="0"/>
              <a:t>Se demostró la utilidad de un ambiente de programación para evaluar la VGI. El análisis se ejecuta progresivamente, involucrando al usuario.</a:t>
            </a:r>
            <a:endParaRPr lang="es-EC" sz="2400" dirty="0"/>
          </a:p>
          <a:p>
            <a:r>
              <a:rPr lang="es-ES" sz="2400" dirty="0"/>
              <a:t>La gran cantidad de información ausente limita al método sencillo (</a:t>
            </a:r>
            <a:r>
              <a:rPr lang="es-ES" sz="2400" dirty="0" err="1"/>
              <a:t>join</a:t>
            </a:r>
            <a:r>
              <a:rPr lang="es-ES" sz="2400" dirty="0"/>
              <a:t>), que además genera errores atípicamente grandes. </a:t>
            </a:r>
            <a:r>
              <a:rPr lang="es-EC" sz="2400" dirty="0"/>
              <a:t>El</a:t>
            </a:r>
            <a:r>
              <a:rPr lang="es-ES" sz="2400" dirty="0"/>
              <a:t> método más complicado (vecino más cercano) arroja mejores resultados, pero limita la magnitud de los errores hallados.</a:t>
            </a:r>
            <a:endParaRPr lang="es-EC" sz="2400" dirty="0"/>
          </a:p>
          <a:p>
            <a:r>
              <a:rPr lang="es-ES" sz="2400" dirty="0"/>
              <a:t>El cálculo de estadísticos locales permitió hallar autocorrelación espacial en varios puntos, de manera particular en los límites de las zonas o de la vialidad. La atención debe dirigirse a vecindades con gran error, donde son necesarias correcciones.</a:t>
            </a:r>
            <a:endParaRPr lang="es-EC" sz="2400" dirty="0"/>
          </a:p>
        </p:txBody>
      </p:sp>
      <p:pic>
        <p:nvPicPr>
          <p:cNvPr id="6" name="Imagen 5">
            <a:extLst>
              <a:ext uri="{FF2B5EF4-FFF2-40B4-BE49-F238E27FC236}">
                <a16:creationId xmlns:a16="http://schemas.microsoft.com/office/drawing/2014/main" id="{39EB2963-D1D6-4EB6-A5B7-F0B71331F0A8}"/>
              </a:ext>
            </a:extLst>
          </p:cNvPr>
          <p:cNvPicPr>
            <a:picLocks noChangeAspect="1"/>
          </p:cNvPicPr>
          <p:nvPr/>
        </p:nvPicPr>
        <p:blipFill rotWithShape="1">
          <a:blip r:embed="rId2">
            <a:extLst>
              <a:ext uri="{28A0092B-C50C-407E-A947-70E740481C1C}">
                <a14:useLocalDpi xmlns:a14="http://schemas.microsoft.com/office/drawing/2010/main" val="0"/>
              </a:ext>
            </a:extLst>
          </a:blip>
          <a:srcRect l="1165" t="1455" r="1073" b="1414"/>
          <a:stretch/>
        </p:blipFill>
        <p:spPr>
          <a:xfrm>
            <a:off x="8376802" y="1002148"/>
            <a:ext cx="3708390" cy="5760000"/>
          </a:xfrm>
          <a:prstGeom prst="rect">
            <a:avLst/>
          </a:prstGeom>
        </p:spPr>
      </p:pic>
    </p:spTree>
    <p:extLst>
      <p:ext uri="{BB962C8B-B14F-4D97-AF65-F5344CB8AC3E}">
        <p14:creationId xmlns:p14="http://schemas.microsoft.com/office/powerpoint/2010/main" val="34480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A5639-8C1A-42CB-BC1C-C4A2D754E6C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04968F29-233E-4F65-B190-06E569BF4C33}"/>
              </a:ext>
            </a:extLst>
          </p:cNvPr>
          <p:cNvSpPr>
            <a:spLocks noGrp="1"/>
          </p:cNvSpPr>
          <p:nvPr>
            <p:ph idx="1"/>
          </p:nvPr>
        </p:nvSpPr>
        <p:spPr>
          <a:xfrm>
            <a:off x="838200" y="1825625"/>
            <a:ext cx="10620000" cy="4320000"/>
          </a:xfrm>
        </p:spPr>
        <p:txBody>
          <a:bodyPr>
            <a:noAutofit/>
          </a:bodyPr>
          <a:lstStyle/>
          <a:p>
            <a:r>
              <a:rPr lang="es-ES" sz="2400" dirty="0"/>
              <a:t>La escala de la cartografía a la cual pertenece cada intersección fue inferida, pues en los procedimientos convencionales la escala no es un resultado, sino un estándar.</a:t>
            </a:r>
          </a:p>
          <a:p>
            <a:r>
              <a:rPr lang="es-ES" sz="2400" dirty="0"/>
              <a:t>Otros datos disponibles no fueron estudiados. Las etiquetas </a:t>
            </a:r>
            <a:r>
              <a:rPr lang="es-ES" sz="2400" i="1" dirty="0" err="1"/>
              <a:t>source</a:t>
            </a:r>
            <a:r>
              <a:rPr lang="es-ES" sz="2400" dirty="0"/>
              <a:t> y </a:t>
            </a:r>
            <a:r>
              <a:rPr lang="es-ES" sz="2400" i="1" dirty="0" err="1"/>
              <a:t>timestamp</a:t>
            </a:r>
            <a:r>
              <a:rPr lang="es-ES" sz="2400" dirty="0"/>
              <a:t> permitirían, por ejemplo, ampliar la evaluación para que considere los aspectos temático y temporal, respectivamente.</a:t>
            </a:r>
            <a:endParaRPr lang="es-EC" sz="2400" dirty="0"/>
          </a:p>
          <a:p>
            <a:r>
              <a:rPr lang="es-ES" sz="2400" dirty="0"/>
              <a:t>Las escalas inferidas presentan alta granularidad y vacíos. Con todo, la vialidad OSM se podría utilizar en cartografía hasta </a:t>
            </a:r>
            <a:r>
              <a:rPr lang="es-EC" sz="2400" dirty="0"/>
              <a:t>1 : 40 000 en Calderón y Eloy Alfaro, y hasta 1 : 30 000 en las demás zonas.</a:t>
            </a:r>
          </a:p>
          <a:p>
            <a:r>
              <a:rPr lang="es-EC" sz="2400" dirty="0"/>
              <a:t>Estas escalas restringen ciertas aplicaciones -</a:t>
            </a:r>
            <a:r>
              <a:rPr lang="es-EC" sz="2400" dirty="0" err="1"/>
              <a:t>e.g</a:t>
            </a:r>
            <a:r>
              <a:rPr lang="es-EC" sz="2400" dirty="0"/>
              <a:t>. catastro urbano- pero permiten otras, a nivel zonal -planificación territorial, uso del suelo, etc. No obstante, es extremadamente importante recordar que estos resultados no son permanentes.</a:t>
            </a:r>
          </a:p>
        </p:txBody>
      </p:sp>
    </p:spTree>
    <p:extLst>
      <p:ext uri="{BB962C8B-B14F-4D97-AF65-F5344CB8AC3E}">
        <p14:creationId xmlns:p14="http://schemas.microsoft.com/office/powerpoint/2010/main" val="67716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A5639-8C1A-42CB-BC1C-C4A2D754E6CA}"/>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04968F29-233E-4F65-B190-06E569BF4C33}"/>
              </a:ext>
            </a:extLst>
          </p:cNvPr>
          <p:cNvSpPr>
            <a:spLocks noGrp="1"/>
          </p:cNvSpPr>
          <p:nvPr>
            <p:ph idx="1"/>
          </p:nvPr>
        </p:nvSpPr>
        <p:spPr>
          <a:xfrm>
            <a:off x="838200" y="1825625"/>
            <a:ext cx="8856000" cy="4320000"/>
          </a:xfrm>
        </p:spPr>
        <p:txBody>
          <a:bodyPr>
            <a:noAutofit/>
          </a:bodyPr>
          <a:lstStyle/>
          <a:p>
            <a:pPr lvl="0"/>
            <a:r>
              <a:rPr lang="es-ES" sz="2400" dirty="0"/>
              <a:t>Trabajar en la implementación de los resultados y de la metodología, para repetirla en el futuro y en otras zonas.</a:t>
            </a:r>
            <a:endParaRPr lang="es-EC" sz="2400" dirty="0"/>
          </a:p>
          <a:p>
            <a:pPr lvl="0"/>
            <a:r>
              <a:rPr lang="es-ES" sz="2400" dirty="0"/>
              <a:t>Considerar otros métodos para relacionar intersecciones equivalentes en dos conjuntos de datos.</a:t>
            </a:r>
            <a:endParaRPr lang="es-EC" sz="2400" dirty="0"/>
          </a:p>
          <a:p>
            <a:pPr lvl="0"/>
            <a:r>
              <a:rPr lang="es-ES" sz="2400" dirty="0"/>
              <a:t>Estudiar los efectos de la no normalidad en el estadístico Getis-Ord, particularmente para una distribución Poisson.</a:t>
            </a:r>
            <a:endParaRPr lang="es-EC" sz="2400" dirty="0"/>
          </a:p>
          <a:p>
            <a:pPr lvl="0"/>
            <a:r>
              <a:rPr lang="es-ES" sz="2400" dirty="0"/>
              <a:t>Investigar la aparición de puntos calientes de manera especial en los límites de las zonas y de la vialidad.</a:t>
            </a:r>
            <a:endParaRPr lang="es-EC" sz="2400" dirty="0"/>
          </a:p>
          <a:p>
            <a:pPr lvl="0"/>
            <a:r>
              <a:rPr lang="es-ES" sz="2400" dirty="0"/>
              <a:t>Diseñar estrategias para reducir la granularidad y rellenar los espacios vacíos.</a:t>
            </a:r>
            <a:endParaRPr lang="es-EC" sz="2400" dirty="0"/>
          </a:p>
        </p:txBody>
      </p:sp>
    </p:spTree>
    <p:extLst>
      <p:ext uri="{BB962C8B-B14F-4D97-AF65-F5344CB8AC3E}">
        <p14:creationId xmlns:p14="http://schemas.microsoft.com/office/powerpoint/2010/main" val="4520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F552B-4767-42D0-BE6D-DB03D1D22037}"/>
              </a:ext>
            </a:extLst>
          </p:cNvPr>
          <p:cNvSpPr>
            <a:spLocks noGrp="1"/>
          </p:cNvSpPr>
          <p:nvPr>
            <p:ph type="title"/>
          </p:nvPr>
        </p:nvSpPr>
        <p:spPr/>
        <p:txBody>
          <a:bodyPr/>
          <a:lstStyle/>
          <a:p>
            <a:r>
              <a:rPr lang="es-EC" dirty="0"/>
              <a:t>Bibliografía citada</a:t>
            </a:r>
          </a:p>
        </p:txBody>
      </p:sp>
      <p:sp>
        <p:nvSpPr>
          <p:cNvPr id="3" name="Marcador de contenido 2">
            <a:extLst>
              <a:ext uri="{FF2B5EF4-FFF2-40B4-BE49-F238E27FC236}">
                <a16:creationId xmlns:a16="http://schemas.microsoft.com/office/drawing/2014/main" id="{7F1445EB-966D-4E1C-8129-650A3F22FCA4}"/>
              </a:ext>
            </a:extLst>
          </p:cNvPr>
          <p:cNvSpPr>
            <a:spLocks noGrp="1"/>
          </p:cNvSpPr>
          <p:nvPr>
            <p:ph idx="1"/>
          </p:nvPr>
        </p:nvSpPr>
        <p:spPr>
          <a:xfrm>
            <a:off x="838200" y="1825624"/>
            <a:ext cx="11353800" cy="5032375"/>
          </a:xfrm>
        </p:spPr>
        <p:txBody>
          <a:bodyPr>
            <a:normAutofit lnSpcReduction="10000"/>
          </a:bodyPr>
          <a:lstStyle/>
          <a:p>
            <a:r>
              <a:rPr lang="en-US" sz="1400" dirty="0"/>
              <a:t>Goodchild, M. (2007). Citizens as sensors: the world of volunteered geography. </a:t>
            </a:r>
            <a:r>
              <a:rPr lang="en-US" sz="1400" i="1" dirty="0" err="1"/>
              <a:t>GeoJournal</a:t>
            </a:r>
            <a:r>
              <a:rPr lang="en-US" sz="1400" i="1" dirty="0"/>
              <a:t>, 69</a:t>
            </a:r>
            <a:r>
              <a:rPr lang="en-US" sz="1400" dirty="0"/>
              <a:t>(1), 211-221.</a:t>
            </a:r>
            <a:endParaRPr lang="es-EC" sz="1400" dirty="0"/>
          </a:p>
          <a:p>
            <a:r>
              <a:rPr lang="en-US" sz="1400" dirty="0"/>
              <a:t>OpenStreetMap Wiki. (3 de </a:t>
            </a:r>
            <a:r>
              <a:rPr lang="en-US" sz="1400" dirty="0" err="1"/>
              <a:t>marzo</a:t>
            </a:r>
            <a:r>
              <a:rPr lang="en-US" sz="1400" dirty="0"/>
              <a:t> de 2019). </a:t>
            </a:r>
            <a:r>
              <a:rPr lang="en-US" sz="1400" i="1" dirty="0"/>
              <a:t>List of OSM-based services</a:t>
            </a:r>
            <a:r>
              <a:rPr lang="en-US" sz="1400" dirty="0"/>
              <a:t>. </a:t>
            </a:r>
            <a:r>
              <a:rPr lang="en-US" sz="1400" dirty="0" err="1"/>
              <a:t>Obtenido</a:t>
            </a:r>
            <a:r>
              <a:rPr lang="en-US" sz="1400" dirty="0"/>
              <a:t> de OpenStreetMap Wiki: wiki.openstreetmap.org/wiki/</a:t>
            </a:r>
            <a:r>
              <a:rPr lang="en-US" sz="1400" dirty="0" err="1"/>
              <a:t>List_of_OSM-based_services</a:t>
            </a:r>
            <a:endParaRPr lang="en-US" sz="1400" dirty="0"/>
          </a:p>
          <a:p>
            <a:r>
              <a:rPr lang="en-US" sz="1400" dirty="0" err="1"/>
              <a:t>Jokar</a:t>
            </a:r>
            <a:r>
              <a:rPr lang="en-US" sz="1400" dirty="0"/>
              <a:t>, J., </a:t>
            </a:r>
            <a:r>
              <a:rPr lang="en-US" sz="1400" dirty="0" err="1"/>
              <a:t>Zipf</a:t>
            </a:r>
            <a:r>
              <a:rPr lang="en-US" sz="1400" dirty="0"/>
              <a:t>, A., Mooney, P., &amp; </a:t>
            </a:r>
            <a:r>
              <a:rPr lang="en-US" sz="1400" dirty="0" err="1"/>
              <a:t>Helbich</a:t>
            </a:r>
            <a:r>
              <a:rPr lang="en-US" sz="1400" dirty="0"/>
              <a:t>, M. (2015). An Introduction to OpenStreetMap in Geographic Information Science: Experiences, Research, and Applications. </a:t>
            </a:r>
            <a:r>
              <a:rPr lang="en-US" sz="1400" dirty="0" err="1"/>
              <a:t>En</a:t>
            </a:r>
            <a:r>
              <a:rPr lang="en-US" sz="1400" dirty="0"/>
              <a:t> J. </a:t>
            </a:r>
            <a:r>
              <a:rPr lang="en-US" sz="1400" dirty="0" err="1"/>
              <a:t>Jokar</a:t>
            </a:r>
            <a:r>
              <a:rPr lang="en-US" sz="1400" dirty="0"/>
              <a:t>, A. </a:t>
            </a:r>
            <a:r>
              <a:rPr lang="en-US" sz="1400" dirty="0" err="1"/>
              <a:t>Zipf</a:t>
            </a:r>
            <a:r>
              <a:rPr lang="en-US" sz="1400" dirty="0"/>
              <a:t>, P. Mooney, &amp; M. </a:t>
            </a:r>
            <a:r>
              <a:rPr lang="en-US" sz="1400" dirty="0" err="1"/>
              <a:t>Helbich</a:t>
            </a:r>
            <a:r>
              <a:rPr lang="en-US" sz="1400" dirty="0"/>
              <a:t> (Edits.), </a:t>
            </a:r>
            <a:r>
              <a:rPr lang="en-US" sz="1400" i="1" dirty="0"/>
              <a:t>OpenStreetMap in </a:t>
            </a:r>
            <a:r>
              <a:rPr lang="en-US" sz="1400" i="1" dirty="0" err="1"/>
              <a:t>GIScience</a:t>
            </a:r>
            <a:r>
              <a:rPr lang="en-US" sz="1400" dirty="0"/>
              <a:t> (Vol. 75, </a:t>
            </a:r>
            <a:r>
              <a:rPr lang="en-US" sz="1400" dirty="0" err="1"/>
              <a:t>págs</a:t>
            </a:r>
            <a:r>
              <a:rPr lang="en-US" sz="1400" dirty="0"/>
              <a:t>. 1-15). </a:t>
            </a:r>
            <a:r>
              <a:rPr lang="en-US" sz="1400" dirty="0" err="1"/>
              <a:t>Basilea</a:t>
            </a:r>
            <a:r>
              <a:rPr lang="en-US" sz="1400" dirty="0"/>
              <a:t>: Springer.</a:t>
            </a:r>
          </a:p>
          <a:p>
            <a:r>
              <a:rPr lang="es-ES" sz="1400" dirty="0"/>
              <a:t>IMPAQTO (12 de mayo de 2016). </a:t>
            </a:r>
            <a:r>
              <a:rPr lang="es-ES" sz="1400" i="1" dirty="0" err="1"/>
              <a:t>Mapping</a:t>
            </a:r>
            <a:r>
              <a:rPr lang="es-ES" sz="1400" i="1" dirty="0"/>
              <a:t> Ecuador consolida la logística en zonas afectadas por el terremoto</a:t>
            </a:r>
            <a:r>
              <a:rPr lang="es-ES" sz="1400" dirty="0"/>
              <a:t>. Obtenido de IMPAQTO: https://www.impaqto.net/mapping_ecuador</a:t>
            </a:r>
            <a:endParaRPr lang="es-EC" sz="1400" dirty="0"/>
          </a:p>
          <a:p>
            <a:r>
              <a:rPr lang="en-US" sz="1400" dirty="0" err="1"/>
              <a:t>Touya</a:t>
            </a:r>
            <a:r>
              <a:rPr lang="en-US" sz="1400" dirty="0"/>
              <a:t>, G., &amp; Reimer, A. (2015). Inferring the Scale of OpenStreetMap Features. </a:t>
            </a:r>
            <a:r>
              <a:rPr lang="en-US" sz="1400" dirty="0" err="1"/>
              <a:t>En</a:t>
            </a:r>
            <a:r>
              <a:rPr lang="en-US" sz="1400" dirty="0"/>
              <a:t> J. </a:t>
            </a:r>
            <a:r>
              <a:rPr lang="en-US" sz="1400" dirty="0" err="1"/>
              <a:t>Jokar</a:t>
            </a:r>
            <a:r>
              <a:rPr lang="en-US" sz="1400" dirty="0"/>
              <a:t>, A. </a:t>
            </a:r>
            <a:r>
              <a:rPr lang="en-US" sz="1400" dirty="0" err="1"/>
              <a:t>Zipf</a:t>
            </a:r>
            <a:r>
              <a:rPr lang="en-US" sz="1400" dirty="0"/>
              <a:t>, P. Mooney, &amp; M. </a:t>
            </a:r>
            <a:r>
              <a:rPr lang="en-US" sz="1400" dirty="0" err="1"/>
              <a:t>Helbich</a:t>
            </a:r>
            <a:r>
              <a:rPr lang="en-US" sz="1400" dirty="0"/>
              <a:t> (Edits.), </a:t>
            </a:r>
            <a:r>
              <a:rPr lang="en-US" sz="1400" i="1" dirty="0"/>
              <a:t>OpenStreetMap in </a:t>
            </a:r>
            <a:r>
              <a:rPr lang="en-US" sz="1400" i="1" dirty="0" err="1"/>
              <a:t>GIScience</a:t>
            </a:r>
            <a:r>
              <a:rPr lang="en-US" sz="1400" dirty="0"/>
              <a:t> (Vol. 75, </a:t>
            </a:r>
            <a:r>
              <a:rPr lang="en-US" sz="1400" dirty="0" err="1"/>
              <a:t>págs</a:t>
            </a:r>
            <a:r>
              <a:rPr lang="en-US" sz="1400" dirty="0"/>
              <a:t>. 81-99). </a:t>
            </a:r>
            <a:r>
              <a:rPr lang="en-US" sz="1400" dirty="0" err="1"/>
              <a:t>Basilea</a:t>
            </a:r>
            <a:r>
              <a:rPr lang="en-US" sz="1400" dirty="0"/>
              <a:t>: Springer.</a:t>
            </a:r>
            <a:endParaRPr lang="es-EC" sz="1400" dirty="0"/>
          </a:p>
          <a:p>
            <a:r>
              <a:rPr lang="en-US" sz="1400" dirty="0" err="1"/>
              <a:t>Helbich</a:t>
            </a:r>
            <a:r>
              <a:rPr lang="en-US" sz="1400" dirty="0"/>
              <a:t>, M., </a:t>
            </a:r>
            <a:r>
              <a:rPr lang="en-US" sz="1400" dirty="0" err="1"/>
              <a:t>Amelunxen</a:t>
            </a:r>
            <a:r>
              <a:rPr lang="en-US" sz="1400" dirty="0"/>
              <a:t>, C., </a:t>
            </a:r>
            <a:r>
              <a:rPr lang="en-US" sz="1400" dirty="0" err="1"/>
              <a:t>Neis</a:t>
            </a:r>
            <a:r>
              <a:rPr lang="en-US" sz="1400" dirty="0"/>
              <a:t>, P., &amp; </a:t>
            </a:r>
            <a:r>
              <a:rPr lang="en-US" sz="1400" dirty="0" err="1"/>
              <a:t>Zipf</a:t>
            </a:r>
            <a:r>
              <a:rPr lang="en-US" sz="1400" dirty="0"/>
              <a:t>, A. (2012). Comparative Spatial Analysis of Positional Accuracy of OpenStreetMap and Proprietary Geodata. </a:t>
            </a:r>
            <a:r>
              <a:rPr lang="en-US" sz="1400" dirty="0" err="1"/>
              <a:t>En</a:t>
            </a:r>
            <a:r>
              <a:rPr lang="en-US" sz="1400" dirty="0"/>
              <a:t> T. </a:t>
            </a:r>
            <a:r>
              <a:rPr lang="en-US" sz="1400" dirty="0" err="1"/>
              <a:t>Jekel</a:t>
            </a:r>
            <a:r>
              <a:rPr lang="en-US" sz="1400" dirty="0"/>
              <a:t>, A. Car, J. Strobl, &amp; G. </a:t>
            </a:r>
            <a:r>
              <a:rPr lang="en-US" sz="1400" dirty="0" err="1"/>
              <a:t>Griesebner</a:t>
            </a:r>
            <a:r>
              <a:rPr lang="en-US" sz="1400" dirty="0"/>
              <a:t> (Ed.), </a:t>
            </a:r>
            <a:r>
              <a:rPr lang="en-US" sz="1400" i="1" dirty="0" err="1"/>
              <a:t>GI_Forum</a:t>
            </a:r>
            <a:r>
              <a:rPr lang="en-US" sz="1400" i="1" dirty="0"/>
              <a:t> 2012: </a:t>
            </a:r>
            <a:r>
              <a:rPr lang="en-US" sz="1400" i="1" dirty="0" err="1"/>
              <a:t>Geovizualisation</a:t>
            </a:r>
            <a:r>
              <a:rPr lang="en-US" sz="1400" i="1" dirty="0"/>
              <a:t>, Society and Learning</a:t>
            </a:r>
            <a:r>
              <a:rPr lang="en-US" sz="1400" dirty="0"/>
              <a:t> (</a:t>
            </a:r>
            <a:r>
              <a:rPr lang="en-US" sz="1400" dirty="0" err="1"/>
              <a:t>págs</a:t>
            </a:r>
            <a:r>
              <a:rPr lang="en-US" sz="1400" dirty="0"/>
              <a:t>. </a:t>
            </a:r>
            <a:r>
              <a:rPr lang="es-ES" sz="1400" dirty="0"/>
              <a:t>24-33). Berlín: Herbert </a:t>
            </a:r>
            <a:r>
              <a:rPr lang="es-ES" sz="1400" dirty="0" err="1"/>
              <a:t>Wichmann</a:t>
            </a:r>
            <a:r>
              <a:rPr lang="es-ES" sz="1400" dirty="0"/>
              <a:t> </a:t>
            </a:r>
            <a:r>
              <a:rPr lang="es-ES" sz="1400" dirty="0" err="1"/>
              <a:t>Verlag</a:t>
            </a:r>
            <a:r>
              <a:rPr lang="es-ES" sz="1400" dirty="0"/>
              <a:t>.</a:t>
            </a:r>
          </a:p>
          <a:p>
            <a:r>
              <a:rPr lang="en-US" sz="1400" dirty="0"/>
              <a:t>Getis, A., &amp; Ord, J. (1992). The Analysis of Spatial Association by Use of Distance Statistics. </a:t>
            </a:r>
            <a:r>
              <a:rPr lang="en-US" sz="1400" i="1" dirty="0"/>
              <a:t>Geographical Analysis, 24</a:t>
            </a:r>
            <a:r>
              <a:rPr lang="en-US" sz="1400" dirty="0"/>
              <a:t>(3), 189-206.</a:t>
            </a:r>
            <a:endParaRPr lang="es-EC" sz="1400" dirty="0"/>
          </a:p>
          <a:p>
            <a:r>
              <a:rPr lang="en-US" sz="1400" dirty="0"/>
              <a:t>Ord, J., &amp; Getis, A. (1995). Local Spatial Autocorrelation Statistics: Distributional Issues and an Application. </a:t>
            </a:r>
            <a:r>
              <a:rPr lang="en-US" sz="1400" i="1" dirty="0"/>
              <a:t>Geographical Analysis, 27</a:t>
            </a:r>
            <a:r>
              <a:rPr lang="en-US" sz="1400" dirty="0"/>
              <a:t>(4), 286-306.</a:t>
            </a:r>
          </a:p>
          <a:p>
            <a:r>
              <a:rPr lang="es-ES" sz="1400" dirty="0"/>
              <a:t>Ariza, F. (2013). </a:t>
            </a:r>
            <a:r>
              <a:rPr lang="es-ES" sz="1400" i="1" dirty="0"/>
              <a:t>Fundamentos de Evaluación de la Calidad de la Información Geográfica.</a:t>
            </a:r>
            <a:r>
              <a:rPr lang="es-ES" sz="1400" dirty="0"/>
              <a:t> </a:t>
            </a:r>
            <a:r>
              <a:rPr lang="en-US" sz="1400" dirty="0" err="1"/>
              <a:t>Jaén</a:t>
            </a:r>
            <a:r>
              <a:rPr lang="en-US" sz="1400" dirty="0"/>
              <a:t>: Universidad de </a:t>
            </a:r>
            <a:r>
              <a:rPr lang="en-US" sz="1400" dirty="0" err="1"/>
              <a:t>Jaén</a:t>
            </a:r>
            <a:r>
              <a:rPr lang="en-US" sz="1400" dirty="0"/>
              <a:t>.</a:t>
            </a:r>
            <a:endParaRPr lang="es-EC" sz="1400" dirty="0"/>
          </a:p>
          <a:p>
            <a:r>
              <a:rPr lang="es-ES" sz="1400" dirty="0"/>
              <a:t>IGM (2016). </a:t>
            </a:r>
            <a:r>
              <a:rPr lang="es-ES" sz="1400" i="1" dirty="0"/>
              <a:t>Especificaciones Técnicas para la Producción de Cartografía Escala 1:5000.</a:t>
            </a:r>
            <a:r>
              <a:rPr lang="es-ES" sz="1400" dirty="0"/>
              <a:t> Instituto Geográfico Militar, Quito.</a:t>
            </a:r>
            <a:endParaRPr lang="es-EC" sz="1400" dirty="0"/>
          </a:p>
          <a:p>
            <a:r>
              <a:rPr lang="en-US" sz="1400" dirty="0"/>
              <a:t>R Core Team. (2019). </a:t>
            </a:r>
            <a:r>
              <a:rPr lang="en-US" sz="1400" i="1" dirty="0"/>
              <a:t>R: A language and environment for statistical computing.</a:t>
            </a:r>
            <a:r>
              <a:rPr lang="en-US" sz="1400" dirty="0"/>
              <a:t> </a:t>
            </a:r>
            <a:r>
              <a:rPr lang="en-US" sz="1400" dirty="0" err="1"/>
              <a:t>Viena</a:t>
            </a:r>
            <a:r>
              <a:rPr lang="en-US" sz="1400" dirty="0"/>
              <a:t>: R Foundation for Statistical Computing. </a:t>
            </a:r>
            <a:r>
              <a:rPr lang="en-US" sz="1400" dirty="0" err="1"/>
              <a:t>Obtenido</a:t>
            </a:r>
            <a:r>
              <a:rPr lang="en-US" sz="1400" dirty="0"/>
              <a:t> de https://www.r-project.org/</a:t>
            </a:r>
          </a:p>
          <a:p>
            <a:pPr marL="0" indent="0">
              <a:buNone/>
            </a:pPr>
            <a:endParaRPr lang="en-US" sz="1400" dirty="0"/>
          </a:p>
        </p:txBody>
      </p:sp>
    </p:spTree>
    <p:extLst>
      <p:ext uri="{BB962C8B-B14F-4D97-AF65-F5344CB8AC3E}">
        <p14:creationId xmlns:p14="http://schemas.microsoft.com/office/powerpoint/2010/main" val="4949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5B1025-1A16-488E-8A00-A878FE2C7BBB}"/>
              </a:ext>
            </a:extLst>
          </p:cNvPr>
          <p:cNvSpPr>
            <a:spLocks noGrp="1"/>
          </p:cNvSpPr>
          <p:nvPr>
            <p:ph type="title"/>
          </p:nvPr>
        </p:nvSpPr>
        <p:spPr/>
        <p:txBody>
          <a:bodyPr/>
          <a:lstStyle/>
          <a:p>
            <a:r>
              <a:rPr lang="es-EC" dirty="0"/>
              <a:t>Antecedentes: OpenStreetMap</a:t>
            </a:r>
          </a:p>
        </p:txBody>
      </p:sp>
      <p:sp>
        <p:nvSpPr>
          <p:cNvPr id="5" name="Marcador de contenido 4">
            <a:extLst>
              <a:ext uri="{FF2B5EF4-FFF2-40B4-BE49-F238E27FC236}">
                <a16:creationId xmlns:a16="http://schemas.microsoft.com/office/drawing/2014/main" id="{AE6D4092-C287-4657-BB5A-8A0A90709322}"/>
              </a:ext>
            </a:extLst>
          </p:cNvPr>
          <p:cNvSpPr>
            <a:spLocks noGrp="1"/>
          </p:cNvSpPr>
          <p:nvPr>
            <p:ph sz="half" idx="1"/>
          </p:nvPr>
        </p:nvSpPr>
        <p:spPr/>
        <p:txBody>
          <a:bodyPr>
            <a:normAutofit/>
          </a:bodyPr>
          <a:lstStyle/>
          <a:p>
            <a:pPr marL="0" indent="0">
              <a:buNone/>
            </a:pPr>
            <a:r>
              <a:rPr lang="es-EC" sz="2400" dirty="0"/>
              <a:t>Potencialidades:</a:t>
            </a:r>
          </a:p>
          <a:p>
            <a:pPr lvl="0"/>
            <a:r>
              <a:rPr lang="es-ES" sz="2400" dirty="0"/>
              <a:t>sensores humanos</a:t>
            </a:r>
            <a:endParaRPr lang="es-EC" sz="2400" dirty="0"/>
          </a:p>
          <a:p>
            <a:pPr lvl="0"/>
            <a:r>
              <a:rPr lang="es-ES" sz="2400" dirty="0"/>
              <a:t>poblaciones participativas</a:t>
            </a:r>
            <a:endParaRPr lang="es-EC" sz="2400" dirty="0"/>
          </a:p>
          <a:p>
            <a:pPr lvl="0"/>
            <a:r>
              <a:rPr lang="es-ES" sz="2400" dirty="0"/>
              <a:t>infraestructuras de datos espaciales (</a:t>
            </a:r>
            <a:r>
              <a:rPr lang="es-ES" sz="2400" dirty="0" err="1"/>
              <a:t>IDEs</a:t>
            </a:r>
            <a:r>
              <a:rPr lang="es-ES" sz="2400" dirty="0"/>
              <a:t>)</a:t>
            </a:r>
            <a:endParaRPr lang="es-EC" sz="2400" dirty="0"/>
          </a:p>
          <a:p>
            <a:r>
              <a:rPr lang="es-ES" sz="2400" dirty="0"/>
              <a:t>gestión de emergencias</a:t>
            </a:r>
            <a:endParaRPr lang="es-EC" sz="2400" dirty="0"/>
          </a:p>
        </p:txBody>
      </p:sp>
      <p:sp>
        <p:nvSpPr>
          <p:cNvPr id="6" name="Marcador de contenido 5">
            <a:extLst>
              <a:ext uri="{FF2B5EF4-FFF2-40B4-BE49-F238E27FC236}">
                <a16:creationId xmlns:a16="http://schemas.microsoft.com/office/drawing/2014/main" id="{974209EF-A85F-457E-AB14-0694DBDF5960}"/>
              </a:ext>
            </a:extLst>
          </p:cNvPr>
          <p:cNvSpPr>
            <a:spLocks noGrp="1"/>
          </p:cNvSpPr>
          <p:nvPr>
            <p:ph sz="half" idx="2"/>
          </p:nvPr>
        </p:nvSpPr>
        <p:spPr/>
        <p:txBody>
          <a:bodyPr>
            <a:normAutofit/>
          </a:bodyPr>
          <a:lstStyle/>
          <a:p>
            <a:pPr marL="0" indent="0">
              <a:buNone/>
            </a:pPr>
            <a:r>
              <a:rPr lang="es-EC" sz="2400" dirty="0"/>
              <a:t>Debilidades:</a:t>
            </a:r>
          </a:p>
          <a:p>
            <a:pPr lvl="0"/>
            <a:r>
              <a:rPr lang="es-ES" sz="2400" dirty="0"/>
              <a:t>carencia de una reputación</a:t>
            </a:r>
            <a:endParaRPr lang="es-EC" sz="2400" dirty="0"/>
          </a:p>
          <a:p>
            <a:pPr lvl="0"/>
            <a:r>
              <a:rPr lang="es-ES" sz="2400" dirty="0"/>
              <a:t>desconocimiento del motivo del usuario</a:t>
            </a:r>
            <a:endParaRPr lang="es-EC" sz="2400" dirty="0"/>
          </a:p>
          <a:p>
            <a:pPr lvl="0"/>
            <a:r>
              <a:rPr lang="es-ES" sz="2400" dirty="0"/>
              <a:t>inexperiencia del usuario</a:t>
            </a:r>
            <a:endParaRPr lang="es-EC" sz="2400" dirty="0"/>
          </a:p>
          <a:p>
            <a:pPr lvl="0"/>
            <a:r>
              <a:rPr lang="es-ES" sz="2400" dirty="0"/>
              <a:t>división digital</a:t>
            </a:r>
            <a:endParaRPr lang="es-EC" sz="2400" dirty="0"/>
          </a:p>
          <a:p>
            <a:r>
              <a:rPr lang="es-ES" sz="2400" dirty="0"/>
              <a:t>terrorismo digital</a:t>
            </a:r>
            <a:endParaRPr lang="es-EC" sz="2400" dirty="0"/>
          </a:p>
        </p:txBody>
      </p:sp>
    </p:spTree>
    <p:extLst>
      <p:ext uri="{BB962C8B-B14F-4D97-AF65-F5344CB8AC3E}">
        <p14:creationId xmlns:p14="http://schemas.microsoft.com/office/powerpoint/2010/main" val="408105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12CFEDD-09F1-42B0-99A6-43114667E544}"/>
              </a:ext>
            </a:extLst>
          </p:cNvPr>
          <p:cNvSpPr>
            <a:spLocks noGrp="1"/>
          </p:cNvSpPr>
          <p:nvPr>
            <p:ph type="title"/>
          </p:nvPr>
        </p:nvSpPr>
        <p:spPr/>
        <p:txBody>
          <a:bodyPr/>
          <a:lstStyle/>
          <a:p>
            <a:r>
              <a:rPr lang="es-EC" dirty="0"/>
              <a:t>Planteamiento del Problema</a:t>
            </a:r>
          </a:p>
        </p:txBody>
      </p:sp>
      <p:sp>
        <p:nvSpPr>
          <p:cNvPr id="6" name="Marcador de contenido 5">
            <a:extLst>
              <a:ext uri="{FF2B5EF4-FFF2-40B4-BE49-F238E27FC236}">
                <a16:creationId xmlns:a16="http://schemas.microsoft.com/office/drawing/2014/main" id="{DE32086F-096F-4828-8C7A-432DB2B26D32}"/>
              </a:ext>
            </a:extLst>
          </p:cNvPr>
          <p:cNvSpPr>
            <a:spLocks noGrp="1"/>
          </p:cNvSpPr>
          <p:nvPr>
            <p:ph idx="1"/>
          </p:nvPr>
        </p:nvSpPr>
        <p:spPr>
          <a:xfrm>
            <a:off x="838200" y="1825625"/>
            <a:ext cx="5760000" cy="4351338"/>
          </a:xfrm>
        </p:spPr>
        <p:txBody>
          <a:bodyPr>
            <a:normAutofit/>
          </a:bodyPr>
          <a:lstStyle/>
          <a:p>
            <a:r>
              <a:rPr lang="es-ES" sz="2400" dirty="0"/>
              <a:t>Las características de OSM varían considerablemente a través del tiempo y del espacio</a:t>
            </a:r>
          </a:p>
          <a:p>
            <a:r>
              <a:rPr lang="es-ES" sz="2400" dirty="0"/>
              <a:t>Las contribuciones en algunos países son emergentes</a:t>
            </a:r>
          </a:p>
          <a:p>
            <a:r>
              <a:rPr lang="es-ES" sz="2400" dirty="0"/>
              <a:t>Aún existen grandes vacíos (</a:t>
            </a:r>
            <a:r>
              <a:rPr lang="es-ES" sz="2400" dirty="0" err="1"/>
              <a:t>Jokar</a:t>
            </a:r>
            <a:r>
              <a:rPr lang="es-ES" sz="2400" dirty="0"/>
              <a:t>, </a:t>
            </a:r>
            <a:r>
              <a:rPr lang="es-ES" sz="2400" dirty="0" err="1"/>
              <a:t>Zipf</a:t>
            </a:r>
            <a:r>
              <a:rPr lang="es-ES" sz="2400" dirty="0"/>
              <a:t>, Mooney, &amp; </a:t>
            </a:r>
            <a:r>
              <a:rPr lang="es-ES" sz="2400" dirty="0" err="1"/>
              <a:t>Helbich</a:t>
            </a:r>
            <a:r>
              <a:rPr lang="es-ES" sz="2400" dirty="0"/>
              <a:t>, 2015)</a:t>
            </a:r>
          </a:p>
          <a:p>
            <a:endParaRPr lang="es-EC" sz="2400" dirty="0"/>
          </a:p>
        </p:txBody>
      </p:sp>
      <p:pic>
        <p:nvPicPr>
          <p:cNvPr id="9" name="Imagen 8">
            <a:extLst>
              <a:ext uri="{FF2B5EF4-FFF2-40B4-BE49-F238E27FC236}">
                <a16:creationId xmlns:a16="http://schemas.microsoft.com/office/drawing/2014/main" id="{954C66D4-C076-4F7A-B217-69D79F39B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200" y="4061244"/>
            <a:ext cx="4320000" cy="2506185"/>
          </a:xfrm>
          <a:prstGeom prst="rect">
            <a:avLst/>
          </a:prstGeom>
        </p:spPr>
      </p:pic>
      <p:pic>
        <p:nvPicPr>
          <p:cNvPr id="13" name="Imagen 12">
            <a:extLst>
              <a:ext uri="{FF2B5EF4-FFF2-40B4-BE49-F238E27FC236}">
                <a16:creationId xmlns:a16="http://schemas.microsoft.com/office/drawing/2014/main" id="{137EF8E3-B291-4D91-A09A-164A75FA4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200" y="1817979"/>
            <a:ext cx="4320000" cy="2243265"/>
          </a:xfrm>
          <a:prstGeom prst="rect">
            <a:avLst/>
          </a:prstGeom>
        </p:spPr>
      </p:pic>
      <p:sp>
        <p:nvSpPr>
          <p:cNvPr id="14" name="CuadroTexto 13">
            <a:extLst>
              <a:ext uri="{FF2B5EF4-FFF2-40B4-BE49-F238E27FC236}">
                <a16:creationId xmlns:a16="http://schemas.microsoft.com/office/drawing/2014/main" id="{11846F86-92AA-42F3-8D50-CE2F34C099F0}"/>
              </a:ext>
            </a:extLst>
          </p:cNvPr>
          <p:cNvSpPr txBox="1"/>
          <p:nvPr/>
        </p:nvSpPr>
        <p:spPr>
          <a:xfrm>
            <a:off x="7297195" y="2115579"/>
            <a:ext cx="3050799" cy="369332"/>
          </a:xfrm>
          <a:prstGeom prst="rect">
            <a:avLst/>
          </a:prstGeom>
          <a:noFill/>
        </p:spPr>
        <p:txBody>
          <a:bodyPr wrap="square" rtlCol="0">
            <a:spAutoFit/>
          </a:bodyPr>
          <a:lstStyle/>
          <a:p>
            <a:r>
              <a:rPr lang="es-EC" b="1" dirty="0">
                <a:solidFill>
                  <a:schemeClr val="accent3"/>
                </a:solidFill>
              </a:rPr>
              <a:t>global</a:t>
            </a:r>
          </a:p>
        </p:txBody>
      </p:sp>
      <p:sp>
        <p:nvSpPr>
          <p:cNvPr id="15" name="CuadroTexto 14">
            <a:extLst>
              <a:ext uri="{FF2B5EF4-FFF2-40B4-BE49-F238E27FC236}">
                <a16:creationId xmlns:a16="http://schemas.microsoft.com/office/drawing/2014/main" id="{C50D396B-F451-4C84-ABE9-670A3280A533}"/>
              </a:ext>
            </a:extLst>
          </p:cNvPr>
          <p:cNvSpPr txBox="1"/>
          <p:nvPr/>
        </p:nvSpPr>
        <p:spPr>
          <a:xfrm>
            <a:off x="7068912" y="4358534"/>
            <a:ext cx="3050799" cy="369332"/>
          </a:xfrm>
          <a:prstGeom prst="rect">
            <a:avLst/>
          </a:prstGeom>
          <a:noFill/>
        </p:spPr>
        <p:txBody>
          <a:bodyPr wrap="square" rtlCol="0">
            <a:spAutoFit/>
          </a:bodyPr>
          <a:lstStyle/>
          <a:p>
            <a:r>
              <a:rPr lang="es-EC" b="1" dirty="0">
                <a:solidFill>
                  <a:schemeClr val="accent3"/>
                </a:solidFill>
              </a:rPr>
              <a:t>Ecuador</a:t>
            </a:r>
          </a:p>
        </p:txBody>
      </p:sp>
    </p:spTree>
    <p:extLst>
      <p:ext uri="{BB962C8B-B14F-4D97-AF65-F5344CB8AC3E}">
        <p14:creationId xmlns:p14="http://schemas.microsoft.com/office/powerpoint/2010/main" val="40771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12CFEDD-09F1-42B0-99A6-43114667E544}"/>
              </a:ext>
            </a:extLst>
          </p:cNvPr>
          <p:cNvSpPr>
            <a:spLocks noGrp="1"/>
          </p:cNvSpPr>
          <p:nvPr>
            <p:ph type="title"/>
          </p:nvPr>
        </p:nvSpPr>
        <p:spPr/>
        <p:txBody>
          <a:bodyPr/>
          <a:lstStyle/>
          <a:p>
            <a:r>
              <a:rPr lang="es-EC" dirty="0"/>
              <a:t>Planteamiento del Problema</a:t>
            </a:r>
          </a:p>
        </p:txBody>
      </p:sp>
      <p:sp>
        <p:nvSpPr>
          <p:cNvPr id="6" name="Marcador de contenido 5">
            <a:extLst>
              <a:ext uri="{FF2B5EF4-FFF2-40B4-BE49-F238E27FC236}">
                <a16:creationId xmlns:a16="http://schemas.microsoft.com/office/drawing/2014/main" id="{DE32086F-096F-4828-8C7A-432DB2B26D32}"/>
              </a:ext>
            </a:extLst>
          </p:cNvPr>
          <p:cNvSpPr>
            <a:spLocks noGrp="1"/>
          </p:cNvSpPr>
          <p:nvPr>
            <p:ph idx="1"/>
          </p:nvPr>
        </p:nvSpPr>
        <p:spPr/>
        <p:txBody>
          <a:bodyPr>
            <a:normAutofit/>
          </a:bodyPr>
          <a:lstStyle/>
          <a:p>
            <a:r>
              <a:rPr lang="es-ES" sz="2400" dirty="0"/>
              <a:t>Investigaciones realizadas sobre OSM son eurocéntricas</a:t>
            </a:r>
          </a:p>
          <a:p>
            <a:r>
              <a:rPr lang="es-ES" sz="2400" dirty="0"/>
              <a:t>De todas maneras ya se ha mapeado en Latinoamérica</a:t>
            </a:r>
          </a:p>
          <a:p>
            <a:r>
              <a:rPr lang="es-ES" sz="2400" dirty="0"/>
              <a:t>Ecuador es un caso especial, muchas contribuciones corresponden a un evento de emergencia (</a:t>
            </a:r>
            <a:r>
              <a:rPr lang="es-EC" sz="2400" dirty="0"/>
              <a:t>sismo del 16 de abril de 2016)</a:t>
            </a:r>
          </a:p>
          <a:p>
            <a:r>
              <a:rPr lang="es-ES" sz="2400" dirty="0" err="1"/>
              <a:t>Mapping</a:t>
            </a:r>
            <a:r>
              <a:rPr lang="es-ES" sz="2400" dirty="0"/>
              <a:t> Ecuador tuvo lugar (IMPAQTO, 2016)</a:t>
            </a:r>
          </a:p>
          <a:p>
            <a:r>
              <a:rPr lang="es-ES" sz="2400" dirty="0"/>
              <a:t>Se desconoce la calidad de estos datos</a:t>
            </a:r>
            <a:endParaRPr lang="es-EC" sz="2400" dirty="0"/>
          </a:p>
        </p:txBody>
      </p:sp>
      <p:pic>
        <p:nvPicPr>
          <p:cNvPr id="3" name="Imagen 2">
            <a:extLst>
              <a:ext uri="{FF2B5EF4-FFF2-40B4-BE49-F238E27FC236}">
                <a16:creationId xmlns:a16="http://schemas.microsoft.com/office/drawing/2014/main" id="{E799E9C5-4786-4A59-9868-25A11A81F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541" y="3933420"/>
            <a:ext cx="3810000" cy="2667000"/>
          </a:xfrm>
          <a:prstGeom prst="rect">
            <a:avLst/>
          </a:prstGeom>
        </p:spPr>
      </p:pic>
    </p:spTree>
    <p:extLst>
      <p:ext uri="{BB962C8B-B14F-4D97-AF65-F5344CB8AC3E}">
        <p14:creationId xmlns:p14="http://schemas.microsoft.com/office/powerpoint/2010/main" val="280974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F2C16-4678-415C-8C87-C7A1781C8615}"/>
              </a:ext>
            </a:extLst>
          </p:cNvPr>
          <p:cNvSpPr>
            <a:spLocks noGrp="1"/>
          </p:cNvSpPr>
          <p:nvPr>
            <p:ph type="title"/>
          </p:nvPr>
        </p:nvSpPr>
        <p:spPr/>
        <p:txBody>
          <a:bodyPr/>
          <a:lstStyle/>
          <a:p>
            <a:r>
              <a:rPr lang="es-EC" dirty="0"/>
              <a:t>Objetivos</a:t>
            </a:r>
          </a:p>
        </p:txBody>
      </p:sp>
      <p:sp>
        <p:nvSpPr>
          <p:cNvPr id="3" name="Marcador de contenido 2">
            <a:extLst>
              <a:ext uri="{FF2B5EF4-FFF2-40B4-BE49-F238E27FC236}">
                <a16:creationId xmlns:a16="http://schemas.microsoft.com/office/drawing/2014/main" id="{901BEF78-8F45-478E-BA73-09F6D2FB7774}"/>
              </a:ext>
            </a:extLst>
          </p:cNvPr>
          <p:cNvSpPr>
            <a:spLocks noGrp="1"/>
          </p:cNvSpPr>
          <p:nvPr>
            <p:ph idx="1"/>
          </p:nvPr>
        </p:nvSpPr>
        <p:spPr>
          <a:xfrm>
            <a:off x="838200" y="1825625"/>
            <a:ext cx="10440000" cy="4351338"/>
          </a:xfrm>
        </p:spPr>
        <p:txBody>
          <a:bodyPr>
            <a:noAutofit/>
          </a:bodyPr>
          <a:lstStyle/>
          <a:p>
            <a:pPr marL="0" indent="0">
              <a:buNone/>
            </a:pPr>
            <a:r>
              <a:rPr lang="es-ES" sz="2200" dirty="0"/>
              <a:t>Evaluar el componente posicional de la calidad y la escala de datos libres OpenStreetMap, a través del estudio de la exactitud posicional horizontal en vías urbanas contribuidas voluntariamente en Administraciones Zonales del Distrito Metropolitano de Quito, con el propósito de identificar las posibles aplicaciones de estos datos.</a:t>
            </a:r>
            <a:endParaRPr lang="es-EC" sz="2200" dirty="0"/>
          </a:p>
          <a:p>
            <a:pPr lvl="0"/>
            <a:r>
              <a:rPr lang="es-ES" sz="2200" dirty="0"/>
              <a:t>Medir la exactitud posicional de vías urbanas mediante comparación de coordenadas horizontales (E, N) en intersecciones, respecto a las oficiales</a:t>
            </a:r>
            <a:endParaRPr lang="es-EC" sz="2200" dirty="0"/>
          </a:p>
          <a:p>
            <a:pPr lvl="0"/>
            <a:r>
              <a:rPr lang="es-ES" sz="2200" dirty="0"/>
              <a:t>Conocer la distribución de los errores posicionales mediante el cálculo de estadísticos locales, identificando zonas con distintos niveles de error</a:t>
            </a:r>
            <a:endParaRPr lang="es-EC" sz="2200" dirty="0"/>
          </a:p>
          <a:p>
            <a:pPr lvl="0"/>
            <a:r>
              <a:rPr lang="es-ES" sz="2200" dirty="0"/>
              <a:t>Inferir la escala de las vías urbanas, en función de los errores posicionales observados, generando valor agregado al conjunto de datos libres</a:t>
            </a:r>
            <a:endParaRPr lang="es-EC" sz="2200" dirty="0"/>
          </a:p>
          <a:p>
            <a:r>
              <a:rPr lang="es-ES" sz="2200" dirty="0"/>
              <a:t>Analizar las posibles aplicaciones y evidentes limitaciones, en función de la escala, </a:t>
            </a:r>
            <a:r>
              <a:rPr lang="es-EC" sz="2200" dirty="0"/>
              <a:t>con el propósito de respaldar el uso de estos datos</a:t>
            </a:r>
          </a:p>
        </p:txBody>
      </p:sp>
    </p:spTree>
    <p:extLst>
      <p:ext uri="{BB962C8B-B14F-4D97-AF65-F5344CB8AC3E}">
        <p14:creationId xmlns:p14="http://schemas.microsoft.com/office/powerpoint/2010/main" val="189966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7325B-5432-4411-A4E1-0CFBEBE04ACC}"/>
              </a:ext>
            </a:extLst>
          </p:cNvPr>
          <p:cNvSpPr>
            <a:spLocks noGrp="1"/>
          </p:cNvSpPr>
          <p:nvPr>
            <p:ph type="title"/>
          </p:nvPr>
        </p:nvSpPr>
        <p:spPr/>
        <p:txBody>
          <a:bodyPr/>
          <a:lstStyle/>
          <a:p>
            <a:r>
              <a:rPr lang="es-EC" dirty="0"/>
              <a:t>Zona de Estudio</a:t>
            </a:r>
          </a:p>
        </p:txBody>
      </p:sp>
      <p:sp>
        <p:nvSpPr>
          <p:cNvPr id="7" name="Marcador de contenido 6">
            <a:extLst>
              <a:ext uri="{FF2B5EF4-FFF2-40B4-BE49-F238E27FC236}">
                <a16:creationId xmlns:a16="http://schemas.microsoft.com/office/drawing/2014/main" id="{950C6434-DB6C-4BAC-946A-9C605220FB70}"/>
              </a:ext>
            </a:extLst>
          </p:cNvPr>
          <p:cNvSpPr>
            <a:spLocks noGrp="1"/>
          </p:cNvSpPr>
          <p:nvPr>
            <p:ph idx="1"/>
          </p:nvPr>
        </p:nvSpPr>
        <p:spPr/>
        <p:txBody>
          <a:bodyPr>
            <a:normAutofit/>
          </a:bodyPr>
          <a:lstStyle/>
          <a:p>
            <a:pPr marL="0" indent="0">
              <a:buNone/>
            </a:pPr>
            <a:r>
              <a:rPr lang="es-ES" sz="2400" dirty="0"/>
              <a:t>Administraciones Zonales:</a:t>
            </a:r>
          </a:p>
          <a:p>
            <a:pPr marL="514350" indent="-514350">
              <a:buFont typeface="+mj-lt"/>
              <a:buAutoNum type="arabicPeriod"/>
            </a:pPr>
            <a:r>
              <a:rPr lang="es-ES" sz="2400" dirty="0"/>
              <a:t>Calderón</a:t>
            </a:r>
          </a:p>
          <a:p>
            <a:pPr marL="514350" indent="-514350">
              <a:buFont typeface="+mj-lt"/>
              <a:buAutoNum type="arabicPeriod"/>
            </a:pPr>
            <a:r>
              <a:rPr lang="es-ES" sz="2400" dirty="0"/>
              <a:t>Eloy Alfaro</a:t>
            </a:r>
          </a:p>
          <a:p>
            <a:pPr marL="514350" indent="-514350">
              <a:buFont typeface="+mj-lt"/>
              <a:buAutoNum type="arabicPeriod"/>
            </a:pPr>
            <a:r>
              <a:rPr lang="es-ES" sz="2400" dirty="0"/>
              <a:t>Eugenio Espejo</a:t>
            </a:r>
          </a:p>
          <a:p>
            <a:pPr marL="514350" indent="-514350">
              <a:buFont typeface="+mj-lt"/>
              <a:buAutoNum type="arabicPeriod"/>
            </a:pPr>
            <a:r>
              <a:rPr lang="es-ES" sz="2400" dirty="0"/>
              <a:t>Manuela Sáenz</a:t>
            </a:r>
          </a:p>
          <a:p>
            <a:pPr marL="514350" indent="-514350">
              <a:buFont typeface="+mj-lt"/>
              <a:buAutoNum type="arabicPeriod"/>
            </a:pPr>
            <a:r>
              <a:rPr lang="es-ES" sz="2400" dirty="0"/>
              <a:t>Quitumbe</a:t>
            </a:r>
            <a:endParaRPr lang="es-EC" sz="2400" dirty="0"/>
          </a:p>
        </p:txBody>
      </p:sp>
      <p:pic>
        <p:nvPicPr>
          <p:cNvPr id="9" name="Imagen 8">
            <a:extLst>
              <a:ext uri="{FF2B5EF4-FFF2-40B4-BE49-F238E27FC236}">
                <a16:creationId xmlns:a16="http://schemas.microsoft.com/office/drawing/2014/main" id="{F8DD3B18-00C2-4916-89D8-27D53845F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210" y="119610"/>
            <a:ext cx="6120000" cy="6609600"/>
          </a:xfrm>
          <a:prstGeom prst="rect">
            <a:avLst/>
          </a:prstGeom>
        </p:spPr>
      </p:pic>
    </p:spTree>
    <p:extLst>
      <p:ext uri="{BB962C8B-B14F-4D97-AF65-F5344CB8AC3E}">
        <p14:creationId xmlns:p14="http://schemas.microsoft.com/office/powerpoint/2010/main" val="19027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0CA75-7704-46E7-BFEE-768A261624E9}"/>
              </a:ext>
            </a:extLst>
          </p:cNvPr>
          <p:cNvSpPr>
            <a:spLocks noGrp="1"/>
          </p:cNvSpPr>
          <p:nvPr>
            <p:ph type="title"/>
          </p:nvPr>
        </p:nvSpPr>
        <p:spPr/>
        <p:txBody>
          <a:bodyPr/>
          <a:lstStyle/>
          <a:p>
            <a:r>
              <a:rPr lang="es-EC" dirty="0"/>
              <a:t>Base Conceptual: Calidad de Datos</a:t>
            </a:r>
          </a:p>
        </p:txBody>
      </p:sp>
      <p:sp>
        <p:nvSpPr>
          <p:cNvPr id="3" name="Marcador de contenido 2">
            <a:extLst>
              <a:ext uri="{FF2B5EF4-FFF2-40B4-BE49-F238E27FC236}">
                <a16:creationId xmlns:a16="http://schemas.microsoft.com/office/drawing/2014/main" id="{097ABD03-E406-4497-9E06-F44777EB67EA}"/>
              </a:ext>
            </a:extLst>
          </p:cNvPr>
          <p:cNvSpPr>
            <a:spLocks noGrp="1"/>
          </p:cNvSpPr>
          <p:nvPr>
            <p:ph sz="half" idx="1"/>
          </p:nvPr>
        </p:nvSpPr>
        <p:spPr/>
        <p:txBody>
          <a:bodyPr>
            <a:noAutofit/>
          </a:bodyPr>
          <a:lstStyle/>
          <a:p>
            <a:pPr marL="0" indent="0">
              <a:buNone/>
            </a:pPr>
            <a:r>
              <a:rPr lang="es-EC" sz="2400" dirty="0"/>
              <a:t>Exactitud Posicional Horizontal:</a:t>
            </a:r>
          </a:p>
          <a:p>
            <a:r>
              <a:rPr lang="es-EC" sz="2400" dirty="0"/>
              <a:t>ISO 19113</a:t>
            </a:r>
          </a:p>
          <a:p>
            <a:pPr lvl="1"/>
            <a:r>
              <a:rPr lang="es-EC" dirty="0"/>
              <a:t>Componente Posicional</a:t>
            </a:r>
          </a:p>
          <a:p>
            <a:pPr lvl="2"/>
            <a:r>
              <a:rPr lang="es-EC" sz="2400" dirty="0"/>
              <a:t>Exactitud</a:t>
            </a:r>
          </a:p>
          <a:p>
            <a:pPr lvl="3"/>
            <a:r>
              <a:rPr lang="es-EC" sz="2400" dirty="0"/>
              <a:t>absoluta ←</a:t>
            </a:r>
          </a:p>
          <a:p>
            <a:pPr lvl="3"/>
            <a:r>
              <a:rPr lang="es-EC" sz="2400" dirty="0"/>
              <a:t>relativa</a:t>
            </a:r>
          </a:p>
          <a:p>
            <a:pPr lvl="3"/>
            <a:r>
              <a:rPr lang="es-EC" sz="2400" dirty="0"/>
              <a:t>de datos de rejilla</a:t>
            </a:r>
          </a:p>
          <a:p>
            <a:pPr lvl="1"/>
            <a:r>
              <a:rPr lang="es-EC" dirty="0"/>
              <a:t>Componente Temático</a:t>
            </a:r>
          </a:p>
          <a:p>
            <a:pPr lvl="1"/>
            <a:r>
              <a:rPr lang="es-EC" dirty="0"/>
              <a:t>Componente Temporal</a:t>
            </a:r>
          </a:p>
          <a:p>
            <a:pPr lvl="1"/>
            <a:r>
              <a:rPr lang="es-EC" dirty="0"/>
              <a:t>Coherencia Lógica</a:t>
            </a:r>
          </a:p>
          <a:p>
            <a:pPr lvl="1"/>
            <a:r>
              <a:rPr lang="es-EC" dirty="0"/>
              <a:t>Compleción</a:t>
            </a:r>
          </a:p>
        </p:txBody>
      </p:sp>
      <p:sp>
        <p:nvSpPr>
          <p:cNvPr id="4" name="Marcador de contenido 3">
            <a:extLst>
              <a:ext uri="{FF2B5EF4-FFF2-40B4-BE49-F238E27FC236}">
                <a16:creationId xmlns:a16="http://schemas.microsoft.com/office/drawing/2014/main" id="{A3DC9107-2540-49F6-A7BB-BF696035735A}"/>
              </a:ext>
            </a:extLst>
          </p:cNvPr>
          <p:cNvSpPr>
            <a:spLocks noGrp="1"/>
          </p:cNvSpPr>
          <p:nvPr>
            <p:ph sz="half" idx="2"/>
          </p:nvPr>
        </p:nvSpPr>
        <p:spPr/>
        <p:txBody>
          <a:bodyPr>
            <a:noAutofit/>
          </a:bodyPr>
          <a:lstStyle/>
          <a:p>
            <a:pPr marL="0" indent="0">
              <a:buNone/>
            </a:pPr>
            <a:r>
              <a:rPr lang="es-EC" sz="2400" dirty="0"/>
              <a:t>Escala:</a:t>
            </a:r>
          </a:p>
          <a:p>
            <a:r>
              <a:rPr lang="es-ES" sz="2400" dirty="0"/>
              <a:t>Estandarización de productos en instituciones oficiales</a:t>
            </a:r>
          </a:p>
          <a:p>
            <a:r>
              <a:rPr lang="es-EC" sz="2400" dirty="0"/>
              <a:t>Ambiente de uso</a:t>
            </a:r>
          </a:p>
          <a:p>
            <a:r>
              <a:rPr lang="es-EC" sz="2400" dirty="0"/>
              <a:t>Organización de la temática</a:t>
            </a:r>
          </a:p>
          <a:p>
            <a:r>
              <a:rPr lang="es-EC" sz="2400" dirty="0"/>
              <a:t>Calidad (metadato crucial)</a:t>
            </a:r>
          </a:p>
        </p:txBody>
      </p:sp>
    </p:spTree>
    <p:extLst>
      <p:ext uri="{BB962C8B-B14F-4D97-AF65-F5344CB8AC3E}">
        <p14:creationId xmlns:p14="http://schemas.microsoft.com/office/powerpoint/2010/main" val="180496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067DF-4636-489E-8F2C-BE2CB60CD635}"/>
              </a:ext>
            </a:extLst>
          </p:cNvPr>
          <p:cNvSpPr>
            <a:spLocks noGrp="1"/>
          </p:cNvSpPr>
          <p:nvPr>
            <p:ph type="title"/>
          </p:nvPr>
        </p:nvSpPr>
        <p:spPr/>
        <p:txBody>
          <a:bodyPr/>
          <a:lstStyle/>
          <a:p>
            <a:r>
              <a:rPr lang="es-EC" dirty="0"/>
              <a:t>Estado del Arte</a:t>
            </a:r>
          </a:p>
        </p:txBody>
      </p:sp>
      <p:sp>
        <p:nvSpPr>
          <p:cNvPr id="3" name="Marcador de contenido 2">
            <a:extLst>
              <a:ext uri="{FF2B5EF4-FFF2-40B4-BE49-F238E27FC236}">
                <a16:creationId xmlns:a16="http://schemas.microsoft.com/office/drawing/2014/main" id="{08374B57-B119-459E-BFD1-396585F62CA2}"/>
              </a:ext>
            </a:extLst>
          </p:cNvPr>
          <p:cNvSpPr>
            <a:spLocks noGrp="1"/>
          </p:cNvSpPr>
          <p:nvPr>
            <p:ph sz="half" idx="1"/>
          </p:nvPr>
        </p:nvSpPr>
        <p:spPr>
          <a:xfrm>
            <a:off x="838200" y="1825625"/>
            <a:ext cx="4210318" cy="4351338"/>
          </a:xfrm>
        </p:spPr>
        <p:txBody>
          <a:bodyPr>
            <a:noAutofit/>
          </a:bodyPr>
          <a:lstStyle/>
          <a:p>
            <a:pPr marL="0" indent="0">
              <a:buNone/>
            </a:pPr>
            <a:r>
              <a:rPr lang="es-EC" sz="2400" dirty="0"/>
              <a:t>Acercamiento intrínseco:</a:t>
            </a:r>
          </a:p>
          <a:p>
            <a:r>
              <a:rPr lang="es-EC" sz="2400" dirty="0" err="1"/>
              <a:t>Touya</a:t>
            </a:r>
            <a:r>
              <a:rPr lang="es-EC" sz="2400" dirty="0"/>
              <a:t> &amp; </a:t>
            </a:r>
            <a:r>
              <a:rPr lang="es-EC" sz="2400" dirty="0" err="1"/>
              <a:t>Reimer</a:t>
            </a:r>
            <a:r>
              <a:rPr lang="es-EC" sz="2400" dirty="0"/>
              <a:t> (2015)</a:t>
            </a:r>
          </a:p>
          <a:p>
            <a:endParaRPr lang="es-EC" sz="2400" dirty="0"/>
          </a:p>
          <a:p>
            <a:endParaRPr lang="es-EC" sz="2400" dirty="0"/>
          </a:p>
          <a:p>
            <a:endParaRPr lang="es-EC" sz="2400" dirty="0"/>
          </a:p>
          <a:p>
            <a:endParaRPr lang="es-EC" sz="2400" dirty="0"/>
          </a:p>
          <a:p>
            <a:endParaRPr lang="es-EC" sz="2400" dirty="0"/>
          </a:p>
          <a:p>
            <a:r>
              <a:rPr lang="es-EC" sz="2400" dirty="0" err="1"/>
              <a:t>Noskov</a:t>
            </a:r>
            <a:r>
              <a:rPr lang="es-EC" sz="2400" dirty="0"/>
              <a:t> (2018)</a:t>
            </a:r>
          </a:p>
          <a:p>
            <a:r>
              <a:rPr lang="es-EC" sz="2400" dirty="0" err="1"/>
              <a:t>Jokar</a:t>
            </a:r>
            <a:r>
              <a:rPr lang="es-EC" sz="2400" dirty="0"/>
              <a:t> &amp; Vaz (2015)</a:t>
            </a:r>
          </a:p>
          <a:p>
            <a:r>
              <a:rPr lang="es-EC" sz="2400" dirty="0"/>
              <a:t>…</a:t>
            </a:r>
          </a:p>
        </p:txBody>
      </p:sp>
      <p:sp>
        <p:nvSpPr>
          <p:cNvPr id="4" name="Marcador de contenido 3">
            <a:extLst>
              <a:ext uri="{FF2B5EF4-FFF2-40B4-BE49-F238E27FC236}">
                <a16:creationId xmlns:a16="http://schemas.microsoft.com/office/drawing/2014/main" id="{6FEC9EBC-F1C3-4C8D-928C-E73FC62E0CB5}"/>
              </a:ext>
            </a:extLst>
          </p:cNvPr>
          <p:cNvSpPr>
            <a:spLocks noGrp="1"/>
          </p:cNvSpPr>
          <p:nvPr>
            <p:ph sz="half" idx="2"/>
          </p:nvPr>
        </p:nvSpPr>
        <p:spPr>
          <a:xfrm>
            <a:off x="5134641" y="1825625"/>
            <a:ext cx="6243035" cy="4351338"/>
          </a:xfrm>
        </p:spPr>
        <p:txBody>
          <a:bodyPr>
            <a:noAutofit/>
          </a:bodyPr>
          <a:lstStyle/>
          <a:p>
            <a:pPr marL="0" indent="0">
              <a:buNone/>
            </a:pPr>
            <a:r>
              <a:rPr lang="es-EC" sz="2400" dirty="0"/>
              <a:t>Acercamiento extrínseco:</a:t>
            </a:r>
          </a:p>
          <a:p>
            <a:r>
              <a:rPr lang="de-DE" sz="2400" dirty="0"/>
              <a:t>Helbich, Amelunxen, Neis, &amp; Zipf (2012)</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r>
              <a:rPr lang="de-DE" sz="2400" dirty="0"/>
              <a:t>Neis, Zielstra &amp; Zipf (2012)</a:t>
            </a:r>
          </a:p>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pic>
        <p:nvPicPr>
          <p:cNvPr id="6" name="Imagen 5">
            <a:extLst>
              <a:ext uri="{FF2B5EF4-FFF2-40B4-BE49-F238E27FC236}">
                <a16:creationId xmlns:a16="http://schemas.microsoft.com/office/drawing/2014/main" id="{D10BA6A3-7A06-4DE4-9C91-1EB18B44B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41564"/>
            <a:ext cx="3829584" cy="2048161"/>
          </a:xfrm>
          <a:prstGeom prst="rect">
            <a:avLst/>
          </a:prstGeom>
        </p:spPr>
      </p:pic>
      <p:pic>
        <p:nvPicPr>
          <p:cNvPr id="7" name="Imagen 6">
            <a:extLst>
              <a:ext uri="{FF2B5EF4-FFF2-40B4-BE49-F238E27FC236}">
                <a16:creationId xmlns:a16="http://schemas.microsoft.com/office/drawing/2014/main" id="{BF011957-E506-409C-9341-EABA0CE1DA2B}"/>
              </a:ext>
            </a:extLst>
          </p:cNvPr>
          <p:cNvPicPr>
            <a:picLocks noChangeAspect="1"/>
          </p:cNvPicPr>
          <p:nvPr/>
        </p:nvPicPr>
        <p:blipFill rotWithShape="1">
          <a:blip r:embed="rId3"/>
          <a:srcRect l="20388" t="29475" r="16444" b="14723"/>
          <a:stretch/>
        </p:blipFill>
        <p:spPr>
          <a:xfrm>
            <a:off x="5134641" y="2841565"/>
            <a:ext cx="6120000" cy="3039531"/>
          </a:xfrm>
          <a:prstGeom prst="rect">
            <a:avLst/>
          </a:prstGeom>
        </p:spPr>
      </p:pic>
      <p:sp>
        <p:nvSpPr>
          <p:cNvPr id="8" name="CuadroTexto 7">
            <a:extLst>
              <a:ext uri="{FF2B5EF4-FFF2-40B4-BE49-F238E27FC236}">
                <a16:creationId xmlns:a16="http://schemas.microsoft.com/office/drawing/2014/main" id="{C4423982-AFA6-4564-983C-A511720A55F2}"/>
              </a:ext>
            </a:extLst>
          </p:cNvPr>
          <p:cNvSpPr txBox="1"/>
          <p:nvPr/>
        </p:nvSpPr>
        <p:spPr>
          <a:xfrm>
            <a:off x="5121501" y="5511764"/>
            <a:ext cx="3050799" cy="369332"/>
          </a:xfrm>
          <a:prstGeom prst="rect">
            <a:avLst/>
          </a:prstGeom>
          <a:noFill/>
        </p:spPr>
        <p:txBody>
          <a:bodyPr wrap="square" rtlCol="0">
            <a:spAutoFit/>
          </a:bodyPr>
          <a:lstStyle/>
          <a:p>
            <a:r>
              <a:rPr lang="es-EC" b="1" dirty="0">
                <a:solidFill>
                  <a:schemeClr val="accent3"/>
                </a:solidFill>
              </a:rPr>
              <a:t>exactitud + </a:t>
            </a:r>
            <a:r>
              <a:rPr lang="es-EC" b="1" dirty="0" err="1">
                <a:solidFill>
                  <a:schemeClr val="accent3"/>
                </a:solidFill>
              </a:rPr>
              <a:t>clustering</a:t>
            </a:r>
            <a:endParaRPr lang="es-EC" b="1" dirty="0">
              <a:solidFill>
                <a:schemeClr val="accent3"/>
              </a:solidFill>
            </a:endParaRPr>
          </a:p>
        </p:txBody>
      </p:sp>
      <p:sp>
        <p:nvSpPr>
          <p:cNvPr id="9" name="CuadroTexto 8">
            <a:extLst>
              <a:ext uri="{FF2B5EF4-FFF2-40B4-BE49-F238E27FC236}">
                <a16:creationId xmlns:a16="http://schemas.microsoft.com/office/drawing/2014/main" id="{01471D5C-D06F-4A42-B61A-27C68EEC222D}"/>
              </a:ext>
            </a:extLst>
          </p:cNvPr>
          <p:cNvSpPr txBox="1"/>
          <p:nvPr/>
        </p:nvSpPr>
        <p:spPr>
          <a:xfrm>
            <a:off x="838200" y="4520393"/>
            <a:ext cx="3050799" cy="369332"/>
          </a:xfrm>
          <a:prstGeom prst="rect">
            <a:avLst/>
          </a:prstGeom>
          <a:noFill/>
        </p:spPr>
        <p:txBody>
          <a:bodyPr wrap="square" rtlCol="0">
            <a:spAutoFit/>
          </a:bodyPr>
          <a:lstStyle/>
          <a:p>
            <a:r>
              <a:rPr lang="es-EC" b="1" dirty="0">
                <a:solidFill>
                  <a:schemeClr val="accent3"/>
                </a:solidFill>
              </a:rPr>
              <a:t>exactitud + escala</a:t>
            </a:r>
          </a:p>
        </p:txBody>
      </p:sp>
    </p:spTree>
    <p:extLst>
      <p:ext uri="{BB962C8B-B14F-4D97-AF65-F5344CB8AC3E}">
        <p14:creationId xmlns:p14="http://schemas.microsoft.com/office/powerpoint/2010/main" val="104543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2445</Words>
  <Application>Microsoft Office PowerPoint</Application>
  <PresentationFormat>Panorámica</PresentationFormat>
  <Paragraphs>412</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5yearsoldfont</vt:lpstr>
      <vt:lpstr>Arial</vt:lpstr>
      <vt:lpstr>Calibri</vt:lpstr>
      <vt:lpstr>Cambria Math</vt:lpstr>
      <vt:lpstr>Century Gothic</vt:lpstr>
      <vt:lpstr>Courier New</vt:lpstr>
      <vt:lpstr>Times New Roman</vt:lpstr>
      <vt:lpstr>Tema de Office</vt:lpstr>
      <vt:lpstr>Evaluación de la Exactitud Posicional Horizontal e Inferencia de la Escala sobre Datos Libres OSM en Administraciones Zonales del DQM</vt:lpstr>
      <vt:lpstr>Antecedentes: OpenStreetMap</vt:lpstr>
      <vt:lpstr>Antecedentes: OpenStreetMap</vt:lpstr>
      <vt:lpstr>Planteamiento del Problema</vt:lpstr>
      <vt:lpstr>Planteamiento del Problema</vt:lpstr>
      <vt:lpstr>Objetivos</vt:lpstr>
      <vt:lpstr>Zona de Estudio</vt:lpstr>
      <vt:lpstr>Base Conceptual: Calidad de Datos</vt:lpstr>
      <vt:lpstr>Estado del Arte</vt:lpstr>
      <vt:lpstr>Base Conceptual: Estadístico Getis-Ord</vt:lpstr>
      <vt:lpstr>Base Conceptual: Estadístico Getis-Ord</vt:lpstr>
      <vt:lpstr>Base Legal</vt:lpstr>
      <vt:lpstr>Metodología: Software Utilizado</vt:lpstr>
      <vt:lpstr>Metodología: Diagrama de Flujo</vt:lpstr>
      <vt:lpstr>Metodología: Relacionar Intersecciones</vt:lpstr>
      <vt:lpstr>Metodología: Inferir la Escala</vt:lpstr>
      <vt:lpstr>Metodología: Inferir la Escala</vt:lpstr>
      <vt:lpstr>Metodología: Tratar Puntos Calientes</vt:lpstr>
      <vt:lpstr>Resultados: Unión por Nombres</vt:lpstr>
      <vt:lpstr>Resultados: Vecino más Cercano</vt:lpstr>
      <vt:lpstr>Resultados: Estadístico Global</vt:lpstr>
      <vt:lpstr>Resultados: Estadístico Global</vt:lpstr>
      <vt:lpstr>Resultados: Error Posicional</vt:lpstr>
      <vt:lpstr>Resultados: Escala Inferida</vt:lpstr>
      <vt:lpstr>Conclusiones</vt:lpstr>
      <vt:lpstr>Conclusiones</vt:lpstr>
      <vt:lpstr>Recomendaciones</vt:lpstr>
      <vt:lpstr>Bibliografía citada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Emilia Castro Zambrano</dc:creator>
  <cp:lastModifiedBy>Sara Emilia Castro Zambrano</cp:lastModifiedBy>
  <cp:revision>83</cp:revision>
  <dcterms:created xsi:type="dcterms:W3CDTF">2019-06-14T13:47:02Z</dcterms:created>
  <dcterms:modified xsi:type="dcterms:W3CDTF">2019-06-16T21:59:16Z</dcterms:modified>
</cp:coreProperties>
</file>